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77" r:id="rId6"/>
    <p:sldId id="271" r:id="rId7"/>
    <p:sldId id="258" r:id="rId8"/>
    <p:sldId id="259" r:id="rId9"/>
    <p:sldId id="260" r:id="rId10"/>
    <p:sldId id="261" r:id="rId11"/>
    <p:sldId id="278" r:id="rId12"/>
    <p:sldId id="262" r:id="rId13"/>
    <p:sldId id="263" r:id="rId14"/>
    <p:sldId id="264" r:id="rId15"/>
    <p:sldId id="265" r:id="rId16"/>
    <p:sldId id="266" r:id="rId17"/>
    <p:sldId id="268" r:id="rId18"/>
    <p:sldId id="280" r:id="rId19"/>
    <p:sldId id="281" r:id="rId20"/>
    <p:sldId id="269" r:id="rId21"/>
    <p:sldId id="279" r:id="rId22"/>
    <p:sldId id="272" r:id="rId23"/>
  </p:sldIdLst>
  <p:sldSz cx="18288000" cy="10287000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old" panose="00000800000000000000" charset="0"/>
      <p:regular r:id="rId28"/>
    </p:embeddedFont>
    <p:embeddedFont>
      <p:font typeface="Montserrat Semi-Bold" panose="020B060402020202020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11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svg"/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sv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jpeg"/><Relationship Id="rId7" Type="http://schemas.openxmlformats.org/officeDocument/2006/relationships/image" Target="../media/image38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8.sv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sv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28200" y="-3783944"/>
            <a:ext cx="14546136" cy="14546136"/>
            <a:chOff x="0" y="0"/>
            <a:chExt cx="6350000" cy="6350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923040" y="8366451"/>
            <a:ext cx="3753086" cy="37530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4586779" y="8929688"/>
            <a:ext cx="2672521" cy="0"/>
          </a:xfrm>
          <a:prstGeom prst="line">
            <a:avLst/>
          </a:prstGeom>
          <a:ln w="657225" cap="rnd">
            <a:solidFill>
              <a:srgbClr val="D9B2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6697186" y="9024799"/>
            <a:ext cx="467003" cy="46700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45808" y="723724"/>
            <a:ext cx="6218972" cy="4477660"/>
          </a:xfrm>
          <a:custGeom>
            <a:avLst/>
            <a:gdLst/>
            <a:ahLst/>
            <a:cxnLst/>
            <a:rect l="l" t="t" r="r" b="b"/>
            <a:pathLst>
              <a:path w="6218972" h="4477660">
                <a:moveTo>
                  <a:pt x="0" y="0"/>
                </a:moveTo>
                <a:lnTo>
                  <a:pt x="6218972" y="0"/>
                </a:lnTo>
                <a:lnTo>
                  <a:pt x="6218972" y="4477660"/>
                </a:lnTo>
                <a:lnTo>
                  <a:pt x="0" y="447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464780" y="-931162"/>
            <a:ext cx="1753156" cy="175315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7164189" y="6636586"/>
            <a:ext cx="2283524" cy="2789036"/>
          </a:xfrm>
          <a:custGeom>
            <a:avLst/>
            <a:gdLst/>
            <a:ahLst/>
            <a:cxnLst/>
            <a:rect l="l" t="t" r="r" b="b"/>
            <a:pathLst>
              <a:path w="2283524" h="2789036">
                <a:moveTo>
                  <a:pt x="0" y="0"/>
                </a:moveTo>
                <a:lnTo>
                  <a:pt x="2283523" y="0"/>
                </a:lnTo>
                <a:lnTo>
                  <a:pt x="2283523" y="2789037"/>
                </a:lnTo>
                <a:lnTo>
                  <a:pt x="0" y="2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4868" y="862678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37572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1" y="0"/>
                </a:lnTo>
                <a:lnTo>
                  <a:pt x="186231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360586" y="7506478"/>
            <a:ext cx="7438997" cy="412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3B7F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BARKAH WULANDARI, S.Kep.,Ns.,M.Kep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74708" y="2979801"/>
            <a:ext cx="6991500" cy="147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3"/>
              </a:lnSpc>
            </a:pPr>
            <a:r>
              <a:rPr lang="en-US" sz="11173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GIZI DAN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86355" y="4636988"/>
            <a:ext cx="6451217" cy="245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4"/>
              </a:lnSpc>
            </a:pPr>
            <a:r>
              <a:rPr lang="en-US" sz="9474" b="1">
                <a:solidFill>
                  <a:srgbClr val="D9B2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PENYAKIT KRONIS</a:t>
            </a:r>
          </a:p>
        </p:txBody>
      </p:sp>
      <p:sp>
        <p:nvSpPr>
          <p:cNvPr id="21" name="Freeform 21"/>
          <p:cNvSpPr/>
          <p:nvPr/>
        </p:nvSpPr>
        <p:spPr>
          <a:xfrm>
            <a:off x="4436239" y="2013394"/>
            <a:ext cx="6038469" cy="8229600"/>
          </a:xfrm>
          <a:custGeom>
            <a:avLst/>
            <a:gdLst/>
            <a:ahLst/>
            <a:cxnLst/>
            <a:rect l="l" t="t" r="r" b="b"/>
            <a:pathLst>
              <a:path w="6038469" h="8229600">
                <a:moveTo>
                  <a:pt x="0" y="0"/>
                </a:moveTo>
                <a:lnTo>
                  <a:pt x="6038469" y="0"/>
                </a:lnTo>
                <a:lnTo>
                  <a:pt x="60384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7975" y="2454638"/>
            <a:ext cx="12529716" cy="11786872"/>
            <a:chOff x="0" y="0"/>
            <a:chExt cx="9311418" cy="8759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1418" cy="8759376"/>
            </a:xfrm>
            <a:custGeom>
              <a:avLst/>
              <a:gdLst/>
              <a:ahLst/>
              <a:cxnLst/>
              <a:rect l="l" t="t" r="r" b="b"/>
              <a:pathLst>
                <a:path w="9311418" h="8759376">
                  <a:moveTo>
                    <a:pt x="900661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454576"/>
                  </a:lnTo>
                  <a:cubicBezTo>
                    <a:pt x="0" y="8623486"/>
                    <a:pt x="135890" y="8759376"/>
                    <a:pt x="304800" y="8759376"/>
                  </a:cubicBezTo>
                  <a:lnTo>
                    <a:pt x="9006618" y="8759376"/>
                  </a:lnTo>
                  <a:cubicBezTo>
                    <a:pt x="9175528" y="8759376"/>
                    <a:pt x="9311418" y="8623486"/>
                    <a:pt x="9311418" y="8454576"/>
                  </a:cubicBezTo>
                  <a:lnTo>
                    <a:pt x="9311418" y="304800"/>
                  </a:lnTo>
                  <a:cubicBezTo>
                    <a:pt x="9311418" y="135890"/>
                    <a:pt x="9175528" y="0"/>
                    <a:pt x="900661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Asupan Serat dan antioksidan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2365" y="4218018"/>
            <a:ext cx="6877212" cy="369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Serat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biji-bijian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utuh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membantu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menjaga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pencernaan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sehat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mengurangi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penyakit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usus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besar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Serat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membantu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mengontrol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BB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mengatur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kadar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gula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darah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Antioksidan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⟶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melindungu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sel-sel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tubuh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kerusakan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oksidatif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berkontribusi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penyakit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kronis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CFEA0-B2D1-BE75-77C3-95AC1C51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C48F770-C6AC-9ABF-523F-55FF5C7CE011}"/>
              </a:ext>
            </a:extLst>
          </p:cNvPr>
          <p:cNvGrpSpPr/>
          <p:nvPr/>
        </p:nvGrpSpPr>
        <p:grpSpPr>
          <a:xfrm>
            <a:off x="9377975" y="2454638"/>
            <a:ext cx="12529716" cy="11786872"/>
            <a:chOff x="0" y="0"/>
            <a:chExt cx="9311418" cy="87593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C2C9F0-4160-048B-B7AF-A6B6B373AE4C}"/>
                </a:ext>
              </a:extLst>
            </p:cNvPr>
            <p:cNvSpPr/>
            <p:nvPr/>
          </p:nvSpPr>
          <p:spPr>
            <a:xfrm>
              <a:off x="0" y="0"/>
              <a:ext cx="9311418" cy="8759376"/>
            </a:xfrm>
            <a:custGeom>
              <a:avLst/>
              <a:gdLst/>
              <a:ahLst/>
              <a:cxnLst/>
              <a:rect l="l" t="t" r="r" b="b"/>
              <a:pathLst>
                <a:path w="9311418" h="8759376">
                  <a:moveTo>
                    <a:pt x="900661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454576"/>
                  </a:lnTo>
                  <a:cubicBezTo>
                    <a:pt x="0" y="8623486"/>
                    <a:pt x="135890" y="8759376"/>
                    <a:pt x="304800" y="8759376"/>
                  </a:cubicBezTo>
                  <a:lnTo>
                    <a:pt x="9006618" y="8759376"/>
                  </a:lnTo>
                  <a:cubicBezTo>
                    <a:pt x="9175528" y="8759376"/>
                    <a:pt x="9311418" y="8623486"/>
                    <a:pt x="9311418" y="8454576"/>
                  </a:cubicBezTo>
                  <a:lnTo>
                    <a:pt x="9311418" y="304800"/>
                  </a:lnTo>
                  <a:cubicBezTo>
                    <a:pt x="9311418" y="135890"/>
                    <a:pt x="9175528" y="0"/>
                    <a:pt x="900661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F3A2B9E-6544-B84F-8B34-D8D133B801AD}"/>
              </a:ext>
            </a:extLst>
          </p:cNvPr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7EA4C8-5AD0-FD39-90DE-A1ABA83784F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DEA742A-869E-9C3B-32D5-640FDAB31B7C}"/>
              </a:ext>
            </a:extLst>
          </p:cNvPr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695D6E7-280E-F22A-496F-53A44EF0D9E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596BD14-D609-800D-FD2E-5176E1062EEB}"/>
              </a:ext>
            </a:extLst>
          </p:cNvPr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F8CF81B-AD0B-FBB8-287D-84FAF1BEA68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9C1C277-C7DC-BF20-09ED-E9BCB84D3F6B}"/>
              </a:ext>
            </a:extLst>
          </p:cNvPr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998653F0-6694-CECD-BC81-0FD847B8BC5D}"/>
              </a:ext>
            </a:extLst>
          </p:cNvPr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51D7697-5FB1-399C-63D0-BA5835569735}"/>
              </a:ext>
            </a:extLst>
          </p:cNvPr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746B4BD-C831-5D34-874E-052A69968968}"/>
                </a:ext>
              </a:extLst>
            </p:cNvPr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550C0E1-BFB6-444F-5AF8-27852812F132}"/>
              </a:ext>
            </a:extLst>
          </p:cNvPr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9E4D990-AB91-9731-4F62-AD06DC9954C2}"/>
                </a:ext>
              </a:extLst>
            </p:cNvPr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49686E4-2E3D-354B-1197-90A659050D5E}"/>
              </a:ext>
            </a:extLst>
          </p:cNvPr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7F6EB51-90AD-6612-E8CB-92ABDFE5E77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82FE5618-7662-1668-C2BE-E82A102B754E}"/>
              </a:ext>
            </a:extLst>
          </p:cNvPr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964397E-9E2E-222D-8B43-1CD712AC617C}"/>
              </a:ext>
            </a:extLst>
          </p:cNvPr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DDD03FA-1DC7-0FAF-ED97-86CE5C7A3D01}"/>
              </a:ext>
            </a:extLst>
          </p:cNvPr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Asupan Serat dan antioksidan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08CBDA6-15F3-51BD-160A-C29C4B0E8169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3AACCBBA-B59F-C92D-FE32-1A979E71CBDD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1981CE-09EF-0A9A-05D2-60164088D641}"/>
              </a:ext>
            </a:extLst>
          </p:cNvPr>
          <p:cNvSpPr txBox="1"/>
          <p:nvPr/>
        </p:nvSpPr>
        <p:spPr>
          <a:xfrm>
            <a:off x="819362" y="4280186"/>
            <a:ext cx="83246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Setiap</a:t>
            </a:r>
            <a:r>
              <a:rPr lang="en-US" sz="3200" dirty="0"/>
              <a:t> </a:t>
            </a:r>
            <a:r>
              <a:rPr lang="en-US" sz="3200" dirty="0" err="1"/>
              <a:t>kenaikan</a:t>
            </a:r>
            <a:r>
              <a:rPr lang="en-US" sz="3200" dirty="0"/>
              <a:t> </a:t>
            </a:r>
            <a:r>
              <a:rPr lang="en-US" sz="3200" dirty="0" err="1"/>
              <a:t>konsumsi</a:t>
            </a:r>
            <a:r>
              <a:rPr lang="en-US" sz="3200" dirty="0"/>
              <a:t> 10 gram </a:t>
            </a:r>
            <a:r>
              <a:rPr lang="en-US" sz="3200" dirty="0" err="1"/>
              <a:t>serat</a:t>
            </a:r>
            <a:r>
              <a:rPr lang="en-US" sz="3200" dirty="0"/>
              <a:t> per </a:t>
            </a:r>
            <a:r>
              <a:rPr lang="en-US" sz="3200" dirty="0" err="1"/>
              <a:t>hari</a:t>
            </a:r>
            <a:r>
              <a:rPr lang="en-US" sz="3200" dirty="0"/>
              <a:t>,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menurunkan</a:t>
            </a:r>
            <a:r>
              <a:rPr lang="en-US" sz="3200" dirty="0"/>
              <a:t> </a:t>
            </a:r>
            <a:r>
              <a:rPr lang="en-US" sz="3200" dirty="0" err="1"/>
              <a:t>risiko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jantung</a:t>
            </a:r>
            <a:r>
              <a:rPr lang="en-US" sz="3200" dirty="0"/>
              <a:t> </a:t>
            </a:r>
            <a:r>
              <a:rPr lang="en-US" sz="3200" dirty="0" err="1"/>
              <a:t>sebesar</a:t>
            </a:r>
            <a:r>
              <a:rPr lang="en-US" sz="3200" dirty="0"/>
              <a:t> 14% dan </a:t>
            </a:r>
            <a:r>
              <a:rPr lang="en-US" sz="3200" dirty="0" err="1"/>
              <a:t>penurunan</a:t>
            </a:r>
            <a:r>
              <a:rPr lang="en-US" sz="3200" dirty="0"/>
              <a:t> </a:t>
            </a:r>
            <a:r>
              <a:rPr lang="en-US" sz="3200" dirty="0" err="1"/>
              <a:t>risiko</a:t>
            </a:r>
            <a:r>
              <a:rPr lang="en-US" sz="3200" dirty="0"/>
              <a:t> </a:t>
            </a:r>
            <a:r>
              <a:rPr lang="en-US" sz="3200" dirty="0" err="1"/>
              <a:t>kematian</a:t>
            </a:r>
            <a:r>
              <a:rPr lang="en-US" sz="3200" dirty="0"/>
              <a:t> </a:t>
            </a:r>
            <a:r>
              <a:rPr lang="en-US" sz="3200" dirty="0" err="1"/>
              <a:t>akibat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jantung</a:t>
            </a:r>
            <a:r>
              <a:rPr lang="en-US" sz="3200" dirty="0"/>
              <a:t> </a:t>
            </a:r>
            <a:r>
              <a:rPr lang="en-US" sz="3200" dirty="0" err="1"/>
              <a:t>sebesar</a:t>
            </a:r>
            <a:r>
              <a:rPr lang="en-US" sz="3200" dirty="0"/>
              <a:t> 27%.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Sesuai</a:t>
            </a:r>
            <a:r>
              <a:rPr lang="en-US" sz="3200" dirty="0"/>
              <a:t> </a:t>
            </a:r>
            <a:r>
              <a:rPr lang="en-US" sz="3200" dirty="0" err="1"/>
              <a:t>Permenkes</a:t>
            </a:r>
            <a:r>
              <a:rPr lang="en-US" sz="3200" dirty="0"/>
              <a:t> No. 41 </a:t>
            </a:r>
            <a:r>
              <a:rPr lang="en-US" sz="3200" dirty="0" err="1"/>
              <a:t>Tahun</a:t>
            </a:r>
            <a:r>
              <a:rPr lang="en-US" sz="3200" dirty="0"/>
              <a:t> 2014 </a:t>
            </a:r>
            <a:r>
              <a:rPr lang="en-US" sz="3200" dirty="0" err="1"/>
              <a:t>tentang</a:t>
            </a:r>
            <a:r>
              <a:rPr lang="en-US" sz="3200" dirty="0"/>
              <a:t> </a:t>
            </a:r>
            <a:r>
              <a:rPr lang="en-US" sz="3200" dirty="0" err="1"/>
              <a:t>Pedoman</a:t>
            </a:r>
            <a:r>
              <a:rPr lang="en-US" sz="3200" dirty="0"/>
              <a:t> Gizi </a:t>
            </a:r>
            <a:r>
              <a:rPr lang="en-US" sz="3200" dirty="0" err="1"/>
              <a:t>Seimbang</a:t>
            </a:r>
            <a:r>
              <a:rPr lang="en-US" sz="3200" dirty="0"/>
              <a:t>,</a:t>
            </a:r>
            <a:r>
              <a:rPr lang="sv-SE" sz="3200" dirty="0"/>
              <a:t>remaja dan orang dewasa dianjurkan mengkonsumsi 3-4 porsi (300 – 400 gram) sayur dan 2-3 porsi (200 – 300 gram) buah setiap hari.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607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7975" y="2454638"/>
            <a:ext cx="12529716" cy="11786872"/>
            <a:chOff x="0" y="0"/>
            <a:chExt cx="9311418" cy="8759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1418" cy="8759376"/>
            </a:xfrm>
            <a:custGeom>
              <a:avLst/>
              <a:gdLst/>
              <a:ahLst/>
              <a:cxnLst/>
              <a:rect l="l" t="t" r="r" b="b"/>
              <a:pathLst>
                <a:path w="9311418" h="8759376">
                  <a:moveTo>
                    <a:pt x="900661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454576"/>
                  </a:lnTo>
                  <a:cubicBezTo>
                    <a:pt x="0" y="8623486"/>
                    <a:pt x="135890" y="8759376"/>
                    <a:pt x="304800" y="8759376"/>
                  </a:cubicBezTo>
                  <a:lnTo>
                    <a:pt x="9006618" y="8759376"/>
                  </a:lnTo>
                  <a:cubicBezTo>
                    <a:pt x="9175528" y="8759376"/>
                    <a:pt x="9311418" y="8623486"/>
                    <a:pt x="9311418" y="8454576"/>
                  </a:cubicBezTo>
                  <a:lnTo>
                    <a:pt x="9311418" y="304800"/>
                  </a:lnTo>
                  <a:cubicBezTo>
                    <a:pt x="9311418" y="135890"/>
                    <a:pt x="9175528" y="0"/>
                    <a:pt x="900661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Asupan Serat dan antioksidan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8600" y="5766843"/>
            <a:ext cx="6877212" cy="1873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3200" dirty="0"/>
              <a:t> </a:t>
            </a:r>
            <a:r>
              <a:rPr lang="en-US" sz="3200" dirty="0" err="1"/>
              <a:t>Menurut</a:t>
            </a:r>
            <a:r>
              <a:rPr lang="en-US" sz="3200" dirty="0"/>
              <a:t> Kementerian Kesehatan RI, </a:t>
            </a:r>
            <a:r>
              <a:rPr lang="en-US" sz="3200" dirty="0" err="1"/>
              <a:t>masyarakat</a:t>
            </a:r>
            <a:r>
              <a:rPr lang="en-US" sz="3200" dirty="0"/>
              <a:t> yang </a:t>
            </a:r>
            <a:r>
              <a:rPr lang="en-US" sz="3200" dirty="0" err="1"/>
              <a:t>mengkonsumsi</a:t>
            </a:r>
            <a:r>
              <a:rPr lang="en-US" sz="3200" dirty="0"/>
              <a:t> </a:t>
            </a:r>
            <a:r>
              <a:rPr lang="en-US" sz="3200" dirty="0" err="1"/>
              <a:t>berkisar</a:t>
            </a:r>
            <a:r>
              <a:rPr lang="en-US" sz="3200" dirty="0"/>
              <a:t> </a:t>
            </a:r>
            <a:r>
              <a:rPr lang="en-US" sz="3200" dirty="0" err="1"/>
              <a:t>serat</a:t>
            </a:r>
            <a:r>
              <a:rPr lang="en-US" sz="3200" dirty="0"/>
              <a:t> </a:t>
            </a:r>
            <a:r>
              <a:rPr lang="en-US" sz="3200" dirty="0" err="1"/>
              <a:t>harian</a:t>
            </a:r>
            <a:r>
              <a:rPr lang="en-US" sz="3200" dirty="0"/>
              <a:t> (25-30 gram)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sayur</a:t>
            </a:r>
            <a:r>
              <a:rPr lang="en-US" sz="3200" dirty="0"/>
              <a:t> dan </a:t>
            </a:r>
            <a:r>
              <a:rPr lang="en-US" sz="3200" dirty="0" err="1"/>
              <a:t>buah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menurunkan</a:t>
            </a:r>
            <a:r>
              <a:rPr lang="en-US" sz="3200" dirty="0"/>
              <a:t> </a:t>
            </a:r>
            <a:r>
              <a:rPr lang="en-US" sz="3200" dirty="0" err="1"/>
              <a:t>risiko</a:t>
            </a:r>
            <a:r>
              <a:rPr lang="en-US" sz="3200" dirty="0"/>
              <a:t> </a:t>
            </a:r>
            <a:r>
              <a:rPr lang="en-US" sz="3200" dirty="0" err="1"/>
              <a:t>obesitas</a:t>
            </a:r>
            <a:r>
              <a:rPr lang="en-US" sz="3200" dirty="0"/>
              <a:t> </a:t>
            </a:r>
            <a:r>
              <a:rPr lang="en-US" sz="3200" dirty="0" err="1"/>
              <a:t>hingga</a:t>
            </a:r>
            <a:r>
              <a:rPr lang="en-US" sz="3200" dirty="0"/>
              <a:t> 30%.</a:t>
            </a:r>
            <a:endParaRPr lang="en-US"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Kontrol garam dan lemak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1604" y="4103649"/>
            <a:ext cx="6877212" cy="220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kontrol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Lemak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jenuh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dan garam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berlebih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⟶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Mengendalikan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TD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kolesterol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⟶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Resiko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Penyakit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Jantung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Nutrisi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kesehatan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jantung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⟶ Diet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rendah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lemak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jenuh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tinggi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serat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serta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lemak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sehat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seperti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omega 3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membantu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memelihara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kesehatan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jantung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669614-2748-D382-33A5-3EE53F14D4F9}"/>
              </a:ext>
            </a:extLst>
          </p:cNvPr>
          <p:cNvSpPr txBox="1"/>
          <p:nvPr/>
        </p:nvSpPr>
        <p:spPr>
          <a:xfrm>
            <a:off x="1028700" y="7240386"/>
            <a:ext cx="78813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Konsumsi</a:t>
            </a:r>
            <a:r>
              <a:rPr lang="en-US" sz="2800" dirty="0"/>
              <a:t> natrium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2000 mg (1 </a:t>
            </a:r>
            <a:r>
              <a:rPr lang="en-US" sz="2800" dirty="0" err="1"/>
              <a:t>sendok</a:t>
            </a:r>
            <a:r>
              <a:rPr lang="en-US" sz="2800" dirty="0"/>
              <a:t> </a:t>
            </a:r>
            <a:r>
              <a:rPr lang="en-US" sz="2800" dirty="0" err="1"/>
              <a:t>teh</a:t>
            </a:r>
            <a:r>
              <a:rPr lang="en-US" sz="2800" dirty="0"/>
              <a:t> garam) per orang per </a:t>
            </a:r>
            <a:r>
              <a:rPr lang="en-US" sz="2800" dirty="0" err="1"/>
              <a:t>hari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meningkatkan</a:t>
            </a:r>
            <a:r>
              <a:rPr lang="en-US" sz="2800" dirty="0"/>
              <a:t> </a:t>
            </a:r>
            <a:r>
              <a:rPr lang="en-US" sz="2800" dirty="0" err="1"/>
              <a:t>risiko</a:t>
            </a:r>
            <a:r>
              <a:rPr lang="en-US" sz="2800" dirty="0"/>
              <a:t> </a:t>
            </a:r>
            <a:r>
              <a:rPr lang="en-US" sz="2800" dirty="0" err="1"/>
              <a:t>serangan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00"/>
                </a:solidFill>
              </a:rPr>
              <a:t>jantung</a:t>
            </a:r>
            <a:r>
              <a:rPr lang="en-US" sz="2800" dirty="0"/>
              <a:t>. </a:t>
            </a:r>
            <a:r>
              <a:rPr lang="en-US" sz="2800" dirty="0" err="1"/>
              <a:t>Risiko</a:t>
            </a:r>
            <a:r>
              <a:rPr lang="en-US" sz="2800" dirty="0"/>
              <a:t> </a:t>
            </a:r>
            <a:r>
              <a:rPr lang="en-US" sz="2800" dirty="0" err="1"/>
              <a:t>penyakit</a:t>
            </a:r>
            <a:r>
              <a:rPr lang="en-US" sz="2800" dirty="0"/>
              <a:t> </a:t>
            </a:r>
            <a:r>
              <a:rPr lang="en-US" sz="2800" dirty="0" err="1"/>
              <a:t>jantung</a:t>
            </a:r>
            <a:r>
              <a:rPr lang="en-US" sz="2800" dirty="0"/>
              <a:t> </a:t>
            </a:r>
            <a:r>
              <a:rPr lang="en-US" sz="2800" dirty="0" err="1"/>
              <a:t>meningkat</a:t>
            </a:r>
            <a:r>
              <a:rPr lang="en-US" sz="2800" dirty="0"/>
              <a:t> </a:t>
            </a:r>
            <a:r>
              <a:rPr lang="en-US" sz="2800" dirty="0" err="1"/>
              <a:t>hingga</a:t>
            </a:r>
            <a:r>
              <a:rPr lang="en-US" sz="2800" dirty="0"/>
              <a:t> 6%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setiap</a:t>
            </a:r>
            <a:r>
              <a:rPr lang="en-US" sz="2800" dirty="0"/>
              <a:t> 1 gram </a:t>
            </a:r>
            <a:r>
              <a:rPr lang="en-US" sz="2800" dirty="0" err="1"/>
              <a:t>peningkatan</a:t>
            </a:r>
            <a:r>
              <a:rPr lang="en-US" sz="2800" dirty="0"/>
              <a:t> </a:t>
            </a:r>
            <a:r>
              <a:rPr lang="en-US" sz="2800" dirty="0" err="1"/>
              <a:t>asupan</a:t>
            </a:r>
            <a:r>
              <a:rPr lang="en-US" sz="2800" dirty="0"/>
              <a:t> natrium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makanan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Kontrol gula darah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072" y="4670105"/>
            <a:ext cx="886872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Menjaga</a:t>
            </a:r>
            <a:r>
              <a:rPr lang="en-US" sz="2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asupan</a:t>
            </a:r>
            <a:r>
              <a:rPr lang="en-US" sz="2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karbohidrat</a:t>
            </a:r>
            <a:r>
              <a:rPr lang="en-US" sz="2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gula </a:t>
            </a:r>
            <a:r>
              <a:rPr lang="en-US" sz="2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darah</a:t>
            </a:r>
            <a:r>
              <a:rPr lang="en-US" sz="2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7C775F-D7DF-53AD-B130-F5B54B83010C}"/>
              </a:ext>
            </a:extLst>
          </p:cNvPr>
          <p:cNvSpPr txBox="1"/>
          <p:nvPr/>
        </p:nvSpPr>
        <p:spPr>
          <a:xfrm>
            <a:off x="1794483" y="5759658"/>
            <a:ext cx="115747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Peraturan</a:t>
            </a:r>
            <a:r>
              <a:rPr lang="en-US" sz="2800" dirty="0"/>
              <a:t> Menteri Kesehatan </a:t>
            </a:r>
            <a:r>
              <a:rPr lang="en-US" sz="2800" dirty="0" err="1"/>
              <a:t>nomor</a:t>
            </a:r>
            <a:r>
              <a:rPr lang="en-US" sz="2800" dirty="0"/>
              <a:t> 30 </a:t>
            </a:r>
            <a:r>
              <a:rPr lang="en-US" sz="2800" dirty="0" err="1"/>
              <a:t>tahun</a:t>
            </a:r>
            <a:r>
              <a:rPr lang="en-US" sz="2800" dirty="0"/>
              <a:t> 2013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Pencantuman</a:t>
            </a:r>
            <a:r>
              <a:rPr lang="en-US" sz="2800" dirty="0"/>
              <a:t> </a:t>
            </a:r>
            <a:r>
              <a:rPr lang="en-US" sz="2800" dirty="0" err="1"/>
              <a:t>Informasi</a:t>
            </a:r>
            <a:r>
              <a:rPr lang="en-US" sz="2800" dirty="0"/>
              <a:t> </a:t>
            </a:r>
            <a:r>
              <a:rPr lang="en-US" sz="2800" dirty="0" err="1"/>
              <a:t>Kandungan</a:t>
            </a:r>
            <a:r>
              <a:rPr lang="en-US" sz="2800" dirty="0"/>
              <a:t> Gula, Garam dan Lemak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Pesan</a:t>
            </a:r>
            <a:r>
              <a:rPr lang="en-US" sz="2800" dirty="0"/>
              <a:t> Kesehatan </a:t>
            </a:r>
            <a:r>
              <a:rPr lang="en-US" sz="2800" dirty="0" err="1"/>
              <a:t>untuk</a:t>
            </a:r>
            <a:r>
              <a:rPr lang="en-US" sz="2800" dirty="0"/>
              <a:t> Pangan </a:t>
            </a:r>
            <a:r>
              <a:rPr lang="en-US" sz="2800" dirty="0" err="1"/>
              <a:t>Olahan</a:t>
            </a:r>
            <a:r>
              <a:rPr lang="en-US" sz="2800" dirty="0"/>
              <a:t> dan Pangan </a:t>
            </a:r>
            <a:r>
              <a:rPr lang="en-US" sz="2800" dirty="0" err="1"/>
              <a:t>Siap</a:t>
            </a:r>
            <a:r>
              <a:rPr lang="en-US" sz="2800" dirty="0"/>
              <a:t> Saji  </a:t>
            </a:r>
            <a:r>
              <a:rPr lang="en-US" sz="2800" dirty="0" err="1"/>
              <a:t>menyebutkan</a:t>
            </a:r>
            <a:r>
              <a:rPr lang="en-US" sz="2800" dirty="0"/>
              <a:t> </a:t>
            </a:r>
            <a:r>
              <a:rPr lang="en-US" sz="2800" dirty="0" err="1"/>
              <a:t>bahwa</a:t>
            </a:r>
            <a:r>
              <a:rPr lang="en-US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konsumsi</a:t>
            </a:r>
            <a:r>
              <a:rPr lang="en-US" sz="2800" dirty="0"/>
              <a:t> gula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50 g (4 </a:t>
            </a:r>
            <a:r>
              <a:rPr lang="en-US" sz="2800" dirty="0" err="1"/>
              <a:t>sendok</a:t>
            </a:r>
            <a:r>
              <a:rPr lang="en-US" sz="2800" dirty="0"/>
              <a:t> </a:t>
            </a:r>
            <a:r>
              <a:rPr lang="en-US" sz="2800" dirty="0" err="1"/>
              <a:t>makan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natrium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2000 mg (1 </a:t>
            </a:r>
            <a:r>
              <a:rPr lang="en-US" sz="2800" dirty="0" err="1"/>
              <a:t>sendok</a:t>
            </a:r>
            <a:r>
              <a:rPr lang="en-US" sz="2800" dirty="0"/>
              <a:t> </a:t>
            </a:r>
            <a:r>
              <a:rPr lang="en-US" sz="2800" dirty="0" err="1"/>
              <a:t>teh</a:t>
            </a:r>
            <a:r>
              <a:rPr lang="en-US" sz="28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lemak/</a:t>
            </a:r>
            <a:r>
              <a:rPr lang="en-US" sz="2800" dirty="0" err="1"/>
              <a:t>minyak</a:t>
            </a:r>
            <a:r>
              <a:rPr lang="en-US" sz="2800" dirty="0"/>
              <a:t> total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67 g (5 </a:t>
            </a:r>
            <a:r>
              <a:rPr lang="en-US" sz="2800" dirty="0" err="1"/>
              <a:t>sendok</a:t>
            </a:r>
            <a:r>
              <a:rPr lang="en-US" sz="2800" dirty="0"/>
              <a:t> </a:t>
            </a:r>
            <a:r>
              <a:rPr lang="en-US" sz="2800" dirty="0" err="1"/>
              <a:t>makan</a:t>
            </a:r>
            <a:r>
              <a:rPr lang="en-US" sz="2800" dirty="0"/>
              <a:t>) per orang per </a:t>
            </a:r>
            <a:r>
              <a:rPr lang="en-US" sz="2800" dirty="0" err="1"/>
              <a:t>hari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meningkatkan</a:t>
            </a:r>
            <a:r>
              <a:rPr lang="en-US" sz="2800" dirty="0"/>
              <a:t> </a:t>
            </a:r>
            <a:r>
              <a:rPr lang="en-US" sz="2800" dirty="0" err="1"/>
              <a:t>risiko</a:t>
            </a:r>
            <a:r>
              <a:rPr lang="en-US" sz="2800" dirty="0"/>
              <a:t> </a:t>
            </a:r>
            <a:r>
              <a:rPr lang="en-US" sz="2800" dirty="0" err="1"/>
              <a:t>hipertensi</a:t>
            </a:r>
            <a:r>
              <a:rPr lang="en-US" sz="2800" dirty="0"/>
              <a:t>, stroke, diabetes, dan </a:t>
            </a:r>
            <a:r>
              <a:rPr lang="en-US" sz="2800" dirty="0" err="1"/>
              <a:t>serangan</a:t>
            </a:r>
            <a:r>
              <a:rPr lang="en-US" sz="2800" dirty="0"/>
              <a:t> </a:t>
            </a:r>
            <a:r>
              <a:rPr lang="en-US" sz="2800" dirty="0" err="1"/>
              <a:t>jantung</a:t>
            </a:r>
            <a:r>
              <a:rPr lang="en-US" sz="2800" dirty="0"/>
              <a:t>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18245E-998F-B68E-6E78-274FFCED86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333" t="54367" r="24586" b="24815"/>
          <a:stretch>
            <a:fillRect/>
          </a:stretch>
        </p:blipFill>
        <p:spPr>
          <a:xfrm>
            <a:off x="7494886" y="2267701"/>
            <a:ext cx="8610086" cy="21414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640415" y="1063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Aktivitas Fisik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1913" y="3852904"/>
            <a:ext cx="7889952" cy="2990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-226697" algn="just">
              <a:lnSpc>
                <a:spcPts val="2940"/>
              </a:lnSpc>
              <a:buFont typeface="Arial"/>
              <a:buChar char="•"/>
            </a:pPr>
            <a:r>
              <a:rPr lang="en-US" sz="3200" dirty="0" err="1"/>
              <a:t>Berolahraga</a:t>
            </a:r>
            <a:r>
              <a:rPr lang="en-US" sz="3200" dirty="0"/>
              <a:t> </a:t>
            </a:r>
            <a:r>
              <a:rPr lang="en-US" sz="3200" dirty="0" err="1"/>
              <a:t>mampu</a:t>
            </a:r>
            <a:r>
              <a:rPr lang="en-US" sz="3200" dirty="0"/>
              <a:t> </a:t>
            </a:r>
            <a:r>
              <a:rPr lang="en-US" sz="3200" dirty="0" err="1"/>
              <a:t>memproduksi</a:t>
            </a:r>
            <a:r>
              <a:rPr lang="en-US" sz="3200" dirty="0"/>
              <a:t> </a:t>
            </a:r>
            <a:r>
              <a:rPr lang="en-US" sz="3200" dirty="0" err="1"/>
              <a:t>enzim</a:t>
            </a:r>
            <a:r>
              <a:rPr lang="en-US" sz="3200" dirty="0"/>
              <a:t> yang </a:t>
            </a:r>
            <a:r>
              <a:rPr lang="en-US" sz="3200" dirty="0" err="1"/>
              <a:t>berperan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membantu</a:t>
            </a:r>
            <a:r>
              <a:rPr lang="en-US" sz="3200" dirty="0"/>
              <a:t> proses </a:t>
            </a:r>
            <a:r>
              <a:rPr lang="en-US" sz="3200" dirty="0" err="1"/>
              <a:t>memindahkan</a:t>
            </a:r>
            <a:r>
              <a:rPr lang="en-US" sz="3200" dirty="0"/>
              <a:t> </a:t>
            </a:r>
            <a:r>
              <a:rPr lang="en-US" sz="3200" dirty="0" err="1"/>
              <a:t>kolesterol</a:t>
            </a:r>
            <a:r>
              <a:rPr lang="en-US" sz="3200" dirty="0"/>
              <a:t> LDL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r>
              <a:rPr lang="en-US" sz="3200" dirty="0"/>
              <a:t> </a:t>
            </a:r>
            <a:r>
              <a:rPr lang="en-US" sz="3200" dirty="0" err="1"/>
              <a:t>terutama</a:t>
            </a:r>
            <a:r>
              <a:rPr lang="en-US" sz="3200" dirty="0"/>
              <a:t> pada </a:t>
            </a:r>
            <a:r>
              <a:rPr lang="en-US" sz="3200" dirty="0" err="1"/>
              <a:t>pembuluh</a:t>
            </a:r>
            <a:r>
              <a:rPr lang="en-US" sz="3200" dirty="0"/>
              <a:t> </a:t>
            </a:r>
            <a:r>
              <a:rPr lang="en-US" sz="3200" dirty="0" err="1"/>
              <a:t>arteri</a:t>
            </a:r>
            <a:r>
              <a:rPr lang="en-US" sz="3200" dirty="0"/>
              <a:t> </a:t>
            </a:r>
            <a:r>
              <a:rPr lang="en-US" sz="3200" dirty="0" err="1"/>
              <a:t>kemudian</a:t>
            </a:r>
            <a:r>
              <a:rPr lang="en-US" sz="3200" dirty="0"/>
              <a:t> </a:t>
            </a:r>
            <a:r>
              <a:rPr lang="en-US" sz="3200" dirty="0" err="1"/>
              <a:t>dikembalikan</a:t>
            </a:r>
            <a:r>
              <a:rPr lang="en-US" sz="3200" dirty="0"/>
              <a:t> </a:t>
            </a:r>
            <a:r>
              <a:rPr lang="en-US" sz="3200" dirty="0" err="1"/>
              <a:t>menuju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hati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diubah</a:t>
            </a:r>
            <a:r>
              <a:rPr lang="en-US" sz="3200" dirty="0"/>
              <a:t>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/>
              <a:t>asam</a:t>
            </a:r>
            <a:r>
              <a:rPr lang="en-US" sz="3200" dirty="0"/>
              <a:t> </a:t>
            </a:r>
            <a:r>
              <a:rPr lang="en-US" sz="3200" dirty="0" err="1"/>
              <a:t>empedu</a:t>
            </a:r>
            <a:r>
              <a:rPr lang="en-US" sz="3200" dirty="0"/>
              <a:t>. Asam </a:t>
            </a:r>
            <a:r>
              <a:rPr lang="en-US" sz="3200" dirty="0" err="1"/>
              <a:t>empedu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diperlukan</a:t>
            </a:r>
            <a:r>
              <a:rPr lang="en-US" sz="3200" dirty="0"/>
              <a:t> </a:t>
            </a:r>
            <a:r>
              <a:rPr lang="en-US" sz="3200" dirty="0" err="1"/>
              <a:t>melancarkan</a:t>
            </a:r>
            <a:r>
              <a:rPr lang="en-US" sz="3200" dirty="0"/>
              <a:t> proses </a:t>
            </a:r>
            <a:r>
              <a:rPr lang="en-US" sz="3200" dirty="0" err="1"/>
              <a:t>pencernaan</a:t>
            </a:r>
            <a:r>
              <a:rPr lang="en-US" sz="3200" dirty="0"/>
              <a:t> </a:t>
            </a:r>
            <a:r>
              <a:rPr lang="en-US" sz="3200" dirty="0" err="1"/>
              <a:t>kadar</a:t>
            </a:r>
            <a:r>
              <a:rPr lang="en-US" sz="3200" dirty="0"/>
              <a:t> lemak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darah</a:t>
            </a:r>
            <a:endParaRPr lang="en-US" sz="3200" dirty="0">
              <a:sym typeface="Montserrat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D903B-275B-AF6F-78BC-0959E19A862A}"/>
              </a:ext>
            </a:extLst>
          </p:cNvPr>
          <p:cNvSpPr txBox="1"/>
          <p:nvPr/>
        </p:nvSpPr>
        <p:spPr>
          <a:xfrm>
            <a:off x="1331913" y="7291469"/>
            <a:ext cx="7889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orang yang </a:t>
            </a:r>
            <a:r>
              <a:rPr lang="en-US" sz="3200" dirty="0" err="1"/>
              <a:t>jarang</a:t>
            </a:r>
            <a:r>
              <a:rPr lang="en-US" sz="3200" dirty="0"/>
              <a:t> </a:t>
            </a:r>
            <a:r>
              <a:rPr lang="en-US" sz="3200" dirty="0" err="1"/>
              <a:t>bergerak</a:t>
            </a:r>
            <a:r>
              <a:rPr lang="en-US" sz="3200" dirty="0"/>
              <a:t> </a:t>
            </a:r>
            <a:r>
              <a:rPr lang="en-US" sz="3200" dirty="0" err="1"/>
              <a:t>memiliki</a:t>
            </a:r>
            <a:r>
              <a:rPr lang="en-US" sz="3200" dirty="0"/>
              <a:t> </a:t>
            </a:r>
            <a:r>
              <a:rPr lang="en-US" sz="3200" dirty="0" err="1"/>
              <a:t>risiko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jantung</a:t>
            </a:r>
            <a:r>
              <a:rPr lang="en-US" sz="3200" dirty="0"/>
              <a:t> </a:t>
            </a:r>
            <a:r>
              <a:rPr lang="en-US" sz="3200" dirty="0" err="1"/>
              <a:t>hampir</a:t>
            </a:r>
            <a:r>
              <a:rPr lang="en-US" sz="3200" dirty="0"/>
              <a:t> dua kali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besar</a:t>
            </a:r>
            <a:r>
              <a:rPr lang="en-US" sz="3200" dirty="0"/>
              <a:t> </a:t>
            </a:r>
            <a:r>
              <a:rPr lang="en-US" sz="3200" dirty="0" err="1"/>
              <a:t>daripada</a:t>
            </a:r>
            <a:r>
              <a:rPr lang="en-US" sz="3200" dirty="0"/>
              <a:t> </a:t>
            </a:r>
            <a:r>
              <a:rPr lang="en-US" sz="3200" dirty="0" err="1"/>
              <a:t>mereka</a:t>
            </a:r>
            <a:r>
              <a:rPr lang="en-US" sz="3200" dirty="0"/>
              <a:t> yang </a:t>
            </a:r>
            <a:r>
              <a:rPr lang="en-US" sz="3200" dirty="0" err="1"/>
              <a:t>rajin</a:t>
            </a:r>
            <a:r>
              <a:rPr lang="en-US" sz="3200" dirty="0"/>
              <a:t> </a:t>
            </a:r>
            <a:r>
              <a:rPr lang="en-US" sz="3200" dirty="0" err="1"/>
              <a:t>beraktivitas</a:t>
            </a:r>
            <a:endParaRPr lang="en-U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03248"/>
            <a:ext cx="18288000" cy="7724450"/>
            <a:chOff x="0" y="0"/>
            <a:chExt cx="13590669" cy="574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90668" cy="5740400"/>
            </a:xfrm>
            <a:custGeom>
              <a:avLst/>
              <a:gdLst/>
              <a:ahLst/>
              <a:cxnLst/>
              <a:rect l="l" t="t" r="r" b="b"/>
              <a:pathLst>
                <a:path w="13590668" h="5740400">
                  <a:moveTo>
                    <a:pt x="1328586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3285868" y="5740400"/>
                  </a:lnTo>
                  <a:cubicBezTo>
                    <a:pt x="13454779" y="5740400"/>
                    <a:pt x="13590668" y="5604510"/>
                    <a:pt x="13590668" y="5435600"/>
                  </a:cubicBezTo>
                  <a:lnTo>
                    <a:pt x="13590668" y="304800"/>
                  </a:lnTo>
                  <a:cubicBezTo>
                    <a:pt x="13590668" y="135890"/>
                    <a:pt x="13454779" y="0"/>
                    <a:pt x="1328586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487749" y="5335426"/>
            <a:ext cx="771551" cy="77155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028700" y="5335426"/>
            <a:ext cx="771551" cy="7715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21867" y="3868057"/>
            <a:ext cx="3679034" cy="3799706"/>
            <a:chOff x="0" y="0"/>
            <a:chExt cx="6350000" cy="6558280"/>
          </a:xfrm>
        </p:grpSpPr>
        <p:sp>
          <p:nvSpPr>
            <p:cNvPr id="12" name="Freeform 1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464966" y="3960560"/>
            <a:ext cx="3679034" cy="3799706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414476" y="5539185"/>
            <a:ext cx="3679034" cy="3799706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464966" y="5539185"/>
            <a:ext cx="3679034" cy="3799706"/>
            <a:chOff x="0" y="0"/>
            <a:chExt cx="6350000" cy="6558280"/>
          </a:xfrm>
        </p:grpSpPr>
        <p:sp>
          <p:nvSpPr>
            <p:cNvPr id="21" name="Freeform 2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5809" y="2612602"/>
            <a:ext cx="3144666" cy="3247811"/>
            <a:chOff x="0" y="0"/>
            <a:chExt cx="6350000" cy="6558280"/>
          </a:xfrm>
        </p:grpSpPr>
        <p:sp>
          <p:nvSpPr>
            <p:cNvPr id="24" name="Freeform 2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t="-10944" b="-109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644893" y="2662656"/>
            <a:ext cx="3144666" cy="3247811"/>
            <a:chOff x="0" y="0"/>
            <a:chExt cx="6350000" cy="6558280"/>
          </a:xfrm>
        </p:grpSpPr>
        <p:sp>
          <p:nvSpPr>
            <p:cNvPr id="27" name="Freeform 2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t="-5285" b="-5285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608708" y="4010614"/>
            <a:ext cx="3679034" cy="3799706"/>
            <a:chOff x="0" y="0"/>
            <a:chExt cx="6350000" cy="6558280"/>
          </a:xfrm>
        </p:grpSpPr>
        <p:sp>
          <p:nvSpPr>
            <p:cNvPr id="30" name="Freeform 3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9608708" y="5458594"/>
            <a:ext cx="3679034" cy="3799706"/>
            <a:chOff x="0" y="0"/>
            <a:chExt cx="6350000" cy="6558280"/>
          </a:xfrm>
        </p:grpSpPr>
        <p:sp>
          <p:nvSpPr>
            <p:cNvPr id="33" name="Freeform 3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35" name="Freeform 35"/>
          <p:cNvSpPr/>
          <p:nvPr/>
        </p:nvSpPr>
        <p:spPr>
          <a:xfrm>
            <a:off x="16860673" y="887469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flipH="1">
            <a:off x="1292785" y="5581990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787938" y="5581990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3659217" y="5421440"/>
            <a:ext cx="3679034" cy="3799706"/>
            <a:chOff x="0" y="0"/>
            <a:chExt cx="6350000" cy="6558280"/>
          </a:xfrm>
        </p:grpSpPr>
        <p:sp>
          <p:nvSpPr>
            <p:cNvPr id="39" name="Freeform 3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3668742" y="3868057"/>
            <a:ext cx="3679034" cy="3799706"/>
            <a:chOff x="0" y="0"/>
            <a:chExt cx="6350000" cy="6558280"/>
          </a:xfrm>
        </p:grpSpPr>
        <p:sp>
          <p:nvSpPr>
            <p:cNvPr id="42" name="Freeform 4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solidFill>
              <a:srgbClr val="D9B200"/>
            </a:solidFill>
            <a:ln w="12700">
              <a:solidFill>
                <a:srgbClr val="000000"/>
              </a:solidFill>
            </a:ln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44" name="Freeform 44"/>
          <p:cNvSpPr/>
          <p:nvPr/>
        </p:nvSpPr>
        <p:spPr>
          <a:xfrm>
            <a:off x="10208406" y="2691607"/>
            <a:ext cx="2863808" cy="3168806"/>
          </a:xfrm>
          <a:custGeom>
            <a:avLst/>
            <a:gdLst/>
            <a:ahLst/>
            <a:cxnLst/>
            <a:rect l="l" t="t" r="r" b="b"/>
            <a:pathLst>
              <a:path w="2863808" h="3168806">
                <a:moveTo>
                  <a:pt x="0" y="0"/>
                </a:moveTo>
                <a:lnTo>
                  <a:pt x="2863808" y="0"/>
                </a:lnTo>
                <a:lnTo>
                  <a:pt x="2863808" y="3168805"/>
                </a:lnTo>
                <a:lnTo>
                  <a:pt x="0" y="3168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3968191" y="2691607"/>
            <a:ext cx="3370060" cy="3235257"/>
          </a:xfrm>
          <a:custGeom>
            <a:avLst/>
            <a:gdLst/>
            <a:ahLst/>
            <a:cxnLst/>
            <a:rect l="l" t="t" r="r" b="b"/>
            <a:pathLst>
              <a:path w="3370060" h="3235257">
                <a:moveTo>
                  <a:pt x="0" y="0"/>
                </a:moveTo>
                <a:lnTo>
                  <a:pt x="3370059" y="0"/>
                </a:lnTo>
                <a:lnTo>
                  <a:pt x="3370059" y="3235257"/>
                </a:lnTo>
                <a:lnTo>
                  <a:pt x="0" y="3235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766437" y="1145957"/>
            <a:ext cx="14244364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HUBUNGAN SPESIFIK ANTARA GIZI DAN PENYAKIT KRONIS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14476" y="6664585"/>
            <a:ext cx="3643050" cy="245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5" lvl="1" indent="-215903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makanan tinggi lemak jenuk dan kolesterol meningkatkan ateroklerosis (Pemicu serangan jantung)</a:t>
            </a:r>
          </a:p>
          <a:p>
            <a:pPr marL="431805" lvl="1" indent="-215903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Makanan tinggi serat dan rendah lemak jenuh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644893" y="6599030"/>
            <a:ext cx="3373266" cy="258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just">
              <a:lnSpc>
                <a:spcPts val="2940"/>
              </a:lnSpc>
              <a:buAutoNum type="arabicPeriod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Kontrol karbohidrat dan gula darah</a:t>
            </a:r>
          </a:p>
          <a:p>
            <a:pPr marL="453395" lvl="1" indent="-226697" algn="just">
              <a:lnSpc>
                <a:spcPts val="2940"/>
              </a:lnSpc>
              <a:buAutoNum type="arabicPeriod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Konsumsi makanan tinggi serat dan rendah glikemik untuk mengatur kadar gula darah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162297" y="6068877"/>
            <a:ext cx="2302545" cy="32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Penyakit Jantung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153211" y="6068877"/>
            <a:ext cx="2302545" cy="32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Diabetes Tipe 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92879" y="6459094"/>
            <a:ext cx="3079336" cy="19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Gizi yang tepat dan aktivitas yang teratur adalah kunci mengelola berat badan yang ideal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208406" y="5926310"/>
            <a:ext cx="2302545" cy="32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Obesitas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724753" y="6316219"/>
            <a:ext cx="3504972" cy="245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Beberapa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jenis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kanker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terkait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pola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tertentu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Contoh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Konsumsi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tinggi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daging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merah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--&gt;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kanker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kolon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Konsumsi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--&gt;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mengurangi</a:t>
            </a: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4287867" y="5926310"/>
            <a:ext cx="2302545" cy="32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Kanker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740171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4467017" y="8329912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85905" y="102004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482486" y="7226492"/>
            <a:ext cx="717683" cy="717683"/>
          </a:xfrm>
          <a:custGeom>
            <a:avLst/>
            <a:gdLst/>
            <a:ahLst/>
            <a:cxnLst/>
            <a:rect l="l" t="t" r="r" b="b"/>
            <a:pathLst>
              <a:path w="717683" h="717683">
                <a:moveTo>
                  <a:pt x="0" y="0"/>
                </a:moveTo>
                <a:lnTo>
                  <a:pt x="717683" y="0"/>
                </a:lnTo>
                <a:lnTo>
                  <a:pt x="717683" y="717684"/>
                </a:lnTo>
                <a:lnTo>
                  <a:pt x="0" y="717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84682" y="1451480"/>
            <a:ext cx="1242060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Diet DASH (Dietary Approaches to Stop Hypertension)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9282" y="3195667"/>
            <a:ext cx="12083232" cy="6351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3600" dirty="0"/>
              <a:t>Pola </a:t>
            </a:r>
            <a:r>
              <a:rPr lang="en-US" sz="3600" dirty="0" err="1"/>
              <a:t>makan</a:t>
            </a:r>
            <a:r>
              <a:rPr lang="en-US" sz="3600" dirty="0"/>
              <a:t> </a:t>
            </a:r>
            <a:r>
              <a:rPr lang="en-US" sz="3600" dirty="0" err="1"/>
              <a:t>sehat</a:t>
            </a:r>
            <a:r>
              <a:rPr lang="en-US" sz="3600" dirty="0"/>
              <a:t> yang </a:t>
            </a:r>
            <a:r>
              <a:rPr lang="en-US" sz="3600" dirty="0" err="1"/>
              <a:t>difokuskan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membantu</a:t>
            </a:r>
            <a:r>
              <a:rPr lang="en-US" sz="3600" dirty="0"/>
              <a:t> </a:t>
            </a:r>
            <a:r>
              <a:rPr lang="en-US" sz="3600" dirty="0" err="1"/>
              <a:t>menurunkan</a:t>
            </a:r>
            <a:r>
              <a:rPr lang="en-US" sz="3600" dirty="0"/>
              <a:t> dan </a:t>
            </a:r>
            <a:r>
              <a:rPr lang="en-US" sz="3600" dirty="0" err="1"/>
              <a:t>mengontrol</a:t>
            </a:r>
            <a:r>
              <a:rPr lang="en-US" sz="3600" dirty="0"/>
              <a:t> </a:t>
            </a:r>
            <a:r>
              <a:rPr lang="en-US" sz="3600" dirty="0" err="1"/>
              <a:t>TDtinggi</a:t>
            </a:r>
            <a:r>
              <a:rPr lang="en-US" sz="3600" dirty="0"/>
              <a:t>,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cara</a:t>
            </a:r>
            <a:r>
              <a:rPr lang="en-US" sz="3600" dirty="0"/>
              <a:t> </a:t>
            </a:r>
            <a:r>
              <a:rPr lang="en-US" sz="3600" dirty="0" err="1"/>
              <a:t>mengonsumsi</a:t>
            </a:r>
            <a:r>
              <a:rPr lang="en-US" sz="3600" dirty="0"/>
              <a:t> </a:t>
            </a:r>
            <a:r>
              <a:rPr lang="en-US" sz="3600" dirty="0" err="1"/>
              <a:t>makanan</a:t>
            </a:r>
            <a:r>
              <a:rPr lang="en-US" sz="3600" dirty="0"/>
              <a:t> </a:t>
            </a:r>
            <a:r>
              <a:rPr lang="en-US" sz="3600" dirty="0" err="1"/>
              <a:t>rendah</a:t>
            </a:r>
            <a:r>
              <a:rPr lang="en-US" sz="3600" dirty="0"/>
              <a:t> natrium, </a:t>
            </a:r>
            <a:r>
              <a:rPr lang="en-US" sz="3600" dirty="0" err="1"/>
              <a:t>tinggi</a:t>
            </a:r>
            <a:r>
              <a:rPr lang="en-US" sz="3600" dirty="0"/>
              <a:t> </a:t>
            </a:r>
            <a:r>
              <a:rPr lang="en-US" sz="3600" dirty="0" err="1"/>
              <a:t>serat</a:t>
            </a:r>
            <a:r>
              <a:rPr lang="en-US" sz="3600" dirty="0"/>
              <a:t>, kalium, magnesium, dan </a:t>
            </a:r>
            <a:r>
              <a:rPr lang="en-US" sz="3600" dirty="0" err="1"/>
              <a:t>kalsium</a:t>
            </a:r>
            <a:r>
              <a:rPr lang="en-US" sz="3600" dirty="0"/>
              <a:t>, </a:t>
            </a:r>
            <a:r>
              <a:rPr lang="en-US" sz="3600" dirty="0" err="1"/>
              <a:t>serta</a:t>
            </a:r>
            <a:r>
              <a:rPr lang="en-US" sz="3600" dirty="0"/>
              <a:t> </a:t>
            </a:r>
            <a:r>
              <a:rPr lang="en-US" sz="3600" dirty="0" err="1"/>
              <a:t>membatasi</a:t>
            </a:r>
            <a:r>
              <a:rPr lang="en-US" sz="3600" dirty="0"/>
              <a:t> lemak </a:t>
            </a:r>
            <a:r>
              <a:rPr lang="en-US" sz="3600" dirty="0" err="1"/>
              <a:t>jenuh</a:t>
            </a:r>
            <a:r>
              <a:rPr lang="en-US" sz="3600" dirty="0"/>
              <a:t> dan </a:t>
            </a:r>
            <a:r>
              <a:rPr lang="en-US" sz="3600" dirty="0" err="1"/>
              <a:t>kolesterol</a:t>
            </a:r>
            <a:endParaRPr lang="en-US" sz="3600" dirty="0"/>
          </a:p>
          <a:p>
            <a:pPr algn="just">
              <a:lnSpc>
                <a:spcPts val="2940"/>
              </a:lnSpc>
            </a:pPr>
            <a:endParaRPr lang="en-US" sz="3600" dirty="0"/>
          </a:p>
          <a:p>
            <a:pPr algn="just">
              <a:lnSpc>
                <a:spcPts val="2940"/>
              </a:lnSpc>
            </a:pPr>
            <a:r>
              <a:rPr lang="en-US" sz="3600" dirty="0" err="1"/>
              <a:t>Penelitian</a:t>
            </a:r>
            <a:r>
              <a:rPr lang="en-US" sz="3600" dirty="0"/>
              <a:t> Dietary Approaches to Stop Hypertension (DASH) diet </a:t>
            </a:r>
            <a:r>
              <a:rPr lang="en-US" sz="3600" dirty="0" err="1"/>
              <a:t>menunjukkan</a:t>
            </a:r>
            <a:r>
              <a:rPr lang="en-US" sz="3600" dirty="0"/>
              <a:t> </a:t>
            </a:r>
            <a:r>
              <a:rPr lang="en-US" sz="3600" dirty="0" err="1"/>
              <a:t>bahwa</a:t>
            </a:r>
            <a:r>
              <a:rPr lang="en-US" sz="3600" dirty="0"/>
              <a:t> diet </a:t>
            </a:r>
            <a:r>
              <a:rPr lang="en-US" sz="3600" dirty="0" err="1"/>
              <a:t>tinggi</a:t>
            </a:r>
            <a:r>
              <a:rPr lang="en-US" sz="3600" dirty="0"/>
              <a:t> </a:t>
            </a:r>
            <a:r>
              <a:rPr lang="en-US" sz="3600" dirty="0" err="1"/>
              <a:t>sayur</a:t>
            </a:r>
            <a:r>
              <a:rPr lang="en-US" sz="3600" dirty="0"/>
              <a:t>, </a:t>
            </a:r>
            <a:r>
              <a:rPr lang="en-US" sz="3600" dirty="0" err="1"/>
              <a:t>buah,dan</a:t>
            </a:r>
            <a:r>
              <a:rPr lang="en-US" sz="3600" dirty="0"/>
              <a:t> </a:t>
            </a:r>
            <a:r>
              <a:rPr lang="en-US" sz="3600" dirty="0" err="1"/>
              <a:t>hasil</a:t>
            </a:r>
            <a:r>
              <a:rPr lang="en-US" sz="3600" dirty="0"/>
              <a:t> </a:t>
            </a:r>
            <a:r>
              <a:rPr lang="en-US" sz="3600" dirty="0" err="1"/>
              <a:t>olahan</a:t>
            </a:r>
            <a:r>
              <a:rPr lang="en-US" sz="3600" dirty="0"/>
              <a:t> susu </a:t>
            </a:r>
            <a:r>
              <a:rPr lang="en-US" sz="3600" dirty="0" err="1"/>
              <a:t>rendah</a:t>
            </a:r>
            <a:r>
              <a:rPr lang="en-US" sz="3600" dirty="0"/>
              <a:t> lemak yang </a:t>
            </a:r>
            <a:r>
              <a:rPr lang="en-US" sz="3600" dirty="0" err="1"/>
              <a:t>kadar</a:t>
            </a:r>
            <a:r>
              <a:rPr lang="en-US" sz="3600" dirty="0"/>
              <a:t> lemak </a:t>
            </a:r>
            <a:r>
              <a:rPr lang="en-US" sz="3600" dirty="0" err="1"/>
              <a:t>jenuh</a:t>
            </a:r>
            <a:r>
              <a:rPr lang="en-US" sz="3600" dirty="0"/>
              <a:t> dan lemak </a:t>
            </a:r>
            <a:r>
              <a:rPr lang="en-US" sz="3600" dirty="0" err="1"/>
              <a:t>totalnya</a:t>
            </a:r>
            <a:r>
              <a:rPr lang="en-US" sz="3600" dirty="0"/>
              <a:t> </a:t>
            </a:r>
            <a:r>
              <a:rPr lang="en-US" sz="3600" dirty="0" err="1"/>
              <a:t>rendah</a:t>
            </a:r>
            <a:r>
              <a:rPr lang="en-US" sz="3600" dirty="0"/>
              <a:t> </a:t>
            </a:r>
            <a:r>
              <a:rPr lang="en-US" sz="3600" dirty="0" err="1"/>
              <a:t>serta</a:t>
            </a:r>
            <a:r>
              <a:rPr lang="en-US" sz="3600" dirty="0"/>
              <a:t> </a:t>
            </a:r>
            <a:r>
              <a:rPr lang="en-US" sz="3600" dirty="0" err="1"/>
              <a:t>tinggi</a:t>
            </a:r>
            <a:r>
              <a:rPr lang="en-US" sz="3600" dirty="0"/>
              <a:t> </a:t>
            </a:r>
            <a:r>
              <a:rPr lang="en-US" sz="3600" dirty="0" err="1"/>
              <a:t>kandungan</a:t>
            </a:r>
            <a:r>
              <a:rPr lang="en-US" sz="3600" dirty="0"/>
              <a:t> kalium, </a:t>
            </a:r>
            <a:r>
              <a:rPr lang="en-US" sz="3600" dirty="0" err="1"/>
              <a:t>kalsium</a:t>
            </a:r>
            <a:r>
              <a:rPr lang="en-US" sz="3600" dirty="0"/>
              <a:t>, dan magnesium </a:t>
            </a:r>
            <a:r>
              <a:rPr lang="en-US" sz="3600" dirty="0" err="1"/>
              <a:t>dapat</a:t>
            </a:r>
            <a:r>
              <a:rPr lang="en-US" sz="3600" dirty="0"/>
              <a:t> </a:t>
            </a:r>
            <a:r>
              <a:rPr lang="en-US" sz="3600" dirty="0" err="1"/>
              <a:t>menurunkan</a:t>
            </a:r>
            <a:r>
              <a:rPr lang="en-US" sz="3600" dirty="0"/>
              <a:t> </a:t>
            </a:r>
            <a:r>
              <a:rPr lang="en-US" sz="3600" dirty="0" err="1"/>
              <a:t>tekanan</a:t>
            </a:r>
            <a:r>
              <a:rPr lang="en-US" sz="3600" dirty="0"/>
              <a:t> </a:t>
            </a:r>
            <a:r>
              <a:rPr lang="en-US" sz="3600" dirty="0" err="1"/>
              <a:t>darah</a:t>
            </a:r>
            <a:r>
              <a:rPr lang="en-US" sz="3600" dirty="0"/>
              <a:t> </a:t>
            </a:r>
            <a:r>
              <a:rPr lang="en-US" sz="3600" dirty="0" err="1"/>
              <a:t>sistolik</a:t>
            </a:r>
            <a:r>
              <a:rPr lang="en-US" sz="3600" dirty="0"/>
              <a:t> 6-11 mmHg dan </a:t>
            </a:r>
            <a:r>
              <a:rPr lang="en-US" sz="3600" dirty="0" err="1"/>
              <a:t>tekanan</a:t>
            </a:r>
            <a:r>
              <a:rPr lang="en-US" sz="3600" dirty="0"/>
              <a:t> </a:t>
            </a:r>
            <a:r>
              <a:rPr lang="en-US" sz="3600" dirty="0" err="1"/>
              <a:t>darah</a:t>
            </a:r>
            <a:r>
              <a:rPr lang="en-US" sz="3600" dirty="0"/>
              <a:t> </a:t>
            </a:r>
            <a:r>
              <a:rPr lang="en-US" sz="3600" dirty="0" err="1"/>
              <a:t>diastolik</a:t>
            </a:r>
            <a:r>
              <a:rPr lang="en-US" sz="3600" dirty="0"/>
              <a:t> 3-6 mmHg . </a:t>
            </a:r>
          </a:p>
          <a:p>
            <a:pPr algn="just">
              <a:lnSpc>
                <a:spcPts val="2940"/>
              </a:lnSpc>
            </a:pPr>
            <a:endParaRPr lang="en-US" sz="3600" dirty="0"/>
          </a:p>
          <a:p>
            <a:pPr algn="just">
              <a:lnSpc>
                <a:spcPts val="2940"/>
              </a:lnSpc>
            </a:pPr>
            <a:r>
              <a:rPr lang="en-US" sz="3600" dirty="0"/>
              <a:t>Ketika Anda </a:t>
            </a:r>
            <a:r>
              <a:rPr lang="en-US" sz="3600" dirty="0" err="1"/>
              <a:t>mengikuti</a:t>
            </a:r>
            <a:r>
              <a:rPr lang="en-US" sz="3600" dirty="0"/>
              <a:t> diet DASH, Anda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makan</a:t>
            </a:r>
            <a:r>
              <a:rPr lang="en-US" sz="3600" dirty="0"/>
              <a:t> </a:t>
            </a:r>
            <a:r>
              <a:rPr lang="en-US" sz="3600" dirty="0" err="1"/>
              <a:t>banyak</a:t>
            </a:r>
            <a:r>
              <a:rPr lang="en-US" sz="3600" dirty="0"/>
              <a:t> </a:t>
            </a:r>
            <a:r>
              <a:rPr lang="en-US" sz="3600" dirty="0" err="1"/>
              <a:t>buah</a:t>
            </a:r>
            <a:r>
              <a:rPr lang="en-US" sz="3600" dirty="0"/>
              <a:t>- </a:t>
            </a:r>
            <a:r>
              <a:rPr lang="en-US" sz="3600" dirty="0" err="1"/>
              <a:t>buahan</a:t>
            </a:r>
            <a:r>
              <a:rPr lang="en-US" sz="3600" dirty="0"/>
              <a:t> dan </a:t>
            </a:r>
            <a:r>
              <a:rPr lang="en-US" sz="3600" dirty="0" err="1"/>
              <a:t>sayuran</a:t>
            </a:r>
            <a:r>
              <a:rPr lang="en-US" sz="3600" dirty="0"/>
              <a:t>, </a:t>
            </a:r>
            <a:r>
              <a:rPr lang="en-US" sz="3600" dirty="0" err="1"/>
              <a:t>dikombinasikan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makanan</a:t>
            </a:r>
            <a:r>
              <a:rPr lang="en-US" sz="3600" dirty="0"/>
              <a:t> </a:t>
            </a:r>
            <a:r>
              <a:rPr lang="en-US" sz="3600" dirty="0" err="1"/>
              <a:t>rendah</a:t>
            </a:r>
            <a:r>
              <a:rPr lang="en-US" sz="3600" dirty="0"/>
              <a:t> lemak susu, </a:t>
            </a:r>
            <a:r>
              <a:rPr lang="en-US" sz="3600" dirty="0" err="1"/>
              <a:t>daging</a:t>
            </a:r>
            <a:r>
              <a:rPr lang="en-US" sz="3600" dirty="0"/>
              <a:t> </a:t>
            </a:r>
            <a:r>
              <a:rPr lang="en-US" sz="3600" dirty="0" err="1"/>
              <a:t>tanpa</a:t>
            </a:r>
            <a:r>
              <a:rPr lang="en-US" sz="3600" dirty="0"/>
              <a:t> lemak, </a:t>
            </a:r>
            <a:r>
              <a:rPr lang="en-US" sz="3600" dirty="0" err="1"/>
              <a:t>unggas</a:t>
            </a:r>
            <a:r>
              <a:rPr lang="en-US" sz="3600" dirty="0"/>
              <a:t>, ikan, </a:t>
            </a:r>
            <a:r>
              <a:rPr lang="en-US" sz="3600" dirty="0" err="1"/>
              <a:t>kacang-kacangan</a:t>
            </a:r>
            <a:r>
              <a:rPr lang="en-US" sz="3600" dirty="0"/>
              <a:t>, dan </a:t>
            </a:r>
            <a:r>
              <a:rPr lang="en-US" sz="3600" dirty="0" err="1"/>
              <a:t>biji-bijian</a:t>
            </a:r>
            <a:r>
              <a:rPr lang="en-US" sz="3600" dirty="0"/>
              <a:t>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D2E209-AD32-EFF3-8705-9180CE272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084" t="36666" r="57916" b="45625"/>
          <a:stretch>
            <a:fillRect/>
          </a:stretch>
        </p:blipFill>
        <p:spPr>
          <a:xfrm>
            <a:off x="13420187" y="408400"/>
            <a:ext cx="4867813" cy="48488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1766-D042-C8BF-CF96-0C5C474F1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99484E8-458C-E1DC-D226-B028F3B8200B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0974BBC-1357-EB0E-81E7-C08FED764BB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71A7211-E54F-2A49-300A-A6B649CF3FF6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62DED7-211E-2D43-0C11-97EFD9F2792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D2561EA-6F36-765E-1358-59E8471111E3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33A5DC2-931F-F06F-33FF-9D4F78D45BF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419FCDD-7B8C-7053-E222-1386F2691A3F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EEE37C80-A029-2E7C-3F3F-0F8083A3B977}"/>
              </a:ext>
            </a:extLst>
          </p:cNvPr>
          <p:cNvSpPr/>
          <p:nvPr/>
        </p:nvSpPr>
        <p:spPr>
          <a:xfrm>
            <a:off x="-769446" y="740171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9A6564C-E673-AC2B-7229-3AFD0DCBB6E1}"/>
              </a:ext>
            </a:extLst>
          </p:cNvPr>
          <p:cNvSpPr/>
          <p:nvPr/>
        </p:nvSpPr>
        <p:spPr>
          <a:xfrm>
            <a:off x="14467017" y="8329912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E7B2209-0DDD-CA68-A49B-772EABD0361F}"/>
              </a:ext>
            </a:extLst>
          </p:cNvPr>
          <p:cNvSpPr/>
          <p:nvPr/>
        </p:nvSpPr>
        <p:spPr>
          <a:xfrm>
            <a:off x="10585905" y="102004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C10480C-E67F-3CD0-FAEE-B8E8D47D0DC0}"/>
              </a:ext>
            </a:extLst>
          </p:cNvPr>
          <p:cNvSpPr/>
          <p:nvPr/>
        </p:nvSpPr>
        <p:spPr>
          <a:xfrm>
            <a:off x="9482486" y="7226492"/>
            <a:ext cx="717683" cy="717683"/>
          </a:xfrm>
          <a:custGeom>
            <a:avLst/>
            <a:gdLst/>
            <a:ahLst/>
            <a:cxnLst/>
            <a:rect l="l" t="t" r="r" b="b"/>
            <a:pathLst>
              <a:path w="717683" h="717683">
                <a:moveTo>
                  <a:pt x="0" y="0"/>
                </a:moveTo>
                <a:lnTo>
                  <a:pt x="717683" y="0"/>
                </a:lnTo>
                <a:lnTo>
                  <a:pt x="717683" y="717684"/>
                </a:lnTo>
                <a:lnTo>
                  <a:pt x="0" y="717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0E5C0751-870C-8099-551C-77D541B5EB63}"/>
              </a:ext>
            </a:extLst>
          </p:cNvPr>
          <p:cNvSpPr txBox="1"/>
          <p:nvPr/>
        </p:nvSpPr>
        <p:spPr>
          <a:xfrm>
            <a:off x="533400" y="2108897"/>
            <a:ext cx="11353799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Diet DASH (Dietary Approaches to Stop Hypertension) 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67703AC-ACEF-675F-7827-AC976A84CB61}"/>
              </a:ext>
            </a:extLst>
          </p:cNvPr>
          <p:cNvSpPr txBox="1"/>
          <p:nvPr/>
        </p:nvSpPr>
        <p:spPr>
          <a:xfrm>
            <a:off x="1752522" y="4080031"/>
            <a:ext cx="10011747" cy="2587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endParaRPr lang="en-US" sz="3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Diet DASH </a:t>
            </a:r>
            <a:r>
              <a:rPr lang="en-US" sz="3600" dirty="0" err="1"/>
              <a:t>standar</a:t>
            </a:r>
            <a:r>
              <a:rPr lang="en-US" sz="3600" dirty="0"/>
              <a:t>, </a:t>
            </a:r>
            <a:r>
              <a:rPr lang="en-US" sz="3600" dirty="0" err="1"/>
              <a:t>yaitu</a:t>
            </a:r>
            <a:r>
              <a:rPr lang="en-US" sz="3600" dirty="0"/>
              <a:t> </a:t>
            </a:r>
            <a:r>
              <a:rPr lang="en-US" sz="3600" dirty="0" err="1"/>
              <a:t>maksimal</a:t>
            </a:r>
            <a:r>
              <a:rPr lang="en-US" sz="3600" dirty="0"/>
              <a:t> </a:t>
            </a:r>
            <a:r>
              <a:rPr lang="en-US" sz="3600" dirty="0" err="1"/>
              <a:t>asupan</a:t>
            </a:r>
            <a:r>
              <a:rPr lang="en-US" sz="3600" dirty="0"/>
              <a:t> sodium yang </a:t>
            </a:r>
            <a:r>
              <a:rPr lang="en-US" sz="3600" dirty="0" err="1"/>
              <a:t>diperbolehkan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2300 mg per </a:t>
            </a:r>
            <a:r>
              <a:rPr lang="en-US" sz="3600" dirty="0" err="1"/>
              <a:t>hari</a:t>
            </a:r>
            <a:r>
              <a:rPr lang="en-US" sz="3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Asupan</a:t>
            </a:r>
            <a:r>
              <a:rPr lang="en-US" sz="3600" dirty="0"/>
              <a:t> garam </a:t>
            </a:r>
            <a:r>
              <a:rPr lang="en-US" sz="3600" dirty="0" err="1"/>
              <a:t>kurang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5 gram per </a:t>
            </a:r>
            <a:r>
              <a:rPr lang="en-US" sz="3600" dirty="0" err="1"/>
              <a:t>hari</a:t>
            </a:r>
            <a:r>
              <a:rPr lang="en-US" sz="3600" dirty="0"/>
              <a:t> (</a:t>
            </a:r>
            <a:r>
              <a:rPr lang="en-US" sz="3600" dirty="0" err="1"/>
              <a:t>setara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sekitar</a:t>
            </a:r>
            <a:r>
              <a:rPr lang="en-US" sz="3600" dirty="0"/>
              <a:t> 1 </a:t>
            </a:r>
            <a:r>
              <a:rPr lang="en-US" sz="3600" dirty="0" err="1"/>
              <a:t>sendok</a:t>
            </a:r>
            <a:r>
              <a:rPr lang="en-US" sz="3600" dirty="0"/>
              <a:t> </a:t>
            </a:r>
            <a:r>
              <a:rPr lang="en-US" sz="3600" dirty="0" err="1"/>
              <a:t>teh</a:t>
            </a:r>
            <a:r>
              <a:rPr lang="en-US" sz="3600" dirty="0"/>
              <a:t>).</a:t>
            </a:r>
            <a:endParaRPr lang="en-US" sz="3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C15B1529-15A7-0DD6-DE53-41052C9099B3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B089CD4-5B55-EDBF-A753-3BD9883BF53A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C74767-80F0-BE33-EF87-0BCA1E5E4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084" t="36666" r="57916" b="45625"/>
          <a:stretch>
            <a:fillRect/>
          </a:stretch>
        </p:blipFill>
        <p:spPr>
          <a:xfrm>
            <a:off x="12811410" y="2322367"/>
            <a:ext cx="3826618" cy="38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7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9F422-3135-6816-9539-6B168F7C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AF0A1C-4AB4-1ABC-E767-6FB056804892}"/>
              </a:ext>
            </a:extLst>
          </p:cNvPr>
          <p:cNvGrpSpPr/>
          <p:nvPr/>
        </p:nvGrpSpPr>
        <p:grpSpPr>
          <a:xfrm>
            <a:off x="10984532" y="-2003248"/>
            <a:ext cx="7303468" cy="12290248"/>
            <a:chOff x="0" y="0"/>
            <a:chExt cx="5427549" cy="91334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7E22E2-06DC-1869-F3C2-E0F5137D3E70}"/>
                </a:ext>
              </a:extLst>
            </p:cNvPr>
            <p:cNvSpPr/>
            <p:nvPr/>
          </p:nvSpPr>
          <p:spPr>
            <a:xfrm>
              <a:off x="0" y="0"/>
              <a:ext cx="5427549" cy="9133459"/>
            </a:xfrm>
            <a:custGeom>
              <a:avLst/>
              <a:gdLst/>
              <a:ahLst/>
              <a:cxnLst/>
              <a:rect l="l" t="t" r="r" b="b"/>
              <a:pathLst>
                <a:path w="5427549" h="9133459">
                  <a:moveTo>
                    <a:pt x="512274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828659"/>
                  </a:lnTo>
                  <a:cubicBezTo>
                    <a:pt x="0" y="8997569"/>
                    <a:pt x="135890" y="9133459"/>
                    <a:pt x="304800" y="9133459"/>
                  </a:cubicBezTo>
                  <a:lnTo>
                    <a:pt x="5122749" y="9133459"/>
                  </a:lnTo>
                  <a:cubicBezTo>
                    <a:pt x="5291659" y="9133459"/>
                    <a:pt x="5427549" y="8997569"/>
                    <a:pt x="5427549" y="8828659"/>
                  </a:cubicBezTo>
                  <a:lnTo>
                    <a:pt x="5427549" y="304800"/>
                  </a:lnTo>
                  <a:cubicBezTo>
                    <a:pt x="5427549" y="135890"/>
                    <a:pt x="5291659" y="0"/>
                    <a:pt x="5122749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2B9E597-692A-7B4A-40BE-DAD8F01D67C7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99B8817-A413-7AE4-82C8-D359FA8C04A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9B6FD85-DB21-2503-BFAE-EBDE3D4AB1B3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50BE16-D340-5920-AA45-DA389D1BB0B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4131CAB-3E43-8D13-1CAA-C9C9626A88E4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90BB74-7B12-DF70-2D96-603294C3107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B0C9B63-6637-597A-20A0-9888BB5569B7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B21F72F0-B1FC-7594-4FB8-67B649E20C49}"/>
              </a:ext>
            </a:extLst>
          </p:cNvPr>
          <p:cNvSpPr/>
          <p:nvPr/>
        </p:nvSpPr>
        <p:spPr>
          <a:xfrm>
            <a:off x="-769446" y="740171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FF24971-F439-A080-F239-F949D7F67464}"/>
              </a:ext>
            </a:extLst>
          </p:cNvPr>
          <p:cNvSpPr/>
          <p:nvPr/>
        </p:nvSpPr>
        <p:spPr>
          <a:xfrm>
            <a:off x="14467017" y="8329912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B37CD17-DF3F-DA93-8C63-D3F4BB82CF57}"/>
              </a:ext>
            </a:extLst>
          </p:cNvPr>
          <p:cNvSpPr/>
          <p:nvPr/>
        </p:nvSpPr>
        <p:spPr>
          <a:xfrm>
            <a:off x="10585905" y="102004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335B084-DC60-CBAB-1CA6-10EAC5F64CC6}"/>
              </a:ext>
            </a:extLst>
          </p:cNvPr>
          <p:cNvSpPr/>
          <p:nvPr/>
        </p:nvSpPr>
        <p:spPr>
          <a:xfrm>
            <a:off x="9482486" y="7226492"/>
            <a:ext cx="717683" cy="717683"/>
          </a:xfrm>
          <a:custGeom>
            <a:avLst/>
            <a:gdLst/>
            <a:ahLst/>
            <a:cxnLst/>
            <a:rect l="l" t="t" r="r" b="b"/>
            <a:pathLst>
              <a:path w="717683" h="717683">
                <a:moveTo>
                  <a:pt x="0" y="0"/>
                </a:moveTo>
                <a:lnTo>
                  <a:pt x="717683" y="0"/>
                </a:lnTo>
                <a:lnTo>
                  <a:pt x="717683" y="717684"/>
                </a:lnTo>
                <a:lnTo>
                  <a:pt x="0" y="717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79BE67D-5B9D-12B6-30E4-BCCCA4E9CC0C}"/>
              </a:ext>
            </a:extLst>
          </p:cNvPr>
          <p:cNvSpPr txBox="1"/>
          <p:nvPr/>
        </p:nvSpPr>
        <p:spPr>
          <a:xfrm>
            <a:off x="1768101" y="2108897"/>
            <a:ext cx="7983324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Diet DASH (Dietary Approaches to Stop Hypertension) 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A0182A43-8E29-2395-E319-66CB82807D28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32E4ED96-06E2-6A98-866C-52D9C26AB441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E9901ED-F097-6DDE-FDA6-1AB210731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084" t="36666" r="57916" b="45625"/>
          <a:stretch>
            <a:fillRect/>
          </a:stretch>
        </p:blipFill>
        <p:spPr>
          <a:xfrm>
            <a:off x="12682151" y="2127518"/>
            <a:ext cx="2819400" cy="2808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A8F9DD-64D3-3448-3A57-DB569B9BC966}"/>
              </a:ext>
            </a:extLst>
          </p:cNvPr>
          <p:cNvSpPr txBox="1"/>
          <p:nvPr/>
        </p:nvSpPr>
        <p:spPr>
          <a:xfrm>
            <a:off x="1455649" y="5008454"/>
            <a:ext cx="97612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Diet DASH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dilakukan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sepanjang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tahun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sampai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terbentuk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kebiasaan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makan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yang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baik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.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Aturan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frekuensi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makan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tetap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3x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sehari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dengan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porsi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makanan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mencakup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2000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kalori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per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hari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.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Berikut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cara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melakukan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diet DASH.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1.   Whole grains/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gandum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utuh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(6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sampai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8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sajian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per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hari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)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2.   Ganti nasi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putih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dengan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nasi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beras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merah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3.   Bila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ingin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makan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pasta,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pilih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pasta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dari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gandum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utuh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4.   Ganti roti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tawar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dengan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roti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gandum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tanpa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menambahkan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keju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,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coklat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atau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mentega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5.  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Sayuran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dan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buah-buahan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(4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sampai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5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sajian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 per </a:t>
            </a:r>
            <a:r>
              <a:rPr lang="en-US" sz="2400" b="0" i="0" dirty="0" err="1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hari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604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V="1">
            <a:off x="-769446" y="1207770"/>
            <a:ext cx="10954372" cy="8651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399645" y="-370629"/>
            <a:ext cx="5463872" cy="8195808"/>
            <a:chOff x="0" y="0"/>
            <a:chExt cx="6350000" cy="952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0060" r="-114939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5118940" y="4398922"/>
            <a:ext cx="1489155" cy="148915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2732955" y="935875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182372" y="9820414"/>
            <a:ext cx="2288046" cy="0"/>
          </a:xfrm>
          <a:prstGeom prst="line">
            <a:avLst/>
          </a:prstGeom>
          <a:ln w="657225" cap="rnd">
            <a:solidFill>
              <a:srgbClr val="D9B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52681" y="4855914"/>
            <a:ext cx="821674" cy="575172"/>
          </a:xfrm>
          <a:custGeom>
            <a:avLst/>
            <a:gdLst/>
            <a:ahLst/>
            <a:cxnLst/>
            <a:rect l="l" t="t" r="r" b="b"/>
            <a:pathLst>
              <a:path w="821674" h="575172">
                <a:moveTo>
                  <a:pt x="0" y="0"/>
                </a:moveTo>
                <a:lnTo>
                  <a:pt x="821673" y="0"/>
                </a:lnTo>
                <a:lnTo>
                  <a:pt x="821673" y="575172"/>
                </a:lnTo>
                <a:lnTo>
                  <a:pt x="0" y="575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30190" y="868041"/>
            <a:ext cx="10169455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Gizi dan Penyakit Kronis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3873" y="5004617"/>
            <a:ext cx="9758901" cy="265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l">
              <a:lnSpc>
                <a:spcPts val="4200"/>
              </a:lnSpc>
              <a:buAutoNum type="arabicPeriod"/>
            </a:pP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Mengkonsumsi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anekaragam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514350" indent="-514350" algn="l">
              <a:lnSpc>
                <a:spcPts val="4200"/>
              </a:lnSpc>
              <a:buAutoNum type="arabicPeriod"/>
            </a:pP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Membiasakan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hidup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bersih</a:t>
            </a:r>
            <a:endParaRPr lang="en-US"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14350" indent="-514350" algn="l">
              <a:lnSpc>
                <a:spcPts val="4200"/>
              </a:lnSpc>
              <a:buAutoNum type="arabicPeriod"/>
            </a:pP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Melakukan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aktivitas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fisik</a:t>
            </a:r>
            <a:endParaRPr lang="en-US"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14350" indent="-514350" algn="l">
              <a:lnSpc>
                <a:spcPts val="4200"/>
              </a:lnSpc>
              <a:buAutoNum type="arabicPeriod"/>
            </a:pP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Memantau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Berat Badan (BB)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Secara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teratur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mempertahankan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latin typeface="Montserrat"/>
                <a:ea typeface="Montserrat"/>
                <a:cs typeface="Montserrat"/>
                <a:sym typeface="Montserrat"/>
              </a:rPr>
              <a:t>berat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 badan 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normal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3400" y="2197500"/>
            <a:ext cx="9585370" cy="173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Gizi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memainkan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krusial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perkembangan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pencegahan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penyakit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kronis</a:t>
            </a:r>
            <a:endParaRPr lang="en-US" sz="329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614"/>
              </a:lnSpc>
            </a:pP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Prinsip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empat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pilar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gizi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seimbang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93968" y="-30361"/>
            <a:ext cx="3144666" cy="3247811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2520" r="-8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133375" y="6295992"/>
            <a:ext cx="230254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Fresh Fruits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3914" y="6736550"/>
            <a:ext cx="4062006" cy="109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be used as lectures, speeches, reports, and more.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79291" y="6581107"/>
            <a:ext cx="6085410" cy="109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be used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lectures, speeches, reports, and more.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is mostly presented like before.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966301" y="8894556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AEB194-8C25-AA76-E6BD-71C897A29E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499" t="30916" r="4869" b="8647"/>
          <a:stretch>
            <a:fillRect/>
          </a:stretch>
        </p:blipFill>
        <p:spPr>
          <a:xfrm>
            <a:off x="4267200" y="350327"/>
            <a:ext cx="12032323" cy="95949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84B09-D24C-F620-5618-640733AD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D345B3B3-44C9-A68D-5CB1-82AFCB79227E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ADDCCCC-BE04-2C10-1C3A-73014A882F1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F351D1F-4308-3179-BD39-A897DEC3F840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61543ED-7911-CBC4-57A0-8AF2F316B9E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898D382-294D-F224-E415-C6D2B2B76947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133FC56-A449-0B9B-3184-F39E99B5619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6E1C846-301F-65FD-2BA3-9316F501187C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9FB1C577-4DDC-DEF0-F9CA-FFB2C7E1349B}"/>
              </a:ext>
            </a:extLst>
          </p:cNvPr>
          <p:cNvSpPr/>
          <p:nvPr/>
        </p:nvSpPr>
        <p:spPr>
          <a:xfrm>
            <a:off x="-769446" y="740171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F8A24CF-5685-FBD5-2E50-AEF5D7E6E4F3}"/>
              </a:ext>
            </a:extLst>
          </p:cNvPr>
          <p:cNvSpPr/>
          <p:nvPr/>
        </p:nvSpPr>
        <p:spPr>
          <a:xfrm>
            <a:off x="14467017" y="8329912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D16A4E2-7D20-221A-4CAF-9D8B735E5080}"/>
              </a:ext>
            </a:extLst>
          </p:cNvPr>
          <p:cNvSpPr/>
          <p:nvPr/>
        </p:nvSpPr>
        <p:spPr>
          <a:xfrm>
            <a:off x="10585905" y="102004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8FDCD2D-02A5-19C8-FCA1-0DB3878DB5CE}"/>
              </a:ext>
            </a:extLst>
          </p:cNvPr>
          <p:cNvSpPr/>
          <p:nvPr/>
        </p:nvSpPr>
        <p:spPr>
          <a:xfrm>
            <a:off x="9482486" y="7226492"/>
            <a:ext cx="717683" cy="717683"/>
          </a:xfrm>
          <a:custGeom>
            <a:avLst/>
            <a:gdLst/>
            <a:ahLst/>
            <a:cxnLst/>
            <a:rect l="l" t="t" r="r" b="b"/>
            <a:pathLst>
              <a:path w="717683" h="717683">
                <a:moveTo>
                  <a:pt x="0" y="0"/>
                </a:moveTo>
                <a:lnTo>
                  <a:pt x="717683" y="0"/>
                </a:lnTo>
                <a:lnTo>
                  <a:pt x="717683" y="717684"/>
                </a:lnTo>
                <a:lnTo>
                  <a:pt x="0" y="717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3084829-2031-B33E-8F59-B5FAF181EAA7}"/>
              </a:ext>
            </a:extLst>
          </p:cNvPr>
          <p:cNvSpPr txBox="1"/>
          <p:nvPr/>
        </p:nvSpPr>
        <p:spPr>
          <a:xfrm>
            <a:off x="1768100" y="2108897"/>
            <a:ext cx="961505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PERAN PERAWAT DALAM NUTRISI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CF9C307C-FC02-EB23-4E19-F28EF8A74F9E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1B6B96F5-1B13-2B06-DC82-4CD751169522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2E96C-84D8-9F6E-3A1B-16A9157AD8CC}"/>
              </a:ext>
            </a:extLst>
          </p:cNvPr>
          <p:cNvSpPr txBox="1"/>
          <p:nvPr/>
        </p:nvSpPr>
        <p:spPr>
          <a:xfrm>
            <a:off x="1455649" y="5008454"/>
            <a:ext cx="16685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0" b="0" i="0" dirty="0">
                <a:solidFill>
                  <a:srgbClr val="777777"/>
                </a:solidFill>
                <a:effectLst/>
                <a:latin typeface="Poppins" panose="00000500000000000000" pitchFamily="2" charset="0"/>
              </a:rPr>
              <a:t>A</a:t>
            </a:r>
          </a:p>
          <a:p>
            <a:pPr algn="l">
              <a:buNone/>
            </a:pPr>
            <a:r>
              <a:rPr lang="en-US" sz="8000" dirty="0">
                <a:solidFill>
                  <a:srgbClr val="777777"/>
                </a:solidFill>
                <a:latin typeface="Poppins" panose="00000500000000000000" pitchFamily="2" charset="0"/>
              </a:rPr>
              <a:t>B</a:t>
            </a:r>
            <a:br>
              <a:rPr lang="en-US" sz="8000" dirty="0">
                <a:solidFill>
                  <a:srgbClr val="777777"/>
                </a:solidFill>
                <a:latin typeface="Poppins" panose="00000500000000000000" pitchFamily="2" charset="0"/>
              </a:rPr>
            </a:br>
            <a:endParaRPr lang="en-US" sz="8000" b="0" i="0" dirty="0">
              <a:solidFill>
                <a:srgbClr val="777777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2CBB-C8B6-19F4-511F-294980C14B41}"/>
              </a:ext>
            </a:extLst>
          </p:cNvPr>
          <p:cNvSpPr txBox="1"/>
          <p:nvPr/>
        </p:nvSpPr>
        <p:spPr>
          <a:xfrm>
            <a:off x="4938134" y="5008454"/>
            <a:ext cx="16685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0" dirty="0">
                <a:solidFill>
                  <a:srgbClr val="777777"/>
                </a:solidFill>
                <a:latin typeface="Poppins" panose="00000500000000000000" pitchFamily="2" charset="0"/>
              </a:rPr>
              <a:t>C</a:t>
            </a:r>
            <a:endParaRPr lang="en-US" sz="8000" b="0" i="0" dirty="0">
              <a:solidFill>
                <a:srgbClr val="777777"/>
              </a:solidFill>
              <a:effectLst/>
              <a:latin typeface="Poppins" panose="00000500000000000000" pitchFamily="2" charset="0"/>
            </a:endParaRPr>
          </a:p>
          <a:p>
            <a:pPr algn="l">
              <a:buNone/>
            </a:pPr>
            <a:r>
              <a:rPr lang="en-US" sz="8000" dirty="0">
                <a:solidFill>
                  <a:srgbClr val="777777"/>
                </a:solidFill>
                <a:latin typeface="Poppins" panose="00000500000000000000" pitchFamily="2" charset="0"/>
              </a:rPr>
              <a:t>D</a:t>
            </a:r>
            <a:br>
              <a:rPr lang="en-US" sz="8000" dirty="0">
                <a:solidFill>
                  <a:srgbClr val="777777"/>
                </a:solidFill>
                <a:latin typeface="Poppins" panose="00000500000000000000" pitchFamily="2" charset="0"/>
              </a:rPr>
            </a:br>
            <a:endParaRPr lang="en-US" sz="8000" b="0" i="0" dirty="0">
              <a:solidFill>
                <a:srgbClr val="777777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694467-6CA6-B8E2-3D36-A12EF3E67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2004">
            <a:off x="10123865" y="2774343"/>
            <a:ext cx="7703933" cy="50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52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99323" y="-3182845"/>
            <a:ext cx="6253398" cy="9380097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9573" r="-4542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5727963"/>
            <a:ext cx="9818070" cy="5522595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7345" b="-118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307084" y="3390420"/>
            <a:ext cx="1384479" cy="138447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9676268" y="3711331"/>
            <a:ext cx="646110" cy="742656"/>
          </a:xfrm>
          <a:custGeom>
            <a:avLst/>
            <a:gdLst/>
            <a:ahLst/>
            <a:cxnLst/>
            <a:rect l="l" t="t" r="r" b="b"/>
            <a:pathLst>
              <a:path w="646110" h="742656">
                <a:moveTo>
                  <a:pt x="0" y="0"/>
                </a:moveTo>
                <a:lnTo>
                  <a:pt x="646110" y="0"/>
                </a:lnTo>
                <a:lnTo>
                  <a:pt x="646110" y="742656"/>
                </a:lnTo>
                <a:lnTo>
                  <a:pt x="0" y="742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087676" y="2266715"/>
            <a:ext cx="7056324" cy="75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72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TERIMAKASIH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70418" y="999251"/>
            <a:ext cx="133622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52710" y="6311552"/>
            <a:ext cx="2302545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Cooking Easy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52710" y="6752110"/>
            <a:ext cx="3338409" cy="935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be used as lectures, speeches, reports, and more.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26022" y="6311552"/>
            <a:ext cx="2302545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Healthy Food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26022" y="6752110"/>
            <a:ext cx="3287250" cy="935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be used as lectures, speeches, reports, and more. </a:t>
            </a:r>
          </a:p>
        </p:txBody>
      </p:sp>
      <p:sp>
        <p:nvSpPr>
          <p:cNvPr id="27" name="Freeform 27"/>
          <p:cNvSpPr/>
          <p:nvPr/>
        </p:nvSpPr>
        <p:spPr>
          <a:xfrm>
            <a:off x="630073" y="339042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035738" y="8894556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DD2E1-D2ED-468C-11D0-EDA1DA1F3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6A53591-4536-15A3-764A-4AED48EB5732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3A0490-337D-33A5-26D3-4AE61FE025B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27ABE1D-866E-3441-CB3E-E12B0A0128FF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2393304-AE51-95F2-6E6F-7066EEC4B3B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DB1807B-8B17-FC1E-5947-2B08142B3B2C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249458E-7208-FEE0-D70A-25A5C39EF9D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066EBF0-BAAC-3F3B-E498-F766F2B1FEE9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AB45F1EF-BD62-F41E-5E26-77396BAD5E27}"/>
              </a:ext>
            </a:extLst>
          </p:cNvPr>
          <p:cNvSpPr/>
          <p:nvPr/>
        </p:nvSpPr>
        <p:spPr>
          <a:xfrm flipV="1">
            <a:off x="-769446" y="1207770"/>
            <a:ext cx="10954372" cy="8651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CB2DA10-DD5D-8674-8BE5-4273CB5055FD}"/>
              </a:ext>
            </a:extLst>
          </p:cNvPr>
          <p:cNvGrpSpPr>
            <a:grpSpLocks noChangeAspect="1"/>
          </p:cNvGrpSpPr>
          <p:nvPr/>
        </p:nvGrpSpPr>
        <p:grpSpPr>
          <a:xfrm>
            <a:off x="13080273" y="2091192"/>
            <a:ext cx="5463872" cy="8195808"/>
            <a:chOff x="0" y="0"/>
            <a:chExt cx="6350000" cy="9525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549DDB0-A0C3-3CC1-5FBA-82405C19886A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0060" r="-114939"/>
              </a:stretch>
            </a:blip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4B84B14-DE5E-A3B7-2791-E7520BA5738E}"/>
              </a:ext>
            </a:extLst>
          </p:cNvPr>
          <p:cNvGrpSpPr/>
          <p:nvPr/>
        </p:nvGrpSpPr>
        <p:grpSpPr>
          <a:xfrm>
            <a:off x="15118940" y="4398922"/>
            <a:ext cx="1489155" cy="1489155"/>
            <a:chOff x="0" y="0"/>
            <a:chExt cx="6350000" cy="63500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F0662E6-9BBF-36C8-4FFE-ADA7EE153C4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5EEFD3D-D93F-68EE-C7C8-E81D4402BF75}"/>
              </a:ext>
            </a:extLst>
          </p:cNvPr>
          <p:cNvSpPr/>
          <p:nvPr/>
        </p:nvSpPr>
        <p:spPr>
          <a:xfrm>
            <a:off x="12732955" y="935875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F90CF3D-E43D-E2FD-BBDE-20FD52E28CD7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878EBD3-8E0B-10BC-7C46-BA544437ED55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84CF077-44B6-034F-C700-6C82391AE216}"/>
              </a:ext>
            </a:extLst>
          </p:cNvPr>
          <p:cNvSpPr/>
          <p:nvPr/>
        </p:nvSpPr>
        <p:spPr>
          <a:xfrm>
            <a:off x="15452681" y="4855914"/>
            <a:ext cx="821674" cy="575172"/>
          </a:xfrm>
          <a:custGeom>
            <a:avLst/>
            <a:gdLst/>
            <a:ahLst/>
            <a:cxnLst/>
            <a:rect l="l" t="t" r="r" b="b"/>
            <a:pathLst>
              <a:path w="821674" h="575172">
                <a:moveTo>
                  <a:pt x="0" y="0"/>
                </a:moveTo>
                <a:lnTo>
                  <a:pt x="821673" y="0"/>
                </a:lnTo>
                <a:lnTo>
                  <a:pt x="821673" y="575172"/>
                </a:lnTo>
                <a:lnTo>
                  <a:pt x="0" y="575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2BAB675-9188-17C3-F70E-D08A21727429}"/>
              </a:ext>
            </a:extLst>
          </p:cNvPr>
          <p:cNvSpPr txBox="1"/>
          <p:nvPr/>
        </p:nvSpPr>
        <p:spPr>
          <a:xfrm>
            <a:off x="230190" y="868041"/>
            <a:ext cx="10666410" cy="65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Mengonsumsi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Anekaragam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Pangan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44D6DF5-DA5F-2891-1E1A-1F5B7FF1810B}"/>
              </a:ext>
            </a:extLst>
          </p:cNvPr>
          <p:cNvSpPr txBox="1"/>
          <p:nvPr/>
        </p:nvSpPr>
        <p:spPr>
          <a:xfrm>
            <a:off x="486013" y="4285167"/>
            <a:ext cx="12259082" cy="481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en-US" sz="3200" dirty="0"/>
              <a:t>nasi </a:t>
            </a:r>
            <a:r>
              <a:rPr lang="en-US" sz="3200" dirty="0" err="1"/>
              <a:t>merupakan</a:t>
            </a:r>
            <a:r>
              <a:rPr lang="en-US" sz="3200" dirty="0"/>
              <a:t> </a:t>
            </a:r>
            <a:r>
              <a:rPr lang="en-US" sz="3200" dirty="0" err="1"/>
              <a:t>sumber</a:t>
            </a:r>
            <a:r>
              <a:rPr lang="en-US" sz="3200" dirty="0"/>
              <a:t> </a:t>
            </a:r>
            <a:r>
              <a:rPr lang="en-US" sz="3200" dirty="0" err="1"/>
              <a:t>utama</a:t>
            </a:r>
            <a:r>
              <a:rPr lang="en-US" sz="3200" dirty="0"/>
              <a:t> </a:t>
            </a:r>
            <a:r>
              <a:rPr lang="en-US" sz="3200" dirty="0" err="1"/>
              <a:t>kalori</a:t>
            </a:r>
            <a:r>
              <a:rPr lang="en-US" sz="3200" dirty="0"/>
              <a:t>, </a:t>
            </a:r>
            <a:r>
              <a:rPr lang="en-US" sz="3200" dirty="0" err="1"/>
              <a:t>tetapi</a:t>
            </a:r>
            <a:r>
              <a:rPr lang="en-US" sz="3200" dirty="0"/>
              <a:t> miskin vitamin dan mineral; </a:t>
            </a:r>
            <a:r>
              <a:rPr lang="en-US" sz="3200" dirty="0" err="1"/>
              <a:t>sayuran</a:t>
            </a:r>
            <a:r>
              <a:rPr lang="en-US" sz="3200" dirty="0"/>
              <a:t> dan </a:t>
            </a:r>
            <a:r>
              <a:rPr lang="en-US" sz="3200" dirty="0" err="1"/>
              <a:t>buah-buahan</a:t>
            </a:r>
            <a:r>
              <a:rPr lang="en-US" sz="3200" dirty="0"/>
              <a:t> pada </a:t>
            </a:r>
            <a:r>
              <a:rPr lang="en-US" sz="3200" dirty="0" err="1"/>
              <a:t>umumnya</a:t>
            </a:r>
            <a:r>
              <a:rPr lang="en-US" sz="3200" dirty="0"/>
              <a:t> kaya </a:t>
            </a:r>
            <a:r>
              <a:rPr lang="en-US" sz="3200" dirty="0" err="1"/>
              <a:t>akan</a:t>
            </a:r>
            <a:r>
              <a:rPr lang="en-US" sz="3200" dirty="0"/>
              <a:t> vitamin, mineral dan </a:t>
            </a:r>
            <a:r>
              <a:rPr lang="en-US" sz="3200" dirty="0" err="1"/>
              <a:t>serat</a:t>
            </a:r>
            <a:r>
              <a:rPr lang="en-US" sz="3200" dirty="0"/>
              <a:t>, </a:t>
            </a:r>
            <a:r>
              <a:rPr lang="en-US" sz="3200" dirty="0" err="1"/>
              <a:t>tetapi</a:t>
            </a:r>
            <a:r>
              <a:rPr lang="en-US" sz="3200" dirty="0"/>
              <a:t> miskin </a:t>
            </a:r>
            <a:r>
              <a:rPr lang="en-US" sz="3200" dirty="0" err="1"/>
              <a:t>kalori</a:t>
            </a:r>
            <a:r>
              <a:rPr lang="en-US" sz="3200" dirty="0"/>
              <a:t> dan protein</a:t>
            </a:r>
          </a:p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en-US" sz="3200" dirty="0"/>
              <a:t>ikan </a:t>
            </a:r>
            <a:r>
              <a:rPr lang="en-US" sz="3200" dirty="0" err="1"/>
              <a:t>merupakan</a:t>
            </a:r>
            <a:r>
              <a:rPr lang="en-US" sz="3200" dirty="0"/>
              <a:t> </a:t>
            </a:r>
            <a:r>
              <a:rPr lang="en-US" sz="3200" dirty="0" err="1"/>
              <a:t>sumber</a:t>
            </a:r>
            <a:r>
              <a:rPr lang="en-US" sz="3200" dirty="0"/>
              <a:t> </a:t>
            </a:r>
            <a:r>
              <a:rPr lang="en-US" sz="3200" dirty="0" err="1"/>
              <a:t>utama</a:t>
            </a:r>
            <a:r>
              <a:rPr lang="en-US" sz="3200" dirty="0"/>
              <a:t> protein </a:t>
            </a:r>
            <a:r>
              <a:rPr lang="en-US" sz="3200" dirty="0" err="1"/>
              <a:t>tetapi</a:t>
            </a:r>
            <a:r>
              <a:rPr lang="en-US" sz="3200" dirty="0"/>
              <a:t> </a:t>
            </a:r>
            <a:r>
              <a:rPr lang="en-US" sz="3200" dirty="0" err="1"/>
              <a:t>sedikit</a:t>
            </a:r>
            <a:r>
              <a:rPr lang="en-US" sz="3200" dirty="0"/>
              <a:t> </a:t>
            </a:r>
            <a:r>
              <a:rPr lang="en-US" sz="3200" dirty="0" err="1"/>
              <a:t>kalori</a:t>
            </a:r>
            <a:r>
              <a:rPr lang="en-US" sz="3200" dirty="0"/>
              <a:t>.</a:t>
            </a:r>
          </a:p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en-US" sz="3200" dirty="0" err="1"/>
              <a:t>Konsumsi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banyak</a:t>
            </a:r>
            <a:r>
              <a:rPr lang="en-US" sz="3200" dirty="0"/>
              <a:t> </a:t>
            </a:r>
            <a:r>
              <a:rPr lang="en-US" sz="3200" dirty="0" err="1"/>
              <a:t>sayuran</a:t>
            </a:r>
            <a:r>
              <a:rPr lang="en-US" sz="3200" dirty="0"/>
              <a:t> dan </a:t>
            </a:r>
            <a:r>
              <a:rPr lang="en-US" sz="3200" dirty="0" err="1"/>
              <a:t>buah-buahan</a:t>
            </a:r>
            <a:r>
              <a:rPr lang="en-US" sz="3200" dirty="0"/>
              <a:t>. </a:t>
            </a:r>
            <a:r>
              <a:rPr lang="en-US" sz="3200" dirty="0" err="1"/>
              <a:t>Mengurangi</a:t>
            </a:r>
            <a:r>
              <a:rPr lang="en-US" sz="3200" dirty="0"/>
              <a:t>  </a:t>
            </a:r>
            <a:r>
              <a:rPr lang="en-US" sz="3200" dirty="0" err="1"/>
              <a:t>jumlah</a:t>
            </a:r>
            <a:r>
              <a:rPr lang="en-US" sz="3200" dirty="0"/>
              <a:t> </a:t>
            </a:r>
            <a:r>
              <a:rPr lang="en-US" sz="3200" dirty="0" err="1"/>
              <a:t>makanan</a:t>
            </a:r>
            <a:r>
              <a:rPr lang="en-US" sz="3200" dirty="0"/>
              <a:t> yang </a:t>
            </a:r>
            <a:r>
              <a:rPr lang="en-US" sz="3200" dirty="0" err="1"/>
              <a:t>mengandung</a:t>
            </a:r>
            <a:r>
              <a:rPr lang="en-US" sz="3200" dirty="0"/>
              <a:t> gula, garam dan lemak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>
                <a:sym typeface="Wingdings" panose="05000000000000000000" pitchFamily="2" charset="2"/>
              </a:rPr>
              <a:t>Pencegahan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menular</a:t>
            </a:r>
            <a:r>
              <a:rPr lang="en-US" sz="3200" dirty="0"/>
              <a:t>, </a:t>
            </a:r>
            <a:r>
              <a:rPr lang="en-US" sz="3200" dirty="0" err="1"/>
              <a:t>dianjurkan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dikurangi</a:t>
            </a:r>
            <a:r>
              <a:rPr lang="en-US" sz="3200" dirty="0"/>
              <a:t>. </a:t>
            </a:r>
          </a:p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en-US" sz="3200" dirty="0"/>
              <a:t>Air </a:t>
            </a:r>
            <a:r>
              <a:rPr lang="en-US" sz="3200" dirty="0" err="1"/>
              <a:t>jumlah</a:t>
            </a:r>
            <a:r>
              <a:rPr lang="en-US" sz="3200" dirty="0"/>
              <a:t> yang </a:t>
            </a:r>
            <a:r>
              <a:rPr lang="en-US" sz="3200" dirty="0" err="1"/>
              <a:t>cukup</a:t>
            </a:r>
            <a:r>
              <a:rPr lang="en-US" sz="3200" dirty="0"/>
              <a:t> </a:t>
            </a:r>
            <a:r>
              <a:rPr lang="en-US" sz="3200" dirty="0" err="1"/>
              <a:t>telah</a:t>
            </a:r>
            <a:r>
              <a:rPr lang="en-US" sz="3200" dirty="0"/>
              <a:t> </a:t>
            </a:r>
            <a:r>
              <a:rPr lang="en-US" sz="3200" dirty="0" err="1"/>
              <a:t>dimasukkan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komponen</a:t>
            </a:r>
            <a:r>
              <a:rPr lang="en-US" sz="3200" dirty="0"/>
              <a:t> </a:t>
            </a:r>
            <a:r>
              <a:rPr lang="en-US" sz="3200" dirty="0" err="1"/>
              <a:t>gizi</a:t>
            </a:r>
            <a:r>
              <a:rPr lang="en-US" sz="3200" dirty="0"/>
              <a:t> </a:t>
            </a:r>
            <a:r>
              <a:rPr lang="en-US" sz="3200" dirty="0" err="1"/>
              <a:t>seimbang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proses </a:t>
            </a:r>
            <a:r>
              <a:rPr lang="en-US" sz="3200" dirty="0" err="1"/>
              <a:t>metabolisme</a:t>
            </a:r>
            <a:r>
              <a:rPr lang="en-US" sz="3200" dirty="0"/>
              <a:t> dan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pencegahan</a:t>
            </a:r>
            <a:r>
              <a:rPr lang="en-US" sz="3200" dirty="0"/>
              <a:t> </a:t>
            </a:r>
            <a:r>
              <a:rPr lang="en-US" sz="3200" dirty="0" err="1"/>
              <a:t>dehidrasi</a:t>
            </a:r>
            <a:r>
              <a:rPr lang="en-US" sz="3200" dirty="0"/>
              <a:t>. </a:t>
            </a:r>
            <a:endParaRPr lang="en-US" sz="3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36FABCCD-18C3-C871-B5F5-1AB77635F2EE}"/>
              </a:ext>
            </a:extLst>
          </p:cNvPr>
          <p:cNvSpPr txBox="1"/>
          <p:nvPr/>
        </p:nvSpPr>
        <p:spPr>
          <a:xfrm>
            <a:off x="533400" y="2197500"/>
            <a:ext cx="12996808" cy="173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Tidak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ada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satupun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jenis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makanan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yang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mengandung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semua</a:t>
            </a:r>
            <a:endParaRPr lang="en-US" sz="329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614"/>
              </a:lnSpc>
            </a:pP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jenis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zat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gizi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yang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dibutuhkan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tubuh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untuk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menjamin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pertumbuhan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mempertahankan</a:t>
            </a:r>
            <a:r>
              <a:rPr lang="en-US" sz="329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9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kesehatannya</a:t>
            </a:r>
            <a:endParaRPr lang="en-US" sz="329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8435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36C76-D2E9-B026-3BA7-0E7D07361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B14B41-AC7F-C462-BEBB-6E0237251A72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D9FD00F-301C-F1A1-DAC3-CA2382D0768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A331C73-DC34-D9BA-ADF0-405D97A8F0D6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2EC209-CAC6-6051-F584-74A3CC7CE02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9527350-894A-6442-7F02-2F11B86B006A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F786303-4173-03E1-8155-CCED7A02C30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0AD197C-C87A-A6B0-245B-FF601B92A10D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42B5582F-9C84-7084-ED55-A2CBCD882215}"/>
              </a:ext>
            </a:extLst>
          </p:cNvPr>
          <p:cNvSpPr/>
          <p:nvPr/>
        </p:nvSpPr>
        <p:spPr>
          <a:xfrm flipV="1">
            <a:off x="-769446" y="1207770"/>
            <a:ext cx="10954372" cy="8651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D47E3AD-FE54-C837-CD15-0DDE6782480A}"/>
              </a:ext>
            </a:extLst>
          </p:cNvPr>
          <p:cNvGrpSpPr>
            <a:grpSpLocks noChangeAspect="1"/>
          </p:cNvGrpSpPr>
          <p:nvPr/>
        </p:nvGrpSpPr>
        <p:grpSpPr>
          <a:xfrm>
            <a:off x="13080273" y="2091192"/>
            <a:ext cx="5463872" cy="8195808"/>
            <a:chOff x="0" y="0"/>
            <a:chExt cx="6350000" cy="9525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297FEFF-9E4D-7230-5232-2439394D59C7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0060" r="-114939"/>
              </a:stretch>
            </a:blip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438092-2B12-D35F-35AE-5C23F4071732}"/>
              </a:ext>
            </a:extLst>
          </p:cNvPr>
          <p:cNvGrpSpPr/>
          <p:nvPr/>
        </p:nvGrpSpPr>
        <p:grpSpPr>
          <a:xfrm>
            <a:off x="15118940" y="4398922"/>
            <a:ext cx="1489155" cy="1489155"/>
            <a:chOff x="0" y="0"/>
            <a:chExt cx="6350000" cy="63500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533FFCE-AF1C-820B-804E-EB0E362385D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847C66C6-7D93-B4F4-4B33-7F0601A6313E}"/>
              </a:ext>
            </a:extLst>
          </p:cNvPr>
          <p:cNvSpPr/>
          <p:nvPr/>
        </p:nvSpPr>
        <p:spPr>
          <a:xfrm>
            <a:off x="12732955" y="935875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94634CD8-4E50-E9C7-F84D-D26A2D9CEC5D}"/>
              </a:ext>
            </a:extLst>
          </p:cNvPr>
          <p:cNvSpPr/>
          <p:nvPr/>
        </p:nvSpPr>
        <p:spPr>
          <a:xfrm>
            <a:off x="182372" y="9820414"/>
            <a:ext cx="2288046" cy="0"/>
          </a:xfrm>
          <a:prstGeom prst="line">
            <a:avLst/>
          </a:prstGeom>
          <a:ln w="657225" cap="rnd">
            <a:solidFill>
              <a:srgbClr val="D9B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F524417-3ECE-7EE6-14DD-3994A2037F07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DEF897D-0D0A-3E0B-9748-C7C0E7A148F0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14D433B-E700-D274-1EDA-1A347A41C67E}"/>
              </a:ext>
            </a:extLst>
          </p:cNvPr>
          <p:cNvSpPr/>
          <p:nvPr/>
        </p:nvSpPr>
        <p:spPr>
          <a:xfrm>
            <a:off x="15452681" y="4855914"/>
            <a:ext cx="821674" cy="575172"/>
          </a:xfrm>
          <a:custGeom>
            <a:avLst/>
            <a:gdLst/>
            <a:ahLst/>
            <a:cxnLst/>
            <a:rect l="l" t="t" r="r" b="b"/>
            <a:pathLst>
              <a:path w="821674" h="575172">
                <a:moveTo>
                  <a:pt x="0" y="0"/>
                </a:moveTo>
                <a:lnTo>
                  <a:pt x="821673" y="0"/>
                </a:lnTo>
                <a:lnTo>
                  <a:pt x="821673" y="575172"/>
                </a:lnTo>
                <a:lnTo>
                  <a:pt x="0" y="575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C8E01D6-8EB4-4C51-25CF-A5F170ED4024}"/>
              </a:ext>
            </a:extLst>
          </p:cNvPr>
          <p:cNvSpPr txBox="1"/>
          <p:nvPr/>
        </p:nvSpPr>
        <p:spPr>
          <a:xfrm>
            <a:off x="230190" y="868041"/>
            <a:ext cx="10666410" cy="65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Membiasakan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perilaku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hidup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bersih</a:t>
            </a: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1E17DCE0-705A-5FB2-2AC5-87EB1F7D16AD}"/>
              </a:ext>
            </a:extLst>
          </p:cNvPr>
          <p:cNvSpPr txBox="1"/>
          <p:nvPr/>
        </p:nvSpPr>
        <p:spPr>
          <a:xfrm>
            <a:off x="473873" y="5004617"/>
            <a:ext cx="9758901" cy="320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/>
              <a:t>penurunan</a:t>
            </a:r>
            <a:r>
              <a:rPr lang="en-US" sz="3200" dirty="0"/>
              <a:t> </a:t>
            </a:r>
            <a:r>
              <a:rPr lang="en-US" sz="3200" dirty="0" err="1"/>
              <a:t>nafsu</a:t>
            </a:r>
            <a:r>
              <a:rPr lang="en-US" sz="3200" dirty="0"/>
              <a:t> </a:t>
            </a:r>
            <a:r>
              <a:rPr lang="en-US" sz="3200" dirty="0" err="1"/>
              <a:t>makan</a:t>
            </a:r>
            <a:r>
              <a:rPr lang="en-US" sz="3200" dirty="0"/>
              <a:t>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dirty="0" err="1"/>
              <a:t>jumlah</a:t>
            </a:r>
            <a:r>
              <a:rPr lang="en-US" sz="3200" dirty="0"/>
              <a:t> dan </a:t>
            </a:r>
            <a:r>
              <a:rPr lang="en-US" sz="3200" dirty="0" err="1"/>
              <a:t>jenis</a:t>
            </a:r>
            <a:r>
              <a:rPr lang="en-US" sz="3200" dirty="0"/>
              <a:t> </a:t>
            </a:r>
            <a:r>
              <a:rPr lang="en-US" sz="3200" dirty="0" err="1"/>
              <a:t>zat</a:t>
            </a:r>
            <a:r>
              <a:rPr lang="en-US" sz="3200" dirty="0"/>
              <a:t> </a:t>
            </a:r>
            <a:r>
              <a:rPr lang="en-US" sz="3200" dirty="0" err="1"/>
              <a:t>gizi</a:t>
            </a:r>
            <a:r>
              <a:rPr lang="en-US" sz="3200" dirty="0"/>
              <a:t> yang </a:t>
            </a:r>
            <a:r>
              <a:rPr lang="en-US" sz="3200" dirty="0" err="1"/>
              <a:t>masuk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tubuh</a:t>
            </a:r>
            <a:r>
              <a:rPr lang="en-US" sz="3200" dirty="0"/>
              <a:t> </a:t>
            </a:r>
            <a:r>
              <a:rPr lang="en-US" sz="3200" dirty="0" err="1"/>
              <a:t>berkurang</a:t>
            </a:r>
            <a:r>
              <a:rPr lang="en-US" sz="3200" dirty="0"/>
              <a:t>. </a:t>
            </a:r>
            <a:r>
              <a:rPr lang="en-US" sz="3200" dirty="0" err="1"/>
              <a:t>Sebaliknya</a:t>
            </a:r>
            <a:r>
              <a:rPr lang="en-US" sz="3200" dirty="0"/>
              <a:t> pada </a:t>
            </a:r>
            <a:r>
              <a:rPr lang="en-US" sz="3200" dirty="0" err="1"/>
              <a:t>keadaan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, </a:t>
            </a:r>
            <a:r>
              <a:rPr lang="en-US" sz="3200" dirty="0" err="1"/>
              <a:t>tubuh</a:t>
            </a:r>
            <a:r>
              <a:rPr lang="en-US" sz="3200" dirty="0"/>
              <a:t> </a:t>
            </a:r>
            <a:r>
              <a:rPr lang="en-US" sz="3200" dirty="0" err="1"/>
              <a:t>membutuhkan</a:t>
            </a:r>
            <a:r>
              <a:rPr lang="en-US" sz="3200" dirty="0"/>
              <a:t> </a:t>
            </a:r>
            <a:r>
              <a:rPr lang="en-US" sz="3200" dirty="0" err="1"/>
              <a:t>zat</a:t>
            </a:r>
            <a:r>
              <a:rPr lang="en-US" sz="3200" dirty="0"/>
              <a:t> </a:t>
            </a:r>
            <a:r>
              <a:rPr lang="en-US" sz="3200" dirty="0" err="1"/>
              <a:t>gizi</a:t>
            </a:r>
            <a:r>
              <a:rPr lang="en-US" sz="3200" dirty="0"/>
              <a:t> yang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banyak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memenuhi</a:t>
            </a:r>
            <a:r>
              <a:rPr lang="en-US" sz="3200" dirty="0"/>
              <a:t> </a:t>
            </a:r>
            <a:r>
              <a:rPr lang="en-US" sz="3200" dirty="0" err="1"/>
              <a:t>peningkatan</a:t>
            </a:r>
            <a:r>
              <a:rPr lang="en-US" sz="3200" dirty="0"/>
              <a:t> </a:t>
            </a:r>
            <a:r>
              <a:rPr lang="en-US" sz="3200" dirty="0" err="1"/>
              <a:t>metabolisme</a:t>
            </a:r>
            <a:r>
              <a:rPr lang="en-US" sz="3200" dirty="0"/>
              <a:t> pada orang yang </a:t>
            </a:r>
            <a:r>
              <a:rPr lang="en-US" sz="3200" dirty="0" err="1"/>
              <a:t>menderita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 </a:t>
            </a:r>
            <a:r>
              <a:rPr lang="en-US" sz="3200" dirty="0" err="1"/>
              <a:t>terutama</a:t>
            </a:r>
            <a:r>
              <a:rPr lang="en-US" sz="3200" dirty="0"/>
              <a:t> </a:t>
            </a:r>
            <a:r>
              <a:rPr lang="en-US" sz="3200" dirty="0" err="1"/>
              <a:t>apabila</a:t>
            </a:r>
            <a:r>
              <a:rPr lang="en-US" sz="3200" dirty="0"/>
              <a:t> </a:t>
            </a:r>
            <a:r>
              <a:rPr lang="en-US" sz="3200" dirty="0" err="1"/>
              <a:t>disertai</a:t>
            </a:r>
            <a:r>
              <a:rPr lang="en-US" sz="3200" dirty="0"/>
              <a:t> </a:t>
            </a:r>
            <a:r>
              <a:rPr lang="en-US" sz="3200" dirty="0" err="1"/>
              <a:t>panas</a:t>
            </a:r>
            <a:r>
              <a:rPr lang="en-US" sz="3200" dirty="0"/>
              <a:t>. </a:t>
            </a:r>
            <a:endParaRPr lang="en-US" sz="3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8408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4CB93-7353-2185-7790-583A6B150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23B153-3124-E999-4EE8-61AAE4942624}"/>
              </a:ext>
            </a:extLst>
          </p:cNvPr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BB920B-ABDE-0D6B-F01C-6C492C8C63F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BFF9729-9A62-2A3A-5F49-F3096B4CA62C}"/>
              </a:ext>
            </a:extLst>
          </p:cNvPr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19F55F3-A3FF-D22C-9415-ECA6D4C4AA3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B8C9CAD-51CF-9407-388B-280190E2EDF1}"/>
              </a:ext>
            </a:extLst>
          </p:cNvPr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C667CB7-D9B1-54E1-8A24-CB1BD5E103D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C26629D-6844-6D46-023A-B9CD40C5569A}"/>
              </a:ext>
            </a:extLst>
          </p:cNvPr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CE198E6C-EFE9-C1C6-790A-D8A03ED95674}"/>
              </a:ext>
            </a:extLst>
          </p:cNvPr>
          <p:cNvSpPr/>
          <p:nvPr/>
        </p:nvSpPr>
        <p:spPr>
          <a:xfrm flipV="1">
            <a:off x="-769446" y="1207770"/>
            <a:ext cx="10954372" cy="8651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D05EAFC-A8E0-51AD-2700-E8C28C74D4D8}"/>
              </a:ext>
            </a:extLst>
          </p:cNvPr>
          <p:cNvGrpSpPr>
            <a:grpSpLocks noChangeAspect="1"/>
          </p:cNvGrpSpPr>
          <p:nvPr/>
        </p:nvGrpSpPr>
        <p:grpSpPr>
          <a:xfrm>
            <a:off x="13080273" y="2091192"/>
            <a:ext cx="5463872" cy="8195808"/>
            <a:chOff x="0" y="0"/>
            <a:chExt cx="6350000" cy="9525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CEDA898-F350-EA45-7480-0012D0D1DAF6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0060" r="-114939"/>
              </a:stretch>
            </a:blip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3B7634F-5872-C6C3-636A-2BC096A23677}"/>
              </a:ext>
            </a:extLst>
          </p:cNvPr>
          <p:cNvGrpSpPr/>
          <p:nvPr/>
        </p:nvGrpSpPr>
        <p:grpSpPr>
          <a:xfrm>
            <a:off x="15118940" y="4398922"/>
            <a:ext cx="1489155" cy="1489155"/>
            <a:chOff x="0" y="0"/>
            <a:chExt cx="6350000" cy="63500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49C18F5-4FEB-8924-1ED2-AFA0160BF69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EB0B01D-A0DE-F835-E786-FB785F92B59F}"/>
              </a:ext>
            </a:extLst>
          </p:cNvPr>
          <p:cNvSpPr/>
          <p:nvPr/>
        </p:nvSpPr>
        <p:spPr>
          <a:xfrm>
            <a:off x="12732955" y="935875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BD8AD67-6EE5-1C4D-C5B4-753CFB19A726}"/>
              </a:ext>
            </a:extLst>
          </p:cNvPr>
          <p:cNvSpPr/>
          <p:nvPr/>
        </p:nvSpPr>
        <p:spPr>
          <a:xfrm>
            <a:off x="182372" y="9820414"/>
            <a:ext cx="2288046" cy="0"/>
          </a:xfrm>
          <a:prstGeom prst="line">
            <a:avLst/>
          </a:prstGeom>
          <a:ln w="657225" cap="rnd">
            <a:solidFill>
              <a:srgbClr val="D9B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1568E1F-1BFC-225A-D243-168C7CDA46EC}"/>
              </a:ext>
            </a:extLst>
          </p:cNvPr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A7873F3-ABDC-FB71-C47F-D81F202AD498}"/>
              </a:ext>
            </a:extLst>
          </p:cNvPr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46C2ED6-64C5-DC34-AEB8-5E88B2A7A244}"/>
              </a:ext>
            </a:extLst>
          </p:cNvPr>
          <p:cNvSpPr/>
          <p:nvPr/>
        </p:nvSpPr>
        <p:spPr>
          <a:xfrm>
            <a:off x="15452681" y="4855914"/>
            <a:ext cx="821674" cy="575172"/>
          </a:xfrm>
          <a:custGeom>
            <a:avLst/>
            <a:gdLst/>
            <a:ahLst/>
            <a:cxnLst/>
            <a:rect l="l" t="t" r="r" b="b"/>
            <a:pathLst>
              <a:path w="821674" h="575172">
                <a:moveTo>
                  <a:pt x="0" y="0"/>
                </a:moveTo>
                <a:lnTo>
                  <a:pt x="821673" y="0"/>
                </a:lnTo>
                <a:lnTo>
                  <a:pt x="821673" y="575172"/>
                </a:lnTo>
                <a:lnTo>
                  <a:pt x="0" y="575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B3F8364-6994-F1E5-F54A-1FFB6A139381}"/>
              </a:ext>
            </a:extLst>
          </p:cNvPr>
          <p:cNvSpPr txBox="1"/>
          <p:nvPr/>
        </p:nvSpPr>
        <p:spPr>
          <a:xfrm>
            <a:off x="230190" y="868041"/>
            <a:ext cx="10666410" cy="65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Membiasakan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perilaku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hidup</a:t>
            </a:r>
            <a:r>
              <a:rPr lang="en-US" sz="4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bersih</a:t>
            </a: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4E1B687-1632-5751-2083-B70F328F9C8C}"/>
              </a:ext>
            </a:extLst>
          </p:cNvPr>
          <p:cNvSpPr txBox="1"/>
          <p:nvPr/>
        </p:nvSpPr>
        <p:spPr>
          <a:xfrm>
            <a:off x="386203" y="3377895"/>
            <a:ext cx="11459945" cy="4281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3200" dirty="0" err="1"/>
              <a:t>Budaya</a:t>
            </a:r>
            <a:r>
              <a:rPr lang="en-US" sz="3200" dirty="0"/>
              <a:t> </a:t>
            </a:r>
            <a:r>
              <a:rPr lang="en-US" sz="3200" dirty="0" err="1"/>
              <a:t>perilaku</a:t>
            </a:r>
            <a:r>
              <a:rPr lang="en-US" sz="3200" dirty="0"/>
              <a:t> </a:t>
            </a:r>
            <a:r>
              <a:rPr lang="en-US" sz="3200" dirty="0" err="1"/>
              <a:t>hidup</a:t>
            </a:r>
            <a:r>
              <a:rPr lang="en-US" sz="3200" dirty="0"/>
              <a:t> </a:t>
            </a:r>
            <a:r>
              <a:rPr lang="en-US" sz="3200" dirty="0" err="1"/>
              <a:t>bersih</a:t>
            </a:r>
            <a:r>
              <a:rPr lang="en-US" sz="3200" dirty="0"/>
              <a:t> </a:t>
            </a:r>
            <a:r>
              <a:rPr lang="en-US" sz="3200" dirty="0" err="1"/>
              <a:t>akan</a:t>
            </a:r>
            <a:r>
              <a:rPr lang="en-US" sz="3200" dirty="0"/>
              <a:t> </a:t>
            </a:r>
            <a:r>
              <a:rPr lang="en-US" sz="3200" dirty="0" err="1"/>
              <a:t>menghindarkan</a:t>
            </a:r>
            <a:r>
              <a:rPr lang="en-US" sz="3200" dirty="0"/>
              <a:t> </a:t>
            </a:r>
            <a:r>
              <a:rPr lang="en-US" sz="3200" dirty="0" err="1"/>
              <a:t>seseorang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keterpaparan</a:t>
            </a:r>
            <a:r>
              <a:rPr lang="en-US" sz="3200" dirty="0"/>
              <a:t> </a:t>
            </a:r>
            <a:r>
              <a:rPr lang="en-US" sz="3200" dirty="0" err="1"/>
              <a:t>terhadap</a:t>
            </a:r>
            <a:r>
              <a:rPr lang="en-US" sz="3200" dirty="0"/>
              <a:t> </a:t>
            </a:r>
            <a:r>
              <a:rPr lang="en-US" sz="3200" dirty="0" err="1"/>
              <a:t>sumber</a:t>
            </a:r>
            <a:r>
              <a:rPr lang="en-US" sz="3200" dirty="0"/>
              <a:t> </a:t>
            </a:r>
            <a:r>
              <a:rPr lang="en-US" sz="3200" dirty="0" err="1"/>
              <a:t>infeksi</a:t>
            </a:r>
            <a:r>
              <a:rPr lang="en-US" sz="3200" dirty="0"/>
              <a:t>.</a:t>
            </a:r>
          </a:p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3200" dirty="0"/>
              <a:t> </a:t>
            </a:r>
            <a:r>
              <a:rPr lang="en-US" sz="3200" dirty="0" err="1"/>
              <a:t>Contoh</a:t>
            </a:r>
            <a:r>
              <a:rPr lang="en-US" sz="3200" dirty="0"/>
              <a:t>: </a:t>
            </a: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Mencuci</a:t>
            </a:r>
            <a:r>
              <a:rPr lang="en-US" sz="3200" dirty="0"/>
              <a:t> </a:t>
            </a:r>
            <a:r>
              <a:rPr lang="en-US" sz="3200" dirty="0" err="1"/>
              <a:t>tangan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sabun</a:t>
            </a:r>
            <a:r>
              <a:rPr lang="en-US" sz="3200" dirty="0"/>
              <a:t> dan air </a:t>
            </a:r>
            <a:r>
              <a:rPr lang="en-US" sz="3200" dirty="0" err="1"/>
              <a:t>bersih</a:t>
            </a:r>
            <a:r>
              <a:rPr lang="en-US" sz="3200" dirty="0"/>
              <a:t> </a:t>
            </a:r>
            <a:r>
              <a:rPr lang="en-US" sz="3200" dirty="0" err="1"/>
              <a:t>mengalir</a:t>
            </a:r>
            <a:r>
              <a:rPr lang="en-US" sz="3200" dirty="0"/>
              <a:t> </a:t>
            </a: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Menutup</a:t>
            </a:r>
            <a:r>
              <a:rPr lang="en-US" sz="3200" dirty="0"/>
              <a:t> </a:t>
            </a:r>
            <a:r>
              <a:rPr lang="en-US" sz="3200" dirty="0" err="1"/>
              <a:t>makanan</a:t>
            </a:r>
            <a:r>
              <a:rPr lang="en-US" sz="3200" dirty="0"/>
              <a:t> yang </a:t>
            </a:r>
            <a:r>
              <a:rPr lang="en-US" sz="3200" dirty="0" err="1"/>
              <a:t>disajikan</a:t>
            </a:r>
            <a:endParaRPr lang="en-US" sz="3200" dirty="0"/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Selalu</a:t>
            </a:r>
            <a:r>
              <a:rPr lang="en-US" sz="3200" dirty="0"/>
              <a:t> </a:t>
            </a:r>
            <a:r>
              <a:rPr lang="en-US" sz="3200" dirty="0" err="1"/>
              <a:t>menutup</a:t>
            </a:r>
            <a:r>
              <a:rPr lang="en-US" sz="3200" dirty="0"/>
              <a:t> </a:t>
            </a:r>
            <a:r>
              <a:rPr lang="en-US" sz="3200" dirty="0" err="1"/>
              <a:t>mulut</a:t>
            </a:r>
            <a:r>
              <a:rPr lang="en-US" sz="3200" dirty="0"/>
              <a:t> dan </a:t>
            </a:r>
            <a:r>
              <a:rPr lang="en-US" sz="3200" dirty="0" err="1"/>
              <a:t>hidung</a:t>
            </a:r>
            <a:r>
              <a:rPr lang="en-US" sz="3200" dirty="0"/>
              <a:t> </a:t>
            </a:r>
            <a:r>
              <a:rPr lang="en-US" sz="3200" dirty="0" err="1"/>
              <a:t>bila</a:t>
            </a:r>
            <a:r>
              <a:rPr lang="en-US" sz="3200" dirty="0"/>
              <a:t> </a:t>
            </a:r>
            <a:r>
              <a:rPr lang="en-US" sz="3200" dirty="0" err="1"/>
              <a:t>bersin</a:t>
            </a:r>
            <a:r>
              <a:rPr lang="en-US" sz="3200" dirty="0"/>
              <a:t>, agar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menyebarkan</a:t>
            </a:r>
            <a:r>
              <a:rPr lang="en-US" sz="3200" dirty="0"/>
              <a:t> </a:t>
            </a:r>
            <a:r>
              <a:rPr lang="en-US" sz="3200" dirty="0" err="1"/>
              <a:t>kuman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endParaRPr lang="en-US" sz="3200" dirty="0"/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Menggunakan</a:t>
            </a:r>
            <a:r>
              <a:rPr lang="en-US" sz="3200" dirty="0"/>
              <a:t> alas kaki agar </a:t>
            </a:r>
            <a:r>
              <a:rPr lang="en-US" sz="3200" dirty="0" err="1"/>
              <a:t>terhindar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penyakit</a:t>
            </a:r>
            <a:r>
              <a:rPr lang="en-US" sz="3200" dirty="0"/>
              <a:t> </a:t>
            </a:r>
            <a:r>
              <a:rPr lang="en-US" sz="3200" dirty="0" err="1"/>
              <a:t>kecacingan</a:t>
            </a:r>
            <a:r>
              <a:rPr lang="en-US" sz="3200" dirty="0"/>
              <a:t>.</a:t>
            </a:r>
            <a:endParaRPr lang="en-US" sz="3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0159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69446" y="740171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2087676" y="2659318"/>
            <a:ext cx="705632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 err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Bagaimana</a:t>
            </a: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000" b="1" dirty="0" err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Nutrisi</a:t>
            </a: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pada </a:t>
            </a:r>
            <a:r>
              <a:rPr lang="en-US" sz="5000" b="1" dirty="0" err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pasien</a:t>
            </a: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000" b="1" dirty="0" err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kronis</a:t>
            </a: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953761" y="2562550"/>
            <a:ext cx="13901028" cy="7724450"/>
            <a:chOff x="0" y="0"/>
            <a:chExt cx="10330504" cy="5740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30504" cy="5740400"/>
            </a:xfrm>
            <a:custGeom>
              <a:avLst/>
              <a:gdLst/>
              <a:ahLst/>
              <a:cxnLst/>
              <a:rect l="l" t="t" r="r" b="b"/>
              <a:pathLst>
                <a:path w="10330504" h="5740400">
                  <a:moveTo>
                    <a:pt x="1002570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0025704" y="5740400"/>
                  </a:lnTo>
                  <a:cubicBezTo>
                    <a:pt x="10194614" y="5740400"/>
                    <a:pt x="10330504" y="5604510"/>
                    <a:pt x="10330504" y="5435600"/>
                  </a:cubicBezTo>
                  <a:lnTo>
                    <a:pt x="10330504" y="304800"/>
                  </a:lnTo>
                  <a:cubicBezTo>
                    <a:pt x="10330504" y="135890"/>
                    <a:pt x="10194614" y="0"/>
                    <a:pt x="10025704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753725" y="-451266"/>
            <a:ext cx="5463872" cy="8195808"/>
            <a:chOff x="0" y="0"/>
            <a:chExt cx="6350000" cy="9525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99695" r="-25304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814680" y="4896085"/>
            <a:ext cx="4223678" cy="4362215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103114" t="-29241" r="-2753" b="-354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6930687" y="9024799"/>
            <a:ext cx="467003" cy="467003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0800000">
            <a:off x="16311411" y="9024799"/>
            <a:ext cx="467003" cy="467003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778413" y="821994"/>
            <a:ext cx="771551" cy="771551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17002441" y="1086584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6"/>
                </a:lnTo>
                <a:lnTo>
                  <a:pt x="0" y="226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30073" y="79602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860673" y="4431891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7975" y="2454638"/>
            <a:ext cx="12529716" cy="11786872"/>
            <a:chOff x="0" y="0"/>
            <a:chExt cx="9311418" cy="8759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1418" cy="8759376"/>
            </a:xfrm>
            <a:custGeom>
              <a:avLst/>
              <a:gdLst/>
              <a:ahLst/>
              <a:cxnLst/>
              <a:rect l="l" t="t" r="r" b="b"/>
              <a:pathLst>
                <a:path w="9311418" h="8759376">
                  <a:moveTo>
                    <a:pt x="900661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454576"/>
                  </a:lnTo>
                  <a:cubicBezTo>
                    <a:pt x="0" y="8623486"/>
                    <a:pt x="135890" y="8759376"/>
                    <a:pt x="304800" y="8759376"/>
                  </a:cubicBezTo>
                  <a:lnTo>
                    <a:pt x="9006618" y="8759376"/>
                  </a:lnTo>
                  <a:cubicBezTo>
                    <a:pt x="9175528" y="8759376"/>
                    <a:pt x="9311418" y="8623486"/>
                    <a:pt x="9311418" y="8454576"/>
                  </a:cubicBezTo>
                  <a:lnTo>
                    <a:pt x="9311418" y="304800"/>
                  </a:lnTo>
                  <a:cubicBezTo>
                    <a:pt x="9311418" y="135890"/>
                    <a:pt x="9175528" y="0"/>
                    <a:pt x="900661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Asupan Nutrisi Makro dan Mikro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3128" y="5566205"/>
            <a:ext cx="7237472" cy="3368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Nutrisi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Makro (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Karbohidrat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Protein dan Lemak) dan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mikro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VItamin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mineral)--&gt;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menjaga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fungsi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tubuh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optimal</a:t>
            </a:r>
          </a:p>
          <a:p>
            <a:pPr algn="l">
              <a:lnSpc>
                <a:spcPts val="2940"/>
              </a:lnSpc>
            </a:pPr>
            <a:endParaRPr lang="en-US" sz="3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indent="-5715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Kekurangan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atau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kelebihan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nutrisi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meningkatkan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terjadi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penyakit</a:t>
            </a:r>
            <a:r>
              <a:rPr lang="en-US" sz="3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kronis</a:t>
            </a:r>
            <a:endParaRPr lang="en-US" sz="3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7975" y="2454638"/>
            <a:ext cx="12529716" cy="11786872"/>
            <a:chOff x="0" y="0"/>
            <a:chExt cx="9311418" cy="8759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1418" cy="8759376"/>
            </a:xfrm>
            <a:custGeom>
              <a:avLst/>
              <a:gdLst/>
              <a:ahLst/>
              <a:cxnLst/>
              <a:rect l="l" t="t" r="r" b="b"/>
              <a:pathLst>
                <a:path w="9311418" h="8759376">
                  <a:moveTo>
                    <a:pt x="900661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454576"/>
                  </a:lnTo>
                  <a:cubicBezTo>
                    <a:pt x="0" y="8623486"/>
                    <a:pt x="135890" y="8759376"/>
                    <a:pt x="304800" y="8759376"/>
                  </a:cubicBezTo>
                  <a:lnTo>
                    <a:pt x="9006618" y="8759376"/>
                  </a:lnTo>
                  <a:cubicBezTo>
                    <a:pt x="9175528" y="8759376"/>
                    <a:pt x="9311418" y="8623486"/>
                    <a:pt x="9311418" y="8454576"/>
                  </a:cubicBezTo>
                  <a:lnTo>
                    <a:pt x="9311418" y="304800"/>
                  </a:lnTo>
                  <a:cubicBezTo>
                    <a:pt x="9311418" y="135890"/>
                    <a:pt x="9175528" y="0"/>
                    <a:pt x="9006618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072986" y="4848227"/>
            <a:ext cx="6272374" cy="352816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950" b="-105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20017" y="69055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7015061" cy="14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Pola Makan Seimbang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7624" y="4689122"/>
            <a:ext cx="6877212" cy="372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Pola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seimbang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adalah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kunci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mengontrol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berat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badan,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tekanan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darah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kadar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gula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darah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just">
              <a:lnSpc>
                <a:spcPts val="2940"/>
              </a:lnSpc>
            </a:pPr>
            <a:endParaRPr lang="en-US"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just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Pada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kondisi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tertentu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beberapa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penyakit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kronis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memerlukan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rencana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khusus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mengontrol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mengurangi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resiko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komplikasi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30687" y="8975182"/>
            <a:ext cx="467003" cy="4670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311411" y="8975182"/>
            <a:ext cx="467003" cy="46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26B0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78413" y="772378"/>
            <a:ext cx="771551" cy="7715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7F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7002441" y="1036967"/>
            <a:ext cx="323495" cy="226446"/>
          </a:xfrm>
          <a:custGeom>
            <a:avLst/>
            <a:gdLst/>
            <a:ahLst/>
            <a:cxnLst/>
            <a:rect l="l" t="t" r="r" b="b"/>
            <a:pathLst>
              <a:path w="323495" h="226446">
                <a:moveTo>
                  <a:pt x="0" y="0"/>
                </a:moveTo>
                <a:lnTo>
                  <a:pt x="323495" y="0"/>
                </a:lnTo>
                <a:lnTo>
                  <a:pt x="323495" y="226447"/>
                </a:lnTo>
                <a:lnTo>
                  <a:pt x="0" y="22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-769446" y="690554"/>
            <a:ext cx="4576092" cy="0"/>
          </a:xfrm>
          <a:prstGeom prst="line">
            <a:avLst/>
          </a:prstGeom>
          <a:ln w="952500" cap="rnd">
            <a:solidFill>
              <a:srgbClr val="3B7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828236" y="192674"/>
            <a:ext cx="6272374" cy="3528167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8889" b="-1260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41532" y="4103649"/>
            <a:ext cx="1489155" cy="14891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9B2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979349" y="9309133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33899" y="4486459"/>
            <a:ext cx="904421" cy="723537"/>
          </a:xfrm>
          <a:custGeom>
            <a:avLst/>
            <a:gdLst/>
            <a:ahLst/>
            <a:cxnLst/>
            <a:rect l="l" t="t" r="r" b="b"/>
            <a:pathLst>
              <a:path w="904421" h="723537">
                <a:moveTo>
                  <a:pt x="0" y="0"/>
                </a:moveTo>
                <a:lnTo>
                  <a:pt x="904421" y="0"/>
                </a:lnTo>
                <a:lnTo>
                  <a:pt x="904421" y="723536"/>
                </a:lnTo>
                <a:lnTo>
                  <a:pt x="0" y="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145612"/>
            <a:ext cx="97155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dirty="0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Pola Makan </a:t>
            </a:r>
            <a:r>
              <a:rPr lang="en-US" sz="5000" b="1" dirty="0" err="1">
                <a:solidFill>
                  <a:srgbClr val="3B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Seimbang</a:t>
            </a:r>
            <a:endParaRPr lang="en-US" sz="5000" b="1" dirty="0">
              <a:solidFill>
                <a:srgbClr val="3B7F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82593" y="9119122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0" y="0"/>
                </a:moveTo>
                <a:lnTo>
                  <a:pt x="186232" y="0"/>
                </a:lnTo>
                <a:lnTo>
                  <a:pt x="186232" y="278422"/>
                </a:lnTo>
                <a:lnTo>
                  <a:pt x="0" y="2784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6451796" y="9119089"/>
            <a:ext cx="186232" cy="278422"/>
          </a:xfrm>
          <a:custGeom>
            <a:avLst/>
            <a:gdLst/>
            <a:ahLst/>
            <a:cxnLst/>
            <a:rect l="l" t="t" r="r" b="b"/>
            <a:pathLst>
              <a:path w="186232" h="278422">
                <a:moveTo>
                  <a:pt x="186232" y="0"/>
                </a:moveTo>
                <a:lnTo>
                  <a:pt x="0" y="0"/>
                </a:lnTo>
                <a:lnTo>
                  <a:pt x="0" y="278422"/>
                </a:lnTo>
                <a:lnTo>
                  <a:pt x="186232" y="278422"/>
                </a:lnTo>
                <a:lnTo>
                  <a:pt x="1862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348200-B34E-3E9A-C6FB-1726D53DA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7083" t="32157" r="43932" b="43940"/>
          <a:stretch>
            <a:fillRect/>
          </a:stretch>
        </p:blipFill>
        <p:spPr>
          <a:xfrm>
            <a:off x="2503622" y="2907427"/>
            <a:ext cx="9715499" cy="68804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1201</Words>
  <Application>Microsoft Office PowerPoint</Application>
  <PresentationFormat>Custom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Arial</vt:lpstr>
      <vt:lpstr>Poppins</vt:lpstr>
      <vt:lpstr>Montserrat</vt:lpstr>
      <vt:lpstr>Open Sans</vt:lpstr>
      <vt:lpstr>Montserrat Semi-Bold</vt:lpstr>
      <vt:lpstr>Montserrat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Yellow Healthy Food Presentation</dc:title>
  <dc:creator>Asus</dc:creator>
  <cp:lastModifiedBy>barkah wulandari</cp:lastModifiedBy>
  <cp:revision>10</cp:revision>
  <dcterms:created xsi:type="dcterms:W3CDTF">2006-08-16T00:00:00Z</dcterms:created>
  <dcterms:modified xsi:type="dcterms:W3CDTF">2025-12-30T05:33:50Z</dcterms:modified>
  <dc:identifier>DAG46_iTgeo</dc:identifier>
</cp:coreProperties>
</file>