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3.jpg" ContentType="image/jpg"/>
  <Override PartName="/ppt/media/image4.jpg" ContentType="image/jpg"/>
  <Override PartName="/ppt/media/image5.jpg" ContentType="image/jpg"/>
  <Override PartName="/ppt/media/image9.jpg" ContentType="image/jpg"/>
  <Override PartName="/ppt/media/image10.jpg" ContentType="image/jpg"/>
  <Override PartName="/ppt/media/image12.jpg" ContentType="image/jpg"/>
  <Override PartName="/ppt/media/image13.jpg" ContentType="image/jpg"/>
  <Override PartName="/ppt/media/image15.jpg" ContentType="image/jpg"/>
  <Override PartName="/ppt/media/image16.jpg" ContentType="image/jpg"/>
  <Override PartName="/ppt/media/image17.jpg" ContentType="image/jpg"/>
  <Override PartName="/ppt/media/image18.jpg" ContentType="image/jpg"/>
  <Override PartName="/ppt/media/image19.jpg" ContentType="image/jpg"/>
  <Override PartName="/ppt/media/image20.jpg" ContentType="image/jpg"/>
  <Override PartName="/ppt/media/image21.jpg" ContentType="image/jpg"/>
  <Override PartName="/ppt/media/image22.jpg" ContentType="image/jpg"/>
  <Override PartName="/ppt/media/image23.jpg" ContentType="image/jpg"/>
  <Override PartName="/ppt/media/image24.jpg" ContentType="image/jpg"/>
  <Override PartName="/ppt/media/image26.jpg" ContentType="image/jpg"/>
  <Override PartName="/ppt/media/image27.jpg" ContentType="image/jpg"/>
  <Override PartName="/ppt/media/image28.jpg" ContentType="image/jpg"/>
  <Override PartName="/ppt/media/image30.jpg" ContentType="image/jpg"/>
  <Override PartName="/ppt/media/image33.jpg" ContentType="image/jpg"/>
  <Override PartName="/ppt/media/image34.jpg" ContentType="image/jpg"/>
  <Override PartName="/ppt/media/image35.jpg" ContentType="image/jpg"/>
  <Override PartName="/ppt/media/image36.jpg" ContentType="image/jpg"/>
  <Override PartName="/ppt/media/image37.jpg" ContentType="image/jpg"/>
  <Override PartName="/ppt/media/image38.jpg" ContentType="image/jpg"/>
  <Override PartName="/ppt/media/image39.jpg" ContentType="image/jpg"/>
  <Override PartName="/ppt/media/image40.jpg" ContentType="image/jpg"/>
  <Override PartName="/ppt/media/image41.jpg" ContentType="image/jpg"/>
  <Override PartName="/ppt/media/image44.jpg" ContentType="image/jpg"/>
  <Override PartName="/ppt/media/image46.jpg" ContentType="image/jpg"/>
  <Override PartName="/ppt/media/image49.jpg" ContentType="image/jpg"/>
  <Override PartName="/ppt/media/image50.jpg" ContentType="image/jpg"/>
  <Override PartName="/ppt/media/image52.jpg" ContentType="image/jpg"/>
  <Override PartName="/ppt/media/image53.jpg" ContentType="image/jpg"/>
  <Override PartName="/ppt/media/image54.jpg" ContentType="image/jpg"/>
  <Override PartName="/ppt/media/image55.jpg" ContentType="image/jpg"/>
  <Override PartName="/ppt/media/image56.jpg" ContentType="image/jpg"/>
  <Override PartName="/ppt/media/image57.jpg" ContentType="image/jpg"/>
  <Override PartName="/ppt/media/image61.jpg" ContentType="image/jpg"/>
  <Override PartName="/ppt/media/image62.jpg" ContentType="image/jpg"/>
  <Override PartName="/ppt/media/image64.jpg" ContentType="image/jpg"/>
  <Override PartName="/ppt/media/image66.jpg" ContentType="image/jpg"/>
  <Override PartName="/ppt/media/image67.jpg" ContentType="image/jpg"/>
  <Override PartName="/ppt/media/image68.jpg" ContentType="image/jpg"/>
  <Override PartName="/ppt/media/image69.jpg" ContentType="image/jpg"/>
  <Override PartName="/ppt/media/image70.jpg" ContentType="image/jpg"/>
  <Override PartName="/ppt/media/image71.jpg" ContentType="image/jpg"/>
  <Override PartName="/ppt/media/image72.jpg" ContentType="image/jpg"/>
  <Override PartName="/ppt/media/image73.jpg" ContentType="image/jpg"/>
  <Override PartName="/ppt/media/image74.jpg" ContentType="image/jpg"/>
  <Override PartName="/ppt/media/image75.jpg" ContentType="image/jpg"/>
  <Override PartName="/ppt/media/image76.jpg" ContentType="image/jpg"/>
  <Override PartName="/ppt/media/image78.jpg" ContentType="image/jpg"/>
  <Override PartName="/ppt/media/image79.jpg" ContentType="image/jpg"/>
  <Override PartName="/ppt/media/image81.jpg" ContentType="image/jpg"/>
  <Override PartName="/ppt/media/image82.jpg" ContentType="image/jpg"/>
  <Override PartName="/ppt/media/image84.jpg" ContentType="image/jpg"/>
  <Override PartName="/ppt/media/image86.jpg" ContentType="image/jpg"/>
  <Override PartName="/ppt/media/image90.jpg" ContentType="image/jpg"/>
  <Override PartName="/ppt/media/image91.jpg" ContentType="image/jpg"/>
  <Override PartName="/ppt/media/image96.jpg" ContentType="image/jpg"/>
  <Override PartName="/ppt/media/image97.jpg" ContentType="image/jpg"/>
  <Override PartName="/ppt/media/image99.jpg" ContentType="image/jpg"/>
  <Override PartName="/ppt/media/image100.jpg" ContentType="image/jpg"/>
  <Override PartName="/ppt/media/image103.jpg" ContentType="image/jpg"/>
  <Override PartName="/ppt/media/image104.jpg" ContentType="image/jpg"/>
  <Override PartName="/ppt/media/image105.jpg" ContentType="image/jpg"/>
  <Override PartName="/ppt/media/image107.jpg" ContentType="image/jpg"/>
  <Override PartName="/ppt/media/image108.jpg" ContentType="image/jpg"/>
  <Override PartName="/ppt/media/image109.jpg" ContentType="image/jpg"/>
  <Override PartName="/ppt/media/image110.jpg" ContentType="image/jpg"/>
  <Override PartName="/ppt/media/image111.jpg" ContentType="image/jpg"/>
  <Override PartName="/ppt/media/image113.jpg" ContentType="image/jpg"/>
  <Override PartName="/ppt/media/image115.jpg" ContentType="image/jpg"/>
  <Override PartName="/ppt/media/image116.jpg" ContentType="image/jpg"/>
  <Override PartName="/ppt/media/image117.jpg" ContentType="image/jpg"/>
  <Override PartName="/ppt/media/image122.jpg" ContentType="image/jpg"/>
  <Override PartName="/ppt/media/image123.jpg" ContentType="image/jpg"/>
  <Override PartName="/ppt/media/image124.jpg" ContentType="image/jpg"/>
  <Override PartName="/ppt/media/image127.jpg" ContentType="image/jpg"/>
  <Override PartName="/ppt/media/image128.jpg" ContentType="image/jpg"/>
  <Override PartName="/ppt/media/image129.jpg" ContentType="image/jpg"/>
  <Override PartName="/ppt/media/image130.jpg" ContentType="image/jpg"/>
  <Override PartName="/ppt/media/image132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30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30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307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9" r:id="rId47"/>
    <p:sldId id="301" r:id="rId48"/>
    <p:sldId id="303" r:id="rId49"/>
    <p:sldId id="304" r:id="rId50"/>
    <p:sldId id="308" r:id="rId51"/>
  </p:sldIdLst>
  <p:sldSz cx="8102600" cy="6070600"/>
  <p:notesSz cx="8102600" cy="60706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96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3405" y="710184"/>
            <a:ext cx="4978629" cy="2249637"/>
          </a:xfrm>
        </p:spPr>
        <p:txBody>
          <a:bodyPr bIns="0" anchor="b">
            <a:normAutofit/>
          </a:bodyPr>
          <a:lstStyle>
            <a:lvl1pPr algn="l">
              <a:defRPr sz="47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3405" y="3125771"/>
            <a:ext cx="4978629" cy="865376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416" b="0" cap="all" baseline="0">
                <a:solidFill>
                  <a:schemeClr val="tx1"/>
                </a:solidFill>
              </a:defRPr>
            </a:lvl1pPr>
            <a:lvl2pPr marL="303535" indent="0" algn="ctr">
              <a:buNone/>
              <a:defRPr sz="1328"/>
            </a:lvl2pPr>
            <a:lvl3pPr marL="607070" indent="0" algn="ctr">
              <a:buNone/>
              <a:defRPr sz="1195"/>
            </a:lvl3pPr>
            <a:lvl4pPr marL="910605" indent="0" algn="ctr">
              <a:buNone/>
              <a:defRPr sz="1062"/>
            </a:lvl4pPr>
            <a:lvl5pPr marL="1214140" indent="0" algn="ctr">
              <a:buNone/>
              <a:defRPr sz="1062"/>
            </a:lvl5pPr>
            <a:lvl6pPr marL="1517675" indent="0" algn="ctr">
              <a:buNone/>
              <a:defRPr sz="1062"/>
            </a:lvl6pPr>
            <a:lvl7pPr marL="1821210" indent="0" algn="ctr">
              <a:buNone/>
              <a:defRPr sz="1062"/>
            </a:lvl7pPr>
            <a:lvl8pPr marL="2124746" indent="0" algn="ctr">
              <a:buNone/>
              <a:defRPr sz="1062"/>
            </a:lvl8pPr>
            <a:lvl9pPr marL="2428281" indent="0" algn="ctr">
              <a:buNone/>
              <a:defRPr sz="106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23405" y="291499"/>
            <a:ext cx="2734798" cy="273700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71306" y="707239"/>
            <a:ext cx="710666" cy="445760"/>
          </a:xfrm>
        </p:spPr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2123405" y="3123413"/>
            <a:ext cx="497862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6263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279094" y="1635015"/>
            <a:ext cx="582294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27863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0142" y="707240"/>
            <a:ext cx="977404" cy="412486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9094" y="707240"/>
            <a:ext cx="4697359" cy="41248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6130141" y="707240"/>
            <a:ext cx="0" cy="4124865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3590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07695" y="1881886"/>
            <a:ext cx="6887210" cy="12748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5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15390" y="3399536"/>
            <a:ext cx="5671820" cy="1517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773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33" name="Straight Connector 32"/>
          <p:cNvCxnSpPr/>
          <p:nvPr/>
        </p:nvCxnSpPr>
        <p:spPr>
          <a:xfrm>
            <a:off x="1279094" y="1635015"/>
            <a:ext cx="582294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1652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9093" y="1554500"/>
            <a:ext cx="4977288" cy="1671185"/>
          </a:xfrm>
        </p:spPr>
        <p:txBody>
          <a:bodyPr anchor="b">
            <a:normAutofit/>
          </a:bodyPr>
          <a:lstStyle>
            <a:lvl1pPr algn="l">
              <a:defRPr sz="28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9094" y="3369189"/>
            <a:ext cx="4977288" cy="896630"/>
          </a:xfrm>
        </p:spPr>
        <p:txBody>
          <a:bodyPr tIns="91440">
            <a:normAutofit/>
          </a:bodyPr>
          <a:lstStyle>
            <a:lvl1pPr marL="0" indent="0" algn="l">
              <a:buNone/>
              <a:defRPr sz="1593">
                <a:solidFill>
                  <a:schemeClr val="tx1"/>
                </a:solidFill>
              </a:defRPr>
            </a:lvl1pPr>
            <a:lvl2pPr marL="303535" indent="0">
              <a:buNone/>
              <a:defRPr sz="1328">
                <a:solidFill>
                  <a:schemeClr val="tx1">
                    <a:tint val="75000"/>
                  </a:schemeClr>
                </a:solidFill>
              </a:defRPr>
            </a:lvl2pPr>
            <a:lvl3pPr marL="607070" indent="0">
              <a:buNone/>
              <a:defRPr sz="1195">
                <a:solidFill>
                  <a:schemeClr val="tx1">
                    <a:tint val="75000"/>
                  </a:schemeClr>
                </a:solidFill>
              </a:defRPr>
            </a:lvl3pPr>
            <a:lvl4pPr marL="910605" indent="0">
              <a:buNone/>
              <a:defRPr sz="1062">
                <a:solidFill>
                  <a:schemeClr val="tx1">
                    <a:tint val="75000"/>
                  </a:schemeClr>
                </a:solidFill>
              </a:defRPr>
            </a:lvl4pPr>
            <a:lvl5pPr marL="1214140" indent="0">
              <a:buNone/>
              <a:defRPr sz="1062">
                <a:solidFill>
                  <a:schemeClr val="tx1">
                    <a:tint val="75000"/>
                  </a:schemeClr>
                </a:solidFill>
              </a:defRPr>
            </a:lvl5pPr>
            <a:lvl6pPr marL="1517675" indent="0">
              <a:buNone/>
              <a:defRPr sz="1062">
                <a:solidFill>
                  <a:schemeClr val="tx1">
                    <a:tint val="75000"/>
                  </a:schemeClr>
                </a:solidFill>
              </a:defRPr>
            </a:lvl6pPr>
            <a:lvl7pPr marL="1821210" indent="0">
              <a:buNone/>
              <a:defRPr sz="1062">
                <a:solidFill>
                  <a:schemeClr val="tx1">
                    <a:tint val="75000"/>
                  </a:schemeClr>
                </a:solidFill>
              </a:defRPr>
            </a:lvl7pPr>
            <a:lvl8pPr marL="2124746" indent="0">
              <a:buNone/>
              <a:defRPr sz="1062">
                <a:solidFill>
                  <a:schemeClr val="tx1">
                    <a:tint val="75000"/>
                  </a:schemeClr>
                </a:solidFill>
              </a:defRPr>
            </a:lvl8pPr>
            <a:lvl9pPr marL="2428281" indent="0">
              <a:buNone/>
              <a:defRPr sz="10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9093" y="3368116"/>
            <a:ext cx="497728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9502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9094" y="712477"/>
            <a:ext cx="5822940" cy="9376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9093" y="1782706"/>
            <a:ext cx="2769869" cy="30428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32358" y="1782707"/>
            <a:ext cx="2769675" cy="30428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33" name="Straight Connector 32"/>
          <p:cNvCxnSpPr/>
          <p:nvPr/>
        </p:nvCxnSpPr>
        <p:spPr>
          <a:xfrm>
            <a:off x="1279094" y="1635015"/>
            <a:ext cx="582294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2386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279094" y="1635015"/>
            <a:ext cx="582294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9093" y="711834"/>
            <a:ext cx="5822941" cy="9350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9093" y="1787676"/>
            <a:ext cx="2769776" cy="70986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947" b="0" cap="all" baseline="0">
                <a:solidFill>
                  <a:schemeClr val="accent1"/>
                </a:solidFill>
              </a:defRPr>
            </a:lvl1pPr>
            <a:lvl2pPr marL="303535" indent="0">
              <a:buNone/>
              <a:defRPr sz="1328" b="1"/>
            </a:lvl2pPr>
            <a:lvl3pPr marL="607070" indent="0">
              <a:buNone/>
              <a:defRPr sz="1195" b="1"/>
            </a:lvl3pPr>
            <a:lvl4pPr marL="910605" indent="0">
              <a:buNone/>
              <a:defRPr sz="1062" b="1"/>
            </a:lvl4pPr>
            <a:lvl5pPr marL="1214140" indent="0">
              <a:buNone/>
              <a:defRPr sz="1062" b="1"/>
            </a:lvl5pPr>
            <a:lvl6pPr marL="1517675" indent="0">
              <a:buNone/>
              <a:defRPr sz="1062" b="1"/>
            </a:lvl6pPr>
            <a:lvl7pPr marL="1821210" indent="0">
              <a:buNone/>
              <a:defRPr sz="1062" b="1"/>
            </a:lvl7pPr>
            <a:lvl8pPr marL="2124746" indent="0">
              <a:buNone/>
              <a:defRPr sz="1062" b="1"/>
            </a:lvl8pPr>
            <a:lvl9pPr marL="2428281" indent="0">
              <a:buNone/>
              <a:defRPr sz="106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9093" y="2500002"/>
            <a:ext cx="2769776" cy="23408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32358" y="1790734"/>
            <a:ext cx="2769675" cy="71012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947" b="0" cap="all" baseline="0">
                <a:solidFill>
                  <a:schemeClr val="accent1"/>
                </a:solidFill>
              </a:defRPr>
            </a:lvl1pPr>
            <a:lvl2pPr marL="303535" indent="0">
              <a:buNone/>
              <a:defRPr sz="1328" b="1"/>
            </a:lvl2pPr>
            <a:lvl3pPr marL="607070" indent="0">
              <a:buNone/>
              <a:defRPr sz="1195" b="1"/>
            </a:lvl3pPr>
            <a:lvl4pPr marL="910605" indent="0">
              <a:buNone/>
              <a:defRPr sz="1062" b="1"/>
            </a:lvl4pPr>
            <a:lvl5pPr marL="1214140" indent="0">
              <a:buNone/>
              <a:defRPr sz="1062" b="1"/>
            </a:lvl5pPr>
            <a:lvl6pPr marL="1517675" indent="0">
              <a:buNone/>
              <a:defRPr sz="1062" b="1"/>
            </a:lvl6pPr>
            <a:lvl7pPr marL="1821210" indent="0">
              <a:buNone/>
              <a:defRPr sz="1062" b="1"/>
            </a:lvl7pPr>
            <a:lvl8pPr marL="2124746" indent="0">
              <a:buNone/>
              <a:defRPr sz="1062" b="1"/>
            </a:lvl8pPr>
            <a:lvl9pPr marL="2428281" indent="0">
              <a:buNone/>
              <a:defRPr sz="106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32358" y="2497542"/>
            <a:ext cx="2769675" cy="2334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73797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279094" y="1635015"/>
            <a:ext cx="582294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55350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88808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5151" y="707239"/>
            <a:ext cx="2149661" cy="1989115"/>
          </a:xfrm>
        </p:spPr>
        <p:txBody>
          <a:bodyPr anchor="b">
            <a:normAutofit/>
          </a:bodyPr>
          <a:lstStyle>
            <a:lvl1pPr algn="l">
              <a:defRPr sz="21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9842" y="707240"/>
            <a:ext cx="3392191" cy="412392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5151" y="2837454"/>
            <a:ext cx="2150919" cy="1990057"/>
          </a:xfrm>
        </p:spPr>
        <p:txBody>
          <a:bodyPr>
            <a:normAutofit/>
          </a:bodyPr>
          <a:lstStyle>
            <a:lvl1pPr marL="0" indent="0" algn="l">
              <a:buNone/>
              <a:defRPr sz="1416"/>
            </a:lvl1pPr>
            <a:lvl2pPr marL="303535" indent="0">
              <a:buNone/>
              <a:defRPr sz="929"/>
            </a:lvl2pPr>
            <a:lvl3pPr marL="607070" indent="0">
              <a:buNone/>
              <a:defRPr sz="797"/>
            </a:lvl3pPr>
            <a:lvl4pPr marL="910605" indent="0">
              <a:buNone/>
              <a:defRPr sz="664"/>
            </a:lvl4pPr>
            <a:lvl5pPr marL="1214140" indent="0">
              <a:buNone/>
              <a:defRPr sz="664"/>
            </a:lvl5pPr>
            <a:lvl6pPr marL="1517675" indent="0">
              <a:buNone/>
              <a:defRPr sz="664"/>
            </a:lvl6pPr>
            <a:lvl7pPr marL="1821210" indent="0">
              <a:buNone/>
              <a:defRPr sz="664"/>
            </a:lvl7pPr>
            <a:lvl8pPr marL="2124746" indent="0">
              <a:buNone/>
              <a:defRPr sz="664"/>
            </a:lvl8pPr>
            <a:lvl9pPr marL="2428281" indent="0">
              <a:buNone/>
              <a:defRPr sz="66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17" name="Straight Connector 16"/>
          <p:cNvCxnSpPr/>
          <p:nvPr/>
        </p:nvCxnSpPr>
        <p:spPr>
          <a:xfrm>
            <a:off x="1277549" y="2837453"/>
            <a:ext cx="214729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4650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427456" y="426811"/>
            <a:ext cx="3111479" cy="4557908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9676" y="999828"/>
            <a:ext cx="2875373" cy="1620406"/>
          </a:xfrm>
        </p:spPr>
        <p:txBody>
          <a:bodyPr anchor="b">
            <a:normAutofit/>
          </a:bodyPr>
          <a:lstStyle>
            <a:lvl1pPr>
              <a:defRPr sz="28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97780" y="993659"/>
            <a:ext cx="1980457" cy="3422415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124"/>
            </a:lvl1pPr>
            <a:lvl2pPr marL="303535" indent="0">
              <a:buNone/>
              <a:defRPr sz="1859"/>
            </a:lvl2pPr>
            <a:lvl3pPr marL="607070" indent="0">
              <a:buNone/>
              <a:defRPr sz="1593"/>
            </a:lvl3pPr>
            <a:lvl4pPr marL="910605" indent="0">
              <a:buNone/>
              <a:defRPr sz="1328"/>
            </a:lvl4pPr>
            <a:lvl5pPr marL="1214140" indent="0">
              <a:buNone/>
              <a:defRPr sz="1328"/>
            </a:lvl5pPr>
            <a:lvl6pPr marL="1517675" indent="0">
              <a:buNone/>
              <a:defRPr sz="1328"/>
            </a:lvl6pPr>
            <a:lvl7pPr marL="1821210" indent="0">
              <a:buNone/>
              <a:defRPr sz="1328"/>
            </a:lvl7pPr>
            <a:lvl8pPr marL="2124746" indent="0">
              <a:buNone/>
              <a:defRPr sz="1328"/>
            </a:lvl8pPr>
            <a:lvl9pPr marL="2428281" indent="0">
              <a:buNone/>
              <a:defRPr sz="1328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9095" y="2784785"/>
            <a:ext cx="2871253" cy="1773683"/>
          </a:xfrm>
        </p:spPr>
        <p:txBody>
          <a:bodyPr>
            <a:normAutofit/>
          </a:bodyPr>
          <a:lstStyle>
            <a:lvl1pPr marL="0" indent="0" algn="l">
              <a:buNone/>
              <a:defRPr sz="1593"/>
            </a:lvl1pPr>
            <a:lvl2pPr marL="303535" indent="0">
              <a:buNone/>
              <a:defRPr sz="929"/>
            </a:lvl2pPr>
            <a:lvl3pPr marL="607070" indent="0">
              <a:buNone/>
              <a:defRPr sz="797"/>
            </a:lvl3pPr>
            <a:lvl4pPr marL="910605" indent="0">
              <a:buNone/>
              <a:defRPr sz="664"/>
            </a:lvl4pPr>
            <a:lvl5pPr marL="1214140" indent="0">
              <a:buNone/>
              <a:defRPr sz="664"/>
            </a:lvl5pPr>
            <a:lvl6pPr marL="1517675" indent="0">
              <a:buNone/>
              <a:defRPr sz="664"/>
            </a:lvl6pPr>
            <a:lvl7pPr marL="1821210" indent="0">
              <a:buNone/>
              <a:defRPr sz="664"/>
            </a:lvl7pPr>
            <a:lvl8pPr marL="2124746" indent="0">
              <a:buNone/>
              <a:defRPr sz="664"/>
            </a:lvl8pPr>
            <a:lvl9pPr marL="2428281" indent="0">
              <a:buNone/>
              <a:defRPr sz="66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73044" y="4841837"/>
            <a:ext cx="2882006" cy="283368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73812" y="282057"/>
            <a:ext cx="2881237" cy="284083"/>
          </a:xfr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7135" y="2782673"/>
            <a:ext cx="28727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375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784298"/>
            <a:ext cx="8102600" cy="361113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5395428"/>
            <a:ext cx="8102601" cy="68577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5400627"/>
            <a:ext cx="81026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79094" y="712150"/>
            <a:ext cx="5822940" cy="9287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9094" y="1784297"/>
            <a:ext cx="5822940" cy="30544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03464" y="292439"/>
            <a:ext cx="2098570" cy="273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79093" y="291499"/>
            <a:ext cx="3574576" cy="273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179" y="707239"/>
            <a:ext cx="705119" cy="44576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479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8469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607070" rtl="0" eaLnBrk="1" latinLnBrk="0" hangingPunct="1">
        <a:lnSpc>
          <a:spcPct val="90000"/>
        </a:lnSpc>
        <a:spcBef>
          <a:spcPct val="0"/>
        </a:spcBef>
        <a:buNone/>
        <a:defRPr sz="2833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02357" indent="-202357" algn="l" defTabSz="607070" rtl="0" eaLnBrk="1" latinLnBrk="0" hangingPunct="1">
        <a:lnSpc>
          <a:spcPct val="120000"/>
        </a:lnSpc>
        <a:spcBef>
          <a:spcPts val="88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77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07070" indent="-202357" algn="l" defTabSz="607070" rtl="0" eaLnBrk="1" latinLnBrk="0" hangingPunct="1">
        <a:lnSpc>
          <a:spcPct val="120000"/>
        </a:lnSpc>
        <a:spcBef>
          <a:spcPts val="44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16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011784" indent="-202357" algn="l" defTabSz="607070" rtl="0" eaLnBrk="1" latinLnBrk="0" hangingPunct="1">
        <a:lnSpc>
          <a:spcPct val="120000"/>
        </a:lnSpc>
        <a:spcBef>
          <a:spcPts val="44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16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416497" indent="-202357" algn="l" defTabSz="607070" rtl="0" eaLnBrk="1" latinLnBrk="0" hangingPunct="1">
        <a:lnSpc>
          <a:spcPct val="120000"/>
        </a:lnSpc>
        <a:spcBef>
          <a:spcPts val="44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39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1210" indent="-202357" algn="l" defTabSz="607070" rtl="0" eaLnBrk="1" latinLnBrk="0" hangingPunct="1">
        <a:lnSpc>
          <a:spcPct val="120000"/>
        </a:lnSpc>
        <a:spcBef>
          <a:spcPts val="44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062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25924" indent="-202357" algn="l" defTabSz="809427" rtl="0" eaLnBrk="1" latinLnBrk="0" hangingPunct="1">
        <a:lnSpc>
          <a:spcPct val="120000"/>
        </a:lnSpc>
        <a:spcBef>
          <a:spcPts val="44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062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630637" indent="-202357" algn="l" defTabSz="809427" rtl="0" eaLnBrk="1" latinLnBrk="0" hangingPunct="1">
        <a:lnSpc>
          <a:spcPct val="120000"/>
        </a:lnSpc>
        <a:spcBef>
          <a:spcPts val="44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062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035351" indent="-202357" algn="l" defTabSz="809427" rtl="0" eaLnBrk="1" latinLnBrk="0" hangingPunct="1">
        <a:lnSpc>
          <a:spcPct val="120000"/>
        </a:lnSpc>
        <a:spcBef>
          <a:spcPts val="44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062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440064" indent="-202357" algn="l" defTabSz="809427" rtl="0" eaLnBrk="1" latinLnBrk="0" hangingPunct="1">
        <a:lnSpc>
          <a:spcPct val="120000"/>
        </a:lnSpc>
        <a:spcBef>
          <a:spcPts val="44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062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7070" rtl="0" eaLnBrk="1" latinLnBrk="0" hangingPunct="1">
        <a:defRPr sz="1195" kern="1200">
          <a:solidFill>
            <a:schemeClr val="tx1"/>
          </a:solidFill>
          <a:latin typeface="+mn-lt"/>
          <a:ea typeface="+mn-ea"/>
          <a:cs typeface="+mn-cs"/>
        </a:defRPr>
      </a:lvl1pPr>
      <a:lvl2pPr marL="303535" algn="l" defTabSz="607070" rtl="0" eaLnBrk="1" latinLnBrk="0" hangingPunct="1">
        <a:defRPr sz="1195" kern="1200">
          <a:solidFill>
            <a:schemeClr val="tx1"/>
          </a:solidFill>
          <a:latin typeface="+mn-lt"/>
          <a:ea typeface="+mn-ea"/>
          <a:cs typeface="+mn-cs"/>
        </a:defRPr>
      </a:lvl2pPr>
      <a:lvl3pPr marL="607070" algn="l" defTabSz="607070" rtl="0" eaLnBrk="1" latinLnBrk="0" hangingPunct="1">
        <a:defRPr sz="1195" kern="1200">
          <a:solidFill>
            <a:schemeClr val="tx1"/>
          </a:solidFill>
          <a:latin typeface="+mn-lt"/>
          <a:ea typeface="+mn-ea"/>
          <a:cs typeface="+mn-cs"/>
        </a:defRPr>
      </a:lvl3pPr>
      <a:lvl4pPr marL="910605" algn="l" defTabSz="607070" rtl="0" eaLnBrk="1" latinLnBrk="0" hangingPunct="1">
        <a:defRPr sz="1195" kern="1200">
          <a:solidFill>
            <a:schemeClr val="tx1"/>
          </a:solidFill>
          <a:latin typeface="+mn-lt"/>
          <a:ea typeface="+mn-ea"/>
          <a:cs typeface="+mn-cs"/>
        </a:defRPr>
      </a:lvl4pPr>
      <a:lvl5pPr marL="1214140" algn="l" defTabSz="607070" rtl="0" eaLnBrk="1" latinLnBrk="0" hangingPunct="1">
        <a:defRPr sz="1195" kern="1200">
          <a:solidFill>
            <a:schemeClr val="tx1"/>
          </a:solidFill>
          <a:latin typeface="+mn-lt"/>
          <a:ea typeface="+mn-ea"/>
          <a:cs typeface="+mn-cs"/>
        </a:defRPr>
      </a:lvl5pPr>
      <a:lvl6pPr marL="1517675" algn="l" defTabSz="607070" rtl="0" eaLnBrk="1" latinLnBrk="0" hangingPunct="1">
        <a:defRPr sz="1195" kern="1200">
          <a:solidFill>
            <a:schemeClr val="tx1"/>
          </a:solidFill>
          <a:latin typeface="+mn-lt"/>
          <a:ea typeface="+mn-ea"/>
          <a:cs typeface="+mn-cs"/>
        </a:defRPr>
      </a:lvl6pPr>
      <a:lvl7pPr marL="1821210" algn="l" defTabSz="607070" rtl="0" eaLnBrk="1" latinLnBrk="0" hangingPunct="1">
        <a:defRPr sz="1195" kern="1200">
          <a:solidFill>
            <a:schemeClr val="tx1"/>
          </a:solidFill>
          <a:latin typeface="+mn-lt"/>
          <a:ea typeface="+mn-ea"/>
          <a:cs typeface="+mn-cs"/>
        </a:defRPr>
      </a:lvl7pPr>
      <a:lvl8pPr marL="2124746" algn="l" defTabSz="607070" rtl="0" eaLnBrk="1" latinLnBrk="0" hangingPunct="1">
        <a:defRPr sz="1195" kern="1200">
          <a:solidFill>
            <a:schemeClr val="tx1"/>
          </a:solidFill>
          <a:latin typeface="+mn-lt"/>
          <a:ea typeface="+mn-ea"/>
          <a:cs typeface="+mn-cs"/>
        </a:defRPr>
      </a:lvl8pPr>
      <a:lvl9pPr marL="2428281" algn="l" defTabSz="607070" rtl="0" eaLnBrk="1" latinLnBrk="0" hangingPunct="1">
        <a:defRPr sz="11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7.jpg"/><Relationship Id="rId7" Type="http://schemas.openxmlformats.org/officeDocument/2006/relationships/image" Target="../media/image3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8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7" Type="http://schemas.openxmlformats.org/officeDocument/2006/relationships/image" Target="../media/image8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7" Type="http://schemas.openxmlformats.org/officeDocument/2006/relationships/image" Target="../media/image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3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36.jpg"/><Relationship Id="rId7" Type="http://schemas.openxmlformats.org/officeDocument/2006/relationships/image" Target="../media/image58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66.jp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1.jp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7" Type="http://schemas.openxmlformats.org/officeDocument/2006/relationships/image" Target="../media/image8.pn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6.png"/><Relationship Id="rId7" Type="http://schemas.openxmlformats.org/officeDocument/2006/relationships/image" Target="../media/image84.jp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jpg"/><Relationship Id="rId10" Type="http://schemas.openxmlformats.org/officeDocument/2006/relationships/image" Target="../media/image87.png"/><Relationship Id="rId4" Type="http://schemas.openxmlformats.org/officeDocument/2006/relationships/image" Target="../media/image7.png"/><Relationship Id="rId9" Type="http://schemas.openxmlformats.org/officeDocument/2006/relationships/image" Target="../media/image86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jpg"/><Relationship Id="rId7" Type="http://schemas.openxmlformats.org/officeDocument/2006/relationships/image" Target="../media/image9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jpg"/><Relationship Id="rId9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g"/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7" Type="http://schemas.openxmlformats.org/officeDocument/2006/relationships/image" Target="../media/image8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g"/><Relationship Id="rId7" Type="http://schemas.openxmlformats.org/officeDocument/2006/relationships/image" Target="../media/image121.png"/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g"/><Relationship Id="rId7" Type="http://schemas.openxmlformats.org/officeDocument/2006/relationships/image" Target="../media/image121.png"/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png"/><Relationship Id="rId5" Type="http://schemas.openxmlformats.org/officeDocument/2006/relationships/image" Target="../media/image130.jpg"/><Relationship Id="rId4" Type="http://schemas.openxmlformats.org/officeDocument/2006/relationships/image" Target="../media/image129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3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2.jp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3.jp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8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8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509E5-16D0-E14D-07B0-8A80F26C9A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695" y="825500"/>
            <a:ext cx="6887210" cy="664797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gency FB" panose="020B0503020202020204" pitchFamily="34" charset="0"/>
              </a:rPr>
              <a:t>KONSEP PROSES KEPERAWATAN </a:t>
            </a:r>
            <a:endParaRPr lang="en-ID" sz="4800" b="1" dirty="0"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55A6ED-537A-2660-4709-4E99BE939996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607695" y="3873500"/>
            <a:ext cx="7177405" cy="1524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b="1" dirty="0">
                <a:solidFill>
                  <a:schemeClr val="tx1"/>
                </a:solidFill>
                <a:latin typeface="Agency FB" panose="020B0503020202020204" pitchFamily="34" charset="0"/>
              </a:rPr>
              <a:t>Oleh : </a:t>
            </a:r>
          </a:p>
          <a:p>
            <a:pPr marL="0" indent="0" algn="ctr">
              <a:buNone/>
            </a:pPr>
            <a:r>
              <a:rPr lang="en-US" sz="3600" b="1" dirty="0">
                <a:solidFill>
                  <a:schemeClr val="tx1"/>
                </a:solidFill>
                <a:latin typeface="Agency FB" panose="020B0503020202020204" pitchFamily="34" charset="0"/>
              </a:rPr>
              <a:t>Eva </a:t>
            </a:r>
            <a:r>
              <a:rPr lang="en-US" sz="3600" b="1" dirty="0" err="1">
                <a:solidFill>
                  <a:schemeClr val="tx1"/>
                </a:solidFill>
                <a:latin typeface="Agency FB" panose="020B0503020202020204" pitchFamily="34" charset="0"/>
              </a:rPr>
              <a:t>Nurlina</a:t>
            </a:r>
            <a:r>
              <a:rPr lang="en-US" sz="3600" b="1" dirty="0">
                <a:solidFill>
                  <a:schemeClr val="tx1"/>
                </a:solidFill>
                <a:latin typeface="Agency FB" panose="020B0503020202020204" pitchFamily="34" charset="0"/>
              </a:rPr>
              <a:t> Aprilia, M.</a:t>
            </a:r>
            <a:r>
              <a:rPr lang="en-US" sz="3600" b="1" dirty="0" err="1">
                <a:solidFill>
                  <a:schemeClr val="tx1"/>
                </a:solidFill>
                <a:latin typeface="Agency FB" panose="020B0503020202020204" pitchFamily="34" charset="0"/>
              </a:rPr>
              <a:t>Kep</a:t>
            </a:r>
            <a:r>
              <a:rPr lang="en-US" sz="3600" b="1" dirty="0">
                <a:solidFill>
                  <a:schemeClr val="tx1"/>
                </a:solidFill>
                <a:latin typeface="Agency FB" panose="020B0503020202020204" pitchFamily="34" charset="0"/>
              </a:rPr>
              <a:t>.,Ns.,</a:t>
            </a:r>
            <a:r>
              <a:rPr lang="en-US" sz="3600" b="1" dirty="0" err="1">
                <a:solidFill>
                  <a:schemeClr val="tx1"/>
                </a:solidFill>
                <a:latin typeface="Agency FB" panose="020B0503020202020204" pitchFamily="34" charset="0"/>
              </a:rPr>
              <a:t>Sp.Kep.Kom</a:t>
            </a:r>
            <a:endParaRPr lang="en-ID" sz="3600" b="1" dirty="0"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3A3E9A-F660-CB74-FDA1-ED96A66F9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3018" y="1642697"/>
            <a:ext cx="2976563" cy="230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481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200" y="1892300"/>
            <a:ext cx="7772400" cy="27051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2900" y="139700"/>
            <a:ext cx="7759700" cy="16383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2700" y="4660900"/>
            <a:ext cx="8089900" cy="203200"/>
            <a:chOff x="12700" y="4660900"/>
            <a:chExt cx="8089900" cy="20320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5300" y="4660900"/>
              <a:ext cx="4178300" cy="1905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4660900"/>
              <a:ext cx="8089900" cy="203200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2700" y="4940300"/>
            <a:ext cx="8077200" cy="165100"/>
          </a:xfrm>
          <a:custGeom>
            <a:avLst/>
            <a:gdLst/>
            <a:ahLst/>
            <a:cxnLst/>
            <a:rect l="l" t="t" r="r" b="b"/>
            <a:pathLst>
              <a:path w="8077200" h="165100">
                <a:moveTo>
                  <a:pt x="8077197" y="165099"/>
                </a:moveTo>
                <a:lnTo>
                  <a:pt x="0" y="1650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1650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719148" y="4914900"/>
            <a:ext cx="1856152" cy="23660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50" dirty="0" err="1">
                <a:latin typeface="Arial MT"/>
                <a:cs typeface="Arial MT"/>
              </a:rPr>
              <a:t>EvaIuasi</a:t>
            </a:r>
            <a:r>
              <a:rPr sz="1450" spc="310" dirty="0">
                <a:latin typeface="Arial MT"/>
                <a:cs typeface="Arial MT"/>
              </a:rPr>
              <a:t> </a:t>
            </a:r>
            <a:r>
              <a:rPr lang="en-US" sz="1450" spc="310" dirty="0">
                <a:latin typeface="Arial MT"/>
                <a:cs typeface="Arial MT"/>
              </a:rPr>
              <a:t>Proses</a:t>
            </a:r>
            <a:endParaRPr sz="1450" dirty="0">
              <a:latin typeface="Arial MT"/>
              <a:cs typeface="Arial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700" y="5207000"/>
            <a:ext cx="8089900" cy="177800"/>
            <a:chOff x="12700" y="5207000"/>
            <a:chExt cx="8089900" cy="17780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00" y="5207000"/>
              <a:ext cx="8089900" cy="1778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700" y="5207000"/>
              <a:ext cx="8089900" cy="177800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CA8B019-B6B2-335B-E6C2-B063AAB357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7700" y="139700"/>
            <a:ext cx="2346826" cy="1701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6FBBF-AC43-1AE6-DDF9-34BE83923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094" y="741026"/>
            <a:ext cx="4296206" cy="928767"/>
          </a:xfrm>
          <a:solidFill>
            <a:srgbClr val="FFFF00"/>
          </a:solidFill>
        </p:spPr>
        <p:txBody>
          <a:bodyPr/>
          <a:lstStyle/>
          <a:p>
            <a:r>
              <a:rPr lang="en-US" b="1" dirty="0" err="1"/>
              <a:t>Pengkajian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FB3A0-7640-4A6C-B447-2E67FAA79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9094" y="1892299"/>
            <a:ext cx="5896406" cy="294642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 err="1"/>
              <a:t>Tahap</a:t>
            </a:r>
            <a:r>
              <a:rPr lang="en-US" sz="2400" dirty="0"/>
              <a:t> </a:t>
            </a:r>
            <a:r>
              <a:rPr lang="en-US" sz="2400" dirty="0" err="1"/>
              <a:t>pertama</a:t>
            </a:r>
            <a:r>
              <a:rPr lang="en-US" sz="2400" dirty="0"/>
              <a:t> proses </a:t>
            </a:r>
            <a:r>
              <a:rPr lang="en-US" sz="2400" dirty="0" err="1"/>
              <a:t>keperawatan</a:t>
            </a:r>
            <a:r>
              <a:rPr lang="en-US" sz="2400" dirty="0"/>
              <a:t>, </a:t>
            </a:r>
            <a:r>
              <a:rPr lang="en-US" sz="2400" dirty="0" err="1"/>
              <a:t>dimana</a:t>
            </a:r>
            <a:r>
              <a:rPr lang="en-US" sz="2400" dirty="0"/>
              <a:t> </a:t>
            </a:r>
            <a:r>
              <a:rPr lang="en-US" sz="2400" dirty="0" err="1"/>
              <a:t>pengumpulan</a:t>
            </a:r>
            <a:r>
              <a:rPr lang="en-US" sz="2400" dirty="0"/>
              <a:t> </a:t>
            </a:r>
            <a:r>
              <a:rPr lang="en-US" sz="2400" dirty="0" err="1"/>
              <a:t>datan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sistematis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menentukan</a:t>
            </a:r>
            <a:r>
              <a:rPr lang="en-US" sz="2400" dirty="0"/>
              <a:t> status </a:t>
            </a:r>
            <a:r>
              <a:rPr lang="en-US" sz="2400" dirty="0" err="1"/>
              <a:t>kesehatan</a:t>
            </a:r>
            <a:r>
              <a:rPr lang="en-US" sz="2400" dirty="0"/>
              <a:t> </a:t>
            </a:r>
            <a:r>
              <a:rPr lang="en-US" sz="2400" dirty="0" err="1"/>
              <a:t>klien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menyeluruh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Aspek</a:t>
            </a:r>
            <a:r>
              <a:rPr lang="en-US" sz="2400" dirty="0"/>
              <a:t> Bio-</a:t>
            </a:r>
            <a:r>
              <a:rPr lang="en-US" sz="2400" dirty="0" err="1"/>
              <a:t>Psiko</a:t>
            </a:r>
            <a:r>
              <a:rPr lang="en-US" sz="2400" dirty="0"/>
              <a:t>-</a:t>
            </a:r>
            <a:r>
              <a:rPr lang="en-US" sz="2400" dirty="0" err="1"/>
              <a:t>Sosio</a:t>
            </a:r>
            <a:r>
              <a:rPr lang="en-US" sz="2400" dirty="0"/>
              <a:t>-Spiritual </a:t>
            </a:r>
            <a:endParaRPr lang="en-ID" sz="2400" dirty="0"/>
          </a:p>
        </p:txBody>
      </p:sp>
      <p:pic>
        <p:nvPicPr>
          <p:cNvPr id="1026" name="Picture 2" descr="Pengkajian Keperawatan Gambar PNG ...">
            <a:extLst>
              <a:ext uri="{FF2B5EF4-FFF2-40B4-BE49-F238E27FC236}">
                <a16:creationId xmlns:a16="http://schemas.microsoft.com/office/drawing/2014/main" id="{62E72837-3072-1D5C-F6AA-50E99E5D9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1" y="0"/>
            <a:ext cx="2451100" cy="189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024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39299"/>
            <a:ext cx="8089900" cy="3276600"/>
            <a:chOff x="12700" y="177800"/>
            <a:chExt cx="8089900" cy="3276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330200"/>
              <a:ext cx="7772400" cy="31242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2700" y="3708400"/>
            <a:ext cx="8077200" cy="320601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1179830" indent="-296545">
              <a:lnSpc>
                <a:spcPts val="2530"/>
              </a:lnSpc>
              <a:buChar char="•"/>
              <a:tabLst>
                <a:tab pos="1179830" algn="l"/>
              </a:tabLst>
            </a:pPr>
            <a:r>
              <a:rPr sz="2650" spc="-10" dirty="0">
                <a:latin typeface="Arial MT"/>
                <a:cs typeface="Arial MT"/>
              </a:rPr>
              <a:t>Pengetahuan</a:t>
            </a:r>
            <a:r>
              <a:rPr sz="2650" spc="-30" dirty="0">
                <a:latin typeface="Arial MT"/>
                <a:cs typeface="Arial MT"/>
              </a:rPr>
              <a:t> </a:t>
            </a:r>
            <a:r>
              <a:rPr sz="2650" dirty="0">
                <a:latin typeface="Arial MT"/>
                <a:cs typeface="Arial MT"/>
              </a:rPr>
              <a:t>tentang</a:t>
            </a:r>
            <a:r>
              <a:rPr sz="2650" spc="-65" dirty="0">
                <a:latin typeface="Arial MT"/>
                <a:cs typeface="Arial MT"/>
              </a:rPr>
              <a:t> </a:t>
            </a:r>
            <a:r>
              <a:rPr sz="2650" spc="-10" dirty="0">
                <a:latin typeface="Arial MT"/>
                <a:cs typeface="Arial MT"/>
              </a:rPr>
              <a:t>patofisiologi</a:t>
            </a:r>
            <a:r>
              <a:rPr sz="2650" spc="-40" dirty="0">
                <a:latin typeface="Arial MT"/>
                <a:cs typeface="Arial MT"/>
              </a:rPr>
              <a:t> </a:t>
            </a:r>
            <a:r>
              <a:rPr sz="2650" spc="-20" dirty="0">
                <a:latin typeface="Arial MT"/>
                <a:cs typeface="Arial MT"/>
              </a:rPr>
              <a:t>dari</a:t>
            </a:r>
            <a:endParaRPr sz="265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700" y="4076700"/>
            <a:ext cx="8077200" cy="334707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1181735">
              <a:lnSpc>
                <a:spcPts val="2580"/>
              </a:lnSpc>
            </a:pPr>
            <a:r>
              <a:rPr sz="2900" spc="-35" dirty="0">
                <a:latin typeface="Arial MT"/>
                <a:cs typeface="Arial MT"/>
              </a:rPr>
              <a:t>penyakit</a:t>
            </a:r>
            <a:endParaRPr sz="290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00" y="4686300"/>
            <a:ext cx="8077200" cy="307777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1181100" indent="-296545">
              <a:lnSpc>
                <a:spcPts val="2400"/>
              </a:lnSpc>
              <a:buChar char="•"/>
              <a:tabLst>
                <a:tab pos="1181100" algn="l"/>
                <a:tab pos="3296285" algn="l"/>
                <a:tab pos="4511040" algn="l"/>
                <a:tab pos="6402705" algn="l"/>
              </a:tabLst>
            </a:pPr>
            <a:r>
              <a:rPr sz="2500" spc="-10" dirty="0" err="1">
                <a:latin typeface="Arial MT"/>
                <a:cs typeface="Arial MT"/>
              </a:rPr>
              <a:t>Pengetahuan</a:t>
            </a:r>
            <a:r>
              <a:rPr lang="en-US" sz="2500" spc="-10" dirty="0">
                <a:latin typeface="Arial MT"/>
                <a:cs typeface="Arial MT"/>
              </a:rPr>
              <a:t> </a:t>
            </a:r>
            <a:r>
              <a:rPr sz="2500" spc="-10" dirty="0" err="1">
                <a:latin typeface="Arial MT"/>
                <a:cs typeface="Arial MT"/>
              </a:rPr>
              <a:t>tentang</a:t>
            </a:r>
            <a:r>
              <a:rPr lang="en-US" sz="2500" spc="-10" dirty="0">
                <a:latin typeface="Arial MT"/>
                <a:cs typeface="Arial MT"/>
              </a:rPr>
              <a:t> </a:t>
            </a:r>
            <a:r>
              <a:rPr sz="2500" spc="-10" dirty="0">
                <a:latin typeface="Arial MT"/>
                <a:cs typeface="Arial MT"/>
              </a:rPr>
              <a:t>s</a:t>
            </a:r>
            <a:r>
              <a:rPr lang="en-ID" sz="2500" spc="-10" dirty="0">
                <a:latin typeface="Arial MT"/>
                <a:cs typeface="Arial MT"/>
              </a:rPr>
              <a:t>y</a:t>
            </a:r>
            <a:r>
              <a:rPr sz="2500" spc="-10" dirty="0">
                <a:latin typeface="Arial MT"/>
                <a:cs typeface="Arial MT"/>
              </a:rPr>
              <a:t>stem</a:t>
            </a:r>
            <a:r>
              <a:rPr lang="en-US" sz="2500" spc="-10" dirty="0">
                <a:latin typeface="Arial MT"/>
                <a:cs typeface="Arial MT"/>
              </a:rPr>
              <a:t> </a:t>
            </a:r>
            <a:r>
              <a:rPr sz="2500" spc="-10" dirty="0" err="1">
                <a:latin typeface="Arial MT"/>
                <a:cs typeface="Arial MT"/>
              </a:rPr>
              <a:t>kelua</a:t>
            </a:r>
            <a:r>
              <a:rPr lang="en-US" sz="2500" spc="-10" dirty="0" err="1">
                <a:latin typeface="Arial MT"/>
                <a:cs typeface="Arial MT"/>
              </a:rPr>
              <a:t>r</a:t>
            </a:r>
            <a:r>
              <a:rPr sz="2500" spc="-25" dirty="0" err="1">
                <a:latin typeface="Arial MT"/>
                <a:cs typeface="Arial MT"/>
              </a:rPr>
              <a:t>ga</a:t>
            </a:r>
            <a:endParaRPr sz="250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700" y="5054600"/>
            <a:ext cx="8077200" cy="307777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170815">
              <a:lnSpc>
                <a:spcPts val="2420"/>
              </a:lnSpc>
              <a:tabLst>
                <a:tab pos="1085850" algn="l"/>
              </a:tabLst>
            </a:pPr>
            <a:r>
              <a:rPr lang="en-US" sz="2600" dirty="0">
                <a:solidFill>
                  <a:srgbClr val="FFFFFF"/>
                </a:solidFill>
                <a:latin typeface="Arial MT"/>
                <a:cs typeface="Arial MT"/>
              </a:rPr>
              <a:t>           </a:t>
            </a:r>
            <a:r>
              <a:rPr sz="2600" dirty="0" err="1">
                <a:latin typeface="Arial MT"/>
                <a:cs typeface="Arial MT"/>
              </a:rPr>
              <a:t>budaya</a:t>
            </a:r>
            <a:r>
              <a:rPr sz="2600" spc="114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serta</a:t>
            </a:r>
            <a:r>
              <a:rPr sz="2600" spc="130" dirty="0">
                <a:latin typeface="Arial MT"/>
                <a:cs typeface="Arial MT"/>
              </a:rPr>
              <a:t> </a:t>
            </a:r>
            <a:r>
              <a:rPr sz="2600" spc="-20" dirty="0">
                <a:latin typeface="Arial MT"/>
                <a:cs typeface="Arial MT"/>
              </a:rPr>
              <a:t>nilai-</a:t>
            </a:r>
            <a:r>
              <a:rPr sz="2600" dirty="0">
                <a:latin typeface="Arial MT"/>
                <a:cs typeface="Arial MT"/>
              </a:rPr>
              <a:t>nilai</a:t>
            </a:r>
            <a:r>
              <a:rPr sz="2600" spc="170" dirty="0">
                <a:latin typeface="Arial MT"/>
                <a:cs typeface="Arial MT"/>
              </a:rPr>
              <a:t> </a:t>
            </a:r>
            <a:r>
              <a:rPr sz="2600" spc="-60" dirty="0">
                <a:latin typeface="Arial MT"/>
                <a:cs typeface="Arial MT"/>
              </a:rPr>
              <a:t>key</a:t>
            </a:r>
            <a:r>
              <a:rPr sz="2600" spc="-465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akinan</a:t>
            </a:r>
            <a:endParaRPr sz="2600" dirty="0">
              <a:latin typeface="Arial MT"/>
              <a:cs typeface="Arial M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4564B1F-E415-71F3-8C58-4810701005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0136" y="95522"/>
            <a:ext cx="1292464" cy="164437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200" y="2070100"/>
            <a:ext cx="7772400" cy="16383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75000" y="177800"/>
            <a:ext cx="4927600" cy="1397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2700" y="177800"/>
            <a:ext cx="8077200" cy="1854200"/>
            <a:chOff x="12700" y="177800"/>
            <a:chExt cx="8077200" cy="185420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1000" y="330200"/>
              <a:ext cx="1371600" cy="7366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700" y="330200"/>
              <a:ext cx="8077200" cy="1701800"/>
            </a:xfrm>
            <a:custGeom>
              <a:avLst/>
              <a:gdLst/>
              <a:ahLst/>
              <a:cxnLst/>
              <a:rect l="l" t="t" r="r" b="b"/>
              <a:pathLst>
                <a:path w="8077200" h="1701800">
                  <a:moveTo>
                    <a:pt x="8077197" y="1701799"/>
                  </a:moveTo>
                  <a:lnTo>
                    <a:pt x="0" y="1701799"/>
                  </a:lnTo>
                  <a:lnTo>
                    <a:pt x="0" y="0"/>
                  </a:lnTo>
                  <a:lnTo>
                    <a:pt x="8077197" y="0"/>
                  </a:lnTo>
                  <a:lnTo>
                    <a:pt x="8077197" y="1701799"/>
                  </a:lnTo>
                  <a:close/>
                </a:path>
              </a:pathLst>
            </a:custGeom>
            <a:solidFill>
              <a:srgbClr val="CD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15615" y="1587499"/>
            <a:ext cx="6255085" cy="45332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09880" indent="-297180">
              <a:lnSpc>
                <a:spcPct val="100000"/>
              </a:lnSpc>
              <a:spcBef>
                <a:spcPts val="114"/>
              </a:spcBef>
              <a:buChar char="•"/>
              <a:tabLst>
                <a:tab pos="309880" algn="l"/>
              </a:tabLst>
            </a:pPr>
            <a:r>
              <a:rPr sz="2850" spc="-135" dirty="0">
                <a:latin typeface="Arial MT"/>
                <a:cs typeface="Arial MT"/>
              </a:rPr>
              <a:t>Kemampuan</a:t>
            </a:r>
            <a:r>
              <a:rPr sz="2850" spc="-45" dirty="0">
                <a:latin typeface="Arial MT"/>
                <a:cs typeface="Arial MT"/>
              </a:rPr>
              <a:t> </a:t>
            </a:r>
            <a:r>
              <a:rPr sz="2850" spc="-135" dirty="0" err="1">
                <a:latin typeface="Arial MT"/>
                <a:cs typeface="Arial MT"/>
              </a:rPr>
              <a:t>melakukan</a:t>
            </a:r>
            <a:r>
              <a:rPr sz="2850" spc="-50" dirty="0">
                <a:latin typeface="Arial MT"/>
                <a:cs typeface="Arial MT"/>
              </a:rPr>
              <a:t> </a:t>
            </a:r>
            <a:r>
              <a:rPr sz="2850" spc="-55" dirty="0" err="1">
                <a:latin typeface="Arial MT"/>
                <a:cs typeface="Arial MT"/>
              </a:rPr>
              <a:t>obse</a:t>
            </a:r>
            <a:r>
              <a:rPr lang="en-US" sz="2850" spc="10" dirty="0" err="1">
                <a:latin typeface="Arial MT"/>
                <a:cs typeface="Arial MT"/>
              </a:rPr>
              <a:t>r</a:t>
            </a:r>
            <a:r>
              <a:rPr sz="2850" spc="-70" dirty="0" err="1">
                <a:latin typeface="Arial MT"/>
                <a:cs typeface="Arial MT"/>
              </a:rPr>
              <a:t>vasi</a:t>
            </a:r>
            <a:endParaRPr sz="2850" dirty="0">
              <a:latin typeface="Arial MT"/>
              <a:cs typeface="Arial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700" y="40132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700" y="46609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700" y="53086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02586" y="3677586"/>
            <a:ext cx="7115175" cy="1963420"/>
          </a:xfrm>
          <a:prstGeom prst="rect">
            <a:avLst/>
          </a:prstGeom>
        </p:spPr>
        <p:txBody>
          <a:bodyPr vert="horz" wrap="square" lIns="0" tIns="208279" rIns="0" bIns="0" rtlCol="0">
            <a:spAutoFit/>
          </a:bodyPr>
          <a:lstStyle/>
          <a:p>
            <a:pPr marL="322580" indent="-309880">
              <a:lnSpc>
                <a:spcPct val="100000"/>
              </a:lnSpc>
              <a:spcBef>
                <a:spcPts val="1639"/>
              </a:spcBef>
              <a:buChar char="•"/>
              <a:tabLst>
                <a:tab pos="322580" algn="l"/>
              </a:tabLst>
            </a:pPr>
            <a:r>
              <a:rPr sz="2900" spc="-185" dirty="0">
                <a:latin typeface="Arial MT"/>
                <a:cs typeface="Arial MT"/>
              </a:rPr>
              <a:t>Kemampuan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160" dirty="0">
                <a:latin typeface="Arial MT"/>
                <a:cs typeface="Arial MT"/>
              </a:rPr>
              <a:t>membangun</a:t>
            </a:r>
            <a:r>
              <a:rPr sz="2900" spc="25" dirty="0">
                <a:latin typeface="Arial MT"/>
                <a:cs typeface="Arial MT"/>
              </a:rPr>
              <a:t> </a:t>
            </a:r>
            <a:r>
              <a:rPr sz="2900" spc="-140" dirty="0">
                <a:latin typeface="Arial MT"/>
                <a:cs typeface="Arial MT"/>
              </a:rPr>
              <a:t>suatu</a:t>
            </a:r>
            <a:r>
              <a:rPr sz="2900" spc="-60" dirty="0">
                <a:latin typeface="Arial MT"/>
                <a:cs typeface="Arial MT"/>
              </a:rPr>
              <a:t> </a:t>
            </a:r>
            <a:r>
              <a:rPr sz="2900" spc="-130" dirty="0">
                <a:latin typeface="Arial MT"/>
                <a:cs typeface="Arial MT"/>
              </a:rPr>
              <a:t>kepercayaan</a:t>
            </a:r>
            <a:endParaRPr sz="2900" dirty="0">
              <a:latin typeface="Arial MT"/>
              <a:cs typeface="Arial MT"/>
            </a:endParaRPr>
          </a:p>
          <a:p>
            <a:pPr marL="321945" indent="-297180">
              <a:lnSpc>
                <a:spcPct val="100000"/>
              </a:lnSpc>
              <a:spcBef>
                <a:spcPts val="1570"/>
              </a:spcBef>
              <a:buChar char="•"/>
              <a:tabLst>
                <a:tab pos="321945" algn="l"/>
                <a:tab pos="5568315" algn="l"/>
              </a:tabLst>
            </a:pPr>
            <a:r>
              <a:rPr sz="2950" spc="-220" dirty="0">
                <a:latin typeface="Arial MT"/>
                <a:cs typeface="Arial MT"/>
              </a:rPr>
              <a:t>Kemampuan</a:t>
            </a:r>
            <a:r>
              <a:rPr sz="2950" spc="5" dirty="0">
                <a:latin typeface="Arial MT"/>
                <a:cs typeface="Arial MT"/>
              </a:rPr>
              <a:t> </a:t>
            </a:r>
            <a:r>
              <a:rPr sz="2950" spc="-170" dirty="0">
                <a:latin typeface="Arial MT"/>
                <a:cs typeface="Arial MT"/>
              </a:rPr>
              <a:t>melakukan</a:t>
            </a:r>
            <a:r>
              <a:rPr sz="2950" spc="60" dirty="0">
                <a:latin typeface="Arial MT"/>
                <a:cs typeface="Arial MT"/>
              </a:rPr>
              <a:t> </a:t>
            </a:r>
            <a:r>
              <a:rPr sz="2950" spc="-35" dirty="0">
                <a:latin typeface="Arial MT"/>
                <a:cs typeface="Arial MT"/>
              </a:rPr>
              <a:t>wawanca</a:t>
            </a:r>
            <a:r>
              <a:rPr sz="2950" dirty="0">
                <a:latin typeface="Arial MT"/>
                <a:cs typeface="Arial MT"/>
              </a:rPr>
              <a:t>	</a:t>
            </a:r>
            <a:r>
              <a:rPr lang="en-US" sz="2950" dirty="0" err="1">
                <a:latin typeface="Arial MT"/>
                <a:cs typeface="Arial MT"/>
              </a:rPr>
              <a:t>r</a:t>
            </a:r>
            <a:r>
              <a:rPr sz="2950" spc="-330" dirty="0" err="1">
                <a:latin typeface="Arial MT"/>
                <a:cs typeface="Arial MT"/>
              </a:rPr>
              <a:t>a</a:t>
            </a:r>
            <a:endParaRPr sz="2950" dirty="0">
              <a:latin typeface="Arial MT"/>
              <a:cs typeface="Arial MT"/>
            </a:endParaRPr>
          </a:p>
          <a:p>
            <a:pPr marL="321310" indent="-297180">
              <a:lnSpc>
                <a:spcPct val="100000"/>
              </a:lnSpc>
              <a:spcBef>
                <a:spcPts val="1460"/>
              </a:spcBef>
              <a:buChar char="•"/>
              <a:tabLst>
                <a:tab pos="321310" algn="l"/>
              </a:tabLst>
            </a:pPr>
            <a:r>
              <a:rPr sz="3050" spc="-300" dirty="0" err="1">
                <a:latin typeface="Arial MT"/>
                <a:cs typeface="Arial MT"/>
              </a:rPr>
              <a:t>Kema</a:t>
            </a:r>
            <a:r>
              <a:rPr lang="en-US" sz="3050" spc="-300" dirty="0" err="1">
                <a:latin typeface="Arial MT"/>
                <a:cs typeface="Arial MT"/>
              </a:rPr>
              <a:t>m</a:t>
            </a:r>
            <a:r>
              <a:rPr sz="3050" spc="-300" dirty="0" err="1">
                <a:latin typeface="Arial MT"/>
                <a:cs typeface="Arial MT"/>
              </a:rPr>
              <a:t>puan</a:t>
            </a:r>
            <a:r>
              <a:rPr sz="3050" spc="295" dirty="0">
                <a:latin typeface="Arial MT"/>
                <a:cs typeface="Arial MT"/>
              </a:rPr>
              <a:t> </a:t>
            </a:r>
            <a:r>
              <a:rPr sz="3050" spc="-270" dirty="0" err="1">
                <a:latin typeface="Arial MT"/>
                <a:cs typeface="Arial MT"/>
              </a:rPr>
              <a:t>dalam</a:t>
            </a:r>
            <a:r>
              <a:rPr sz="3050" spc="45" dirty="0">
                <a:latin typeface="Arial MT"/>
                <a:cs typeface="Arial MT"/>
              </a:rPr>
              <a:t> </a:t>
            </a:r>
            <a:r>
              <a:rPr sz="3050" spc="-310" dirty="0" err="1">
                <a:latin typeface="Arial MT"/>
                <a:cs typeface="Arial MT"/>
              </a:rPr>
              <a:t>peme</a:t>
            </a:r>
            <a:r>
              <a:rPr lang="en-US" sz="3050" spc="200" dirty="0" err="1">
                <a:latin typeface="Arial MT"/>
                <a:cs typeface="Arial MT"/>
              </a:rPr>
              <a:t>r</a:t>
            </a:r>
            <a:r>
              <a:rPr sz="3050" spc="-210" dirty="0" err="1">
                <a:latin typeface="Arial MT"/>
                <a:cs typeface="Arial MT"/>
              </a:rPr>
              <a:t>iksaan</a:t>
            </a:r>
            <a:r>
              <a:rPr sz="3050" spc="85" dirty="0">
                <a:latin typeface="Arial MT"/>
                <a:cs typeface="Arial MT"/>
              </a:rPr>
              <a:t> </a:t>
            </a:r>
            <a:r>
              <a:rPr sz="3050" spc="-10" dirty="0">
                <a:latin typeface="Arial MT"/>
                <a:cs typeface="Arial MT"/>
              </a:rPr>
              <a:t>fisik</a:t>
            </a:r>
            <a:endParaRPr sz="3050" dirty="0">
              <a:latin typeface="Arial MT"/>
              <a:cs typeface="Arial M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9DA8C1-3EF2-2949-4833-B57893BC0E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1100" y="-107802"/>
            <a:ext cx="1828800" cy="213980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77800"/>
            <a:ext cx="8089900" cy="3632200"/>
            <a:chOff x="12700" y="177800"/>
            <a:chExt cx="8089900" cy="3632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330200"/>
              <a:ext cx="7772400" cy="31623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700" y="3492500"/>
              <a:ext cx="8077200" cy="317500"/>
            </a:xfrm>
            <a:custGeom>
              <a:avLst/>
              <a:gdLst/>
              <a:ahLst/>
              <a:cxnLst/>
              <a:rect l="l" t="t" r="r" b="b"/>
              <a:pathLst>
                <a:path w="8077200" h="317500">
                  <a:moveTo>
                    <a:pt x="8077197" y="317499"/>
                  </a:moveTo>
                  <a:lnTo>
                    <a:pt x="0" y="317499"/>
                  </a:lnTo>
                  <a:lnTo>
                    <a:pt x="0" y="0"/>
                  </a:lnTo>
                  <a:lnTo>
                    <a:pt x="8077197" y="0"/>
                  </a:lnTo>
                  <a:lnTo>
                    <a:pt x="8077197" y="317499"/>
                  </a:lnTo>
                  <a:close/>
                </a:path>
              </a:pathLst>
            </a:custGeom>
            <a:solidFill>
              <a:srgbClr val="CC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79400" y="3418593"/>
            <a:ext cx="5266055" cy="3886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66065" algn="l"/>
              </a:tabLst>
            </a:pPr>
            <a:r>
              <a:rPr sz="2350" spc="5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235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2350" dirty="0">
                <a:latin typeface="Arial MT"/>
                <a:cs typeface="Arial MT"/>
              </a:rPr>
              <a:t>Memperoleh</a:t>
            </a:r>
            <a:r>
              <a:rPr sz="2350" spc="440" dirty="0">
                <a:latin typeface="Arial MT"/>
                <a:cs typeface="Arial MT"/>
              </a:rPr>
              <a:t> </a:t>
            </a:r>
            <a:r>
              <a:rPr sz="2350" dirty="0">
                <a:latin typeface="Arial MT"/>
                <a:cs typeface="Arial MT"/>
              </a:rPr>
              <a:t>informasi</a:t>
            </a:r>
            <a:r>
              <a:rPr sz="2350" spc="555" dirty="0">
                <a:latin typeface="Arial MT"/>
                <a:cs typeface="Arial MT"/>
              </a:rPr>
              <a:t> </a:t>
            </a:r>
            <a:r>
              <a:rPr sz="2350" dirty="0">
                <a:latin typeface="Arial MT"/>
                <a:cs typeface="Arial MT"/>
              </a:rPr>
              <a:t>tentang</a:t>
            </a:r>
            <a:r>
              <a:rPr sz="2350" spc="465" dirty="0">
                <a:latin typeface="Arial MT"/>
                <a:cs typeface="Arial MT"/>
              </a:rPr>
              <a:t> </a:t>
            </a:r>
            <a:r>
              <a:rPr sz="2350" spc="-10" dirty="0">
                <a:latin typeface="Arial MT"/>
                <a:cs typeface="Arial MT"/>
              </a:rPr>
              <a:t>klien</a:t>
            </a:r>
            <a:endParaRPr sz="235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00" y="4025900"/>
            <a:ext cx="8077200" cy="308161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878205">
              <a:lnSpc>
                <a:spcPts val="2400"/>
              </a:lnSpc>
              <a:tabLst>
                <a:tab pos="1128395" algn="l"/>
              </a:tabLst>
            </a:pPr>
            <a:r>
              <a:rPr sz="2650" spc="-5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265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2650" spc="-100" dirty="0" err="1">
                <a:latin typeface="Arial MT"/>
                <a:cs typeface="Arial MT"/>
              </a:rPr>
              <a:t>Untuk</a:t>
            </a:r>
            <a:r>
              <a:rPr sz="2650" spc="-85" dirty="0">
                <a:latin typeface="Arial MT"/>
                <a:cs typeface="Arial MT"/>
              </a:rPr>
              <a:t> </a:t>
            </a:r>
            <a:r>
              <a:rPr sz="2650" spc="-114" dirty="0" err="1">
                <a:latin typeface="Arial MT"/>
                <a:cs typeface="Arial MT"/>
              </a:rPr>
              <a:t>me</a:t>
            </a:r>
            <a:r>
              <a:rPr lang="en-US" sz="2650" spc="-114" dirty="0" err="1">
                <a:latin typeface="Arial MT"/>
                <a:cs typeface="Arial MT"/>
              </a:rPr>
              <a:t>n</a:t>
            </a:r>
            <a:r>
              <a:rPr sz="2650" spc="-114" dirty="0" err="1">
                <a:latin typeface="Arial MT"/>
                <a:cs typeface="Arial MT"/>
              </a:rPr>
              <a:t>entukan</a:t>
            </a:r>
            <a:r>
              <a:rPr sz="2650" spc="-10" dirty="0">
                <a:latin typeface="Arial MT"/>
                <a:cs typeface="Arial MT"/>
              </a:rPr>
              <a:t> </a:t>
            </a:r>
            <a:r>
              <a:rPr sz="2650" spc="-105" dirty="0">
                <a:latin typeface="Arial MT"/>
                <a:cs typeface="Arial MT"/>
              </a:rPr>
              <a:t>masalah</a:t>
            </a:r>
            <a:r>
              <a:rPr sz="2650" dirty="0">
                <a:latin typeface="Arial MT"/>
                <a:cs typeface="Arial MT"/>
              </a:rPr>
              <a:t> </a:t>
            </a:r>
            <a:r>
              <a:rPr sz="2650" spc="-105" dirty="0">
                <a:latin typeface="Arial MT"/>
                <a:cs typeface="Arial MT"/>
              </a:rPr>
              <a:t>keperawatan</a:t>
            </a:r>
            <a:r>
              <a:rPr sz="2650" spc="-40" dirty="0">
                <a:latin typeface="Arial MT"/>
                <a:cs typeface="Arial MT"/>
              </a:rPr>
              <a:t> </a:t>
            </a:r>
            <a:r>
              <a:rPr sz="2650" spc="-25" dirty="0">
                <a:latin typeface="Arial MT"/>
                <a:cs typeface="Arial MT"/>
              </a:rPr>
              <a:t>dan</a:t>
            </a:r>
            <a:endParaRPr sz="265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700" y="4406900"/>
            <a:ext cx="8077200" cy="268279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1133475">
              <a:lnSpc>
                <a:spcPts val="2000"/>
              </a:lnSpc>
            </a:pPr>
            <a:r>
              <a:rPr sz="2600" spc="-80" dirty="0">
                <a:latin typeface="Arial MT"/>
                <a:cs typeface="Arial MT"/>
              </a:rPr>
              <a:t>kesehatan</a:t>
            </a:r>
            <a:r>
              <a:rPr sz="2600" spc="-50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klien</a:t>
            </a:r>
            <a:endParaRPr sz="26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00" y="4940300"/>
            <a:ext cx="8077200" cy="3048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878840">
              <a:lnSpc>
                <a:spcPts val="2290"/>
              </a:lnSpc>
              <a:tabLst>
                <a:tab pos="1130300" algn="l"/>
              </a:tabLst>
            </a:pPr>
            <a:r>
              <a:rPr sz="2450" spc="-5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245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2450" dirty="0">
                <a:latin typeface="Arial MT"/>
                <a:cs typeface="Arial MT"/>
              </a:rPr>
              <a:t>Untuk</a:t>
            </a:r>
            <a:r>
              <a:rPr sz="2450" spc="114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membuat</a:t>
            </a:r>
            <a:r>
              <a:rPr sz="2450" spc="185" dirty="0">
                <a:latin typeface="Arial MT"/>
                <a:cs typeface="Arial MT"/>
              </a:rPr>
              <a:t> </a:t>
            </a:r>
            <a:r>
              <a:rPr sz="2450" spc="-20" dirty="0">
                <a:latin typeface="Arial MT"/>
                <a:cs typeface="Arial MT"/>
              </a:rPr>
              <a:t>keputus</a:t>
            </a:r>
            <a:r>
              <a:rPr sz="2450" spc="-42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an</a:t>
            </a:r>
            <a:r>
              <a:rPr sz="2450" spc="7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yang</a:t>
            </a:r>
            <a:r>
              <a:rPr sz="2450" spc="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tepaI </a:t>
            </a:r>
            <a:r>
              <a:rPr sz="2450" spc="-10" dirty="0">
                <a:latin typeface="Arial MT"/>
                <a:cs typeface="Arial MT"/>
              </a:rPr>
              <a:t>dalam</a:t>
            </a:r>
            <a:endParaRPr sz="2450" dirty="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700" y="5321300"/>
            <a:ext cx="8077200" cy="3048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R="147955" algn="ctr">
              <a:lnSpc>
                <a:spcPts val="2300"/>
              </a:lnSpc>
              <a:tabLst>
                <a:tab pos="1828800" algn="l"/>
              </a:tabLst>
            </a:pPr>
            <a:r>
              <a:rPr sz="2500" spc="-10" dirty="0">
                <a:latin typeface="Arial MT"/>
                <a:cs typeface="Arial MT"/>
              </a:rPr>
              <a:t>menentukan</a:t>
            </a:r>
            <a:r>
              <a:rPr sz="2500" dirty="0">
                <a:latin typeface="Arial MT"/>
                <a:cs typeface="Arial MT"/>
              </a:rPr>
              <a:t>	</a:t>
            </a:r>
            <a:r>
              <a:rPr sz="2500" spc="-25" dirty="0" err="1">
                <a:latin typeface="Arial MT"/>
                <a:cs typeface="Arial MT"/>
              </a:rPr>
              <a:t>langkah-</a:t>
            </a:r>
            <a:r>
              <a:rPr sz="2500" dirty="0" err="1">
                <a:latin typeface="Arial MT"/>
                <a:cs typeface="Arial MT"/>
              </a:rPr>
              <a:t>lanqkah</a:t>
            </a:r>
            <a:r>
              <a:rPr sz="2500" spc="-40" dirty="0">
                <a:latin typeface="Arial MT"/>
                <a:cs typeface="Arial MT"/>
              </a:rPr>
              <a:t> </a:t>
            </a:r>
            <a:r>
              <a:rPr sz="2500" dirty="0" err="1">
                <a:latin typeface="Arial MT"/>
                <a:cs typeface="Arial MT"/>
              </a:rPr>
              <a:t>be</a:t>
            </a:r>
            <a:r>
              <a:rPr lang="en-US" sz="2500" spc="120" dirty="0" err="1">
                <a:latin typeface="Arial MT"/>
                <a:cs typeface="Arial MT"/>
              </a:rPr>
              <a:t>r</a:t>
            </a:r>
            <a:r>
              <a:rPr sz="2500" spc="-10" dirty="0" err="1">
                <a:latin typeface="Arial MT"/>
                <a:cs typeface="Arial MT"/>
              </a:rPr>
              <a:t>ikutnya</a:t>
            </a:r>
            <a:endParaRPr sz="2500" dirty="0">
              <a:latin typeface="Arial MT"/>
              <a:cs typeface="Arial M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3FFDE55-2E13-90E5-0CF9-734CE1EE9C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436" y="212799"/>
            <a:ext cx="1292464" cy="91750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200" y="2070100"/>
            <a:ext cx="7772400" cy="15748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75000" y="177800"/>
            <a:ext cx="4927600" cy="1397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2700" y="177800"/>
            <a:ext cx="8077200" cy="1854200"/>
            <a:chOff x="12700" y="177800"/>
            <a:chExt cx="8077200" cy="185420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1000" y="330200"/>
              <a:ext cx="1371600" cy="8763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700" y="330200"/>
              <a:ext cx="8077200" cy="1701800"/>
            </a:xfrm>
            <a:custGeom>
              <a:avLst/>
              <a:gdLst/>
              <a:ahLst/>
              <a:cxnLst/>
              <a:rect l="l" t="t" r="r" b="b"/>
              <a:pathLst>
                <a:path w="8077200" h="1701800">
                  <a:moveTo>
                    <a:pt x="8077197" y="1701799"/>
                  </a:moveTo>
                  <a:lnTo>
                    <a:pt x="0" y="1701799"/>
                  </a:lnTo>
                  <a:lnTo>
                    <a:pt x="0" y="0"/>
                  </a:lnTo>
                  <a:lnTo>
                    <a:pt x="8077197" y="0"/>
                  </a:lnTo>
                  <a:lnTo>
                    <a:pt x="8077197" y="1701799"/>
                  </a:lnTo>
                  <a:close/>
                </a:path>
              </a:pathLst>
            </a:custGeom>
            <a:solidFill>
              <a:srgbClr val="CD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79115" y="1528057"/>
            <a:ext cx="3712210" cy="4629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20040" indent="-307340">
              <a:lnSpc>
                <a:spcPct val="100000"/>
              </a:lnSpc>
              <a:spcBef>
                <a:spcPts val="114"/>
              </a:spcBef>
              <a:buChar char="•"/>
              <a:tabLst>
                <a:tab pos="320040" algn="l"/>
              </a:tabLst>
            </a:pPr>
            <a:r>
              <a:rPr sz="2850" spc="-105" dirty="0">
                <a:latin typeface="Arial MT"/>
                <a:cs typeface="Arial MT"/>
              </a:rPr>
              <a:t>Status</a:t>
            </a:r>
            <a:r>
              <a:rPr sz="2850" spc="-20" dirty="0">
                <a:latin typeface="Arial MT"/>
                <a:cs typeface="Arial MT"/>
              </a:rPr>
              <a:t> </a:t>
            </a:r>
            <a:r>
              <a:rPr sz="2850" spc="-114" dirty="0">
                <a:latin typeface="Arial MT"/>
                <a:cs typeface="Arial MT"/>
              </a:rPr>
              <a:t>kesehatan</a:t>
            </a:r>
            <a:r>
              <a:rPr sz="2850" spc="-55" dirty="0">
                <a:latin typeface="Arial MT"/>
                <a:cs typeface="Arial MT"/>
              </a:rPr>
              <a:t> </a:t>
            </a:r>
            <a:r>
              <a:rPr sz="2850" spc="-65" dirty="0">
                <a:solidFill>
                  <a:srgbClr val="133B0F"/>
                </a:solidFill>
                <a:latin typeface="Arial MT"/>
                <a:cs typeface="Arial MT"/>
              </a:rPr>
              <a:t>klien</a:t>
            </a:r>
            <a:endParaRPr sz="2850" dirty="0">
              <a:latin typeface="Arial MT"/>
              <a:cs typeface="Arial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700" y="40132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700" y="4419600"/>
            <a:ext cx="8077200" cy="266700"/>
          </a:xfrm>
          <a:custGeom>
            <a:avLst/>
            <a:gdLst/>
            <a:ahLst/>
            <a:cxnLst/>
            <a:rect l="l" t="t" r="r" b="b"/>
            <a:pathLst>
              <a:path w="8077200" h="266700">
                <a:moveTo>
                  <a:pt x="8077197" y="266699"/>
                </a:moveTo>
                <a:lnTo>
                  <a:pt x="0" y="2666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2666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700" y="50673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77801" y="3896077"/>
            <a:ext cx="6502400" cy="150304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12420" indent="-297815">
              <a:lnSpc>
                <a:spcPts val="3020"/>
              </a:lnSpc>
              <a:spcBef>
                <a:spcPts val="120"/>
              </a:spcBef>
              <a:buChar char="•"/>
              <a:tabLst>
                <a:tab pos="312420" algn="l"/>
              </a:tabLst>
            </a:pPr>
            <a:r>
              <a:rPr sz="2700" spc="-35" dirty="0">
                <a:latin typeface="Arial MT"/>
                <a:cs typeface="Arial MT"/>
              </a:rPr>
              <a:t>Kebutuhan</a:t>
            </a:r>
            <a:r>
              <a:rPr sz="2700" spc="-100" dirty="0">
                <a:latin typeface="Arial MT"/>
                <a:cs typeface="Arial MT"/>
              </a:rPr>
              <a:t> </a:t>
            </a:r>
            <a:r>
              <a:rPr sz="2700" spc="-10" dirty="0">
                <a:latin typeface="Arial MT"/>
                <a:cs typeface="Arial MT"/>
              </a:rPr>
              <a:t>yang</a:t>
            </a:r>
            <a:r>
              <a:rPr sz="2700" spc="-175" dirty="0">
                <a:latin typeface="Arial MT"/>
                <a:cs typeface="Arial MT"/>
              </a:rPr>
              <a:t> </a:t>
            </a:r>
            <a:r>
              <a:rPr sz="2700" spc="-40" dirty="0">
                <a:latin typeface="Arial MT"/>
                <a:cs typeface="Arial MT"/>
              </a:rPr>
              <a:t>menyebabkan</a:t>
            </a:r>
            <a:r>
              <a:rPr sz="2700" dirty="0">
                <a:latin typeface="Arial MT"/>
                <a:cs typeface="Arial MT"/>
              </a:rPr>
              <a:t> </a:t>
            </a:r>
            <a:r>
              <a:rPr sz="2700" spc="-10" dirty="0">
                <a:latin typeface="Arial MT"/>
                <a:cs typeface="Arial MT"/>
              </a:rPr>
              <a:t>timbulnya</a:t>
            </a:r>
            <a:endParaRPr sz="2700" dirty="0">
              <a:latin typeface="Arial MT"/>
              <a:cs typeface="Arial MT"/>
            </a:endParaRPr>
          </a:p>
          <a:p>
            <a:pPr marL="334645">
              <a:lnSpc>
                <a:spcPts val="3500"/>
              </a:lnSpc>
            </a:pPr>
            <a:r>
              <a:rPr sz="3100" spc="-10" dirty="0">
                <a:latin typeface="Times New Roman"/>
                <a:cs typeface="Times New Roman"/>
              </a:rPr>
              <a:t>masalah</a:t>
            </a:r>
            <a:endParaRPr sz="3100" dirty="0">
              <a:latin typeface="Times New Roman"/>
              <a:cs typeface="Times New Roman"/>
            </a:endParaRPr>
          </a:p>
          <a:p>
            <a:pPr marL="306070" indent="-293370">
              <a:lnSpc>
                <a:spcPct val="100000"/>
              </a:lnSpc>
              <a:spcBef>
                <a:spcPts val="1430"/>
              </a:spcBef>
              <a:buChar char="•"/>
              <a:tabLst>
                <a:tab pos="306070" algn="l"/>
                <a:tab pos="3564254" algn="l"/>
              </a:tabLst>
            </a:pPr>
            <a:r>
              <a:rPr sz="3050" spc="-229" dirty="0">
                <a:latin typeface="Arial MT"/>
                <a:cs typeface="Arial MT"/>
              </a:rPr>
              <a:t>Fungsi</a:t>
            </a:r>
            <a:r>
              <a:rPr sz="3050" spc="65" dirty="0">
                <a:latin typeface="Arial MT"/>
                <a:cs typeface="Arial MT"/>
              </a:rPr>
              <a:t> </a:t>
            </a:r>
            <a:r>
              <a:rPr sz="3050" spc="-195" dirty="0">
                <a:latin typeface="Arial MT"/>
                <a:cs typeface="Arial MT"/>
              </a:rPr>
              <a:t>klien</a:t>
            </a:r>
            <a:r>
              <a:rPr sz="3050" spc="-15" dirty="0">
                <a:latin typeface="Arial MT"/>
                <a:cs typeface="Arial MT"/>
              </a:rPr>
              <a:t> </a:t>
            </a:r>
            <a:r>
              <a:rPr sz="3050" spc="-220" dirty="0">
                <a:latin typeface="Arial MT"/>
                <a:cs typeface="Arial MT"/>
              </a:rPr>
              <a:t>saat</a:t>
            </a:r>
            <a:r>
              <a:rPr sz="3050" spc="60" dirty="0">
                <a:latin typeface="Arial MT"/>
                <a:cs typeface="Arial MT"/>
              </a:rPr>
              <a:t> </a:t>
            </a:r>
            <a:r>
              <a:rPr sz="3050" spc="-25" dirty="0">
                <a:latin typeface="Arial MT"/>
                <a:cs typeface="Arial MT"/>
              </a:rPr>
              <a:t>ini</a:t>
            </a:r>
            <a:r>
              <a:rPr sz="3050" dirty="0">
                <a:latin typeface="Arial MT"/>
                <a:cs typeface="Arial MT"/>
              </a:rPr>
              <a:t>	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2EC3B90-3DDA-9645-5CD5-E0E6053A65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9100" y="104022"/>
            <a:ext cx="2590800" cy="18869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77800"/>
            <a:ext cx="8089900" cy="3302000"/>
            <a:chOff x="12700" y="177800"/>
            <a:chExt cx="8089900" cy="3302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00" y="2247900"/>
              <a:ext cx="8089900" cy="1231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200" y="330200"/>
              <a:ext cx="7772400" cy="1917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12700" y="3594100"/>
            <a:ext cx="8077200" cy="342900"/>
          </a:xfrm>
          <a:custGeom>
            <a:avLst/>
            <a:gdLst/>
            <a:ahLst/>
            <a:cxnLst/>
            <a:rect l="l" t="t" r="r" b="b"/>
            <a:pathLst>
              <a:path w="8077200" h="342900">
                <a:moveTo>
                  <a:pt x="8077197" y="342899"/>
                </a:moveTo>
                <a:lnTo>
                  <a:pt x="0" y="3428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428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47413" y="3471157"/>
            <a:ext cx="2058035" cy="4629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2850" i="1" spc="-110" dirty="0">
                <a:latin typeface="Arial"/>
                <a:cs typeface="Arial"/>
              </a:rPr>
              <a:t>Data</a:t>
            </a:r>
            <a:r>
              <a:rPr sz="2850" i="1" spc="-60" dirty="0">
                <a:latin typeface="Arial"/>
                <a:cs typeface="Arial"/>
              </a:rPr>
              <a:t> </a:t>
            </a:r>
            <a:r>
              <a:rPr sz="2850" i="1" spc="-25" dirty="0">
                <a:latin typeface="Arial"/>
                <a:cs typeface="Arial"/>
              </a:rPr>
              <a:t>Ob</a:t>
            </a:r>
            <a:r>
              <a:rPr sz="4275" i="1" spc="-37" baseline="-7797" dirty="0">
                <a:latin typeface="Arial"/>
                <a:cs typeface="Arial"/>
              </a:rPr>
              <a:t>j</a:t>
            </a:r>
            <a:r>
              <a:rPr sz="2850" i="1" spc="-25" dirty="0">
                <a:latin typeface="Arial"/>
                <a:cs typeface="Arial"/>
              </a:rPr>
              <a:t>ektif</a:t>
            </a:r>
            <a:endParaRPr sz="285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700" y="4241800"/>
            <a:ext cx="8077200" cy="336182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827405">
              <a:lnSpc>
                <a:spcPts val="2590"/>
              </a:lnSpc>
              <a:tabLst>
                <a:tab pos="1205865" algn="l"/>
              </a:tabLst>
            </a:pPr>
            <a:r>
              <a:rPr sz="2950" spc="-50" dirty="0">
                <a:latin typeface="Arial MT"/>
                <a:cs typeface="Arial MT"/>
              </a:rPr>
              <a:t>4</a:t>
            </a:r>
            <a:r>
              <a:rPr sz="2950" dirty="0">
                <a:latin typeface="Arial MT"/>
                <a:cs typeface="Arial MT"/>
              </a:rPr>
              <a:t>	</a:t>
            </a:r>
            <a:r>
              <a:rPr lang="en-US" sz="2950" spc="-155" dirty="0">
                <a:latin typeface="Arial MT"/>
                <a:cs typeface="Arial MT"/>
              </a:rPr>
              <a:t>D</a:t>
            </a:r>
            <a:r>
              <a:rPr sz="2950" spc="-155" dirty="0">
                <a:latin typeface="Arial MT"/>
                <a:cs typeface="Arial MT"/>
              </a:rPr>
              <a:t>ata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spc="-204" dirty="0">
                <a:latin typeface="Arial MT"/>
                <a:cs typeface="Arial MT"/>
              </a:rPr>
              <a:t>yang</a:t>
            </a:r>
            <a:r>
              <a:rPr sz="2950" dirty="0">
                <a:latin typeface="Arial MT"/>
                <a:cs typeface="Arial MT"/>
              </a:rPr>
              <a:t> </a:t>
            </a:r>
            <a:r>
              <a:rPr sz="2950" spc="-145" dirty="0">
                <a:latin typeface="Arial MT"/>
                <a:cs typeface="Arial MT"/>
              </a:rPr>
              <a:t>diperoleh</a:t>
            </a:r>
            <a:r>
              <a:rPr sz="2950" spc="-5" dirty="0">
                <a:latin typeface="Arial MT"/>
                <a:cs typeface="Arial MT"/>
              </a:rPr>
              <a:t> </a:t>
            </a:r>
            <a:r>
              <a:rPr sz="2950" spc="-85" dirty="0">
                <a:latin typeface="Arial MT"/>
                <a:cs typeface="Arial MT"/>
              </a:rPr>
              <a:t>berdasarkan</a:t>
            </a:r>
            <a:endParaRPr sz="295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00" y="4648200"/>
            <a:ext cx="8077200" cy="3302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312420" algn="ctr">
              <a:lnSpc>
                <a:spcPts val="2570"/>
              </a:lnSpc>
            </a:pPr>
            <a:r>
              <a:rPr sz="2850" spc="-110" dirty="0">
                <a:latin typeface="Arial MT"/>
                <a:cs typeface="Arial MT"/>
              </a:rPr>
              <a:t>observasi</a:t>
            </a:r>
            <a:r>
              <a:rPr sz="2850" spc="-65" dirty="0">
                <a:latin typeface="Arial MT"/>
                <a:cs typeface="Arial MT"/>
              </a:rPr>
              <a:t> </a:t>
            </a:r>
            <a:r>
              <a:rPr sz="2850" spc="-100" dirty="0">
                <a:latin typeface="Arial MT"/>
                <a:cs typeface="Arial MT"/>
              </a:rPr>
              <a:t>dan</a:t>
            </a:r>
            <a:r>
              <a:rPr sz="2850" spc="-95" dirty="0">
                <a:latin typeface="Arial MT"/>
                <a:cs typeface="Arial MT"/>
              </a:rPr>
              <a:t> </a:t>
            </a:r>
            <a:r>
              <a:rPr sz="2850" spc="-100" dirty="0">
                <a:latin typeface="Arial MT"/>
                <a:cs typeface="Arial MT"/>
              </a:rPr>
              <a:t>dapat</a:t>
            </a:r>
            <a:r>
              <a:rPr sz="2850" spc="-5" dirty="0">
                <a:latin typeface="Arial MT"/>
                <a:cs typeface="Arial MT"/>
              </a:rPr>
              <a:t> </a:t>
            </a:r>
            <a:r>
              <a:rPr sz="2850" spc="-85" dirty="0">
                <a:latin typeface="Arial MT"/>
                <a:cs typeface="Arial MT"/>
              </a:rPr>
              <a:t>diuji</a:t>
            </a:r>
            <a:r>
              <a:rPr sz="2850" spc="-114" dirty="0">
                <a:latin typeface="Arial MT"/>
                <a:cs typeface="Arial MT"/>
              </a:rPr>
              <a:t> </a:t>
            </a:r>
            <a:r>
              <a:rPr sz="2850" spc="-120" dirty="0" err="1">
                <a:latin typeface="Arial MT"/>
                <a:cs typeface="Arial MT"/>
              </a:rPr>
              <a:t>dengan</a:t>
            </a:r>
            <a:r>
              <a:rPr sz="2850" spc="-40" dirty="0">
                <a:latin typeface="Arial MT"/>
                <a:cs typeface="Arial MT"/>
              </a:rPr>
              <a:t> </a:t>
            </a:r>
            <a:r>
              <a:rPr sz="2850" spc="-10" dirty="0" err="1">
                <a:latin typeface="Arial MT"/>
                <a:cs typeface="Arial MT"/>
              </a:rPr>
              <a:t>standa</a:t>
            </a:r>
            <a:r>
              <a:rPr lang="en-US" sz="2850" spc="-10" dirty="0" err="1">
                <a:latin typeface="Arial MT"/>
                <a:cs typeface="Arial MT"/>
              </a:rPr>
              <a:t>r</a:t>
            </a:r>
            <a:endParaRPr sz="2850" dirty="0">
              <a:latin typeface="Arial MT"/>
              <a:cs typeface="Arial M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700" y="50546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200930" y="4950177"/>
            <a:ext cx="6203170" cy="43088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  <a:tabLst>
                <a:tab pos="2827020" algn="l"/>
                <a:tab pos="3970654" algn="l"/>
              </a:tabLst>
            </a:pPr>
            <a:r>
              <a:rPr sz="2700" spc="-10" dirty="0">
                <a:latin typeface="Arial MT"/>
                <a:cs typeface="Arial MT"/>
              </a:rPr>
              <a:t>yang</a:t>
            </a:r>
            <a:r>
              <a:rPr sz="2700" spc="-155" dirty="0">
                <a:latin typeface="Arial MT"/>
                <a:cs typeface="Arial MT"/>
              </a:rPr>
              <a:t> </a:t>
            </a:r>
            <a:r>
              <a:rPr sz="2700" spc="-30" dirty="0" err="1">
                <a:latin typeface="Arial MT"/>
                <a:cs typeface="Arial MT"/>
              </a:rPr>
              <a:t>berlaku</a:t>
            </a:r>
            <a:r>
              <a:rPr sz="2700" spc="-105" dirty="0">
                <a:latin typeface="Arial MT"/>
                <a:cs typeface="Arial MT"/>
              </a:rPr>
              <a:t> </a:t>
            </a:r>
            <a:r>
              <a:rPr sz="2700" spc="-25" dirty="0" err="1">
                <a:latin typeface="Arial MT"/>
                <a:cs typeface="Arial MT"/>
              </a:rPr>
              <a:t>mis</a:t>
            </a:r>
            <a:r>
              <a:rPr lang="en-US" sz="2700" spc="-25" dirty="0" err="1">
                <a:latin typeface="Arial MT"/>
                <a:cs typeface="Arial MT"/>
              </a:rPr>
              <a:t>alnya</a:t>
            </a:r>
            <a:r>
              <a:rPr lang="en-US" sz="2700" spc="-25" dirty="0">
                <a:latin typeface="Arial MT"/>
                <a:cs typeface="Arial MT"/>
              </a:rPr>
              <a:t> </a:t>
            </a:r>
            <a:r>
              <a:rPr lang="en-US" sz="2700" spc="-25" dirty="0" err="1">
                <a:latin typeface="Arial MT"/>
                <a:cs typeface="Arial MT"/>
              </a:rPr>
              <a:t>merah</a:t>
            </a:r>
            <a:r>
              <a:rPr lang="en-US" sz="2700" spc="-25" dirty="0">
                <a:latin typeface="Arial MT"/>
                <a:cs typeface="Arial MT"/>
              </a:rPr>
              <a:t>, </a:t>
            </a:r>
            <a:r>
              <a:rPr lang="en-US" sz="2700" spc="-25" dirty="0" err="1">
                <a:latin typeface="Arial MT"/>
                <a:cs typeface="Arial MT"/>
              </a:rPr>
              <a:t>bengkak</a:t>
            </a:r>
            <a:r>
              <a:rPr sz="270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endParaRPr sz="2700" dirty="0">
              <a:latin typeface="Arial MT"/>
              <a:cs typeface="Arial M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09691DC-8BCC-7588-FFD5-69B9C96558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3500" y="174064"/>
            <a:ext cx="1676400" cy="19177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39299"/>
            <a:ext cx="8089900" cy="3721100"/>
            <a:chOff x="12700" y="177800"/>
            <a:chExt cx="8089900" cy="3721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177800"/>
              <a:ext cx="7772400" cy="33782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700" y="3568700"/>
              <a:ext cx="8077200" cy="330200"/>
            </a:xfrm>
            <a:custGeom>
              <a:avLst/>
              <a:gdLst/>
              <a:ahLst/>
              <a:cxnLst/>
              <a:rect l="l" t="t" r="r" b="b"/>
              <a:pathLst>
                <a:path w="8077200" h="330200">
                  <a:moveTo>
                    <a:pt x="8077197" y="330199"/>
                  </a:moveTo>
                  <a:lnTo>
                    <a:pt x="0" y="330199"/>
                  </a:lnTo>
                  <a:lnTo>
                    <a:pt x="0" y="0"/>
                  </a:lnTo>
                  <a:lnTo>
                    <a:pt x="8077197" y="0"/>
                  </a:lnTo>
                  <a:lnTo>
                    <a:pt x="8077197" y="330199"/>
                  </a:lnTo>
                  <a:close/>
                </a:path>
              </a:pathLst>
            </a:custGeom>
            <a:solidFill>
              <a:srgbClr val="CC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2700" y="4165600"/>
            <a:ext cx="8089900" cy="292100"/>
            <a:chOff x="12700" y="4165600"/>
            <a:chExt cx="8089900" cy="2921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4178300"/>
              <a:ext cx="2679700" cy="2794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4165600"/>
              <a:ext cx="8089900" cy="279400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12700" y="47752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46376" y="3458104"/>
            <a:ext cx="6257724" cy="167994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556260">
              <a:lnSpc>
                <a:spcPct val="100000"/>
              </a:lnSpc>
              <a:spcBef>
                <a:spcPts val="120"/>
              </a:spcBef>
            </a:pPr>
            <a:r>
              <a:rPr sz="2750" spc="-50" dirty="0">
                <a:solidFill>
                  <a:srgbClr val="FFFFFF"/>
                </a:solidFill>
                <a:latin typeface="Arial MT"/>
                <a:cs typeface="Arial MT"/>
              </a:rPr>
              <a:t>orang</a:t>
            </a:r>
            <a:r>
              <a:rPr sz="2750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750" spc="-10" dirty="0">
                <a:solidFill>
                  <a:srgbClr val="FFFFFF"/>
                </a:solidFill>
                <a:latin typeface="Arial MT"/>
                <a:cs typeface="Arial MT"/>
              </a:rPr>
              <a:t>terdekat</a:t>
            </a:r>
            <a:endParaRPr sz="275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885"/>
              </a:spcBef>
            </a:pPr>
            <a:endParaRPr sz="275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tabLst>
                <a:tab pos="568960" algn="l"/>
                <a:tab pos="3604260" algn="l"/>
                <a:tab pos="4973955" algn="l"/>
              </a:tabLst>
            </a:pPr>
            <a:r>
              <a:rPr sz="2900" spc="-50" dirty="0">
                <a:latin typeface="Arial MT"/>
                <a:cs typeface="Arial MT"/>
              </a:rPr>
              <a:t>4</a:t>
            </a:r>
            <a:r>
              <a:rPr sz="2900" dirty="0">
                <a:latin typeface="Arial MT"/>
                <a:cs typeface="Arial MT"/>
              </a:rPr>
              <a:t>	</a:t>
            </a:r>
            <a:r>
              <a:rPr lang="en-US" sz="2900" spc="-140" dirty="0" err="1">
                <a:latin typeface="Arial MT"/>
                <a:cs typeface="Arial MT"/>
              </a:rPr>
              <a:t>P</a:t>
            </a:r>
            <a:r>
              <a:rPr sz="2900" spc="-140" dirty="0" err="1">
                <a:latin typeface="Arial MT"/>
                <a:cs typeface="Arial MT"/>
              </a:rPr>
              <a:t>etugas</a:t>
            </a:r>
            <a:r>
              <a:rPr sz="2900" spc="-5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kesehatan</a:t>
            </a:r>
            <a:r>
              <a:rPr sz="2900" dirty="0">
                <a:latin typeface="Arial MT"/>
                <a:cs typeface="Arial MT"/>
              </a:rPr>
              <a:t>	</a:t>
            </a:r>
            <a:r>
              <a:rPr sz="2900" spc="-220" dirty="0">
                <a:latin typeface="Arial MT"/>
                <a:cs typeface="Arial MT"/>
              </a:rPr>
              <a:t>med</a:t>
            </a:r>
            <a:r>
              <a:rPr lang="en-US" sz="2900" spc="-55" dirty="0">
                <a:latin typeface="Arial MT"/>
                <a:cs typeface="Arial MT"/>
              </a:rPr>
              <a:t>i</a:t>
            </a:r>
            <a:r>
              <a:rPr sz="2900" spc="-25" dirty="0">
                <a:latin typeface="Arial MT"/>
                <a:cs typeface="Arial MT"/>
              </a:rPr>
              <a:t>cal</a:t>
            </a:r>
            <a:r>
              <a:rPr lang="en-US" sz="2900" spc="-25" dirty="0">
                <a:latin typeface="Arial MT"/>
                <a:cs typeface="Arial MT"/>
              </a:rPr>
              <a:t> </a:t>
            </a:r>
            <a:r>
              <a:rPr lang="en-US" sz="2900" dirty="0">
                <a:latin typeface="Arial MT"/>
                <a:cs typeface="Arial MT"/>
              </a:rPr>
              <a:t>r</a:t>
            </a:r>
            <a:r>
              <a:rPr sz="2900" spc="-105" dirty="0">
                <a:latin typeface="Arial MT"/>
                <a:cs typeface="Arial MT"/>
              </a:rPr>
              <a:t>eco</a:t>
            </a:r>
            <a:r>
              <a:rPr lang="en-US" sz="2900" spc="-105" dirty="0">
                <a:latin typeface="Arial MT"/>
                <a:cs typeface="Arial MT"/>
              </a:rPr>
              <a:t>rd</a:t>
            </a:r>
            <a:r>
              <a:rPr sz="2900" spc="-95" dirty="0">
                <a:latin typeface="Arial MT"/>
                <a:cs typeface="Arial MT"/>
              </a:rPr>
              <a:t> </a:t>
            </a:r>
            <a:endParaRPr sz="290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700" y="5143500"/>
            <a:ext cx="8077200" cy="339132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R="425450" algn="ctr">
              <a:lnSpc>
                <a:spcPts val="2600"/>
              </a:lnSpc>
            </a:pPr>
            <a:r>
              <a:rPr sz="3050" spc="-175" dirty="0" err="1">
                <a:latin typeface="Arial MT"/>
                <a:cs typeface="Arial MT"/>
              </a:rPr>
              <a:t>cata</a:t>
            </a:r>
            <a:r>
              <a:rPr lang="en-US" sz="3050" spc="-175" dirty="0" err="1">
                <a:latin typeface="Arial MT"/>
                <a:cs typeface="Arial MT"/>
              </a:rPr>
              <a:t>t</a:t>
            </a:r>
            <a:r>
              <a:rPr sz="3050" spc="-175" dirty="0" err="1">
                <a:latin typeface="Arial MT"/>
                <a:cs typeface="Arial MT"/>
              </a:rPr>
              <a:t>an</a:t>
            </a:r>
            <a:r>
              <a:rPr sz="3050" spc="-35" dirty="0">
                <a:latin typeface="Arial MT"/>
                <a:cs typeface="Arial MT"/>
              </a:rPr>
              <a:t> </a:t>
            </a:r>
            <a:r>
              <a:rPr sz="3050" spc="-280" dirty="0">
                <a:latin typeface="Arial MT"/>
                <a:cs typeface="Arial MT"/>
              </a:rPr>
              <a:t>dan</a:t>
            </a:r>
            <a:r>
              <a:rPr sz="3050" spc="-30" dirty="0">
                <a:latin typeface="Arial MT"/>
                <a:cs typeface="Arial MT"/>
              </a:rPr>
              <a:t> </a:t>
            </a:r>
            <a:r>
              <a:rPr sz="3050" spc="-204" dirty="0">
                <a:latin typeface="Arial MT"/>
                <a:cs typeface="Arial MT"/>
              </a:rPr>
              <a:t>laporan,</a:t>
            </a:r>
            <a:r>
              <a:rPr sz="3050" spc="-10" dirty="0">
                <a:latin typeface="Arial MT"/>
                <a:cs typeface="Arial MT"/>
              </a:rPr>
              <a:t> </a:t>
            </a:r>
            <a:r>
              <a:rPr sz="3050" spc="-20" dirty="0" err="1">
                <a:latin typeface="Arial MT"/>
                <a:cs typeface="Arial MT"/>
              </a:rPr>
              <a:t>li</a:t>
            </a:r>
            <a:r>
              <a:rPr lang="en-US" sz="3050" spc="-130" dirty="0" err="1">
                <a:latin typeface="Arial MT"/>
                <a:cs typeface="Arial MT"/>
              </a:rPr>
              <a:t>t</a:t>
            </a:r>
            <a:r>
              <a:rPr sz="3050" spc="-50" dirty="0" err="1">
                <a:latin typeface="Arial MT"/>
                <a:cs typeface="Arial MT"/>
              </a:rPr>
              <a:t>eratur</a:t>
            </a:r>
            <a:endParaRPr sz="3050" dirty="0">
              <a:latin typeface="Arial MT"/>
              <a:cs typeface="Arial M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E555D5-B05B-B596-C497-6CAAA6B68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5900" y="126598"/>
            <a:ext cx="1551004" cy="130850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77800"/>
            <a:ext cx="8089900" cy="3302000"/>
            <a:chOff x="12700" y="177800"/>
            <a:chExt cx="8089900" cy="3302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330200"/>
              <a:ext cx="7772400" cy="3149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2700" y="37338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700" y="4140200"/>
            <a:ext cx="8077200" cy="342900"/>
          </a:xfrm>
          <a:custGeom>
            <a:avLst/>
            <a:gdLst/>
            <a:ahLst/>
            <a:cxnLst/>
            <a:rect l="l" t="t" r="r" b="b"/>
            <a:pathLst>
              <a:path w="8077200" h="342900">
                <a:moveTo>
                  <a:pt x="8077197" y="342899"/>
                </a:moveTo>
                <a:lnTo>
                  <a:pt x="0" y="3428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428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700" y="48006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08986" y="3604683"/>
            <a:ext cx="5953760" cy="15290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09245" indent="-296545">
              <a:lnSpc>
                <a:spcPct val="100000"/>
              </a:lnSpc>
              <a:spcBef>
                <a:spcPts val="114"/>
              </a:spcBef>
              <a:buChar char="•"/>
              <a:tabLst>
                <a:tab pos="309245" algn="l"/>
              </a:tabLst>
            </a:pPr>
            <a:r>
              <a:rPr sz="2900" spc="-155" dirty="0">
                <a:latin typeface="Arial MT"/>
                <a:cs typeface="Arial MT"/>
              </a:rPr>
              <a:t>Menelaah</a:t>
            </a:r>
            <a:r>
              <a:rPr sz="2900" spc="-45" dirty="0">
                <a:latin typeface="Arial MT"/>
                <a:cs typeface="Arial MT"/>
              </a:rPr>
              <a:t> </a:t>
            </a:r>
            <a:r>
              <a:rPr sz="2900" spc="-120" dirty="0">
                <a:latin typeface="Arial MT"/>
                <a:cs typeface="Arial MT"/>
              </a:rPr>
              <a:t>catatan</a:t>
            </a:r>
            <a:r>
              <a:rPr sz="2900" spc="20" dirty="0">
                <a:latin typeface="Arial MT"/>
                <a:cs typeface="Arial MT"/>
              </a:rPr>
              <a:t> </a:t>
            </a:r>
            <a:r>
              <a:rPr sz="2900" spc="-170" dirty="0">
                <a:latin typeface="Arial MT"/>
                <a:cs typeface="Arial MT"/>
              </a:rPr>
              <a:t>dan</a:t>
            </a:r>
            <a:r>
              <a:rPr sz="2900" spc="-75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laporan</a:t>
            </a:r>
            <a:endParaRPr sz="2900" dirty="0">
              <a:latin typeface="Arial MT"/>
              <a:cs typeface="Arial MT"/>
            </a:endParaRPr>
          </a:p>
          <a:p>
            <a:pPr marL="325755">
              <a:lnSpc>
                <a:spcPct val="100000"/>
              </a:lnSpc>
              <a:spcBef>
                <a:spcPts val="20"/>
              </a:spcBef>
            </a:pPr>
            <a:r>
              <a:rPr sz="2600" spc="-10" dirty="0">
                <a:latin typeface="Arial MT"/>
                <a:cs typeface="Arial MT"/>
              </a:rPr>
              <a:t>diagnostik</a:t>
            </a:r>
            <a:endParaRPr sz="2600" dirty="0">
              <a:latin typeface="Arial MT"/>
              <a:cs typeface="Arial MT"/>
            </a:endParaRPr>
          </a:p>
          <a:p>
            <a:pPr marL="320675" indent="-297180">
              <a:lnSpc>
                <a:spcPct val="100000"/>
              </a:lnSpc>
              <a:spcBef>
                <a:spcPts val="1480"/>
              </a:spcBef>
              <a:buChar char="•"/>
              <a:tabLst>
                <a:tab pos="320675" algn="l"/>
              </a:tabLst>
            </a:pPr>
            <a:r>
              <a:rPr sz="3100" spc="-285" dirty="0">
                <a:latin typeface="Arial MT"/>
                <a:cs typeface="Arial MT"/>
              </a:rPr>
              <a:t>Kerjasama</a:t>
            </a:r>
            <a:r>
              <a:rPr sz="3100" spc="220" dirty="0">
                <a:latin typeface="Arial MT"/>
                <a:cs typeface="Arial MT"/>
              </a:rPr>
              <a:t> </a:t>
            </a:r>
            <a:r>
              <a:rPr sz="3100" spc="-300" dirty="0">
                <a:latin typeface="Arial MT"/>
                <a:cs typeface="Arial MT"/>
              </a:rPr>
              <a:t>dengan</a:t>
            </a:r>
            <a:r>
              <a:rPr sz="3100" spc="75" dirty="0">
                <a:latin typeface="Arial MT"/>
                <a:cs typeface="Arial MT"/>
              </a:rPr>
              <a:t> </a:t>
            </a:r>
            <a:r>
              <a:rPr sz="3100" spc="-229" dirty="0">
                <a:latin typeface="Arial MT"/>
                <a:cs typeface="Arial MT"/>
              </a:rPr>
              <a:t>tim</a:t>
            </a:r>
            <a:r>
              <a:rPr sz="3100" spc="45" dirty="0">
                <a:latin typeface="Arial MT"/>
                <a:cs typeface="Arial MT"/>
              </a:rPr>
              <a:t> </a:t>
            </a:r>
            <a:r>
              <a:rPr sz="3100" spc="-275" dirty="0">
                <a:latin typeface="Arial MT"/>
                <a:cs typeface="Arial MT"/>
              </a:rPr>
              <a:t>kesehatan</a:t>
            </a:r>
            <a:r>
              <a:rPr sz="3100" spc="40" dirty="0">
                <a:latin typeface="Arial MT"/>
                <a:cs typeface="Arial MT"/>
              </a:rPr>
              <a:t> </a:t>
            </a:r>
            <a:r>
              <a:rPr sz="3100" spc="-165" dirty="0">
                <a:latin typeface="Arial MT"/>
                <a:cs typeface="Arial MT"/>
              </a:rPr>
              <a:t>Iain</a:t>
            </a:r>
            <a:endParaRPr sz="3100" dirty="0">
              <a:latin typeface="Arial MT"/>
              <a:cs typeface="Arial M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F6BB44-E4A2-8CE6-7A50-2CFAACE4E6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7300" y="177800"/>
            <a:ext cx="1752600" cy="1714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AB9BD-F597-1686-3B28-C1BB06556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094" y="712150"/>
            <a:ext cx="3381806" cy="928767"/>
          </a:xfrm>
          <a:solidFill>
            <a:srgbClr val="FFFF00"/>
          </a:solidFill>
        </p:spPr>
        <p:txBody>
          <a:bodyPr/>
          <a:lstStyle/>
          <a:p>
            <a:r>
              <a:rPr lang="en-US" b="1" dirty="0" err="1"/>
              <a:t>Validasi</a:t>
            </a:r>
            <a:r>
              <a:rPr lang="en-US" b="1" dirty="0"/>
              <a:t> data 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FF3EA-CA5A-16E3-3D97-ECC1E273AA14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/>
              <a:t>Upaya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justifikasi</a:t>
            </a:r>
            <a:r>
              <a:rPr lang="en-US" sz="2800" dirty="0"/>
              <a:t> pada data yang </a:t>
            </a:r>
            <a:r>
              <a:rPr lang="en-US" sz="2800" dirty="0" err="1"/>
              <a:t>telah</a:t>
            </a:r>
            <a:r>
              <a:rPr lang="en-US" sz="2800" dirty="0"/>
              <a:t> di </a:t>
            </a:r>
            <a:r>
              <a:rPr lang="en-US" sz="2800" dirty="0" err="1"/>
              <a:t>kumpulkan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perbandingan</a:t>
            </a:r>
            <a:r>
              <a:rPr lang="en-US" sz="2800" dirty="0"/>
              <a:t> data </a:t>
            </a:r>
            <a:r>
              <a:rPr lang="en-US" sz="2800" dirty="0" err="1"/>
              <a:t>subjektif</a:t>
            </a:r>
            <a:r>
              <a:rPr lang="en-US" sz="2800" dirty="0"/>
              <a:t> dan </a:t>
            </a:r>
            <a:r>
              <a:rPr lang="en-US" sz="2800" dirty="0" err="1"/>
              <a:t>objektif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berdasarkan</a:t>
            </a:r>
            <a:r>
              <a:rPr lang="en-US" sz="2800" dirty="0"/>
              <a:t> </a:t>
            </a:r>
            <a:r>
              <a:rPr lang="en-US" sz="2800" dirty="0" err="1"/>
              <a:t>standar</a:t>
            </a:r>
            <a:r>
              <a:rPr lang="en-US" sz="2800" dirty="0"/>
              <a:t> </a:t>
            </a:r>
            <a:r>
              <a:rPr lang="en-US" sz="2800" dirty="0" err="1"/>
              <a:t>nilai</a:t>
            </a:r>
            <a:r>
              <a:rPr lang="en-US" sz="2800" dirty="0"/>
              <a:t> normal </a:t>
            </a:r>
            <a:endParaRPr lang="en-ID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3397A4-9595-D467-8D4C-20454C69D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0100" y="6469"/>
            <a:ext cx="2235870" cy="163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387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200" y="126599"/>
            <a:ext cx="7772400" cy="32004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700" y="3657600"/>
            <a:ext cx="8077200" cy="2794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843915">
              <a:lnSpc>
                <a:spcPts val="2070"/>
              </a:lnSpc>
            </a:pPr>
            <a:r>
              <a:rPr sz="2350" spc="-130" dirty="0">
                <a:solidFill>
                  <a:schemeClr val="tx1"/>
                </a:solidFill>
                <a:latin typeface="Arial MT"/>
                <a:cs typeface="Arial MT"/>
              </a:rPr>
              <a:t>luasi</a:t>
            </a:r>
            <a:r>
              <a:rPr sz="2350" spc="-4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2350" spc="-85" dirty="0">
                <a:solidFill>
                  <a:schemeClr val="tx1"/>
                </a:solidFill>
                <a:latin typeface="Arial MT"/>
                <a:cs typeface="Arial MT"/>
              </a:rPr>
              <a:t>hasil</a:t>
            </a:r>
            <a:r>
              <a:rPr sz="2350" spc="-8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2350" spc="-155" dirty="0">
                <a:solidFill>
                  <a:schemeClr val="tx1"/>
                </a:solidFill>
                <a:latin typeface="Arial MT"/>
                <a:cs typeface="Arial MT"/>
              </a:rPr>
              <a:t>asuhan</a:t>
            </a:r>
            <a:r>
              <a:rPr sz="2350" spc="-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2350" spc="-145" dirty="0">
                <a:solidFill>
                  <a:schemeClr val="tx1"/>
                </a:solidFill>
                <a:latin typeface="Arial MT"/>
                <a:cs typeface="Arial MT"/>
              </a:rPr>
              <a:t>yang</a:t>
            </a:r>
            <a:r>
              <a:rPr sz="2350" spc="-2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2350" spc="-135" dirty="0">
                <a:solidFill>
                  <a:schemeClr val="tx1"/>
                </a:solidFill>
                <a:latin typeface="Arial MT"/>
                <a:cs typeface="Arial MT"/>
              </a:rPr>
              <a:t>dilakukan</a:t>
            </a:r>
            <a:r>
              <a:rPr sz="2350" spc="-2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2350" spc="-140" dirty="0">
                <a:solidFill>
                  <a:schemeClr val="tx1"/>
                </a:solidFill>
                <a:latin typeface="Arial MT"/>
                <a:cs typeface="Arial MT"/>
              </a:rPr>
              <a:t>terhadap</a:t>
            </a:r>
            <a:r>
              <a:rPr sz="2350" spc="-2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2350" spc="-160" dirty="0">
                <a:solidFill>
                  <a:schemeClr val="tx1"/>
                </a:solidFill>
                <a:latin typeface="Arial MT"/>
                <a:cs typeface="Arial MT"/>
              </a:rPr>
              <a:t>k</a:t>
            </a:r>
            <a:r>
              <a:rPr sz="2350" spc="-18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2350" spc="-90" dirty="0">
                <a:solidFill>
                  <a:schemeClr val="tx1"/>
                </a:solidFill>
                <a:latin typeface="Arial MT"/>
                <a:cs typeface="Arial MT"/>
              </a:rPr>
              <a:t>ien</a:t>
            </a:r>
            <a:r>
              <a:rPr sz="2350" spc="-7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2350" spc="-250" dirty="0">
                <a:solidFill>
                  <a:schemeClr val="tx1"/>
                </a:solidFill>
                <a:latin typeface="Arial MT"/>
                <a:cs typeface="Arial MT"/>
              </a:rPr>
              <a:t>(</a:t>
            </a:r>
            <a:r>
              <a:rPr sz="2350" spc="5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2350" spc="-125" dirty="0">
                <a:solidFill>
                  <a:schemeClr val="tx1"/>
                </a:solidFill>
                <a:latin typeface="Arial MT"/>
                <a:cs typeface="Arial MT"/>
              </a:rPr>
              <a:t>Herber</a:t>
            </a:r>
            <a:r>
              <a:rPr sz="2350" spc="13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2350" spc="-50" dirty="0">
                <a:solidFill>
                  <a:schemeClr val="tx1"/>
                </a:solidFill>
                <a:latin typeface="Arial MT"/>
                <a:cs typeface="Arial MT"/>
              </a:rPr>
              <a:t>)</a:t>
            </a:r>
            <a:endParaRPr sz="2350" dirty="0">
              <a:solidFill>
                <a:schemeClr val="tx1"/>
              </a:solidFill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700" y="3378200"/>
            <a:ext cx="8077200" cy="2667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845819">
              <a:lnSpc>
                <a:spcPts val="2020"/>
              </a:lnSpc>
              <a:tabLst>
                <a:tab pos="3144520" algn="l"/>
                <a:tab pos="6010275" algn="l"/>
              </a:tabLst>
            </a:pPr>
            <a:r>
              <a:rPr sz="2100" dirty="0">
                <a:solidFill>
                  <a:schemeClr val="tx1"/>
                </a:solidFill>
                <a:latin typeface="Arial MT"/>
                <a:cs typeface="Arial MT"/>
              </a:rPr>
              <a:t>hasil</a:t>
            </a:r>
            <a:r>
              <a:rPr sz="2100" spc="-2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2100" dirty="0">
                <a:solidFill>
                  <a:schemeClr val="tx1"/>
                </a:solidFill>
                <a:latin typeface="Arial MT"/>
                <a:cs typeface="Arial MT"/>
              </a:rPr>
              <a:t>yang</a:t>
            </a:r>
            <a:r>
              <a:rPr sz="2100" spc="6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2100" spc="-10" dirty="0">
                <a:solidFill>
                  <a:schemeClr val="tx1"/>
                </a:solidFill>
                <a:latin typeface="Arial MT"/>
                <a:cs typeface="Arial MT"/>
              </a:rPr>
              <a:t>dicapai</a:t>
            </a:r>
            <a:r>
              <a:rPr sz="2100" dirty="0">
                <a:solidFill>
                  <a:schemeClr val="tx1"/>
                </a:solidFill>
                <a:latin typeface="Arial MT"/>
                <a:cs typeface="Arial MT"/>
              </a:rPr>
              <a:t>	menentukan</a:t>
            </a:r>
            <a:r>
              <a:rPr sz="2100" spc="4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2100" spc="-10" dirty="0">
                <a:solidFill>
                  <a:schemeClr val="tx1"/>
                </a:solidFill>
                <a:latin typeface="Arial MT"/>
                <a:cs typeface="Arial MT"/>
              </a:rPr>
              <a:t>intervensi</a:t>
            </a:r>
            <a:r>
              <a:rPr sz="2100" dirty="0">
                <a:solidFill>
                  <a:schemeClr val="tx1"/>
                </a:solidFill>
                <a:latin typeface="Arial MT"/>
                <a:cs typeface="Arial MT"/>
              </a:rPr>
              <a:t>	dan</a:t>
            </a:r>
            <a:r>
              <a:rPr sz="2100" spc="5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2100" spc="-10" dirty="0">
                <a:solidFill>
                  <a:schemeClr val="tx1"/>
                </a:solidFill>
                <a:latin typeface="Arial MT"/>
                <a:cs typeface="Arial MT"/>
              </a:rPr>
              <a:t>mengeva-</a:t>
            </a:r>
            <a:endParaRPr sz="2100" dirty="0">
              <a:solidFill>
                <a:schemeClr val="tx1"/>
              </a:solidFill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700" y="4152900"/>
            <a:ext cx="8077200" cy="25648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843915" indent="-299720">
              <a:lnSpc>
                <a:spcPts val="2020"/>
              </a:lnSpc>
              <a:buChar char="•"/>
              <a:tabLst>
                <a:tab pos="843915" algn="l"/>
              </a:tabLst>
            </a:pPr>
            <a:r>
              <a:rPr lang="en-US" sz="2100" dirty="0">
                <a:solidFill>
                  <a:schemeClr val="tx1"/>
                </a:solidFill>
                <a:latin typeface="Arial MT"/>
                <a:cs typeface="Arial MT"/>
              </a:rPr>
              <a:t>Tindakan </a:t>
            </a:r>
            <a:r>
              <a:rPr lang="en-US" sz="2100" dirty="0" err="1">
                <a:solidFill>
                  <a:schemeClr val="tx1"/>
                </a:solidFill>
                <a:latin typeface="Arial MT"/>
                <a:cs typeface="Arial MT"/>
              </a:rPr>
              <a:t>yg</a:t>
            </a:r>
            <a:r>
              <a:rPr lang="en-US" sz="210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 MT"/>
                <a:cs typeface="Arial MT"/>
              </a:rPr>
              <a:t>berurutan</a:t>
            </a:r>
            <a:r>
              <a:rPr lang="en-US" sz="210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 MT"/>
                <a:cs typeface="Arial MT"/>
              </a:rPr>
              <a:t>yg</a:t>
            </a:r>
            <a:r>
              <a:rPr lang="en-US" sz="210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 MT"/>
                <a:cs typeface="Arial MT"/>
              </a:rPr>
              <a:t>dilakukan</a:t>
            </a:r>
            <a:r>
              <a:rPr lang="en-US" sz="210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 MT"/>
                <a:cs typeface="Arial MT"/>
              </a:rPr>
              <a:t>secara</a:t>
            </a:r>
            <a:r>
              <a:rPr lang="en-US" sz="210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 MT"/>
                <a:cs typeface="Arial MT"/>
              </a:rPr>
              <a:t>sistematik</a:t>
            </a:r>
            <a:r>
              <a:rPr lang="en-US" sz="210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Arial MT"/>
                <a:cs typeface="Arial MT"/>
              </a:rPr>
              <a:t>untuk</a:t>
            </a:r>
            <a:r>
              <a:rPr lang="en-US" sz="210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endParaRPr sz="2100" dirty="0">
              <a:solidFill>
                <a:schemeClr val="tx1"/>
              </a:solidFill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700" y="4445000"/>
            <a:ext cx="8077200" cy="273473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842644">
              <a:lnSpc>
                <a:spcPts val="2090"/>
              </a:lnSpc>
              <a:tabLst>
                <a:tab pos="4208145" algn="l"/>
              </a:tabLst>
            </a:pPr>
            <a:r>
              <a:rPr lang="en-US" sz="2450" dirty="0" err="1">
                <a:solidFill>
                  <a:schemeClr val="tx1"/>
                </a:solidFill>
                <a:latin typeface="Arial MT"/>
                <a:cs typeface="Arial MT"/>
              </a:rPr>
              <a:t>Menentukan</a:t>
            </a:r>
            <a:r>
              <a:rPr lang="en-US" sz="245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sz="2450" dirty="0" err="1">
                <a:solidFill>
                  <a:schemeClr val="tx1"/>
                </a:solidFill>
                <a:latin typeface="Arial MT"/>
                <a:cs typeface="Arial MT"/>
              </a:rPr>
              <a:t>masalah</a:t>
            </a:r>
            <a:r>
              <a:rPr lang="en-US" sz="245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sz="2450" dirty="0" err="1">
                <a:solidFill>
                  <a:schemeClr val="tx1"/>
                </a:solidFill>
                <a:latin typeface="Arial MT"/>
                <a:cs typeface="Arial MT"/>
              </a:rPr>
              <a:t>klien</a:t>
            </a:r>
            <a:r>
              <a:rPr lang="en-US" sz="2450" dirty="0">
                <a:solidFill>
                  <a:schemeClr val="tx1"/>
                </a:solidFill>
                <a:latin typeface="Arial MT"/>
                <a:cs typeface="Arial MT"/>
              </a:rPr>
              <a:t>, </a:t>
            </a:r>
            <a:r>
              <a:rPr lang="en-US" sz="2450" dirty="0" err="1">
                <a:solidFill>
                  <a:schemeClr val="tx1"/>
                </a:solidFill>
                <a:latin typeface="Arial MT"/>
                <a:cs typeface="Arial MT"/>
              </a:rPr>
              <a:t>membuat</a:t>
            </a:r>
            <a:r>
              <a:rPr lang="en-US" sz="245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sz="2450" dirty="0" err="1">
                <a:solidFill>
                  <a:schemeClr val="tx1"/>
                </a:solidFill>
                <a:latin typeface="Arial MT"/>
                <a:cs typeface="Arial MT"/>
              </a:rPr>
              <a:t>perencanaan</a:t>
            </a:r>
            <a:r>
              <a:rPr lang="en-US" sz="245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endParaRPr sz="2450" dirty="0">
              <a:solidFill>
                <a:schemeClr val="tx1"/>
              </a:solidFill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700" y="4737100"/>
            <a:ext cx="8077200" cy="258084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843915">
              <a:lnSpc>
                <a:spcPts val="1950"/>
              </a:lnSpc>
              <a:tabLst>
                <a:tab pos="4586605" algn="l"/>
              </a:tabLst>
            </a:pPr>
            <a:r>
              <a:rPr lang="en-US" sz="2250" dirty="0" err="1">
                <a:solidFill>
                  <a:schemeClr val="tx1"/>
                </a:solidFill>
                <a:latin typeface="Arial MT"/>
                <a:cs typeface="Arial MT"/>
              </a:rPr>
              <a:t>Untuk</a:t>
            </a:r>
            <a:r>
              <a:rPr lang="en-US" sz="225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sz="2250" dirty="0" err="1">
                <a:solidFill>
                  <a:schemeClr val="tx1"/>
                </a:solidFill>
                <a:latin typeface="Arial MT"/>
                <a:cs typeface="Arial MT"/>
              </a:rPr>
              <a:t>mengatasinya</a:t>
            </a:r>
            <a:r>
              <a:rPr lang="en-US" sz="2250" dirty="0">
                <a:solidFill>
                  <a:schemeClr val="tx1"/>
                </a:solidFill>
                <a:latin typeface="Arial MT"/>
                <a:cs typeface="Arial MT"/>
              </a:rPr>
              <a:t>, </a:t>
            </a:r>
            <a:r>
              <a:rPr lang="en-US" sz="2250" dirty="0" err="1">
                <a:solidFill>
                  <a:schemeClr val="tx1"/>
                </a:solidFill>
                <a:latin typeface="Arial MT"/>
                <a:cs typeface="Arial MT"/>
              </a:rPr>
              <a:t>melaksanakan</a:t>
            </a:r>
            <a:r>
              <a:rPr lang="en-US" sz="2250" dirty="0">
                <a:solidFill>
                  <a:schemeClr val="tx1"/>
                </a:solidFill>
                <a:latin typeface="Arial MT"/>
                <a:cs typeface="Arial MT"/>
              </a:rPr>
              <a:t> dan </a:t>
            </a:r>
            <a:r>
              <a:rPr lang="en-US" sz="2250" dirty="0" err="1">
                <a:solidFill>
                  <a:schemeClr val="tx1"/>
                </a:solidFill>
                <a:latin typeface="Arial MT"/>
                <a:cs typeface="Arial MT"/>
              </a:rPr>
              <a:t>mengevaluasi</a:t>
            </a:r>
            <a:endParaRPr sz="2250" dirty="0">
              <a:solidFill>
                <a:schemeClr val="tx1"/>
              </a:solidFill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700" y="5029200"/>
            <a:ext cx="8077200" cy="2667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836930">
              <a:lnSpc>
                <a:spcPts val="2039"/>
              </a:lnSpc>
              <a:tabLst>
                <a:tab pos="4744720" algn="l"/>
              </a:tabLst>
            </a:pPr>
            <a:r>
              <a:rPr lang="en-US" sz="2200" dirty="0" err="1">
                <a:latin typeface="Arial MT"/>
                <a:cs typeface="Arial MT"/>
              </a:rPr>
              <a:t>Keberhasilan</a:t>
            </a:r>
            <a:r>
              <a:rPr lang="en-US" sz="2200" dirty="0">
                <a:latin typeface="Arial MT"/>
                <a:cs typeface="Arial MT"/>
              </a:rPr>
              <a:t> </a:t>
            </a:r>
            <a:r>
              <a:rPr lang="en-US" sz="2200" dirty="0" err="1">
                <a:latin typeface="Arial MT"/>
                <a:cs typeface="Arial MT"/>
              </a:rPr>
              <a:t>secara</a:t>
            </a:r>
            <a:r>
              <a:rPr lang="en-US" sz="2200" dirty="0">
                <a:latin typeface="Arial MT"/>
                <a:cs typeface="Arial MT"/>
              </a:rPr>
              <a:t> </a:t>
            </a:r>
            <a:r>
              <a:rPr lang="en-US" sz="2200" dirty="0" err="1">
                <a:latin typeface="Arial MT"/>
                <a:cs typeface="Arial MT"/>
              </a:rPr>
              <a:t>efektif</a:t>
            </a:r>
            <a:r>
              <a:rPr lang="en-US" sz="2200" dirty="0">
                <a:latin typeface="Arial MT"/>
                <a:cs typeface="Arial MT"/>
              </a:rPr>
              <a:t> </a:t>
            </a:r>
            <a:r>
              <a:rPr lang="en-US" sz="2200" dirty="0" err="1">
                <a:latin typeface="Arial MT"/>
                <a:cs typeface="Arial MT"/>
              </a:rPr>
              <a:t>terhadap</a:t>
            </a:r>
            <a:r>
              <a:rPr lang="en-US" sz="2200" dirty="0">
                <a:latin typeface="Arial MT"/>
                <a:cs typeface="Arial MT"/>
              </a:rPr>
              <a:t> </a:t>
            </a:r>
            <a:r>
              <a:rPr lang="en-US" sz="2200" dirty="0" err="1">
                <a:latin typeface="Arial MT"/>
                <a:cs typeface="Arial MT"/>
              </a:rPr>
              <a:t>masalah</a:t>
            </a:r>
            <a:r>
              <a:rPr lang="en-US" sz="2200" dirty="0">
                <a:latin typeface="Arial MT"/>
                <a:cs typeface="Arial MT"/>
              </a:rPr>
              <a:t> (</a:t>
            </a:r>
            <a:r>
              <a:rPr lang="en-US" sz="2200" dirty="0" err="1">
                <a:latin typeface="Arial MT"/>
                <a:cs typeface="Arial MT"/>
              </a:rPr>
              <a:t>Yura</a:t>
            </a:r>
            <a:r>
              <a:rPr lang="en-US" sz="2200" dirty="0">
                <a:latin typeface="Arial MT"/>
                <a:cs typeface="Arial MT"/>
              </a:rPr>
              <a:t>)</a:t>
            </a:r>
            <a:endParaRPr sz="220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00" y="5321300"/>
            <a:ext cx="8077200" cy="2667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843915">
              <a:lnSpc>
                <a:spcPts val="1950"/>
              </a:lnSpc>
            </a:pPr>
            <a:endParaRPr sz="225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200" y="165100"/>
            <a:ext cx="7772400" cy="33909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700" y="3886200"/>
            <a:ext cx="8077200" cy="3302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1191895" indent="-309880">
              <a:lnSpc>
                <a:spcPts val="2570"/>
              </a:lnSpc>
              <a:buChar char="•"/>
              <a:tabLst>
                <a:tab pos="1191895" algn="l"/>
              </a:tabLst>
            </a:pPr>
            <a:r>
              <a:rPr sz="2850" spc="-114" dirty="0">
                <a:latin typeface="Arial MT"/>
                <a:cs typeface="Arial MT"/>
              </a:rPr>
              <a:t>Validasi</a:t>
            </a:r>
            <a:r>
              <a:rPr sz="2850" spc="-80" dirty="0">
                <a:latin typeface="Arial MT"/>
                <a:cs typeface="Arial MT"/>
              </a:rPr>
              <a:t> </a:t>
            </a:r>
            <a:r>
              <a:rPr sz="2850" spc="-125" dirty="0">
                <a:latin typeface="Arial MT"/>
                <a:cs typeface="Arial MT"/>
              </a:rPr>
              <a:t>data</a:t>
            </a:r>
            <a:r>
              <a:rPr sz="2850" spc="-7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:</a:t>
            </a:r>
            <a:r>
              <a:rPr sz="2850" spc="-25" dirty="0">
                <a:latin typeface="Arial MT"/>
                <a:cs typeface="Arial MT"/>
              </a:rPr>
              <a:t> </a:t>
            </a:r>
            <a:r>
              <a:rPr sz="2850" spc="-145" dirty="0">
                <a:latin typeface="Arial MT"/>
                <a:cs typeface="Arial MT"/>
              </a:rPr>
              <a:t>mampu</a:t>
            </a:r>
            <a:r>
              <a:rPr sz="2850" spc="40" dirty="0">
                <a:latin typeface="Arial MT"/>
                <a:cs typeface="Arial MT"/>
              </a:rPr>
              <a:t> </a:t>
            </a:r>
            <a:r>
              <a:rPr sz="2850" spc="-25" dirty="0">
                <a:latin typeface="Arial MT"/>
                <a:cs typeface="Arial MT"/>
              </a:rPr>
              <a:t>melakukan</a:t>
            </a:r>
            <a:endParaRPr sz="2850" dirty="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700" y="4254500"/>
            <a:ext cx="8077200" cy="31406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24765" algn="ctr">
              <a:lnSpc>
                <a:spcPts val="2400"/>
              </a:lnSpc>
              <a:tabLst>
                <a:tab pos="4314190" algn="l"/>
              </a:tabLst>
            </a:pPr>
            <a:r>
              <a:rPr lang="en-US" sz="2850" spc="-335" dirty="0" err="1">
                <a:latin typeface="Arial MT"/>
                <a:cs typeface="Arial MT"/>
              </a:rPr>
              <a:t>Aktivitas</a:t>
            </a:r>
            <a:r>
              <a:rPr lang="en-US" sz="2850" spc="-335" dirty="0">
                <a:latin typeface="Arial MT"/>
                <a:cs typeface="Arial MT"/>
              </a:rPr>
              <a:t>  </a:t>
            </a:r>
            <a:r>
              <a:rPr sz="2850" spc="-125" dirty="0" err="1">
                <a:latin typeface="Arial MT"/>
                <a:cs typeface="Arial MT"/>
              </a:rPr>
              <a:t>sehari-</a:t>
            </a:r>
            <a:r>
              <a:rPr sz="2850" spc="-35" dirty="0" err="1">
                <a:latin typeface="Arial MT"/>
                <a:cs typeface="Arial MT"/>
              </a:rPr>
              <a:t>hari</a:t>
            </a:r>
            <a:r>
              <a:rPr sz="2850" spc="-45" dirty="0">
                <a:latin typeface="Arial MT"/>
                <a:cs typeface="Arial MT"/>
              </a:rPr>
              <a:t> </a:t>
            </a:r>
            <a:r>
              <a:rPr sz="2850" spc="-10" dirty="0" err="1">
                <a:latin typeface="Arial MT"/>
                <a:cs typeface="Arial MT"/>
              </a:rPr>
              <a:t>mandiri</a:t>
            </a:r>
            <a:r>
              <a:rPr lang="en-US" sz="2850" spc="-10" dirty="0">
                <a:latin typeface="Arial MT"/>
                <a:cs typeface="Arial MT"/>
              </a:rPr>
              <a:t> </a:t>
            </a:r>
            <a:r>
              <a:rPr sz="2850" spc="-70" dirty="0" err="1">
                <a:latin typeface="Arial MT"/>
                <a:cs typeface="Arial MT"/>
              </a:rPr>
              <a:t>fleksi</a:t>
            </a:r>
            <a:r>
              <a:rPr sz="2850" spc="-90" dirty="0">
                <a:latin typeface="Arial MT"/>
                <a:cs typeface="Arial MT"/>
              </a:rPr>
              <a:t> </a:t>
            </a:r>
            <a:r>
              <a:rPr sz="2850" spc="-20" dirty="0">
                <a:latin typeface="Arial MT"/>
                <a:cs typeface="Arial MT"/>
              </a:rPr>
              <a:t>siku</a:t>
            </a:r>
            <a:endParaRPr sz="2850" dirty="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700" y="4622800"/>
            <a:ext cx="8077200" cy="308161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R="654685" algn="ctr">
              <a:lnSpc>
                <a:spcPts val="2430"/>
              </a:lnSpc>
              <a:tabLst>
                <a:tab pos="1868170" algn="l"/>
              </a:tabLst>
            </a:pPr>
            <a:r>
              <a:rPr sz="2650" dirty="0">
                <a:latin typeface="Arial MT"/>
                <a:cs typeface="Arial MT"/>
              </a:rPr>
              <a:t>150</a:t>
            </a:r>
            <a:r>
              <a:rPr sz="2650" spc="-15" dirty="0">
                <a:latin typeface="Arial MT"/>
                <a:cs typeface="Arial MT"/>
              </a:rPr>
              <a:t> </a:t>
            </a:r>
            <a:r>
              <a:rPr sz="2650" dirty="0" err="1">
                <a:latin typeface="Arial MT"/>
                <a:cs typeface="Arial MT"/>
              </a:rPr>
              <a:t>de</a:t>
            </a:r>
            <a:r>
              <a:rPr lang="en-US" sz="2650" spc="75" dirty="0" err="1">
                <a:latin typeface="Arial MT"/>
                <a:cs typeface="Arial MT"/>
              </a:rPr>
              <a:t>r</a:t>
            </a:r>
            <a:r>
              <a:rPr sz="2650" spc="-20" dirty="0" err="1">
                <a:latin typeface="Arial MT"/>
                <a:cs typeface="Arial MT"/>
              </a:rPr>
              <a:t>ajat</a:t>
            </a:r>
            <a:r>
              <a:rPr sz="2650" dirty="0">
                <a:latin typeface="Arial MT"/>
                <a:cs typeface="Arial MT"/>
              </a:rPr>
              <a:t>	kekuatan</a:t>
            </a:r>
            <a:r>
              <a:rPr sz="2650" spc="35" dirty="0">
                <a:latin typeface="Arial MT"/>
                <a:cs typeface="Arial MT"/>
              </a:rPr>
              <a:t> </a:t>
            </a:r>
            <a:r>
              <a:rPr sz="2650" dirty="0">
                <a:latin typeface="Arial MT"/>
                <a:cs typeface="Arial MT"/>
              </a:rPr>
              <a:t>otot</a:t>
            </a:r>
            <a:r>
              <a:rPr sz="2650" spc="-95" dirty="0">
                <a:latin typeface="Arial MT"/>
                <a:cs typeface="Arial MT"/>
              </a:rPr>
              <a:t> </a:t>
            </a:r>
            <a:r>
              <a:rPr sz="2650" dirty="0">
                <a:latin typeface="Arial MT"/>
                <a:cs typeface="Arial MT"/>
              </a:rPr>
              <a:t>skala</a:t>
            </a:r>
            <a:r>
              <a:rPr sz="2650" spc="-100" dirty="0">
                <a:latin typeface="Arial MT"/>
                <a:cs typeface="Arial MT"/>
              </a:rPr>
              <a:t> </a:t>
            </a:r>
            <a:r>
              <a:rPr sz="2650" spc="-50" dirty="0">
                <a:latin typeface="Arial MT"/>
                <a:cs typeface="Arial MT"/>
              </a:rPr>
              <a:t>5</a:t>
            </a:r>
            <a:endParaRPr sz="265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102600" cy="6070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D3F152-8865-E11F-6A48-84C8B9C3E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500" y="3721100"/>
            <a:ext cx="2451100" cy="236246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200" y="165100"/>
            <a:ext cx="7772400" cy="36322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2700" y="3860800"/>
            <a:ext cx="8077200" cy="266700"/>
          </a:xfrm>
          <a:custGeom>
            <a:avLst/>
            <a:gdLst/>
            <a:ahLst/>
            <a:cxnLst/>
            <a:rect l="l" t="t" r="r" b="b"/>
            <a:pathLst>
              <a:path w="8077200" h="266700">
                <a:moveTo>
                  <a:pt x="8077197" y="266699"/>
                </a:moveTo>
                <a:lnTo>
                  <a:pt x="0" y="2666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2666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700" y="45085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700" y="4914900"/>
            <a:ext cx="8077200" cy="266700"/>
          </a:xfrm>
          <a:custGeom>
            <a:avLst/>
            <a:gdLst/>
            <a:ahLst/>
            <a:cxnLst/>
            <a:rect l="l" t="t" r="r" b="b"/>
            <a:pathLst>
              <a:path w="8077200" h="266700">
                <a:moveTo>
                  <a:pt x="8077197" y="266699"/>
                </a:moveTo>
                <a:lnTo>
                  <a:pt x="0" y="2666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2666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81986" y="3495510"/>
            <a:ext cx="6465570" cy="1737995"/>
          </a:xfrm>
          <a:prstGeom prst="rect">
            <a:avLst/>
          </a:prstGeom>
        </p:spPr>
        <p:txBody>
          <a:bodyPr vert="horz" wrap="square" lIns="0" tIns="225425" rIns="0" bIns="0" rtlCol="0">
            <a:spAutoFit/>
          </a:bodyPr>
          <a:lstStyle/>
          <a:p>
            <a:pPr marL="311785">
              <a:lnSpc>
                <a:spcPct val="100000"/>
              </a:lnSpc>
              <a:spcBef>
                <a:spcPts val="1775"/>
              </a:spcBef>
            </a:pPr>
            <a:r>
              <a:rPr sz="3100" spc="-254" dirty="0">
                <a:latin typeface="Arial MT"/>
                <a:cs typeface="Arial MT"/>
              </a:rPr>
              <a:t>skala</a:t>
            </a:r>
            <a:r>
              <a:rPr sz="3100" spc="95" dirty="0">
                <a:latin typeface="Arial MT"/>
                <a:cs typeface="Arial MT"/>
              </a:rPr>
              <a:t> </a:t>
            </a:r>
            <a:r>
              <a:rPr sz="3100" spc="-395" dirty="0">
                <a:latin typeface="Arial MT"/>
                <a:cs typeface="Arial MT"/>
              </a:rPr>
              <a:t>3</a:t>
            </a:r>
            <a:endParaRPr sz="3100" dirty="0">
              <a:latin typeface="Arial MT"/>
              <a:cs typeface="Arial MT"/>
            </a:endParaRPr>
          </a:p>
          <a:p>
            <a:pPr marL="313055" indent="-300355">
              <a:lnSpc>
                <a:spcPct val="100000"/>
              </a:lnSpc>
              <a:spcBef>
                <a:spcPts val="1580"/>
              </a:spcBef>
              <a:buChar char="•"/>
              <a:tabLst>
                <a:tab pos="313055" algn="l"/>
              </a:tabLst>
            </a:pPr>
            <a:r>
              <a:rPr sz="2900" spc="-100" dirty="0">
                <a:latin typeface="Arial MT"/>
                <a:cs typeface="Arial MT"/>
              </a:rPr>
              <a:t>ldentifikasi </a:t>
            </a:r>
            <a:r>
              <a:rPr sz="2900" spc="-140" dirty="0">
                <a:latin typeface="Arial MT"/>
                <a:cs typeface="Arial MT"/>
              </a:rPr>
              <a:t>masalah</a:t>
            </a:r>
            <a:r>
              <a:rPr sz="2900" spc="-6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:</a:t>
            </a:r>
            <a:r>
              <a:rPr sz="2900" spc="-200" dirty="0">
                <a:latin typeface="Arial MT"/>
                <a:cs typeface="Arial MT"/>
              </a:rPr>
              <a:t> </a:t>
            </a:r>
            <a:r>
              <a:rPr sz="2900" spc="-145" dirty="0">
                <a:latin typeface="Arial MT"/>
                <a:cs typeface="Arial MT"/>
              </a:rPr>
              <a:t>gangguan</a:t>
            </a:r>
            <a:r>
              <a:rPr sz="2900" spc="50" dirty="0">
                <a:latin typeface="Arial MT"/>
                <a:cs typeface="Arial MT"/>
              </a:rPr>
              <a:t> </a:t>
            </a:r>
            <a:r>
              <a:rPr sz="2900" spc="-100" dirty="0">
                <a:latin typeface="Arial MT"/>
                <a:cs typeface="Arial MT"/>
              </a:rPr>
              <a:t>mobilitas</a:t>
            </a:r>
            <a:endParaRPr sz="2900" dirty="0">
              <a:latin typeface="Arial MT"/>
              <a:cs typeface="Arial MT"/>
            </a:endParaRPr>
          </a:p>
          <a:p>
            <a:pPr marL="334010">
              <a:lnSpc>
                <a:spcPct val="100000"/>
              </a:lnSpc>
              <a:spcBef>
                <a:spcPts val="20"/>
              </a:spcBef>
              <a:tabLst>
                <a:tab pos="658495" algn="l"/>
              </a:tabLst>
            </a:pPr>
            <a:r>
              <a:rPr sz="2500" spc="-25" dirty="0" err="1">
                <a:latin typeface="Arial MT"/>
                <a:cs typeface="Arial MT"/>
              </a:rPr>
              <a:t>fi</a:t>
            </a:r>
            <a:r>
              <a:rPr lang="en-US" sz="2500" spc="-25" dirty="0" err="1">
                <a:latin typeface="Arial MT"/>
                <a:cs typeface="Arial MT"/>
              </a:rPr>
              <a:t>s</a:t>
            </a:r>
            <a:r>
              <a:rPr sz="2500" spc="-25" dirty="0" err="1">
                <a:latin typeface="Arial MT"/>
                <a:cs typeface="Arial MT"/>
              </a:rPr>
              <a:t>ik</a:t>
            </a:r>
            <a:endParaRPr sz="25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39299"/>
            <a:ext cx="8089900" cy="3302000"/>
            <a:chOff x="12700" y="177800"/>
            <a:chExt cx="8089900" cy="3302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330200"/>
              <a:ext cx="7772400" cy="27432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25700" y="3073400"/>
              <a:ext cx="1625600" cy="4064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6700" y="3175000"/>
              <a:ext cx="1625600" cy="1524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700" y="3073400"/>
              <a:ext cx="8089900" cy="40640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2700" y="3937000"/>
            <a:ext cx="8077200" cy="3302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762635">
              <a:lnSpc>
                <a:spcPts val="2520"/>
              </a:lnSpc>
              <a:tabLst>
                <a:tab pos="6226175" algn="l"/>
              </a:tabLst>
            </a:pPr>
            <a:r>
              <a:rPr sz="2600" dirty="0">
                <a:latin typeface="Arial MT"/>
                <a:cs typeface="Arial MT"/>
              </a:rPr>
              <a:t>Keputusan</a:t>
            </a:r>
            <a:r>
              <a:rPr sz="2600" spc="15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klinis mengenai</a:t>
            </a:r>
            <a:r>
              <a:rPr sz="2600" spc="265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individu</a:t>
            </a:r>
            <a:r>
              <a:rPr sz="2600" dirty="0">
                <a:latin typeface="Arial MT"/>
                <a:cs typeface="Arial MT"/>
              </a:rPr>
              <a:t>	</a:t>
            </a:r>
            <a:r>
              <a:rPr sz="2600" spc="-10" dirty="0">
                <a:latin typeface="Arial MT"/>
                <a:cs typeface="Arial MT"/>
              </a:rPr>
              <a:t>keluarga,</a:t>
            </a:r>
            <a:endParaRPr sz="26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00" y="4305300"/>
            <a:ext cx="8077200" cy="336182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709930">
              <a:lnSpc>
                <a:spcPts val="2590"/>
              </a:lnSpc>
            </a:pPr>
            <a:r>
              <a:rPr sz="2950" spc="-185" dirty="0">
                <a:latin typeface="Arial MT"/>
                <a:cs typeface="Arial MT"/>
              </a:rPr>
              <a:t>atau</a:t>
            </a:r>
            <a:r>
              <a:rPr sz="2950" spc="-90" dirty="0">
                <a:latin typeface="Arial MT"/>
                <a:cs typeface="Arial MT"/>
              </a:rPr>
              <a:t> </a:t>
            </a:r>
            <a:r>
              <a:rPr sz="2950" spc="-170" dirty="0">
                <a:latin typeface="Arial MT"/>
                <a:cs typeface="Arial MT"/>
              </a:rPr>
              <a:t>masyarakat</a:t>
            </a:r>
            <a:r>
              <a:rPr sz="2950" spc="-15" dirty="0">
                <a:latin typeface="Arial MT"/>
                <a:cs typeface="Arial MT"/>
              </a:rPr>
              <a:t> </a:t>
            </a:r>
            <a:r>
              <a:rPr sz="2950" spc="-160" dirty="0">
                <a:latin typeface="Arial MT"/>
                <a:cs typeface="Arial MT"/>
              </a:rPr>
              <a:t>sebagai</a:t>
            </a:r>
            <a:r>
              <a:rPr sz="2950" spc="40" dirty="0">
                <a:latin typeface="Arial MT"/>
                <a:cs typeface="Arial MT"/>
              </a:rPr>
              <a:t> </a:t>
            </a:r>
            <a:r>
              <a:rPr sz="2950" spc="-150" dirty="0">
                <a:latin typeface="Arial MT"/>
                <a:cs typeface="Arial MT"/>
              </a:rPr>
              <a:t>akibat</a:t>
            </a:r>
            <a:r>
              <a:rPr sz="2950" spc="25" dirty="0">
                <a:latin typeface="Arial MT"/>
                <a:cs typeface="Arial MT"/>
              </a:rPr>
              <a:t> </a:t>
            </a:r>
            <a:r>
              <a:rPr sz="2950" spc="-160" dirty="0">
                <a:latin typeface="Arial MT"/>
                <a:cs typeface="Arial MT"/>
              </a:rPr>
              <a:t>dari</a:t>
            </a:r>
            <a:r>
              <a:rPr sz="2950" spc="-65" dirty="0">
                <a:latin typeface="Arial MT"/>
                <a:cs typeface="Arial MT"/>
              </a:rPr>
              <a:t> </a:t>
            </a:r>
            <a:r>
              <a:rPr sz="2950" spc="-35" dirty="0">
                <a:latin typeface="Arial MT"/>
                <a:cs typeface="Arial MT"/>
              </a:rPr>
              <a:t>masalah-</a:t>
            </a:r>
            <a:endParaRPr sz="2950" dirty="0">
              <a:latin typeface="Arial MT"/>
              <a:cs typeface="Arial M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700" y="46736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27674" y="4525609"/>
            <a:ext cx="6685915" cy="46871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  <a:tabLst>
                <a:tab pos="3199765" algn="l"/>
              </a:tabLst>
            </a:pPr>
            <a:r>
              <a:rPr sz="2950" spc="-195" dirty="0">
                <a:latin typeface="Arial MT"/>
                <a:cs typeface="Arial MT"/>
              </a:rPr>
              <a:t>masalah</a:t>
            </a:r>
            <a:r>
              <a:rPr sz="2950" spc="5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kesehatan</a:t>
            </a:r>
            <a:r>
              <a:rPr sz="2950" dirty="0">
                <a:latin typeface="Arial MT"/>
                <a:cs typeface="Arial MT"/>
              </a:rPr>
              <a:t>	p</a:t>
            </a:r>
            <a:r>
              <a:rPr lang="en-US" sz="2950" spc="-110" dirty="0">
                <a:latin typeface="Arial MT"/>
                <a:cs typeface="Arial MT"/>
              </a:rPr>
              <a:t>r</a:t>
            </a:r>
            <a:r>
              <a:rPr sz="2950" spc="-195" dirty="0">
                <a:latin typeface="Arial MT"/>
                <a:cs typeface="Arial MT"/>
              </a:rPr>
              <a:t>oses</a:t>
            </a:r>
            <a:r>
              <a:rPr sz="2950" spc="-10" dirty="0">
                <a:latin typeface="Arial MT"/>
                <a:cs typeface="Arial MT"/>
              </a:rPr>
              <a:t> </a:t>
            </a:r>
            <a:r>
              <a:rPr sz="2950" spc="-165" dirty="0" err="1">
                <a:latin typeface="Arial MT"/>
                <a:cs typeface="Arial MT"/>
              </a:rPr>
              <a:t>kehidupan</a:t>
            </a:r>
            <a:endParaRPr sz="2950" dirty="0">
              <a:latin typeface="Arial MT"/>
              <a:cs typeface="Arial M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400" y="5043487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079501" y="4881562"/>
            <a:ext cx="5105399" cy="48346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lang="en-US" sz="3050" spc="-195" dirty="0" err="1">
                <a:latin typeface="Arial MT"/>
                <a:cs typeface="Arial MT"/>
              </a:rPr>
              <a:t>Aktual</a:t>
            </a:r>
            <a:r>
              <a:rPr lang="en-US" sz="3050" spc="-195" dirty="0">
                <a:latin typeface="Arial MT"/>
                <a:cs typeface="Arial MT"/>
              </a:rPr>
              <a:t> </a:t>
            </a:r>
            <a:r>
              <a:rPr lang="en-US" sz="3050" spc="-195" dirty="0" err="1">
                <a:latin typeface="Arial MT"/>
                <a:cs typeface="Arial MT"/>
              </a:rPr>
              <a:t>atau</a:t>
            </a:r>
            <a:r>
              <a:rPr lang="en-US" sz="3050" spc="-195" dirty="0">
                <a:latin typeface="Arial MT"/>
                <a:cs typeface="Arial MT"/>
              </a:rPr>
              <a:t> </a:t>
            </a:r>
            <a:r>
              <a:rPr lang="en-US" sz="3050" spc="-195" dirty="0" err="1">
                <a:latin typeface="Arial MT"/>
                <a:cs typeface="Arial MT"/>
              </a:rPr>
              <a:t>risiko</a:t>
            </a:r>
            <a:r>
              <a:rPr lang="en-US" sz="3050" spc="-195" dirty="0">
                <a:latin typeface="Arial MT"/>
                <a:cs typeface="Arial MT"/>
              </a:rPr>
              <a:t> </a:t>
            </a:r>
            <a:r>
              <a:rPr sz="3050" spc="-195" dirty="0" err="1">
                <a:latin typeface="Arial MT"/>
                <a:cs typeface="Arial MT"/>
              </a:rPr>
              <a:t>potensial</a:t>
            </a:r>
            <a:r>
              <a:rPr sz="3050" spc="95" dirty="0">
                <a:latin typeface="Arial MT"/>
                <a:cs typeface="Arial MT"/>
              </a:rPr>
              <a:t> </a:t>
            </a:r>
            <a:r>
              <a:rPr lang="en-US" sz="3050" spc="-335" dirty="0">
                <a:solidFill>
                  <a:srgbClr val="4B4B4B"/>
                </a:solidFill>
                <a:latin typeface="Arial MT"/>
                <a:cs typeface="Arial MT"/>
              </a:rPr>
              <a:t>(</a:t>
            </a:r>
            <a:r>
              <a:rPr lang="en-US" sz="3050" spc="-335" dirty="0" err="1">
                <a:solidFill>
                  <a:srgbClr val="4B4B4B"/>
                </a:solidFill>
                <a:latin typeface="Arial MT"/>
                <a:cs typeface="Arial MT"/>
              </a:rPr>
              <a:t>tanda</a:t>
            </a:r>
            <a:r>
              <a:rPr lang="en-US" sz="3050" spc="-335" dirty="0">
                <a:solidFill>
                  <a:srgbClr val="4B4B4B"/>
                </a:solidFill>
                <a:latin typeface="Arial MT"/>
                <a:cs typeface="Arial MT"/>
              </a:rPr>
              <a:t>)</a:t>
            </a:r>
            <a:endParaRPr sz="3050" dirty="0">
              <a:latin typeface="Arial MT"/>
              <a:cs typeface="Arial MT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5698227-F395-FF65-FB69-A0A9245C20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6026" y="4974038"/>
            <a:ext cx="1465263" cy="109656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77800"/>
            <a:ext cx="8089900" cy="3302000"/>
            <a:chOff x="12700" y="177800"/>
            <a:chExt cx="8089900" cy="3302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330200"/>
              <a:ext cx="7772400" cy="3149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2700" y="3556000"/>
            <a:ext cx="8077200" cy="342900"/>
          </a:xfrm>
          <a:custGeom>
            <a:avLst/>
            <a:gdLst/>
            <a:ahLst/>
            <a:cxnLst/>
            <a:rect l="l" t="t" r="r" b="b"/>
            <a:pathLst>
              <a:path w="8077200" h="342900">
                <a:moveTo>
                  <a:pt x="8077197" y="342899"/>
                </a:moveTo>
                <a:lnTo>
                  <a:pt x="0" y="3428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428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700" y="42164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700" y="4622800"/>
            <a:ext cx="8077200" cy="266700"/>
          </a:xfrm>
          <a:custGeom>
            <a:avLst/>
            <a:gdLst/>
            <a:ahLst/>
            <a:cxnLst/>
            <a:rect l="l" t="t" r="r" b="b"/>
            <a:pathLst>
              <a:path w="8077200" h="266700">
                <a:moveTo>
                  <a:pt x="8077197" y="266699"/>
                </a:moveTo>
                <a:lnTo>
                  <a:pt x="0" y="2666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2666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700" y="5270500"/>
            <a:ext cx="8077200" cy="266700"/>
          </a:xfrm>
          <a:custGeom>
            <a:avLst/>
            <a:gdLst/>
            <a:ahLst/>
            <a:cxnLst/>
            <a:rect l="l" t="t" r="r" b="b"/>
            <a:pathLst>
              <a:path w="8077200" h="266700">
                <a:moveTo>
                  <a:pt x="8077197" y="266699"/>
                </a:moveTo>
                <a:lnTo>
                  <a:pt x="0" y="2666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2666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2315" y="3180641"/>
            <a:ext cx="6042660" cy="2414270"/>
          </a:xfrm>
          <a:prstGeom prst="rect">
            <a:avLst/>
          </a:prstGeom>
        </p:spPr>
        <p:txBody>
          <a:bodyPr vert="horz" wrap="square" lIns="0" tIns="267335" rIns="0" bIns="0" rtlCol="0">
            <a:spAutoFit/>
          </a:bodyPr>
          <a:lstStyle/>
          <a:p>
            <a:pPr marL="309880" indent="-297180">
              <a:lnSpc>
                <a:spcPct val="100000"/>
              </a:lnSpc>
              <a:spcBef>
                <a:spcPts val="2105"/>
              </a:spcBef>
              <a:buChar char="•"/>
              <a:tabLst>
                <a:tab pos="309880" algn="l"/>
              </a:tabLst>
            </a:pPr>
            <a:r>
              <a:rPr sz="2850" spc="-125" dirty="0">
                <a:latin typeface="Arial MT"/>
                <a:cs typeface="Arial MT"/>
              </a:rPr>
              <a:t>Batasan</a:t>
            </a:r>
            <a:r>
              <a:rPr sz="2850" spc="-70" dirty="0">
                <a:latin typeface="Arial MT"/>
                <a:cs typeface="Arial MT"/>
              </a:rPr>
              <a:t> </a:t>
            </a:r>
            <a:r>
              <a:rPr sz="2850" spc="-75" dirty="0" err="1">
                <a:latin typeface="Arial MT"/>
                <a:cs typeface="Arial MT"/>
              </a:rPr>
              <a:t>karakte</a:t>
            </a:r>
            <a:r>
              <a:rPr lang="en-US" sz="2850" spc="-75" dirty="0" err="1">
                <a:latin typeface="Arial MT"/>
                <a:cs typeface="Arial MT"/>
              </a:rPr>
              <a:t>r</a:t>
            </a:r>
            <a:r>
              <a:rPr sz="2850" spc="-10" dirty="0" err="1">
                <a:latin typeface="Arial MT"/>
                <a:cs typeface="Arial MT"/>
              </a:rPr>
              <a:t>istiknya</a:t>
            </a:r>
            <a:endParaRPr sz="2850" dirty="0">
              <a:latin typeface="Arial MT"/>
              <a:cs typeface="Arial MT"/>
            </a:endParaRPr>
          </a:p>
          <a:p>
            <a:pPr marL="311785" marR="5080" indent="-298450">
              <a:lnSpc>
                <a:spcPct val="100600"/>
              </a:lnSpc>
              <a:spcBef>
                <a:spcPts val="1860"/>
              </a:spcBef>
              <a:buChar char="•"/>
              <a:tabLst>
                <a:tab pos="318135" algn="l"/>
              </a:tabLst>
            </a:pPr>
            <a:r>
              <a:rPr sz="2650" spc="-10" dirty="0">
                <a:latin typeface="Arial MT"/>
                <a:cs typeface="Arial MT"/>
              </a:rPr>
              <a:t>Beberapa</a:t>
            </a:r>
            <a:r>
              <a:rPr sz="2650" spc="-15" dirty="0">
                <a:latin typeface="Arial MT"/>
                <a:cs typeface="Arial MT"/>
              </a:rPr>
              <a:t> </a:t>
            </a:r>
            <a:r>
              <a:rPr sz="2650" dirty="0">
                <a:latin typeface="Arial MT"/>
                <a:cs typeface="Arial MT"/>
              </a:rPr>
              <a:t>ukuran</a:t>
            </a:r>
            <a:r>
              <a:rPr sz="2650" spc="-85" dirty="0">
                <a:latin typeface="Arial MT"/>
                <a:cs typeface="Arial MT"/>
              </a:rPr>
              <a:t> </a:t>
            </a:r>
            <a:r>
              <a:rPr sz="2650" dirty="0">
                <a:latin typeface="Arial MT"/>
                <a:cs typeface="Arial MT"/>
              </a:rPr>
              <a:t>normal</a:t>
            </a:r>
            <a:r>
              <a:rPr sz="2650" spc="-30" dirty="0">
                <a:latin typeface="Arial MT"/>
                <a:cs typeface="Arial MT"/>
              </a:rPr>
              <a:t> </a:t>
            </a:r>
            <a:r>
              <a:rPr sz="2650" dirty="0">
                <a:latin typeface="Arial MT"/>
                <a:cs typeface="Arial MT"/>
              </a:rPr>
              <a:t>dari</a:t>
            </a:r>
            <a:r>
              <a:rPr sz="2650" spc="-114" dirty="0">
                <a:latin typeface="Arial MT"/>
                <a:cs typeface="Arial MT"/>
              </a:rPr>
              <a:t> </a:t>
            </a:r>
            <a:r>
              <a:rPr sz="2650" spc="-10" dirty="0">
                <a:latin typeface="Arial MT"/>
                <a:cs typeface="Arial MT"/>
              </a:rPr>
              <a:t>masalah </a:t>
            </a:r>
            <a:r>
              <a:rPr sz="2650" spc="-1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2650" spc="-10" dirty="0">
                <a:latin typeface="Arial MT"/>
                <a:cs typeface="Arial MT"/>
              </a:rPr>
              <a:t>tersebut</a:t>
            </a:r>
            <a:endParaRPr sz="2650" dirty="0">
              <a:latin typeface="Arial MT"/>
              <a:cs typeface="Arial MT"/>
            </a:endParaRPr>
          </a:p>
          <a:p>
            <a:pPr marL="310515" indent="-297180">
              <a:lnSpc>
                <a:spcPct val="100000"/>
              </a:lnSpc>
              <a:spcBef>
                <a:spcPts val="1820"/>
              </a:spcBef>
              <a:buChar char="•"/>
              <a:tabLst>
                <a:tab pos="310515" algn="l"/>
                <a:tab pos="1456055" algn="l"/>
              </a:tabLst>
            </a:pPr>
            <a:r>
              <a:rPr sz="2750" spc="-10" dirty="0" err="1">
                <a:latin typeface="Arial MT"/>
                <a:cs typeface="Arial MT"/>
              </a:rPr>
              <a:t>Berfiki</a:t>
            </a:r>
            <a:r>
              <a:rPr lang="en-US" sz="2750" spc="-10" dirty="0" err="1">
                <a:latin typeface="Arial MT"/>
                <a:cs typeface="Arial MT"/>
              </a:rPr>
              <a:t>r</a:t>
            </a:r>
            <a:r>
              <a:rPr sz="2750" dirty="0">
                <a:latin typeface="Arial MT"/>
                <a:cs typeface="Arial MT"/>
              </a:rPr>
              <a:t>	</a:t>
            </a:r>
            <a:r>
              <a:rPr sz="2750" spc="-10" dirty="0">
                <a:latin typeface="Arial MT"/>
                <a:cs typeface="Arial MT"/>
              </a:rPr>
              <a:t>kritis</a:t>
            </a:r>
            <a:endParaRPr sz="2750" dirty="0">
              <a:latin typeface="Arial MT"/>
              <a:cs typeface="Arial M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592D4D2-3D27-70DA-0DFB-27FF83BC0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2500" y="4639669"/>
            <a:ext cx="2143125" cy="145256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65100"/>
            <a:ext cx="8089900" cy="3670300"/>
            <a:chOff x="12700" y="165100"/>
            <a:chExt cx="8089900" cy="3670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165100"/>
              <a:ext cx="7772400" cy="33274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700" y="3505200"/>
              <a:ext cx="8077200" cy="330200"/>
            </a:xfrm>
            <a:custGeom>
              <a:avLst/>
              <a:gdLst/>
              <a:ahLst/>
              <a:cxnLst/>
              <a:rect l="l" t="t" r="r" b="b"/>
              <a:pathLst>
                <a:path w="8077200" h="330200">
                  <a:moveTo>
                    <a:pt x="8077197" y="330199"/>
                  </a:moveTo>
                  <a:lnTo>
                    <a:pt x="0" y="330199"/>
                  </a:lnTo>
                  <a:lnTo>
                    <a:pt x="0" y="0"/>
                  </a:lnTo>
                  <a:lnTo>
                    <a:pt x="8077197" y="0"/>
                  </a:lnTo>
                  <a:lnTo>
                    <a:pt x="8077197" y="330199"/>
                  </a:lnTo>
                  <a:close/>
                </a:path>
              </a:pathLst>
            </a:custGeom>
            <a:solidFill>
              <a:srgbClr val="CC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2700" y="4114800"/>
            <a:ext cx="8077200" cy="698500"/>
          </a:xfrm>
          <a:custGeom>
            <a:avLst/>
            <a:gdLst/>
            <a:ahLst/>
            <a:cxnLst/>
            <a:rect l="l" t="t" r="r" b="b"/>
            <a:pathLst>
              <a:path w="8077200" h="698500">
                <a:moveTo>
                  <a:pt x="8077187" y="368300"/>
                </a:moveTo>
                <a:lnTo>
                  <a:pt x="0" y="368300"/>
                </a:lnTo>
                <a:lnTo>
                  <a:pt x="0" y="698500"/>
                </a:lnTo>
                <a:lnTo>
                  <a:pt x="8077187" y="698500"/>
                </a:lnTo>
                <a:lnTo>
                  <a:pt x="8077187" y="368300"/>
                </a:lnTo>
                <a:close/>
              </a:path>
              <a:path w="8077200" h="698500">
                <a:moveTo>
                  <a:pt x="8077187" y="0"/>
                </a:moveTo>
                <a:lnTo>
                  <a:pt x="0" y="0"/>
                </a:lnTo>
                <a:lnTo>
                  <a:pt x="0" y="342900"/>
                </a:lnTo>
                <a:lnTo>
                  <a:pt x="8077187" y="342900"/>
                </a:lnTo>
                <a:lnTo>
                  <a:pt x="8077187" y="0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52444" y="3192517"/>
            <a:ext cx="6263640" cy="1608133"/>
          </a:xfrm>
          <a:prstGeom prst="rect">
            <a:avLst/>
          </a:prstGeom>
        </p:spPr>
        <p:txBody>
          <a:bodyPr vert="horz" wrap="square" lIns="0" tIns="198120" rIns="0" bIns="0" rtlCol="0">
            <a:spAutoFit/>
          </a:bodyPr>
          <a:lstStyle/>
          <a:p>
            <a:pPr marL="805180">
              <a:lnSpc>
                <a:spcPct val="100000"/>
              </a:lnSpc>
              <a:spcBef>
                <a:spcPts val="1560"/>
              </a:spcBef>
            </a:pPr>
            <a:r>
              <a:rPr sz="2900" spc="-135" dirty="0">
                <a:latin typeface="Arial MT"/>
                <a:cs typeface="Arial MT"/>
              </a:rPr>
              <a:t>arah</a:t>
            </a:r>
            <a:r>
              <a:rPr sz="2900" spc="-65" dirty="0">
                <a:latin typeface="Arial MT"/>
                <a:cs typeface="Arial MT"/>
              </a:rPr>
              <a:t> </a:t>
            </a:r>
            <a:r>
              <a:rPr sz="2900" spc="-125" dirty="0">
                <a:latin typeface="Arial MT"/>
                <a:cs typeface="Arial MT"/>
              </a:rPr>
              <a:t>terhadap</a:t>
            </a:r>
            <a:r>
              <a:rPr sz="2900" spc="5" dirty="0">
                <a:latin typeface="Arial MT"/>
                <a:cs typeface="Arial MT"/>
              </a:rPr>
              <a:t> </a:t>
            </a:r>
            <a:r>
              <a:rPr sz="2900" spc="-150" dirty="0">
                <a:latin typeface="Arial MT"/>
                <a:cs typeface="Arial MT"/>
              </a:rPr>
              <a:t>tindakan</a:t>
            </a:r>
            <a:r>
              <a:rPr sz="2900" spc="-50" dirty="0">
                <a:latin typeface="Arial MT"/>
                <a:cs typeface="Arial MT"/>
              </a:rPr>
              <a:t> </a:t>
            </a:r>
            <a:r>
              <a:rPr sz="2900" spc="-135" dirty="0">
                <a:latin typeface="Arial MT"/>
                <a:cs typeface="Arial MT"/>
              </a:rPr>
              <a:t>keperawatan</a:t>
            </a:r>
            <a:endParaRPr sz="2900" dirty="0">
              <a:latin typeface="Arial MT"/>
              <a:cs typeface="Arial MT"/>
            </a:endParaRPr>
          </a:p>
          <a:p>
            <a:pPr>
              <a:lnSpc>
                <a:spcPts val="3229"/>
              </a:lnSpc>
              <a:spcBef>
                <a:spcPts val="1420"/>
              </a:spcBef>
              <a:tabLst>
                <a:tab pos="307340" algn="l"/>
                <a:tab pos="3956685" algn="l"/>
              </a:tabLst>
            </a:pPr>
            <a:r>
              <a:rPr lang="en-US" sz="2800" spc="-75" dirty="0">
                <a:solidFill>
                  <a:srgbClr val="FFFFFF"/>
                </a:solidFill>
                <a:latin typeface="Arial MT"/>
                <a:cs typeface="Arial MT"/>
              </a:rPr>
              <a:t>        </a:t>
            </a:r>
            <a:r>
              <a:rPr sz="2800" spc="-75" dirty="0">
                <a:latin typeface="Arial MT"/>
                <a:cs typeface="Arial MT"/>
              </a:rPr>
              <a:t>Sign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/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spc="-95" dirty="0">
                <a:latin typeface="Arial MT"/>
                <a:cs typeface="Arial MT"/>
              </a:rPr>
              <a:t>simptom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(</a:t>
            </a:r>
            <a:r>
              <a:rPr sz="2800" spc="-19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tanda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55" dirty="0">
                <a:latin typeface="Arial MT"/>
                <a:cs typeface="Arial MT"/>
              </a:rPr>
              <a:t>gejala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254" dirty="0">
                <a:latin typeface="Arial MT"/>
                <a:cs typeface="Arial MT"/>
              </a:rPr>
              <a:t>)</a:t>
            </a:r>
            <a:r>
              <a:rPr sz="2800" spc="60" dirty="0">
                <a:latin typeface="Arial MT"/>
                <a:cs typeface="Arial MT"/>
              </a:rPr>
              <a:t> </a:t>
            </a:r>
            <a:r>
              <a:rPr sz="2800" spc="-100" dirty="0">
                <a:latin typeface="Arial MT"/>
                <a:cs typeface="Arial MT"/>
              </a:rPr>
              <a:t>---</a:t>
            </a:r>
            <a:r>
              <a:rPr sz="2800" dirty="0">
                <a:latin typeface="Arial MT"/>
                <a:cs typeface="Arial MT"/>
              </a:rPr>
              <a:t>-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50" dirty="0">
                <a:latin typeface="Arial MT"/>
                <a:cs typeface="Arial MT"/>
              </a:rPr>
              <a:t>S</a:t>
            </a:r>
            <a:endParaRPr sz="2800" dirty="0">
              <a:latin typeface="Arial MT"/>
              <a:cs typeface="Arial MT"/>
            </a:endParaRPr>
          </a:p>
          <a:p>
            <a:pPr marL="273050">
              <a:lnSpc>
                <a:spcPts val="2870"/>
              </a:lnSpc>
              <a:tabLst>
                <a:tab pos="828040" algn="l"/>
                <a:tab pos="1537335" algn="l"/>
                <a:tab pos="2649855" algn="l"/>
              </a:tabLst>
            </a:pPr>
            <a:r>
              <a:rPr lang="en-US" sz="2500" spc="85" dirty="0">
                <a:latin typeface="Arial MT"/>
                <a:cs typeface="Arial MT"/>
              </a:rPr>
              <a:t>     </a:t>
            </a:r>
            <a:r>
              <a:rPr sz="2500" spc="-20" dirty="0" err="1">
                <a:latin typeface="Arial MT"/>
                <a:cs typeface="Arial MT"/>
              </a:rPr>
              <a:t>Ciri</a:t>
            </a:r>
            <a:r>
              <a:rPr lang="en-US" sz="2500" spc="-20" dirty="0">
                <a:latin typeface="Arial MT"/>
                <a:cs typeface="Arial MT"/>
              </a:rPr>
              <a:t> </a:t>
            </a:r>
            <a:r>
              <a:rPr sz="2500" spc="-20" dirty="0" err="1">
                <a:latin typeface="Arial MT"/>
                <a:cs typeface="Arial MT"/>
              </a:rPr>
              <a:t>tanda</a:t>
            </a:r>
            <a:r>
              <a:rPr lang="en-US" sz="2500" spc="-20" dirty="0">
                <a:latin typeface="Arial MT"/>
                <a:cs typeface="Arial MT"/>
              </a:rPr>
              <a:t> </a:t>
            </a:r>
            <a:r>
              <a:rPr sz="2500" dirty="0" err="1">
                <a:latin typeface="Arial MT"/>
                <a:cs typeface="Arial MT"/>
              </a:rPr>
              <a:t>gejala</a:t>
            </a:r>
            <a:r>
              <a:rPr sz="2500" spc="335" dirty="0">
                <a:latin typeface="Arial MT"/>
                <a:cs typeface="Arial MT"/>
              </a:rPr>
              <a:t> </a:t>
            </a:r>
            <a:r>
              <a:rPr sz="2500" dirty="0">
                <a:latin typeface="Arial MT"/>
                <a:cs typeface="Arial MT"/>
              </a:rPr>
              <a:t>yang</a:t>
            </a:r>
            <a:r>
              <a:rPr sz="2500" spc="265" dirty="0">
                <a:latin typeface="Arial MT"/>
                <a:cs typeface="Arial MT"/>
              </a:rPr>
              <a:t> </a:t>
            </a:r>
            <a:r>
              <a:rPr sz="2500" spc="65" dirty="0" err="1">
                <a:latin typeface="Arial MT"/>
                <a:cs typeface="Arial MT"/>
              </a:rPr>
              <a:t>me</a:t>
            </a:r>
            <a:r>
              <a:rPr lang="en-US" sz="2500" spc="365" dirty="0" err="1">
                <a:latin typeface="Arial MT"/>
                <a:cs typeface="Arial MT"/>
              </a:rPr>
              <a:t>r</a:t>
            </a:r>
            <a:r>
              <a:rPr sz="2500" spc="50" dirty="0" err="1">
                <a:latin typeface="Arial MT"/>
                <a:cs typeface="Arial MT"/>
              </a:rPr>
              <a:t>upakan</a:t>
            </a:r>
            <a:endParaRPr sz="25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700" y="4851400"/>
            <a:ext cx="8077200" cy="3302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R="643255" algn="ctr">
              <a:lnSpc>
                <a:spcPts val="2450"/>
              </a:lnSpc>
            </a:pPr>
            <a:r>
              <a:rPr sz="2750" dirty="0" err="1">
                <a:latin typeface="Arial MT"/>
                <a:cs typeface="Arial MT"/>
              </a:rPr>
              <a:t>info</a:t>
            </a:r>
            <a:r>
              <a:rPr lang="en-US" sz="2750" spc="-114" dirty="0" err="1">
                <a:latin typeface="Arial MT"/>
                <a:cs typeface="Arial MT"/>
              </a:rPr>
              <a:t>r</a:t>
            </a:r>
            <a:r>
              <a:rPr sz="2750" spc="-25" dirty="0" err="1">
                <a:latin typeface="Arial MT"/>
                <a:cs typeface="Arial MT"/>
              </a:rPr>
              <a:t>masi</a:t>
            </a:r>
            <a:r>
              <a:rPr sz="2750" spc="-90" dirty="0">
                <a:latin typeface="Arial MT"/>
                <a:cs typeface="Arial MT"/>
              </a:rPr>
              <a:t> </a:t>
            </a:r>
            <a:r>
              <a:rPr sz="2750" spc="-60" dirty="0">
                <a:latin typeface="Arial MT"/>
                <a:cs typeface="Arial MT"/>
              </a:rPr>
              <a:t>yang</a:t>
            </a:r>
            <a:r>
              <a:rPr sz="2750" spc="-30" dirty="0">
                <a:latin typeface="Arial MT"/>
                <a:cs typeface="Arial MT"/>
              </a:rPr>
              <a:t> </a:t>
            </a:r>
            <a:r>
              <a:rPr sz="2750" spc="-35" dirty="0" err="1">
                <a:latin typeface="Arial MT"/>
                <a:cs typeface="Arial MT"/>
              </a:rPr>
              <a:t>dipe</a:t>
            </a:r>
            <a:r>
              <a:rPr lang="en-US" sz="2750" spc="15" dirty="0" err="1">
                <a:latin typeface="Arial MT"/>
                <a:cs typeface="Arial MT"/>
              </a:rPr>
              <a:t>rlukan</a:t>
            </a:r>
            <a:r>
              <a:rPr lang="en-US" sz="2750" spc="15" dirty="0">
                <a:latin typeface="Arial MT"/>
                <a:cs typeface="Arial MT"/>
              </a:rPr>
              <a:t> </a:t>
            </a:r>
            <a:r>
              <a:rPr sz="2750" spc="-10" dirty="0" err="1">
                <a:latin typeface="Arial MT"/>
                <a:cs typeface="Arial MT"/>
              </a:rPr>
              <a:t>untuk</a:t>
            </a:r>
            <a:endParaRPr sz="275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700" y="5219700"/>
            <a:ext cx="8077200" cy="3302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22860" algn="ctr">
              <a:lnSpc>
                <a:spcPts val="2460"/>
              </a:lnSpc>
            </a:pPr>
            <a:r>
              <a:rPr sz="2800" dirty="0" err="1">
                <a:latin typeface="Arial MT"/>
                <a:cs typeface="Arial MT"/>
              </a:rPr>
              <a:t>me</a:t>
            </a:r>
            <a:r>
              <a:rPr lang="en-US" sz="2800" spc="-90" dirty="0" err="1">
                <a:latin typeface="Arial MT"/>
                <a:cs typeface="Arial MT"/>
              </a:rPr>
              <a:t>r</a:t>
            </a:r>
            <a:r>
              <a:rPr sz="2800" spc="-95" dirty="0" err="1">
                <a:latin typeface="Arial MT"/>
                <a:cs typeface="Arial MT"/>
              </a:rPr>
              <a:t>umuskan</a:t>
            </a:r>
            <a:r>
              <a:rPr sz="2800" spc="-100" dirty="0">
                <a:latin typeface="Arial MT"/>
                <a:cs typeface="Arial MT"/>
              </a:rPr>
              <a:t> </a:t>
            </a:r>
            <a:r>
              <a:rPr sz="2800" spc="-85" dirty="0" err="1">
                <a:latin typeface="Arial MT"/>
                <a:cs typeface="Arial MT"/>
              </a:rPr>
              <a:t>diagnosa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spc="-30" dirty="0" err="1">
                <a:latin typeface="Arial MT"/>
                <a:cs typeface="Arial MT"/>
              </a:rPr>
              <a:t>kepe</a:t>
            </a:r>
            <a:r>
              <a:rPr lang="en-US" sz="2800" spc="-80" dirty="0" err="1">
                <a:latin typeface="Arial MT"/>
                <a:cs typeface="Arial MT"/>
              </a:rPr>
              <a:t>r</a:t>
            </a:r>
            <a:r>
              <a:rPr sz="2800" spc="-10" dirty="0" err="1">
                <a:latin typeface="Arial MT"/>
                <a:cs typeface="Arial MT"/>
              </a:rPr>
              <a:t>awatan</a:t>
            </a:r>
            <a:endParaRPr sz="2800" dirty="0">
              <a:latin typeface="Arial MT"/>
              <a:cs typeface="Arial M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E79E7B-C521-1220-FBD0-6FD71E707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084" y="4559300"/>
            <a:ext cx="1296810" cy="15113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000" y="177800"/>
            <a:ext cx="4927600" cy="1397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2700" y="177800"/>
            <a:ext cx="8077200" cy="3302000"/>
            <a:chOff x="12700" y="177800"/>
            <a:chExt cx="8077200" cy="33020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1000" y="330200"/>
              <a:ext cx="1371600" cy="8763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700" y="330199"/>
              <a:ext cx="8077200" cy="3149600"/>
            </a:xfrm>
            <a:custGeom>
              <a:avLst/>
              <a:gdLst/>
              <a:ahLst/>
              <a:cxnLst/>
              <a:rect l="l" t="t" r="r" b="b"/>
              <a:pathLst>
                <a:path w="8077200" h="3149600">
                  <a:moveTo>
                    <a:pt x="8077187" y="2832100"/>
                  </a:moveTo>
                  <a:lnTo>
                    <a:pt x="0" y="2832100"/>
                  </a:lnTo>
                  <a:lnTo>
                    <a:pt x="0" y="3149600"/>
                  </a:lnTo>
                  <a:lnTo>
                    <a:pt x="8077187" y="3149600"/>
                  </a:lnTo>
                  <a:lnTo>
                    <a:pt x="8077187" y="2832100"/>
                  </a:lnTo>
                  <a:close/>
                </a:path>
                <a:path w="8077200" h="3149600">
                  <a:moveTo>
                    <a:pt x="8077187" y="0"/>
                  </a:moveTo>
                  <a:lnTo>
                    <a:pt x="0" y="0"/>
                  </a:lnTo>
                  <a:lnTo>
                    <a:pt x="0" y="2794000"/>
                  </a:lnTo>
                  <a:lnTo>
                    <a:pt x="8077187" y="2794000"/>
                  </a:lnTo>
                  <a:lnTo>
                    <a:pt x="8077187" y="0"/>
                  </a:lnTo>
                  <a:close/>
                </a:path>
              </a:pathLst>
            </a:custGeom>
            <a:solidFill>
              <a:srgbClr val="CC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2700" y="3746500"/>
            <a:ext cx="8077200" cy="292100"/>
          </a:xfrm>
          <a:custGeom>
            <a:avLst/>
            <a:gdLst/>
            <a:ahLst/>
            <a:cxnLst/>
            <a:rect l="l" t="t" r="r" b="b"/>
            <a:pathLst>
              <a:path w="8077200" h="292100">
                <a:moveTo>
                  <a:pt x="8077197" y="292099"/>
                </a:moveTo>
                <a:lnTo>
                  <a:pt x="0" y="2920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2920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71915" y="1625070"/>
            <a:ext cx="6304280" cy="2414270"/>
          </a:xfrm>
          <a:prstGeom prst="rect">
            <a:avLst/>
          </a:prstGeom>
        </p:spPr>
        <p:txBody>
          <a:bodyPr vert="horz" wrap="square" lIns="0" tIns="19748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55"/>
              </a:spcBef>
              <a:tabLst>
                <a:tab pos="322580" algn="l"/>
              </a:tabLst>
            </a:pPr>
            <a:r>
              <a:rPr sz="2450" b="1" spc="-60" dirty="0" err="1">
                <a:latin typeface="Arial MT"/>
                <a:cs typeface="Arial MT"/>
              </a:rPr>
              <a:t>Pat</a:t>
            </a:r>
            <a:r>
              <a:rPr lang="en-US" sz="2450" b="1" spc="-60" dirty="0" err="1">
                <a:latin typeface="Arial MT"/>
                <a:cs typeface="Arial MT"/>
              </a:rPr>
              <a:t>of</a:t>
            </a:r>
            <a:r>
              <a:rPr sz="2450" b="1" spc="-10" dirty="0" err="1">
                <a:latin typeface="Arial MT"/>
                <a:cs typeface="Arial MT"/>
              </a:rPr>
              <a:t>isiologi</a:t>
            </a:r>
            <a:endParaRPr sz="2450" b="1" dirty="0">
              <a:latin typeface="Arial MT"/>
              <a:cs typeface="Arial MT"/>
            </a:endParaRPr>
          </a:p>
          <a:p>
            <a:pPr marL="323215" marR="5080" indent="-1905">
              <a:lnSpc>
                <a:spcPts val="2800"/>
              </a:lnSpc>
              <a:spcBef>
                <a:spcPts val="1670"/>
              </a:spcBef>
            </a:pPr>
            <a:r>
              <a:rPr lang="en-US" sz="2450" spc="-175" dirty="0">
                <a:latin typeface="Arial MT"/>
                <a:cs typeface="Arial MT"/>
              </a:rPr>
              <a:t>Contoh </a:t>
            </a:r>
            <a:r>
              <a:rPr sz="2450" dirty="0">
                <a:latin typeface="Arial MT"/>
                <a:cs typeface="Arial MT"/>
              </a:rPr>
              <a:t>:</a:t>
            </a:r>
            <a:r>
              <a:rPr sz="2450" spc="-170" dirty="0">
                <a:latin typeface="Arial MT"/>
                <a:cs typeface="Arial MT"/>
              </a:rPr>
              <a:t> </a:t>
            </a:r>
            <a:r>
              <a:rPr lang="en-US" sz="2450" spc="-90" dirty="0" err="1">
                <a:latin typeface="Arial MT"/>
                <a:cs typeface="Arial MT"/>
              </a:rPr>
              <a:t>Intoleransi</a:t>
            </a:r>
            <a:r>
              <a:rPr lang="en-US" sz="2450" spc="-90" dirty="0">
                <a:latin typeface="Arial MT"/>
                <a:cs typeface="Arial MT"/>
              </a:rPr>
              <a:t> </a:t>
            </a:r>
            <a:r>
              <a:rPr lang="en-US" sz="2450" spc="-90" dirty="0" err="1">
                <a:latin typeface="Arial MT"/>
                <a:cs typeface="Arial MT"/>
              </a:rPr>
              <a:t>aktivitas</a:t>
            </a:r>
            <a:r>
              <a:rPr lang="en-US" sz="2450" spc="-90" dirty="0">
                <a:latin typeface="Arial MT"/>
                <a:cs typeface="Arial MT"/>
              </a:rPr>
              <a:t> </a:t>
            </a:r>
            <a:r>
              <a:rPr sz="2450" dirty="0" err="1">
                <a:latin typeface="Arial MT"/>
                <a:cs typeface="Arial MT"/>
              </a:rPr>
              <a:t>be</a:t>
            </a:r>
            <a:r>
              <a:rPr lang="en-US" sz="2450" spc="-30" dirty="0" err="1">
                <a:latin typeface="Arial MT"/>
                <a:cs typeface="Arial MT"/>
              </a:rPr>
              <a:t>r</a:t>
            </a:r>
            <a:r>
              <a:rPr sz="2450" spc="-10" dirty="0" err="1">
                <a:latin typeface="Arial MT"/>
                <a:cs typeface="Arial MT"/>
              </a:rPr>
              <a:t>hubungan</a:t>
            </a:r>
            <a:r>
              <a:rPr sz="2450" spc="-10" dirty="0">
                <a:latin typeface="Arial MT"/>
                <a:cs typeface="Arial MT"/>
              </a:rPr>
              <a:t> </a:t>
            </a:r>
            <a:r>
              <a:rPr sz="2450" spc="-85" dirty="0" err="1">
                <a:latin typeface="Arial MT"/>
                <a:cs typeface="Arial MT"/>
              </a:rPr>
              <a:t>dengan</a:t>
            </a:r>
            <a:r>
              <a:rPr sz="2450" spc="-85" dirty="0">
                <a:latin typeface="Arial MT"/>
                <a:cs typeface="Arial MT"/>
              </a:rPr>
              <a:t> </a:t>
            </a:r>
            <a:r>
              <a:rPr sz="2450" spc="-45" dirty="0" err="1">
                <a:latin typeface="Arial MT"/>
                <a:cs typeface="Arial MT"/>
              </a:rPr>
              <a:t>penu</a:t>
            </a:r>
            <a:r>
              <a:rPr lang="en-US" sz="2450" spc="-105" dirty="0" err="1">
                <a:latin typeface="Arial MT"/>
                <a:cs typeface="Arial MT"/>
              </a:rPr>
              <a:t>r</a:t>
            </a:r>
            <a:r>
              <a:rPr sz="2450" spc="-35" dirty="0" err="1">
                <a:latin typeface="Arial MT"/>
                <a:cs typeface="Arial MT"/>
              </a:rPr>
              <a:t>unan</a:t>
            </a:r>
            <a:r>
              <a:rPr sz="2450" spc="-70" dirty="0">
                <a:latin typeface="Arial MT"/>
                <a:cs typeface="Arial MT"/>
              </a:rPr>
              <a:t> </a:t>
            </a:r>
            <a:r>
              <a:rPr sz="2450" spc="-80" dirty="0">
                <a:latin typeface="Arial MT"/>
                <a:cs typeface="Arial MT"/>
              </a:rPr>
              <a:t>transpor</a:t>
            </a:r>
            <a:r>
              <a:rPr sz="2450" spc="-55" dirty="0">
                <a:latin typeface="Arial MT"/>
                <a:cs typeface="Arial MT"/>
              </a:rPr>
              <a:t> </a:t>
            </a:r>
            <a:r>
              <a:rPr sz="2450" spc="-60" dirty="0">
                <a:latin typeface="Arial MT"/>
                <a:cs typeface="Arial MT"/>
              </a:rPr>
              <a:t>oksigen</a:t>
            </a:r>
            <a:r>
              <a:rPr sz="2450" spc="-10" dirty="0">
                <a:latin typeface="Arial MT"/>
                <a:cs typeface="Arial MT"/>
              </a:rPr>
              <a:t> </a:t>
            </a:r>
            <a:r>
              <a:rPr sz="2450" spc="-105" dirty="0">
                <a:latin typeface="Arial MT"/>
                <a:cs typeface="Arial MT"/>
              </a:rPr>
              <a:t>sekunder </a:t>
            </a:r>
            <a:r>
              <a:rPr sz="2300" dirty="0">
                <a:latin typeface="Arial MT"/>
                <a:cs typeface="Arial MT"/>
              </a:rPr>
              <a:t>terhadap</a:t>
            </a:r>
            <a:r>
              <a:rPr sz="2300" spc="-5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gagal</a:t>
            </a:r>
            <a:r>
              <a:rPr sz="2300" spc="-50" dirty="0">
                <a:latin typeface="Arial MT"/>
                <a:cs typeface="Arial MT"/>
              </a:rPr>
              <a:t> </a:t>
            </a:r>
            <a:r>
              <a:rPr sz="2300" dirty="0" err="1">
                <a:latin typeface="Arial MT"/>
                <a:cs typeface="Arial MT"/>
              </a:rPr>
              <a:t>jantung</a:t>
            </a:r>
            <a:r>
              <a:rPr sz="2300" spc="-65" dirty="0">
                <a:latin typeface="Arial MT"/>
                <a:cs typeface="Arial MT"/>
              </a:rPr>
              <a:t> </a:t>
            </a:r>
            <a:r>
              <a:rPr sz="2300" spc="-10" dirty="0" err="1">
                <a:latin typeface="Arial MT"/>
                <a:cs typeface="Arial MT"/>
              </a:rPr>
              <a:t>kongestif</a:t>
            </a:r>
            <a:endParaRPr sz="2300" dirty="0">
              <a:latin typeface="Arial MT"/>
              <a:cs typeface="Arial MT"/>
            </a:endParaRPr>
          </a:p>
          <a:p>
            <a:pPr marL="313690" indent="-300990">
              <a:lnSpc>
                <a:spcPct val="100000"/>
              </a:lnSpc>
              <a:spcBef>
                <a:spcPts val="1340"/>
              </a:spcBef>
              <a:buChar char="•"/>
              <a:tabLst>
                <a:tab pos="313690" algn="l"/>
              </a:tabLst>
            </a:pPr>
            <a:r>
              <a:rPr sz="2500" spc="-95" dirty="0">
                <a:latin typeface="Arial MT"/>
                <a:cs typeface="Arial MT"/>
              </a:rPr>
              <a:t>Tindakan</a:t>
            </a:r>
            <a:r>
              <a:rPr sz="2500" spc="-15" dirty="0">
                <a:latin typeface="Arial MT"/>
                <a:cs typeface="Arial MT"/>
              </a:rPr>
              <a:t> </a:t>
            </a:r>
            <a:r>
              <a:rPr sz="2500" spc="-135" dirty="0">
                <a:latin typeface="Arial MT"/>
                <a:cs typeface="Arial MT"/>
              </a:rPr>
              <a:t>yang</a:t>
            </a:r>
            <a:r>
              <a:rPr sz="2500" spc="-40" dirty="0">
                <a:latin typeface="Arial MT"/>
                <a:cs typeface="Arial MT"/>
              </a:rPr>
              <a:t> </a:t>
            </a:r>
            <a:r>
              <a:rPr sz="2500" spc="-55" dirty="0">
                <a:latin typeface="Arial MT"/>
                <a:cs typeface="Arial MT"/>
              </a:rPr>
              <a:t>berhubungan</a:t>
            </a:r>
            <a:endParaRPr sz="250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700" y="4305300"/>
            <a:ext cx="8077200" cy="2921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R="362585" algn="ctr">
              <a:lnSpc>
                <a:spcPts val="2190"/>
              </a:lnSpc>
            </a:pPr>
            <a:r>
              <a:rPr lang="en-US" sz="2450" spc="-65" dirty="0">
                <a:latin typeface="Arial MT"/>
                <a:cs typeface="Arial MT"/>
              </a:rPr>
              <a:t>C</a:t>
            </a:r>
            <a:r>
              <a:rPr sz="2450" spc="-65" dirty="0">
                <a:latin typeface="Arial MT"/>
                <a:cs typeface="Arial MT"/>
              </a:rPr>
              <a:t>ontoh</a:t>
            </a:r>
            <a:r>
              <a:rPr sz="2450" spc="-10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:</a:t>
            </a:r>
            <a:r>
              <a:rPr sz="2450" spc="-135" dirty="0">
                <a:latin typeface="Arial MT"/>
                <a:cs typeface="Arial MT"/>
              </a:rPr>
              <a:t> </a:t>
            </a:r>
            <a:r>
              <a:rPr sz="2450" spc="-50" dirty="0" err="1">
                <a:latin typeface="Arial MT"/>
                <a:cs typeface="Arial MT"/>
              </a:rPr>
              <a:t>lntoleransi</a:t>
            </a:r>
            <a:r>
              <a:rPr sz="2450" spc="-100" dirty="0">
                <a:latin typeface="Arial MT"/>
                <a:cs typeface="Arial MT"/>
              </a:rPr>
              <a:t> </a:t>
            </a:r>
            <a:r>
              <a:rPr sz="2450" spc="-45" dirty="0" err="1">
                <a:latin typeface="Arial MT"/>
                <a:cs typeface="Arial MT"/>
              </a:rPr>
              <a:t>aktif</a:t>
            </a:r>
            <a:r>
              <a:rPr lang="en-US" sz="2450" spc="-125" dirty="0" err="1">
                <a:latin typeface="Arial MT"/>
                <a:cs typeface="Arial MT"/>
              </a:rPr>
              <a:t>i</a:t>
            </a:r>
            <a:r>
              <a:rPr sz="2450" spc="-55" dirty="0" err="1">
                <a:latin typeface="Arial MT"/>
                <a:cs typeface="Arial MT"/>
              </a:rPr>
              <a:t>tas</a:t>
            </a:r>
            <a:r>
              <a:rPr sz="2450" spc="-110" dirty="0">
                <a:latin typeface="Arial MT"/>
                <a:cs typeface="Arial MT"/>
              </a:rPr>
              <a:t> </a:t>
            </a:r>
            <a:r>
              <a:rPr sz="2450" dirty="0" err="1">
                <a:latin typeface="Arial MT"/>
                <a:cs typeface="Arial MT"/>
              </a:rPr>
              <a:t>be</a:t>
            </a:r>
            <a:r>
              <a:rPr lang="en-US" sz="2450" spc="-60" dirty="0" err="1">
                <a:latin typeface="Arial MT"/>
                <a:cs typeface="Arial MT"/>
              </a:rPr>
              <a:t>r</a:t>
            </a:r>
            <a:r>
              <a:rPr sz="2450" spc="-10" dirty="0" err="1">
                <a:latin typeface="Arial MT"/>
                <a:cs typeface="Arial MT"/>
              </a:rPr>
              <a:t>hubungan</a:t>
            </a:r>
            <a:endParaRPr sz="245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00" y="4660900"/>
            <a:ext cx="8077200" cy="2921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2190"/>
              </a:lnSpc>
              <a:tabLst>
                <a:tab pos="3696970" algn="l"/>
              </a:tabLst>
            </a:pPr>
            <a:r>
              <a:rPr lang="en-US" sz="2450" spc="-85" dirty="0">
                <a:latin typeface="Arial MT"/>
                <a:cs typeface="Arial MT"/>
              </a:rPr>
              <a:t>    </a:t>
            </a:r>
            <a:r>
              <a:rPr sz="2450" spc="-85" dirty="0" err="1">
                <a:latin typeface="Arial MT"/>
                <a:cs typeface="Arial MT"/>
              </a:rPr>
              <a:t>dengan</a:t>
            </a:r>
            <a:r>
              <a:rPr sz="2450" spc="-75" dirty="0">
                <a:latin typeface="Arial MT"/>
                <a:cs typeface="Arial MT"/>
              </a:rPr>
              <a:t> </a:t>
            </a:r>
            <a:r>
              <a:rPr sz="2450" spc="-45" dirty="0" err="1">
                <a:latin typeface="Arial MT"/>
                <a:cs typeface="Arial MT"/>
              </a:rPr>
              <a:t>penu</a:t>
            </a:r>
            <a:r>
              <a:rPr lang="en-US" sz="2450" spc="-65" dirty="0" err="1">
                <a:latin typeface="Arial MT"/>
                <a:cs typeface="Arial MT"/>
              </a:rPr>
              <a:t>r</a:t>
            </a:r>
            <a:r>
              <a:rPr sz="2450" spc="-40" dirty="0" err="1">
                <a:latin typeface="Arial MT"/>
                <a:cs typeface="Arial MT"/>
              </a:rPr>
              <a:t>unan</a:t>
            </a:r>
            <a:r>
              <a:rPr sz="2450" spc="-60" dirty="0">
                <a:latin typeface="Arial MT"/>
                <a:cs typeface="Arial MT"/>
              </a:rPr>
              <a:t> </a:t>
            </a:r>
            <a:r>
              <a:rPr sz="2450" spc="-10" dirty="0">
                <a:latin typeface="Arial MT"/>
                <a:cs typeface="Arial MT"/>
              </a:rPr>
              <a:t>transpo</a:t>
            </a:r>
            <a:r>
              <a:rPr lang="en-US" sz="2450" spc="-10" dirty="0">
                <a:latin typeface="Arial MT"/>
                <a:cs typeface="Arial MT"/>
              </a:rPr>
              <a:t>rt </a:t>
            </a:r>
            <a:r>
              <a:rPr lang="en-US" sz="2450" spc="-10" dirty="0" err="1">
                <a:latin typeface="Arial MT"/>
                <a:cs typeface="Arial MT"/>
              </a:rPr>
              <a:t>Oksigen</a:t>
            </a:r>
            <a:r>
              <a:rPr lang="en-US" sz="2450" spc="-10" dirty="0">
                <a:latin typeface="Arial MT"/>
                <a:cs typeface="Arial MT"/>
              </a:rPr>
              <a:t> </a:t>
            </a:r>
            <a:r>
              <a:rPr sz="2450" spc="-10" dirty="0" err="1">
                <a:latin typeface="Arial MT"/>
                <a:cs typeface="Arial MT"/>
              </a:rPr>
              <a:t>sekude</a:t>
            </a:r>
            <a:r>
              <a:rPr lang="en-US" sz="2450" spc="-10" dirty="0" err="1">
                <a:latin typeface="Arial MT"/>
                <a:cs typeface="Arial MT"/>
              </a:rPr>
              <a:t>r</a:t>
            </a:r>
            <a:endParaRPr sz="2450" dirty="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700" y="5003800"/>
            <a:ext cx="8077200" cy="2921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1188085">
              <a:lnSpc>
                <a:spcPts val="2260"/>
              </a:lnSpc>
            </a:pPr>
            <a:r>
              <a:rPr sz="2300" spc="-10" dirty="0">
                <a:latin typeface="Arial MT"/>
                <a:cs typeface="Arial MT"/>
              </a:rPr>
              <a:t>terhadap</a:t>
            </a:r>
            <a:r>
              <a:rPr sz="2300" spc="6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tirah</a:t>
            </a:r>
            <a:r>
              <a:rPr sz="2300" spc="-8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baring</a:t>
            </a:r>
            <a:r>
              <a:rPr sz="2300" spc="-3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lama.</a:t>
            </a:r>
            <a:endParaRPr sz="2300" dirty="0">
              <a:latin typeface="Arial MT"/>
              <a:cs typeface="Arial M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6F7A177-B9F5-540C-0990-43E7B77633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2500" y="177800"/>
            <a:ext cx="2070100" cy="21463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39700" y="170715"/>
            <a:ext cx="8089900" cy="3263900"/>
            <a:chOff x="12700" y="177800"/>
            <a:chExt cx="8089900" cy="3263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330200"/>
              <a:ext cx="7772400" cy="3111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2700" y="3810000"/>
            <a:ext cx="8077200" cy="307777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431800" algn="ctr">
              <a:lnSpc>
                <a:spcPts val="2420"/>
              </a:lnSpc>
            </a:pPr>
            <a:r>
              <a:rPr lang="en-US" sz="2600" dirty="0">
                <a:latin typeface="Arial MT"/>
                <a:cs typeface="Arial MT"/>
              </a:rPr>
              <a:t>C</a:t>
            </a:r>
            <a:r>
              <a:rPr sz="2600" dirty="0">
                <a:latin typeface="Arial MT"/>
                <a:cs typeface="Arial MT"/>
              </a:rPr>
              <a:t>ontoh</a:t>
            </a:r>
            <a:r>
              <a:rPr sz="2600" spc="8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:</a:t>
            </a:r>
            <a:r>
              <a:rPr sz="2600" spc="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Intoleransi</a:t>
            </a:r>
            <a:r>
              <a:rPr sz="2600" spc="165" dirty="0">
                <a:latin typeface="Arial MT"/>
                <a:cs typeface="Arial MT"/>
              </a:rPr>
              <a:t> </a:t>
            </a:r>
            <a:r>
              <a:rPr sz="2600" dirty="0" err="1">
                <a:latin typeface="Arial MT"/>
                <a:cs typeface="Arial MT"/>
              </a:rPr>
              <a:t>aktifitas</a:t>
            </a:r>
            <a:r>
              <a:rPr sz="2600" spc="135" dirty="0">
                <a:latin typeface="Arial MT"/>
                <a:cs typeface="Arial MT"/>
              </a:rPr>
              <a:t> </a:t>
            </a:r>
            <a:r>
              <a:rPr sz="2600" dirty="0" err="1">
                <a:latin typeface="Arial MT"/>
                <a:cs typeface="Arial MT"/>
              </a:rPr>
              <a:t>be</a:t>
            </a:r>
            <a:r>
              <a:rPr lang="en-US" sz="2600" spc="105" dirty="0" err="1">
                <a:latin typeface="Arial MT"/>
                <a:cs typeface="Arial MT"/>
              </a:rPr>
              <a:t>r</a:t>
            </a:r>
            <a:r>
              <a:rPr sz="2600" spc="-10" dirty="0" err="1">
                <a:latin typeface="Arial MT"/>
                <a:cs typeface="Arial MT"/>
              </a:rPr>
              <a:t>hubungan</a:t>
            </a:r>
            <a:endParaRPr sz="26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517" y="4198838"/>
            <a:ext cx="8077200" cy="309637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R="678815" algn="ctr">
              <a:lnSpc>
                <a:spcPts val="2440"/>
              </a:lnSpc>
            </a:pPr>
            <a:r>
              <a:rPr sz="2700" spc="-35" dirty="0">
                <a:latin typeface="Arial MT"/>
                <a:cs typeface="Arial MT"/>
              </a:rPr>
              <a:t>dengan</a:t>
            </a:r>
            <a:r>
              <a:rPr sz="2700" spc="-155" dirty="0">
                <a:latin typeface="Arial MT"/>
                <a:cs typeface="Arial MT"/>
              </a:rPr>
              <a:t> </a:t>
            </a:r>
            <a:r>
              <a:rPr sz="2700" spc="-30" dirty="0" err="1">
                <a:latin typeface="Arial MT"/>
                <a:cs typeface="Arial MT"/>
              </a:rPr>
              <a:t>penurunan</a:t>
            </a:r>
            <a:r>
              <a:rPr sz="2700" spc="-45" dirty="0">
                <a:latin typeface="Arial MT"/>
                <a:cs typeface="Arial MT"/>
              </a:rPr>
              <a:t> </a:t>
            </a:r>
            <a:r>
              <a:rPr sz="2700" spc="-35" dirty="0" err="1">
                <a:latin typeface="Arial MT"/>
                <a:cs typeface="Arial MT"/>
              </a:rPr>
              <a:t>kekuatan</a:t>
            </a:r>
            <a:endParaRPr sz="2700" dirty="0">
              <a:latin typeface="Arial MT"/>
              <a:cs typeface="Arial M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695E69-5F00-BFD3-85EA-C37110D4C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8700" y="170714"/>
            <a:ext cx="1993900" cy="134058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200" y="177800"/>
            <a:ext cx="7772400" cy="33020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2700" y="3556000"/>
            <a:ext cx="8077200" cy="406400"/>
          </a:xfrm>
          <a:custGeom>
            <a:avLst/>
            <a:gdLst/>
            <a:ahLst/>
            <a:cxnLst/>
            <a:rect l="l" t="t" r="r" b="b"/>
            <a:pathLst>
              <a:path w="8077200" h="406400">
                <a:moveTo>
                  <a:pt x="8077197" y="406399"/>
                </a:moveTo>
                <a:lnTo>
                  <a:pt x="0" y="4063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4063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700" y="4279900"/>
            <a:ext cx="8077200" cy="406400"/>
          </a:xfrm>
          <a:custGeom>
            <a:avLst/>
            <a:gdLst/>
            <a:ahLst/>
            <a:cxnLst/>
            <a:rect l="l" t="t" r="r" b="b"/>
            <a:pathLst>
              <a:path w="8077200" h="406400">
                <a:moveTo>
                  <a:pt x="8077197" y="406399"/>
                </a:moveTo>
                <a:lnTo>
                  <a:pt x="0" y="4063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4063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78372" y="3183796"/>
            <a:ext cx="5198745" cy="1497965"/>
          </a:xfrm>
          <a:prstGeom prst="rect">
            <a:avLst/>
          </a:prstGeom>
        </p:spPr>
        <p:txBody>
          <a:bodyPr vert="horz" wrap="square" lIns="0" tIns="238760" rIns="0" bIns="0" rtlCol="0">
            <a:spAutoFit/>
          </a:bodyPr>
          <a:lstStyle/>
          <a:p>
            <a:pPr marL="308610" indent="-295910">
              <a:lnSpc>
                <a:spcPct val="100000"/>
              </a:lnSpc>
              <a:spcBef>
                <a:spcPts val="1880"/>
              </a:spcBef>
              <a:buChar char="•"/>
              <a:tabLst>
                <a:tab pos="308610" algn="l"/>
              </a:tabLst>
            </a:pPr>
            <a:r>
              <a:rPr sz="3450" spc="-95" dirty="0">
                <a:latin typeface="Arial MT"/>
                <a:cs typeface="Arial MT"/>
              </a:rPr>
              <a:t>Kemungkinan</a:t>
            </a:r>
            <a:endParaRPr sz="3450" dirty="0">
              <a:latin typeface="Arial MT"/>
              <a:cs typeface="Arial MT"/>
            </a:endParaRPr>
          </a:p>
          <a:p>
            <a:pPr marL="306705" indent="-293370">
              <a:lnSpc>
                <a:spcPct val="100000"/>
              </a:lnSpc>
              <a:spcBef>
                <a:spcPts val="1710"/>
              </a:spcBef>
              <a:buChar char="•"/>
              <a:tabLst>
                <a:tab pos="306705" algn="l"/>
                <a:tab pos="2105660" algn="l"/>
              </a:tabLst>
            </a:pPr>
            <a:r>
              <a:rPr sz="3300" spc="-10" dirty="0" err="1">
                <a:latin typeface="Arial MT"/>
                <a:cs typeface="Arial MT"/>
              </a:rPr>
              <a:t>Potensi</a:t>
            </a:r>
            <a:r>
              <a:rPr lang="en-US" sz="3300" spc="-1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/</a:t>
            </a:r>
            <a:r>
              <a:rPr sz="3300" spc="-229" dirty="0">
                <a:latin typeface="Arial MT"/>
                <a:cs typeface="Arial MT"/>
              </a:rPr>
              <a:t> </a:t>
            </a:r>
            <a:r>
              <a:rPr sz="3300" spc="-20" dirty="0">
                <a:latin typeface="Arial MT"/>
                <a:cs typeface="Arial MT"/>
              </a:rPr>
              <a:t>Sehat</a:t>
            </a:r>
            <a:r>
              <a:rPr sz="3300" spc="-125" dirty="0">
                <a:latin typeface="Arial MT"/>
                <a:cs typeface="Arial MT"/>
              </a:rPr>
              <a:t> </a:t>
            </a:r>
            <a:r>
              <a:rPr sz="3300" spc="-90" dirty="0">
                <a:latin typeface="Arial MT"/>
                <a:cs typeface="Arial MT"/>
              </a:rPr>
              <a:t>Sejahtera</a:t>
            </a:r>
            <a:endParaRPr sz="3300" dirty="0">
              <a:latin typeface="Arial MT"/>
              <a:cs typeface="Arial M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5F3568-B7D4-E9CD-5813-E1C346D86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7117" y="4681761"/>
            <a:ext cx="2012783" cy="139298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000" y="177800"/>
            <a:ext cx="4927600" cy="1397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2700" y="177800"/>
            <a:ext cx="8077200" cy="3327400"/>
            <a:chOff x="12700" y="177800"/>
            <a:chExt cx="8077200" cy="33274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1000" y="330200"/>
              <a:ext cx="1473200" cy="8763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700" y="330200"/>
              <a:ext cx="8077200" cy="3175000"/>
            </a:xfrm>
            <a:custGeom>
              <a:avLst/>
              <a:gdLst/>
              <a:ahLst/>
              <a:cxnLst/>
              <a:rect l="l" t="t" r="r" b="b"/>
              <a:pathLst>
                <a:path w="8077200" h="3175000">
                  <a:moveTo>
                    <a:pt x="8077197" y="3174999"/>
                  </a:moveTo>
                  <a:lnTo>
                    <a:pt x="0" y="3174999"/>
                  </a:lnTo>
                  <a:lnTo>
                    <a:pt x="0" y="0"/>
                  </a:lnTo>
                  <a:lnTo>
                    <a:pt x="8077197" y="0"/>
                  </a:lnTo>
                  <a:lnTo>
                    <a:pt x="8077197" y="3174999"/>
                  </a:lnTo>
                  <a:close/>
                </a:path>
              </a:pathLst>
            </a:custGeom>
            <a:solidFill>
              <a:srgbClr val="CC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84942" y="1564040"/>
            <a:ext cx="6595357" cy="199199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10515" marR="5080" indent="-297180">
              <a:lnSpc>
                <a:spcPct val="94200"/>
              </a:lnSpc>
              <a:spcBef>
                <a:spcPts val="290"/>
              </a:spcBef>
              <a:buChar char="•"/>
              <a:tabLst>
                <a:tab pos="310515" algn="l"/>
                <a:tab pos="312420" algn="l"/>
                <a:tab pos="5568315" algn="l"/>
              </a:tabLst>
            </a:pPr>
            <a:r>
              <a:rPr sz="225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2250" spc="-20" dirty="0">
                <a:latin typeface="Arial MT"/>
                <a:cs typeface="Arial MT"/>
              </a:rPr>
              <a:t>Menyajik</a:t>
            </a:r>
            <a:r>
              <a:rPr sz="2250" spc="-27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an</a:t>
            </a:r>
            <a:r>
              <a:rPr sz="2250" spc="-5" dirty="0">
                <a:latin typeface="Arial MT"/>
                <a:cs typeface="Arial MT"/>
              </a:rPr>
              <a:t> </a:t>
            </a:r>
            <a:r>
              <a:rPr sz="2250" dirty="0" err="1">
                <a:latin typeface="Arial MT"/>
                <a:cs typeface="Arial MT"/>
              </a:rPr>
              <a:t>keadaan</a:t>
            </a:r>
            <a:r>
              <a:rPr sz="2250" spc="90" dirty="0">
                <a:latin typeface="Arial MT"/>
                <a:cs typeface="Arial MT"/>
              </a:rPr>
              <a:t> </a:t>
            </a:r>
            <a:r>
              <a:rPr sz="2250" dirty="0" err="1">
                <a:latin typeface="Arial MT"/>
                <a:cs typeface="Arial MT"/>
              </a:rPr>
              <a:t>se</a:t>
            </a:r>
            <a:r>
              <a:rPr lang="en-US" sz="2250" dirty="0" err="1">
                <a:latin typeface="Arial MT"/>
                <a:cs typeface="Arial MT"/>
              </a:rPr>
              <a:t>ca</a:t>
            </a:r>
            <a:r>
              <a:rPr lang="en-US" sz="2250" spc="225" dirty="0" err="1">
                <a:latin typeface="Arial MT"/>
                <a:cs typeface="Arial MT"/>
              </a:rPr>
              <a:t>r</a:t>
            </a:r>
            <a:r>
              <a:rPr sz="2250" dirty="0" err="1">
                <a:latin typeface="Arial MT"/>
                <a:cs typeface="Arial MT"/>
              </a:rPr>
              <a:t>a</a:t>
            </a:r>
            <a:r>
              <a:rPr sz="2250" spc="70" dirty="0">
                <a:latin typeface="Arial MT"/>
                <a:cs typeface="Arial MT"/>
              </a:rPr>
              <a:t> </a:t>
            </a:r>
            <a:r>
              <a:rPr sz="2250" dirty="0" err="1">
                <a:latin typeface="Arial MT"/>
                <a:cs typeface="Arial MT"/>
              </a:rPr>
              <a:t>klinis</a:t>
            </a:r>
            <a:r>
              <a:rPr sz="2250" spc="75" dirty="0">
                <a:latin typeface="Arial MT"/>
                <a:cs typeface="Arial MT"/>
              </a:rPr>
              <a:t> </a:t>
            </a:r>
            <a:r>
              <a:rPr sz="2250" spc="-20" dirty="0">
                <a:latin typeface="Arial MT"/>
                <a:cs typeface="Arial MT"/>
              </a:rPr>
              <a:t>yang</a:t>
            </a:r>
            <a:r>
              <a:rPr lang="en-US" sz="2250" spc="-20" dirty="0">
                <a:latin typeface="Arial MT"/>
                <a:cs typeface="Arial MT"/>
              </a:rPr>
              <a:t> </a:t>
            </a:r>
            <a:r>
              <a:rPr lang="en-US" sz="2250" spc="-20" dirty="0" err="1">
                <a:latin typeface="Arial MT"/>
                <a:cs typeface="Arial MT"/>
              </a:rPr>
              <a:t>t</a:t>
            </a:r>
            <a:r>
              <a:rPr sz="2250" spc="-20" dirty="0" err="1">
                <a:latin typeface="Arial MT"/>
                <a:cs typeface="Arial MT"/>
              </a:rPr>
              <a:t>elah</a:t>
            </a:r>
            <a:r>
              <a:rPr sz="2250" spc="-20" dirty="0">
                <a:latin typeface="Arial MT"/>
                <a:cs typeface="Arial MT"/>
              </a:rPr>
              <a:t> </a:t>
            </a:r>
            <a:r>
              <a:rPr sz="2450" spc="-85" dirty="0">
                <a:latin typeface="Arial MT"/>
                <a:cs typeface="Arial MT"/>
              </a:rPr>
              <a:t>divalidasıkan</a:t>
            </a:r>
            <a:r>
              <a:rPr sz="2450" spc="-55" dirty="0">
                <a:latin typeface="Arial MT"/>
                <a:cs typeface="Arial MT"/>
              </a:rPr>
              <a:t> </a:t>
            </a:r>
            <a:r>
              <a:rPr sz="2450" spc="-70" dirty="0" err="1">
                <a:latin typeface="Arial MT"/>
                <a:cs typeface="Arial MT"/>
              </a:rPr>
              <a:t>melalui</a:t>
            </a:r>
            <a:r>
              <a:rPr sz="2450" dirty="0">
                <a:latin typeface="Arial MT"/>
                <a:cs typeface="Arial MT"/>
              </a:rPr>
              <a:t> </a:t>
            </a:r>
            <a:r>
              <a:rPr sz="2450" spc="-75" dirty="0" err="1">
                <a:latin typeface="Arial MT"/>
                <a:cs typeface="Arial MT"/>
              </a:rPr>
              <a:t>ba</a:t>
            </a:r>
            <a:r>
              <a:rPr lang="en-US" sz="2450" spc="-40" dirty="0" err="1">
                <a:latin typeface="Arial MT"/>
                <a:cs typeface="Arial MT"/>
              </a:rPr>
              <a:t>t</a:t>
            </a:r>
            <a:r>
              <a:rPr sz="2450" spc="-80" dirty="0" err="1">
                <a:latin typeface="Arial MT"/>
                <a:cs typeface="Arial MT"/>
              </a:rPr>
              <a:t>asan</a:t>
            </a:r>
            <a:r>
              <a:rPr sz="2450" spc="-90" dirty="0">
                <a:latin typeface="Arial MT"/>
                <a:cs typeface="Arial MT"/>
              </a:rPr>
              <a:t> </a:t>
            </a:r>
            <a:r>
              <a:rPr lang="en-US" sz="2450" spc="-380" dirty="0" err="1">
                <a:latin typeface="Arial MT"/>
                <a:cs typeface="Arial MT"/>
              </a:rPr>
              <a:t>karakteristik</a:t>
            </a:r>
            <a:r>
              <a:rPr lang="en-US" sz="2450" spc="-380" dirty="0">
                <a:latin typeface="Arial MT"/>
                <a:cs typeface="Arial MT"/>
              </a:rPr>
              <a:t>  </a:t>
            </a:r>
            <a:r>
              <a:rPr sz="2450" spc="-85" dirty="0">
                <a:latin typeface="Arial MT"/>
                <a:cs typeface="Arial MT"/>
              </a:rPr>
              <a:t>mayor</a:t>
            </a:r>
            <a:r>
              <a:rPr sz="2450" spc="-60" dirty="0">
                <a:latin typeface="Arial MT"/>
                <a:cs typeface="Arial MT"/>
              </a:rPr>
              <a:t> </a:t>
            </a:r>
            <a:r>
              <a:rPr sz="2450" spc="-65" dirty="0">
                <a:latin typeface="Arial MT"/>
                <a:cs typeface="Arial MT"/>
              </a:rPr>
              <a:t>yang</a:t>
            </a:r>
            <a:r>
              <a:rPr sz="2450" spc="-70" dirty="0">
                <a:latin typeface="Arial MT"/>
                <a:cs typeface="Arial MT"/>
              </a:rPr>
              <a:t> </a:t>
            </a:r>
            <a:r>
              <a:rPr sz="2450" spc="-125" dirty="0" err="1">
                <a:latin typeface="Arial MT"/>
                <a:cs typeface="Arial MT"/>
              </a:rPr>
              <a:t>dııden</a:t>
            </a:r>
            <a:r>
              <a:rPr lang="en-US" sz="2450" spc="-45" dirty="0" err="1">
                <a:latin typeface="Arial MT"/>
                <a:cs typeface="Arial MT"/>
              </a:rPr>
              <a:t>t</a:t>
            </a:r>
            <a:r>
              <a:rPr sz="2450" spc="-20" dirty="0" err="1">
                <a:latin typeface="Arial MT"/>
                <a:cs typeface="Arial MT"/>
              </a:rPr>
              <a:t>ıfikasıkan</a:t>
            </a:r>
            <a:r>
              <a:rPr sz="2450" spc="-20" dirty="0">
                <a:latin typeface="Arial MT"/>
                <a:cs typeface="Arial MT"/>
              </a:rPr>
              <a:t>.</a:t>
            </a:r>
            <a:endParaRPr sz="2450" dirty="0">
              <a:latin typeface="Arial MT"/>
              <a:cs typeface="Arial MT"/>
            </a:endParaRPr>
          </a:p>
          <a:p>
            <a:pPr marL="310515" marR="172085" indent="-298450">
              <a:lnSpc>
                <a:spcPts val="2800"/>
              </a:lnSpc>
              <a:spcBef>
                <a:spcPts val="1670"/>
              </a:spcBef>
              <a:buChar char="•"/>
              <a:tabLst>
                <a:tab pos="310515" algn="l"/>
                <a:tab pos="3658235" algn="l"/>
              </a:tabLst>
            </a:pPr>
            <a:r>
              <a:rPr sz="2450" spc="-130" dirty="0">
                <a:latin typeface="Arial MT"/>
                <a:cs typeface="Arial MT"/>
              </a:rPr>
              <a:t>Komponen</a:t>
            </a:r>
            <a:r>
              <a:rPr sz="2450" spc="-385" dirty="0">
                <a:latin typeface="Arial MT"/>
                <a:cs typeface="Arial MT"/>
              </a:rPr>
              <a:t> </a:t>
            </a:r>
            <a:r>
              <a:rPr sz="2450" spc="-45" dirty="0" err="1">
                <a:latin typeface="Arial MT"/>
                <a:cs typeface="Arial MT"/>
              </a:rPr>
              <a:t>nya</a:t>
            </a:r>
            <a:r>
              <a:rPr sz="2450" spc="-120" dirty="0">
                <a:latin typeface="Arial MT"/>
                <a:cs typeface="Arial MT"/>
              </a:rPr>
              <a:t> </a:t>
            </a:r>
            <a:r>
              <a:rPr sz="2450" spc="-60" dirty="0" err="1">
                <a:latin typeface="Arial MT"/>
                <a:cs typeface="Arial MT"/>
              </a:rPr>
              <a:t>terdi</a:t>
            </a:r>
            <a:r>
              <a:rPr lang="en-US" sz="2450" spc="110" dirty="0" err="1">
                <a:latin typeface="Arial MT"/>
                <a:cs typeface="Arial MT"/>
              </a:rPr>
              <a:t>ri</a:t>
            </a:r>
            <a:r>
              <a:rPr lang="en-US" sz="2450" spc="110" dirty="0">
                <a:latin typeface="Arial MT"/>
                <a:cs typeface="Arial MT"/>
              </a:rPr>
              <a:t> </a:t>
            </a:r>
            <a:r>
              <a:rPr sz="2450" spc="-25" dirty="0" err="1">
                <a:latin typeface="Arial MT"/>
                <a:cs typeface="Arial MT"/>
              </a:rPr>
              <a:t>da</a:t>
            </a:r>
            <a:r>
              <a:rPr lang="en-US" sz="2450" spc="-25" dirty="0" err="1">
                <a:latin typeface="Arial MT"/>
                <a:cs typeface="Arial MT"/>
              </a:rPr>
              <a:t>ri</a:t>
            </a:r>
            <a:r>
              <a:rPr sz="2450" dirty="0">
                <a:latin typeface="Arial MT"/>
                <a:cs typeface="Arial MT"/>
              </a:rPr>
              <a:t>	:</a:t>
            </a:r>
            <a:r>
              <a:rPr sz="2450" spc="-10" dirty="0">
                <a:latin typeface="Arial MT"/>
                <a:cs typeface="Arial MT"/>
              </a:rPr>
              <a:t> </a:t>
            </a:r>
            <a:r>
              <a:rPr lang="en-US" sz="2450" spc="-10" dirty="0">
                <a:latin typeface="Arial MT"/>
                <a:cs typeface="Arial MT"/>
              </a:rPr>
              <a:t>Pr</a:t>
            </a:r>
            <a:r>
              <a:rPr sz="2450" spc="-70" dirty="0">
                <a:latin typeface="Arial MT"/>
                <a:cs typeface="Arial MT"/>
              </a:rPr>
              <a:t>oblem</a:t>
            </a:r>
            <a:r>
              <a:rPr lang="en-US" sz="2450" spc="-70" dirty="0">
                <a:latin typeface="Arial MT"/>
                <a:cs typeface="Arial MT"/>
              </a:rPr>
              <a:t>, </a:t>
            </a:r>
            <a:r>
              <a:rPr sz="2450" spc="-105" dirty="0" err="1">
                <a:latin typeface="Arial MT"/>
                <a:cs typeface="Arial MT"/>
              </a:rPr>
              <a:t>etiolog</a:t>
            </a:r>
            <a:r>
              <a:rPr sz="2450" spc="-430" dirty="0">
                <a:latin typeface="Arial MT"/>
                <a:cs typeface="Arial MT"/>
              </a:rPr>
              <a:t> </a:t>
            </a:r>
            <a:r>
              <a:rPr sz="2450" spc="-350" dirty="0">
                <a:latin typeface="Arial MT"/>
                <a:cs typeface="Arial MT"/>
              </a:rPr>
              <a:t>i </a:t>
            </a:r>
            <a:r>
              <a:rPr sz="2450" spc="-55" dirty="0">
                <a:latin typeface="Arial MT"/>
                <a:cs typeface="Arial MT"/>
              </a:rPr>
              <a:t>dan</a:t>
            </a:r>
            <a:r>
              <a:rPr sz="2450" spc="-114" dirty="0">
                <a:latin typeface="Arial MT"/>
                <a:cs typeface="Arial MT"/>
              </a:rPr>
              <a:t> </a:t>
            </a:r>
            <a:r>
              <a:rPr sz="2450" spc="-10" dirty="0">
                <a:latin typeface="Arial MT"/>
                <a:cs typeface="Arial MT"/>
              </a:rPr>
              <a:t>simtom.</a:t>
            </a:r>
            <a:endParaRPr sz="245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00" y="3822700"/>
            <a:ext cx="8077200" cy="2921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1178560" indent="-305435">
              <a:lnSpc>
                <a:spcPts val="2160"/>
              </a:lnSpc>
              <a:buChar char="•"/>
              <a:tabLst>
                <a:tab pos="1178560" algn="l"/>
              </a:tabLst>
            </a:pPr>
            <a:r>
              <a:rPr sz="2300" dirty="0">
                <a:latin typeface="Arial MT"/>
                <a:cs typeface="Arial MT"/>
              </a:rPr>
              <a:t>Co</a:t>
            </a:r>
            <a:r>
              <a:rPr lang="en-US" sz="2300" dirty="0">
                <a:latin typeface="Arial MT"/>
                <a:cs typeface="Arial MT"/>
              </a:rPr>
              <a:t>n</a:t>
            </a:r>
            <a:r>
              <a:rPr sz="2300" dirty="0">
                <a:latin typeface="Arial MT"/>
                <a:cs typeface="Arial MT"/>
              </a:rPr>
              <a:t>toh</a:t>
            </a:r>
            <a:r>
              <a:rPr sz="2300" spc="-10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:</a:t>
            </a:r>
            <a:r>
              <a:rPr sz="2300" spc="-9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Gangguan</a:t>
            </a:r>
            <a:r>
              <a:rPr sz="2300" spc="12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kebutuhan</a:t>
            </a:r>
            <a:r>
              <a:rPr sz="2300" spc="125" dirty="0">
                <a:latin typeface="Arial MT"/>
                <a:cs typeface="Arial MT"/>
              </a:rPr>
              <a:t> </a:t>
            </a:r>
            <a:r>
              <a:rPr sz="2300" dirty="0" err="1">
                <a:latin typeface="Arial MT"/>
                <a:cs typeface="Arial MT"/>
              </a:rPr>
              <a:t>cairan</a:t>
            </a:r>
            <a:r>
              <a:rPr sz="2300" spc="-35" dirty="0">
                <a:latin typeface="Arial MT"/>
                <a:cs typeface="Arial MT"/>
              </a:rPr>
              <a:t> </a:t>
            </a:r>
            <a:r>
              <a:rPr sz="2300" dirty="0" err="1">
                <a:latin typeface="Arial MT"/>
                <a:cs typeface="Arial MT"/>
              </a:rPr>
              <a:t>ku</a:t>
            </a:r>
            <a:r>
              <a:rPr lang="en-US" sz="2300" spc="125" dirty="0" err="1">
                <a:latin typeface="Arial MT"/>
                <a:cs typeface="Arial MT"/>
              </a:rPr>
              <a:t>r</a:t>
            </a:r>
            <a:r>
              <a:rPr sz="2300" spc="-25" dirty="0" err="1">
                <a:latin typeface="Arial MT"/>
                <a:cs typeface="Arial MT"/>
              </a:rPr>
              <a:t>ang</a:t>
            </a:r>
            <a:endParaRPr sz="230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700" y="4178300"/>
            <a:ext cx="8077200" cy="2921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R="104775" algn="ctr">
              <a:lnSpc>
                <a:spcPts val="2160"/>
              </a:lnSpc>
            </a:pPr>
            <a:r>
              <a:rPr sz="2300" dirty="0">
                <a:latin typeface="Arial MT"/>
                <a:cs typeface="Arial MT"/>
              </a:rPr>
              <a:t>dari</a:t>
            </a:r>
            <a:r>
              <a:rPr sz="2300" spc="-14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kebutuhan tubuh</a:t>
            </a:r>
            <a:r>
              <a:rPr sz="2300" spc="-4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berhubungan</a:t>
            </a:r>
            <a:r>
              <a:rPr sz="2300" spc="7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dengan</a:t>
            </a:r>
            <a:endParaRPr sz="23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00" y="4521200"/>
            <a:ext cx="8077200" cy="2921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108585" algn="ctr">
              <a:lnSpc>
                <a:spcPts val="2180"/>
              </a:lnSpc>
            </a:pPr>
            <a:r>
              <a:rPr sz="2400" spc="-30" dirty="0">
                <a:latin typeface="Arial MT"/>
                <a:cs typeface="Arial MT"/>
              </a:rPr>
              <a:t>output</a:t>
            </a:r>
            <a:r>
              <a:rPr sz="2400" spc="-110" dirty="0">
                <a:latin typeface="Arial MT"/>
                <a:cs typeface="Arial MT"/>
              </a:rPr>
              <a:t> </a:t>
            </a:r>
            <a:r>
              <a:rPr sz="2400" spc="-60" dirty="0">
                <a:latin typeface="Arial MT"/>
                <a:cs typeface="Arial MT"/>
              </a:rPr>
              <a:t>yang</a:t>
            </a:r>
            <a:r>
              <a:rPr sz="2400" spc="-105" dirty="0">
                <a:latin typeface="Arial MT"/>
                <a:cs typeface="Arial MT"/>
              </a:rPr>
              <a:t> </a:t>
            </a:r>
            <a:r>
              <a:rPr sz="2400" dirty="0" err="1">
                <a:latin typeface="Arial MT"/>
                <a:cs typeface="Arial MT"/>
              </a:rPr>
              <a:t>be</a:t>
            </a:r>
            <a:r>
              <a:rPr lang="en-US" sz="2400" spc="-95" dirty="0" err="1">
                <a:latin typeface="Arial MT"/>
                <a:cs typeface="Arial MT"/>
              </a:rPr>
              <a:t>r</a:t>
            </a:r>
            <a:r>
              <a:rPr sz="2400" spc="-55" dirty="0" err="1">
                <a:latin typeface="Arial MT"/>
                <a:cs typeface="Arial MT"/>
              </a:rPr>
              <a:t>lebihan</a:t>
            </a:r>
            <a:r>
              <a:rPr sz="2400" spc="6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di</a:t>
            </a:r>
            <a:r>
              <a:rPr sz="2400" spc="-130" dirty="0">
                <a:latin typeface="Arial MT"/>
                <a:cs typeface="Arial MT"/>
              </a:rPr>
              <a:t> </a:t>
            </a:r>
            <a:r>
              <a:rPr lang="en-US" sz="2400" spc="-130" dirty="0" err="1">
                <a:latin typeface="Arial MT"/>
                <a:cs typeface="Arial MT"/>
              </a:rPr>
              <a:t>t</a:t>
            </a:r>
            <a:r>
              <a:rPr sz="2400" spc="-145" dirty="0" err="1">
                <a:latin typeface="Arial MT"/>
                <a:cs typeface="Arial MT"/>
              </a:rPr>
              <a:t>and</a:t>
            </a:r>
            <a:r>
              <a:rPr sz="2400" spc="-4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ai</a:t>
            </a:r>
            <a:r>
              <a:rPr sz="2400" spc="-140" dirty="0">
                <a:latin typeface="Arial MT"/>
                <a:cs typeface="Arial MT"/>
              </a:rPr>
              <a:t> </a:t>
            </a:r>
            <a:r>
              <a:rPr sz="2400" spc="-10" dirty="0" err="1">
                <a:latin typeface="Arial MT"/>
                <a:cs typeface="Arial MT"/>
              </a:rPr>
              <a:t>de</a:t>
            </a:r>
            <a:r>
              <a:rPr lang="en-US" sz="2400" spc="-10" dirty="0" err="1">
                <a:latin typeface="Arial MT"/>
                <a:cs typeface="Arial MT"/>
              </a:rPr>
              <a:t>ngan</a:t>
            </a:r>
            <a:r>
              <a:rPr lang="en-US" sz="2400" spc="-10" dirty="0">
                <a:latin typeface="Arial MT"/>
                <a:cs typeface="Arial MT"/>
              </a:rPr>
              <a:t> </a:t>
            </a:r>
            <a:r>
              <a:rPr sz="2400" spc="-10" dirty="0" err="1">
                <a:latin typeface="Arial MT"/>
                <a:cs typeface="Arial MT"/>
              </a:rPr>
              <a:t>klien</a:t>
            </a:r>
            <a:endParaRPr sz="2400" dirty="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700" y="4876800"/>
            <a:ext cx="8077200" cy="2921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27305" algn="ctr">
              <a:lnSpc>
                <a:spcPts val="2190"/>
              </a:lnSpc>
              <a:tabLst>
                <a:tab pos="2491105" algn="l"/>
                <a:tab pos="3837304" algn="l"/>
                <a:tab pos="4487545" algn="l"/>
                <a:tab pos="5335905" algn="l"/>
              </a:tabLst>
            </a:pPr>
            <a:r>
              <a:rPr sz="2450" spc="-95" dirty="0" err="1">
                <a:latin typeface="Arial MT"/>
                <a:cs typeface="Arial MT"/>
              </a:rPr>
              <a:t>muntah</a:t>
            </a:r>
            <a:r>
              <a:rPr sz="2450" spc="-1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6</a:t>
            </a:r>
            <a:r>
              <a:rPr sz="2450" spc="-140" dirty="0">
                <a:latin typeface="Arial MT"/>
                <a:cs typeface="Arial MT"/>
              </a:rPr>
              <a:t> </a:t>
            </a:r>
            <a:r>
              <a:rPr sz="2450" spc="-55" dirty="0">
                <a:latin typeface="Arial MT"/>
                <a:cs typeface="Arial MT"/>
              </a:rPr>
              <a:t>kali</a:t>
            </a:r>
            <a:r>
              <a:rPr sz="2450" spc="-110" dirty="0">
                <a:latin typeface="Arial MT"/>
                <a:cs typeface="Arial MT"/>
              </a:rPr>
              <a:t> </a:t>
            </a:r>
            <a:r>
              <a:rPr lang="en-US" sz="2450" spc="-110" dirty="0">
                <a:latin typeface="Arial MT"/>
                <a:cs typeface="Arial MT"/>
              </a:rPr>
              <a:t>per </a:t>
            </a:r>
            <a:r>
              <a:rPr sz="2450" spc="-20" dirty="0" err="1">
                <a:latin typeface="Arial MT"/>
                <a:cs typeface="Arial MT"/>
              </a:rPr>
              <a:t>hari</a:t>
            </a:r>
            <a:r>
              <a:rPr lang="en-US" sz="2450" spc="-20" dirty="0">
                <a:latin typeface="Arial MT"/>
                <a:cs typeface="Arial MT"/>
              </a:rPr>
              <a:t>, </a:t>
            </a:r>
            <a:r>
              <a:rPr lang="en-US" sz="2450" spc="-30" dirty="0">
                <a:latin typeface="Arial MT"/>
                <a:cs typeface="Arial MT"/>
              </a:rPr>
              <a:t>BAB </a:t>
            </a:r>
            <a:r>
              <a:rPr sz="2450" spc="-114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9</a:t>
            </a:r>
            <a:r>
              <a:rPr sz="2450" spc="-130" dirty="0">
                <a:latin typeface="Arial MT"/>
                <a:cs typeface="Arial MT"/>
              </a:rPr>
              <a:t> </a:t>
            </a:r>
            <a:r>
              <a:rPr sz="2450" spc="-25" dirty="0">
                <a:latin typeface="Arial MT"/>
                <a:cs typeface="Arial MT"/>
              </a:rPr>
              <a:t>ka</a:t>
            </a:r>
            <a:r>
              <a:rPr lang="en-US" sz="2450" spc="-25" dirty="0">
                <a:latin typeface="Arial MT"/>
                <a:cs typeface="Arial MT"/>
              </a:rPr>
              <a:t>li/</a:t>
            </a:r>
            <a:r>
              <a:rPr lang="en-US" sz="2450" spc="-25" dirty="0" err="1">
                <a:latin typeface="Arial MT"/>
                <a:cs typeface="Arial MT"/>
              </a:rPr>
              <a:t>hari</a:t>
            </a:r>
            <a:endParaRPr sz="2450" dirty="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700" y="5232400"/>
            <a:ext cx="8077200" cy="2921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1185545">
              <a:lnSpc>
                <a:spcPts val="2190"/>
              </a:lnSpc>
              <a:tabLst>
                <a:tab pos="2073910" algn="l"/>
              </a:tabLst>
            </a:pPr>
            <a:r>
              <a:rPr lang="en-US" sz="2450" dirty="0">
                <a:latin typeface="Arial MT"/>
                <a:cs typeface="Arial MT"/>
              </a:rPr>
              <a:t>Turgor </a:t>
            </a:r>
            <a:r>
              <a:rPr lang="en-US" sz="2450" dirty="0" err="1">
                <a:latin typeface="Arial MT"/>
                <a:cs typeface="Arial MT"/>
              </a:rPr>
              <a:t>kulit</a:t>
            </a:r>
            <a:r>
              <a:rPr lang="en-US" sz="2450" dirty="0">
                <a:latin typeface="Arial MT"/>
                <a:cs typeface="Arial MT"/>
              </a:rPr>
              <a:t> </a:t>
            </a:r>
            <a:r>
              <a:rPr lang="en-US" sz="2450" dirty="0" err="1">
                <a:latin typeface="Arial MT"/>
                <a:cs typeface="Arial MT"/>
              </a:rPr>
              <a:t>buruk</a:t>
            </a:r>
            <a:r>
              <a:rPr lang="en-US" sz="2450" dirty="0">
                <a:latin typeface="Arial MT"/>
                <a:cs typeface="Arial MT"/>
              </a:rPr>
              <a:t>, </a:t>
            </a:r>
            <a:r>
              <a:rPr lang="en-US" sz="2450" dirty="0" err="1">
                <a:latin typeface="Arial MT"/>
                <a:cs typeface="Arial MT"/>
              </a:rPr>
              <a:t>Kelopak</a:t>
            </a:r>
            <a:r>
              <a:rPr lang="en-US" sz="2450" dirty="0">
                <a:latin typeface="Arial MT"/>
                <a:cs typeface="Arial MT"/>
              </a:rPr>
              <a:t> </a:t>
            </a:r>
            <a:r>
              <a:rPr lang="en-US" sz="2450" dirty="0" err="1">
                <a:latin typeface="Arial MT"/>
                <a:cs typeface="Arial MT"/>
              </a:rPr>
              <a:t>mata</a:t>
            </a:r>
            <a:r>
              <a:rPr lang="en-US" sz="2450" dirty="0">
                <a:latin typeface="Arial MT"/>
                <a:cs typeface="Arial MT"/>
              </a:rPr>
              <a:t> </a:t>
            </a:r>
            <a:r>
              <a:rPr lang="en-US" sz="2450" dirty="0" err="1">
                <a:latin typeface="Arial MT"/>
                <a:cs typeface="Arial MT"/>
              </a:rPr>
              <a:t>cekung</a:t>
            </a:r>
            <a:r>
              <a:rPr lang="en-US" sz="2450" dirty="0">
                <a:latin typeface="Arial MT"/>
                <a:cs typeface="Arial MT"/>
              </a:rPr>
              <a:t> </a:t>
            </a:r>
            <a:endParaRPr sz="2450" dirty="0">
              <a:latin typeface="Arial MT"/>
              <a:cs typeface="Arial M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ACFDAD-B68D-F7A3-5481-5ACB0F718F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3900" y="177800"/>
            <a:ext cx="2286000" cy="12254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241300"/>
            <a:ext cx="8089900" cy="4927600"/>
            <a:chOff x="12700" y="177800"/>
            <a:chExt cx="8089900" cy="4927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330200"/>
              <a:ext cx="7772400" cy="47752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2700" y="5156200"/>
            <a:ext cx="8077200" cy="304800"/>
          </a:xfrm>
          <a:custGeom>
            <a:avLst/>
            <a:gdLst/>
            <a:ahLst/>
            <a:cxnLst/>
            <a:rect l="l" t="t" r="r" b="b"/>
            <a:pathLst>
              <a:path w="8077200" h="304800">
                <a:moveTo>
                  <a:pt x="8077197" y="304799"/>
                </a:moveTo>
                <a:lnTo>
                  <a:pt x="0" y="3047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047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79316" y="5032551"/>
            <a:ext cx="7058184" cy="42319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2031364" algn="l"/>
                <a:tab pos="3997960" algn="l"/>
                <a:tab pos="4949825" algn="l"/>
              </a:tabLst>
            </a:pPr>
            <a:r>
              <a:rPr lang="en-US" sz="2650" dirty="0" err="1">
                <a:solidFill>
                  <a:srgbClr val="FFFFFF"/>
                </a:solidFill>
                <a:latin typeface="Arial MT"/>
                <a:cs typeface="Arial MT"/>
              </a:rPr>
              <a:t>Perencanaan</a:t>
            </a:r>
            <a:r>
              <a:rPr lang="en-US" sz="26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lang="en-US" sz="2650" dirty="0" err="1">
                <a:solidFill>
                  <a:srgbClr val="FFFFFF"/>
                </a:solidFill>
                <a:latin typeface="Arial MT"/>
                <a:cs typeface="Arial MT"/>
              </a:rPr>
              <a:t>Pelaksanaan</a:t>
            </a:r>
            <a:r>
              <a:rPr lang="en-US" sz="2650" dirty="0">
                <a:solidFill>
                  <a:srgbClr val="FFFFFF"/>
                </a:solidFill>
                <a:latin typeface="Arial MT"/>
                <a:cs typeface="Arial MT"/>
              </a:rPr>
              <a:t> dan </a:t>
            </a:r>
            <a:r>
              <a:rPr lang="en-US" sz="2650" dirty="0" err="1">
                <a:solidFill>
                  <a:srgbClr val="FFFFFF"/>
                </a:solidFill>
                <a:latin typeface="Arial MT"/>
                <a:cs typeface="Arial MT"/>
              </a:rPr>
              <a:t>Evaluasi</a:t>
            </a:r>
            <a:endParaRPr sz="2650" dirty="0">
              <a:latin typeface="Arial MT"/>
              <a:cs typeface="Arial M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791A460-08A3-A638-A049-6EA563EC82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436" y="288999"/>
            <a:ext cx="1292464" cy="122540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200" y="2070100"/>
            <a:ext cx="7772400" cy="14605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75000" y="177800"/>
            <a:ext cx="4927600" cy="1397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2700" y="177800"/>
            <a:ext cx="8077200" cy="1879600"/>
            <a:chOff x="12700" y="177800"/>
            <a:chExt cx="8077200" cy="187960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1000" y="330200"/>
              <a:ext cx="1473200" cy="8763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700" y="330200"/>
              <a:ext cx="8077200" cy="1727200"/>
            </a:xfrm>
            <a:custGeom>
              <a:avLst/>
              <a:gdLst/>
              <a:ahLst/>
              <a:cxnLst/>
              <a:rect l="l" t="t" r="r" b="b"/>
              <a:pathLst>
                <a:path w="8077200" h="1727200">
                  <a:moveTo>
                    <a:pt x="8077197" y="1727199"/>
                  </a:moveTo>
                  <a:lnTo>
                    <a:pt x="0" y="1727199"/>
                  </a:lnTo>
                  <a:lnTo>
                    <a:pt x="0" y="0"/>
                  </a:lnTo>
                  <a:lnTo>
                    <a:pt x="8077197" y="0"/>
                  </a:lnTo>
                  <a:lnTo>
                    <a:pt x="8077197" y="1727199"/>
                  </a:lnTo>
                  <a:close/>
                </a:path>
              </a:pathLst>
            </a:custGeom>
            <a:solidFill>
              <a:srgbClr val="CC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83958" y="1622425"/>
            <a:ext cx="5850890" cy="41614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10515" indent="-297815">
              <a:lnSpc>
                <a:spcPct val="100000"/>
              </a:lnSpc>
              <a:spcBef>
                <a:spcPts val="125"/>
              </a:spcBef>
              <a:buChar char="•"/>
              <a:tabLst>
                <a:tab pos="310515" algn="l"/>
                <a:tab pos="4566920" algn="l"/>
                <a:tab pos="5492750" algn="l"/>
              </a:tabLst>
            </a:pPr>
            <a:r>
              <a:rPr sz="2600" dirty="0">
                <a:latin typeface="Arial MT"/>
                <a:cs typeface="Arial MT"/>
              </a:rPr>
              <a:t>Keputusan</a:t>
            </a:r>
            <a:r>
              <a:rPr sz="2600" spc="15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tentang</a:t>
            </a:r>
            <a:r>
              <a:rPr sz="2600" spc="45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individu</a:t>
            </a:r>
            <a:r>
              <a:rPr sz="2600" dirty="0">
                <a:latin typeface="Arial MT"/>
                <a:cs typeface="Arial MT"/>
              </a:rPr>
              <a:t>	</a:t>
            </a:r>
            <a:r>
              <a:rPr sz="2600" spc="-10" dirty="0" err="1">
                <a:latin typeface="Arial MT"/>
                <a:cs typeface="Arial MT"/>
              </a:rPr>
              <a:t>kelua</a:t>
            </a:r>
            <a:r>
              <a:rPr lang="en-US" sz="2600" spc="-10" dirty="0" err="1">
                <a:latin typeface="Arial MT"/>
                <a:cs typeface="Arial MT"/>
              </a:rPr>
              <a:t>r</a:t>
            </a:r>
            <a:r>
              <a:rPr sz="2600" spc="-65" dirty="0" err="1">
                <a:latin typeface="Arial MT"/>
                <a:cs typeface="Arial MT"/>
              </a:rPr>
              <a:t>ga</a:t>
            </a:r>
            <a:endParaRPr sz="2600" dirty="0">
              <a:latin typeface="Arial MT"/>
              <a:cs typeface="Arial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700" y="35941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700" y="4241800"/>
            <a:ext cx="8077200" cy="317500"/>
          </a:xfrm>
          <a:custGeom>
            <a:avLst/>
            <a:gdLst/>
            <a:ahLst/>
            <a:cxnLst/>
            <a:rect l="l" t="t" r="r" b="b"/>
            <a:pathLst>
              <a:path w="8077200" h="317500">
                <a:moveTo>
                  <a:pt x="8077197" y="317499"/>
                </a:moveTo>
                <a:lnTo>
                  <a:pt x="0" y="3174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174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700" y="4635500"/>
            <a:ext cx="8077200" cy="317500"/>
          </a:xfrm>
          <a:custGeom>
            <a:avLst/>
            <a:gdLst/>
            <a:ahLst/>
            <a:cxnLst/>
            <a:rect l="l" t="t" r="r" b="b"/>
            <a:pathLst>
              <a:path w="8077200" h="317500">
                <a:moveTo>
                  <a:pt x="8077197" y="317499"/>
                </a:moveTo>
                <a:lnTo>
                  <a:pt x="0" y="3174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174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84943" y="3477330"/>
            <a:ext cx="6390640" cy="148272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07975">
              <a:lnSpc>
                <a:spcPct val="100000"/>
              </a:lnSpc>
              <a:spcBef>
                <a:spcPts val="120"/>
              </a:spcBef>
            </a:pPr>
            <a:r>
              <a:rPr sz="2800" spc="-10" dirty="0">
                <a:latin typeface="Arial MT"/>
                <a:cs typeface="Arial MT"/>
              </a:rPr>
              <a:t>etiologi</a:t>
            </a:r>
            <a:endParaRPr sz="2800" dirty="0">
              <a:latin typeface="Arial MT"/>
              <a:cs typeface="Arial MT"/>
            </a:endParaRPr>
          </a:p>
          <a:p>
            <a:pPr marL="305435" indent="-292735">
              <a:lnSpc>
                <a:spcPts val="2870"/>
              </a:lnSpc>
              <a:spcBef>
                <a:spcPts val="1990"/>
              </a:spcBef>
              <a:buChar char="•"/>
              <a:tabLst>
                <a:tab pos="305435" algn="l"/>
              </a:tabLst>
            </a:pPr>
            <a:r>
              <a:rPr sz="2450" spc="85" dirty="0">
                <a:latin typeface="Arial MT"/>
                <a:cs typeface="Arial MT"/>
              </a:rPr>
              <a:t>Contoh</a:t>
            </a:r>
            <a:r>
              <a:rPr sz="2450" spc="100" dirty="0">
                <a:latin typeface="Arial MT"/>
                <a:cs typeface="Arial MT"/>
              </a:rPr>
              <a:t> </a:t>
            </a:r>
            <a:r>
              <a:rPr sz="2450" spc="50" dirty="0">
                <a:latin typeface="Arial MT"/>
                <a:cs typeface="Arial MT"/>
              </a:rPr>
              <a:t>:</a:t>
            </a:r>
            <a:r>
              <a:rPr sz="2450" spc="7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Risiko</a:t>
            </a:r>
            <a:r>
              <a:rPr sz="2450" spc="4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terhadap</a:t>
            </a:r>
            <a:r>
              <a:rPr sz="2450" spc="12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cidera</a:t>
            </a:r>
            <a:r>
              <a:rPr sz="2450" spc="15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b</a:t>
            </a:r>
            <a:r>
              <a:rPr sz="2450" spc="1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d</a:t>
            </a:r>
            <a:r>
              <a:rPr sz="2450" spc="55" dirty="0">
                <a:latin typeface="Arial MT"/>
                <a:cs typeface="Arial MT"/>
              </a:rPr>
              <a:t> </a:t>
            </a:r>
            <a:r>
              <a:rPr sz="2450" spc="-10" dirty="0">
                <a:latin typeface="Arial MT"/>
                <a:cs typeface="Arial MT"/>
              </a:rPr>
              <a:t>kurang</a:t>
            </a:r>
            <a:endParaRPr sz="2450" dirty="0">
              <a:latin typeface="Arial MT"/>
              <a:cs typeface="Arial MT"/>
            </a:endParaRPr>
          </a:p>
          <a:p>
            <a:pPr marL="310515">
              <a:lnSpc>
                <a:spcPts val="3229"/>
              </a:lnSpc>
            </a:pPr>
            <a:r>
              <a:rPr sz="2750" spc="-155" dirty="0" err="1">
                <a:latin typeface="Arial MT"/>
                <a:cs typeface="Arial MT"/>
              </a:rPr>
              <a:t>kesada</a:t>
            </a:r>
            <a:r>
              <a:rPr lang="en-US" sz="2750" spc="10" dirty="0" err="1">
                <a:latin typeface="Arial MT"/>
                <a:cs typeface="Arial MT"/>
              </a:rPr>
              <a:t>r</a:t>
            </a:r>
            <a:r>
              <a:rPr sz="2750" spc="-145" dirty="0" err="1">
                <a:latin typeface="Arial MT"/>
                <a:cs typeface="Arial MT"/>
              </a:rPr>
              <a:t>an</a:t>
            </a:r>
            <a:r>
              <a:rPr sz="2750" spc="-155" dirty="0">
                <a:latin typeface="Arial MT"/>
                <a:cs typeface="Arial MT"/>
              </a:rPr>
              <a:t> pada</a:t>
            </a:r>
            <a:r>
              <a:rPr sz="2750" spc="-20" dirty="0">
                <a:latin typeface="Arial MT"/>
                <a:cs typeface="Arial MT"/>
              </a:rPr>
              <a:t> </a:t>
            </a:r>
            <a:r>
              <a:rPr sz="2750" spc="-10" dirty="0">
                <a:latin typeface="Arial MT"/>
                <a:cs typeface="Arial MT"/>
              </a:rPr>
              <a:t>bahaya</a:t>
            </a:r>
            <a:endParaRPr sz="2750" dirty="0">
              <a:latin typeface="Arial MT"/>
              <a:cs typeface="Arial M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2DFF6BA-B081-F23C-4637-E6CAEBCE14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2500" y="200247"/>
            <a:ext cx="2070100" cy="122540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77800"/>
            <a:ext cx="8089900" cy="3416300"/>
            <a:chOff x="12700" y="177800"/>
            <a:chExt cx="8089900" cy="3416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330200"/>
              <a:ext cx="7772400" cy="3263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2700" y="3898900"/>
            <a:ext cx="8077200" cy="342900"/>
          </a:xfrm>
          <a:custGeom>
            <a:avLst/>
            <a:gdLst/>
            <a:ahLst/>
            <a:cxnLst/>
            <a:rect l="l" t="t" r="r" b="b"/>
            <a:pathLst>
              <a:path w="8077200" h="342900">
                <a:moveTo>
                  <a:pt x="8077197" y="342899"/>
                </a:moveTo>
                <a:lnTo>
                  <a:pt x="0" y="3428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428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700" y="4305300"/>
            <a:ext cx="8077200" cy="266700"/>
          </a:xfrm>
          <a:custGeom>
            <a:avLst/>
            <a:gdLst/>
            <a:ahLst/>
            <a:cxnLst/>
            <a:rect l="l" t="t" r="r" b="b"/>
            <a:pathLst>
              <a:path w="8077200" h="266700">
                <a:moveTo>
                  <a:pt x="8077197" y="266699"/>
                </a:moveTo>
                <a:lnTo>
                  <a:pt x="0" y="2666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2666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83958" y="3806825"/>
            <a:ext cx="6256020" cy="83946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05435" indent="-292735">
              <a:lnSpc>
                <a:spcPts val="3010"/>
              </a:lnSpc>
              <a:spcBef>
                <a:spcPts val="125"/>
              </a:spcBef>
              <a:buChar char="•"/>
              <a:tabLst>
                <a:tab pos="305435" algn="l"/>
                <a:tab pos="3600450" algn="l"/>
              </a:tabLst>
            </a:pPr>
            <a:r>
              <a:rPr sz="2600" spc="-10" dirty="0">
                <a:latin typeface="Arial MT"/>
                <a:cs typeface="Arial MT"/>
              </a:rPr>
              <a:t>Conto</a:t>
            </a:r>
            <a:r>
              <a:rPr lang="en-US" sz="2600" spc="-10" dirty="0">
                <a:latin typeface="Arial MT"/>
                <a:cs typeface="Arial MT"/>
              </a:rPr>
              <a:t>h</a:t>
            </a:r>
            <a:r>
              <a:rPr sz="2600" spc="1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:</a:t>
            </a:r>
            <a:r>
              <a:rPr sz="2600" spc="-100" dirty="0">
                <a:latin typeface="Arial MT"/>
                <a:cs typeface="Arial MT"/>
              </a:rPr>
              <a:t> </a:t>
            </a:r>
            <a:r>
              <a:rPr lang="en-US" sz="2600" spc="-10" dirty="0" err="1">
                <a:latin typeface="Arial MT"/>
                <a:cs typeface="Arial MT"/>
              </a:rPr>
              <a:t>K</a:t>
            </a:r>
            <a:r>
              <a:rPr sz="2600" spc="-10" dirty="0" err="1">
                <a:latin typeface="Arial MT"/>
                <a:cs typeface="Arial MT"/>
              </a:rPr>
              <a:t>emugkinan</a:t>
            </a:r>
            <a:r>
              <a:rPr sz="2600" dirty="0">
                <a:latin typeface="Arial MT"/>
                <a:cs typeface="Arial MT"/>
              </a:rPr>
              <a:t>	gangguan</a:t>
            </a:r>
            <a:r>
              <a:rPr sz="2600" spc="70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konsep</a:t>
            </a:r>
            <a:endParaRPr sz="2600" dirty="0">
              <a:latin typeface="Arial MT"/>
              <a:cs typeface="Arial MT"/>
            </a:endParaRPr>
          </a:p>
          <a:p>
            <a:pPr marL="309245">
              <a:lnSpc>
                <a:spcPts val="3370"/>
              </a:lnSpc>
            </a:pPr>
            <a:r>
              <a:rPr sz="2900" spc="-20" dirty="0">
                <a:latin typeface="Arial MT"/>
                <a:cs typeface="Arial MT"/>
              </a:rPr>
              <a:t>diri</a:t>
            </a:r>
            <a:endParaRPr sz="2900" dirty="0">
              <a:latin typeface="Arial MT"/>
              <a:cs typeface="Arial M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3378101-23DE-D197-4C8D-9AD9AE2CBD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1" y="164566"/>
            <a:ext cx="2209800" cy="14229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77800"/>
            <a:ext cx="8089900" cy="3302000"/>
            <a:chOff x="12700" y="177800"/>
            <a:chExt cx="8089900" cy="3302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330200"/>
              <a:ext cx="7772400" cy="3149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2700" y="3543300"/>
            <a:ext cx="8077200" cy="2921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911225" indent="-305435">
              <a:lnSpc>
                <a:spcPts val="2180"/>
              </a:lnSpc>
              <a:buChar char="•"/>
              <a:tabLst>
                <a:tab pos="911225" algn="l"/>
              </a:tabLst>
            </a:pPr>
            <a:r>
              <a:rPr sz="2400" spc="-65" dirty="0">
                <a:latin typeface="Arial MT"/>
                <a:cs typeface="Arial MT"/>
              </a:rPr>
              <a:t>Contoh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lang="en-US" sz="2400" spc="-90" dirty="0">
                <a:latin typeface="Arial MT"/>
                <a:cs typeface="Arial MT"/>
              </a:rPr>
              <a:t>: </a:t>
            </a:r>
            <a:r>
              <a:rPr lang="en-US" sz="2400" spc="-50" dirty="0" err="1">
                <a:latin typeface="Arial MT"/>
                <a:cs typeface="Arial MT"/>
              </a:rPr>
              <a:t>P</a:t>
            </a:r>
            <a:r>
              <a:rPr sz="2400" spc="-50" dirty="0" err="1">
                <a:latin typeface="Arial MT"/>
                <a:cs typeface="Arial MT"/>
              </a:rPr>
              <a:t>erilaku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spc="-50" dirty="0">
                <a:latin typeface="Arial MT"/>
                <a:cs typeface="Arial MT"/>
              </a:rPr>
              <a:t>mencari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banluankesehatan</a:t>
            </a:r>
            <a:endParaRPr sz="24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700" y="3886200"/>
            <a:ext cx="8077200" cy="3048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R="257810" algn="ctr">
              <a:lnSpc>
                <a:spcPts val="2260"/>
              </a:lnSpc>
            </a:pPr>
            <a:r>
              <a:rPr sz="2300" dirty="0">
                <a:latin typeface="Arial MT"/>
                <a:cs typeface="Arial MT"/>
              </a:rPr>
              <a:t>berhubungan</a:t>
            </a:r>
            <a:r>
              <a:rPr sz="2300" spc="-5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dengan</a:t>
            </a:r>
            <a:r>
              <a:rPr sz="2300" spc="-6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kurangnya</a:t>
            </a:r>
            <a:r>
              <a:rPr sz="2300" spc="-2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pengetahuan</a:t>
            </a:r>
            <a:endParaRPr sz="230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00" y="4241800"/>
            <a:ext cx="8077200" cy="2921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908685">
              <a:lnSpc>
                <a:spcPts val="2160"/>
              </a:lnSpc>
            </a:pPr>
            <a:r>
              <a:rPr sz="2300" dirty="0">
                <a:latin typeface="Arial MT"/>
                <a:cs typeface="Arial MT"/>
              </a:rPr>
              <a:t>tentang</a:t>
            </a:r>
            <a:r>
              <a:rPr sz="2300" spc="-4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peran</a:t>
            </a:r>
            <a:r>
              <a:rPr sz="2300" spc="-1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sebagai</a:t>
            </a:r>
            <a:r>
              <a:rPr sz="2300" spc="3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orang</a:t>
            </a:r>
            <a:r>
              <a:rPr sz="2300" spc="-60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baru.</a:t>
            </a:r>
            <a:endParaRPr sz="2300" dirty="0">
              <a:latin typeface="Arial MT"/>
              <a:cs typeface="Arial M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579B15-B7A2-D6D4-71F8-A89B7597F7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1500" y="4533900"/>
            <a:ext cx="2451100" cy="1544053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200" y="177800"/>
            <a:ext cx="7772400" cy="3683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700" y="4216400"/>
            <a:ext cx="8077200" cy="3302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847090">
              <a:lnSpc>
                <a:spcPts val="2480"/>
              </a:lnSpc>
            </a:pPr>
            <a:r>
              <a:rPr sz="2900" spc="-165" dirty="0">
                <a:latin typeface="Arial MT"/>
                <a:cs typeface="Arial MT"/>
              </a:rPr>
              <a:t>Rencana</a:t>
            </a:r>
            <a:r>
              <a:rPr sz="2900" spc="-35" dirty="0">
                <a:latin typeface="Arial MT"/>
                <a:cs typeface="Arial MT"/>
              </a:rPr>
              <a:t> </a:t>
            </a:r>
            <a:r>
              <a:rPr sz="2900" spc="-145" dirty="0" err="1">
                <a:latin typeface="Arial MT"/>
                <a:cs typeface="Arial MT"/>
              </a:rPr>
              <a:t>keperawatan</a:t>
            </a:r>
            <a:r>
              <a:rPr sz="2900" spc="-55" dirty="0">
                <a:latin typeface="Arial MT"/>
                <a:cs typeface="Arial MT"/>
              </a:rPr>
              <a:t> </a:t>
            </a:r>
            <a:r>
              <a:rPr sz="2900" spc="-30" dirty="0" err="1">
                <a:latin typeface="Arial MT"/>
                <a:cs typeface="Arial MT"/>
              </a:rPr>
              <a:t>ha</a:t>
            </a:r>
            <a:r>
              <a:rPr lang="en-US" sz="2900" spc="-105" dirty="0" err="1">
                <a:latin typeface="Arial MT"/>
                <a:cs typeface="Arial MT"/>
              </a:rPr>
              <a:t>r</a:t>
            </a:r>
            <a:r>
              <a:rPr sz="2900" spc="-185" dirty="0" err="1">
                <a:latin typeface="Arial MT"/>
                <a:cs typeface="Arial MT"/>
              </a:rPr>
              <a:t>us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130" dirty="0">
                <a:latin typeface="Arial MT"/>
                <a:cs typeface="Arial MT"/>
              </a:rPr>
              <a:t>melibatkan</a:t>
            </a:r>
            <a:r>
              <a:rPr sz="2900" dirty="0">
                <a:latin typeface="Arial MT"/>
                <a:cs typeface="Arial MT"/>
              </a:rPr>
              <a:t> </a:t>
            </a:r>
            <a:r>
              <a:rPr sz="2900" spc="-10" dirty="0">
                <a:latin typeface="Arial MT"/>
                <a:cs typeface="Arial MT"/>
              </a:rPr>
              <a:t>klien</a:t>
            </a:r>
            <a:endParaRPr sz="2900" dirty="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700" y="4622800"/>
            <a:ext cx="8077200" cy="307777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853440">
              <a:lnSpc>
                <a:spcPts val="2410"/>
              </a:lnSpc>
              <a:tabLst>
                <a:tab pos="1677035" algn="l"/>
                <a:tab pos="3892550" algn="l"/>
              </a:tabLst>
            </a:pPr>
            <a:r>
              <a:rPr sz="2550" spc="-20" dirty="0" err="1">
                <a:latin typeface="Arial MT"/>
                <a:cs typeface="Arial MT"/>
              </a:rPr>
              <a:t>seca</a:t>
            </a:r>
            <a:r>
              <a:rPr lang="en-US" sz="2550" spc="-20" dirty="0" err="1">
                <a:latin typeface="Arial MT"/>
                <a:cs typeface="Arial MT"/>
              </a:rPr>
              <a:t>r</a:t>
            </a:r>
            <a:r>
              <a:rPr sz="2550" dirty="0" err="1">
                <a:latin typeface="Arial MT"/>
                <a:cs typeface="Arial MT"/>
              </a:rPr>
              <a:t>a</a:t>
            </a:r>
            <a:r>
              <a:rPr sz="2550" spc="114" dirty="0">
                <a:latin typeface="Arial MT"/>
                <a:cs typeface="Arial MT"/>
              </a:rPr>
              <a:t> </a:t>
            </a:r>
            <a:r>
              <a:rPr sz="2550" dirty="0">
                <a:latin typeface="Arial MT"/>
                <a:cs typeface="Arial MT"/>
              </a:rPr>
              <a:t>optimal</a:t>
            </a:r>
            <a:r>
              <a:rPr sz="2550" spc="285" dirty="0">
                <a:latin typeface="Arial MT"/>
                <a:cs typeface="Arial MT"/>
              </a:rPr>
              <a:t> </a:t>
            </a:r>
            <a:r>
              <a:rPr sz="2550" spc="-25" dirty="0">
                <a:latin typeface="Arial MT"/>
                <a:cs typeface="Arial MT"/>
              </a:rPr>
              <a:t>aga</a:t>
            </a:r>
            <a:r>
              <a:rPr lang="en-US" sz="2550" spc="-25" dirty="0">
                <a:latin typeface="Arial MT"/>
                <a:cs typeface="Arial MT"/>
              </a:rPr>
              <a:t>r</a:t>
            </a:r>
            <a:r>
              <a:rPr sz="2550" dirty="0">
                <a:latin typeface="Arial MT"/>
                <a:cs typeface="Arial MT"/>
              </a:rPr>
              <a:t>	</a:t>
            </a:r>
            <a:r>
              <a:rPr sz="2550" dirty="0" err="1">
                <a:latin typeface="Arial MT"/>
                <a:cs typeface="Arial MT"/>
              </a:rPr>
              <a:t>tujuan</a:t>
            </a:r>
            <a:r>
              <a:rPr sz="2550" spc="270" dirty="0">
                <a:latin typeface="Arial MT"/>
                <a:cs typeface="Arial MT"/>
              </a:rPr>
              <a:t> </a:t>
            </a:r>
            <a:r>
              <a:rPr sz="2550" dirty="0" err="1">
                <a:latin typeface="Arial MT"/>
                <a:cs typeface="Arial MT"/>
              </a:rPr>
              <a:t>un</a:t>
            </a:r>
            <a:r>
              <a:rPr lang="en-US" sz="2550" spc="200" dirty="0" err="1">
                <a:latin typeface="Arial MT"/>
                <a:cs typeface="Arial MT"/>
              </a:rPr>
              <a:t>t</a:t>
            </a:r>
            <a:r>
              <a:rPr sz="2550" dirty="0" err="1">
                <a:latin typeface="Arial MT"/>
                <a:cs typeface="Arial MT"/>
              </a:rPr>
              <a:t>uk</a:t>
            </a:r>
            <a:r>
              <a:rPr sz="2550" spc="160" dirty="0">
                <a:latin typeface="Arial MT"/>
                <a:cs typeface="Arial MT"/>
              </a:rPr>
              <a:t> </a:t>
            </a:r>
            <a:r>
              <a:rPr sz="2550" spc="-10" dirty="0">
                <a:latin typeface="Arial MT"/>
                <a:cs typeface="Arial MT"/>
              </a:rPr>
              <a:t>memenuhi</a:t>
            </a:r>
            <a:endParaRPr sz="2550" dirty="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700" y="5029200"/>
            <a:ext cx="8077200" cy="3175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841375">
              <a:lnSpc>
                <a:spcPts val="2420"/>
              </a:lnSpc>
            </a:pPr>
            <a:r>
              <a:rPr sz="2600" dirty="0">
                <a:latin typeface="Arial MT"/>
                <a:cs typeface="Arial MT"/>
              </a:rPr>
              <a:t>kebutuhan</a:t>
            </a:r>
            <a:r>
              <a:rPr sz="2600" spc="1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klien</a:t>
            </a:r>
            <a:r>
              <a:rPr sz="2600" spc="45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tercapai</a:t>
            </a:r>
            <a:endParaRPr sz="2600" dirty="0">
              <a:latin typeface="Arial MT"/>
              <a:cs typeface="Arial M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C1986B-97C5-BC69-7DAE-7C82D5B44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9475" y="4902200"/>
            <a:ext cx="2143125" cy="117810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000" y="177800"/>
            <a:ext cx="4927600" cy="1397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2700" y="177800"/>
            <a:ext cx="2870200" cy="139700"/>
            <a:chOff x="12700" y="177800"/>
            <a:chExt cx="2870200" cy="1397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24300" y="698500"/>
            <a:ext cx="1625600" cy="1270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51300" y="1130300"/>
            <a:ext cx="1498600" cy="1016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12900" y="330200"/>
            <a:ext cx="1625600" cy="9017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051300" y="1308100"/>
            <a:ext cx="1625600" cy="76200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2700" y="330200"/>
            <a:ext cx="8089900" cy="3429000"/>
            <a:chOff x="12700" y="330200"/>
            <a:chExt cx="8089900" cy="3429000"/>
          </a:xfrm>
        </p:grpSpPr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20900" y="1257300"/>
              <a:ext cx="1625600" cy="762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700" y="330200"/>
              <a:ext cx="8089900" cy="17145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2700" y="2070100"/>
              <a:ext cx="8077200" cy="1689100"/>
            </a:xfrm>
            <a:custGeom>
              <a:avLst/>
              <a:gdLst/>
              <a:ahLst/>
              <a:cxnLst/>
              <a:rect l="l" t="t" r="r" b="b"/>
              <a:pathLst>
                <a:path w="8077200" h="1689100">
                  <a:moveTo>
                    <a:pt x="8077197" y="1689099"/>
                  </a:moveTo>
                  <a:lnTo>
                    <a:pt x="0" y="1689099"/>
                  </a:lnTo>
                  <a:lnTo>
                    <a:pt x="0" y="0"/>
                  </a:lnTo>
                  <a:lnTo>
                    <a:pt x="8077197" y="0"/>
                  </a:lnTo>
                  <a:lnTo>
                    <a:pt x="8077197" y="1689099"/>
                  </a:lnTo>
                  <a:close/>
                </a:path>
              </a:pathLst>
            </a:custGeom>
            <a:solidFill>
              <a:srgbClr val="CC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12700" y="40767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82972" y="1801925"/>
            <a:ext cx="6089015" cy="2612390"/>
          </a:xfrm>
          <a:prstGeom prst="rect">
            <a:avLst/>
          </a:prstGeom>
        </p:spPr>
        <p:txBody>
          <a:bodyPr vert="horz" wrap="square" lIns="0" tIns="242570" rIns="0" bIns="0" rtlCol="0">
            <a:spAutoFit/>
          </a:bodyPr>
          <a:lstStyle/>
          <a:p>
            <a:pPr marL="311150" indent="-297815">
              <a:lnSpc>
                <a:spcPct val="100000"/>
              </a:lnSpc>
              <a:spcBef>
                <a:spcPts val="1910"/>
              </a:spcBef>
              <a:buChar char="•"/>
              <a:tabLst>
                <a:tab pos="311150" algn="l"/>
              </a:tabLst>
            </a:pPr>
            <a:r>
              <a:rPr sz="2600" dirty="0">
                <a:latin typeface="Arial MT"/>
                <a:cs typeface="Arial MT"/>
              </a:rPr>
              <a:t>Kekuatan</a:t>
            </a:r>
            <a:r>
              <a:rPr sz="2600" spc="19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dan</a:t>
            </a:r>
            <a:r>
              <a:rPr sz="2600" spc="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kelemahan</a:t>
            </a:r>
            <a:r>
              <a:rPr sz="2600" spc="16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kl</a:t>
            </a:r>
            <a:r>
              <a:rPr sz="2600" spc="-145" dirty="0">
                <a:latin typeface="Arial MT"/>
                <a:cs typeface="Arial MT"/>
              </a:rPr>
              <a:t> </a:t>
            </a:r>
            <a:r>
              <a:rPr sz="2600" spc="-25" dirty="0">
                <a:latin typeface="Arial MT"/>
                <a:cs typeface="Arial MT"/>
              </a:rPr>
              <a:t>en</a:t>
            </a:r>
            <a:endParaRPr sz="2600" dirty="0">
              <a:latin typeface="Arial MT"/>
              <a:cs typeface="Arial MT"/>
            </a:endParaRPr>
          </a:p>
          <a:p>
            <a:pPr marL="309245" indent="-296545">
              <a:lnSpc>
                <a:spcPct val="100000"/>
              </a:lnSpc>
              <a:spcBef>
                <a:spcPts val="1880"/>
              </a:spcBef>
              <a:buChar char="•"/>
              <a:tabLst>
                <a:tab pos="309245" algn="l"/>
              </a:tabLst>
            </a:pPr>
            <a:r>
              <a:rPr sz="2700" dirty="0">
                <a:latin typeface="Arial MT"/>
                <a:cs typeface="Arial MT"/>
              </a:rPr>
              <a:t>Nilai</a:t>
            </a:r>
            <a:r>
              <a:rPr sz="2700" spc="-135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dan</a:t>
            </a:r>
            <a:r>
              <a:rPr sz="2700" spc="-155" dirty="0">
                <a:latin typeface="Arial MT"/>
                <a:cs typeface="Arial MT"/>
              </a:rPr>
              <a:t> </a:t>
            </a:r>
            <a:r>
              <a:rPr sz="2700" spc="-45" dirty="0">
                <a:latin typeface="Arial MT"/>
                <a:cs typeface="Arial MT"/>
              </a:rPr>
              <a:t>kepercayaan</a:t>
            </a:r>
            <a:r>
              <a:rPr sz="2700" spc="65" dirty="0">
                <a:latin typeface="Arial MT"/>
                <a:cs typeface="Arial MT"/>
              </a:rPr>
              <a:t> </a:t>
            </a:r>
            <a:r>
              <a:rPr sz="2700" spc="-10" dirty="0">
                <a:latin typeface="Arial MT"/>
                <a:cs typeface="Arial MT"/>
              </a:rPr>
              <a:t>klien</a:t>
            </a:r>
            <a:endParaRPr sz="2700" dirty="0">
              <a:latin typeface="Arial MT"/>
              <a:cs typeface="Arial MT"/>
            </a:endParaRPr>
          </a:p>
          <a:p>
            <a:pPr marL="311150" indent="-297815">
              <a:lnSpc>
                <a:spcPct val="100000"/>
              </a:lnSpc>
              <a:spcBef>
                <a:spcPts val="1910"/>
              </a:spcBef>
              <a:buChar char="•"/>
              <a:tabLst>
                <a:tab pos="311150" algn="l"/>
              </a:tabLst>
            </a:pPr>
            <a:r>
              <a:rPr sz="2650" dirty="0">
                <a:latin typeface="Arial MT"/>
                <a:cs typeface="Arial MT"/>
              </a:rPr>
              <a:t>Batasan</a:t>
            </a:r>
            <a:r>
              <a:rPr sz="2650" spc="-75" dirty="0">
                <a:latin typeface="Arial MT"/>
                <a:cs typeface="Arial MT"/>
              </a:rPr>
              <a:t> </a:t>
            </a:r>
            <a:r>
              <a:rPr sz="2650" spc="-10" dirty="0">
                <a:latin typeface="Arial MT"/>
                <a:cs typeface="Arial MT"/>
              </a:rPr>
              <a:t>praktek</a:t>
            </a:r>
            <a:r>
              <a:rPr sz="2650" spc="-15" dirty="0">
                <a:latin typeface="Arial MT"/>
                <a:cs typeface="Arial MT"/>
              </a:rPr>
              <a:t> </a:t>
            </a:r>
            <a:r>
              <a:rPr sz="2650" spc="-10" dirty="0">
                <a:latin typeface="Arial MT"/>
                <a:cs typeface="Arial MT"/>
              </a:rPr>
              <a:t>keperawatan</a:t>
            </a:r>
            <a:endParaRPr sz="2650" dirty="0">
              <a:latin typeface="Arial MT"/>
              <a:cs typeface="Arial MT"/>
            </a:endParaRPr>
          </a:p>
          <a:p>
            <a:pPr marL="308610" indent="-295910">
              <a:lnSpc>
                <a:spcPct val="100000"/>
              </a:lnSpc>
              <a:spcBef>
                <a:spcPts val="1920"/>
              </a:spcBef>
              <a:buChar char="•"/>
              <a:tabLst>
                <a:tab pos="308610" algn="l"/>
              </a:tabLst>
            </a:pPr>
            <a:r>
              <a:rPr sz="2750" spc="-50" dirty="0">
                <a:latin typeface="Arial MT"/>
                <a:cs typeface="Arial MT"/>
              </a:rPr>
              <a:t>Peran</a:t>
            </a:r>
            <a:r>
              <a:rPr sz="2750" spc="-145" dirty="0">
                <a:latin typeface="Arial MT"/>
                <a:cs typeface="Arial MT"/>
              </a:rPr>
              <a:t> </a:t>
            </a:r>
            <a:r>
              <a:rPr sz="2750" spc="-25" dirty="0">
                <a:latin typeface="Arial MT"/>
                <a:cs typeface="Arial MT"/>
              </a:rPr>
              <a:t>dari</a:t>
            </a:r>
            <a:r>
              <a:rPr sz="2750" spc="-165" dirty="0">
                <a:latin typeface="Arial MT"/>
                <a:cs typeface="Arial MT"/>
              </a:rPr>
              <a:t> </a:t>
            </a:r>
            <a:r>
              <a:rPr sz="2750" spc="-45" dirty="0">
                <a:latin typeface="Arial MT"/>
                <a:cs typeface="Arial MT"/>
              </a:rPr>
              <a:t>tenaga</a:t>
            </a:r>
            <a:r>
              <a:rPr sz="2750" spc="-140" dirty="0">
                <a:latin typeface="Arial MT"/>
                <a:cs typeface="Arial MT"/>
              </a:rPr>
              <a:t> </a:t>
            </a:r>
            <a:r>
              <a:rPr sz="2750" spc="-55" dirty="0">
                <a:latin typeface="Arial MT"/>
                <a:cs typeface="Arial MT"/>
              </a:rPr>
              <a:t>kesehatan</a:t>
            </a:r>
            <a:r>
              <a:rPr sz="2750" spc="20" dirty="0">
                <a:latin typeface="Arial MT"/>
                <a:cs typeface="Arial MT"/>
              </a:rPr>
              <a:t> </a:t>
            </a:r>
            <a:r>
              <a:rPr sz="2750" spc="-70" dirty="0">
                <a:latin typeface="Arial MT"/>
                <a:cs typeface="Arial MT"/>
              </a:rPr>
              <a:t>yang</a:t>
            </a:r>
            <a:r>
              <a:rPr sz="2750" spc="-120" dirty="0">
                <a:latin typeface="Arial MT"/>
                <a:cs typeface="Arial MT"/>
              </a:rPr>
              <a:t> </a:t>
            </a:r>
            <a:r>
              <a:rPr sz="2750" spc="-20" dirty="0">
                <a:latin typeface="Arial MT"/>
                <a:cs typeface="Arial MT"/>
              </a:rPr>
              <a:t>Iain</a:t>
            </a:r>
            <a:endParaRPr sz="2750" dirty="0">
              <a:latin typeface="Arial MT"/>
              <a:cs typeface="Arial M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4CFC2AA-1D57-7E6E-94C0-BFB2E9CBCC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59475" y="4439715"/>
            <a:ext cx="2143125" cy="163088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0" y="2146300"/>
            <a:ext cx="8089900" cy="12192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2700" y="177800"/>
            <a:ext cx="8089900" cy="1968500"/>
            <a:chOff x="12700" y="177800"/>
            <a:chExt cx="8089900" cy="19685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7500" y="177800"/>
              <a:ext cx="1701800" cy="9779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46300" y="1181100"/>
              <a:ext cx="1625600" cy="127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44700" y="1308100"/>
              <a:ext cx="1625600" cy="1016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00" y="177800"/>
              <a:ext cx="8089900" cy="18669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700" y="2070100"/>
              <a:ext cx="8089900" cy="762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700" y="2070100"/>
              <a:ext cx="8089900" cy="76200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12700" y="3378200"/>
            <a:ext cx="8077200" cy="431800"/>
          </a:xfrm>
          <a:custGeom>
            <a:avLst/>
            <a:gdLst/>
            <a:ahLst/>
            <a:cxnLst/>
            <a:rect l="l" t="t" r="r" b="b"/>
            <a:pathLst>
              <a:path w="8077200" h="431800">
                <a:moveTo>
                  <a:pt x="8077197" y="431799"/>
                </a:moveTo>
                <a:lnTo>
                  <a:pt x="0" y="4317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4317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700" y="4191000"/>
            <a:ext cx="8077200" cy="393700"/>
          </a:xfrm>
          <a:custGeom>
            <a:avLst/>
            <a:gdLst/>
            <a:ahLst/>
            <a:cxnLst/>
            <a:rect l="l" t="t" r="r" b="b"/>
            <a:pathLst>
              <a:path w="8077200" h="393700">
                <a:moveTo>
                  <a:pt x="8077197" y="393699"/>
                </a:moveTo>
                <a:lnTo>
                  <a:pt x="0" y="3936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936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83808" y="3002455"/>
            <a:ext cx="5940425" cy="1591310"/>
          </a:xfrm>
          <a:prstGeom prst="rect">
            <a:avLst/>
          </a:prstGeom>
        </p:spPr>
        <p:txBody>
          <a:bodyPr vert="horz" wrap="square" lIns="0" tIns="286385" rIns="0" bIns="0" rtlCol="0">
            <a:spAutoFit/>
          </a:bodyPr>
          <a:lstStyle/>
          <a:p>
            <a:pPr marL="518795">
              <a:lnSpc>
                <a:spcPct val="100000"/>
              </a:lnSpc>
              <a:spcBef>
                <a:spcPts val="2255"/>
              </a:spcBef>
            </a:pPr>
            <a:r>
              <a:rPr sz="3300" spc="-50" dirty="0">
                <a:latin typeface="Arial MT"/>
                <a:cs typeface="Arial MT"/>
              </a:rPr>
              <a:t>yang</a:t>
            </a:r>
            <a:r>
              <a:rPr sz="3300" spc="-180" dirty="0">
                <a:latin typeface="Arial MT"/>
                <a:cs typeface="Arial MT"/>
              </a:rPr>
              <a:t> </a:t>
            </a:r>
            <a:r>
              <a:rPr sz="3300" dirty="0" err="1">
                <a:latin typeface="Arial MT"/>
                <a:cs typeface="Arial MT"/>
              </a:rPr>
              <a:t>diha</a:t>
            </a:r>
            <a:r>
              <a:rPr lang="en-US" sz="3300" spc="-130" dirty="0" err="1">
                <a:latin typeface="Arial MT"/>
                <a:cs typeface="Arial MT"/>
              </a:rPr>
              <a:t>r</a:t>
            </a:r>
            <a:r>
              <a:rPr sz="3300" spc="-10" dirty="0" err="1">
                <a:latin typeface="Arial MT"/>
                <a:cs typeface="Arial MT"/>
              </a:rPr>
              <a:t>apkan</a:t>
            </a:r>
            <a:endParaRPr sz="33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2190"/>
              </a:spcBef>
            </a:pPr>
            <a:r>
              <a:rPr sz="3350" dirty="0">
                <a:solidFill>
                  <a:srgbClr val="FFFFFF"/>
                </a:solidFill>
                <a:latin typeface="Arial MT"/>
                <a:cs typeface="Arial MT"/>
              </a:rPr>
              <a:t>3.</a:t>
            </a:r>
            <a:r>
              <a:rPr sz="3350" spc="11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50" spc="-95" dirty="0">
                <a:latin typeface="Arial MT"/>
                <a:cs typeface="Arial MT"/>
              </a:rPr>
              <a:t>Menetapkan </a:t>
            </a:r>
            <a:r>
              <a:rPr sz="3350" spc="-75" dirty="0">
                <a:latin typeface="Arial MT"/>
                <a:cs typeface="Arial MT"/>
              </a:rPr>
              <a:t>rencana</a:t>
            </a:r>
            <a:r>
              <a:rPr sz="3350" spc="-10" dirty="0">
                <a:latin typeface="Arial MT"/>
                <a:cs typeface="Arial MT"/>
              </a:rPr>
              <a:t> </a:t>
            </a:r>
            <a:r>
              <a:rPr sz="3350" spc="-90" dirty="0">
                <a:latin typeface="Arial MT"/>
                <a:cs typeface="Arial MT"/>
              </a:rPr>
              <a:t>tindakan</a:t>
            </a:r>
            <a:endParaRPr sz="3350" dirty="0">
              <a:latin typeface="Arial MT"/>
              <a:cs typeface="Arial M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373A54-416E-F8B5-AEF8-EC0D3EC565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92775" y="4584700"/>
            <a:ext cx="2409825" cy="14859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77800"/>
            <a:ext cx="8089900" cy="3644900"/>
            <a:chOff x="12700" y="177800"/>
            <a:chExt cx="8089900" cy="3644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330200"/>
              <a:ext cx="7772400" cy="3149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700" y="3492500"/>
              <a:ext cx="8077200" cy="330200"/>
            </a:xfrm>
            <a:custGeom>
              <a:avLst/>
              <a:gdLst/>
              <a:ahLst/>
              <a:cxnLst/>
              <a:rect l="l" t="t" r="r" b="b"/>
              <a:pathLst>
                <a:path w="8077200" h="330200">
                  <a:moveTo>
                    <a:pt x="8077197" y="330199"/>
                  </a:moveTo>
                  <a:lnTo>
                    <a:pt x="0" y="330199"/>
                  </a:lnTo>
                  <a:lnTo>
                    <a:pt x="0" y="0"/>
                  </a:lnTo>
                  <a:lnTo>
                    <a:pt x="8077197" y="0"/>
                  </a:lnTo>
                  <a:lnTo>
                    <a:pt x="8077197" y="330199"/>
                  </a:lnTo>
                  <a:close/>
                </a:path>
              </a:pathLst>
            </a:custGeom>
            <a:solidFill>
              <a:srgbClr val="CC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2700" y="4140200"/>
            <a:ext cx="8077200" cy="266700"/>
          </a:xfrm>
          <a:custGeom>
            <a:avLst/>
            <a:gdLst/>
            <a:ahLst/>
            <a:cxnLst/>
            <a:rect l="l" t="t" r="r" b="b"/>
            <a:pathLst>
              <a:path w="8077200" h="266700">
                <a:moveTo>
                  <a:pt x="8077197" y="266699"/>
                </a:moveTo>
                <a:lnTo>
                  <a:pt x="0" y="2666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2666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55700" y="3104114"/>
            <a:ext cx="5164455" cy="1312545"/>
          </a:xfrm>
          <a:prstGeom prst="rect">
            <a:avLst/>
          </a:prstGeom>
        </p:spPr>
        <p:txBody>
          <a:bodyPr vert="horz" wrap="square" lIns="0" tIns="223520" rIns="0" bIns="0" rtlCol="0">
            <a:spAutoFit/>
          </a:bodyPr>
          <a:lstStyle/>
          <a:p>
            <a:pPr marL="394970" indent="-382270">
              <a:lnSpc>
                <a:spcPct val="100000"/>
              </a:lnSpc>
              <a:spcBef>
                <a:spcPts val="1760"/>
              </a:spcBef>
              <a:buAutoNum type="arabicPeriod"/>
              <a:tabLst>
                <a:tab pos="394970" algn="l"/>
              </a:tabLst>
            </a:pPr>
            <a:r>
              <a:rPr sz="2800" spc="-90" dirty="0">
                <a:latin typeface="Arial MT"/>
                <a:cs typeface="Arial MT"/>
              </a:rPr>
              <a:t>berdasarkan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60" dirty="0">
                <a:latin typeface="Arial MT"/>
                <a:cs typeface="Arial MT"/>
              </a:rPr>
              <a:t>tingkat</a:t>
            </a:r>
            <a:r>
              <a:rPr sz="2800" spc="-10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kegawatan</a:t>
            </a:r>
            <a:endParaRPr sz="2800" dirty="0">
              <a:latin typeface="Arial MT"/>
              <a:cs typeface="Arial MT"/>
            </a:endParaRPr>
          </a:p>
          <a:p>
            <a:pPr marL="394335" indent="-366395">
              <a:lnSpc>
                <a:spcPct val="100000"/>
              </a:lnSpc>
              <a:spcBef>
                <a:spcPts val="1690"/>
              </a:spcBef>
              <a:buAutoNum type="arabicPeriod"/>
              <a:tabLst>
                <a:tab pos="394335" algn="l"/>
              </a:tabLst>
            </a:pPr>
            <a:r>
              <a:rPr sz="2850" spc="-110" dirty="0">
                <a:latin typeface="Arial MT"/>
                <a:cs typeface="Arial MT"/>
              </a:rPr>
              <a:t>berdasarkan</a:t>
            </a:r>
            <a:r>
              <a:rPr sz="2850" spc="-80" dirty="0">
                <a:latin typeface="Arial MT"/>
                <a:cs typeface="Arial MT"/>
              </a:rPr>
              <a:t> </a:t>
            </a:r>
            <a:r>
              <a:rPr sz="2850" spc="-120" dirty="0">
                <a:latin typeface="Arial MT"/>
                <a:cs typeface="Arial MT"/>
              </a:rPr>
              <a:t>kebutuhan</a:t>
            </a:r>
            <a:r>
              <a:rPr sz="2850" spc="-35" dirty="0">
                <a:latin typeface="Arial MT"/>
                <a:cs typeface="Arial MT"/>
              </a:rPr>
              <a:t> </a:t>
            </a:r>
            <a:r>
              <a:rPr sz="2850" spc="-95" dirty="0">
                <a:latin typeface="Arial MT"/>
                <a:cs typeface="Arial MT"/>
              </a:rPr>
              <a:t>maslow</a:t>
            </a:r>
            <a:endParaRPr sz="2850" dirty="0">
              <a:latin typeface="Arial MT"/>
              <a:cs typeface="Arial M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3C895F-ADE9-7B07-A6ED-922A5BA00D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6529" y="4569059"/>
            <a:ext cx="2190750" cy="153055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65100"/>
            <a:ext cx="8089900" cy="3568700"/>
            <a:chOff x="12700" y="165100"/>
            <a:chExt cx="8089900" cy="35687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330200"/>
              <a:ext cx="7772400" cy="3403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000" y="165100"/>
              <a:ext cx="4927600" cy="152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65100"/>
              <a:ext cx="2870200" cy="1524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65100"/>
              <a:ext cx="2870200" cy="1524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2700" y="4038600"/>
            <a:ext cx="8077200" cy="3302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747395">
              <a:lnSpc>
                <a:spcPts val="2530"/>
              </a:lnSpc>
              <a:tabLst>
                <a:tab pos="1243330" algn="l"/>
              </a:tabLst>
            </a:pPr>
            <a:r>
              <a:rPr sz="2650" spc="-25" dirty="0">
                <a:solidFill>
                  <a:srgbClr val="FFFFFF"/>
                </a:solidFill>
                <a:latin typeface="Arial MT"/>
                <a:cs typeface="Arial MT"/>
              </a:rPr>
              <a:t>3.</a:t>
            </a:r>
            <a:r>
              <a:rPr sz="265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2650" dirty="0">
                <a:latin typeface="Arial MT"/>
                <a:cs typeface="Arial MT"/>
              </a:rPr>
              <a:t>Prioritas</a:t>
            </a:r>
            <a:r>
              <a:rPr sz="2650" spc="-45" dirty="0">
                <a:latin typeface="Arial MT"/>
                <a:cs typeface="Arial MT"/>
              </a:rPr>
              <a:t> </a:t>
            </a:r>
            <a:r>
              <a:rPr sz="2650" dirty="0">
                <a:latin typeface="Arial MT"/>
                <a:cs typeface="Arial MT"/>
              </a:rPr>
              <a:t>rendah</a:t>
            </a:r>
            <a:r>
              <a:rPr sz="2650" spc="-10" dirty="0">
                <a:latin typeface="Arial MT"/>
                <a:cs typeface="Arial MT"/>
              </a:rPr>
              <a:t> </a:t>
            </a:r>
            <a:r>
              <a:rPr sz="2650" dirty="0">
                <a:latin typeface="Arial MT"/>
                <a:cs typeface="Arial MT"/>
              </a:rPr>
              <a:t>:</a:t>
            </a:r>
            <a:r>
              <a:rPr sz="2650" spc="-45" dirty="0">
                <a:latin typeface="Arial MT"/>
                <a:cs typeface="Arial MT"/>
              </a:rPr>
              <a:t> </a:t>
            </a:r>
            <a:r>
              <a:rPr sz="2650" dirty="0">
                <a:latin typeface="Arial MT"/>
                <a:cs typeface="Arial MT"/>
              </a:rPr>
              <a:t>situasi</a:t>
            </a:r>
            <a:r>
              <a:rPr sz="2650" spc="-50" dirty="0">
                <a:latin typeface="Arial MT"/>
                <a:cs typeface="Arial MT"/>
              </a:rPr>
              <a:t> </a:t>
            </a:r>
            <a:r>
              <a:rPr sz="2650" dirty="0">
                <a:latin typeface="Arial MT"/>
                <a:cs typeface="Arial MT"/>
              </a:rPr>
              <a:t>yang</a:t>
            </a:r>
            <a:r>
              <a:rPr sz="2650" spc="10" dirty="0">
                <a:latin typeface="Arial MT"/>
                <a:cs typeface="Arial MT"/>
              </a:rPr>
              <a:t> </a:t>
            </a:r>
            <a:r>
              <a:rPr sz="2650" spc="-10" dirty="0">
                <a:latin typeface="Arial MT"/>
                <a:cs typeface="Arial MT"/>
              </a:rPr>
              <a:t>tidak</a:t>
            </a:r>
            <a:endParaRPr sz="265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700" y="4445000"/>
            <a:ext cx="8077200" cy="308161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603885" algn="ctr">
              <a:lnSpc>
                <a:spcPts val="2430"/>
              </a:lnSpc>
            </a:pPr>
            <a:r>
              <a:rPr sz="2650" spc="-20" dirty="0">
                <a:latin typeface="Arial MT"/>
                <a:cs typeface="Arial MT"/>
              </a:rPr>
              <a:t>berhubungan</a:t>
            </a:r>
            <a:r>
              <a:rPr sz="2650" spc="-15" dirty="0">
                <a:latin typeface="Arial MT"/>
                <a:cs typeface="Arial MT"/>
              </a:rPr>
              <a:t> </a:t>
            </a:r>
            <a:r>
              <a:rPr sz="2650" dirty="0">
                <a:latin typeface="Arial MT"/>
                <a:cs typeface="Arial MT"/>
              </a:rPr>
              <a:t>langsung</a:t>
            </a:r>
            <a:r>
              <a:rPr sz="2650" spc="-60" dirty="0">
                <a:latin typeface="Arial MT"/>
                <a:cs typeface="Arial MT"/>
              </a:rPr>
              <a:t> </a:t>
            </a:r>
            <a:r>
              <a:rPr sz="2650" dirty="0" err="1">
                <a:latin typeface="Arial MT"/>
                <a:cs typeface="Arial MT"/>
              </a:rPr>
              <a:t>dengan</a:t>
            </a:r>
            <a:r>
              <a:rPr sz="2650" spc="-50" dirty="0">
                <a:latin typeface="Arial MT"/>
                <a:cs typeface="Arial MT"/>
              </a:rPr>
              <a:t> </a:t>
            </a:r>
            <a:r>
              <a:rPr sz="2650" spc="-10" dirty="0">
                <a:latin typeface="Arial MT"/>
                <a:cs typeface="Arial MT"/>
              </a:rPr>
              <a:t>progn</a:t>
            </a:r>
            <a:r>
              <a:rPr lang="en-US" sz="2650" spc="-10" dirty="0">
                <a:latin typeface="Arial MT"/>
                <a:cs typeface="Arial MT"/>
              </a:rPr>
              <a:t>o</a:t>
            </a:r>
            <a:r>
              <a:rPr sz="2650" spc="-10" dirty="0">
                <a:latin typeface="Arial MT"/>
                <a:cs typeface="Arial MT"/>
              </a:rPr>
              <a:t>sis</a:t>
            </a:r>
            <a:endParaRPr sz="265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00" y="4851400"/>
            <a:ext cx="8077200" cy="3302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760730" algn="ctr">
              <a:lnSpc>
                <a:spcPts val="2460"/>
              </a:lnSpc>
            </a:pPr>
            <a:r>
              <a:rPr sz="2800" spc="-80" dirty="0">
                <a:latin typeface="Arial MT"/>
                <a:cs typeface="Arial MT"/>
              </a:rPr>
              <a:t>suatu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spc="-75" dirty="0">
                <a:latin typeface="Arial MT"/>
                <a:cs typeface="Arial MT"/>
              </a:rPr>
              <a:t>penyakit.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spc="-75" dirty="0">
                <a:latin typeface="Arial MT"/>
                <a:cs typeface="Arial MT"/>
              </a:rPr>
              <a:t>Seperti</a:t>
            </a:r>
            <a:r>
              <a:rPr sz="2800" spc="-110" dirty="0">
                <a:latin typeface="Arial MT"/>
                <a:cs typeface="Arial MT"/>
              </a:rPr>
              <a:t> </a:t>
            </a:r>
            <a:r>
              <a:rPr sz="2800" spc="-95" dirty="0">
                <a:latin typeface="Arial MT"/>
                <a:cs typeface="Arial MT"/>
              </a:rPr>
              <a:t>masalah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keuangan</a:t>
            </a:r>
            <a:endParaRPr sz="2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0200" y="177800"/>
            <a:ext cx="7772400" cy="3606800"/>
            <a:chOff x="330200" y="177800"/>
            <a:chExt cx="7772400" cy="36068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2070100"/>
              <a:ext cx="7772400" cy="1714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200" y="177800"/>
              <a:ext cx="7772400" cy="1866900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12700" y="4064000"/>
            <a:ext cx="8077200" cy="304800"/>
          </a:xfrm>
          <a:custGeom>
            <a:avLst/>
            <a:gdLst/>
            <a:ahLst/>
            <a:cxnLst/>
            <a:rect l="l" t="t" r="r" b="b"/>
            <a:pathLst>
              <a:path w="8077200" h="304800">
                <a:moveTo>
                  <a:pt x="8077197" y="304799"/>
                </a:moveTo>
                <a:lnTo>
                  <a:pt x="0" y="3047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047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82400" y="3977393"/>
            <a:ext cx="4786630" cy="3886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09245" indent="-296545">
              <a:lnSpc>
                <a:spcPct val="100000"/>
              </a:lnSpc>
              <a:spcBef>
                <a:spcPts val="130"/>
              </a:spcBef>
              <a:buChar char="•"/>
              <a:tabLst>
                <a:tab pos="309245" algn="l"/>
              </a:tabLst>
            </a:pPr>
            <a:r>
              <a:rPr sz="2350" dirty="0">
                <a:latin typeface="Arial MT"/>
                <a:cs typeface="Arial MT"/>
              </a:rPr>
              <a:t>Harga</a:t>
            </a:r>
            <a:r>
              <a:rPr sz="2350" spc="225" dirty="0">
                <a:latin typeface="Arial MT"/>
                <a:cs typeface="Arial MT"/>
              </a:rPr>
              <a:t> </a:t>
            </a:r>
            <a:r>
              <a:rPr sz="2350" dirty="0">
                <a:latin typeface="Arial MT"/>
                <a:cs typeface="Arial MT"/>
              </a:rPr>
              <a:t>diri</a:t>
            </a:r>
            <a:r>
              <a:rPr sz="2350" spc="270" dirty="0">
                <a:latin typeface="Arial MT"/>
                <a:cs typeface="Arial MT"/>
              </a:rPr>
              <a:t> </a:t>
            </a:r>
            <a:r>
              <a:rPr sz="2350" dirty="0">
                <a:latin typeface="Arial MT"/>
                <a:cs typeface="Arial MT"/>
              </a:rPr>
              <a:t>:</a:t>
            </a:r>
            <a:r>
              <a:rPr sz="2350" spc="150" dirty="0">
                <a:latin typeface="Arial MT"/>
                <a:cs typeface="Arial MT"/>
              </a:rPr>
              <a:t> </a:t>
            </a:r>
            <a:r>
              <a:rPr sz="2350" dirty="0">
                <a:latin typeface="Arial MT"/>
                <a:cs typeface="Arial MT"/>
              </a:rPr>
              <a:t>respek</a:t>
            </a:r>
            <a:r>
              <a:rPr sz="2350" spc="325" dirty="0">
                <a:latin typeface="Arial MT"/>
                <a:cs typeface="Arial MT"/>
              </a:rPr>
              <a:t> </a:t>
            </a:r>
            <a:r>
              <a:rPr sz="2350" dirty="0">
                <a:latin typeface="Arial MT"/>
                <a:cs typeface="Arial MT"/>
              </a:rPr>
              <a:t>dari</a:t>
            </a:r>
            <a:r>
              <a:rPr sz="2350" spc="229" dirty="0">
                <a:latin typeface="Arial MT"/>
                <a:cs typeface="Arial MT"/>
              </a:rPr>
              <a:t> </a:t>
            </a:r>
            <a:r>
              <a:rPr sz="2350" spc="-10" dirty="0">
                <a:latin typeface="Arial MT"/>
                <a:cs typeface="Arial MT"/>
              </a:rPr>
              <a:t>keluarga</a:t>
            </a:r>
            <a:endParaRPr sz="235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44258" y="3977393"/>
            <a:ext cx="1319530" cy="3886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350" dirty="0" err="1">
                <a:latin typeface="Arial MT"/>
                <a:cs typeface="Arial MT"/>
              </a:rPr>
              <a:t>pe</a:t>
            </a:r>
            <a:r>
              <a:rPr lang="en-US" sz="2350" spc="254" dirty="0" err="1">
                <a:latin typeface="Arial MT"/>
                <a:cs typeface="Arial MT"/>
              </a:rPr>
              <a:t>r</a:t>
            </a:r>
            <a:r>
              <a:rPr sz="2350" spc="-10" dirty="0" err="1">
                <a:latin typeface="Arial MT"/>
                <a:cs typeface="Arial MT"/>
              </a:rPr>
              <a:t>asaan</a:t>
            </a:r>
            <a:endParaRPr sz="2350" dirty="0">
              <a:latin typeface="Arial MT"/>
              <a:cs typeface="Arial M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2700" y="4445000"/>
            <a:ext cx="8077200" cy="304800"/>
          </a:xfrm>
          <a:custGeom>
            <a:avLst/>
            <a:gdLst/>
            <a:ahLst/>
            <a:cxnLst/>
            <a:rect l="l" t="t" r="r" b="b"/>
            <a:pathLst>
              <a:path w="8077200" h="304800">
                <a:moveTo>
                  <a:pt x="8077197" y="304799"/>
                </a:moveTo>
                <a:lnTo>
                  <a:pt x="0" y="3047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047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700" y="5054600"/>
            <a:ext cx="8077200" cy="304800"/>
          </a:xfrm>
          <a:custGeom>
            <a:avLst/>
            <a:gdLst/>
            <a:ahLst/>
            <a:cxnLst/>
            <a:rect l="l" t="t" r="r" b="b"/>
            <a:pathLst>
              <a:path w="8077200" h="304800">
                <a:moveTo>
                  <a:pt x="8077197" y="304799"/>
                </a:moveTo>
                <a:lnTo>
                  <a:pt x="0" y="3047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047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82729" y="4358393"/>
            <a:ext cx="6891020" cy="98425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13055">
              <a:lnSpc>
                <a:spcPct val="100000"/>
              </a:lnSpc>
              <a:spcBef>
                <a:spcPts val="130"/>
              </a:spcBef>
            </a:pPr>
            <a:r>
              <a:rPr sz="2350" dirty="0">
                <a:latin typeface="Arial MT"/>
                <a:cs typeface="Arial MT"/>
              </a:rPr>
              <a:t>menghargai</a:t>
            </a:r>
            <a:r>
              <a:rPr sz="2350" spc="475" dirty="0">
                <a:latin typeface="Arial MT"/>
                <a:cs typeface="Arial MT"/>
              </a:rPr>
              <a:t> </a:t>
            </a:r>
            <a:r>
              <a:rPr sz="2350" dirty="0">
                <a:latin typeface="Arial MT"/>
                <a:cs typeface="Arial MT"/>
              </a:rPr>
              <a:t>diri</a:t>
            </a:r>
            <a:r>
              <a:rPr sz="2350" spc="185" dirty="0">
                <a:latin typeface="Arial MT"/>
                <a:cs typeface="Arial MT"/>
              </a:rPr>
              <a:t> </a:t>
            </a:r>
            <a:r>
              <a:rPr sz="2350" spc="-10" dirty="0">
                <a:latin typeface="Arial MT"/>
                <a:cs typeface="Arial MT"/>
              </a:rPr>
              <a:t>sendiri</a:t>
            </a:r>
            <a:endParaRPr sz="2350" dirty="0">
              <a:latin typeface="Arial MT"/>
              <a:cs typeface="Arial MT"/>
            </a:endParaRPr>
          </a:p>
          <a:p>
            <a:pPr marL="320675" indent="-307975">
              <a:lnSpc>
                <a:spcPct val="100000"/>
              </a:lnSpc>
              <a:spcBef>
                <a:spcPts val="1930"/>
              </a:spcBef>
              <a:buChar char="•"/>
              <a:tabLst>
                <a:tab pos="320675" algn="l"/>
              </a:tabLst>
            </a:pPr>
            <a:r>
              <a:rPr sz="2300" spc="55" dirty="0">
                <a:latin typeface="Arial MT"/>
                <a:cs typeface="Arial MT"/>
              </a:rPr>
              <a:t>Aktualisasi</a:t>
            </a:r>
            <a:r>
              <a:rPr sz="2300" spc="17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diri</a:t>
            </a:r>
            <a:r>
              <a:rPr sz="2300" spc="155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:</a:t>
            </a:r>
            <a:r>
              <a:rPr sz="2300" spc="170" dirty="0">
                <a:latin typeface="Arial MT"/>
                <a:cs typeface="Arial MT"/>
              </a:rPr>
              <a:t> </a:t>
            </a:r>
            <a:r>
              <a:rPr sz="2300" spc="60" dirty="0" err="1">
                <a:latin typeface="Arial MT"/>
                <a:cs typeface="Arial MT"/>
              </a:rPr>
              <a:t>kepuas</a:t>
            </a:r>
            <a:r>
              <a:rPr sz="2300" dirty="0" err="1">
                <a:latin typeface="Arial MT"/>
                <a:cs typeface="Arial MT"/>
              </a:rPr>
              <a:t>an</a:t>
            </a:r>
            <a:r>
              <a:rPr sz="2300" spc="305" dirty="0">
                <a:latin typeface="Arial MT"/>
                <a:cs typeface="Arial MT"/>
              </a:rPr>
              <a:t> </a:t>
            </a:r>
            <a:r>
              <a:rPr sz="2300" dirty="0" err="1">
                <a:latin typeface="Arial MT"/>
                <a:cs typeface="Arial MT"/>
              </a:rPr>
              <a:t>t</a:t>
            </a:r>
            <a:r>
              <a:rPr lang="en-US" sz="2300" dirty="0" err="1">
                <a:latin typeface="Arial MT"/>
                <a:cs typeface="Arial MT"/>
              </a:rPr>
              <a:t>er</a:t>
            </a:r>
            <a:r>
              <a:rPr sz="2300" spc="55" dirty="0" err="1">
                <a:latin typeface="Arial MT"/>
                <a:cs typeface="Arial MT"/>
              </a:rPr>
              <a:t>hadap</a:t>
            </a:r>
            <a:r>
              <a:rPr sz="2300" spc="150" dirty="0">
                <a:latin typeface="Arial MT"/>
                <a:cs typeface="Arial MT"/>
              </a:rPr>
              <a:t> </a:t>
            </a:r>
            <a:r>
              <a:rPr sz="2300" spc="40" dirty="0">
                <a:latin typeface="Arial MT"/>
                <a:cs typeface="Arial MT"/>
              </a:rPr>
              <a:t>Iingkungan</a:t>
            </a:r>
            <a:endParaRPr sz="23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77800"/>
            <a:ext cx="8089900" cy="3632200"/>
            <a:chOff x="12700" y="177800"/>
            <a:chExt cx="8089900" cy="3632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330200"/>
              <a:ext cx="7772400" cy="34798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2700" y="38608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700" y="42672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41448" y="3762551"/>
            <a:ext cx="5925185" cy="84328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3115"/>
              </a:lnSpc>
              <a:spcBef>
                <a:spcPts val="120"/>
              </a:spcBef>
            </a:pPr>
            <a:r>
              <a:rPr sz="2650" dirty="0">
                <a:latin typeface="Arial MT"/>
                <a:cs typeface="Arial MT"/>
              </a:rPr>
              <a:t>faktor</a:t>
            </a:r>
            <a:r>
              <a:rPr sz="2650" spc="-5" dirty="0">
                <a:latin typeface="Arial MT"/>
                <a:cs typeface="Arial MT"/>
              </a:rPr>
              <a:t> </a:t>
            </a:r>
            <a:r>
              <a:rPr sz="2650" dirty="0">
                <a:latin typeface="Arial MT"/>
                <a:cs typeface="Arial MT"/>
              </a:rPr>
              <a:t>yang</a:t>
            </a:r>
            <a:r>
              <a:rPr sz="2650" spc="-125" dirty="0">
                <a:latin typeface="Arial MT"/>
                <a:cs typeface="Arial MT"/>
              </a:rPr>
              <a:t> </a:t>
            </a:r>
            <a:r>
              <a:rPr sz="2650" dirty="0">
                <a:latin typeface="Arial MT"/>
                <a:cs typeface="Arial MT"/>
              </a:rPr>
              <a:t>dapat </a:t>
            </a:r>
            <a:r>
              <a:rPr sz="2650" spc="-20" dirty="0">
                <a:latin typeface="Arial MT"/>
                <a:cs typeface="Arial MT"/>
              </a:rPr>
              <a:t>memberikan</a:t>
            </a:r>
            <a:r>
              <a:rPr sz="2650" spc="80" dirty="0">
                <a:latin typeface="Arial MT"/>
                <a:cs typeface="Arial MT"/>
              </a:rPr>
              <a:t> </a:t>
            </a:r>
            <a:r>
              <a:rPr sz="2650" spc="-10" dirty="0">
                <a:latin typeface="Arial MT"/>
                <a:cs typeface="Arial MT"/>
              </a:rPr>
              <a:t>petunjuk</a:t>
            </a:r>
            <a:endParaRPr sz="2650" dirty="0">
              <a:latin typeface="Arial MT"/>
              <a:cs typeface="Arial MT"/>
            </a:endParaRPr>
          </a:p>
          <a:p>
            <a:pPr marL="17780">
              <a:lnSpc>
                <a:spcPts val="3295"/>
              </a:lnSpc>
              <a:tabLst>
                <a:tab pos="3037840" algn="l"/>
              </a:tabLst>
            </a:pPr>
            <a:r>
              <a:rPr sz="2800" spc="-75" dirty="0">
                <a:latin typeface="Arial MT"/>
                <a:cs typeface="Arial MT"/>
              </a:rPr>
              <a:t>bahwa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spc="-80" dirty="0">
                <a:latin typeface="Arial MT"/>
                <a:cs typeface="Arial MT"/>
              </a:rPr>
              <a:t>tujuan</a:t>
            </a:r>
            <a:r>
              <a:rPr sz="2800" spc="-11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telah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lang="en-US" sz="2800" dirty="0" err="1">
                <a:latin typeface="Arial MT"/>
                <a:cs typeface="Arial MT"/>
              </a:rPr>
              <a:t>ter</a:t>
            </a:r>
            <a:r>
              <a:rPr sz="2800" spc="-10" dirty="0" err="1">
                <a:latin typeface="Arial MT"/>
                <a:cs typeface="Arial MT"/>
              </a:rPr>
              <a:t>capai</a:t>
            </a:r>
            <a:r>
              <a:rPr sz="2800" spc="-10" dirty="0">
                <a:latin typeface="Arial MT"/>
                <a:cs typeface="Arial MT"/>
              </a:rPr>
              <a:t>.</a:t>
            </a:r>
            <a:endParaRPr sz="2800" dirty="0">
              <a:latin typeface="Arial MT"/>
              <a:cs typeface="Arial M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D92C2F-9E31-7A47-73AB-0530B3B3CB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4756" y="4315327"/>
            <a:ext cx="2143125" cy="1803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0200" y="165100"/>
            <a:ext cx="7772400" cy="5207000"/>
            <a:chOff x="330200" y="165100"/>
            <a:chExt cx="7772400" cy="520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2070100"/>
              <a:ext cx="7772400" cy="3302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200" y="165100"/>
              <a:ext cx="7772400" cy="1879600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12700" y="5435600"/>
            <a:ext cx="8077200" cy="304800"/>
          </a:xfrm>
          <a:custGeom>
            <a:avLst/>
            <a:gdLst/>
            <a:ahLst/>
            <a:cxnLst/>
            <a:rect l="l" t="t" r="r" b="b"/>
            <a:pathLst>
              <a:path w="8077200" h="304800">
                <a:moveTo>
                  <a:pt x="8077197" y="304799"/>
                </a:moveTo>
                <a:lnTo>
                  <a:pt x="0" y="3047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047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43400" y="5330119"/>
            <a:ext cx="2378075" cy="3962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00" dirty="0" err="1">
                <a:latin typeface="Arial MT"/>
                <a:cs typeface="Arial MT"/>
              </a:rPr>
              <a:t>be</a:t>
            </a:r>
            <a:r>
              <a:rPr lang="en-US" sz="2400" spc="235" dirty="0" err="1">
                <a:latin typeface="Arial MT"/>
                <a:cs typeface="Arial MT"/>
              </a:rPr>
              <a:t>r</a:t>
            </a:r>
            <a:r>
              <a:rPr sz="2400" dirty="0" err="1">
                <a:latin typeface="Arial MT"/>
                <a:cs typeface="Arial MT"/>
              </a:rPr>
              <a:t>kualitas</a:t>
            </a:r>
            <a:r>
              <a:rPr sz="2400" spc="30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tinggi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0200" y="177800"/>
            <a:ext cx="7772400" cy="3302000"/>
            <a:chOff x="330200" y="177800"/>
            <a:chExt cx="7772400" cy="3302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2070100"/>
              <a:ext cx="7772400" cy="14097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200" y="177800"/>
              <a:ext cx="7772400" cy="1866900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12700" y="3797300"/>
            <a:ext cx="8077200" cy="317500"/>
          </a:xfrm>
          <a:custGeom>
            <a:avLst/>
            <a:gdLst/>
            <a:ahLst/>
            <a:cxnLst/>
            <a:rect l="l" t="t" r="r" b="b"/>
            <a:pathLst>
              <a:path w="8077200" h="317500">
                <a:moveTo>
                  <a:pt x="8077197" y="317499"/>
                </a:moveTo>
                <a:lnTo>
                  <a:pt x="0" y="3174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174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700" y="42164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700" y="46101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700" y="5029200"/>
            <a:ext cx="8077200" cy="254000"/>
          </a:xfrm>
          <a:custGeom>
            <a:avLst/>
            <a:gdLst/>
            <a:ahLst/>
            <a:cxnLst/>
            <a:rect l="l" t="t" r="r" b="b"/>
            <a:pathLst>
              <a:path w="8077200" h="254000">
                <a:moveTo>
                  <a:pt x="8077197" y="253999"/>
                </a:moveTo>
                <a:lnTo>
                  <a:pt x="0" y="2539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2539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77660" y="3680530"/>
            <a:ext cx="6599555" cy="1670685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 indent="1905">
              <a:lnSpc>
                <a:spcPts val="3200"/>
              </a:lnSpc>
              <a:spcBef>
                <a:spcPts val="355"/>
              </a:spcBef>
              <a:tabLst>
                <a:tab pos="3066415" algn="l"/>
                <a:tab pos="3973195" algn="l"/>
                <a:tab pos="4122420" algn="l"/>
                <a:tab pos="5207000" algn="l"/>
                <a:tab pos="5234940" algn="l"/>
              </a:tabLst>
            </a:pPr>
            <a:r>
              <a:rPr sz="2800" spc="-90" dirty="0">
                <a:latin typeface="Arial MT"/>
                <a:cs typeface="Arial MT"/>
              </a:rPr>
              <a:t>suara</a:t>
            </a:r>
            <a:r>
              <a:rPr sz="2800" spc="-105" dirty="0">
                <a:latin typeface="Arial MT"/>
                <a:cs typeface="Arial MT"/>
              </a:rPr>
              <a:t> </a:t>
            </a:r>
            <a:r>
              <a:rPr sz="2800" spc="-55" dirty="0">
                <a:latin typeface="Arial MT"/>
                <a:cs typeface="Arial MT"/>
              </a:rPr>
              <a:t>nafas</a:t>
            </a:r>
            <a:r>
              <a:rPr sz="2800" spc="-140" dirty="0">
                <a:latin typeface="Arial MT"/>
                <a:cs typeface="Arial MT"/>
              </a:rPr>
              <a:t> </a:t>
            </a:r>
            <a:r>
              <a:rPr sz="2800" spc="-55" dirty="0">
                <a:latin typeface="Arial MT"/>
                <a:cs typeface="Arial MT"/>
              </a:rPr>
              <a:t>bersih,</a:t>
            </a:r>
            <a:r>
              <a:rPr sz="2800" spc="-140" dirty="0">
                <a:latin typeface="Arial MT"/>
                <a:cs typeface="Arial MT"/>
              </a:rPr>
              <a:t> </a:t>
            </a:r>
            <a:r>
              <a:rPr sz="2800" spc="-50" dirty="0">
                <a:latin typeface="Arial MT"/>
                <a:cs typeface="Arial MT"/>
              </a:rPr>
              <a:t>tidak</a:t>
            </a:r>
            <a:r>
              <a:rPr sz="2800" spc="-100" dirty="0">
                <a:latin typeface="Arial MT"/>
                <a:cs typeface="Arial MT"/>
              </a:rPr>
              <a:t> </a:t>
            </a:r>
            <a:r>
              <a:rPr sz="2800" spc="-45" dirty="0">
                <a:latin typeface="Arial MT"/>
                <a:cs typeface="Arial MT"/>
              </a:rPr>
              <a:t>ada</a:t>
            </a:r>
            <a:r>
              <a:rPr sz="2800" spc="-12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suara </a:t>
            </a:r>
            <a:r>
              <a:rPr sz="2850" spc="-135" dirty="0">
                <a:latin typeface="Arial MT"/>
                <a:cs typeface="Arial MT"/>
              </a:rPr>
              <a:t>tambahan</a:t>
            </a:r>
            <a:r>
              <a:rPr sz="2850" spc="-60" dirty="0">
                <a:latin typeface="Arial MT"/>
                <a:cs typeface="Arial MT"/>
              </a:rPr>
              <a:t> </a:t>
            </a:r>
            <a:r>
              <a:rPr sz="2850" spc="-80" dirty="0">
                <a:latin typeface="Arial MT"/>
                <a:cs typeface="Arial MT"/>
              </a:rPr>
              <a:t>seperti</a:t>
            </a:r>
            <a:r>
              <a:rPr sz="2850" spc="-65" dirty="0">
                <a:latin typeface="Arial MT"/>
                <a:cs typeface="Arial MT"/>
              </a:rPr>
              <a:t> </a:t>
            </a:r>
            <a:r>
              <a:rPr sz="2850" spc="-10" dirty="0">
                <a:latin typeface="Arial MT"/>
                <a:cs typeface="Arial MT"/>
              </a:rPr>
              <a:t>whezing</a:t>
            </a:r>
            <a:r>
              <a:rPr sz="2850" dirty="0">
                <a:latin typeface="Arial MT"/>
                <a:cs typeface="Arial MT"/>
              </a:rPr>
              <a:t>	</a:t>
            </a:r>
            <a:r>
              <a:rPr sz="2850" spc="-10" dirty="0">
                <a:latin typeface="Arial MT"/>
                <a:cs typeface="Arial MT"/>
              </a:rPr>
              <a:t>ronchi</a:t>
            </a:r>
            <a:r>
              <a:rPr sz="2850" dirty="0">
                <a:latin typeface="Arial MT"/>
                <a:cs typeface="Arial MT"/>
              </a:rPr>
              <a:t>		</a:t>
            </a:r>
            <a:r>
              <a:rPr sz="2850" spc="-114" dirty="0">
                <a:latin typeface="Arial MT"/>
                <a:cs typeface="Arial MT"/>
              </a:rPr>
              <a:t>frekuensi </a:t>
            </a:r>
            <a:r>
              <a:rPr sz="3050" spc="-245" dirty="0">
                <a:latin typeface="Arial MT"/>
                <a:cs typeface="Arial MT"/>
              </a:rPr>
              <a:t>nafas</a:t>
            </a:r>
            <a:r>
              <a:rPr sz="3050" spc="15" dirty="0">
                <a:latin typeface="Arial MT"/>
                <a:cs typeface="Arial MT"/>
              </a:rPr>
              <a:t> </a:t>
            </a:r>
            <a:r>
              <a:rPr sz="3050" spc="-229" dirty="0">
                <a:latin typeface="Arial MT"/>
                <a:cs typeface="Arial MT"/>
              </a:rPr>
              <a:t>16-</a:t>
            </a:r>
            <a:r>
              <a:rPr sz="3050" spc="-204" dirty="0">
                <a:latin typeface="Arial MT"/>
                <a:cs typeface="Arial MT"/>
              </a:rPr>
              <a:t>20x</a:t>
            </a:r>
            <a:r>
              <a:rPr sz="3050" spc="55" dirty="0">
                <a:latin typeface="Arial MT"/>
                <a:cs typeface="Arial MT"/>
              </a:rPr>
              <a:t> </a:t>
            </a:r>
            <a:r>
              <a:rPr sz="3050" spc="-10" dirty="0">
                <a:latin typeface="Arial MT"/>
                <a:cs typeface="Arial MT"/>
              </a:rPr>
              <a:t>menit</a:t>
            </a:r>
            <a:r>
              <a:rPr sz="3050" dirty="0">
                <a:latin typeface="Arial MT"/>
                <a:cs typeface="Arial MT"/>
              </a:rPr>
              <a:t>	</a:t>
            </a:r>
            <a:r>
              <a:rPr sz="3050" spc="-20" dirty="0">
                <a:latin typeface="Arial MT"/>
                <a:cs typeface="Arial MT"/>
              </a:rPr>
              <a:t>tidak</a:t>
            </a:r>
            <a:r>
              <a:rPr sz="3050" dirty="0">
                <a:latin typeface="Arial MT"/>
                <a:cs typeface="Arial MT"/>
              </a:rPr>
              <a:t>	</a:t>
            </a:r>
            <a:r>
              <a:rPr lang="en-US" sz="3050" dirty="0" err="1">
                <a:latin typeface="Arial MT"/>
                <a:cs typeface="Arial MT"/>
              </a:rPr>
              <a:t>t</a:t>
            </a:r>
            <a:r>
              <a:rPr sz="3050" spc="-340" dirty="0" err="1">
                <a:latin typeface="Arial MT"/>
                <a:cs typeface="Arial MT"/>
              </a:rPr>
              <a:t>e</a:t>
            </a:r>
            <a:r>
              <a:rPr lang="en-US" sz="3050" spc="95" dirty="0" err="1">
                <a:latin typeface="Arial MT"/>
                <a:cs typeface="Arial MT"/>
              </a:rPr>
              <a:t>r</a:t>
            </a:r>
            <a:r>
              <a:rPr sz="3050" spc="-315" dirty="0" err="1">
                <a:latin typeface="Arial MT"/>
                <a:cs typeface="Arial MT"/>
              </a:rPr>
              <a:t>dapa</a:t>
            </a:r>
            <a:r>
              <a:rPr lang="en-US" sz="3050" spc="-315" dirty="0" err="1">
                <a:latin typeface="Arial MT"/>
                <a:cs typeface="Arial MT"/>
              </a:rPr>
              <a:t>t</a:t>
            </a:r>
            <a:r>
              <a:rPr sz="3050" dirty="0">
                <a:latin typeface="Arial MT"/>
                <a:cs typeface="Arial MT"/>
              </a:rPr>
              <a:t>	</a:t>
            </a:r>
            <a:r>
              <a:rPr sz="3050" spc="-265" dirty="0" err="1">
                <a:latin typeface="Arial MT"/>
                <a:cs typeface="Arial MT"/>
              </a:rPr>
              <a:t>batuk</a:t>
            </a:r>
            <a:r>
              <a:rPr lang="en-US" sz="3050" spc="-265" dirty="0">
                <a:latin typeface="Arial MT"/>
                <a:cs typeface="Arial MT"/>
              </a:rPr>
              <a:t>,</a:t>
            </a:r>
            <a:r>
              <a:rPr sz="3050" spc="-265" dirty="0">
                <a:latin typeface="Arial MT"/>
                <a:cs typeface="Arial MT"/>
              </a:rPr>
              <a:t> </a:t>
            </a:r>
            <a:r>
              <a:rPr sz="2650" dirty="0">
                <a:latin typeface="Arial MT"/>
                <a:cs typeface="Arial MT"/>
              </a:rPr>
              <a:t>sianosis</a:t>
            </a:r>
            <a:r>
              <a:rPr sz="2650" spc="-40" dirty="0">
                <a:latin typeface="Arial MT"/>
                <a:cs typeface="Arial MT"/>
              </a:rPr>
              <a:t> </a:t>
            </a:r>
            <a:r>
              <a:rPr sz="2650" dirty="0">
                <a:latin typeface="Arial MT"/>
                <a:cs typeface="Arial MT"/>
              </a:rPr>
              <a:t>tidak</a:t>
            </a:r>
            <a:r>
              <a:rPr sz="2650" spc="-60" dirty="0">
                <a:latin typeface="Arial MT"/>
                <a:cs typeface="Arial MT"/>
              </a:rPr>
              <a:t> </a:t>
            </a:r>
            <a:r>
              <a:rPr sz="2650" spc="-20" dirty="0">
                <a:latin typeface="Arial MT"/>
                <a:cs typeface="Arial MT"/>
              </a:rPr>
              <a:t>ada.</a:t>
            </a:r>
            <a:endParaRPr sz="265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102600" cy="6070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208BB5-C317-DE2B-1AF1-D690B15C5C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9475" y="3927475"/>
            <a:ext cx="2143125" cy="214312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0"/>
            <a:ext cx="8089900" cy="4102100"/>
            <a:chOff x="12700" y="0"/>
            <a:chExt cx="8089900" cy="4102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114300"/>
              <a:ext cx="7772400" cy="36322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401907" y="46142"/>
              <a:ext cx="4697095" cy="0"/>
            </a:xfrm>
            <a:custGeom>
              <a:avLst/>
              <a:gdLst/>
              <a:ahLst/>
              <a:cxnLst/>
              <a:rect l="l" t="t" r="r" b="b"/>
              <a:pathLst>
                <a:path w="4697095">
                  <a:moveTo>
                    <a:pt x="0" y="0"/>
                  </a:moveTo>
                  <a:lnTo>
                    <a:pt x="4696882" y="0"/>
                  </a:lnTo>
                </a:path>
              </a:pathLst>
            </a:custGeom>
            <a:ln w="88899">
              <a:solidFill>
                <a:srgbClr val="0F500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00" y="0"/>
              <a:ext cx="2540000" cy="889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0"/>
              <a:ext cx="2540000" cy="889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700" y="3784600"/>
              <a:ext cx="8077200" cy="317500"/>
            </a:xfrm>
            <a:custGeom>
              <a:avLst/>
              <a:gdLst/>
              <a:ahLst/>
              <a:cxnLst/>
              <a:rect l="l" t="t" r="r" b="b"/>
              <a:pathLst>
                <a:path w="8077200" h="317500">
                  <a:moveTo>
                    <a:pt x="8077197" y="317499"/>
                  </a:moveTo>
                  <a:lnTo>
                    <a:pt x="0" y="317499"/>
                  </a:lnTo>
                  <a:lnTo>
                    <a:pt x="0" y="0"/>
                  </a:lnTo>
                  <a:lnTo>
                    <a:pt x="8077197" y="0"/>
                  </a:lnTo>
                  <a:lnTo>
                    <a:pt x="8077197" y="317499"/>
                  </a:lnTo>
                  <a:close/>
                </a:path>
              </a:pathLst>
            </a:custGeom>
            <a:solidFill>
              <a:srgbClr val="CC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175782" y="3710693"/>
            <a:ext cx="6570980" cy="3886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3434079" algn="l"/>
              </a:tabLst>
            </a:pPr>
            <a:r>
              <a:rPr sz="2350" dirty="0">
                <a:latin typeface="Arial MT"/>
                <a:cs typeface="Arial MT"/>
              </a:rPr>
              <a:t>tangal</a:t>
            </a:r>
            <a:r>
              <a:rPr sz="2350" spc="305" dirty="0">
                <a:latin typeface="Arial MT"/>
                <a:cs typeface="Arial MT"/>
              </a:rPr>
              <a:t> </a:t>
            </a:r>
            <a:r>
              <a:rPr sz="2350" spc="85" dirty="0">
                <a:latin typeface="Arial MT"/>
                <a:cs typeface="Arial MT"/>
              </a:rPr>
              <a:t>19</a:t>
            </a:r>
            <a:r>
              <a:rPr sz="2350" spc="125" dirty="0">
                <a:latin typeface="Arial MT"/>
                <a:cs typeface="Arial MT"/>
              </a:rPr>
              <a:t> </a:t>
            </a:r>
            <a:r>
              <a:rPr lang="en-US" sz="2350" spc="125" dirty="0" err="1">
                <a:latin typeface="Arial MT"/>
                <a:cs typeface="Arial MT"/>
              </a:rPr>
              <a:t>O</a:t>
            </a:r>
            <a:r>
              <a:rPr sz="2350" dirty="0" err="1">
                <a:latin typeface="Arial MT"/>
                <a:cs typeface="Arial MT"/>
              </a:rPr>
              <a:t>ktober</a:t>
            </a:r>
            <a:r>
              <a:rPr sz="2350" spc="430" dirty="0">
                <a:latin typeface="Arial MT"/>
                <a:cs typeface="Arial MT"/>
              </a:rPr>
              <a:t> </a:t>
            </a:r>
            <a:r>
              <a:rPr sz="2350" spc="-20" dirty="0">
                <a:latin typeface="Arial MT"/>
                <a:cs typeface="Arial MT"/>
              </a:rPr>
              <a:t>20</a:t>
            </a:r>
            <a:r>
              <a:rPr lang="en-US" sz="2350" spc="-20" dirty="0">
                <a:latin typeface="Arial MT"/>
                <a:cs typeface="Arial MT"/>
              </a:rPr>
              <a:t>25,</a:t>
            </a:r>
            <a:r>
              <a:rPr sz="2350" dirty="0">
                <a:latin typeface="Arial MT"/>
                <a:cs typeface="Arial MT"/>
              </a:rPr>
              <a:t>	Asep</a:t>
            </a:r>
            <a:r>
              <a:rPr sz="2350" spc="140" dirty="0">
                <a:latin typeface="Arial MT"/>
                <a:cs typeface="Arial MT"/>
              </a:rPr>
              <a:t> </a:t>
            </a:r>
            <a:r>
              <a:rPr sz="2350" spc="125" dirty="0">
                <a:latin typeface="Arial MT"/>
                <a:cs typeface="Arial MT"/>
              </a:rPr>
              <a:t>B</a:t>
            </a:r>
            <a:r>
              <a:rPr sz="2350" spc="85" dirty="0">
                <a:latin typeface="Arial MT"/>
                <a:cs typeface="Arial MT"/>
              </a:rPr>
              <a:t> </a:t>
            </a:r>
            <a:r>
              <a:rPr sz="2350" dirty="0">
                <a:latin typeface="Arial MT"/>
                <a:cs typeface="Arial MT"/>
              </a:rPr>
              <a:t>(tanda</a:t>
            </a:r>
            <a:r>
              <a:rPr sz="2350" spc="350" dirty="0">
                <a:latin typeface="Arial MT"/>
                <a:cs typeface="Arial MT"/>
              </a:rPr>
              <a:t> </a:t>
            </a:r>
            <a:r>
              <a:rPr sz="2350" spc="-10" dirty="0">
                <a:latin typeface="Arial MT"/>
                <a:cs typeface="Arial MT"/>
              </a:rPr>
              <a:t>tangan)</a:t>
            </a:r>
            <a:endParaRPr sz="235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00" y="4394200"/>
            <a:ext cx="8077200" cy="3175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681355">
              <a:lnSpc>
                <a:spcPts val="2370"/>
              </a:lnSpc>
              <a:tabLst>
                <a:tab pos="1184275" algn="l"/>
              </a:tabLst>
            </a:pPr>
            <a:r>
              <a:rPr sz="2350" spc="-25" dirty="0">
                <a:solidFill>
                  <a:srgbClr val="FFFFFF"/>
                </a:solidFill>
                <a:latin typeface="Arial MT"/>
                <a:cs typeface="Arial MT"/>
              </a:rPr>
              <a:t>4.</a:t>
            </a:r>
            <a:r>
              <a:rPr sz="2350" dirty="0">
                <a:solidFill>
                  <a:srgbClr val="FFFFFF"/>
                </a:solidFill>
                <a:latin typeface="Arial MT"/>
                <a:cs typeface="Arial MT"/>
              </a:rPr>
              <a:t>	</a:t>
            </a:r>
            <a:r>
              <a:rPr sz="2350" dirty="0">
                <a:latin typeface="Arial MT"/>
                <a:cs typeface="Arial MT"/>
              </a:rPr>
              <a:t>Konsul</a:t>
            </a:r>
            <a:r>
              <a:rPr sz="2350" spc="210" dirty="0">
                <a:latin typeface="Arial MT"/>
                <a:cs typeface="Arial MT"/>
              </a:rPr>
              <a:t> </a:t>
            </a:r>
            <a:r>
              <a:rPr sz="2350" dirty="0">
                <a:latin typeface="Arial MT"/>
                <a:cs typeface="Arial MT"/>
              </a:rPr>
              <a:t>dengan</a:t>
            </a:r>
            <a:r>
              <a:rPr sz="2350" spc="210" dirty="0">
                <a:latin typeface="Arial MT"/>
                <a:cs typeface="Arial MT"/>
              </a:rPr>
              <a:t> </a:t>
            </a:r>
            <a:r>
              <a:rPr sz="2350" dirty="0" err="1">
                <a:latin typeface="Arial MT"/>
                <a:cs typeface="Arial MT"/>
              </a:rPr>
              <a:t>ahli</a:t>
            </a:r>
            <a:r>
              <a:rPr sz="2350" spc="275" dirty="0">
                <a:latin typeface="Arial MT"/>
                <a:cs typeface="Arial MT"/>
              </a:rPr>
              <a:t> </a:t>
            </a:r>
            <a:r>
              <a:rPr sz="2350" dirty="0" err="1">
                <a:latin typeface="Arial MT"/>
                <a:cs typeface="Arial MT"/>
              </a:rPr>
              <a:t>te</a:t>
            </a:r>
            <a:r>
              <a:rPr lang="en-US" sz="2350" spc="280" dirty="0" err="1">
                <a:latin typeface="Arial MT"/>
                <a:cs typeface="Arial MT"/>
              </a:rPr>
              <a:t>r</a:t>
            </a:r>
            <a:r>
              <a:rPr sz="2350" dirty="0" err="1">
                <a:latin typeface="Arial MT"/>
                <a:cs typeface="Arial MT"/>
              </a:rPr>
              <a:t>a</a:t>
            </a:r>
            <a:r>
              <a:rPr lang="en-US" sz="2350" dirty="0" err="1">
                <a:latin typeface="Arial MT"/>
                <a:cs typeface="Arial MT"/>
              </a:rPr>
              <a:t>p</a:t>
            </a:r>
            <a:r>
              <a:rPr sz="2350" dirty="0" err="1">
                <a:latin typeface="Arial MT"/>
                <a:cs typeface="Arial MT"/>
              </a:rPr>
              <a:t>i</a:t>
            </a:r>
            <a:r>
              <a:rPr sz="2350" spc="280" dirty="0">
                <a:latin typeface="Arial MT"/>
                <a:cs typeface="Arial MT"/>
              </a:rPr>
              <a:t> </a:t>
            </a:r>
            <a:r>
              <a:rPr sz="2350" dirty="0">
                <a:latin typeface="Arial MT"/>
                <a:cs typeface="Arial MT"/>
              </a:rPr>
              <a:t>fisik</a:t>
            </a:r>
            <a:r>
              <a:rPr sz="2350" spc="360" dirty="0">
                <a:latin typeface="Arial MT"/>
                <a:cs typeface="Arial MT"/>
              </a:rPr>
              <a:t> </a:t>
            </a:r>
            <a:r>
              <a:rPr sz="2350" spc="-10" dirty="0">
                <a:latin typeface="Arial MT"/>
                <a:cs typeface="Arial MT"/>
              </a:rPr>
              <a:t>mengenai</a:t>
            </a:r>
            <a:endParaRPr sz="235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700" y="4775200"/>
            <a:ext cx="8077200" cy="295658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640080" algn="ctr">
              <a:lnSpc>
                <a:spcPts val="2310"/>
              </a:lnSpc>
              <a:tabLst>
                <a:tab pos="4191000" algn="l"/>
                <a:tab pos="5186680" algn="l"/>
              </a:tabLst>
            </a:pPr>
            <a:r>
              <a:rPr sz="2550" spc="-60" dirty="0" err="1">
                <a:latin typeface="Arial MT"/>
                <a:cs typeface="Arial MT"/>
              </a:rPr>
              <a:t>kema</a:t>
            </a:r>
            <a:r>
              <a:rPr sz="2550" dirty="0" err="1">
                <a:latin typeface="Arial MT"/>
                <a:cs typeface="Arial MT"/>
              </a:rPr>
              <a:t>uan</a:t>
            </a:r>
            <a:r>
              <a:rPr sz="2550" spc="-175" dirty="0">
                <a:latin typeface="Arial MT"/>
                <a:cs typeface="Arial MT"/>
              </a:rPr>
              <a:t> </a:t>
            </a:r>
            <a:r>
              <a:rPr sz="2550" spc="-10" dirty="0">
                <a:latin typeface="Arial MT"/>
                <a:cs typeface="Arial MT"/>
              </a:rPr>
              <a:t>menggunakan</a:t>
            </a:r>
            <a:r>
              <a:rPr sz="2550" dirty="0">
                <a:latin typeface="Arial MT"/>
                <a:cs typeface="Arial MT"/>
              </a:rPr>
              <a:t>	</a:t>
            </a:r>
            <a:r>
              <a:rPr sz="2550" spc="-10" dirty="0">
                <a:latin typeface="Arial MT"/>
                <a:cs typeface="Arial MT"/>
              </a:rPr>
              <a:t>walke</a:t>
            </a:r>
            <a:r>
              <a:rPr lang="en-US" sz="2550" spc="-10" dirty="0">
                <a:latin typeface="Arial MT"/>
                <a:cs typeface="Arial MT"/>
              </a:rPr>
              <a:t>r</a:t>
            </a:r>
            <a:r>
              <a:rPr sz="2550" dirty="0">
                <a:latin typeface="Arial MT"/>
                <a:cs typeface="Arial MT"/>
              </a:rPr>
              <a:t>	</a:t>
            </a:r>
            <a:r>
              <a:rPr sz="2550" spc="-20" dirty="0">
                <a:latin typeface="Arial MT"/>
                <a:cs typeface="Arial MT"/>
              </a:rPr>
              <a:t>pada</a:t>
            </a:r>
            <a:r>
              <a:rPr sz="2550" dirty="0">
                <a:latin typeface="Arial MT"/>
                <a:cs typeface="Arial MT"/>
              </a:rPr>
              <a:t> </a:t>
            </a:r>
            <a:r>
              <a:rPr sz="2550" spc="-10" dirty="0">
                <a:latin typeface="Arial MT"/>
                <a:cs typeface="Arial MT"/>
              </a:rPr>
              <a:t>tanggal</a:t>
            </a:r>
            <a:endParaRPr sz="255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00" y="5156200"/>
            <a:ext cx="8077200" cy="294953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R="114300" algn="ctr">
              <a:lnSpc>
                <a:spcPts val="2290"/>
              </a:lnSpc>
              <a:tabLst>
                <a:tab pos="1574165" algn="l"/>
                <a:tab pos="2460625" algn="l"/>
              </a:tabLst>
            </a:pPr>
            <a:r>
              <a:rPr sz="2450" dirty="0">
                <a:latin typeface="Arial MT"/>
                <a:cs typeface="Arial MT"/>
              </a:rPr>
              <a:t>20</a:t>
            </a:r>
            <a:r>
              <a:rPr sz="2450" spc="75" dirty="0">
                <a:latin typeface="Arial MT"/>
                <a:cs typeface="Arial MT"/>
              </a:rPr>
              <a:t> </a:t>
            </a:r>
            <a:r>
              <a:rPr lang="en-US" sz="2450" spc="-10" dirty="0" err="1">
                <a:latin typeface="Arial MT"/>
                <a:cs typeface="Arial MT"/>
              </a:rPr>
              <a:t>O</a:t>
            </a:r>
            <a:r>
              <a:rPr sz="2450" spc="-10" dirty="0" err="1">
                <a:latin typeface="Arial MT"/>
                <a:cs typeface="Arial MT"/>
              </a:rPr>
              <a:t>ktobe</a:t>
            </a:r>
            <a:r>
              <a:rPr lang="en-US" sz="2450" spc="-10" dirty="0" err="1">
                <a:latin typeface="Arial MT"/>
                <a:cs typeface="Arial MT"/>
              </a:rPr>
              <a:t>r</a:t>
            </a:r>
            <a:r>
              <a:rPr sz="2450" dirty="0">
                <a:latin typeface="Arial MT"/>
                <a:cs typeface="Arial MT"/>
              </a:rPr>
              <a:t>	</a:t>
            </a:r>
            <a:r>
              <a:rPr sz="2450" spc="-20" dirty="0">
                <a:latin typeface="Arial MT"/>
                <a:cs typeface="Arial MT"/>
              </a:rPr>
              <a:t>20</a:t>
            </a:r>
            <a:r>
              <a:rPr lang="en-US" sz="2450" spc="-20" dirty="0">
                <a:latin typeface="Arial MT"/>
                <a:cs typeface="Arial MT"/>
              </a:rPr>
              <a:t>25</a:t>
            </a:r>
            <a:r>
              <a:rPr sz="2450" dirty="0">
                <a:latin typeface="Arial MT"/>
                <a:cs typeface="Arial MT"/>
              </a:rPr>
              <a:t>	Asep</a:t>
            </a:r>
            <a:r>
              <a:rPr sz="2450" spc="1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B</a:t>
            </a:r>
            <a:r>
              <a:rPr sz="2450" spc="-4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(</a:t>
            </a:r>
            <a:r>
              <a:rPr lang="en-US" sz="2450" spc="60" dirty="0" err="1">
                <a:latin typeface="Arial MT"/>
                <a:cs typeface="Arial MT"/>
              </a:rPr>
              <a:t>t</a:t>
            </a:r>
            <a:r>
              <a:rPr sz="2450" dirty="0" err="1">
                <a:latin typeface="Arial MT"/>
                <a:cs typeface="Arial MT"/>
              </a:rPr>
              <a:t>anda</a:t>
            </a:r>
            <a:r>
              <a:rPr sz="2450" spc="130" dirty="0">
                <a:latin typeface="Arial MT"/>
                <a:cs typeface="Arial MT"/>
              </a:rPr>
              <a:t> </a:t>
            </a:r>
            <a:r>
              <a:rPr sz="2450" spc="-10" dirty="0">
                <a:latin typeface="Arial MT"/>
                <a:cs typeface="Arial MT"/>
              </a:rPr>
              <a:t>tangan)</a:t>
            </a:r>
            <a:endParaRPr sz="245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200" y="177800"/>
            <a:ext cx="7772400" cy="33020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2700" y="36322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700" y="4279900"/>
            <a:ext cx="8077200" cy="266700"/>
          </a:xfrm>
          <a:custGeom>
            <a:avLst/>
            <a:gdLst/>
            <a:ahLst/>
            <a:cxnLst/>
            <a:rect l="l" t="t" r="r" b="b"/>
            <a:pathLst>
              <a:path w="8077200" h="266700">
                <a:moveTo>
                  <a:pt x="8077197" y="266699"/>
                </a:moveTo>
                <a:lnTo>
                  <a:pt x="0" y="2666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2666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700" y="4927600"/>
            <a:ext cx="8077200" cy="266700"/>
          </a:xfrm>
          <a:custGeom>
            <a:avLst/>
            <a:gdLst/>
            <a:ahLst/>
            <a:cxnLst/>
            <a:rect l="l" t="t" r="r" b="b"/>
            <a:pathLst>
              <a:path w="8077200" h="266700">
                <a:moveTo>
                  <a:pt x="8077197" y="266699"/>
                </a:moveTo>
                <a:lnTo>
                  <a:pt x="0" y="2666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2666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69681" y="3260950"/>
            <a:ext cx="4154170" cy="2006600"/>
          </a:xfrm>
          <a:prstGeom prst="rect">
            <a:avLst/>
          </a:prstGeom>
        </p:spPr>
        <p:txBody>
          <a:bodyPr vert="horz" wrap="square" lIns="0" tIns="25019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1970"/>
              </a:spcBef>
            </a:pPr>
            <a:r>
              <a:rPr sz="2950" spc="-175" dirty="0">
                <a:latin typeface="Arial MT"/>
                <a:cs typeface="Arial MT"/>
              </a:rPr>
              <a:t>Type</a:t>
            </a:r>
            <a:r>
              <a:rPr sz="2950" spc="-40" dirty="0">
                <a:latin typeface="Arial MT"/>
                <a:cs typeface="Arial MT"/>
              </a:rPr>
              <a:t> </a:t>
            </a:r>
            <a:r>
              <a:rPr sz="2950" spc="-175" dirty="0" err="1">
                <a:latin typeface="Arial MT"/>
                <a:cs typeface="Arial MT"/>
              </a:rPr>
              <a:t>tindakan</a:t>
            </a:r>
            <a:r>
              <a:rPr sz="2950" spc="-30" dirty="0">
                <a:latin typeface="Arial MT"/>
                <a:cs typeface="Arial MT"/>
              </a:rPr>
              <a:t> </a:t>
            </a:r>
            <a:r>
              <a:rPr sz="2950" spc="-125" dirty="0" err="1">
                <a:latin typeface="Arial MT"/>
                <a:cs typeface="Arial MT"/>
              </a:rPr>
              <a:t>kepe</a:t>
            </a:r>
            <a:r>
              <a:rPr lang="en-US" sz="2950" spc="-20" dirty="0" err="1">
                <a:latin typeface="Arial MT"/>
                <a:cs typeface="Arial MT"/>
              </a:rPr>
              <a:t>r</a:t>
            </a:r>
            <a:r>
              <a:rPr sz="2950" spc="-145" dirty="0" err="1">
                <a:latin typeface="Arial MT"/>
                <a:cs typeface="Arial MT"/>
              </a:rPr>
              <a:t>awatan</a:t>
            </a:r>
            <a:endParaRPr sz="2950" dirty="0">
              <a:latin typeface="Arial MT"/>
              <a:cs typeface="Arial MT"/>
            </a:endParaRPr>
          </a:p>
          <a:p>
            <a:pPr marL="525145" indent="-512445">
              <a:lnSpc>
                <a:spcPct val="100000"/>
              </a:lnSpc>
              <a:spcBef>
                <a:spcPts val="1760"/>
              </a:spcBef>
              <a:buAutoNum type="arabicPeriod"/>
              <a:tabLst>
                <a:tab pos="525145" algn="l"/>
              </a:tabLst>
            </a:pPr>
            <a:r>
              <a:rPr sz="2750" spc="-60" dirty="0">
                <a:latin typeface="Arial MT"/>
                <a:cs typeface="Arial MT"/>
              </a:rPr>
              <a:t>Tindakan</a:t>
            </a:r>
            <a:r>
              <a:rPr sz="2750" spc="-130" dirty="0">
                <a:latin typeface="Arial MT"/>
                <a:cs typeface="Arial MT"/>
              </a:rPr>
              <a:t> </a:t>
            </a:r>
            <a:r>
              <a:rPr sz="2750" spc="-10" dirty="0">
                <a:latin typeface="Arial MT"/>
                <a:cs typeface="Arial MT"/>
              </a:rPr>
              <a:t>mandiri</a:t>
            </a:r>
            <a:endParaRPr sz="2750" dirty="0">
              <a:latin typeface="Arial MT"/>
              <a:cs typeface="Arial MT"/>
            </a:endParaRPr>
          </a:p>
          <a:p>
            <a:pPr marL="524510" indent="-509905">
              <a:lnSpc>
                <a:spcPct val="100000"/>
              </a:lnSpc>
              <a:spcBef>
                <a:spcPts val="1700"/>
              </a:spcBef>
              <a:buAutoNum type="arabicPeriod"/>
              <a:tabLst>
                <a:tab pos="524510" algn="l"/>
              </a:tabLst>
            </a:pPr>
            <a:r>
              <a:rPr sz="2850" spc="-125" dirty="0">
                <a:latin typeface="Arial MT"/>
                <a:cs typeface="Arial MT"/>
              </a:rPr>
              <a:t>Tindakan</a:t>
            </a:r>
            <a:r>
              <a:rPr sz="2850" spc="-45" dirty="0">
                <a:latin typeface="Arial MT"/>
                <a:cs typeface="Arial MT"/>
              </a:rPr>
              <a:t> </a:t>
            </a:r>
            <a:r>
              <a:rPr sz="2850" spc="-25" dirty="0">
                <a:latin typeface="Arial MT"/>
                <a:cs typeface="Arial MT"/>
              </a:rPr>
              <a:t>kolaboratif</a:t>
            </a:r>
            <a:endParaRPr sz="2850" dirty="0">
              <a:latin typeface="Arial MT"/>
              <a:cs typeface="Arial M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8FCD09-4EA1-4B1D-B5EF-FDD5C7B3E0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0500" y="3479800"/>
            <a:ext cx="2825683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00" y="2070100"/>
            <a:ext cx="8089900" cy="11176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75000" y="177800"/>
            <a:ext cx="4927600" cy="13970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2700" y="177800"/>
            <a:ext cx="8077200" cy="1854200"/>
            <a:chOff x="12700" y="177800"/>
            <a:chExt cx="8077200" cy="185420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1000" y="330200"/>
              <a:ext cx="1371600" cy="8763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700" y="330200"/>
              <a:ext cx="8077200" cy="1701800"/>
            </a:xfrm>
            <a:custGeom>
              <a:avLst/>
              <a:gdLst/>
              <a:ahLst/>
              <a:cxnLst/>
              <a:rect l="l" t="t" r="r" b="b"/>
              <a:pathLst>
                <a:path w="8077200" h="1701800">
                  <a:moveTo>
                    <a:pt x="8077197" y="1701799"/>
                  </a:moveTo>
                  <a:lnTo>
                    <a:pt x="0" y="1701799"/>
                  </a:lnTo>
                  <a:lnTo>
                    <a:pt x="0" y="0"/>
                  </a:lnTo>
                  <a:lnTo>
                    <a:pt x="8077197" y="0"/>
                  </a:lnTo>
                  <a:lnTo>
                    <a:pt x="8077197" y="1701799"/>
                  </a:lnTo>
                  <a:close/>
                </a:path>
              </a:pathLst>
            </a:custGeom>
            <a:solidFill>
              <a:srgbClr val="CD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04558" y="1419225"/>
            <a:ext cx="5969635" cy="4254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25780" indent="-513080">
              <a:lnSpc>
                <a:spcPct val="100000"/>
              </a:lnSpc>
              <a:spcBef>
                <a:spcPts val="125"/>
              </a:spcBef>
              <a:buChar char="•"/>
              <a:tabLst>
                <a:tab pos="525780" algn="l"/>
                <a:tab pos="4551680" algn="l"/>
              </a:tabLst>
            </a:pPr>
            <a:r>
              <a:rPr sz="2600" dirty="0">
                <a:latin typeface="Arial MT"/>
                <a:cs typeface="Arial MT"/>
              </a:rPr>
              <a:t>Mengkaji</a:t>
            </a:r>
            <a:r>
              <a:rPr sz="2600" spc="12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ROM</a:t>
            </a:r>
            <a:r>
              <a:rPr sz="2600" spc="60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ekstrimitas</a:t>
            </a:r>
            <a:r>
              <a:rPr sz="2600" dirty="0">
                <a:latin typeface="Arial MT"/>
                <a:cs typeface="Arial MT"/>
              </a:rPr>
              <a:t>	atas</a:t>
            </a:r>
            <a:r>
              <a:rPr sz="2600" spc="135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klien</a:t>
            </a:r>
            <a:endParaRPr sz="2600" dirty="0">
              <a:latin typeface="Arial MT"/>
              <a:cs typeface="Arial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700" y="3213100"/>
            <a:ext cx="8077200" cy="342900"/>
          </a:xfrm>
          <a:custGeom>
            <a:avLst/>
            <a:gdLst/>
            <a:ahLst/>
            <a:cxnLst/>
            <a:rect l="l" t="t" r="r" b="b"/>
            <a:pathLst>
              <a:path w="8077200" h="342900">
                <a:moveTo>
                  <a:pt x="8077197" y="342899"/>
                </a:moveTo>
                <a:lnTo>
                  <a:pt x="0" y="3428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428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6272" y="3115204"/>
            <a:ext cx="6193790" cy="447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500380" indent="-500380">
              <a:lnSpc>
                <a:spcPct val="100000"/>
              </a:lnSpc>
              <a:spcBef>
                <a:spcPts val="120"/>
              </a:spcBef>
              <a:buChar char="•"/>
              <a:tabLst>
                <a:tab pos="500380" algn="l"/>
              </a:tabLst>
            </a:pPr>
            <a:r>
              <a:rPr sz="2750" spc="-55" dirty="0">
                <a:latin typeface="Arial MT"/>
                <a:cs typeface="Arial MT"/>
              </a:rPr>
              <a:t>Mengajarkan</a:t>
            </a:r>
            <a:r>
              <a:rPr sz="2750" spc="-140" dirty="0">
                <a:latin typeface="Arial MT"/>
                <a:cs typeface="Arial MT"/>
              </a:rPr>
              <a:t> </a:t>
            </a:r>
            <a:r>
              <a:rPr sz="2750" spc="-10" dirty="0">
                <a:latin typeface="Arial MT"/>
                <a:cs typeface="Arial MT"/>
              </a:rPr>
              <a:t>klien</a:t>
            </a:r>
            <a:r>
              <a:rPr sz="2750" spc="-105" dirty="0">
                <a:latin typeface="Arial MT"/>
                <a:cs typeface="Arial MT"/>
              </a:rPr>
              <a:t> </a:t>
            </a:r>
            <a:r>
              <a:rPr sz="2750" spc="-55" dirty="0">
                <a:latin typeface="Arial MT"/>
                <a:cs typeface="Arial MT"/>
              </a:rPr>
              <a:t>cara</a:t>
            </a:r>
            <a:r>
              <a:rPr sz="2750" spc="-135" dirty="0">
                <a:latin typeface="Arial MT"/>
                <a:cs typeface="Arial MT"/>
              </a:rPr>
              <a:t> </a:t>
            </a:r>
            <a:r>
              <a:rPr sz="2750" spc="-50" dirty="0">
                <a:latin typeface="Arial MT"/>
                <a:cs typeface="Arial MT"/>
              </a:rPr>
              <a:t>menggunakan</a:t>
            </a:r>
            <a:endParaRPr sz="2750" dirty="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700" y="3632200"/>
            <a:ext cx="8077200" cy="288092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1116330">
              <a:lnSpc>
                <a:spcPts val="2100"/>
              </a:lnSpc>
            </a:pPr>
            <a:r>
              <a:rPr sz="2950" spc="-10" dirty="0">
                <a:latin typeface="Arial MT"/>
                <a:cs typeface="Arial MT"/>
              </a:rPr>
              <a:t>walker</a:t>
            </a:r>
            <a:endParaRPr sz="2950" dirty="0">
              <a:latin typeface="Arial MT"/>
              <a:cs typeface="Arial M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2700" y="42799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16601" y="4175477"/>
            <a:ext cx="6219825" cy="440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513080" indent="-513080">
              <a:lnSpc>
                <a:spcPct val="100000"/>
              </a:lnSpc>
              <a:spcBef>
                <a:spcPts val="120"/>
              </a:spcBef>
              <a:buChar char="•"/>
              <a:tabLst>
                <a:tab pos="513080" algn="l"/>
                <a:tab pos="2965450" algn="l"/>
              </a:tabLst>
            </a:pPr>
            <a:r>
              <a:rPr sz="2700" spc="-10" dirty="0">
                <a:latin typeface="Arial MT"/>
                <a:cs typeface="Arial MT"/>
              </a:rPr>
              <a:t>Mengkonsulkan</a:t>
            </a:r>
            <a:r>
              <a:rPr sz="2700" dirty="0">
                <a:latin typeface="Arial MT"/>
                <a:cs typeface="Arial MT"/>
              </a:rPr>
              <a:t>	</a:t>
            </a:r>
            <a:r>
              <a:rPr sz="2700" spc="-20" dirty="0">
                <a:latin typeface="Arial MT"/>
                <a:cs typeface="Arial MT"/>
              </a:rPr>
              <a:t>dengan</a:t>
            </a:r>
            <a:r>
              <a:rPr sz="2700" spc="-130" dirty="0">
                <a:latin typeface="Arial MT"/>
                <a:cs typeface="Arial MT"/>
              </a:rPr>
              <a:t> </a:t>
            </a:r>
            <a:r>
              <a:rPr sz="2700" dirty="0">
                <a:latin typeface="Arial MT"/>
                <a:cs typeface="Arial MT"/>
              </a:rPr>
              <a:t>ahli</a:t>
            </a:r>
            <a:r>
              <a:rPr sz="2700" spc="-60" dirty="0">
                <a:latin typeface="Arial MT"/>
                <a:cs typeface="Arial MT"/>
              </a:rPr>
              <a:t> </a:t>
            </a:r>
            <a:r>
              <a:rPr sz="2700" spc="-25" dirty="0">
                <a:latin typeface="Arial MT"/>
                <a:cs typeface="Arial MT"/>
              </a:rPr>
              <a:t>terafi</a:t>
            </a:r>
            <a:r>
              <a:rPr sz="2700" spc="-155" dirty="0">
                <a:latin typeface="Arial MT"/>
                <a:cs typeface="Arial MT"/>
              </a:rPr>
              <a:t> </a:t>
            </a:r>
            <a:r>
              <a:rPr sz="2700" spc="-10" dirty="0">
                <a:latin typeface="Arial MT"/>
                <a:cs typeface="Arial MT"/>
              </a:rPr>
              <a:t>fisik</a:t>
            </a:r>
            <a:endParaRPr sz="2700" dirty="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700" y="4686300"/>
            <a:ext cx="8077200" cy="307777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365125" algn="ctr">
              <a:lnSpc>
                <a:spcPts val="2410"/>
              </a:lnSpc>
              <a:tabLst>
                <a:tab pos="5720080" algn="l"/>
              </a:tabLst>
            </a:pPr>
            <a:r>
              <a:rPr sz="2550" dirty="0">
                <a:latin typeface="Arial MT"/>
                <a:cs typeface="Arial MT"/>
              </a:rPr>
              <a:t>mengenai</a:t>
            </a:r>
            <a:r>
              <a:rPr sz="2550" spc="385" dirty="0">
                <a:latin typeface="Arial MT"/>
                <a:cs typeface="Arial MT"/>
              </a:rPr>
              <a:t> </a:t>
            </a:r>
            <a:r>
              <a:rPr sz="2550" dirty="0" err="1">
                <a:latin typeface="Arial MT"/>
                <a:cs typeface="Arial MT"/>
              </a:rPr>
              <a:t>kemajuan</a:t>
            </a:r>
            <a:r>
              <a:rPr sz="2550" spc="450" dirty="0">
                <a:latin typeface="Arial MT"/>
                <a:cs typeface="Arial MT"/>
              </a:rPr>
              <a:t> </a:t>
            </a:r>
            <a:r>
              <a:rPr sz="2550" spc="-10" dirty="0" err="1">
                <a:latin typeface="Arial MT"/>
                <a:cs typeface="Arial MT"/>
              </a:rPr>
              <a:t>menggunakan</a:t>
            </a:r>
            <a:r>
              <a:rPr lang="en-US" sz="2550" spc="-10" dirty="0">
                <a:latin typeface="Arial MT"/>
                <a:cs typeface="Arial MT"/>
              </a:rPr>
              <a:t> </a:t>
            </a:r>
            <a:r>
              <a:rPr sz="2550" dirty="0">
                <a:latin typeface="Arial MT"/>
                <a:cs typeface="Arial MT"/>
              </a:rPr>
              <a:t>wa</a:t>
            </a:r>
            <a:r>
              <a:rPr lang="en-US" sz="2550" spc="-50" dirty="0">
                <a:latin typeface="Arial MT"/>
                <a:cs typeface="Arial MT"/>
              </a:rPr>
              <a:t>l</a:t>
            </a:r>
            <a:r>
              <a:rPr sz="2550" spc="-25" dirty="0">
                <a:latin typeface="Arial MT"/>
                <a:cs typeface="Arial MT"/>
              </a:rPr>
              <a:t>ke</a:t>
            </a:r>
            <a:r>
              <a:rPr lang="en-US" sz="2550" spc="-25" dirty="0">
                <a:latin typeface="Arial MT"/>
                <a:cs typeface="Arial MT"/>
              </a:rPr>
              <a:t>r</a:t>
            </a:r>
            <a:endParaRPr sz="2550" dirty="0">
              <a:latin typeface="Arial MT"/>
              <a:cs typeface="Arial M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FD51235-1467-C901-39D4-0881FBD28F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3772" y="158262"/>
            <a:ext cx="1292464" cy="1886437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77800"/>
            <a:ext cx="8089900" cy="3340100"/>
            <a:chOff x="12700" y="177800"/>
            <a:chExt cx="8089900" cy="3340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330200"/>
              <a:ext cx="7772400" cy="31877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2700" y="3517900"/>
            <a:ext cx="8077200" cy="3302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974090" indent="-294640">
              <a:lnSpc>
                <a:spcPts val="2550"/>
              </a:lnSpc>
              <a:buChar char="•"/>
              <a:tabLst>
                <a:tab pos="974090" algn="l"/>
              </a:tabLst>
            </a:pPr>
            <a:r>
              <a:rPr sz="2750" spc="-35" dirty="0">
                <a:latin typeface="Arial MT"/>
                <a:cs typeface="Arial MT"/>
              </a:rPr>
              <a:t>Fase</a:t>
            </a:r>
            <a:r>
              <a:rPr sz="2750" spc="-155" dirty="0">
                <a:latin typeface="Arial MT"/>
                <a:cs typeface="Arial MT"/>
              </a:rPr>
              <a:t> </a:t>
            </a:r>
            <a:r>
              <a:rPr sz="2750" spc="-10" dirty="0">
                <a:latin typeface="Arial MT"/>
                <a:cs typeface="Arial MT"/>
              </a:rPr>
              <a:t>ke</a:t>
            </a:r>
            <a:r>
              <a:rPr sz="2750" spc="-180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lima</a:t>
            </a:r>
            <a:r>
              <a:rPr sz="2750" spc="-135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/</a:t>
            </a:r>
            <a:r>
              <a:rPr sz="2750" spc="-145" dirty="0">
                <a:latin typeface="Arial MT"/>
                <a:cs typeface="Arial MT"/>
              </a:rPr>
              <a:t> </a:t>
            </a:r>
            <a:r>
              <a:rPr sz="2750" spc="-20" dirty="0">
                <a:latin typeface="Arial MT"/>
                <a:cs typeface="Arial MT"/>
              </a:rPr>
              <a:t>fase</a:t>
            </a:r>
            <a:r>
              <a:rPr sz="2750" spc="-95" dirty="0">
                <a:latin typeface="Arial MT"/>
                <a:cs typeface="Arial MT"/>
              </a:rPr>
              <a:t> </a:t>
            </a:r>
            <a:r>
              <a:rPr sz="2750" spc="-40" dirty="0">
                <a:latin typeface="Arial MT"/>
                <a:cs typeface="Arial MT"/>
              </a:rPr>
              <a:t>terakhir</a:t>
            </a:r>
            <a:r>
              <a:rPr sz="2750" spc="75" dirty="0">
                <a:latin typeface="Arial MT"/>
                <a:cs typeface="Arial MT"/>
              </a:rPr>
              <a:t> </a:t>
            </a:r>
            <a:r>
              <a:rPr sz="2750" spc="-40" dirty="0" err="1">
                <a:latin typeface="Arial MT"/>
                <a:cs typeface="Arial MT"/>
              </a:rPr>
              <a:t>dari</a:t>
            </a:r>
            <a:r>
              <a:rPr sz="2750" spc="-130" dirty="0">
                <a:latin typeface="Arial MT"/>
                <a:cs typeface="Arial MT"/>
              </a:rPr>
              <a:t> </a:t>
            </a:r>
            <a:r>
              <a:rPr sz="2750" dirty="0">
                <a:latin typeface="Arial MT"/>
                <a:cs typeface="Arial MT"/>
              </a:rPr>
              <a:t>p</a:t>
            </a:r>
            <a:r>
              <a:rPr lang="en-US" sz="2750" spc="-25" dirty="0">
                <a:latin typeface="Arial MT"/>
                <a:cs typeface="Arial MT"/>
              </a:rPr>
              <a:t>r</a:t>
            </a:r>
            <a:r>
              <a:rPr sz="2750" spc="-20" dirty="0">
                <a:latin typeface="Arial MT"/>
                <a:cs typeface="Arial MT"/>
              </a:rPr>
              <a:t>oses</a:t>
            </a:r>
            <a:endParaRPr sz="275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700" y="3924300"/>
            <a:ext cx="8077200" cy="349006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969010">
              <a:lnSpc>
                <a:spcPts val="2600"/>
              </a:lnSpc>
            </a:pPr>
            <a:r>
              <a:rPr sz="3000" spc="-315" dirty="0">
                <a:latin typeface="Consolas"/>
                <a:cs typeface="Consolas"/>
              </a:rPr>
              <a:t>keperawatan</a:t>
            </a:r>
            <a:endParaRPr sz="3000" dirty="0">
              <a:latin typeface="Consolas"/>
              <a:cs typeface="Consola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00" y="4584700"/>
            <a:ext cx="8077200" cy="307777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990600" indent="-309245">
              <a:lnSpc>
                <a:spcPts val="2400"/>
              </a:lnSpc>
              <a:buChar char="•"/>
              <a:tabLst>
                <a:tab pos="990600" algn="l"/>
              </a:tabLst>
            </a:pPr>
            <a:r>
              <a:rPr sz="2500" dirty="0">
                <a:latin typeface="Arial MT"/>
                <a:cs typeface="Arial MT"/>
              </a:rPr>
              <a:t>Aspek</a:t>
            </a:r>
            <a:r>
              <a:rPr sz="2500" spc="415" dirty="0">
                <a:latin typeface="Arial MT"/>
                <a:cs typeface="Arial MT"/>
              </a:rPr>
              <a:t> </a:t>
            </a:r>
            <a:r>
              <a:rPr sz="2500" dirty="0">
                <a:latin typeface="Arial MT"/>
                <a:cs typeface="Arial MT"/>
              </a:rPr>
              <a:t>yang</a:t>
            </a:r>
            <a:r>
              <a:rPr sz="2500" spc="425" dirty="0">
                <a:latin typeface="Arial MT"/>
                <a:cs typeface="Arial MT"/>
              </a:rPr>
              <a:t> </a:t>
            </a:r>
            <a:r>
              <a:rPr sz="2500" dirty="0">
                <a:latin typeface="Arial MT"/>
                <a:cs typeface="Arial MT"/>
              </a:rPr>
              <a:t>sangat</a:t>
            </a:r>
            <a:r>
              <a:rPr sz="2500" spc="325" dirty="0">
                <a:latin typeface="Arial MT"/>
                <a:cs typeface="Arial MT"/>
              </a:rPr>
              <a:t> </a:t>
            </a:r>
            <a:r>
              <a:rPr sz="2500" spc="50" dirty="0">
                <a:latin typeface="Arial MT"/>
                <a:cs typeface="Arial MT"/>
              </a:rPr>
              <a:t>penting</a:t>
            </a:r>
            <a:r>
              <a:rPr sz="2500" spc="295" dirty="0">
                <a:latin typeface="Arial MT"/>
                <a:cs typeface="Arial MT"/>
              </a:rPr>
              <a:t> </a:t>
            </a:r>
            <a:r>
              <a:rPr sz="2500" dirty="0">
                <a:latin typeface="Arial MT"/>
                <a:cs typeface="Arial MT"/>
              </a:rPr>
              <a:t>dalam</a:t>
            </a:r>
            <a:r>
              <a:rPr sz="2500" spc="340" dirty="0">
                <a:latin typeface="Arial MT"/>
                <a:cs typeface="Arial MT"/>
              </a:rPr>
              <a:t> </a:t>
            </a:r>
            <a:r>
              <a:rPr sz="2500" spc="40" dirty="0">
                <a:latin typeface="Arial MT"/>
                <a:cs typeface="Arial MT"/>
              </a:rPr>
              <a:t>proses</a:t>
            </a:r>
            <a:endParaRPr sz="2500" dirty="0">
              <a:latin typeface="Arial MT"/>
              <a:cs typeface="Arial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700" y="49784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90172" y="4830762"/>
            <a:ext cx="6301740" cy="4921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2451100" algn="l"/>
              </a:tabLst>
            </a:pPr>
            <a:r>
              <a:rPr lang="en-ID" sz="3050" spc="-260" dirty="0">
                <a:latin typeface="Arial MT"/>
                <a:cs typeface="Arial MT"/>
              </a:rPr>
              <a:t>K</a:t>
            </a:r>
            <a:r>
              <a:rPr sz="3050" spc="-260" dirty="0" err="1">
                <a:latin typeface="Arial MT"/>
                <a:cs typeface="Arial MT"/>
              </a:rPr>
              <a:t>eperawatan</a:t>
            </a:r>
            <a:r>
              <a:rPr lang="en-US" sz="3050" spc="35" dirty="0">
                <a:latin typeface="Arial MT"/>
                <a:cs typeface="Arial MT"/>
              </a:rPr>
              <a:t>, </a:t>
            </a:r>
            <a:r>
              <a:rPr sz="3050" spc="-229" dirty="0" err="1">
                <a:latin typeface="Arial MT"/>
                <a:cs typeface="Arial MT"/>
              </a:rPr>
              <a:t>menghasilkan</a:t>
            </a:r>
            <a:r>
              <a:rPr sz="3050" spc="60" dirty="0">
                <a:latin typeface="Arial MT"/>
                <a:cs typeface="Arial MT"/>
              </a:rPr>
              <a:t> </a:t>
            </a:r>
            <a:r>
              <a:rPr sz="3050" spc="-305" dirty="0" err="1">
                <a:latin typeface="Arial MT"/>
                <a:cs typeface="Arial MT"/>
              </a:rPr>
              <a:t>kes</a:t>
            </a:r>
            <a:r>
              <a:rPr lang="en-US" sz="3050" spc="-305" dirty="0" err="1">
                <a:latin typeface="Arial MT"/>
                <a:cs typeface="Arial MT"/>
              </a:rPr>
              <a:t>impulan</a:t>
            </a:r>
            <a:endParaRPr sz="3050" dirty="0">
              <a:latin typeface="Arial MT"/>
              <a:cs typeface="Arial M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409E39-5548-6CCE-B502-39427070E2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3725" y="49463"/>
            <a:ext cx="2428875" cy="1461837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7799B-889C-0E9A-326F-4200D6C06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094" y="712150"/>
            <a:ext cx="3991406" cy="928767"/>
          </a:xfrm>
        </p:spPr>
        <p:txBody>
          <a:bodyPr/>
          <a:lstStyle/>
          <a:p>
            <a:r>
              <a:rPr lang="en-US" b="1" dirty="0" err="1">
                <a:highlight>
                  <a:srgbClr val="FFFF00"/>
                </a:highlight>
              </a:rPr>
              <a:t>Tujuan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Tercapai</a:t>
            </a:r>
            <a:endParaRPr lang="en-ID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02BD0-CF0E-BCA3-24C1-95DCB7041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9094" y="1640916"/>
            <a:ext cx="6429806" cy="37175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S : </a:t>
            </a:r>
            <a:r>
              <a:rPr lang="en-US" sz="2400" dirty="0" err="1"/>
              <a:t>Klien</a:t>
            </a:r>
            <a:r>
              <a:rPr lang="en-US" sz="2400" dirty="0"/>
              <a:t> </a:t>
            </a:r>
            <a:r>
              <a:rPr lang="en-US" sz="2400" dirty="0" err="1"/>
              <a:t>mengatakan</a:t>
            </a:r>
            <a:r>
              <a:rPr lang="en-US" sz="2400" dirty="0"/>
              <a:t>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batuk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/>
              <a:t>O : </a:t>
            </a:r>
            <a:r>
              <a:rPr lang="en-US" sz="2400" dirty="0" err="1"/>
              <a:t>Paru-paru</a:t>
            </a:r>
            <a:r>
              <a:rPr lang="en-US" sz="2400" dirty="0"/>
              <a:t>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bersih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auskultasi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/>
              <a:t>A : </a:t>
            </a:r>
            <a:r>
              <a:rPr lang="en-US" sz="2400" dirty="0" err="1"/>
              <a:t>Gangguan</a:t>
            </a:r>
            <a:r>
              <a:rPr lang="en-US" sz="2400" dirty="0"/>
              <a:t> </a:t>
            </a:r>
            <a:r>
              <a:rPr lang="en-US" sz="2400" dirty="0" err="1"/>
              <a:t>bersihan</a:t>
            </a:r>
            <a:r>
              <a:rPr lang="en-US" sz="2400" dirty="0"/>
              <a:t> </a:t>
            </a:r>
            <a:r>
              <a:rPr lang="en-US" sz="2400" dirty="0" err="1"/>
              <a:t>jalan</a:t>
            </a:r>
            <a:r>
              <a:rPr lang="en-US" sz="2400" dirty="0"/>
              <a:t> </a:t>
            </a:r>
            <a:r>
              <a:rPr lang="en-US" sz="2400" dirty="0" err="1"/>
              <a:t>nafas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efektif</a:t>
            </a:r>
            <a:r>
              <a:rPr lang="en-US" sz="2400" dirty="0"/>
              <a:t> </a:t>
            </a:r>
            <a:r>
              <a:rPr lang="en-US" sz="2400" dirty="0" err="1"/>
              <a:t>berhubungan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produksi</a:t>
            </a:r>
            <a:r>
              <a:rPr lang="en-US" sz="2400" dirty="0"/>
              <a:t> sputum </a:t>
            </a:r>
            <a:r>
              <a:rPr lang="en-US" sz="2400" dirty="0" err="1"/>
              <a:t>berlebih</a:t>
            </a:r>
            <a:r>
              <a:rPr lang="en-US" sz="2400" dirty="0"/>
              <a:t> </a:t>
            </a:r>
            <a:r>
              <a:rPr lang="en-US" sz="2400" dirty="0" err="1"/>
              <a:t>teratasi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/>
              <a:t>P : -</a:t>
            </a:r>
            <a:endParaRPr lang="en-ID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EC35D2-6D63-E3DF-0FE6-978774B42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2719" y="4266028"/>
            <a:ext cx="2139881" cy="180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4434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77800"/>
            <a:ext cx="8089900" cy="3606800"/>
            <a:chOff x="12700" y="177800"/>
            <a:chExt cx="8089900" cy="36068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317500"/>
              <a:ext cx="7772400" cy="34671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3035300" cy="139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08300" y="266700"/>
              <a:ext cx="139700" cy="508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2700" y="3835400"/>
            <a:ext cx="8077200" cy="2921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982344">
              <a:lnSpc>
                <a:spcPts val="2190"/>
              </a:lnSpc>
              <a:tabLst>
                <a:tab pos="7252970" algn="l"/>
              </a:tabLst>
            </a:pPr>
            <a:r>
              <a:rPr sz="2450" spc="-80" dirty="0">
                <a:latin typeface="Arial MT"/>
                <a:cs typeface="Arial MT"/>
              </a:rPr>
              <a:t>pasien</a:t>
            </a:r>
            <a:r>
              <a:rPr sz="2450" spc="-90" dirty="0">
                <a:latin typeface="Arial MT"/>
                <a:cs typeface="Arial MT"/>
              </a:rPr>
              <a:t> </a:t>
            </a:r>
            <a:r>
              <a:rPr sz="2450" spc="-80" dirty="0">
                <a:latin typeface="Arial MT"/>
                <a:cs typeface="Arial MT"/>
              </a:rPr>
              <a:t>pada</a:t>
            </a:r>
            <a:r>
              <a:rPr sz="2450" spc="-90" dirty="0">
                <a:latin typeface="Arial MT"/>
                <a:cs typeface="Arial MT"/>
              </a:rPr>
              <a:t> </a:t>
            </a:r>
            <a:r>
              <a:rPr sz="2450" spc="-70" dirty="0">
                <a:latin typeface="Arial MT"/>
                <a:cs typeface="Arial MT"/>
              </a:rPr>
              <a:t>waktu</a:t>
            </a:r>
            <a:r>
              <a:rPr sz="2450" spc="-100" dirty="0">
                <a:latin typeface="Arial MT"/>
                <a:cs typeface="Arial MT"/>
              </a:rPr>
              <a:t> </a:t>
            </a:r>
            <a:r>
              <a:rPr sz="2450" spc="-55" dirty="0">
                <a:latin typeface="Arial MT"/>
                <a:cs typeface="Arial MT"/>
              </a:rPr>
              <a:t>tertentu</a:t>
            </a:r>
            <a:r>
              <a:rPr sz="2450" spc="-100" dirty="0">
                <a:latin typeface="Arial MT"/>
                <a:cs typeface="Arial MT"/>
              </a:rPr>
              <a:t> </a:t>
            </a:r>
            <a:r>
              <a:rPr sz="2450" spc="-70" dirty="0">
                <a:latin typeface="Arial MT"/>
                <a:cs typeface="Arial MT"/>
              </a:rPr>
              <a:t>berdasarkan</a:t>
            </a:r>
            <a:r>
              <a:rPr sz="2450" spc="75" dirty="0">
                <a:latin typeface="Arial MT"/>
                <a:cs typeface="Arial MT"/>
              </a:rPr>
              <a:t> </a:t>
            </a:r>
            <a:r>
              <a:rPr sz="2450" spc="-10" dirty="0">
                <a:latin typeface="Arial MT"/>
                <a:cs typeface="Arial MT"/>
              </a:rPr>
              <a:t>tujuan</a:t>
            </a:r>
            <a:r>
              <a:rPr sz="2450" dirty="0">
                <a:latin typeface="Arial MT"/>
                <a:cs typeface="Arial MT"/>
              </a:rPr>
              <a:t>	</a:t>
            </a:r>
            <a:r>
              <a:rPr sz="2450" spc="-25" dirty="0">
                <a:latin typeface="Arial MT"/>
                <a:cs typeface="Arial MT"/>
              </a:rPr>
              <a:t>dan</a:t>
            </a:r>
            <a:endParaRPr sz="245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00" y="4178300"/>
            <a:ext cx="8077200" cy="2921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R="65405" algn="ctr">
              <a:lnSpc>
                <a:spcPts val="2250"/>
              </a:lnSpc>
              <a:tabLst>
                <a:tab pos="5451475" algn="l"/>
              </a:tabLst>
            </a:pPr>
            <a:r>
              <a:rPr sz="2250" dirty="0">
                <a:latin typeface="Arial MT"/>
                <a:cs typeface="Arial MT"/>
              </a:rPr>
              <a:t>sebagai</a:t>
            </a:r>
            <a:r>
              <a:rPr sz="2250" spc="6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alat</a:t>
            </a:r>
            <a:r>
              <a:rPr sz="2250" spc="12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ukur</a:t>
            </a:r>
            <a:r>
              <a:rPr sz="2250" spc="105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apakah</a:t>
            </a:r>
            <a:r>
              <a:rPr sz="2250" spc="130" dirty="0">
                <a:latin typeface="Arial MT"/>
                <a:cs typeface="Arial MT"/>
              </a:rPr>
              <a:t> </a:t>
            </a:r>
            <a:r>
              <a:rPr sz="2250" dirty="0" err="1">
                <a:latin typeface="Arial MT"/>
                <a:cs typeface="Arial MT"/>
              </a:rPr>
              <a:t>tujuan</a:t>
            </a:r>
            <a:r>
              <a:rPr sz="2250" spc="125" dirty="0">
                <a:latin typeface="Arial MT"/>
                <a:cs typeface="Arial MT"/>
              </a:rPr>
              <a:t> </a:t>
            </a:r>
            <a:r>
              <a:rPr sz="2250" dirty="0" err="1">
                <a:latin typeface="Arial MT"/>
                <a:cs typeface="Arial MT"/>
              </a:rPr>
              <a:t>te</a:t>
            </a:r>
            <a:r>
              <a:rPr lang="en-US" sz="2250" spc="235" dirty="0" err="1">
                <a:latin typeface="Arial MT"/>
                <a:cs typeface="Arial MT"/>
              </a:rPr>
              <a:t>r</a:t>
            </a:r>
            <a:r>
              <a:rPr sz="2250" spc="-10" dirty="0" err="1">
                <a:latin typeface="Arial MT"/>
                <a:cs typeface="Arial MT"/>
              </a:rPr>
              <a:t>capai</a:t>
            </a:r>
            <a:r>
              <a:rPr lang="en-US" sz="2250" spc="-10" dirty="0">
                <a:latin typeface="Arial MT"/>
                <a:cs typeface="Arial MT"/>
              </a:rPr>
              <a:t>, </a:t>
            </a:r>
            <a:r>
              <a:rPr sz="2250" spc="-10" dirty="0" err="1">
                <a:latin typeface="Arial MT"/>
                <a:cs typeface="Arial MT"/>
              </a:rPr>
              <a:t>tidak</a:t>
            </a:r>
            <a:endParaRPr sz="225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700" y="4533900"/>
            <a:ext cx="8077200" cy="292100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984885">
              <a:lnSpc>
                <a:spcPts val="2150"/>
              </a:lnSpc>
            </a:pPr>
            <a:r>
              <a:rPr sz="2250" dirty="0">
                <a:latin typeface="Arial MT"/>
                <a:cs typeface="Arial MT"/>
              </a:rPr>
              <a:t>tercapai</a:t>
            </a:r>
            <a:r>
              <a:rPr sz="2250" spc="9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atau</a:t>
            </a:r>
            <a:r>
              <a:rPr sz="2250" spc="80" dirty="0">
                <a:latin typeface="Arial MT"/>
                <a:cs typeface="Arial MT"/>
              </a:rPr>
              <a:t> </a:t>
            </a:r>
            <a:r>
              <a:rPr sz="2250" dirty="0">
                <a:latin typeface="Arial MT"/>
                <a:cs typeface="Arial MT"/>
              </a:rPr>
              <a:t>tercapai</a:t>
            </a:r>
            <a:r>
              <a:rPr sz="2250" spc="130" dirty="0">
                <a:latin typeface="Arial MT"/>
                <a:cs typeface="Arial MT"/>
              </a:rPr>
              <a:t> </a:t>
            </a:r>
            <a:r>
              <a:rPr sz="2250" spc="-10" dirty="0">
                <a:latin typeface="Arial MT"/>
                <a:cs typeface="Arial MT"/>
              </a:rPr>
              <a:t>sebagian</a:t>
            </a:r>
            <a:endParaRPr sz="2250" dirty="0">
              <a:latin typeface="Arial MT"/>
              <a:cs typeface="Arial M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6E91446-7F4C-F37B-D5F4-1B37780B6E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6221" y="4533900"/>
            <a:ext cx="2139881" cy="15367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39299"/>
            <a:ext cx="8089900" cy="3606800"/>
            <a:chOff x="12700" y="177800"/>
            <a:chExt cx="8089900" cy="36068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2070100"/>
              <a:ext cx="7772400" cy="1714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200" y="330200"/>
              <a:ext cx="7772400" cy="17145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62300" y="177800"/>
              <a:ext cx="4940300" cy="1524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524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00" y="177800"/>
              <a:ext cx="2870200" cy="152400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12700" y="40513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700" y="4673600"/>
            <a:ext cx="8077200" cy="254000"/>
          </a:xfrm>
          <a:custGeom>
            <a:avLst/>
            <a:gdLst/>
            <a:ahLst/>
            <a:cxnLst/>
            <a:rect l="l" t="t" r="r" b="b"/>
            <a:pathLst>
              <a:path w="8077200" h="254000">
                <a:moveTo>
                  <a:pt x="8077197" y="253999"/>
                </a:moveTo>
                <a:lnTo>
                  <a:pt x="0" y="2539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2539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02915" y="3773447"/>
            <a:ext cx="6388100" cy="1229995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321310" indent="-308610">
              <a:lnSpc>
                <a:spcPct val="100000"/>
              </a:lnSpc>
              <a:spcBef>
                <a:spcPts val="1335"/>
              </a:spcBef>
              <a:buChar char="•"/>
              <a:tabLst>
                <a:tab pos="321310" algn="l"/>
              </a:tabLst>
            </a:pPr>
            <a:r>
              <a:rPr sz="2850" spc="-254" dirty="0">
                <a:latin typeface="Arial MT"/>
                <a:cs typeface="Arial MT"/>
              </a:rPr>
              <a:t>P</a:t>
            </a:r>
            <a:r>
              <a:rPr sz="2850" spc="-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:</a:t>
            </a:r>
            <a:r>
              <a:rPr sz="2850" spc="-200" dirty="0">
                <a:latin typeface="Arial MT"/>
                <a:cs typeface="Arial MT"/>
              </a:rPr>
              <a:t> </a:t>
            </a:r>
            <a:r>
              <a:rPr sz="2850" spc="-125" dirty="0">
                <a:latin typeface="Arial MT"/>
                <a:cs typeface="Arial MT"/>
              </a:rPr>
              <a:t>Lanjutkan</a:t>
            </a:r>
            <a:r>
              <a:rPr sz="2850" spc="-70" dirty="0">
                <a:latin typeface="Arial MT"/>
                <a:cs typeface="Arial MT"/>
              </a:rPr>
              <a:t> </a:t>
            </a:r>
            <a:r>
              <a:rPr sz="2850" spc="-85" dirty="0">
                <a:latin typeface="Arial MT"/>
                <a:cs typeface="Arial MT"/>
              </a:rPr>
              <a:t>latihan</a:t>
            </a:r>
            <a:r>
              <a:rPr sz="2850" spc="-65" dirty="0">
                <a:latin typeface="Arial MT"/>
                <a:cs typeface="Arial MT"/>
              </a:rPr>
              <a:t> </a:t>
            </a:r>
            <a:r>
              <a:rPr sz="2850" spc="-90" dirty="0">
                <a:latin typeface="Arial MT"/>
                <a:cs typeface="Arial MT"/>
              </a:rPr>
              <a:t>batuk</a:t>
            </a:r>
            <a:r>
              <a:rPr sz="2850" spc="75" dirty="0">
                <a:latin typeface="Arial MT"/>
                <a:cs typeface="Arial MT"/>
              </a:rPr>
              <a:t> </a:t>
            </a:r>
            <a:r>
              <a:rPr sz="2850" spc="-80" dirty="0">
                <a:latin typeface="Arial MT"/>
                <a:cs typeface="Arial MT"/>
              </a:rPr>
              <a:t>efektif</a:t>
            </a:r>
            <a:r>
              <a:rPr sz="2850" spc="-15" dirty="0">
                <a:latin typeface="Arial MT"/>
                <a:cs typeface="Arial MT"/>
              </a:rPr>
              <a:t> </a:t>
            </a:r>
            <a:r>
              <a:rPr sz="2850" spc="-70" dirty="0">
                <a:latin typeface="Arial MT"/>
                <a:cs typeface="Arial MT"/>
              </a:rPr>
              <a:t>secara</a:t>
            </a:r>
            <a:endParaRPr sz="2850" dirty="0">
              <a:latin typeface="Arial MT"/>
              <a:cs typeface="Arial MT"/>
            </a:endParaRPr>
          </a:p>
          <a:p>
            <a:pPr marL="825500">
              <a:lnSpc>
                <a:spcPct val="100000"/>
              </a:lnSpc>
              <a:spcBef>
                <a:spcPts val="1280"/>
              </a:spcBef>
            </a:pPr>
            <a:r>
              <a:rPr sz="2950" spc="-10" dirty="0">
                <a:latin typeface="Arial MT"/>
                <a:cs typeface="Arial MT"/>
              </a:rPr>
              <a:t>teratur</a:t>
            </a:r>
            <a:endParaRPr sz="2950" dirty="0">
              <a:latin typeface="Arial MT"/>
              <a:cs typeface="Arial M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F4DD97B-6B9D-49E2-6D37-CF4B942ECE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2719" y="4337278"/>
            <a:ext cx="2139881" cy="17145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200" y="12700"/>
            <a:ext cx="7772400" cy="35814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2700" y="3848100"/>
            <a:ext cx="8077200" cy="304800"/>
          </a:xfrm>
          <a:custGeom>
            <a:avLst/>
            <a:gdLst/>
            <a:ahLst/>
            <a:cxnLst/>
            <a:rect l="l" t="t" r="r" b="b"/>
            <a:pathLst>
              <a:path w="8077200" h="304800">
                <a:moveTo>
                  <a:pt x="8077197" y="304799"/>
                </a:moveTo>
                <a:lnTo>
                  <a:pt x="0" y="3047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047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700" y="4457700"/>
            <a:ext cx="8077200" cy="317500"/>
          </a:xfrm>
          <a:custGeom>
            <a:avLst/>
            <a:gdLst/>
            <a:ahLst/>
            <a:cxnLst/>
            <a:rect l="l" t="t" r="r" b="b"/>
            <a:pathLst>
              <a:path w="8077200" h="317500">
                <a:moveTo>
                  <a:pt x="8077197" y="317499"/>
                </a:moveTo>
                <a:lnTo>
                  <a:pt x="0" y="3174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174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700" y="50673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2915" y="3557547"/>
            <a:ext cx="6474460" cy="1797480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321310" marR="5080" indent="-309245">
              <a:lnSpc>
                <a:spcPts val="4800"/>
              </a:lnSpc>
              <a:spcBef>
                <a:spcPts val="145"/>
              </a:spcBef>
              <a:buChar char="•"/>
              <a:tabLst>
                <a:tab pos="830580" algn="l"/>
                <a:tab pos="2519045" algn="l"/>
                <a:tab pos="4580255" algn="l"/>
              </a:tabLst>
            </a:pPr>
            <a:r>
              <a:rPr sz="2850" spc="-254" dirty="0">
                <a:latin typeface="Arial MT"/>
                <a:cs typeface="Arial MT"/>
              </a:rPr>
              <a:t>P</a:t>
            </a:r>
            <a:r>
              <a:rPr sz="2850" spc="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:</a:t>
            </a:r>
            <a:r>
              <a:rPr sz="2850" spc="-200" dirty="0">
                <a:latin typeface="Arial MT"/>
                <a:cs typeface="Arial MT"/>
              </a:rPr>
              <a:t> </a:t>
            </a:r>
            <a:r>
              <a:rPr lang="en-US" sz="2850" spc="-95" dirty="0" err="1">
                <a:latin typeface="Arial MT"/>
                <a:cs typeface="Arial MT"/>
              </a:rPr>
              <a:t>Lanjutkan</a:t>
            </a:r>
            <a:r>
              <a:rPr sz="2850" spc="-95" dirty="0">
                <a:latin typeface="Arial MT"/>
                <a:cs typeface="Arial MT"/>
              </a:rPr>
              <a:t> </a:t>
            </a:r>
            <a:r>
              <a:rPr sz="2850" spc="-85" dirty="0" err="1">
                <a:latin typeface="Arial MT"/>
                <a:cs typeface="Arial MT"/>
              </a:rPr>
              <a:t>fisioterafi</a:t>
            </a:r>
            <a:r>
              <a:rPr sz="2850" spc="100" dirty="0">
                <a:latin typeface="Arial MT"/>
                <a:cs typeface="Arial MT"/>
              </a:rPr>
              <a:t> </a:t>
            </a:r>
            <a:r>
              <a:rPr sz="2850" spc="-20" dirty="0">
                <a:latin typeface="Arial MT"/>
                <a:cs typeface="Arial MT"/>
              </a:rPr>
              <a:t>dada</a:t>
            </a:r>
            <a:r>
              <a:rPr lang="en-US" sz="2850" spc="-20" dirty="0">
                <a:latin typeface="Arial MT"/>
                <a:cs typeface="Arial MT"/>
              </a:rPr>
              <a:t>, </a:t>
            </a:r>
            <a:r>
              <a:rPr sz="2850" spc="-100" dirty="0" err="1">
                <a:latin typeface="Arial MT"/>
                <a:cs typeface="Arial MT"/>
              </a:rPr>
              <a:t>latihan</a:t>
            </a:r>
            <a:r>
              <a:rPr sz="2850" spc="-80" dirty="0">
                <a:latin typeface="Arial MT"/>
                <a:cs typeface="Arial MT"/>
              </a:rPr>
              <a:t> </a:t>
            </a:r>
            <a:r>
              <a:rPr sz="2850" spc="-135" dirty="0" err="1">
                <a:latin typeface="Arial MT"/>
                <a:cs typeface="Arial MT"/>
              </a:rPr>
              <a:t>batuk</a:t>
            </a:r>
            <a:r>
              <a:rPr sz="2850" spc="-135" dirty="0">
                <a:latin typeface="Arial MT"/>
                <a:cs typeface="Arial MT"/>
              </a:rPr>
              <a:t> </a:t>
            </a:r>
            <a:r>
              <a:rPr sz="2950" spc="-125" dirty="0" err="1">
                <a:latin typeface="Arial MT"/>
                <a:cs typeface="Arial MT"/>
              </a:rPr>
              <a:t>efektif</a:t>
            </a:r>
            <a:r>
              <a:rPr sz="2950" spc="-80" dirty="0">
                <a:latin typeface="Arial MT"/>
                <a:cs typeface="Arial MT"/>
              </a:rPr>
              <a:t> </a:t>
            </a:r>
            <a:r>
              <a:rPr sz="2950" spc="-204" dirty="0">
                <a:latin typeface="Arial MT"/>
                <a:cs typeface="Arial MT"/>
              </a:rPr>
              <a:t>dan</a:t>
            </a:r>
            <a:r>
              <a:rPr sz="2950" spc="-70" dirty="0">
                <a:latin typeface="Arial MT"/>
                <a:cs typeface="Arial MT"/>
              </a:rPr>
              <a:t> </a:t>
            </a:r>
            <a:r>
              <a:rPr sz="2950" spc="-145" dirty="0">
                <a:latin typeface="Arial MT"/>
                <a:cs typeface="Arial MT"/>
              </a:rPr>
              <a:t>konsul</a:t>
            </a:r>
            <a:r>
              <a:rPr sz="2950" spc="-5" dirty="0">
                <a:latin typeface="Arial MT"/>
                <a:cs typeface="Arial MT"/>
              </a:rPr>
              <a:t> </a:t>
            </a:r>
            <a:r>
              <a:rPr sz="2950" spc="-185" dirty="0">
                <a:latin typeface="Arial MT"/>
                <a:cs typeface="Arial MT"/>
              </a:rPr>
              <a:t>pemberian</a:t>
            </a:r>
            <a:r>
              <a:rPr sz="2950" spc="-5" dirty="0">
                <a:latin typeface="Arial MT"/>
                <a:cs typeface="Arial MT"/>
              </a:rPr>
              <a:t> </a:t>
            </a:r>
            <a:r>
              <a:rPr sz="2950" spc="-20" dirty="0" err="1">
                <a:latin typeface="Arial MT"/>
                <a:cs typeface="Arial MT"/>
              </a:rPr>
              <a:t>obat</a:t>
            </a:r>
            <a:r>
              <a:rPr sz="2950" spc="-20" dirty="0">
                <a:latin typeface="Arial MT"/>
                <a:cs typeface="Arial MT"/>
              </a:rPr>
              <a:t> </a:t>
            </a:r>
            <a:r>
              <a:rPr sz="2650" spc="-10" dirty="0" err="1">
                <a:latin typeface="Arial MT"/>
                <a:cs typeface="Arial MT"/>
              </a:rPr>
              <a:t>pengence</a:t>
            </a:r>
            <a:r>
              <a:rPr lang="en-US" sz="2650" spc="-10" dirty="0" err="1">
                <a:latin typeface="Arial MT"/>
                <a:cs typeface="Arial MT"/>
              </a:rPr>
              <a:t>ran</a:t>
            </a:r>
            <a:r>
              <a:rPr lang="en-US" sz="2650" spc="-10" dirty="0">
                <a:latin typeface="Arial MT"/>
                <a:cs typeface="Arial MT"/>
              </a:rPr>
              <a:t> </a:t>
            </a:r>
            <a:r>
              <a:rPr sz="2650" dirty="0" err="1">
                <a:latin typeface="Arial MT"/>
                <a:cs typeface="Arial MT"/>
              </a:rPr>
              <a:t>sek</a:t>
            </a:r>
            <a:r>
              <a:rPr lang="en-US" sz="2650" spc="80" dirty="0" err="1">
                <a:latin typeface="Arial MT"/>
                <a:cs typeface="Arial MT"/>
              </a:rPr>
              <a:t>r</a:t>
            </a:r>
            <a:r>
              <a:rPr sz="2650" spc="-25" dirty="0" err="1">
                <a:latin typeface="Arial MT"/>
                <a:cs typeface="Arial MT"/>
              </a:rPr>
              <a:t>et</a:t>
            </a:r>
            <a:endParaRPr sz="2650" dirty="0">
              <a:latin typeface="Arial MT"/>
              <a:cs typeface="Arial M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63FDCD-99F1-0D29-F6CF-99903FD6B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434" y="4711700"/>
            <a:ext cx="2139881" cy="142298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77800"/>
            <a:ext cx="8089900" cy="3302000"/>
            <a:chOff x="12700" y="177800"/>
            <a:chExt cx="8089900" cy="3302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00" y="2070100"/>
              <a:ext cx="8089900" cy="14097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200" y="330200"/>
              <a:ext cx="7772400" cy="17145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700" y="3365500"/>
              <a:ext cx="8089900" cy="114300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12700" y="36576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700" y="4064000"/>
            <a:ext cx="8077200" cy="304800"/>
          </a:xfrm>
          <a:custGeom>
            <a:avLst/>
            <a:gdLst/>
            <a:ahLst/>
            <a:cxnLst/>
            <a:rect l="l" t="t" r="r" b="b"/>
            <a:pathLst>
              <a:path w="8077200" h="304800">
                <a:moveTo>
                  <a:pt x="8077197" y="304799"/>
                </a:moveTo>
                <a:lnTo>
                  <a:pt x="0" y="3047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047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700" y="4470400"/>
            <a:ext cx="8077200" cy="304800"/>
          </a:xfrm>
          <a:custGeom>
            <a:avLst/>
            <a:gdLst/>
            <a:ahLst/>
            <a:cxnLst/>
            <a:rect l="l" t="t" r="r" b="b"/>
            <a:pathLst>
              <a:path w="8077200" h="304800">
                <a:moveTo>
                  <a:pt x="8077197" y="304799"/>
                </a:moveTo>
                <a:lnTo>
                  <a:pt x="0" y="3047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047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700" y="4876800"/>
            <a:ext cx="8077200" cy="304800"/>
          </a:xfrm>
          <a:custGeom>
            <a:avLst/>
            <a:gdLst/>
            <a:ahLst/>
            <a:cxnLst/>
            <a:rect l="l" t="t" r="r" b="b"/>
            <a:pathLst>
              <a:path w="8077200" h="304800">
                <a:moveTo>
                  <a:pt x="8077197" y="304799"/>
                </a:moveTo>
                <a:lnTo>
                  <a:pt x="0" y="3047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047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285523" y="3565525"/>
            <a:ext cx="5436870" cy="163830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518159" marR="5080" indent="-506095">
              <a:lnSpc>
                <a:spcPct val="93000"/>
              </a:lnSpc>
              <a:spcBef>
                <a:spcPts val="340"/>
              </a:spcBef>
              <a:tabLst>
                <a:tab pos="514984" algn="l"/>
                <a:tab pos="2766060" algn="l"/>
                <a:tab pos="3312160" algn="l"/>
              </a:tabLst>
            </a:pPr>
            <a:r>
              <a:rPr sz="2600" spc="-25" dirty="0">
                <a:latin typeface="Arial MT"/>
                <a:cs typeface="Arial MT"/>
              </a:rPr>
              <a:t>2.</a:t>
            </a:r>
            <a:r>
              <a:rPr sz="2600" dirty="0">
                <a:latin typeface="Arial MT"/>
                <a:cs typeface="Arial MT"/>
              </a:rPr>
              <a:t>	Sebagai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alat</a:t>
            </a:r>
            <a:r>
              <a:rPr sz="2600" spc="9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untuk</a:t>
            </a:r>
            <a:r>
              <a:rPr sz="2600" spc="155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mengenai </a:t>
            </a:r>
            <a:r>
              <a:rPr sz="2950" spc="-195" dirty="0">
                <a:latin typeface="Arial MT"/>
                <a:cs typeface="Arial MT"/>
              </a:rPr>
              <a:t>masalah</a:t>
            </a:r>
            <a:r>
              <a:rPr sz="2950" spc="5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klien</a:t>
            </a:r>
            <a:r>
              <a:rPr sz="2950" dirty="0">
                <a:latin typeface="Arial MT"/>
                <a:cs typeface="Arial MT"/>
              </a:rPr>
              <a:t>	</a:t>
            </a:r>
            <a:r>
              <a:rPr sz="2950" spc="-270" dirty="0">
                <a:latin typeface="Arial MT"/>
                <a:cs typeface="Arial MT"/>
              </a:rPr>
              <a:t>me</a:t>
            </a:r>
            <a:r>
              <a:rPr sz="2950" spc="180" dirty="0">
                <a:latin typeface="Arial MT"/>
                <a:cs typeface="Arial MT"/>
              </a:rPr>
              <a:t> </a:t>
            </a:r>
            <a:r>
              <a:rPr sz="2950" spc="-105" dirty="0">
                <a:latin typeface="Arial MT"/>
                <a:cs typeface="Arial MT"/>
              </a:rPr>
              <a:t>encanakan </a:t>
            </a:r>
            <a:r>
              <a:rPr sz="2750" spc="-50" dirty="0">
                <a:latin typeface="Arial MT"/>
                <a:cs typeface="Arial MT"/>
              </a:rPr>
              <a:t>secara</a:t>
            </a:r>
            <a:r>
              <a:rPr sz="2750" spc="-105" dirty="0">
                <a:latin typeface="Arial MT"/>
                <a:cs typeface="Arial MT"/>
              </a:rPr>
              <a:t> </a:t>
            </a:r>
            <a:r>
              <a:rPr sz="2750" spc="-10" dirty="0">
                <a:latin typeface="Arial MT"/>
                <a:cs typeface="Arial MT"/>
              </a:rPr>
              <a:t>sistematis</a:t>
            </a:r>
            <a:r>
              <a:rPr sz="2750" dirty="0">
                <a:latin typeface="Arial MT"/>
                <a:cs typeface="Arial MT"/>
              </a:rPr>
              <a:t>	</a:t>
            </a:r>
            <a:r>
              <a:rPr sz="2750" spc="-100" dirty="0" err="1">
                <a:latin typeface="Arial MT"/>
                <a:cs typeface="Arial MT"/>
              </a:rPr>
              <a:t>melaksanakan</a:t>
            </a:r>
            <a:r>
              <a:rPr sz="2750" spc="-100" dirty="0">
                <a:latin typeface="Arial MT"/>
                <a:cs typeface="Arial MT"/>
              </a:rPr>
              <a:t> </a:t>
            </a:r>
            <a:r>
              <a:rPr lang="en-US" sz="2850" b="1" spc="-315" dirty="0" err="1">
                <a:latin typeface="Courier New"/>
                <a:cs typeface="Courier New"/>
              </a:rPr>
              <a:t>rencana</a:t>
            </a:r>
            <a:r>
              <a:rPr lang="en-US" sz="2850" b="1" spc="-315" dirty="0">
                <a:latin typeface="Courier New"/>
                <a:cs typeface="Courier New"/>
              </a:rPr>
              <a:t> dan </a:t>
            </a:r>
            <a:r>
              <a:rPr lang="en-US" sz="2850" b="1" spc="-315" dirty="0" err="1">
                <a:latin typeface="Courier New"/>
                <a:cs typeface="Courier New"/>
              </a:rPr>
              <a:t>menilai</a:t>
            </a:r>
            <a:r>
              <a:rPr lang="en-US" sz="2850" b="1" spc="-315" dirty="0">
                <a:latin typeface="Courier New"/>
                <a:cs typeface="Courier New"/>
              </a:rPr>
              <a:t> </a:t>
            </a:r>
            <a:r>
              <a:rPr lang="en-US" sz="2850" b="1" spc="-315" dirty="0" err="1">
                <a:latin typeface="Courier New"/>
                <a:cs typeface="Courier New"/>
              </a:rPr>
              <a:t>hasil</a:t>
            </a:r>
            <a:endParaRPr sz="2850" b="1" dirty="0">
              <a:latin typeface="Courier New"/>
              <a:cs typeface="Courier New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5E311E5-FA94-966F-FEB2-01891FB146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8700" y="177800"/>
            <a:ext cx="1981200" cy="18923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D122590-21EC-2BB7-99D2-4273697211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102600" cy="539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345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77800"/>
            <a:ext cx="8089900" cy="3594100"/>
            <a:chOff x="12700" y="177800"/>
            <a:chExt cx="8089900" cy="3594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2070100"/>
              <a:ext cx="7772400" cy="17018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200" y="330200"/>
              <a:ext cx="7772400" cy="17145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12700" y="40767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39086" y="3947583"/>
            <a:ext cx="7398414" cy="4610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07975" indent="-295275">
              <a:lnSpc>
                <a:spcPct val="100000"/>
              </a:lnSpc>
              <a:spcBef>
                <a:spcPts val="114"/>
              </a:spcBef>
              <a:buChar char="•"/>
              <a:tabLst>
                <a:tab pos="307975" algn="l"/>
              </a:tabLst>
            </a:pPr>
            <a:r>
              <a:rPr sz="2900" spc="-114" dirty="0">
                <a:solidFill>
                  <a:srgbClr val="FFFFFF"/>
                </a:solidFill>
                <a:latin typeface="Arial MT"/>
                <a:cs typeface="Arial MT"/>
              </a:rPr>
              <a:t>Partisipasi</a:t>
            </a:r>
            <a:r>
              <a:rPr sz="2900" spc="-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00" spc="-110" dirty="0">
                <a:solidFill>
                  <a:srgbClr val="FFFFFF"/>
                </a:solidFill>
                <a:latin typeface="Arial MT"/>
                <a:cs typeface="Arial MT"/>
              </a:rPr>
              <a:t>klien</a:t>
            </a:r>
            <a:r>
              <a:rPr sz="2900" spc="-9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00" spc="-135" dirty="0" err="1">
                <a:solidFill>
                  <a:srgbClr val="FFFFFF"/>
                </a:solidFill>
                <a:latin typeface="Arial MT"/>
                <a:cs typeface="Arial MT"/>
              </a:rPr>
              <a:t>dalam</a:t>
            </a:r>
            <a:r>
              <a:rPr sz="2900" spc="-6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00" spc="-75" dirty="0" err="1">
                <a:solidFill>
                  <a:srgbClr val="FFFFFF"/>
                </a:solidFill>
                <a:latin typeface="Arial MT"/>
                <a:cs typeface="Arial MT"/>
              </a:rPr>
              <a:t>pe</a:t>
            </a:r>
            <a:r>
              <a:rPr lang="en-US" sz="2900" spc="-45" dirty="0" err="1">
                <a:solidFill>
                  <a:srgbClr val="FFFFFF"/>
                </a:solidFill>
                <a:latin typeface="Arial MT"/>
                <a:cs typeface="Arial MT"/>
              </a:rPr>
              <a:t>r</a:t>
            </a:r>
            <a:r>
              <a:rPr sz="2900" spc="-145" dirty="0" err="1">
                <a:solidFill>
                  <a:srgbClr val="FFFFFF"/>
                </a:solidFill>
                <a:latin typeface="Arial MT"/>
                <a:cs typeface="Arial MT"/>
              </a:rPr>
              <a:t>awatan</a:t>
            </a:r>
            <a:r>
              <a:rPr sz="29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00" spc="-120" dirty="0">
                <a:solidFill>
                  <a:schemeClr val="bg1"/>
                </a:solidFill>
                <a:latin typeface="Arial MT"/>
                <a:cs typeface="Arial MT"/>
              </a:rPr>
              <a:t>kesehatan</a:t>
            </a:r>
            <a:endParaRPr sz="2900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CAD954-FB81-B567-FC49-E0F339736A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9100" y="173120"/>
            <a:ext cx="2618740" cy="18715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77800"/>
            <a:ext cx="8089900" cy="3302000"/>
            <a:chOff x="12700" y="177800"/>
            <a:chExt cx="8089900" cy="3302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2070100"/>
              <a:ext cx="7772400" cy="14097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200" y="330200"/>
              <a:ext cx="7772400" cy="17145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12700" y="35433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700" y="41910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700" y="48387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47272" y="3432351"/>
            <a:ext cx="6515734" cy="17399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00355">
              <a:lnSpc>
                <a:spcPct val="100000"/>
              </a:lnSpc>
              <a:spcBef>
                <a:spcPts val="120"/>
              </a:spcBef>
            </a:pPr>
            <a:r>
              <a:rPr sz="2650" spc="-10" dirty="0">
                <a:latin typeface="Arial MT"/>
                <a:cs typeface="Arial MT"/>
              </a:rPr>
              <a:t>Menghindari</a:t>
            </a:r>
            <a:r>
              <a:rPr sz="2650" spc="-20" dirty="0">
                <a:latin typeface="Arial MT"/>
                <a:cs typeface="Arial MT"/>
              </a:rPr>
              <a:t> </a:t>
            </a:r>
            <a:r>
              <a:rPr sz="2650" dirty="0">
                <a:latin typeface="Arial MT"/>
                <a:cs typeface="Arial MT"/>
              </a:rPr>
              <a:t>kegiatan</a:t>
            </a:r>
            <a:r>
              <a:rPr sz="2650" spc="-30" dirty="0">
                <a:latin typeface="Arial MT"/>
                <a:cs typeface="Arial MT"/>
              </a:rPr>
              <a:t> </a:t>
            </a:r>
            <a:r>
              <a:rPr sz="2650" spc="-10" dirty="0">
                <a:latin typeface="Arial MT"/>
                <a:cs typeface="Arial MT"/>
              </a:rPr>
              <a:t>ilegal</a:t>
            </a:r>
            <a:endParaRPr sz="2650" dirty="0">
              <a:latin typeface="Arial MT"/>
              <a:cs typeface="Arial MT"/>
            </a:endParaRPr>
          </a:p>
          <a:p>
            <a:pPr marL="310515">
              <a:lnSpc>
                <a:spcPct val="100000"/>
              </a:lnSpc>
              <a:spcBef>
                <a:spcPts val="1970"/>
              </a:spcBef>
            </a:pPr>
            <a:r>
              <a:rPr sz="2600" dirty="0">
                <a:latin typeface="Arial MT"/>
                <a:cs typeface="Arial MT"/>
              </a:rPr>
              <a:t>Sebagai</a:t>
            </a:r>
            <a:r>
              <a:rPr sz="2600" spc="25" dirty="0">
                <a:latin typeface="Arial MT"/>
                <a:cs typeface="Arial MT"/>
              </a:rPr>
              <a:t> </a:t>
            </a:r>
            <a:r>
              <a:rPr sz="2600" dirty="0" err="1">
                <a:latin typeface="Arial MT"/>
                <a:cs typeface="Arial MT"/>
              </a:rPr>
              <a:t>standar</a:t>
            </a:r>
            <a:r>
              <a:rPr sz="2600" spc="155" dirty="0">
                <a:latin typeface="Arial MT"/>
                <a:cs typeface="Arial MT"/>
              </a:rPr>
              <a:t> </a:t>
            </a:r>
            <a:r>
              <a:rPr sz="2600" dirty="0" err="1">
                <a:latin typeface="Arial MT"/>
                <a:cs typeface="Arial MT"/>
              </a:rPr>
              <a:t>kepe</a:t>
            </a:r>
            <a:r>
              <a:rPr lang="en-US" sz="2600" spc="200" dirty="0" err="1">
                <a:latin typeface="Arial MT"/>
                <a:cs typeface="Arial MT"/>
              </a:rPr>
              <a:t>r</a:t>
            </a:r>
            <a:r>
              <a:rPr sz="2600" dirty="0" err="1">
                <a:latin typeface="Arial MT"/>
                <a:cs typeface="Arial MT"/>
              </a:rPr>
              <a:t>awatan</a:t>
            </a:r>
            <a:r>
              <a:rPr sz="2600" spc="155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profesional</a:t>
            </a:r>
            <a:endParaRPr sz="2600" dirty="0">
              <a:latin typeface="Arial MT"/>
              <a:cs typeface="Arial MT"/>
            </a:endParaRPr>
          </a:p>
          <a:p>
            <a:pPr marL="307975" indent="-295275">
              <a:lnSpc>
                <a:spcPct val="100000"/>
              </a:lnSpc>
              <a:spcBef>
                <a:spcPts val="1480"/>
              </a:spcBef>
              <a:buChar char="•"/>
              <a:tabLst>
                <a:tab pos="307975" algn="l"/>
                <a:tab pos="2863850" algn="l"/>
                <a:tab pos="4504055" algn="l"/>
              </a:tabLst>
            </a:pPr>
            <a:r>
              <a:rPr sz="3100" spc="-285" dirty="0" err="1">
                <a:latin typeface="Arial MT"/>
                <a:cs typeface="Arial MT"/>
              </a:rPr>
              <a:t>Sebagai</a:t>
            </a:r>
            <a:r>
              <a:rPr sz="3100" spc="135" dirty="0">
                <a:latin typeface="Arial MT"/>
                <a:cs typeface="Arial MT"/>
              </a:rPr>
              <a:t> </a:t>
            </a:r>
            <a:r>
              <a:rPr sz="3100" spc="-265" dirty="0" err="1">
                <a:latin typeface="Arial MT"/>
                <a:cs typeface="Arial MT"/>
              </a:rPr>
              <a:t>standa</a:t>
            </a:r>
            <a:r>
              <a:rPr lang="en-US" sz="3100" spc="-265" dirty="0" err="1">
                <a:latin typeface="Arial MT"/>
                <a:cs typeface="Arial MT"/>
              </a:rPr>
              <a:t>r</a:t>
            </a:r>
            <a:r>
              <a:rPr sz="3100" dirty="0">
                <a:latin typeface="Arial MT"/>
                <a:cs typeface="Arial MT"/>
              </a:rPr>
              <a:t>	</a:t>
            </a:r>
            <a:r>
              <a:rPr sz="3100" spc="-330" dirty="0" err="1">
                <a:latin typeface="Arial MT"/>
                <a:cs typeface="Arial MT"/>
              </a:rPr>
              <a:t>ak</a:t>
            </a:r>
            <a:r>
              <a:rPr lang="en-US" sz="3100" spc="100" dirty="0" err="1">
                <a:latin typeface="Arial MT"/>
                <a:cs typeface="Arial MT"/>
              </a:rPr>
              <a:t>r</a:t>
            </a:r>
            <a:r>
              <a:rPr sz="3100" spc="-10" dirty="0" err="1">
                <a:latin typeface="Arial MT"/>
                <a:cs typeface="Arial MT"/>
              </a:rPr>
              <a:t>editasi</a:t>
            </a:r>
            <a:r>
              <a:rPr sz="3100" dirty="0">
                <a:latin typeface="Arial MT"/>
                <a:cs typeface="Arial MT"/>
              </a:rPr>
              <a:t>	</a:t>
            </a:r>
            <a:r>
              <a:rPr lang="en-US" sz="3100" dirty="0" err="1">
                <a:latin typeface="Arial MT"/>
                <a:cs typeface="Arial MT"/>
              </a:rPr>
              <a:t>r</a:t>
            </a:r>
            <a:r>
              <a:rPr sz="3100" spc="-335" dirty="0" err="1">
                <a:latin typeface="Arial MT"/>
                <a:cs typeface="Arial MT"/>
              </a:rPr>
              <a:t>umah</a:t>
            </a:r>
            <a:r>
              <a:rPr sz="3100" spc="85" dirty="0">
                <a:latin typeface="Arial MT"/>
                <a:cs typeface="Arial MT"/>
              </a:rPr>
              <a:t> </a:t>
            </a:r>
            <a:r>
              <a:rPr sz="3100" spc="-315" dirty="0" err="1">
                <a:latin typeface="Arial MT"/>
                <a:cs typeface="Arial MT"/>
              </a:rPr>
              <a:t>sak</a:t>
            </a:r>
            <a:r>
              <a:rPr lang="en-US" sz="3100" spc="-315" dirty="0" err="1">
                <a:latin typeface="Arial MT"/>
                <a:cs typeface="Arial MT"/>
              </a:rPr>
              <a:t>i</a:t>
            </a:r>
            <a:r>
              <a:rPr sz="3100" spc="-315" dirty="0" err="1">
                <a:latin typeface="Arial MT"/>
                <a:cs typeface="Arial MT"/>
              </a:rPr>
              <a:t>t</a:t>
            </a:r>
            <a:endParaRPr sz="3100" dirty="0">
              <a:latin typeface="Arial MT"/>
              <a:cs typeface="Arial M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65E0E6-2E3A-3AB5-F68B-B3722CCBA2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4900" y="185146"/>
            <a:ext cx="1895909" cy="122540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77800"/>
            <a:ext cx="8089900" cy="3352800"/>
            <a:chOff x="12700" y="177800"/>
            <a:chExt cx="8089900" cy="33528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330200"/>
              <a:ext cx="7772400" cy="3200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2700" y="3784600"/>
            <a:ext cx="8077200" cy="342900"/>
          </a:xfrm>
          <a:custGeom>
            <a:avLst/>
            <a:gdLst/>
            <a:ahLst/>
            <a:cxnLst/>
            <a:rect l="l" t="t" r="r" b="b"/>
            <a:pathLst>
              <a:path w="8077200" h="342900">
                <a:moveTo>
                  <a:pt x="8077197" y="342899"/>
                </a:moveTo>
                <a:lnTo>
                  <a:pt x="0" y="3428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428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20738" y="3686351"/>
            <a:ext cx="6518909" cy="4330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  <a:tabLst>
                <a:tab pos="502920" algn="l"/>
                <a:tab pos="3203575" algn="l"/>
              </a:tabLst>
            </a:pPr>
            <a:r>
              <a:rPr sz="2650" spc="-25" dirty="0">
                <a:latin typeface="Arial MT"/>
                <a:cs typeface="Arial MT"/>
              </a:rPr>
              <a:t>3.</a:t>
            </a:r>
            <a:r>
              <a:rPr sz="2650" dirty="0">
                <a:latin typeface="Arial MT"/>
                <a:cs typeface="Arial MT"/>
              </a:rPr>
              <a:t>	</a:t>
            </a:r>
            <a:r>
              <a:rPr lang="en-US" sz="2650" dirty="0" err="1">
                <a:latin typeface="Arial MT"/>
                <a:cs typeface="Arial MT"/>
              </a:rPr>
              <a:t>S</a:t>
            </a:r>
            <a:r>
              <a:rPr sz="2650" dirty="0" err="1">
                <a:latin typeface="Arial MT"/>
                <a:cs typeface="Arial MT"/>
              </a:rPr>
              <a:t>aling</a:t>
            </a:r>
            <a:r>
              <a:rPr sz="2650" spc="-145" dirty="0">
                <a:latin typeface="Arial MT"/>
                <a:cs typeface="Arial MT"/>
              </a:rPr>
              <a:t> </a:t>
            </a:r>
            <a:r>
              <a:rPr sz="2650" spc="-10" dirty="0">
                <a:latin typeface="Arial MT"/>
                <a:cs typeface="Arial MT"/>
              </a:rPr>
              <a:t>ketergantungan</a:t>
            </a:r>
            <a:endParaRPr sz="265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0" y="4152124"/>
            <a:ext cx="8077200" cy="336182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R="17145" algn="ctr">
              <a:lnSpc>
                <a:spcPts val="2590"/>
              </a:lnSpc>
            </a:pPr>
            <a:r>
              <a:rPr sz="2950" spc="-155" dirty="0">
                <a:latin typeface="Arial MT"/>
                <a:cs typeface="Arial MT"/>
              </a:rPr>
              <a:t>antar</a:t>
            </a:r>
            <a:r>
              <a:rPr sz="2950" spc="-60" dirty="0">
                <a:latin typeface="Arial MT"/>
                <a:cs typeface="Arial MT"/>
              </a:rPr>
              <a:t> </a:t>
            </a:r>
            <a:r>
              <a:rPr sz="2950" spc="-175" dirty="0">
                <a:latin typeface="Arial MT"/>
                <a:cs typeface="Arial MT"/>
              </a:rPr>
              <a:t>tahap</a:t>
            </a:r>
            <a:r>
              <a:rPr sz="2950" spc="-30" dirty="0">
                <a:latin typeface="Arial MT"/>
                <a:cs typeface="Arial MT"/>
              </a:rPr>
              <a:t> </a:t>
            </a:r>
            <a:r>
              <a:rPr sz="2950" spc="-180" dirty="0" err="1">
                <a:latin typeface="Arial MT"/>
                <a:cs typeface="Arial MT"/>
              </a:rPr>
              <a:t>dalam</a:t>
            </a:r>
            <a:r>
              <a:rPr sz="2950" spc="-3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p</a:t>
            </a:r>
            <a:r>
              <a:rPr lang="en-US" sz="2950" spc="-175" dirty="0">
                <a:latin typeface="Arial MT"/>
                <a:cs typeface="Arial MT"/>
              </a:rPr>
              <a:t>r</a:t>
            </a:r>
            <a:r>
              <a:rPr sz="2950" spc="-195" dirty="0">
                <a:latin typeface="Arial MT"/>
                <a:cs typeface="Arial MT"/>
              </a:rPr>
              <a:t>oses</a:t>
            </a:r>
            <a:r>
              <a:rPr sz="2950" spc="-10" dirty="0">
                <a:latin typeface="Arial MT"/>
                <a:cs typeface="Arial MT"/>
              </a:rPr>
              <a:t> </a:t>
            </a:r>
            <a:r>
              <a:rPr sz="2950" spc="-125" dirty="0" err="1">
                <a:latin typeface="Arial MT"/>
                <a:cs typeface="Arial MT"/>
              </a:rPr>
              <a:t>kepe</a:t>
            </a:r>
            <a:r>
              <a:rPr lang="en-US" sz="2950" spc="90" dirty="0" err="1">
                <a:latin typeface="Arial MT"/>
                <a:cs typeface="Arial MT"/>
              </a:rPr>
              <a:t>r</a:t>
            </a:r>
            <a:r>
              <a:rPr sz="2950" spc="-20" dirty="0" err="1">
                <a:latin typeface="Arial MT"/>
                <a:cs typeface="Arial MT"/>
              </a:rPr>
              <a:t>awatan</a:t>
            </a:r>
            <a:endParaRPr sz="2950" dirty="0">
              <a:latin typeface="Arial MT"/>
              <a:cs typeface="Arial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700" y="4762500"/>
            <a:ext cx="8077200" cy="330200"/>
          </a:xfrm>
          <a:custGeom>
            <a:avLst/>
            <a:gdLst/>
            <a:ahLst/>
            <a:cxnLst/>
            <a:rect l="l" t="t" r="r" b="b"/>
            <a:pathLst>
              <a:path w="8077200" h="330200">
                <a:moveTo>
                  <a:pt x="8077197" y="330199"/>
                </a:moveTo>
                <a:lnTo>
                  <a:pt x="0" y="3301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3301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7437" y="4621036"/>
            <a:ext cx="6769100" cy="4851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506730" algn="l"/>
                <a:tab pos="2544445" algn="l"/>
                <a:tab pos="5103495" algn="l"/>
              </a:tabLst>
            </a:pPr>
            <a:r>
              <a:rPr sz="3000" spc="-25" dirty="0">
                <a:latin typeface="Arial MT"/>
                <a:cs typeface="Arial MT"/>
              </a:rPr>
              <a:t>4.</a:t>
            </a:r>
            <a:r>
              <a:rPr sz="3000" dirty="0">
                <a:latin typeface="Arial MT"/>
                <a:cs typeface="Arial MT"/>
              </a:rPr>
              <a:t>	</a:t>
            </a:r>
            <a:r>
              <a:rPr lang="en-US" sz="3000" spc="-220" dirty="0" err="1">
                <a:latin typeface="Arial MT"/>
                <a:cs typeface="Arial MT"/>
              </a:rPr>
              <a:t>M</a:t>
            </a:r>
            <a:r>
              <a:rPr sz="3000" spc="-220" dirty="0" err="1">
                <a:latin typeface="Arial MT"/>
                <a:cs typeface="Arial MT"/>
              </a:rPr>
              <a:t>empunyai</a:t>
            </a:r>
            <a:r>
              <a:rPr sz="3000" spc="45" dirty="0">
                <a:latin typeface="Arial MT"/>
                <a:cs typeface="Arial MT"/>
              </a:rPr>
              <a:t> </a:t>
            </a:r>
            <a:r>
              <a:rPr sz="3000" spc="-20" dirty="0" err="1">
                <a:latin typeface="Arial MT"/>
                <a:cs typeface="Arial MT"/>
              </a:rPr>
              <a:t>sifa</a:t>
            </a:r>
            <a:r>
              <a:rPr lang="en-US" sz="3000" spc="-20" dirty="0" err="1">
                <a:latin typeface="Arial MT"/>
                <a:cs typeface="Arial MT"/>
              </a:rPr>
              <a:t>t</a:t>
            </a:r>
            <a:r>
              <a:rPr lang="en-US" sz="3000" spc="-20" dirty="0">
                <a:latin typeface="Arial MT"/>
                <a:cs typeface="Arial MT"/>
              </a:rPr>
              <a:t> </a:t>
            </a:r>
            <a:r>
              <a:rPr sz="3000" spc="-265" dirty="0">
                <a:latin typeface="Arial MT"/>
                <a:cs typeface="Arial MT"/>
              </a:rPr>
              <a:t>yang</a:t>
            </a:r>
            <a:r>
              <a:rPr sz="3000" spc="135" dirty="0">
                <a:latin typeface="Arial MT"/>
                <a:cs typeface="Arial MT"/>
              </a:rPr>
              <a:t> </a:t>
            </a:r>
            <a:r>
              <a:rPr sz="3000" spc="-204" dirty="0">
                <a:latin typeface="Arial MT"/>
                <a:cs typeface="Arial MT"/>
              </a:rPr>
              <a:t>luwes</a:t>
            </a:r>
            <a:endParaRPr sz="3000" dirty="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700" y="5130800"/>
            <a:ext cx="8077200" cy="282257"/>
          </a:xfrm>
          <a:prstGeom prst="rect">
            <a:avLst/>
          </a:prstGeom>
          <a:solidFill>
            <a:srgbClr val="CC9900"/>
          </a:solidFill>
        </p:spPr>
        <p:txBody>
          <a:bodyPr vert="horz" wrap="square" lIns="0" tIns="0" rIns="0" bIns="0" rtlCol="0">
            <a:spAutoFit/>
          </a:bodyPr>
          <a:lstStyle/>
          <a:p>
            <a:pPr marL="1111250">
              <a:lnSpc>
                <a:spcPts val="2100"/>
              </a:lnSpc>
            </a:pPr>
            <a:r>
              <a:rPr sz="2750" spc="-25" dirty="0">
                <a:latin typeface="Arial MT"/>
                <a:cs typeface="Arial MT"/>
              </a:rPr>
              <a:t>tidak</a:t>
            </a:r>
            <a:r>
              <a:rPr sz="2750" spc="-130" dirty="0">
                <a:latin typeface="Arial MT"/>
                <a:cs typeface="Arial MT"/>
              </a:rPr>
              <a:t> </a:t>
            </a:r>
            <a:r>
              <a:rPr sz="2750" spc="-20" dirty="0">
                <a:latin typeface="Arial MT"/>
                <a:cs typeface="Arial MT"/>
              </a:rPr>
              <a:t>kaku</a:t>
            </a:r>
            <a:endParaRPr sz="2750" dirty="0">
              <a:latin typeface="Arial MT"/>
              <a:cs typeface="Arial M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0EFCA1C-C70E-5AC0-7B99-3FA207CB02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3500" y="174449"/>
            <a:ext cx="1663700" cy="122540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0" y="177800"/>
            <a:ext cx="8089900" cy="3505200"/>
            <a:chOff x="12700" y="177800"/>
            <a:chExt cx="8089900" cy="3505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330200"/>
              <a:ext cx="7772400" cy="33528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000" y="177800"/>
              <a:ext cx="4927600" cy="1397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00" y="177800"/>
              <a:ext cx="2870200" cy="139700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2700" y="4076700"/>
            <a:ext cx="8077200" cy="279400"/>
          </a:xfrm>
          <a:custGeom>
            <a:avLst/>
            <a:gdLst/>
            <a:ahLst/>
            <a:cxnLst/>
            <a:rect l="l" t="t" r="r" b="b"/>
            <a:pathLst>
              <a:path w="8077200" h="279400">
                <a:moveTo>
                  <a:pt x="8077197" y="279399"/>
                </a:moveTo>
                <a:lnTo>
                  <a:pt x="0" y="2793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2793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700" y="4762500"/>
            <a:ext cx="8077200" cy="292100"/>
          </a:xfrm>
          <a:custGeom>
            <a:avLst/>
            <a:gdLst/>
            <a:ahLst/>
            <a:cxnLst/>
            <a:rect l="l" t="t" r="r" b="b"/>
            <a:pathLst>
              <a:path w="8077200" h="292100">
                <a:moveTo>
                  <a:pt x="8077197" y="292099"/>
                </a:moveTo>
                <a:lnTo>
                  <a:pt x="0" y="292099"/>
                </a:lnTo>
                <a:lnTo>
                  <a:pt x="0" y="0"/>
                </a:lnTo>
                <a:lnTo>
                  <a:pt x="8077197" y="0"/>
                </a:lnTo>
                <a:lnTo>
                  <a:pt x="8077197" y="292099"/>
                </a:lnTo>
                <a:close/>
              </a:path>
            </a:pathLst>
          </a:custGeom>
          <a:solidFill>
            <a:srgbClr val="CC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554758" y="3954109"/>
            <a:ext cx="2367915" cy="11525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07975" indent="-295275">
              <a:lnSpc>
                <a:spcPct val="100000"/>
              </a:lnSpc>
              <a:spcBef>
                <a:spcPts val="114"/>
              </a:spcBef>
              <a:buChar char="•"/>
              <a:tabLst>
                <a:tab pos="307975" algn="l"/>
              </a:tabLst>
            </a:pPr>
            <a:r>
              <a:rPr sz="2950" spc="-85" dirty="0">
                <a:latin typeface="Arial MT"/>
                <a:cs typeface="Arial MT"/>
              </a:rPr>
              <a:t>Pelaksanaan</a:t>
            </a:r>
            <a:endParaRPr sz="2950" dirty="0">
              <a:latin typeface="Arial MT"/>
              <a:cs typeface="Arial MT"/>
            </a:endParaRPr>
          </a:p>
          <a:p>
            <a:pPr marL="311785" indent="-296545">
              <a:lnSpc>
                <a:spcPct val="100000"/>
              </a:lnSpc>
              <a:spcBef>
                <a:spcPts val="2310"/>
              </a:spcBef>
              <a:buChar char="•"/>
              <a:tabLst>
                <a:tab pos="311785" algn="l"/>
              </a:tabLst>
            </a:pPr>
            <a:r>
              <a:rPr lang="en-US" sz="2500" spc="-280" dirty="0" err="1">
                <a:latin typeface="Arial MT"/>
                <a:cs typeface="Arial MT"/>
              </a:rPr>
              <a:t>Evaluasi</a:t>
            </a:r>
            <a:endParaRPr sz="2500" dirty="0">
              <a:latin typeface="Arial MT"/>
              <a:cs typeface="Arial M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B120DF1-ABC6-6312-67E9-DDDA783F9C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100" y="210820"/>
            <a:ext cx="1481221" cy="1376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242</TotalTime>
  <Words>981</Words>
  <Application>Microsoft Office PowerPoint</Application>
  <PresentationFormat>Custom</PresentationFormat>
  <Paragraphs>148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9" baseType="lpstr">
      <vt:lpstr>Agency FB</vt:lpstr>
      <vt:lpstr>Arial</vt:lpstr>
      <vt:lpstr>Arial MT</vt:lpstr>
      <vt:lpstr>Consolas</vt:lpstr>
      <vt:lpstr>Courier New</vt:lpstr>
      <vt:lpstr>Gill Sans MT</vt:lpstr>
      <vt:lpstr>Times New Roman</vt:lpstr>
      <vt:lpstr>Wingdings</vt:lpstr>
      <vt:lpstr>Gallery</vt:lpstr>
      <vt:lpstr>KONSEP PROSES KEPERAWATAN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Pengkajian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Validasi data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Tujuan Tercapai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slidesaver.app_pbwkzh</dc:title>
  <dc:creator>HP</dc:creator>
  <cp:lastModifiedBy>HP</cp:lastModifiedBy>
  <cp:revision>15</cp:revision>
  <cp:lastPrinted>2026-03-03T08:28:01Z</cp:lastPrinted>
  <dcterms:created xsi:type="dcterms:W3CDTF">2026-03-02T05:35:38Z</dcterms:created>
  <dcterms:modified xsi:type="dcterms:W3CDTF">2026-03-04T02:43:09Z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2026-03-02T00:00:00Z</vt:filetime>
  </property>
  <property fmtid="{D5CDD505-2E9C-101B-9397-08002B2CF9AE}" pid="3" name="LastSaved">
    <vt:filetime>2026-03-02T00:00:00Z</vt:filetime>
  </property>
</Properties>
</file>