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.jpg" ContentType="image/jpg"/>
  <Override PartName="/ppt/media/image3.jpg" ContentType="image/jpg"/>
  <Override PartName="/ppt/media/image4.jpg" ContentType="image/jpg"/>
  <Override PartName="/ppt/media/image5.jpg" ContentType="image/jpg"/>
  <Override PartName="/ppt/media/image8.jpg" ContentType="image/jpg"/>
  <Override PartName="/ppt/media/image9.jpg" ContentType="image/jpg"/>
  <Override PartName="/ppt/media/image12.jpg" ContentType="image/jpg"/>
  <Override PartName="/ppt/media/image16.jpg" ContentType="image/jpg"/>
  <Override PartName="/ppt/media/image17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12192000" cy="6858000"/>
  <p:notesSz cx="12192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9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7496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0247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4306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774180" y="1985403"/>
            <a:ext cx="3191509" cy="35375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0041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7559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930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4013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2279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6552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524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0233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785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629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ED2B910-B28F-4A54-B17C-8B7E5893A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45F118-1DF8-46A9-8A77-B3D9422CEA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98775" y="1847088"/>
            <a:ext cx="554803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196457" y="804519"/>
            <a:ext cx="555035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12700" marR="5080" indent="2297430"/>
            <a:r>
              <a:rPr lang="en-US"/>
              <a:t>AND  CLINICAL </a:t>
            </a:r>
            <a:r>
              <a:rPr lang="en-US" spc="5"/>
              <a:t> </a:t>
            </a:r>
            <a:r>
              <a:rPr lang="en-US"/>
              <a:t>JUDGEMENT  IN</a:t>
            </a:r>
            <a:r>
              <a:rPr lang="en-US" spc="-40"/>
              <a:t> </a:t>
            </a:r>
            <a:r>
              <a:rPr lang="en-US"/>
              <a:t>NURSING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AB7D27-148D-4082-B160-72FAD580D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7738" y="3137516"/>
            <a:ext cx="3323837" cy="24928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196457" y="2015732"/>
            <a:ext cx="5550357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12700" indent="-228600" defTabSz="914400">
              <a:lnSpc>
                <a:spcPct val="12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b="1" spc="-5"/>
              <a:t>Brigitta Ayu Dwi Susanti,</a:t>
            </a:r>
            <a:r>
              <a:rPr lang="en-US" b="1" spc="-35"/>
              <a:t> </a:t>
            </a:r>
            <a:r>
              <a:rPr lang="en-US" b="1"/>
              <a:t>M.Kep</a:t>
            </a:r>
            <a:endParaRPr lang="en-US"/>
          </a:p>
          <a:p>
            <a:pPr marR="976630" indent="-228600" defTabSz="914400">
              <a:lnSpc>
                <a:spcPct val="120000"/>
              </a:lnSpc>
              <a:spcBef>
                <a:spcPts val="2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pc="-5"/>
              <a:t>Metodologi</a:t>
            </a:r>
            <a:r>
              <a:rPr lang="en-US" spc="-50"/>
              <a:t> </a:t>
            </a:r>
            <a:r>
              <a:rPr lang="en-US" spc="-5"/>
              <a:t>Keperawatan </a:t>
            </a:r>
            <a:r>
              <a:rPr lang="en-US" spc="-430"/>
              <a:t> </a:t>
            </a:r>
            <a:r>
              <a:rPr lang="en-US" spc="-5"/>
              <a:t>Prodi</a:t>
            </a:r>
            <a:r>
              <a:rPr lang="en-US" spc="-10"/>
              <a:t> </a:t>
            </a:r>
            <a:r>
              <a:rPr lang="en-US" spc="-5"/>
              <a:t>DIII</a:t>
            </a:r>
            <a:r>
              <a:rPr lang="en-US" spc="5"/>
              <a:t> </a:t>
            </a:r>
            <a:r>
              <a:rPr lang="en-US" spc="-5"/>
              <a:t>Keperawatan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88FC76-F691-462A-BCF9-0BA4F5DE6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3204A7E-B7E9-42D0-9DC4-B82FDC8C4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object 4"/>
          <p:cNvGrpSpPr/>
          <p:nvPr/>
        </p:nvGrpSpPr>
        <p:grpSpPr>
          <a:xfrm>
            <a:off x="152400" y="306004"/>
            <a:ext cx="4074836" cy="2135923"/>
            <a:chOff x="2962910" y="0"/>
            <a:chExt cx="7705090" cy="458216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62910" y="0"/>
              <a:ext cx="7705090" cy="211201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871720" y="2076450"/>
              <a:ext cx="5796280" cy="2505710"/>
            </a:xfrm>
            <a:custGeom>
              <a:avLst/>
              <a:gdLst/>
              <a:ahLst/>
              <a:cxnLst/>
              <a:rect l="l" t="t" r="r" b="b"/>
              <a:pathLst>
                <a:path w="5796280" h="2505710">
                  <a:moveTo>
                    <a:pt x="5796280" y="0"/>
                  </a:moveTo>
                  <a:lnTo>
                    <a:pt x="0" y="0"/>
                  </a:lnTo>
                  <a:lnTo>
                    <a:pt x="0" y="2505710"/>
                  </a:lnTo>
                  <a:lnTo>
                    <a:pt x="5796280" y="2505710"/>
                  </a:lnTo>
                  <a:lnTo>
                    <a:pt x="579628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29000" y="483234"/>
            <a:ext cx="4263389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Explanation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96820" y="1938020"/>
            <a:ext cx="163385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Adalah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74690" y="1938020"/>
            <a:ext cx="225869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latin typeface="Arial MT"/>
                <a:cs typeface="Arial MT"/>
              </a:rPr>
              <a:t>kem</a:t>
            </a:r>
            <a:r>
              <a:rPr sz="3200" spc="-20" dirty="0">
                <a:latin typeface="Arial MT"/>
                <a:cs typeface="Arial MT"/>
              </a:rPr>
              <a:t>a</a:t>
            </a:r>
            <a:r>
              <a:rPr sz="3200" spc="-5" dirty="0">
                <a:latin typeface="Arial MT"/>
                <a:cs typeface="Arial MT"/>
              </a:rPr>
              <a:t>mpu</a:t>
            </a:r>
            <a:r>
              <a:rPr sz="3200" spc="-20" dirty="0">
                <a:latin typeface="Arial MT"/>
                <a:cs typeface="Arial MT"/>
              </a:rPr>
              <a:t>a</a:t>
            </a:r>
            <a:r>
              <a:rPr sz="3200" spc="-5" dirty="0">
                <a:latin typeface="Arial MT"/>
                <a:cs typeface="Arial MT"/>
              </a:rPr>
              <a:t>n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677275" y="1938020"/>
            <a:ext cx="101981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latin typeface="Arial MT"/>
                <a:cs typeface="Arial MT"/>
              </a:rPr>
              <a:t>untuk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39720" y="2425382"/>
            <a:ext cx="685800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menjelaskan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apa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yang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difikirkannya </a:t>
            </a:r>
            <a:r>
              <a:rPr sz="3200" spc="-87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serta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bagaimana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dan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mengapa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ia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sampai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pada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keputusan</a:t>
            </a:r>
            <a:r>
              <a:rPr sz="3200" spc="-3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tersebut.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48759" y="483234"/>
            <a:ext cx="4094479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Self</a:t>
            </a:r>
            <a:r>
              <a:rPr sz="4400" spc="-90" dirty="0"/>
              <a:t> </a:t>
            </a:r>
            <a:r>
              <a:rPr sz="4400" dirty="0"/>
              <a:t>Regulation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2719070" y="2011045"/>
            <a:ext cx="260159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kem</a:t>
            </a:r>
            <a:r>
              <a:rPr sz="3200" spc="-20" dirty="0">
                <a:latin typeface="Arial MT"/>
                <a:cs typeface="Arial MT"/>
              </a:rPr>
              <a:t>a</a:t>
            </a:r>
            <a:r>
              <a:rPr sz="3200" spc="-5" dirty="0">
                <a:latin typeface="Arial MT"/>
                <a:cs typeface="Arial MT"/>
              </a:rPr>
              <a:t>mpu</a:t>
            </a:r>
            <a:r>
              <a:rPr sz="3200" spc="-20" dirty="0">
                <a:latin typeface="Arial MT"/>
                <a:cs typeface="Arial MT"/>
              </a:rPr>
              <a:t>a</a:t>
            </a:r>
            <a:r>
              <a:rPr sz="3200" spc="-5" dirty="0">
                <a:latin typeface="Arial MT"/>
                <a:cs typeface="Arial MT"/>
              </a:rPr>
              <a:t>n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05221" y="2011045"/>
            <a:ext cx="421259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16050" algn="l"/>
                <a:tab pos="2889250" algn="l"/>
              </a:tabLst>
            </a:pPr>
            <a:r>
              <a:rPr sz="3200" spc="-5" dirty="0">
                <a:latin typeface="Arial MT"/>
                <a:cs typeface="Arial MT"/>
              </a:rPr>
              <a:t>untuk	selalu	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melihat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61970" y="2498407"/>
            <a:ext cx="6856095" cy="2464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ulang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pada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seluruh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dimensi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critical 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thinking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yang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dilakukannya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15" dirty="0">
                <a:latin typeface="Arial MT"/>
                <a:cs typeface="Arial MT"/>
              </a:rPr>
              <a:t>dan 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mengeceknya berulang kali </a:t>
            </a:r>
            <a:r>
              <a:rPr sz="3200" dirty="0">
                <a:latin typeface="Arial MT"/>
                <a:cs typeface="Arial MT"/>
              </a:rPr>
              <a:t>atas </a:t>
            </a:r>
            <a:r>
              <a:rPr sz="3200" spc="-5" dirty="0">
                <a:latin typeface="Arial MT"/>
                <a:cs typeface="Arial MT"/>
              </a:rPr>
              <a:t>apa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yang dilakukannya pada keseluruhan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kegiatan</a:t>
            </a:r>
            <a:r>
              <a:rPr sz="3200" spc="-3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critical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thinking-nya</a:t>
            </a:r>
            <a:r>
              <a:rPr sz="3200" spc="-4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tersebut.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5000" y="641300"/>
            <a:ext cx="368109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0" spc="-5" dirty="0">
                <a:solidFill>
                  <a:srgbClr val="000000"/>
                </a:solidFill>
                <a:latin typeface="Arial MT"/>
                <a:cs typeface="Arial MT"/>
              </a:rPr>
              <a:t>Proses</a:t>
            </a:r>
            <a:r>
              <a:rPr sz="3200" b="0" spc="-3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3200" b="0" spc="-5" dirty="0">
                <a:solidFill>
                  <a:srgbClr val="000000"/>
                </a:solidFill>
                <a:latin typeface="Arial MT"/>
                <a:cs typeface="Arial MT"/>
              </a:rPr>
              <a:t>berfikir</a:t>
            </a:r>
            <a:r>
              <a:rPr sz="3200" b="0" spc="-3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3200" b="0" dirty="0">
                <a:solidFill>
                  <a:srgbClr val="000000"/>
                </a:solidFill>
                <a:latin typeface="Arial MT"/>
                <a:cs typeface="Arial MT"/>
              </a:rPr>
              <a:t>kritis:</a:t>
            </a:r>
            <a:endParaRPr sz="32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31820" y="2282240"/>
            <a:ext cx="7011670" cy="3934460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86080" indent="-373380">
              <a:lnSpc>
                <a:spcPct val="100000"/>
              </a:lnSpc>
              <a:spcBef>
                <a:spcPts val="875"/>
              </a:spcBef>
              <a:buChar char="•"/>
              <a:tabLst>
                <a:tab pos="385445" algn="l"/>
                <a:tab pos="386080" algn="l"/>
              </a:tabLst>
            </a:pPr>
            <a:r>
              <a:rPr sz="3200" spc="-5" dirty="0">
                <a:latin typeface="Arial MT"/>
                <a:cs typeface="Arial MT"/>
              </a:rPr>
              <a:t>Mengidentifikasi</a:t>
            </a:r>
            <a:r>
              <a:rPr sz="3200" spc="-4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adanya</a:t>
            </a:r>
            <a:r>
              <a:rPr sz="3200" spc="-4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masalah</a:t>
            </a:r>
            <a:endParaRPr sz="3200">
              <a:latin typeface="Arial MT"/>
              <a:cs typeface="Arial MT"/>
            </a:endParaRPr>
          </a:p>
          <a:p>
            <a:pPr marL="386080" marR="1181100" indent="-373380">
              <a:lnSpc>
                <a:spcPct val="100000"/>
              </a:lnSpc>
              <a:spcBef>
                <a:spcPts val="770"/>
              </a:spcBef>
              <a:buChar char="•"/>
              <a:tabLst>
                <a:tab pos="385445" algn="l"/>
                <a:tab pos="386080" algn="l"/>
              </a:tabLst>
            </a:pPr>
            <a:r>
              <a:rPr sz="3200" spc="-5" dirty="0">
                <a:latin typeface="Arial MT"/>
                <a:cs typeface="Arial MT"/>
              </a:rPr>
              <a:t>Analisis semua </a:t>
            </a:r>
            <a:r>
              <a:rPr sz="3200" dirty="0">
                <a:latin typeface="Arial MT"/>
                <a:cs typeface="Arial MT"/>
              </a:rPr>
              <a:t>informasi </a:t>
            </a:r>
            <a:r>
              <a:rPr sz="3200" spc="-5" dirty="0">
                <a:latin typeface="Arial MT"/>
                <a:cs typeface="Arial MT"/>
              </a:rPr>
              <a:t>yg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berkaitan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dengan</a:t>
            </a:r>
            <a:r>
              <a:rPr sz="3200" spc="-4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masalah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tsb</a:t>
            </a:r>
            <a:endParaRPr sz="3200">
              <a:latin typeface="Arial MT"/>
              <a:cs typeface="Arial MT"/>
            </a:endParaRPr>
          </a:p>
          <a:p>
            <a:pPr marL="386080" marR="163195" indent="-373380">
              <a:lnSpc>
                <a:spcPct val="100000"/>
              </a:lnSpc>
              <a:spcBef>
                <a:spcPts val="770"/>
              </a:spcBef>
              <a:buChar char="•"/>
              <a:tabLst>
                <a:tab pos="385445" algn="l"/>
                <a:tab pos="386080" algn="l"/>
              </a:tabLst>
            </a:pPr>
            <a:r>
              <a:rPr sz="3200" spc="-5" dirty="0">
                <a:latin typeface="Arial MT"/>
                <a:cs typeface="Arial MT"/>
              </a:rPr>
              <a:t>Evaluasi</a:t>
            </a:r>
            <a:r>
              <a:rPr sz="3200" spc="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informasi/meninjau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asumsi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dan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bukti</a:t>
            </a:r>
            <a:endParaRPr sz="3200">
              <a:latin typeface="Arial MT"/>
              <a:cs typeface="Arial MT"/>
            </a:endParaRPr>
          </a:p>
          <a:p>
            <a:pPr marL="386080" indent="-373380">
              <a:lnSpc>
                <a:spcPct val="100000"/>
              </a:lnSpc>
              <a:spcBef>
                <a:spcPts val="765"/>
              </a:spcBef>
              <a:buChar char="•"/>
              <a:tabLst>
                <a:tab pos="385445" algn="l"/>
                <a:tab pos="386080" algn="l"/>
              </a:tabLst>
            </a:pPr>
            <a:r>
              <a:rPr sz="3200" dirty="0">
                <a:latin typeface="Arial MT"/>
                <a:cs typeface="Arial MT"/>
              </a:rPr>
              <a:t>Membuat</a:t>
            </a:r>
            <a:r>
              <a:rPr sz="3200" spc="-6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kesimpulan</a:t>
            </a:r>
            <a:endParaRPr sz="3200">
              <a:latin typeface="Arial MT"/>
              <a:cs typeface="Arial MT"/>
            </a:endParaRPr>
          </a:p>
          <a:p>
            <a:pPr marR="5080" algn="r">
              <a:lnSpc>
                <a:spcPct val="100000"/>
              </a:lnSpc>
              <a:spcBef>
                <a:spcPts val="2740"/>
              </a:spcBef>
            </a:pPr>
            <a:r>
              <a:rPr sz="1600" spc="-5" dirty="0">
                <a:latin typeface="Arial MT"/>
                <a:cs typeface="Arial MT"/>
              </a:rPr>
              <a:t>Settertsen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&amp;</a:t>
            </a:r>
            <a:r>
              <a:rPr sz="1600" spc="-5" dirty="0">
                <a:latin typeface="Arial MT"/>
                <a:cs typeface="Arial MT"/>
              </a:rPr>
              <a:t> Laure,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2004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483234"/>
            <a:ext cx="923772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Berfikir</a:t>
            </a:r>
            <a:r>
              <a:rPr sz="4400" spc="-15" dirty="0"/>
              <a:t> </a:t>
            </a:r>
            <a:r>
              <a:rPr sz="4400" dirty="0"/>
              <a:t>kritis</a:t>
            </a:r>
            <a:r>
              <a:rPr sz="4400" spc="-15" dirty="0"/>
              <a:t> </a:t>
            </a:r>
            <a:r>
              <a:rPr sz="4400" dirty="0"/>
              <a:t>dlm</a:t>
            </a:r>
            <a:r>
              <a:rPr sz="4400" spc="-10" dirty="0"/>
              <a:t> </a:t>
            </a:r>
            <a:r>
              <a:rPr sz="4400" dirty="0"/>
              <a:t>keperawatan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5800" y="1981200"/>
            <a:ext cx="10114280" cy="3537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Berpikir </a:t>
            </a:r>
            <a:r>
              <a:rPr sz="3200" dirty="0">
                <a:latin typeface="Arial MT"/>
                <a:cs typeface="Arial MT"/>
              </a:rPr>
              <a:t>kritis </a:t>
            </a:r>
            <a:r>
              <a:rPr sz="3200" spc="-5" dirty="0">
                <a:latin typeface="Arial MT"/>
                <a:cs typeface="Arial MT"/>
              </a:rPr>
              <a:t>dalam keperawatan </a:t>
            </a:r>
            <a:r>
              <a:rPr sz="3200" dirty="0">
                <a:latin typeface="Arial MT"/>
                <a:cs typeface="Arial MT"/>
              </a:rPr>
              <a:t>merupakan </a:t>
            </a:r>
            <a:r>
              <a:rPr sz="3200" spc="-5" dirty="0">
                <a:latin typeface="Arial MT"/>
                <a:cs typeface="Arial MT"/>
              </a:rPr>
              <a:t>suatu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006FC0"/>
                </a:solidFill>
                <a:latin typeface="Arial MT"/>
                <a:cs typeface="Arial MT"/>
              </a:rPr>
              <a:t>komponen </a:t>
            </a:r>
            <a:r>
              <a:rPr sz="3200" spc="-5" dirty="0">
                <a:solidFill>
                  <a:srgbClr val="006FC0"/>
                </a:solidFill>
                <a:latin typeface="Arial MT"/>
                <a:cs typeface="Arial MT"/>
              </a:rPr>
              <a:t>esensial </a:t>
            </a:r>
            <a:r>
              <a:rPr sz="3200" spc="-5" dirty="0">
                <a:latin typeface="Arial MT"/>
                <a:cs typeface="Arial MT"/>
              </a:rPr>
              <a:t>dari akuntabilitas professional dan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006FC0"/>
                </a:solidFill>
                <a:latin typeface="Arial MT"/>
                <a:cs typeface="Arial MT"/>
              </a:rPr>
              <a:t>kualitas asuhan</a:t>
            </a:r>
            <a:r>
              <a:rPr sz="3200" spc="-3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006FC0"/>
                </a:solidFill>
                <a:latin typeface="Arial MT"/>
                <a:cs typeface="Arial MT"/>
              </a:rPr>
              <a:t>keperawatan.</a:t>
            </a:r>
            <a:endParaRPr sz="3200" dirty="0">
              <a:latin typeface="Arial MT"/>
              <a:cs typeface="Arial MT"/>
            </a:endParaRPr>
          </a:p>
          <a:p>
            <a:pPr marL="1052830" marR="240029" lvl="1" indent="-63500">
              <a:lnSpc>
                <a:spcPct val="100000"/>
              </a:lnSpc>
              <a:spcBef>
                <a:spcPts val="770"/>
              </a:spcBef>
              <a:buSzPct val="96875"/>
              <a:buChar char="•"/>
              <a:tabLst>
                <a:tab pos="1133475" algn="l"/>
              </a:tabLst>
            </a:pPr>
            <a:r>
              <a:rPr sz="3200" spc="-5" dirty="0">
                <a:latin typeface="Arial MT"/>
                <a:cs typeface="Arial MT"/>
              </a:rPr>
              <a:t>Perawat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diminta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untuk bisa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berpikir </a:t>
            </a:r>
            <a:r>
              <a:rPr sz="3200" dirty="0">
                <a:latin typeface="Arial MT"/>
                <a:cs typeface="Arial MT"/>
              </a:rPr>
              <a:t>kritis</a:t>
            </a:r>
            <a:r>
              <a:rPr sz="3200" spc="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dengan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006FC0"/>
                </a:solidFill>
                <a:latin typeface="Arial MT"/>
                <a:cs typeface="Arial MT"/>
              </a:rPr>
              <a:t>menggunakan pengetahuan </a:t>
            </a:r>
            <a:r>
              <a:rPr sz="3200" spc="-5" dirty="0">
                <a:latin typeface="Arial MT"/>
                <a:cs typeface="Arial MT"/>
              </a:rPr>
              <a:t>mengenai ilmu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keperawatannya </a:t>
            </a:r>
            <a:r>
              <a:rPr sz="3200" dirty="0">
                <a:latin typeface="Arial MT"/>
                <a:cs typeface="Arial MT"/>
              </a:rPr>
              <a:t>secara menyeluruh agar bisa 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006FC0"/>
                </a:solidFill>
                <a:latin typeface="Arial MT"/>
                <a:cs typeface="Arial MT"/>
              </a:rPr>
              <a:t>memberikan</a:t>
            </a:r>
            <a:r>
              <a:rPr sz="3200" spc="-5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006FC0"/>
                </a:solidFill>
                <a:latin typeface="Arial MT"/>
                <a:cs typeface="Arial MT"/>
              </a:rPr>
              <a:t>perawatan</a:t>
            </a:r>
            <a:r>
              <a:rPr sz="3200" spc="-3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yang </a:t>
            </a:r>
            <a:r>
              <a:rPr sz="3200" dirty="0">
                <a:latin typeface="Arial MT"/>
                <a:cs typeface="Arial MT"/>
              </a:rPr>
              <a:t>efektif.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5185" y="483234"/>
            <a:ext cx="642175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FUNGSI</a:t>
            </a:r>
            <a:r>
              <a:rPr sz="4400" spc="-40" dirty="0"/>
              <a:t> </a:t>
            </a:r>
            <a:r>
              <a:rPr sz="4400" spc="-5" dirty="0"/>
              <a:t>DAN</a:t>
            </a:r>
            <a:r>
              <a:rPr sz="4400" spc="-35" dirty="0"/>
              <a:t> </a:t>
            </a:r>
            <a:r>
              <a:rPr sz="4400" dirty="0"/>
              <a:t>MANFAAT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2071370" y="1839848"/>
            <a:ext cx="7340600" cy="236791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9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Penerapan</a:t>
            </a:r>
            <a:r>
              <a:rPr sz="3200" spc="-3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profesionalisme</a:t>
            </a:r>
            <a:endParaRPr sz="32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77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Penting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dalam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membuat</a:t>
            </a:r>
            <a:r>
              <a:rPr sz="3200" spc="-4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keputusan</a:t>
            </a:r>
            <a:endParaRPr sz="32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Argumentasi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dalam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keperawatan</a:t>
            </a:r>
            <a:endParaRPr sz="32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Penerapan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dalam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proses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keperawatan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71370" y="1938020"/>
            <a:ext cx="7766684" cy="295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Perawat harus </a:t>
            </a:r>
            <a:r>
              <a:rPr sz="3200" dirty="0">
                <a:latin typeface="Arial MT"/>
                <a:cs typeface="Arial MT"/>
              </a:rPr>
              <a:t>mampu </a:t>
            </a:r>
            <a:r>
              <a:rPr sz="3200" spc="-5" dirty="0">
                <a:latin typeface="Arial MT"/>
                <a:cs typeface="Arial MT"/>
              </a:rPr>
              <a:t>mengembangkan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cara berfikir kritis dalam </a:t>
            </a:r>
            <a:r>
              <a:rPr sz="3200" spc="-5" dirty="0">
                <a:latin typeface="Arial MT"/>
                <a:cs typeface="Arial MT"/>
              </a:rPr>
              <a:t>menghadapi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setiap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masalah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saat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memberikan</a:t>
            </a:r>
            <a:r>
              <a:rPr sz="3200" spc="-4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asuhan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keperawatan</a:t>
            </a:r>
            <a:r>
              <a:rPr sz="3200" spc="-3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kepada</a:t>
            </a:r>
            <a:r>
              <a:rPr sz="3200" spc="-3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pasien</a:t>
            </a:r>
            <a:r>
              <a:rPr sz="3200" dirty="0">
                <a:latin typeface="Wingdings"/>
                <a:cs typeface="Wingdings"/>
              </a:rPr>
              <a:t></a:t>
            </a:r>
            <a:r>
              <a:rPr sz="3200" spc="70" dirty="0"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C0"/>
                </a:solidFill>
                <a:latin typeface="Arial MT"/>
                <a:cs typeface="Arial MT"/>
              </a:rPr>
              <a:t>membuat </a:t>
            </a:r>
            <a:r>
              <a:rPr sz="3200" spc="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006FC0"/>
                </a:solidFill>
                <a:latin typeface="Arial MT"/>
                <a:cs typeface="Arial MT"/>
              </a:rPr>
              <a:t>keputusan klinis </a:t>
            </a:r>
            <a:r>
              <a:rPr sz="3200" spc="-5" dirty="0">
                <a:latin typeface="Arial MT"/>
                <a:cs typeface="Arial MT"/>
              </a:rPr>
              <a:t>yang </a:t>
            </a:r>
            <a:r>
              <a:rPr sz="3200" dirty="0">
                <a:latin typeface="Arial MT"/>
                <a:cs typeface="Arial MT"/>
              </a:rPr>
              <a:t>tepat </a:t>
            </a:r>
            <a:r>
              <a:rPr sz="3200" spc="-5" dirty="0">
                <a:latin typeface="Arial MT"/>
                <a:cs typeface="Arial MT"/>
              </a:rPr>
              <a:t>dan akurat </a:t>
            </a:r>
            <a:r>
              <a:rPr sz="3200" dirty="0">
                <a:latin typeface="Arial MT"/>
                <a:cs typeface="Arial MT"/>
              </a:rPr>
              <a:t> bagi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pasien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8800" y="483234"/>
            <a:ext cx="718286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Metode</a:t>
            </a:r>
            <a:r>
              <a:rPr sz="4400" spc="-15" dirty="0"/>
              <a:t> </a:t>
            </a:r>
            <a:r>
              <a:rPr sz="4400" spc="-5" dirty="0"/>
              <a:t>Berpikir</a:t>
            </a:r>
            <a:r>
              <a:rPr sz="4400" spc="-15" dirty="0"/>
              <a:t> </a:t>
            </a:r>
            <a:r>
              <a:rPr sz="4400" spc="-5" dirty="0"/>
              <a:t>Kritis</a:t>
            </a:r>
            <a:endParaRPr sz="44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0" y="2061210"/>
            <a:ext cx="8686800" cy="406527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66800" y="2011566"/>
            <a:ext cx="9113139" cy="4164602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622300" indent="-610235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622300" algn="l"/>
                <a:tab pos="622935" algn="l"/>
              </a:tabLst>
            </a:pPr>
            <a:r>
              <a:rPr sz="2400" b="1" spc="-5" dirty="0">
                <a:latin typeface="Arial"/>
                <a:cs typeface="Arial"/>
              </a:rPr>
              <a:t>Debate</a:t>
            </a:r>
            <a:r>
              <a:rPr sz="2400" b="1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Wingdings"/>
                <a:cs typeface="Wingdings"/>
              </a:rPr>
              <a:t>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Arial MT"/>
                <a:cs typeface="Arial MT"/>
              </a:rPr>
              <a:t>perdebatan/argumentasi.</a:t>
            </a:r>
            <a:endParaRPr sz="2400" dirty="0">
              <a:latin typeface="Arial MT"/>
              <a:cs typeface="Arial MT"/>
            </a:endParaRPr>
          </a:p>
          <a:p>
            <a:pPr marL="622300" indent="-610235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622300" algn="l"/>
                <a:tab pos="622935" algn="l"/>
              </a:tabLst>
            </a:pPr>
            <a:r>
              <a:rPr sz="2400" b="1" spc="-5" dirty="0">
                <a:latin typeface="Arial"/>
                <a:cs typeface="Arial"/>
              </a:rPr>
              <a:t>Individual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decision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Wingdings"/>
                <a:cs typeface="Wingdings"/>
              </a:rPr>
              <a:t></a:t>
            </a:r>
            <a:r>
              <a:rPr sz="2400" spc="-5" dirty="0">
                <a:latin typeface="Arial MT"/>
                <a:cs typeface="Arial MT"/>
              </a:rPr>
              <a:t>individu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berdebat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dg.dirinya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dlm</a:t>
            </a:r>
            <a:endParaRPr sz="2400" dirty="0">
              <a:latin typeface="Arial MT"/>
              <a:cs typeface="Arial MT"/>
            </a:endParaRPr>
          </a:p>
          <a:p>
            <a:pPr marL="6223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Arial MT"/>
                <a:cs typeface="Arial MT"/>
              </a:rPr>
              <a:t>proses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pengb.kpts.</a:t>
            </a:r>
            <a:endParaRPr sz="2400" dirty="0">
              <a:latin typeface="Arial MT"/>
              <a:cs typeface="Arial MT"/>
            </a:endParaRPr>
          </a:p>
          <a:p>
            <a:pPr marL="622300" indent="-610235">
              <a:lnSpc>
                <a:spcPct val="100000"/>
              </a:lnSpc>
              <a:spcBef>
                <a:spcPts val="580"/>
              </a:spcBef>
              <a:buAutoNum type="arabicPeriod" startAt="3"/>
              <a:tabLst>
                <a:tab pos="622300" algn="l"/>
                <a:tab pos="622935" algn="l"/>
              </a:tabLst>
            </a:pPr>
            <a:r>
              <a:rPr sz="2400" b="1" dirty="0">
                <a:latin typeface="Arial"/>
                <a:cs typeface="Arial"/>
              </a:rPr>
              <a:t>Group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discussion</a:t>
            </a:r>
            <a:endParaRPr sz="2400" dirty="0">
              <a:latin typeface="Arial"/>
              <a:cs typeface="Arial"/>
            </a:endParaRPr>
          </a:p>
          <a:p>
            <a:pPr marL="622300" marR="5080" indent="-610235">
              <a:lnSpc>
                <a:spcPct val="100000"/>
              </a:lnSpc>
              <a:spcBef>
                <a:spcPts val="570"/>
              </a:spcBef>
              <a:buAutoNum type="arabicPeriod" startAt="3"/>
              <a:tabLst>
                <a:tab pos="622300" algn="l"/>
                <a:tab pos="622935" algn="l"/>
              </a:tabLst>
            </a:pPr>
            <a:r>
              <a:rPr sz="2400" b="1" spc="-5" dirty="0">
                <a:latin typeface="Arial"/>
                <a:cs typeface="Arial"/>
              </a:rPr>
              <a:t>Persuasi</a:t>
            </a:r>
            <a:r>
              <a:rPr sz="2400" b="1" spc="35" dirty="0">
                <a:latin typeface="Arial"/>
                <a:cs typeface="Arial"/>
              </a:rPr>
              <a:t>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spc="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Arial MT"/>
                <a:cs typeface="Arial MT"/>
              </a:rPr>
              <a:t>mempengaruhi</a:t>
            </a:r>
            <a:r>
              <a:rPr sz="2400" spc="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perbuatan/keyakinan/sikap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nilai2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dg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berbagai</a:t>
            </a:r>
            <a:r>
              <a:rPr sz="2400" spc="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alasan/argumen/bujukan</a:t>
            </a:r>
            <a:endParaRPr sz="2400" dirty="0">
              <a:latin typeface="Arial MT"/>
              <a:cs typeface="Arial MT"/>
            </a:endParaRPr>
          </a:p>
          <a:p>
            <a:pPr marL="622300" indent="-610235">
              <a:lnSpc>
                <a:spcPct val="100000"/>
              </a:lnSpc>
              <a:spcBef>
                <a:spcPts val="580"/>
              </a:spcBef>
              <a:buAutoNum type="arabicPeriod" startAt="3"/>
              <a:tabLst>
                <a:tab pos="622300" algn="l"/>
                <a:tab pos="622935" algn="l"/>
              </a:tabLst>
            </a:pPr>
            <a:r>
              <a:rPr sz="2400" b="1" spc="-5" dirty="0">
                <a:latin typeface="Arial"/>
                <a:cs typeface="Arial"/>
              </a:rPr>
              <a:t>Propaganda</a:t>
            </a:r>
            <a:r>
              <a:rPr sz="2400" spc="-5" dirty="0">
                <a:latin typeface="Wingdings"/>
                <a:cs typeface="Wingdings"/>
              </a:rPr>
              <a:t></a:t>
            </a:r>
            <a:r>
              <a:rPr sz="2400" spc="-5" dirty="0">
                <a:latin typeface="Arial MT"/>
                <a:cs typeface="Arial MT"/>
              </a:rPr>
              <a:t>sengaja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u/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mempengaruh.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Dapat</a:t>
            </a:r>
            <a:endParaRPr sz="2400" dirty="0">
              <a:latin typeface="Arial MT"/>
              <a:cs typeface="Arial MT"/>
            </a:endParaRPr>
          </a:p>
          <a:p>
            <a:pPr marL="622300">
              <a:lnSpc>
                <a:spcPct val="100000"/>
              </a:lnSpc>
            </a:pPr>
            <a:r>
              <a:rPr sz="2400" spc="-5" dirty="0">
                <a:latin typeface="Arial MT"/>
                <a:cs typeface="Arial MT"/>
              </a:rPr>
              <a:t>baik/buruk.</a:t>
            </a:r>
            <a:endParaRPr sz="2400" dirty="0">
              <a:latin typeface="Arial MT"/>
              <a:cs typeface="Arial MT"/>
            </a:endParaRPr>
          </a:p>
          <a:p>
            <a:pPr marL="622300" marR="682625" indent="-610235">
              <a:lnSpc>
                <a:spcPct val="100000"/>
              </a:lnSpc>
              <a:spcBef>
                <a:spcPts val="570"/>
              </a:spcBef>
              <a:buAutoNum type="arabicPeriod" startAt="6"/>
              <a:tabLst>
                <a:tab pos="622300" algn="l"/>
                <a:tab pos="622935" algn="l"/>
              </a:tabLst>
            </a:pPr>
            <a:r>
              <a:rPr sz="2400" b="1" spc="-5" dirty="0">
                <a:latin typeface="Arial"/>
                <a:cs typeface="Arial"/>
              </a:rPr>
              <a:t>Coercion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Arial MT"/>
                <a:cs typeface="Arial MT"/>
              </a:rPr>
              <a:t>mengancam/menggunakan</a:t>
            </a:r>
            <a:r>
              <a:rPr sz="2400" spc="6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kekuatan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u/memaksakan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kehendak</a:t>
            </a: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180911"/>
            <a:ext cx="9588881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Model</a:t>
            </a:r>
            <a:r>
              <a:rPr sz="4400" spc="-20" dirty="0"/>
              <a:t> </a:t>
            </a:r>
            <a:r>
              <a:rPr sz="4400" dirty="0"/>
              <a:t>berfikir</a:t>
            </a:r>
            <a:r>
              <a:rPr sz="4400" spc="-20" dirty="0"/>
              <a:t> </a:t>
            </a:r>
            <a:r>
              <a:rPr sz="4400" dirty="0"/>
              <a:t>kritis</a:t>
            </a:r>
            <a:r>
              <a:rPr sz="4400" spc="-10" dirty="0"/>
              <a:t> </a:t>
            </a:r>
            <a:r>
              <a:rPr sz="2800" b="0" i="1" dirty="0">
                <a:latin typeface="Arial"/>
                <a:cs typeface="Arial"/>
              </a:rPr>
              <a:t>Costa,dkk</a:t>
            </a:r>
            <a:r>
              <a:rPr sz="2800" b="0" i="1" spc="-15" dirty="0">
                <a:latin typeface="Arial"/>
                <a:cs typeface="Arial"/>
              </a:rPr>
              <a:t> </a:t>
            </a:r>
            <a:r>
              <a:rPr sz="2800" b="0" dirty="0">
                <a:latin typeface="Arial MT"/>
                <a:cs typeface="Arial MT"/>
              </a:rPr>
              <a:t>(1985)</a:t>
            </a:r>
            <a:endParaRPr sz="280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951479" y="1060450"/>
            <a:ext cx="6901180" cy="783590"/>
            <a:chOff x="2951479" y="1060450"/>
            <a:chExt cx="6901180" cy="783590"/>
          </a:xfrm>
        </p:grpSpPr>
        <p:sp>
          <p:nvSpPr>
            <p:cNvPr id="4" name="object 4"/>
            <p:cNvSpPr/>
            <p:nvPr/>
          </p:nvSpPr>
          <p:spPr>
            <a:xfrm>
              <a:off x="2964179" y="1073150"/>
              <a:ext cx="6875780" cy="758190"/>
            </a:xfrm>
            <a:custGeom>
              <a:avLst/>
              <a:gdLst/>
              <a:ahLst/>
              <a:cxnLst/>
              <a:rect l="l" t="t" r="r" b="b"/>
              <a:pathLst>
                <a:path w="6875780" h="758189">
                  <a:moveTo>
                    <a:pt x="6875780" y="0"/>
                  </a:moveTo>
                  <a:lnTo>
                    <a:pt x="379094" y="0"/>
                  </a:lnTo>
                  <a:lnTo>
                    <a:pt x="0" y="379095"/>
                  </a:lnTo>
                  <a:lnTo>
                    <a:pt x="379094" y="758189"/>
                  </a:lnTo>
                  <a:lnTo>
                    <a:pt x="6875780" y="758189"/>
                  </a:lnTo>
                  <a:lnTo>
                    <a:pt x="6875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64179" y="1073150"/>
              <a:ext cx="6875780" cy="758190"/>
            </a:xfrm>
            <a:custGeom>
              <a:avLst/>
              <a:gdLst/>
              <a:ahLst/>
              <a:cxnLst/>
              <a:rect l="l" t="t" r="r" b="b"/>
              <a:pathLst>
                <a:path w="6875780" h="758189">
                  <a:moveTo>
                    <a:pt x="6875780" y="758189"/>
                  </a:moveTo>
                  <a:lnTo>
                    <a:pt x="379094" y="758189"/>
                  </a:lnTo>
                  <a:lnTo>
                    <a:pt x="0" y="379095"/>
                  </a:lnTo>
                  <a:lnTo>
                    <a:pt x="379094" y="0"/>
                  </a:lnTo>
                  <a:lnTo>
                    <a:pt x="6875780" y="0"/>
                  </a:lnTo>
                  <a:lnTo>
                    <a:pt x="6875780" y="758189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576954" y="1263396"/>
            <a:ext cx="603186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Remembering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menggunakan</a:t>
            </a:r>
            <a:r>
              <a:rPr sz="2000" spc="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pengalaman</a:t>
            </a:r>
            <a:r>
              <a:rPr sz="2000" spc="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masa</a:t>
            </a:r>
            <a:r>
              <a:rPr sz="20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lalu</a:t>
            </a:r>
            <a:endParaRPr sz="2000">
              <a:latin typeface="Arial MT"/>
              <a:cs typeface="Arial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633979" y="972819"/>
            <a:ext cx="783590" cy="783590"/>
            <a:chOff x="2633979" y="972819"/>
            <a:chExt cx="783590" cy="783590"/>
          </a:xfrm>
        </p:grpSpPr>
        <p:sp>
          <p:nvSpPr>
            <p:cNvPr id="8" name="object 8"/>
            <p:cNvSpPr/>
            <p:nvPr/>
          </p:nvSpPr>
          <p:spPr>
            <a:xfrm>
              <a:off x="2646679" y="985519"/>
              <a:ext cx="758190" cy="758190"/>
            </a:xfrm>
            <a:custGeom>
              <a:avLst/>
              <a:gdLst/>
              <a:ahLst/>
              <a:cxnLst/>
              <a:rect l="l" t="t" r="r" b="b"/>
              <a:pathLst>
                <a:path w="758189" h="758189">
                  <a:moveTo>
                    <a:pt x="379094" y="0"/>
                  </a:moveTo>
                  <a:lnTo>
                    <a:pt x="331531" y="2952"/>
                  </a:lnTo>
                  <a:lnTo>
                    <a:pt x="285733" y="11574"/>
                  </a:lnTo>
                  <a:lnTo>
                    <a:pt x="242057" y="25510"/>
                  </a:lnTo>
                  <a:lnTo>
                    <a:pt x="200856" y="44406"/>
                  </a:lnTo>
                  <a:lnTo>
                    <a:pt x="162486" y="67906"/>
                  </a:lnTo>
                  <a:lnTo>
                    <a:pt x="127300" y="95656"/>
                  </a:lnTo>
                  <a:lnTo>
                    <a:pt x="95656" y="127300"/>
                  </a:lnTo>
                  <a:lnTo>
                    <a:pt x="67906" y="162486"/>
                  </a:lnTo>
                  <a:lnTo>
                    <a:pt x="44406" y="200856"/>
                  </a:lnTo>
                  <a:lnTo>
                    <a:pt x="25510" y="242057"/>
                  </a:lnTo>
                  <a:lnTo>
                    <a:pt x="11574" y="285733"/>
                  </a:lnTo>
                  <a:lnTo>
                    <a:pt x="2952" y="331531"/>
                  </a:lnTo>
                  <a:lnTo>
                    <a:pt x="0" y="379094"/>
                  </a:lnTo>
                  <a:lnTo>
                    <a:pt x="2952" y="426658"/>
                  </a:lnTo>
                  <a:lnTo>
                    <a:pt x="11574" y="472456"/>
                  </a:lnTo>
                  <a:lnTo>
                    <a:pt x="25510" y="516132"/>
                  </a:lnTo>
                  <a:lnTo>
                    <a:pt x="44406" y="557333"/>
                  </a:lnTo>
                  <a:lnTo>
                    <a:pt x="67906" y="595703"/>
                  </a:lnTo>
                  <a:lnTo>
                    <a:pt x="95656" y="630889"/>
                  </a:lnTo>
                  <a:lnTo>
                    <a:pt x="127300" y="662533"/>
                  </a:lnTo>
                  <a:lnTo>
                    <a:pt x="162486" y="690283"/>
                  </a:lnTo>
                  <a:lnTo>
                    <a:pt x="200856" y="713783"/>
                  </a:lnTo>
                  <a:lnTo>
                    <a:pt x="242057" y="732679"/>
                  </a:lnTo>
                  <a:lnTo>
                    <a:pt x="285733" y="746615"/>
                  </a:lnTo>
                  <a:lnTo>
                    <a:pt x="331531" y="755237"/>
                  </a:lnTo>
                  <a:lnTo>
                    <a:pt x="379094" y="758189"/>
                  </a:lnTo>
                  <a:lnTo>
                    <a:pt x="426658" y="755237"/>
                  </a:lnTo>
                  <a:lnTo>
                    <a:pt x="472456" y="746615"/>
                  </a:lnTo>
                  <a:lnTo>
                    <a:pt x="516132" y="732679"/>
                  </a:lnTo>
                  <a:lnTo>
                    <a:pt x="557333" y="713783"/>
                  </a:lnTo>
                  <a:lnTo>
                    <a:pt x="595703" y="690283"/>
                  </a:lnTo>
                  <a:lnTo>
                    <a:pt x="630889" y="662533"/>
                  </a:lnTo>
                  <a:lnTo>
                    <a:pt x="662533" y="630889"/>
                  </a:lnTo>
                  <a:lnTo>
                    <a:pt x="690283" y="595703"/>
                  </a:lnTo>
                  <a:lnTo>
                    <a:pt x="713783" y="557333"/>
                  </a:lnTo>
                  <a:lnTo>
                    <a:pt x="732679" y="516132"/>
                  </a:lnTo>
                  <a:lnTo>
                    <a:pt x="746615" y="472456"/>
                  </a:lnTo>
                  <a:lnTo>
                    <a:pt x="755237" y="426658"/>
                  </a:lnTo>
                  <a:lnTo>
                    <a:pt x="758190" y="379094"/>
                  </a:lnTo>
                  <a:lnTo>
                    <a:pt x="755237" y="331531"/>
                  </a:lnTo>
                  <a:lnTo>
                    <a:pt x="746615" y="285733"/>
                  </a:lnTo>
                  <a:lnTo>
                    <a:pt x="732679" y="242057"/>
                  </a:lnTo>
                  <a:lnTo>
                    <a:pt x="713783" y="200856"/>
                  </a:lnTo>
                  <a:lnTo>
                    <a:pt x="690283" y="162486"/>
                  </a:lnTo>
                  <a:lnTo>
                    <a:pt x="662533" y="127300"/>
                  </a:lnTo>
                  <a:lnTo>
                    <a:pt x="630889" y="95656"/>
                  </a:lnTo>
                  <a:lnTo>
                    <a:pt x="595703" y="67906"/>
                  </a:lnTo>
                  <a:lnTo>
                    <a:pt x="557333" y="44406"/>
                  </a:lnTo>
                  <a:lnTo>
                    <a:pt x="516132" y="25510"/>
                  </a:lnTo>
                  <a:lnTo>
                    <a:pt x="472456" y="11574"/>
                  </a:lnTo>
                  <a:lnTo>
                    <a:pt x="426658" y="2952"/>
                  </a:lnTo>
                  <a:lnTo>
                    <a:pt x="379094" y="0"/>
                  </a:lnTo>
                  <a:close/>
                </a:path>
              </a:pathLst>
            </a:custGeom>
            <a:solidFill>
              <a:srgbClr val="BBBB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646679" y="985519"/>
              <a:ext cx="758190" cy="758190"/>
            </a:xfrm>
            <a:custGeom>
              <a:avLst/>
              <a:gdLst/>
              <a:ahLst/>
              <a:cxnLst/>
              <a:rect l="l" t="t" r="r" b="b"/>
              <a:pathLst>
                <a:path w="758189" h="758189">
                  <a:moveTo>
                    <a:pt x="0" y="379094"/>
                  </a:moveTo>
                  <a:lnTo>
                    <a:pt x="2952" y="331531"/>
                  </a:lnTo>
                  <a:lnTo>
                    <a:pt x="11574" y="285733"/>
                  </a:lnTo>
                  <a:lnTo>
                    <a:pt x="25510" y="242057"/>
                  </a:lnTo>
                  <a:lnTo>
                    <a:pt x="44406" y="200856"/>
                  </a:lnTo>
                  <a:lnTo>
                    <a:pt x="67906" y="162486"/>
                  </a:lnTo>
                  <a:lnTo>
                    <a:pt x="95656" y="127300"/>
                  </a:lnTo>
                  <a:lnTo>
                    <a:pt x="127300" y="95656"/>
                  </a:lnTo>
                  <a:lnTo>
                    <a:pt x="162486" y="67906"/>
                  </a:lnTo>
                  <a:lnTo>
                    <a:pt x="200856" y="44406"/>
                  </a:lnTo>
                  <a:lnTo>
                    <a:pt x="242057" y="25510"/>
                  </a:lnTo>
                  <a:lnTo>
                    <a:pt x="285733" y="11574"/>
                  </a:lnTo>
                  <a:lnTo>
                    <a:pt x="331531" y="2952"/>
                  </a:lnTo>
                  <a:lnTo>
                    <a:pt x="379094" y="0"/>
                  </a:lnTo>
                  <a:lnTo>
                    <a:pt x="426658" y="2952"/>
                  </a:lnTo>
                  <a:lnTo>
                    <a:pt x="472456" y="11574"/>
                  </a:lnTo>
                  <a:lnTo>
                    <a:pt x="516132" y="25510"/>
                  </a:lnTo>
                  <a:lnTo>
                    <a:pt x="557333" y="44406"/>
                  </a:lnTo>
                  <a:lnTo>
                    <a:pt x="595703" y="67906"/>
                  </a:lnTo>
                  <a:lnTo>
                    <a:pt x="630889" y="95656"/>
                  </a:lnTo>
                  <a:lnTo>
                    <a:pt x="662533" y="127300"/>
                  </a:lnTo>
                  <a:lnTo>
                    <a:pt x="690283" y="162486"/>
                  </a:lnTo>
                  <a:lnTo>
                    <a:pt x="713783" y="200856"/>
                  </a:lnTo>
                  <a:lnTo>
                    <a:pt x="732679" y="242057"/>
                  </a:lnTo>
                  <a:lnTo>
                    <a:pt x="746615" y="285733"/>
                  </a:lnTo>
                  <a:lnTo>
                    <a:pt x="755237" y="331531"/>
                  </a:lnTo>
                  <a:lnTo>
                    <a:pt x="758190" y="379094"/>
                  </a:lnTo>
                  <a:lnTo>
                    <a:pt x="755237" y="426658"/>
                  </a:lnTo>
                  <a:lnTo>
                    <a:pt x="746615" y="472456"/>
                  </a:lnTo>
                  <a:lnTo>
                    <a:pt x="732679" y="516132"/>
                  </a:lnTo>
                  <a:lnTo>
                    <a:pt x="713783" y="557333"/>
                  </a:lnTo>
                  <a:lnTo>
                    <a:pt x="690283" y="595703"/>
                  </a:lnTo>
                  <a:lnTo>
                    <a:pt x="662533" y="630889"/>
                  </a:lnTo>
                  <a:lnTo>
                    <a:pt x="630889" y="662533"/>
                  </a:lnTo>
                  <a:lnTo>
                    <a:pt x="595703" y="690283"/>
                  </a:lnTo>
                  <a:lnTo>
                    <a:pt x="557333" y="713783"/>
                  </a:lnTo>
                  <a:lnTo>
                    <a:pt x="516132" y="732679"/>
                  </a:lnTo>
                  <a:lnTo>
                    <a:pt x="472456" y="746615"/>
                  </a:lnTo>
                  <a:lnTo>
                    <a:pt x="426658" y="755237"/>
                  </a:lnTo>
                  <a:lnTo>
                    <a:pt x="379094" y="758189"/>
                  </a:lnTo>
                  <a:lnTo>
                    <a:pt x="331531" y="755237"/>
                  </a:lnTo>
                  <a:lnTo>
                    <a:pt x="285733" y="746615"/>
                  </a:lnTo>
                  <a:lnTo>
                    <a:pt x="242057" y="732679"/>
                  </a:lnTo>
                  <a:lnTo>
                    <a:pt x="200856" y="713783"/>
                  </a:lnTo>
                  <a:lnTo>
                    <a:pt x="162486" y="690283"/>
                  </a:lnTo>
                  <a:lnTo>
                    <a:pt x="127300" y="662533"/>
                  </a:lnTo>
                  <a:lnTo>
                    <a:pt x="95656" y="630889"/>
                  </a:lnTo>
                  <a:lnTo>
                    <a:pt x="67906" y="595703"/>
                  </a:lnTo>
                  <a:lnTo>
                    <a:pt x="44406" y="557333"/>
                  </a:lnTo>
                  <a:lnTo>
                    <a:pt x="25510" y="516132"/>
                  </a:lnTo>
                  <a:lnTo>
                    <a:pt x="11574" y="472456"/>
                  </a:lnTo>
                  <a:lnTo>
                    <a:pt x="2952" y="426658"/>
                  </a:lnTo>
                  <a:lnTo>
                    <a:pt x="0" y="379094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2989579" y="2009139"/>
            <a:ext cx="6844030" cy="783590"/>
            <a:chOff x="2989579" y="2009139"/>
            <a:chExt cx="6844030" cy="783590"/>
          </a:xfrm>
        </p:grpSpPr>
        <p:sp>
          <p:nvSpPr>
            <p:cNvPr id="11" name="object 11"/>
            <p:cNvSpPr/>
            <p:nvPr/>
          </p:nvSpPr>
          <p:spPr>
            <a:xfrm>
              <a:off x="3002279" y="2021839"/>
              <a:ext cx="6818630" cy="758190"/>
            </a:xfrm>
            <a:custGeom>
              <a:avLst/>
              <a:gdLst/>
              <a:ahLst/>
              <a:cxnLst/>
              <a:rect l="l" t="t" r="r" b="b"/>
              <a:pathLst>
                <a:path w="6818630" h="758189">
                  <a:moveTo>
                    <a:pt x="6818630" y="0"/>
                  </a:moveTo>
                  <a:lnTo>
                    <a:pt x="379094" y="0"/>
                  </a:lnTo>
                  <a:lnTo>
                    <a:pt x="0" y="379095"/>
                  </a:lnTo>
                  <a:lnTo>
                    <a:pt x="379094" y="758189"/>
                  </a:lnTo>
                  <a:lnTo>
                    <a:pt x="6818630" y="758189"/>
                  </a:lnTo>
                  <a:lnTo>
                    <a:pt x="6818630" y="0"/>
                  </a:lnTo>
                  <a:close/>
                </a:path>
              </a:pathLst>
            </a:custGeom>
            <a:solidFill>
              <a:srgbClr val="E3F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002279" y="2021839"/>
              <a:ext cx="6818630" cy="758190"/>
            </a:xfrm>
            <a:custGeom>
              <a:avLst/>
              <a:gdLst/>
              <a:ahLst/>
              <a:cxnLst/>
              <a:rect l="l" t="t" r="r" b="b"/>
              <a:pathLst>
                <a:path w="6818630" h="758189">
                  <a:moveTo>
                    <a:pt x="6818630" y="758189"/>
                  </a:moveTo>
                  <a:lnTo>
                    <a:pt x="379094" y="758189"/>
                  </a:lnTo>
                  <a:lnTo>
                    <a:pt x="0" y="379095"/>
                  </a:lnTo>
                  <a:lnTo>
                    <a:pt x="379094" y="0"/>
                  </a:lnTo>
                  <a:lnTo>
                    <a:pt x="6818630" y="0"/>
                  </a:lnTo>
                  <a:lnTo>
                    <a:pt x="6818630" y="758189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817620" y="2081529"/>
            <a:ext cx="5573395" cy="59309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120140" marR="5080" indent="-1108075">
              <a:lnSpc>
                <a:spcPts val="2070"/>
              </a:lnSpc>
              <a:spcBef>
                <a:spcPts val="440"/>
              </a:spcBef>
            </a:pPr>
            <a:r>
              <a:rPr sz="2000" b="1" spc="-5" dirty="0">
                <a:latin typeface="Arial"/>
                <a:cs typeface="Arial"/>
              </a:rPr>
              <a:t>Repeating </a:t>
            </a:r>
            <a:r>
              <a:rPr sz="1600" spc="-5" dirty="0">
                <a:latin typeface="Arial MT"/>
                <a:cs typeface="Arial MT"/>
              </a:rPr>
              <a:t>–</a:t>
            </a:r>
            <a:r>
              <a:rPr sz="2000" spc="-5" dirty="0">
                <a:latin typeface="Arial MT"/>
                <a:cs typeface="Arial MT"/>
              </a:rPr>
              <a:t>semakin sering berfikir </a:t>
            </a:r>
            <a:r>
              <a:rPr sz="2000" dirty="0">
                <a:latin typeface="Arial MT"/>
                <a:cs typeface="Arial MT"/>
              </a:rPr>
              <a:t>kritis </a:t>
            </a:r>
            <a:r>
              <a:rPr sz="2000" spc="-5" dirty="0">
                <a:latin typeface="Arial MT"/>
                <a:cs typeface="Arial MT"/>
              </a:rPr>
              <a:t>semakin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mudah mengambil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keputusan</a:t>
            </a:r>
            <a:endParaRPr sz="2000">
              <a:latin typeface="Arial MT"/>
              <a:cs typeface="Arial MT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633979" y="1957070"/>
            <a:ext cx="783590" cy="783590"/>
            <a:chOff x="2633979" y="1957070"/>
            <a:chExt cx="783590" cy="783590"/>
          </a:xfrm>
        </p:grpSpPr>
        <p:sp>
          <p:nvSpPr>
            <p:cNvPr id="15" name="object 15"/>
            <p:cNvSpPr/>
            <p:nvPr/>
          </p:nvSpPr>
          <p:spPr>
            <a:xfrm>
              <a:off x="2646679" y="1969770"/>
              <a:ext cx="758190" cy="758190"/>
            </a:xfrm>
            <a:custGeom>
              <a:avLst/>
              <a:gdLst/>
              <a:ahLst/>
              <a:cxnLst/>
              <a:rect l="l" t="t" r="r" b="b"/>
              <a:pathLst>
                <a:path w="758189" h="758189">
                  <a:moveTo>
                    <a:pt x="379094" y="0"/>
                  </a:moveTo>
                  <a:lnTo>
                    <a:pt x="331531" y="2952"/>
                  </a:lnTo>
                  <a:lnTo>
                    <a:pt x="285733" y="11574"/>
                  </a:lnTo>
                  <a:lnTo>
                    <a:pt x="242057" y="25510"/>
                  </a:lnTo>
                  <a:lnTo>
                    <a:pt x="200856" y="44406"/>
                  </a:lnTo>
                  <a:lnTo>
                    <a:pt x="162486" y="67906"/>
                  </a:lnTo>
                  <a:lnTo>
                    <a:pt x="127300" y="95656"/>
                  </a:lnTo>
                  <a:lnTo>
                    <a:pt x="95656" y="127300"/>
                  </a:lnTo>
                  <a:lnTo>
                    <a:pt x="67906" y="162486"/>
                  </a:lnTo>
                  <a:lnTo>
                    <a:pt x="44406" y="200856"/>
                  </a:lnTo>
                  <a:lnTo>
                    <a:pt x="25510" y="242057"/>
                  </a:lnTo>
                  <a:lnTo>
                    <a:pt x="11574" y="285733"/>
                  </a:lnTo>
                  <a:lnTo>
                    <a:pt x="2952" y="331531"/>
                  </a:lnTo>
                  <a:lnTo>
                    <a:pt x="0" y="379094"/>
                  </a:lnTo>
                  <a:lnTo>
                    <a:pt x="2952" y="426658"/>
                  </a:lnTo>
                  <a:lnTo>
                    <a:pt x="11574" y="472456"/>
                  </a:lnTo>
                  <a:lnTo>
                    <a:pt x="25510" y="516132"/>
                  </a:lnTo>
                  <a:lnTo>
                    <a:pt x="44406" y="557333"/>
                  </a:lnTo>
                  <a:lnTo>
                    <a:pt x="67906" y="595703"/>
                  </a:lnTo>
                  <a:lnTo>
                    <a:pt x="95656" y="630889"/>
                  </a:lnTo>
                  <a:lnTo>
                    <a:pt x="127300" y="662533"/>
                  </a:lnTo>
                  <a:lnTo>
                    <a:pt x="162486" y="690283"/>
                  </a:lnTo>
                  <a:lnTo>
                    <a:pt x="200856" y="713783"/>
                  </a:lnTo>
                  <a:lnTo>
                    <a:pt x="242057" y="732679"/>
                  </a:lnTo>
                  <a:lnTo>
                    <a:pt x="285733" y="746615"/>
                  </a:lnTo>
                  <a:lnTo>
                    <a:pt x="331531" y="755237"/>
                  </a:lnTo>
                  <a:lnTo>
                    <a:pt x="379094" y="758189"/>
                  </a:lnTo>
                  <a:lnTo>
                    <a:pt x="426658" y="755237"/>
                  </a:lnTo>
                  <a:lnTo>
                    <a:pt x="472456" y="746615"/>
                  </a:lnTo>
                  <a:lnTo>
                    <a:pt x="516132" y="732679"/>
                  </a:lnTo>
                  <a:lnTo>
                    <a:pt x="557333" y="713783"/>
                  </a:lnTo>
                  <a:lnTo>
                    <a:pt x="595703" y="690283"/>
                  </a:lnTo>
                  <a:lnTo>
                    <a:pt x="630889" y="662533"/>
                  </a:lnTo>
                  <a:lnTo>
                    <a:pt x="662533" y="630889"/>
                  </a:lnTo>
                  <a:lnTo>
                    <a:pt x="690283" y="595703"/>
                  </a:lnTo>
                  <a:lnTo>
                    <a:pt x="713783" y="557333"/>
                  </a:lnTo>
                  <a:lnTo>
                    <a:pt x="732679" y="516132"/>
                  </a:lnTo>
                  <a:lnTo>
                    <a:pt x="746615" y="472456"/>
                  </a:lnTo>
                  <a:lnTo>
                    <a:pt x="755237" y="426658"/>
                  </a:lnTo>
                  <a:lnTo>
                    <a:pt x="758190" y="379094"/>
                  </a:lnTo>
                  <a:lnTo>
                    <a:pt x="755237" y="331531"/>
                  </a:lnTo>
                  <a:lnTo>
                    <a:pt x="746615" y="285733"/>
                  </a:lnTo>
                  <a:lnTo>
                    <a:pt x="732679" y="242057"/>
                  </a:lnTo>
                  <a:lnTo>
                    <a:pt x="713783" y="200856"/>
                  </a:lnTo>
                  <a:lnTo>
                    <a:pt x="690283" y="162486"/>
                  </a:lnTo>
                  <a:lnTo>
                    <a:pt x="662533" y="127300"/>
                  </a:lnTo>
                  <a:lnTo>
                    <a:pt x="630889" y="95656"/>
                  </a:lnTo>
                  <a:lnTo>
                    <a:pt x="595703" y="67906"/>
                  </a:lnTo>
                  <a:lnTo>
                    <a:pt x="557333" y="44406"/>
                  </a:lnTo>
                  <a:lnTo>
                    <a:pt x="516132" y="25510"/>
                  </a:lnTo>
                  <a:lnTo>
                    <a:pt x="472456" y="11574"/>
                  </a:lnTo>
                  <a:lnTo>
                    <a:pt x="426658" y="2952"/>
                  </a:lnTo>
                  <a:lnTo>
                    <a:pt x="379094" y="0"/>
                  </a:lnTo>
                  <a:close/>
                </a:path>
              </a:pathLst>
            </a:custGeom>
            <a:solidFill>
              <a:srgbClr val="C8C1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46679" y="1969770"/>
              <a:ext cx="758190" cy="758190"/>
            </a:xfrm>
            <a:custGeom>
              <a:avLst/>
              <a:gdLst/>
              <a:ahLst/>
              <a:cxnLst/>
              <a:rect l="l" t="t" r="r" b="b"/>
              <a:pathLst>
                <a:path w="758189" h="758189">
                  <a:moveTo>
                    <a:pt x="0" y="379094"/>
                  </a:moveTo>
                  <a:lnTo>
                    <a:pt x="2952" y="331531"/>
                  </a:lnTo>
                  <a:lnTo>
                    <a:pt x="11574" y="285733"/>
                  </a:lnTo>
                  <a:lnTo>
                    <a:pt x="25510" y="242057"/>
                  </a:lnTo>
                  <a:lnTo>
                    <a:pt x="44406" y="200856"/>
                  </a:lnTo>
                  <a:lnTo>
                    <a:pt x="67906" y="162486"/>
                  </a:lnTo>
                  <a:lnTo>
                    <a:pt x="95656" y="127300"/>
                  </a:lnTo>
                  <a:lnTo>
                    <a:pt x="127300" y="95656"/>
                  </a:lnTo>
                  <a:lnTo>
                    <a:pt x="162486" y="67906"/>
                  </a:lnTo>
                  <a:lnTo>
                    <a:pt x="200856" y="44406"/>
                  </a:lnTo>
                  <a:lnTo>
                    <a:pt x="242057" y="25510"/>
                  </a:lnTo>
                  <a:lnTo>
                    <a:pt x="285733" y="11574"/>
                  </a:lnTo>
                  <a:lnTo>
                    <a:pt x="331531" y="2952"/>
                  </a:lnTo>
                  <a:lnTo>
                    <a:pt x="379094" y="0"/>
                  </a:lnTo>
                  <a:lnTo>
                    <a:pt x="426658" y="2952"/>
                  </a:lnTo>
                  <a:lnTo>
                    <a:pt x="472456" y="11574"/>
                  </a:lnTo>
                  <a:lnTo>
                    <a:pt x="516132" y="25510"/>
                  </a:lnTo>
                  <a:lnTo>
                    <a:pt x="557333" y="44406"/>
                  </a:lnTo>
                  <a:lnTo>
                    <a:pt x="595703" y="67906"/>
                  </a:lnTo>
                  <a:lnTo>
                    <a:pt x="630889" y="95656"/>
                  </a:lnTo>
                  <a:lnTo>
                    <a:pt x="662533" y="127300"/>
                  </a:lnTo>
                  <a:lnTo>
                    <a:pt x="690283" y="162486"/>
                  </a:lnTo>
                  <a:lnTo>
                    <a:pt x="713783" y="200856"/>
                  </a:lnTo>
                  <a:lnTo>
                    <a:pt x="732679" y="242057"/>
                  </a:lnTo>
                  <a:lnTo>
                    <a:pt x="746615" y="285733"/>
                  </a:lnTo>
                  <a:lnTo>
                    <a:pt x="755237" y="331531"/>
                  </a:lnTo>
                  <a:lnTo>
                    <a:pt x="758190" y="379094"/>
                  </a:lnTo>
                  <a:lnTo>
                    <a:pt x="755237" y="426658"/>
                  </a:lnTo>
                  <a:lnTo>
                    <a:pt x="746615" y="472456"/>
                  </a:lnTo>
                  <a:lnTo>
                    <a:pt x="732679" y="516132"/>
                  </a:lnTo>
                  <a:lnTo>
                    <a:pt x="713783" y="557333"/>
                  </a:lnTo>
                  <a:lnTo>
                    <a:pt x="690283" y="595703"/>
                  </a:lnTo>
                  <a:lnTo>
                    <a:pt x="662533" y="630889"/>
                  </a:lnTo>
                  <a:lnTo>
                    <a:pt x="630889" y="662533"/>
                  </a:lnTo>
                  <a:lnTo>
                    <a:pt x="595703" y="690283"/>
                  </a:lnTo>
                  <a:lnTo>
                    <a:pt x="557333" y="713783"/>
                  </a:lnTo>
                  <a:lnTo>
                    <a:pt x="516132" y="732679"/>
                  </a:lnTo>
                  <a:lnTo>
                    <a:pt x="472456" y="746615"/>
                  </a:lnTo>
                  <a:lnTo>
                    <a:pt x="426658" y="755237"/>
                  </a:lnTo>
                  <a:lnTo>
                    <a:pt x="379094" y="758189"/>
                  </a:lnTo>
                  <a:lnTo>
                    <a:pt x="331531" y="755237"/>
                  </a:lnTo>
                  <a:lnTo>
                    <a:pt x="285733" y="746615"/>
                  </a:lnTo>
                  <a:lnTo>
                    <a:pt x="242057" y="732679"/>
                  </a:lnTo>
                  <a:lnTo>
                    <a:pt x="200856" y="713783"/>
                  </a:lnTo>
                  <a:lnTo>
                    <a:pt x="162486" y="690283"/>
                  </a:lnTo>
                  <a:lnTo>
                    <a:pt x="127300" y="662533"/>
                  </a:lnTo>
                  <a:lnTo>
                    <a:pt x="95656" y="630889"/>
                  </a:lnTo>
                  <a:lnTo>
                    <a:pt x="67906" y="595703"/>
                  </a:lnTo>
                  <a:lnTo>
                    <a:pt x="44406" y="557333"/>
                  </a:lnTo>
                  <a:lnTo>
                    <a:pt x="25510" y="516132"/>
                  </a:lnTo>
                  <a:lnTo>
                    <a:pt x="11574" y="472456"/>
                  </a:lnTo>
                  <a:lnTo>
                    <a:pt x="2952" y="426658"/>
                  </a:lnTo>
                  <a:lnTo>
                    <a:pt x="0" y="379094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3012439" y="2959100"/>
            <a:ext cx="6860540" cy="783590"/>
            <a:chOff x="3012439" y="2959100"/>
            <a:chExt cx="6860540" cy="783590"/>
          </a:xfrm>
        </p:grpSpPr>
        <p:sp>
          <p:nvSpPr>
            <p:cNvPr id="18" name="object 18"/>
            <p:cNvSpPr/>
            <p:nvPr/>
          </p:nvSpPr>
          <p:spPr>
            <a:xfrm>
              <a:off x="3025139" y="2971800"/>
              <a:ext cx="6835140" cy="758190"/>
            </a:xfrm>
            <a:custGeom>
              <a:avLst/>
              <a:gdLst/>
              <a:ahLst/>
              <a:cxnLst/>
              <a:rect l="l" t="t" r="r" b="b"/>
              <a:pathLst>
                <a:path w="6835140" h="758189">
                  <a:moveTo>
                    <a:pt x="6835140" y="0"/>
                  </a:moveTo>
                  <a:lnTo>
                    <a:pt x="379095" y="0"/>
                  </a:lnTo>
                  <a:lnTo>
                    <a:pt x="0" y="379095"/>
                  </a:lnTo>
                  <a:lnTo>
                    <a:pt x="379095" y="758189"/>
                  </a:lnTo>
                  <a:lnTo>
                    <a:pt x="6835140" y="758189"/>
                  </a:lnTo>
                  <a:lnTo>
                    <a:pt x="6835140" y="0"/>
                  </a:lnTo>
                  <a:close/>
                </a:path>
              </a:pathLst>
            </a:custGeom>
            <a:solidFill>
              <a:srgbClr val="5B5B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25139" y="2971800"/>
              <a:ext cx="6835140" cy="758190"/>
            </a:xfrm>
            <a:custGeom>
              <a:avLst/>
              <a:gdLst/>
              <a:ahLst/>
              <a:cxnLst/>
              <a:rect l="l" t="t" r="r" b="b"/>
              <a:pathLst>
                <a:path w="6835140" h="758189">
                  <a:moveTo>
                    <a:pt x="6835140" y="758189"/>
                  </a:moveTo>
                  <a:lnTo>
                    <a:pt x="379095" y="758189"/>
                  </a:lnTo>
                  <a:lnTo>
                    <a:pt x="0" y="379095"/>
                  </a:lnTo>
                  <a:lnTo>
                    <a:pt x="379095" y="0"/>
                  </a:lnTo>
                  <a:lnTo>
                    <a:pt x="6835140" y="0"/>
                  </a:lnTo>
                  <a:lnTo>
                    <a:pt x="6835140" y="758189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121784" y="3030854"/>
            <a:ext cx="5023485" cy="59309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049655" marR="5080" indent="-1037590">
              <a:lnSpc>
                <a:spcPts val="2070"/>
              </a:lnSpc>
              <a:spcBef>
                <a:spcPts val="440"/>
              </a:spcBef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Reasoning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Arial MT"/>
                <a:cs typeface="Arial MT"/>
              </a:rPr>
              <a:t>–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keputusan</a:t>
            </a:r>
            <a:r>
              <a:rPr sz="2000" spc="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didasari</a:t>
            </a:r>
            <a:r>
              <a:rPr sz="20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atas</a:t>
            </a:r>
            <a:r>
              <a:rPr sz="20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berfikir </a:t>
            </a:r>
            <a:r>
              <a:rPr sz="2000" spc="-5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kritis/pertimbangan akurat</a:t>
            </a:r>
            <a:endParaRPr sz="2000">
              <a:latin typeface="Arial MT"/>
              <a:cs typeface="Arial M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633979" y="2941320"/>
            <a:ext cx="783590" cy="783590"/>
            <a:chOff x="2633979" y="2941320"/>
            <a:chExt cx="783590" cy="783590"/>
          </a:xfrm>
        </p:grpSpPr>
        <p:sp>
          <p:nvSpPr>
            <p:cNvPr id="22" name="object 22"/>
            <p:cNvSpPr/>
            <p:nvPr/>
          </p:nvSpPr>
          <p:spPr>
            <a:xfrm>
              <a:off x="2646679" y="2954020"/>
              <a:ext cx="758190" cy="758190"/>
            </a:xfrm>
            <a:custGeom>
              <a:avLst/>
              <a:gdLst/>
              <a:ahLst/>
              <a:cxnLst/>
              <a:rect l="l" t="t" r="r" b="b"/>
              <a:pathLst>
                <a:path w="758189" h="758189">
                  <a:moveTo>
                    <a:pt x="379094" y="0"/>
                  </a:moveTo>
                  <a:lnTo>
                    <a:pt x="331531" y="2952"/>
                  </a:lnTo>
                  <a:lnTo>
                    <a:pt x="285733" y="11574"/>
                  </a:lnTo>
                  <a:lnTo>
                    <a:pt x="242057" y="25510"/>
                  </a:lnTo>
                  <a:lnTo>
                    <a:pt x="200856" y="44406"/>
                  </a:lnTo>
                  <a:lnTo>
                    <a:pt x="162486" y="67906"/>
                  </a:lnTo>
                  <a:lnTo>
                    <a:pt x="127300" y="95656"/>
                  </a:lnTo>
                  <a:lnTo>
                    <a:pt x="95656" y="127300"/>
                  </a:lnTo>
                  <a:lnTo>
                    <a:pt x="67906" y="162486"/>
                  </a:lnTo>
                  <a:lnTo>
                    <a:pt x="44406" y="200856"/>
                  </a:lnTo>
                  <a:lnTo>
                    <a:pt x="25510" y="242057"/>
                  </a:lnTo>
                  <a:lnTo>
                    <a:pt x="11574" y="285733"/>
                  </a:lnTo>
                  <a:lnTo>
                    <a:pt x="2952" y="331531"/>
                  </a:lnTo>
                  <a:lnTo>
                    <a:pt x="0" y="379094"/>
                  </a:lnTo>
                  <a:lnTo>
                    <a:pt x="2952" y="426658"/>
                  </a:lnTo>
                  <a:lnTo>
                    <a:pt x="11574" y="472456"/>
                  </a:lnTo>
                  <a:lnTo>
                    <a:pt x="25510" y="516132"/>
                  </a:lnTo>
                  <a:lnTo>
                    <a:pt x="44406" y="557333"/>
                  </a:lnTo>
                  <a:lnTo>
                    <a:pt x="67906" y="595703"/>
                  </a:lnTo>
                  <a:lnTo>
                    <a:pt x="95656" y="630889"/>
                  </a:lnTo>
                  <a:lnTo>
                    <a:pt x="127300" y="662533"/>
                  </a:lnTo>
                  <a:lnTo>
                    <a:pt x="162486" y="690283"/>
                  </a:lnTo>
                  <a:lnTo>
                    <a:pt x="200856" y="713783"/>
                  </a:lnTo>
                  <a:lnTo>
                    <a:pt x="242057" y="732679"/>
                  </a:lnTo>
                  <a:lnTo>
                    <a:pt x="285733" y="746615"/>
                  </a:lnTo>
                  <a:lnTo>
                    <a:pt x="331531" y="755237"/>
                  </a:lnTo>
                  <a:lnTo>
                    <a:pt x="379094" y="758189"/>
                  </a:lnTo>
                  <a:lnTo>
                    <a:pt x="426658" y="755237"/>
                  </a:lnTo>
                  <a:lnTo>
                    <a:pt x="472456" y="746615"/>
                  </a:lnTo>
                  <a:lnTo>
                    <a:pt x="516132" y="732679"/>
                  </a:lnTo>
                  <a:lnTo>
                    <a:pt x="557333" y="713783"/>
                  </a:lnTo>
                  <a:lnTo>
                    <a:pt x="595703" y="690283"/>
                  </a:lnTo>
                  <a:lnTo>
                    <a:pt x="630889" y="662533"/>
                  </a:lnTo>
                  <a:lnTo>
                    <a:pt x="662533" y="630889"/>
                  </a:lnTo>
                  <a:lnTo>
                    <a:pt x="690283" y="595703"/>
                  </a:lnTo>
                  <a:lnTo>
                    <a:pt x="713783" y="557333"/>
                  </a:lnTo>
                  <a:lnTo>
                    <a:pt x="732679" y="516132"/>
                  </a:lnTo>
                  <a:lnTo>
                    <a:pt x="746615" y="472456"/>
                  </a:lnTo>
                  <a:lnTo>
                    <a:pt x="755237" y="426658"/>
                  </a:lnTo>
                  <a:lnTo>
                    <a:pt x="758190" y="379094"/>
                  </a:lnTo>
                  <a:lnTo>
                    <a:pt x="755237" y="331531"/>
                  </a:lnTo>
                  <a:lnTo>
                    <a:pt x="746615" y="285733"/>
                  </a:lnTo>
                  <a:lnTo>
                    <a:pt x="732679" y="242057"/>
                  </a:lnTo>
                  <a:lnTo>
                    <a:pt x="713783" y="200856"/>
                  </a:lnTo>
                  <a:lnTo>
                    <a:pt x="690283" y="162486"/>
                  </a:lnTo>
                  <a:lnTo>
                    <a:pt x="662533" y="127300"/>
                  </a:lnTo>
                  <a:lnTo>
                    <a:pt x="630889" y="95656"/>
                  </a:lnTo>
                  <a:lnTo>
                    <a:pt x="595703" y="67906"/>
                  </a:lnTo>
                  <a:lnTo>
                    <a:pt x="557333" y="44406"/>
                  </a:lnTo>
                  <a:lnTo>
                    <a:pt x="516132" y="25510"/>
                  </a:lnTo>
                  <a:lnTo>
                    <a:pt x="472456" y="11574"/>
                  </a:lnTo>
                  <a:lnTo>
                    <a:pt x="426658" y="2952"/>
                  </a:lnTo>
                  <a:lnTo>
                    <a:pt x="379094" y="0"/>
                  </a:lnTo>
                  <a:close/>
                </a:path>
              </a:pathLst>
            </a:custGeom>
            <a:solidFill>
              <a:srgbClr val="D3C5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646679" y="2954020"/>
              <a:ext cx="758190" cy="758190"/>
            </a:xfrm>
            <a:custGeom>
              <a:avLst/>
              <a:gdLst/>
              <a:ahLst/>
              <a:cxnLst/>
              <a:rect l="l" t="t" r="r" b="b"/>
              <a:pathLst>
                <a:path w="758189" h="758189">
                  <a:moveTo>
                    <a:pt x="0" y="379094"/>
                  </a:moveTo>
                  <a:lnTo>
                    <a:pt x="2952" y="331531"/>
                  </a:lnTo>
                  <a:lnTo>
                    <a:pt x="11574" y="285733"/>
                  </a:lnTo>
                  <a:lnTo>
                    <a:pt x="25510" y="242057"/>
                  </a:lnTo>
                  <a:lnTo>
                    <a:pt x="44406" y="200856"/>
                  </a:lnTo>
                  <a:lnTo>
                    <a:pt x="67906" y="162486"/>
                  </a:lnTo>
                  <a:lnTo>
                    <a:pt x="95656" y="127300"/>
                  </a:lnTo>
                  <a:lnTo>
                    <a:pt x="127300" y="95656"/>
                  </a:lnTo>
                  <a:lnTo>
                    <a:pt x="162486" y="67906"/>
                  </a:lnTo>
                  <a:lnTo>
                    <a:pt x="200856" y="44406"/>
                  </a:lnTo>
                  <a:lnTo>
                    <a:pt x="242057" y="25510"/>
                  </a:lnTo>
                  <a:lnTo>
                    <a:pt x="285733" y="11574"/>
                  </a:lnTo>
                  <a:lnTo>
                    <a:pt x="331531" y="2952"/>
                  </a:lnTo>
                  <a:lnTo>
                    <a:pt x="379094" y="0"/>
                  </a:lnTo>
                  <a:lnTo>
                    <a:pt x="426658" y="2952"/>
                  </a:lnTo>
                  <a:lnTo>
                    <a:pt x="472456" y="11574"/>
                  </a:lnTo>
                  <a:lnTo>
                    <a:pt x="516132" y="25510"/>
                  </a:lnTo>
                  <a:lnTo>
                    <a:pt x="557333" y="44406"/>
                  </a:lnTo>
                  <a:lnTo>
                    <a:pt x="595703" y="67906"/>
                  </a:lnTo>
                  <a:lnTo>
                    <a:pt x="630889" y="95656"/>
                  </a:lnTo>
                  <a:lnTo>
                    <a:pt x="662533" y="127300"/>
                  </a:lnTo>
                  <a:lnTo>
                    <a:pt x="690283" y="162486"/>
                  </a:lnTo>
                  <a:lnTo>
                    <a:pt x="713783" y="200856"/>
                  </a:lnTo>
                  <a:lnTo>
                    <a:pt x="732679" y="242057"/>
                  </a:lnTo>
                  <a:lnTo>
                    <a:pt x="746615" y="285733"/>
                  </a:lnTo>
                  <a:lnTo>
                    <a:pt x="755237" y="331531"/>
                  </a:lnTo>
                  <a:lnTo>
                    <a:pt x="758190" y="379094"/>
                  </a:lnTo>
                  <a:lnTo>
                    <a:pt x="755237" y="426658"/>
                  </a:lnTo>
                  <a:lnTo>
                    <a:pt x="746615" y="472456"/>
                  </a:lnTo>
                  <a:lnTo>
                    <a:pt x="732679" y="516132"/>
                  </a:lnTo>
                  <a:lnTo>
                    <a:pt x="713783" y="557333"/>
                  </a:lnTo>
                  <a:lnTo>
                    <a:pt x="690283" y="595703"/>
                  </a:lnTo>
                  <a:lnTo>
                    <a:pt x="662533" y="630889"/>
                  </a:lnTo>
                  <a:lnTo>
                    <a:pt x="630889" y="662533"/>
                  </a:lnTo>
                  <a:lnTo>
                    <a:pt x="595703" y="690283"/>
                  </a:lnTo>
                  <a:lnTo>
                    <a:pt x="557333" y="713783"/>
                  </a:lnTo>
                  <a:lnTo>
                    <a:pt x="516132" y="732679"/>
                  </a:lnTo>
                  <a:lnTo>
                    <a:pt x="472456" y="746615"/>
                  </a:lnTo>
                  <a:lnTo>
                    <a:pt x="426658" y="755237"/>
                  </a:lnTo>
                  <a:lnTo>
                    <a:pt x="379094" y="758189"/>
                  </a:lnTo>
                  <a:lnTo>
                    <a:pt x="331531" y="755237"/>
                  </a:lnTo>
                  <a:lnTo>
                    <a:pt x="285733" y="746615"/>
                  </a:lnTo>
                  <a:lnTo>
                    <a:pt x="242057" y="732679"/>
                  </a:lnTo>
                  <a:lnTo>
                    <a:pt x="200856" y="713783"/>
                  </a:lnTo>
                  <a:lnTo>
                    <a:pt x="162486" y="690283"/>
                  </a:lnTo>
                  <a:lnTo>
                    <a:pt x="127300" y="662533"/>
                  </a:lnTo>
                  <a:lnTo>
                    <a:pt x="95656" y="630889"/>
                  </a:lnTo>
                  <a:lnTo>
                    <a:pt x="67906" y="595703"/>
                  </a:lnTo>
                  <a:lnTo>
                    <a:pt x="44406" y="557333"/>
                  </a:lnTo>
                  <a:lnTo>
                    <a:pt x="25510" y="516132"/>
                  </a:lnTo>
                  <a:lnTo>
                    <a:pt x="11574" y="472456"/>
                  </a:lnTo>
                  <a:lnTo>
                    <a:pt x="2952" y="426658"/>
                  </a:lnTo>
                  <a:lnTo>
                    <a:pt x="0" y="379094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3042920" y="3907790"/>
            <a:ext cx="6860540" cy="783590"/>
            <a:chOff x="3042920" y="3907790"/>
            <a:chExt cx="6860540" cy="783590"/>
          </a:xfrm>
        </p:grpSpPr>
        <p:sp>
          <p:nvSpPr>
            <p:cNvPr id="25" name="object 25"/>
            <p:cNvSpPr/>
            <p:nvPr/>
          </p:nvSpPr>
          <p:spPr>
            <a:xfrm>
              <a:off x="3055620" y="3920490"/>
              <a:ext cx="6835140" cy="758190"/>
            </a:xfrm>
            <a:custGeom>
              <a:avLst/>
              <a:gdLst/>
              <a:ahLst/>
              <a:cxnLst/>
              <a:rect l="l" t="t" r="r" b="b"/>
              <a:pathLst>
                <a:path w="6835140" h="758189">
                  <a:moveTo>
                    <a:pt x="6835139" y="0"/>
                  </a:moveTo>
                  <a:lnTo>
                    <a:pt x="379094" y="0"/>
                  </a:lnTo>
                  <a:lnTo>
                    <a:pt x="0" y="379095"/>
                  </a:lnTo>
                  <a:lnTo>
                    <a:pt x="379094" y="758190"/>
                  </a:lnTo>
                  <a:lnTo>
                    <a:pt x="6835139" y="758190"/>
                  </a:lnTo>
                  <a:lnTo>
                    <a:pt x="683513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055620" y="3920490"/>
              <a:ext cx="6835140" cy="758190"/>
            </a:xfrm>
            <a:custGeom>
              <a:avLst/>
              <a:gdLst/>
              <a:ahLst/>
              <a:cxnLst/>
              <a:rect l="l" t="t" r="r" b="b"/>
              <a:pathLst>
                <a:path w="6835140" h="758189">
                  <a:moveTo>
                    <a:pt x="6835139" y="758190"/>
                  </a:moveTo>
                  <a:lnTo>
                    <a:pt x="379094" y="758190"/>
                  </a:lnTo>
                  <a:lnTo>
                    <a:pt x="0" y="379095"/>
                  </a:lnTo>
                  <a:lnTo>
                    <a:pt x="379094" y="0"/>
                  </a:lnTo>
                  <a:lnTo>
                    <a:pt x="6835139" y="0"/>
                  </a:lnTo>
                  <a:lnTo>
                    <a:pt x="6835139" y="75819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175125" y="3980433"/>
            <a:ext cx="4978400" cy="59309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25550" marR="5080" indent="-1212850">
              <a:lnSpc>
                <a:spcPts val="2070"/>
              </a:lnSpc>
              <a:spcBef>
                <a:spcPts val="440"/>
              </a:spcBef>
            </a:pPr>
            <a:r>
              <a:rPr sz="2000" b="1" spc="-5" dirty="0">
                <a:latin typeface="Arial"/>
                <a:cs typeface="Arial"/>
              </a:rPr>
              <a:t>Reorganizing</a:t>
            </a:r>
            <a:r>
              <a:rPr sz="2000" b="1" spc="-75" dirty="0">
                <a:latin typeface="Arial"/>
                <a:cs typeface="Arial"/>
              </a:rPr>
              <a:t> </a:t>
            </a:r>
            <a:r>
              <a:rPr sz="1700" spc="-5" dirty="0">
                <a:latin typeface="Arial MT"/>
                <a:cs typeface="Arial MT"/>
              </a:rPr>
              <a:t>–</a:t>
            </a:r>
            <a:r>
              <a:rPr sz="2000" spc="-5" dirty="0">
                <a:latin typeface="Arial MT"/>
                <a:cs typeface="Arial MT"/>
              </a:rPr>
              <a:t>mengorganisasikan</a:t>
            </a:r>
            <a:r>
              <a:rPr sz="2000" spc="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fakta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yg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mendukung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fenomena</a:t>
            </a:r>
            <a:endParaRPr sz="2000" dirty="0">
              <a:latin typeface="Arial MT"/>
              <a:cs typeface="Arial MT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2633979" y="3925570"/>
            <a:ext cx="783590" cy="783590"/>
            <a:chOff x="2633979" y="3925570"/>
            <a:chExt cx="783590" cy="783590"/>
          </a:xfrm>
        </p:grpSpPr>
        <p:sp>
          <p:nvSpPr>
            <p:cNvPr id="29" name="object 29"/>
            <p:cNvSpPr/>
            <p:nvPr/>
          </p:nvSpPr>
          <p:spPr>
            <a:xfrm>
              <a:off x="2646679" y="3938270"/>
              <a:ext cx="758190" cy="758190"/>
            </a:xfrm>
            <a:custGeom>
              <a:avLst/>
              <a:gdLst/>
              <a:ahLst/>
              <a:cxnLst/>
              <a:rect l="l" t="t" r="r" b="b"/>
              <a:pathLst>
                <a:path w="758189" h="758189">
                  <a:moveTo>
                    <a:pt x="379094" y="0"/>
                  </a:moveTo>
                  <a:lnTo>
                    <a:pt x="331531" y="2952"/>
                  </a:lnTo>
                  <a:lnTo>
                    <a:pt x="285733" y="11574"/>
                  </a:lnTo>
                  <a:lnTo>
                    <a:pt x="242057" y="25510"/>
                  </a:lnTo>
                  <a:lnTo>
                    <a:pt x="200856" y="44406"/>
                  </a:lnTo>
                  <a:lnTo>
                    <a:pt x="162486" y="67906"/>
                  </a:lnTo>
                  <a:lnTo>
                    <a:pt x="127300" y="95656"/>
                  </a:lnTo>
                  <a:lnTo>
                    <a:pt x="95656" y="127300"/>
                  </a:lnTo>
                  <a:lnTo>
                    <a:pt x="67906" y="162486"/>
                  </a:lnTo>
                  <a:lnTo>
                    <a:pt x="44406" y="200856"/>
                  </a:lnTo>
                  <a:lnTo>
                    <a:pt x="25510" y="242057"/>
                  </a:lnTo>
                  <a:lnTo>
                    <a:pt x="11574" y="285733"/>
                  </a:lnTo>
                  <a:lnTo>
                    <a:pt x="2952" y="331531"/>
                  </a:lnTo>
                  <a:lnTo>
                    <a:pt x="0" y="379094"/>
                  </a:lnTo>
                  <a:lnTo>
                    <a:pt x="2952" y="426658"/>
                  </a:lnTo>
                  <a:lnTo>
                    <a:pt x="11574" y="472456"/>
                  </a:lnTo>
                  <a:lnTo>
                    <a:pt x="25510" y="516132"/>
                  </a:lnTo>
                  <a:lnTo>
                    <a:pt x="44406" y="557333"/>
                  </a:lnTo>
                  <a:lnTo>
                    <a:pt x="67906" y="595703"/>
                  </a:lnTo>
                  <a:lnTo>
                    <a:pt x="95656" y="630889"/>
                  </a:lnTo>
                  <a:lnTo>
                    <a:pt x="127300" y="662533"/>
                  </a:lnTo>
                  <a:lnTo>
                    <a:pt x="162486" y="690283"/>
                  </a:lnTo>
                  <a:lnTo>
                    <a:pt x="200856" y="713783"/>
                  </a:lnTo>
                  <a:lnTo>
                    <a:pt x="242057" y="732679"/>
                  </a:lnTo>
                  <a:lnTo>
                    <a:pt x="285733" y="746615"/>
                  </a:lnTo>
                  <a:lnTo>
                    <a:pt x="331531" y="755237"/>
                  </a:lnTo>
                  <a:lnTo>
                    <a:pt x="379094" y="758189"/>
                  </a:lnTo>
                  <a:lnTo>
                    <a:pt x="426658" y="755237"/>
                  </a:lnTo>
                  <a:lnTo>
                    <a:pt x="472456" y="746615"/>
                  </a:lnTo>
                  <a:lnTo>
                    <a:pt x="516132" y="732679"/>
                  </a:lnTo>
                  <a:lnTo>
                    <a:pt x="557333" y="713783"/>
                  </a:lnTo>
                  <a:lnTo>
                    <a:pt x="595703" y="690283"/>
                  </a:lnTo>
                  <a:lnTo>
                    <a:pt x="630889" y="662533"/>
                  </a:lnTo>
                  <a:lnTo>
                    <a:pt x="662533" y="630889"/>
                  </a:lnTo>
                  <a:lnTo>
                    <a:pt x="690283" y="595703"/>
                  </a:lnTo>
                  <a:lnTo>
                    <a:pt x="713783" y="557333"/>
                  </a:lnTo>
                  <a:lnTo>
                    <a:pt x="732679" y="516132"/>
                  </a:lnTo>
                  <a:lnTo>
                    <a:pt x="746615" y="472456"/>
                  </a:lnTo>
                  <a:lnTo>
                    <a:pt x="755237" y="426658"/>
                  </a:lnTo>
                  <a:lnTo>
                    <a:pt x="758190" y="379094"/>
                  </a:lnTo>
                  <a:lnTo>
                    <a:pt x="755237" y="331531"/>
                  </a:lnTo>
                  <a:lnTo>
                    <a:pt x="746615" y="285733"/>
                  </a:lnTo>
                  <a:lnTo>
                    <a:pt x="732679" y="242057"/>
                  </a:lnTo>
                  <a:lnTo>
                    <a:pt x="713783" y="200856"/>
                  </a:lnTo>
                  <a:lnTo>
                    <a:pt x="690283" y="162486"/>
                  </a:lnTo>
                  <a:lnTo>
                    <a:pt x="662533" y="127300"/>
                  </a:lnTo>
                  <a:lnTo>
                    <a:pt x="630889" y="95656"/>
                  </a:lnTo>
                  <a:lnTo>
                    <a:pt x="595703" y="67906"/>
                  </a:lnTo>
                  <a:lnTo>
                    <a:pt x="557333" y="44406"/>
                  </a:lnTo>
                  <a:lnTo>
                    <a:pt x="516132" y="25510"/>
                  </a:lnTo>
                  <a:lnTo>
                    <a:pt x="472456" y="11574"/>
                  </a:lnTo>
                  <a:lnTo>
                    <a:pt x="426658" y="2952"/>
                  </a:lnTo>
                  <a:lnTo>
                    <a:pt x="379094" y="0"/>
                  </a:lnTo>
                  <a:close/>
                </a:path>
              </a:pathLst>
            </a:custGeom>
            <a:solidFill>
              <a:srgbClr val="DCC7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646679" y="3938270"/>
              <a:ext cx="758190" cy="758190"/>
            </a:xfrm>
            <a:custGeom>
              <a:avLst/>
              <a:gdLst/>
              <a:ahLst/>
              <a:cxnLst/>
              <a:rect l="l" t="t" r="r" b="b"/>
              <a:pathLst>
                <a:path w="758189" h="758189">
                  <a:moveTo>
                    <a:pt x="0" y="379094"/>
                  </a:moveTo>
                  <a:lnTo>
                    <a:pt x="2952" y="331531"/>
                  </a:lnTo>
                  <a:lnTo>
                    <a:pt x="11574" y="285733"/>
                  </a:lnTo>
                  <a:lnTo>
                    <a:pt x="25510" y="242057"/>
                  </a:lnTo>
                  <a:lnTo>
                    <a:pt x="44406" y="200856"/>
                  </a:lnTo>
                  <a:lnTo>
                    <a:pt x="67906" y="162486"/>
                  </a:lnTo>
                  <a:lnTo>
                    <a:pt x="95656" y="127300"/>
                  </a:lnTo>
                  <a:lnTo>
                    <a:pt x="127300" y="95656"/>
                  </a:lnTo>
                  <a:lnTo>
                    <a:pt x="162486" y="67906"/>
                  </a:lnTo>
                  <a:lnTo>
                    <a:pt x="200856" y="44406"/>
                  </a:lnTo>
                  <a:lnTo>
                    <a:pt x="242057" y="25510"/>
                  </a:lnTo>
                  <a:lnTo>
                    <a:pt x="285733" y="11574"/>
                  </a:lnTo>
                  <a:lnTo>
                    <a:pt x="331531" y="2952"/>
                  </a:lnTo>
                  <a:lnTo>
                    <a:pt x="379094" y="0"/>
                  </a:lnTo>
                  <a:lnTo>
                    <a:pt x="426658" y="2952"/>
                  </a:lnTo>
                  <a:lnTo>
                    <a:pt x="472456" y="11574"/>
                  </a:lnTo>
                  <a:lnTo>
                    <a:pt x="516132" y="25510"/>
                  </a:lnTo>
                  <a:lnTo>
                    <a:pt x="557333" y="44406"/>
                  </a:lnTo>
                  <a:lnTo>
                    <a:pt x="595703" y="67906"/>
                  </a:lnTo>
                  <a:lnTo>
                    <a:pt x="630889" y="95656"/>
                  </a:lnTo>
                  <a:lnTo>
                    <a:pt x="662533" y="127300"/>
                  </a:lnTo>
                  <a:lnTo>
                    <a:pt x="690283" y="162486"/>
                  </a:lnTo>
                  <a:lnTo>
                    <a:pt x="713783" y="200856"/>
                  </a:lnTo>
                  <a:lnTo>
                    <a:pt x="732679" y="242057"/>
                  </a:lnTo>
                  <a:lnTo>
                    <a:pt x="746615" y="285733"/>
                  </a:lnTo>
                  <a:lnTo>
                    <a:pt x="755237" y="331531"/>
                  </a:lnTo>
                  <a:lnTo>
                    <a:pt x="758190" y="379094"/>
                  </a:lnTo>
                  <a:lnTo>
                    <a:pt x="755237" y="426658"/>
                  </a:lnTo>
                  <a:lnTo>
                    <a:pt x="746615" y="472456"/>
                  </a:lnTo>
                  <a:lnTo>
                    <a:pt x="732679" y="516132"/>
                  </a:lnTo>
                  <a:lnTo>
                    <a:pt x="713783" y="557333"/>
                  </a:lnTo>
                  <a:lnTo>
                    <a:pt x="690283" y="595703"/>
                  </a:lnTo>
                  <a:lnTo>
                    <a:pt x="662533" y="630889"/>
                  </a:lnTo>
                  <a:lnTo>
                    <a:pt x="630889" y="662533"/>
                  </a:lnTo>
                  <a:lnTo>
                    <a:pt x="595703" y="690283"/>
                  </a:lnTo>
                  <a:lnTo>
                    <a:pt x="557333" y="713783"/>
                  </a:lnTo>
                  <a:lnTo>
                    <a:pt x="516132" y="732679"/>
                  </a:lnTo>
                  <a:lnTo>
                    <a:pt x="472456" y="746615"/>
                  </a:lnTo>
                  <a:lnTo>
                    <a:pt x="426658" y="755237"/>
                  </a:lnTo>
                  <a:lnTo>
                    <a:pt x="379094" y="758189"/>
                  </a:lnTo>
                  <a:lnTo>
                    <a:pt x="331531" y="755237"/>
                  </a:lnTo>
                  <a:lnTo>
                    <a:pt x="285733" y="746615"/>
                  </a:lnTo>
                  <a:lnTo>
                    <a:pt x="242057" y="732679"/>
                  </a:lnTo>
                  <a:lnTo>
                    <a:pt x="200856" y="713783"/>
                  </a:lnTo>
                  <a:lnTo>
                    <a:pt x="162486" y="690283"/>
                  </a:lnTo>
                  <a:lnTo>
                    <a:pt x="127300" y="662533"/>
                  </a:lnTo>
                  <a:lnTo>
                    <a:pt x="95656" y="630889"/>
                  </a:lnTo>
                  <a:lnTo>
                    <a:pt x="67906" y="595703"/>
                  </a:lnTo>
                  <a:lnTo>
                    <a:pt x="44406" y="557333"/>
                  </a:lnTo>
                  <a:lnTo>
                    <a:pt x="25510" y="516132"/>
                  </a:lnTo>
                  <a:lnTo>
                    <a:pt x="11574" y="472456"/>
                  </a:lnTo>
                  <a:lnTo>
                    <a:pt x="2952" y="426658"/>
                  </a:lnTo>
                  <a:lnTo>
                    <a:pt x="0" y="379094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2981960" y="4927600"/>
            <a:ext cx="6901180" cy="783590"/>
            <a:chOff x="2981960" y="4927600"/>
            <a:chExt cx="6901180" cy="783590"/>
          </a:xfrm>
        </p:grpSpPr>
        <p:sp>
          <p:nvSpPr>
            <p:cNvPr id="32" name="object 32"/>
            <p:cNvSpPr/>
            <p:nvPr/>
          </p:nvSpPr>
          <p:spPr>
            <a:xfrm>
              <a:off x="2994660" y="4940300"/>
              <a:ext cx="6875780" cy="758190"/>
            </a:xfrm>
            <a:custGeom>
              <a:avLst/>
              <a:gdLst/>
              <a:ahLst/>
              <a:cxnLst/>
              <a:rect l="l" t="t" r="r" b="b"/>
              <a:pathLst>
                <a:path w="6875780" h="758189">
                  <a:moveTo>
                    <a:pt x="6875780" y="0"/>
                  </a:moveTo>
                  <a:lnTo>
                    <a:pt x="379094" y="0"/>
                  </a:lnTo>
                  <a:lnTo>
                    <a:pt x="0" y="379094"/>
                  </a:lnTo>
                  <a:lnTo>
                    <a:pt x="379094" y="758190"/>
                  </a:lnTo>
                  <a:lnTo>
                    <a:pt x="6875780" y="758190"/>
                  </a:lnTo>
                  <a:lnTo>
                    <a:pt x="6875780" y="0"/>
                  </a:lnTo>
                  <a:close/>
                </a:path>
              </a:pathLst>
            </a:custGeom>
            <a:solidFill>
              <a:srgbClr val="7575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994660" y="4940300"/>
              <a:ext cx="6875780" cy="758190"/>
            </a:xfrm>
            <a:custGeom>
              <a:avLst/>
              <a:gdLst/>
              <a:ahLst/>
              <a:cxnLst/>
              <a:rect l="l" t="t" r="r" b="b"/>
              <a:pathLst>
                <a:path w="6875780" h="758189">
                  <a:moveTo>
                    <a:pt x="6875780" y="758190"/>
                  </a:moveTo>
                  <a:lnTo>
                    <a:pt x="379094" y="758190"/>
                  </a:lnTo>
                  <a:lnTo>
                    <a:pt x="0" y="379094"/>
                  </a:lnTo>
                  <a:lnTo>
                    <a:pt x="379094" y="0"/>
                  </a:lnTo>
                  <a:lnTo>
                    <a:pt x="6875780" y="0"/>
                  </a:lnTo>
                  <a:lnTo>
                    <a:pt x="6875780" y="758190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3662045" y="5113401"/>
            <a:ext cx="590994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Relating</a:t>
            </a:r>
            <a:r>
              <a:rPr sz="22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 MT"/>
                <a:cs typeface="Arial MT"/>
              </a:rPr>
              <a:t>menemukan</a:t>
            </a:r>
            <a:r>
              <a:rPr sz="22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 MT"/>
                <a:cs typeface="Arial MT"/>
              </a:rPr>
              <a:t>relasi</a:t>
            </a:r>
            <a:r>
              <a:rPr sz="22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 MT"/>
                <a:cs typeface="Arial MT"/>
              </a:rPr>
              <a:t>antara</a:t>
            </a:r>
            <a:r>
              <a:rPr sz="2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 MT"/>
                <a:cs typeface="Arial MT"/>
              </a:rPr>
              <a:t>fenomena</a:t>
            </a:r>
            <a:endParaRPr sz="2200">
              <a:latin typeface="Arial MT"/>
              <a:cs typeface="Arial MT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2633979" y="4909820"/>
            <a:ext cx="783590" cy="783590"/>
            <a:chOff x="2633979" y="4909820"/>
            <a:chExt cx="783590" cy="783590"/>
          </a:xfrm>
        </p:grpSpPr>
        <p:sp>
          <p:nvSpPr>
            <p:cNvPr id="36" name="object 36"/>
            <p:cNvSpPr/>
            <p:nvPr/>
          </p:nvSpPr>
          <p:spPr>
            <a:xfrm>
              <a:off x="2646679" y="4922520"/>
              <a:ext cx="758190" cy="758190"/>
            </a:xfrm>
            <a:custGeom>
              <a:avLst/>
              <a:gdLst/>
              <a:ahLst/>
              <a:cxnLst/>
              <a:rect l="l" t="t" r="r" b="b"/>
              <a:pathLst>
                <a:path w="758189" h="758189">
                  <a:moveTo>
                    <a:pt x="379094" y="0"/>
                  </a:moveTo>
                  <a:lnTo>
                    <a:pt x="331531" y="2952"/>
                  </a:lnTo>
                  <a:lnTo>
                    <a:pt x="285733" y="11574"/>
                  </a:lnTo>
                  <a:lnTo>
                    <a:pt x="242057" y="25510"/>
                  </a:lnTo>
                  <a:lnTo>
                    <a:pt x="200856" y="44406"/>
                  </a:lnTo>
                  <a:lnTo>
                    <a:pt x="162486" y="67906"/>
                  </a:lnTo>
                  <a:lnTo>
                    <a:pt x="127300" y="95656"/>
                  </a:lnTo>
                  <a:lnTo>
                    <a:pt x="95656" y="127300"/>
                  </a:lnTo>
                  <a:lnTo>
                    <a:pt x="67906" y="162486"/>
                  </a:lnTo>
                  <a:lnTo>
                    <a:pt x="44406" y="200856"/>
                  </a:lnTo>
                  <a:lnTo>
                    <a:pt x="25510" y="242057"/>
                  </a:lnTo>
                  <a:lnTo>
                    <a:pt x="11574" y="285733"/>
                  </a:lnTo>
                  <a:lnTo>
                    <a:pt x="2952" y="331531"/>
                  </a:lnTo>
                  <a:lnTo>
                    <a:pt x="0" y="379094"/>
                  </a:lnTo>
                  <a:lnTo>
                    <a:pt x="2952" y="426658"/>
                  </a:lnTo>
                  <a:lnTo>
                    <a:pt x="11574" y="472456"/>
                  </a:lnTo>
                  <a:lnTo>
                    <a:pt x="25510" y="516132"/>
                  </a:lnTo>
                  <a:lnTo>
                    <a:pt x="44406" y="557333"/>
                  </a:lnTo>
                  <a:lnTo>
                    <a:pt x="67906" y="595703"/>
                  </a:lnTo>
                  <a:lnTo>
                    <a:pt x="95656" y="630889"/>
                  </a:lnTo>
                  <a:lnTo>
                    <a:pt x="127300" y="662533"/>
                  </a:lnTo>
                  <a:lnTo>
                    <a:pt x="162486" y="690283"/>
                  </a:lnTo>
                  <a:lnTo>
                    <a:pt x="200856" y="713783"/>
                  </a:lnTo>
                  <a:lnTo>
                    <a:pt x="242057" y="732679"/>
                  </a:lnTo>
                  <a:lnTo>
                    <a:pt x="285733" y="746615"/>
                  </a:lnTo>
                  <a:lnTo>
                    <a:pt x="331531" y="755237"/>
                  </a:lnTo>
                  <a:lnTo>
                    <a:pt x="379094" y="758189"/>
                  </a:lnTo>
                  <a:lnTo>
                    <a:pt x="426658" y="755237"/>
                  </a:lnTo>
                  <a:lnTo>
                    <a:pt x="472456" y="746615"/>
                  </a:lnTo>
                  <a:lnTo>
                    <a:pt x="516132" y="732679"/>
                  </a:lnTo>
                  <a:lnTo>
                    <a:pt x="557333" y="713783"/>
                  </a:lnTo>
                  <a:lnTo>
                    <a:pt x="595703" y="690283"/>
                  </a:lnTo>
                  <a:lnTo>
                    <a:pt x="630889" y="662533"/>
                  </a:lnTo>
                  <a:lnTo>
                    <a:pt x="662533" y="630889"/>
                  </a:lnTo>
                  <a:lnTo>
                    <a:pt x="690283" y="595703"/>
                  </a:lnTo>
                  <a:lnTo>
                    <a:pt x="713783" y="557333"/>
                  </a:lnTo>
                  <a:lnTo>
                    <a:pt x="732679" y="516132"/>
                  </a:lnTo>
                  <a:lnTo>
                    <a:pt x="746615" y="472456"/>
                  </a:lnTo>
                  <a:lnTo>
                    <a:pt x="755237" y="426658"/>
                  </a:lnTo>
                  <a:lnTo>
                    <a:pt x="758190" y="379094"/>
                  </a:lnTo>
                  <a:lnTo>
                    <a:pt x="755237" y="331531"/>
                  </a:lnTo>
                  <a:lnTo>
                    <a:pt x="746615" y="285733"/>
                  </a:lnTo>
                  <a:lnTo>
                    <a:pt x="732679" y="242057"/>
                  </a:lnTo>
                  <a:lnTo>
                    <a:pt x="713783" y="200856"/>
                  </a:lnTo>
                  <a:lnTo>
                    <a:pt x="690283" y="162486"/>
                  </a:lnTo>
                  <a:lnTo>
                    <a:pt x="662533" y="127300"/>
                  </a:lnTo>
                  <a:lnTo>
                    <a:pt x="630889" y="95656"/>
                  </a:lnTo>
                  <a:lnTo>
                    <a:pt x="595703" y="67906"/>
                  </a:lnTo>
                  <a:lnTo>
                    <a:pt x="557333" y="44406"/>
                  </a:lnTo>
                  <a:lnTo>
                    <a:pt x="516132" y="25510"/>
                  </a:lnTo>
                  <a:lnTo>
                    <a:pt x="472456" y="11574"/>
                  </a:lnTo>
                  <a:lnTo>
                    <a:pt x="426658" y="2952"/>
                  </a:lnTo>
                  <a:lnTo>
                    <a:pt x="379094" y="0"/>
                  </a:lnTo>
                  <a:close/>
                </a:path>
              </a:pathLst>
            </a:custGeom>
            <a:solidFill>
              <a:srgbClr val="E2C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646679" y="4922520"/>
              <a:ext cx="758190" cy="758190"/>
            </a:xfrm>
            <a:custGeom>
              <a:avLst/>
              <a:gdLst/>
              <a:ahLst/>
              <a:cxnLst/>
              <a:rect l="l" t="t" r="r" b="b"/>
              <a:pathLst>
                <a:path w="758189" h="758189">
                  <a:moveTo>
                    <a:pt x="0" y="379094"/>
                  </a:moveTo>
                  <a:lnTo>
                    <a:pt x="2952" y="331531"/>
                  </a:lnTo>
                  <a:lnTo>
                    <a:pt x="11574" y="285733"/>
                  </a:lnTo>
                  <a:lnTo>
                    <a:pt x="25510" y="242057"/>
                  </a:lnTo>
                  <a:lnTo>
                    <a:pt x="44406" y="200856"/>
                  </a:lnTo>
                  <a:lnTo>
                    <a:pt x="67906" y="162486"/>
                  </a:lnTo>
                  <a:lnTo>
                    <a:pt x="95656" y="127300"/>
                  </a:lnTo>
                  <a:lnTo>
                    <a:pt x="127300" y="95656"/>
                  </a:lnTo>
                  <a:lnTo>
                    <a:pt x="162486" y="67906"/>
                  </a:lnTo>
                  <a:lnTo>
                    <a:pt x="200856" y="44406"/>
                  </a:lnTo>
                  <a:lnTo>
                    <a:pt x="242057" y="25510"/>
                  </a:lnTo>
                  <a:lnTo>
                    <a:pt x="285733" y="11574"/>
                  </a:lnTo>
                  <a:lnTo>
                    <a:pt x="331531" y="2952"/>
                  </a:lnTo>
                  <a:lnTo>
                    <a:pt x="379094" y="0"/>
                  </a:lnTo>
                  <a:lnTo>
                    <a:pt x="426658" y="2952"/>
                  </a:lnTo>
                  <a:lnTo>
                    <a:pt x="472456" y="11574"/>
                  </a:lnTo>
                  <a:lnTo>
                    <a:pt x="516132" y="25510"/>
                  </a:lnTo>
                  <a:lnTo>
                    <a:pt x="557333" y="44406"/>
                  </a:lnTo>
                  <a:lnTo>
                    <a:pt x="595703" y="67906"/>
                  </a:lnTo>
                  <a:lnTo>
                    <a:pt x="630889" y="95656"/>
                  </a:lnTo>
                  <a:lnTo>
                    <a:pt x="662533" y="127300"/>
                  </a:lnTo>
                  <a:lnTo>
                    <a:pt x="690283" y="162486"/>
                  </a:lnTo>
                  <a:lnTo>
                    <a:pt x="713783" y="200856"/>
                  </a:lnTo>
                  <a:lnTo>
                    <a:pt x="732679" y="242057"/>
                  </a:lnTo>
                  <a:lnTo>
                    <a:pt x="746615" y="285733"/>
                  </a:lnTo>
                  <a:lnTo>
                    <a:pt x="755237" y="331531"/>
                  </a:lnTo>
                  <a:lnTo>
                    <a:pt x="758190" y="379094"/>
                  </a:lnTo>
                  <a:lnTo>
                    <a:pt x="755237" y="426658"/>
                  </a:lnTo>
                  <a:lnTo>
                    <a:pt x="746615" y="472456"/>
                  </a:lnTo>
                  <a:lnTo>
                    <a:pt x="732679" y="516132"/>
                  </a:lnTo>
                  <a:lnTo>
                    <a:pt x="713783" y="557333"/>
                  </a:lnTo>
                  <a:lnTo>
                    <a:pt x="690283" y="595703"/>
                  </a:lnTo>
                  <a:lnTo>
                    <a:pt x="662533" y="630889"/>
                  </a:lnTo>
                  <a:lnTo>
                    <a:pt x="630889" y="662533"/>
                  </a:lnTo>
                  <a:lnTo>
                    <a:pt x="595703" y="690283"/>
                  </a:lnTo>
                  <a:lnTo>
                    <a:pt x="557333" y="713783"/>
                  </a:lnTo>
                  <a:lnTo>
                    <a:pt x="516132" y="732679"/>
                  </a:lnTo>
                  <a:lnTo>
                    <a:pt x="472456" y="746615"/>
                  </a:lnTo>
                  <a:lnTo>
                    <a:pt x="426658" y="755237"/>
                  </a:lnTo>
                  <a:lnTo>
                    <a:pt x="379094" y="758189"/>
                  </a:lnTo>
                  <a:lnTo>
                    <a:pt x="331531" y="755237"/>
                  </a:lnTo>
                  <a:lnTo>
                    <a:pt x="285733" y="746615"/>
                  </a:lnTo>
                  <a:lnTo>
                    <a:pt x="242057" y="732679"/>
                  </a:lnTo>
                  <a:lnTo>
                    <a:pt x="200856" y="713783"/>
                  </a:lnTo>
                  <a:lnTo>
                    <a:pt x="162486" y="690283"/>
                  </a:lnTo>
                  <a:lnTo>
                    <a:pt x="127300" y="662533"/>
                  </a:lnTo>
                  <a:lnTo>
                    <a:pt x="95656" y="630889"/>
                  </a:lnTo>
                  <a:lnTo>
                    <a:pt x="67906" y="595703"/>
                  </a:lnTo>
                  <a:lnTo>
                    <a:pt x="44406" y="557333"/>
                  </a:lnTo>
                  <a:lnTo>
                    <a:pt x="25510" y="516132"/>
                  </a:lnTo>
                  <a:lnTo>
                    <a:pt x="11574" y="472456"/>
                  </a:lnTo>
                  <a:lnTo>
                    <a:pt x="2952" y="426658"/>
                  </a:lnTo>
                  <a:lnTo>
                    <a:pt x="0" y="379094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" name="object 38"/>
          <p:cNvGrpSpPr/>
          <p:nvPr/>
        </p:nvGrpSpPr>
        <p:grpSpPr>
          <a:xfrm>
            <a:off x="2941320" y="5859779"/>
            <a:ext cx="6921500" cy="783590"/>
            <a:chOff x="2941320" y="5859779"/>
            <a:chExt cx="6921500" cy="783590"/>
          </a:xfrm>
        </p:grpSpPr>
        <p:sp>
          <p:nvSpPr>
            <p:cNvPr id="39" name="object 39"/>
            <p:cNvSpPr/>
            <p:nvPr/>
          </p:nvSpPr>
          <p:spPr>
            <a:xfrm>
              <a:off x="2954020" y="5872479"/>
              <a:ext cx="6896100" cy="758190"/>
            </a:xfrm>
            <a:custGeom>
              <a:avLst/>
              <a:gdLst/>
              <a:ahLst/>
              <a:cxnLst/>
              <a:rect l="l" t="t" r="r" b="b"/>
              <a:pathLst>
                <a:path w="6896100" h="758190">
                  <a:moveTo>
                    <a:pt x="6896100" y="0"/>
                  </a:moveTo>
                  <a:lnTo>
                    <a:pt x="379094" y="0"/>
                  </a:lnTo>
                  <a:lnTo>
                    <a:pt x="0" y="379095"/>
                  </a:lnTo>
                  <a:lnTo>
                    <a:pt x="379094" y="758190"/>
                  </a:lnTo>
                  <a:lnTo>
                    <a:pt x="6896100" y="758190"/>
                  </a:lnTo>
                  <a:lnTo>
                    <a:pt x="6896100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954020" y="5872479"/>
              <a:ext cx="6896100" cy="758190"/>
            </a:xfrm>
            <a:custGeom>
              <a:avLst/>
              <a:gdLst/>
              <a:ahLst/>
              <a:cxnLst/>
              <a:rect l="l" t="t" r="r" b="b"/>
              <a:pathLst>
                <a:path w="6896100" h="758190">
                  <a:moveTo>
                    <a:pt x="6896100" y="758190"/>
                  </a:moveTo>
                  <a:lnTo>
                    <a:pt x="379094" y="758190"/>
                  </a:lnTo>
                  <a:lnTo>
                    <a:pt x="0" y="379095"/>
                  </a:lnTo>
                  <a:lnTo>
                    <a:pt x="379094" y="0"/>
                  </a:lnTo>
                  <a:lnTo>
                    <a:pt x="6896100" y="0"/>
                  </a:lnTo>
                  <a:lnTo>
                    <a:pt x="6896100" y="758190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3662045" y="5900737"/>
            <a:ext cx="5848350" cy="65024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2698750" marR="5080" indent="-2686685">
              <a:lnSpc>
                <a:spcPts val="2280"/>
              </a:lnSpc>
              <a:spcBef>
                <a:spcPts val="475"/>
              </a:spcBef>
            </a:pPr>
            <a:r>
              <a:rPr sz="2200" b="1" spc="-5" dirty="0">
                <a:latin typeface="Arial"/>
                <a:cs typeface="Arial"/>
              </a:rPr>
              <a:t>Reflecting</a:t>
            </a:r>
            <a:r>
              <a:rPr sz="2200" b="1" spc="1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–</a:t>
            </a:r>
            <a:r>
              <a:rPr sz="2200" b="1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 MT"/>
                <a:cs typeface="Arial MT"/>
              </a:rPr>
              <a:t>menganalisa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kembali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secara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hati- </a:t>
            </a:r>
            <a:r>
              <a:rPr sz="2200" spc="-59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hati</a:t>
            </a:r>
            <a:endParaRPr sz="2200">
              <a:latin typeface="Arial MT"/>
              <a:cs typeface="Arial MT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2633979" y="5894070"/>
            <a:ext cx="783590" cy="783590"/>
            <a:chOff x="2633979" y="5894070"/>
            <a:chExt cx="783590" cy="783590"/>
          </a:xfrm>
        </p:grpSpPr>
        <p:sp>
          <p:nvSpPr>
            <p:cNvPr id="43" name="object 43"/>
            <p:cNvSpPr/>
            <p:nvPr/>
          </p:nvSpPr>
          <p:spPr>
            <a:xfrm>
              <a:off x="2646679" y="5906770"/>
              <a:ext cx="758190" cy="758190"/>
            </a:xfrm>
            <a:custGeom>
              <a:avLst/>
              <a:gdLst/>
              <a:ahLst/>
              <a:cxnLst/>
              <a:rect l="l" t="t" r="r" b="b"/>
              <a:pathLst>
                <a:path w="758189" h="758190">
                  <a:moveTo>
                    <a:pt x="379094" y="0"/>
                  </a:moveTo>
                  <a:lnTo>
                    <a:pt x="331531" y="2953"/>
                  </a:lnTo>
                  <a:lnTo>
                    <a:pt x="285733" y="11577"/>
                  </a:lnTo>
                  <a:lnTo>
                    <a:pt x="242057" y="25516"/>
                  </a:lnTo>
                  <a:lnTo>
                    <a:pt x="200856" y="44416"/>
                  </a:lnTo>
                  <a:lnTo>
                    <a:pt x="162486" y="67920"/>
                  </a:lnTo>
                  <a:lnTo>
                    <a:pt x="127300" y="95673"/>
                  </a:lnTo>
                  <a:lnTo>
                    <a:pt x="95656" y="127321"/>
                  </a:lnTo>
                  <a:lnTo>
                    <a:pt x="67906" y="162508"/>
                  </a:lnTo>
                  <a:lnTo>
                    <a:pt x="44406" y="200878"/>
                  </a:lnTo>
                  <a:lnTo>
                    <a:pt x="25510" y="242078"/>
                  </a:lnTo>
                  <a:lnTo>
                    <a:pt x="11574" y="285750"/>
                  </a:lnTo>
                  <a:lnTo>
                    <a:pt x="2952" y="331541"/>
                  </a:lnTo>
                  <a:lnTo>
                    <a:pt x="0" y="379094"/>
                  </a:lnTo>
                  <a:lnTo>
                    <a:pt x="2952" y="426648"/>
                  </a:lnTo>
                  <a:lnTo>
                    <a:pt x="11574" y="472439"/>
                  </a:lnTo>
                  <a:lnTo>
                    <a:pt x="25510" y="516111"/>
                  </a:lnTo>
                  <a:lnTo>
                    <a:pt x="44406" y="557311"/>
                  </a:lnTo>
                  <a:lnTo>
                    <a:pt x="67906" y="595681"/>
                  </a:lnTo>
                  <a:lnTo>
                    <a:pt x="95656" y="630868"/>
                  </a:lnTo>
                  <a:lnTo>
                    <a:pt x="127300" y="662516"/>
                  </a:lnTo>
                  <a:lnTo>
                    <a:pt x="162486" y="690269"/>
                  </a:lnTo>
                  <a:lnTo>
                    <a:pt x="200856" y="713773"/>
                  </a:lnTo>
                  <a:lnTo>
                    <a:pt x="242057" y="732673"/>
                  </a:lnTo>
                  <a:lnTo>
                    <a:pt x="285733" y="746612"/>
                  </a:lnTo>
                  <a:lnTo>
                    <a:pt x="331531" y="755236"/>
                  </a:lnTo>
                  <a:lnTo>
                    <a:pt x="379094" y="758189"/>
                  </a:lnTo>
                  <a:lnTo>
                    <a:pt x="426658" y="755236"/>
                  </a:lnTo>
                  <a:lnTo>
                    <a:pt x="472456" y="746612"/>
                  </a:lnTo>
                  <a:lnTo>
                    <a:pt x="516132" y="732673"/>
                  </a:lnTo>
                  <a:lnTo>
                    <a:pt x="557333" y="713773"/>
                  </a:lnTo>
                  <a:lnTo>
                    <a:pt x="595703" y="690269"/>
                  </a:lnTo>
                  <a:lnTo>
                    <a:pt x="630889" y="662516"/>
                  </a:lnTo>
                  <a:lnTo>
                    <a:pt x="662533" y="630868"/>
                  </a:lnTo>
                  <a:lnTo>
                    <a:pt x="690283" y="595681"/>
                  </a:lnTo>
                  <a:lnTo>
                    <a:pt x="713783" y="557311"/>
                  </a:lnTo>
                  <a:lnTo>
                    <a:pt x="732679" y="516111"/>
                  </a:lnTo>
                  <a:lnTo>
                    <a:pt x="746615" y="472439"/>
                  </a:lnTo>
                  <a:lnTo>
                    <a:pt x="755237" y="426648"/>
                  </a:lnTo>
                  <a:lnTo>
                    <a:pt x="758190" y="379094"/>
                  </a:lnTo>
                  <a:lnTo>
                    <a:pt x="755237" y="331541"/>
                  </a:lnTo>
                  <a:lnTo>
                    <a:pt x="746615" y="285750"/>
                  </a:lnTo>
                  <a:lnTo>
                    <a:pt x="732679" y="242078"/>
                  </a:lnTo>
                  <a:lnTo>
                    <a:pt x="713783" y="200878"/>
                  </a:lnTo>
                  <a:lnTo>
                    <a:pt x="690283" y="162508"/>
                  </a:lnTo>
                  <a:lnTo>
                    <a:pt x="662533" y="127321"/>
                  </a:lnTo>
                  <a:lnTo>
                    <a:pt x="630889" y="95673"/>
                  </a:lnTo>
                  <a:lnTo>
                    <a:pt x="595703" y="67920"/>
                  </a:lnTo>
                  <a:lnTo>
                    <a:pt x="557333" y="44416"/>
                  </a:lnTo>
                  <a:lnTo>
                    <a:pt x="516132" y="25516"/>
                  </a:lnTo>
                  <a:lnTo>
                    <a:pt x="472456" y="11577"/>
                  </a:lnTo>
                  <a:lnTo>
                    <a:pt x="426658" y="2953"/>
                  </a:lnTo>
                  <a:lnTo>
                    <a:pt x="379094" y="0"/>
                  </a:lnTo>
                  <a:close/>
                </a:path>
              </a:pathLst>
            </a:custGeom>
            <a:solidFill>
              <a:srgbClr val="E9CD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646679" y="5906770"/>
              <a:ext cx="758190" cy="758190"/>
            </a:xfrm>
            <a:custGeom>
              <a:avLst/>
              <a:gdLst/>
              <a:ahLst/>
              <a:cxnLst/>
              <a:rect l="l" t="t" r="r" b="b"/>
              <a:pathLst>
                <a:path w="758189" h="758190">
                  <a:moveTo>
                    <a:pt x="0" y="379094"/>
                  </a:moveTo>
                  <a:lnTo>
                    <a:pt x="2952" y="331541"/>
                  </a:lnTo>
                  <a:lnTo>
                    <a:pt x="11574" y="285750"/>
                  </a:lnTo>
                  <a:lnTo>
                    <a:pt x="25510" y="242078"/>
                  </a:lnTo>
                  <a:lnTo>
                    <a:pt x="44406" y="200878"/>
                  </a:lnTo>
                  <a:lnTo>
                    <a:pt x="67906" y="162508"/>
                  </a:lnTo>
                  <a:lnTo>
                    <a:pt x="95656" y="127321"/>
                  </a:lnTo>
                  <a:lnTo>
                    <a:pt x="127300" y="95673"/>
                  </a:lnTo>
                  <a:lnTo>
                    <a:pt x="162486" y="67920"/>
                  </a:lnTo>
                  <a:lnTo>
                    <a:pt x="200856" y="44416"/>
                  </a:lnTo>
                  <a:lnTo>
                    <a:pt x="242057" y="25516"/>
                  </a:lnTo>
                  <a:lnTo>
                    <a:pt x="285733" y="11577"/>
                  </a:lnTo>
                  <a:lnTo>
                    <a:pt x="331531" y="2953"/>
                  </a:lnTo>
                  <a:lnTo>
                    <a:pt x="379094" y="0"/>
                  </a:lnTo>
                  <a:lnTo>
                    <a:pt x="426658" y="2953"/>
                  </a:lnTo>
                  <a:lnTo>
                    <a:pt x="472456" y="11577"/>
                  </a:lnTo>
                  <a:lnTo>
                    <a:pt x="516132" y="25516"/>
                  </a:lnTo>
                  <a:lnTo>
                    <a:pt x="557333" y="44416"/>
                  </a:lnTo>
                  <a:lnTo>
                    <a:pt x="595703" y="67920"/>
                  </a:lnTo>
                  <a:lnTo>
                    <a:pt x="630889" y="95673"/>
                  </a:lnTo>
                  <a:lnTo>
                    <a:pt x="662533" y="127321"/>
                  </a:lnTo>
                  <a:lnTo>
                    <a:pt x="690283" y="162508"/>
                  </a:lnTo>
                  <a:lnTo>
                    <a:pt x="713783" y="200878"/>
                  </a:lnTo>
                  <a:lnTo>
                    <a:pt x="732679" y="242078"/>
                  </a:lnTo>
                  <a:lnTo>
                    <a:pt x="746615" y="285750"/>
                  </a:lnTo>
                  <a:lnTo>
                    <a:pt x="755237" y="331541"/>
                  </a:lnTo>
                  <a:lnTo>
                    <a:pt x="758190" y="379094"/>
                  </a:lnTo>
                  <a:lnTo>
                    <a:pt x="755237" y="426648"/>
                  </a:lnTo>
                  <a:lnTo>
                    <a:pt x="746615" y="472439"/>
                  </a:lnTo>
                  <a:lnTo>
                    <a:pt x="732679" y="516111"/>
                  </a:lnTo>
                  <a:lnTo>
                    <a:pt x="713783" y="557311"/>
                  </a:lnTo>
                  <a:lnTo>
                    <a:pt x="690283" y="595681"/>
                  </a:lnTo>
                  <a:lnTo>
                    <a:pt x="662533" y="630868"/>
                  </a:lnTo>
                  <a:lnTo>
                    <a:pt x="630889" y="662516"/>
                  </a:lnTo>
                  <a:lnTo>
                    <a:pt x="595703" y="690269"/>
                  </a:lnTo>
                  <a:lnTo>
                    <a:pt x="557333" y="713773"/>
                  </a:lnTo>
                  <a:lnTo>
                    <a:pt x="516132" y="732673"/>
                  </a:lnTo>
                  <a:lnTo>
                    <a:pt x="472456" y="746612"/>
                  </a:lnTo>
                  <a:lnTo>
                    <a:pt x="426658" y="755236"/>
                  </a:lnTo>
                  <a:lnTo>
                    <a:pt x="379094" y="758189"/>
                  </a:lnTo>
                  <a:lnTo>
                    <a:pt x="331531" y="755236"/>
                  </a:lnTo>
                  <a:lnTo>
                    <a:pt x="285733" y="746612"/>
                  </a:lnTo>
                  <a:lnTo>
                    <a:pt x="242057" y="732673"/>
                  </a:lnTo>
                  <a:lnTo>
                    <a:pt x="200856" y="713773"/>
                  </a:lnTo>
                  <a:lnTo>
                    <a:pt x="162486" y="690269"/>
                  </a:lnTo>
                  <a:lnTo>
                    <a:pt x="127300" y="662516"/>
                  </a:lnTo>
                  <a:lnTo>
                    <a:pt x="95656" y="630868"/>
                  </a:lnTo>
                  <a:lnTo>
                    <a:pt x="67906" y="595681"/>
                  </a:lnTo>
                  <a:lnTo>
                    <a:pt x="44406" y="557311"/>
                  </a:lnTo>
                  <a:lnTo>
                    <a:pt x="25510" y="516111"/>
                  </a:lnTo>
                  <a:lnTo>
                    <a:pt x="11574" y="472439"/>
                  </a:lnTo>
                  <a:lnTo>
                    <a:pt x="2952" y="426648"/>
                  </a:lnTo>
                  <a:lnTo>
                    <a:pt x="0" y="379094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98545" y="371221"/>
            <a:ext cx="5614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C00000"/>
                </a:solidFill>
              </a:rPr>
              <a:t>MODEL</a:t>
            </a:r>
            <a:r>
              <a:rPr sz="3600" spc="-30" dirty="0">
                <a:solidFill>
                  <a:srgbClr val="C00000"/>
                </a:solidFill>
              </a:rPr>
              <a:t> </a:t>
            </a:r>
            <a:r>
              <a:rPr sz="3600" spc="-5" dirty="0">
                <a:solidFill>
                  <a:srgbClr val="C00000"/>
                </a:solidFill>
              </a:rPr>
              <a:t>BERPIKIR</a:t>
            </a:r>
            <a:r>
              <a:rPr sz="3600" spc="-30" dirty="0">
                <a:solidFill>
                  <a:srgbClr val="C00000"/>
                </a:solidFill>
              </a:rPr>
              <a:t> </a:t>
            </a:r>
            <a:r>
              <a:rPr sz="3600" dirty="0">
                <a:solidFill>
                  <a:srgbClr val="C00000"/>
                </a:solidFill>
              </a:rPr>
              <a:t>KRITIS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1280140" y="6274117"/>
            <a:ext cx="22352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18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84120" y="1932191"/>
            <a:ext cx="245745" cy="2221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T </a:t>
            </a:r>
            <a:r>
              <a:rPr sz="2400" b="1" spc="-6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CC00"/>
                </a:solidFill>
                <a:latin typeface="Arial"/>
                <a:cs typeface="Arial"/>
              </a:rPr>
              <a:t>H  </a:t>
            </a:r>
            <a:r>
              <a:rPr sz="2400" b="1" dirty="0">
                <a:solidFill>
                  <a:srgbClr val="006FC0"/>
                </a:solidFill>
                <a:latin typeface="Arial"/>
                <a:cs typeface="Arial"/>
              </a:rPr>
              <a:t>I </a:t>
            </a:r>
            <a:r>
              <a:rPr sz="24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C000"/>
                </a:solidFill>
                <a:latin typeface="Arial"/>
                <a:cs typeface="Arial"/>
              </a:rPr>
              <a:t>N  </a:t>
            </a:r>
            <a:r>
              <a:rPr sz="2400" b="1" spc="-5" dirty="0">
                <a:solidFill>
                  <a:srgbClr val="9933FF"/>
                </a:solidFill>
                <a:latin typeface="Arial"/>
                <a:cs typeface="Arial"/>
              </a:rPr>
              <a:t>K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98520" y="1932191"/>
            <a:ext cx="7346315" cy="222186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dirty="0">
                <a:latin typeface="Arial MT"/>
                <a:cs typeface="Arial MT"/>
              </a:rPr>
              <a:t>: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i="1" dirty="0">
                <a:latin typeface="Arial"/>
                <a:cs typeface="Arial"/>
              </a:rPr>
              <a:t>Total</a:t>
            </a:r>
            <a:r>
              <a:rPr sz="2400" i="1" spc="-5" dirty="0">
                <a:latin typeface="Arial"/>
                <a:cs typeface="Arial"/>
              </a:rPr>
              <a:t> Recall</a:t>
            </a:r>
            <a:r>
              <a:rPr sz="2400" i="1" spc="20" dirty="0">
                <a:latin typeface="Arial"/>
                <a:cs typeface="Arial"/>
              </a:rPr>
              <a:t> </a:t>
            </a:r>
            <a:r>
              <a:rPr sz="2200" spc="-5" dirty="0">
                <a:latin typeface="Arial MT"/>
                <a:cs typeface="Arial MT"/>
              </a:rPr>
              <a:t>(kemampuan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mengingat)</a:t>
            </a:r>
            <a:endParaRPr sz="2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Arial MT"/>
                <a:cs typeface="Arial MT"/>
              </a:rPr>
              <a:t>:</a:t>
            </a:r>
            <a:r>
              <a:rPr sz="2400" spc="-30" dirty="0">
                <a:latin typeface="Arial MT"/>
                <a:cs typeface="Arial MT"/>
              </a:rPr>
              <a:t> </a:t>
            </a:r>
            <a:r>
              <a:rPr sz="2400" i="1" spc="-5" dirty="0">
                <a:latin typeface="Arial"/>
                <a:cs typeface="Arial"/>
              </a:rPr>
              <a:t>Habits</a:t>
            </a:r>
            <a:r>
              <a:rPr sz="2400" i="1" dirty="0">
                <a:latin typeface="Arial"/>
                <a:cs typeface="Arial"/>
              </a:rPr>
              <a:t> </a:t>
            </a:r>
            <a:r>
              <a:rPr sz="2200" spc="-5" dirty="0">
                <a:latin typeface="Arial MT"/>
                <a:cs typeface="Arial MT"/>
              </a:rPr>
              <a:t>(kebiasaan)</a:t>
            </a:r>
            <a:endParaRPr sz="2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2400" dirty="0">
                <a:latin typeface="Arial MT"/>
                <a:cs typeface="Arial MT"/>
              </a:rPr>
              <a:t>: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i="1" spc="-5" dirty="0">
                <a:latin typeface="Arial"/>
                <a:cs typeface="Arial"/>
              </a:rPr>
              <a:t>Inquiry</a:t>
            </a:r>
            <a:r>
              <a:rPr sz="2400" i="1" dirty="0">
                <a:latin typeface="Arial"/>
                <a:cs typeface="Arial"/>
              </a:rPr>
              <a:t> </a:t>
            </a:r>
            <a:r>
              <a:rPr sz="2200" spc="-5" dirty="0">
                <a:latin typeface="Arial MT"/>
                <a:cs typeface="Arial MT"/>
              </a:rPr>
              <a:t>(penyelidikan)</a:t>
            </a:r>
            <a:endParaRPr sz="2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400" dirty="0">
                <a:latin typeface="Arial MT"/>
                <a:cs typeface="Arial MT"/>
              </a:rPr>
              <a:t>: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i="1" spc="-5" dirty="0">
                <a:latin typeface="Arial"/>
                <a:cs typeface="Arial"/>
              </a:rPr>
              <a:t>New</a:t>
            </a:r>
            <a:r>
              <a:rPr sz="2400" i="1" spc="5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ideas</a:t>
            </a:r>
            <a:r>
              <a:rPr sz="2400" i="1" spc="20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and</a:t>
            </a:r>
            <a:r>
              <a:rPr sz="2400" i="1" spc="20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Creativity</a:t>
            </a:r>
            <a:r>
              <a:rPr sz="2400" i="1" spc="20" dirty="0">
                <a:latin typeface="Arial"/>
                <a:cs typeface="Arial"/>
              </a:rPr>
              <a:t> </a:t>
            </a:r>
            <a:r>
              <a:rPr sz="2200" spc="-5" dirty="0">
                <a:latin typeface="Arial MT"/>
                <a:cs typeface="Arial MT"/>
              </a:rPr>
              <a:t>(ide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baru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&amp; </a:t>
            </a:r>
            <a:r>
              <a:rPr sz="2200" spc="-5" dirty="0">
                <a:latin typeface="Arial MT"/>
                <a:cs typeface="Arial MT"/>
              </a:rPr>
              <a:t>kreatif)</a:t>
            </a:r>
            <a:endParaRPr sz="2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Arial MT"/>
                <a:cs typeface="Arial MT"/>
              </a:rPr>
              <a:t>: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i="1" spc="-5" dirty="0">
                <a:latin typeface="Arial"/>
                <a:cs typeface="Arial"/>
              </a:rPr>
              <a:t>Knowing</a:t>
            </a:r>
            <a:r>
              <a:rPr sz="2400" i="1" spc="30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how</a:t>
            </a:r>
            <a:r>
              <a:rPr sz="2400" i="1" spc="20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you</a:t>
            </a:r>
            <a:r>
              <a:rPr sz="2400" i="1" spc="5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think</a:t>
            </a:r>
            <a:r>
              <a:rPr sz="2400" i="1" spc="20" dirty="0">
                <a:latin typeface="Arial"/>
                <a:cs typeface="Arial"/>
              </a:rPr>
              <a:t> </a:t>
            </a:r>
            <a:r>
              <a:rPr sz="2200" spc="-5" dirty="0">
                <a:latin typeface="Arial MT"/>
                <a:cs typeface="Arial MT"/>
              </a:rPr>
              <a:t>(tahu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bagaimana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kamu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berpikir)</a:t>
            </a:r>
            <a:endParaRPr sz="22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94118" y="5403532"/>
            <a:ext cx="3567429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latin typeface="Arial MT"/>
                <a:cs typeface="Arial MT"/>
              </a:rPr>
              <a:t>Rubenfeld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&amp;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Scheffer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(2006)</a:t>
            </a:r>
            <a:endParaRPr sz="2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9801" y="428371"/>
            <a:ext cx="67161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8795" algn="l"/>
              </a:tabLst>
            </a:pPr>
            <a:r>
              <a:rPr sz="2400" spc="-5" dirty="0">
                <a:solidFill>
                  <a:srgbClr val="C00000"/>
                </a:solidFill>
              </a:rPr>
              <a:t>1.	</a:t>
            </a:r>
            <a:r>
              <a:rPr sz="2400" dirty="0">
                <a:solidFill>
                  <a:srgbClr val="C00000"/>
                </a:solidFill>
              </a:rPr>
              <a:t>Total</a:t>
            </a:r>
            <a:r>
              <a:rPr sz="2400" spc="-40" dirty="0">
                <a:solidFill>
                  <a:srgbClr val="C00000"/>
                </a:solidFill>
              </a:rPr>
              <a:t> </a:t>
            </a:r>
            <a:r>
              <a:rPr sz="2400" spc="-5" dirty="0">
                <a:solidFill>
                  <a:srgbClr val="C00000"/>
                </a:solidFill>
              </a:rPr>
              <a:t>Recall</a:t>
            </a:r>
            <a:r>
              <a:rPr sz="2400" spc="-10" dirty="0">
                <a:solidFill>
                  <a:srgbClr val="C00000"/>
                </a:solidFill>
              </a:rPr>
              <a:t> </a:t>
            </a:r>
            <a:r>
              <a:rPr sz="2400" spc="-5" dirty="0">
                <a:solidFill>
                  <a:srgbClr val="C00000"/>
                </a:solidFill>
              </a:rPr>
              <a:t>(Kemampuan </a:t>
            </a:r>
            <a:r>
              <a:rPr sz="2400" dirty="0">
                <a:solidFill>
                  <a:srgbClr val="C00000"/>
                </a:solidFill>
              </a:rPr>
              <a:t>Mengingat)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11280140" y="6274117"/>
            <a:ext cx="22352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19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60194" y="2445067"/>
            <a:ext cx="5420995" cy="1929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73025" indent="-342900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Mengingat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fakta/suatu kejadian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serta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mengingat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dimana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dan bagaimana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menemukannya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ketika dibutuhkan.</a:t>
            </a:r>
            <a:endParaRPr sz="2400">
              <a:latin typeface="Arial MT"/>
              <a:cs typeface="Arial MT"/>
            </a:endParaRPr>
          </a:p>
          <a:p>
            <a:pPr marL="355600" marR="5080" indent="-342900">
              <a:lnSpc>
                <a:spcPct val="100000"/>
              </a:lnSpc>
              <a:spcBef>
                <a:spcPts val="585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Sangat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berhubungan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dengan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memori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otak</a:t>
            </a:r>
            <a:endParaRPr sz="2400">
              <a:latin typeface="Arial MT"/>
              <a:cs typeface="Arial MT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48219" y="3934459"/>
            <a:ext cx="3247389" cy="2133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48529" y="483234"/>
            <a:ext cx="269557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dirty="0">
                <a:latin typeface="Arial MT"/>
                <a:cs typeface="Arial MT"/>
              </a:rPr>
              <a:t>THINKING</a:t>
            </a:r>
            <a:endParaRPr sz="4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38271" y="3165475"/>
            <a:ext cx="7790180" cy="2562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385445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 MT"/>
                <a:cs typeface="Arial MT"/>
              </a:rPr>
              <a:t>Aktifitas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yang</a:t>
            </a:r>
            <a:r>
              <a:rPr sz="3200" spc="-3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sifatnya</a:t>
            </a:r>
            <a:r>
              <a:rPr sz="3200" spc="-3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mencari</a:t>
            </a:r>
            <a:r>
              <a:rPr sz="3200" spc="-4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ide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atau </a:t>
            </a:r>
            <a:r>
              <a:rPr sz="3200" spc="-869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gagasan</a:t>
            </a:r>
            <a:endParaRPr sz="3200">
              <a:latin typeface="Arial MT"/>
              <a:cs typeface="Arial MT"/>
            </a:endParaRPr>
          </a:p>
          <a:p>
            <a:pPr marL="354965" marR="508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 MT"/>
                <a:cs typeface="Arial MT"/>
              </a:rPr>
              <a:t>Suatu proses yang berjalan secara 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berkesinambungan </a:t>
            </a:r>
            <a:r>
              <a:rPr sz="3200" dirty="0">
                <a:latin typeface="Arial MT"/>
                <a:cs typeface="Arial MT"/>
              </a:rPr>
              <a:t>mencakup </a:t>
            </a:r>
            <a:r>
              <a:rPr sz="3200" spc="-5" dirty="0">
                <a:latin typeface="Arial MT"/>
                <a:cs typeface="Arial MT"/>
              </a:rPr>
              <a:t>interaksi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dari suatu rangkaian pikiran dan persepsi</a:t>
            </a:r>
            <a:endParaRPr sz="32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276225"/>
            <a:ext cx="2477770" cy="288925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80140" y="6274117"/>
            <a:ext cx="22352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20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22370" y="1870455"/>
            <a:ext cx="6955155" cy="2842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Perawat</a:t>
            </a:r>
            <a:r>
              <a:rPr sz="2200" spc="25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telah</a:t>
            </a:r>
            <a:r>
              <a:rPr sz="2200" spc="20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sering</a:t>
            </a:r>
            <a:r>
              <a:rPr sz="2200" spc="25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melakukan</a:t>
            </a:r>
            <a:r>
              <a:rPr sz="2200" spc="30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intervensi</a:t>
            </a:r>
            <a:r>
              <a:rPr sz="2200" spc="30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keperawatan </a:t>
            </a:r>
            <a:r>
              <a:rPr sz="2200" spc="-595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pemberian</a:t>
            </a:r>
            <a:r>
              <a:rPr sz="2200" spc="40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obat</a:t>
            </a:r>
            <a:r>
              <a:rPr sz="2200" spc="20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intravena.</a:t>
            </a:r>
            <a:r>
              <a:rPr sz="2200" spc="25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Perawat</a:t>
            </a:r>
            <a:r>
              <a:rPr sz="2200" spc="15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tersebut</a:t>
            </a:r>
            <a:r>
              <a:rPr sz="2200" spc="40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mencoba </a:t>
            </a:r>
            <a:r>
              <a:rPr sz="2200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mengingat</a:t>
            </a:r>
            <a:r>
              <a:rPr sz="2200" spc="25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kembali</a:t>
            </a:r>
            <a:r>
              <a:rPr sz="2200" spc="20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apa</a:t>
            </a:r>
            <a:r>
              <a:rPr sz="2200" spc="15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dan</a:t>
            </a:r>
            <a:r>
              <a:rPr sz="2200" spc="10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bagaimana</a:t>
            </a:r>
            <a:r>
              <a:rPr sz="2200" spc="30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pemberian</a:t>
            </a:r>
            <a:r>
              <a:rPr sz="2200" spc="30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obat </a:t>
            </a:r>
            <a:r>
              <a:rPr sz="2200" spc="-600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intravena</a:t>
            </a:r>
            <a:r>
              <a:rPr sz="2200" spc="25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yang pernah</a:t>
            </a:r>
            <a:r>
              <a:rPr sz="2200" spc="25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dilakukan.</a:t>
            </a:r>
            <a:endParaRPr sz="2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200">
              <a:latin typeface="Arial MT"/>
              <a:cs typeface="Arial MT"/>
            </a:endParaRPr>
          </a:p>
          <a:p>
            <a:pPr marL="12700" marR="592455">
              <a:lnSpc>
                <a:spcPct val="100000"/>
              </a:lnSpc>
            </a:pP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Perawat</a:t>
            </a:r>
            <a:r>
              <a:rPr sz="2200" spc="15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membandingkan</a:t>
            </a:r>
            <a:r>
              <a:rPr sz="2200" spc="45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dengan</a:t>
            </a:r>
            <a:r>
              <a:rPr sz="2200" spc="20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standar,</a:t>
            </a:r>
            <a:r>
              <a:rPr sz="2200" spc="40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mencari </a:t>
            </a:r>
            <a:r>
              <a:rPr sz="2200" spc="-595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kesenjangan</a:t>
            </a:r>
            <a:r>
              <a:rPr sz="2200" spc="40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yang</a:t>
            </a:r>
            <a:r>
              <a:rPr sz="2200" spc="5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terjadi,</a:t>
            </a:r>
            <a:r>
              <a:rPr sz="2200" spc="20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serta</a:t>
            </a:r>
            <a:r>
              <a:rPr sz="2200" spc="20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coba</a:t>
            </a:r>
            <a:r>
              <a:rPr sz="2200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menjawab </a:t>
            </a:r>
            <a:r>
              <a:rPr sz="2200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mengapa</a:t>
            </a:r>
            <a:r>
              <a:rPr sz="2200" spc="25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kesenjangan</a:t>
            </a:r>
            <a:r>
              <a:rPr sz="2200" spc="35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0D0D0D"/>
                </a:solidFill>
                <a:latin typeface="Arial MT"/>
                <a:cs typeface="Arial MT"/>
              </a:rPr>
              <a:t>itu</a:t>
            </a:r>
            <a:r>
              <a:rPr sz="2200" spc="5" dirty="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0D0D0D"/>
                </a:solidFill>
                <a:latin typeface="Arial MT"/>
                <a:cs typeface="Arial MT"/>
              </a:rPr>
              <a:t>terjadi.</a:t>
            </a:r>
            <a:endParaRPr sz="22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95800" y="504571"/>
            <a:ext cx="17659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00"/>
                </a:solidFill>
              </a:rPr>
              <a:t>Cont</a:t>
            </a:r>
            <a:r>
              <a:rPr sz="2400" spc="5" dirty="0">
                <a:solidFill>
                  <a:srgbClr val="000000"/>
                </a:solidFill>
              </a:rPr>
              <a:t>o</a:t>
            </a:r>
            <a:r>
              <a:rPr sz="2400" dirty="0">
                <a:solidFill>
                  <a:srgbClr val="000000"/>
                </a:solidFill>
              </a:rPr>
              <a:t>h</a:t>
            </a:r>
            <a:endParaRPr sz="24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68570" y="428371"/>
            <a:ext cx="12947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0000"/>
                </a:solidFill>
              </a:rPr>
              <a:t>2.</a:t>
            </a:r>
            <a:r>
              <a:rPr sz="2400" spc="-70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Habits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1280140" y="6274117"/>
            <a:ext cx="22352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21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60194" y="2013584"/>
            <a:ext cx="7220584" cy="3502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Pola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pikir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yang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berulang-ulang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akan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menjadi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suatu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kebiasaan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yang</a:t>
            </a:r>
            <a:r>
              <a:rPr sz="2400" dirty="0">
                <a:latin typeface="Arial MT"/>
                <a:cs typeface="Arial MT"/>
              </a:rPr>
              <a:t> baru </a:t>
            </a:r>
            <a:r>
              <a:rPr sz="2400" spc="-5" dirty="0">
                <a:latin typeface="Arial MT"/>
                <a:cs typeface="Arial MT"/>
              </a:rPr>
              <a:t>yang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secara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spontan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dapat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dilakukan.</a:t>
            </a:r>
            <a:endParaRPr sz="2400">
              <a:latin typeface="Arial MT"/>
              <a:cs typeface="Arial MT"/>
            </a:endParaRPr>
          </a:p>
          <a:p>
            <a:pPr marL="355600" marR="688340" indent="-342900">
              <a:lnSpc>
                <a:spcPct val="100000"/>
              </a:lnSpc>
              <a:spcBef>
                <a:spcPts val="580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Proses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berpikir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dalam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suatu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kebiasaan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sudah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tersusun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secara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sistematis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&amp;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dapat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berjalan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mendekati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otomatis.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200">
              <a:latin typeface="Arial MT"/>
              <a:cs typeface="Arial MT"/>
            </a:endParaRPr>
          </a:p>
          <a:p>
            <a:pPr marL="1841500">
              <a:lnSpc>
                <a:spcPct val="100000"/>
              </a:lnSpc>
            </a:pPr>
            <a:r>
              <a:rPr sz="2200" b="1" dirty="0">
                <a:latin typeface="Arial"/>
                <a:cs typeface="Arial"/>
              </a:rPr>
              <a:t>Contoh:</a:t>
            </a:r>
            <a:endParaRPr sz="2200">
              <a:latin typeface="Arial"/>
              <a:cs typeface="Arial"/>
            </a:endParaRPr>
          </a:p>
          <a:p>
            <a:pPr marL="2755900">
              <a:lnSpc>
                <a:spcPct val="100000"/>
              </a:lnSpc>
              <a:spcBef>
                <a:spcPts val="530"/>
              </a:spcBef>
            </a:pPr>
            <a:r>
              <a:rPr sz="2200" spc="-5" dirty="0">
                <a:latin typeface="Arial MT"/>
                <a:cs typeface="Arial MT"/>
              </a:rPr>
              <a:t>Kebiasaan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perawat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mencuci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tangan</a:t>
            </a:r>
            <a:endParaRPr sz="2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15200" y="1905000"/>
            <a:ext cx="3048000" cy="31242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00400" y="466471"/>
            <a:ext cx="426846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0000"/>
                </a:solidFill>
              </a:rPr>
              <a:t>3.</a:t>
            </a:r>
            <a:r>
              <a:rPr sz="2400" spc="-3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Inquiry</a:t>
            </a:r>
            <a:r>
              <a:rPr sz="2400" spc="-60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(penyelidikan)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11280140" y="6274117"/>
            <a:ext cx="22352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22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74544" y="2159253"/>
            <a:ext cx="5138420" cy="3111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55600" algn="l"/>
              </a:tabLst>
            </a:pPr>
            <a:r>
              <a:rPr sz="2200" spc="-5" dirty="0">
                <a:latin typeface="Arial MT"/>
                <a:cs typeface="Arial MT"/>
              </a:rPr>
              <a:t>Memeriksa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isu-isu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secara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mendalam 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dengan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menanyakan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hal-hal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yang 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terlihat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nyata,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termasuk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menggali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dan 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menanyakan</a:t>
            </a:r>
            <a:r>
              <a:rPr sz="2200" spc="3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segala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sesuatu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– 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khususnya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asumsi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seseorang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tehadap </a:t>
            </a:r>
            <a:r>
              <a:rPr sz="2200" spc="-59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situasi tertentu.</a:t>
            </a:r>
            <a:endParaRPr sz="2200">
              <a:latin typeface="Arial MT"/>
              <a:cs typeface="Arial MT"/>
            </a:endParaRPr>
          </a:p>
          <a:p>
            <a:pPr marL="355600" marR="345440" indent="-342900" algn="just">
              <a:lnSpc>
                <a:spcPct val="100000"/>
              </a:lnSpc>
              <a:spcBef>
                <a:spcPts val="530"/>
              </a:spcBef>
              <a:buFont typeface="Wingdings"/>
              <a:buChar char=""/>
              <a:tabLst>
                <a:tab pos="355600" algn="l"/>
              </a:tabLst>
            </a:pPr>
            <a:r>
              <a:rPr sz="2200" spc="-5" dirty="0">
                <a:latin typeface="Arial MT"/>
                <a:cs typeface="Arial MT"/>
              </a:rPr>
              <a:t>Walaupun kesimpulan dapat dibuat </a:t>
            </a:r>
            <a:r>
              <a:rPr sz="2200" spc="-6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tanpa inquiry, tetapi dengan inquiry, </a:t>
            </a:r>
            <a:r>
              <a:rPr sz="2200" spc="-6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hasil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akan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lebih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baik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dan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akurat.</a:t>
            </a:r>
            <a:endParaRPr sz="2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80140" y="6274117"/>
            <a:ext cx="22352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23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27575" y="1897634"/>
            <a:ext cx="5387340" cy="2708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latin typeface="Arial MT"/>
                <a:cs typeface="Arial MT"/>
              </a:rPr>
              <a:t>Hasil pengkajian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perawat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menemukan</a:t>
            </a:r>
            <a:r>
              <a:rPr sz="2200" spc="4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data </a:t>
            </a:r>
            <a:r>
              <a:rPr sz="2200" spc="-59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adanya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kemerahan</a:t>
            </a:r>
            <a:r>
              <a:rPr sz="2200" spc="4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di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bagian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tulang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yang 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menonjol.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Perawat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kemudian 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membandingkan</a:t>
            </a:r>
            <a:r>
              <a:rPr sz="2200" spc="3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dengan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10" dirty="0">
                <a:latin typeface="Arial MT"/>
                <a:cs typeface="Arial MT"/>
              </a:rPr>
              <a:t>pengetahuan </a:t>
            </a:r>
            <a:r>
              <a:rPr sz="2200" spc="-5" dirty="0">
                <a:latin typeface="Arial MT"/>
                <a:cs typeface="Arial MT"/>
              </a:rPr>
              <a:t> yang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pernah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dipelajarinya,</a:t>
            </a:r>
            <a:r>
              <a:rPr sz="2200" spc="4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lalu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dianalisis 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untuk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memperoleh</a:t>
            </a:r>
            <a:r>
              <a:rPr sz="2200" spc="3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suatu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kesimpulan 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tentang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kemerahan</a:t>
            </a:r>
            <a:r>
              <a:rPr sz="2200" spc="4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di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bagian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tulang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yang 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menonjol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tersebut.</a:t>
            </a:r>
            <a:endParaRPr sz="22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356354" y="504571"/>
            <a:ext cx="1905381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00"/>
                </a:solidFill>
              </a:rPr>
              <a:t>Cont</a:t>
            </a:r>
            <a:r>
              <a:rPr sz="2400" spc="5" dirty="0">
                <a:solidFill>
                  <a:srgbClr val="000000"/>
                </a:solidFill>
              </a:rPr>
              <a:t>o</a:t>
            </a:r>
            <a:r>
              <a:rPr sz="2400" dirty="0">
                <a:solidFill>
                  <a:srgbClr val="000000"/>
                </a:solidFill>
              </a:rPr>
              <a:t>h</a:t>
            </a:r>
            <a:endParaRPr sz="2400" dirty="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2120" y="2018029"/>
            <a:ext cx="2634234" cy="309397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1620" rIns="0" bIns="0" rtlCol="0">
            <a:spAutoFit/>
          </a:bodyPr>
          <a:lstStyle/>
          <a:p>
            <a:pPr marL="6985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6FC0"/>
                </a:solidFill>
              </a:rPr>
              <a:t>Latihan</a:t>
            </a:r>
            <a:r>
              <a:rPr sz="2400" spc="-50" dirty="0">
                <a:solidFill>
                  <a:srgbClr val="006FC0"/>
                </a:solidFill>
              </a:rPr>
              <a:t> </a:t>
            </a:r>
            <a:r>
              <a:rPr sz="2400" spc="-5" dirty="0">
                <a:solidFill>
                  <a:srgbClr val="006FC0"/>
                </a:solidFill>
              </a:rPr>
              <a:t>Berpikir:</a:t>
            </a:r>
            <a:endParaRPr sz="2400"/>
          </a:p>
          <a:p>
            <a:pPr marL="6985" algn="ctr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solidFill>
                  <a:srgbClr val="006FC0"/>
                </a:solidFill>
              </a:rPr>
              <a:t>Pemeriksaan</a:t>
            </a:r>
            <a:r>
              <a:rPr sz="2400" spc="40" dirty="0">
                <a:solidFill>
                  <a:srgbClr val="006FC0"/>
                </a:solidFill>
              </a:rPr>
              <a:t> </a:t>
            </a:r>
            <a:r>
              <a:rPr sz="2400" spc="-5" dirty="0">
                <a:solidFill>
                  <a:srgbClr val="006FC0"/>
                </a:solidFill>
              </a:rPr>
              <a:t>atas</a:t>
            </a:r>
            <a:r>
              <a:rPr sz="2400" spc="10" dirty="0">
                <a:solidFill>
                  <a:srgbClr val="006FC0"/>
                </a:solidFill>
              </a:rPr>
              <a:t> </a:t>
            </a:r>
            <a:r>
              <a:rPr sz="2400" dirty="0">
                <a:solidFill>
                  <a:srgbClr val="006FC0"/>
                </a:solidFill>
              </a:rPr>
              <a:t>tubuh</a:t>
            </a:r>
            <a:r>
              <a:rPr sz="2400" spc="-20" dirty="0">
                <a:solidFill>
                  <a:srgbClr val="006FC0"/>
                </a:solidFill>
              </a:rPr>
              <a:t> </a:t>
            </a:r>
            <a:r>
              <a:rPr sz="2400" spc="-5" dirty="0">
                <a:solidFill>
                  <a:srgbClr val="006FC0"/>
                </a:solidFill>
              </a:rPr>
              <a:t>Berta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1280140" y="6274117"/>
            <a:ext cx="22352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24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22370" y="1929511"/>
            <a:ext cx="6285230" cy="365696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55600" marR="5080">
              <a:lnSpc>
                <a:spcPct val="103200"/>
              </a:lnSpc>
              <a:spcBef>
                <a:spcPts val="185"/>
              </a:spcBef>
            </a:pPr>
            <a:r>
              <a:rPr sz="2400" spc="-5" dirty="0">
                <a:latin typeface="Arial MT"/>
                <a:cs typeface="Arial MT"/>
              </a:rPr>
              <a:t>Jawab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pertanyaan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tentang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Berta,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dan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bandingkan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jawaban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Anda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dengan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jawaban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teman-teman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Anda!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500">
              <a:latin typeface="Arial MT"/>
              <a:cs typeface="Arial MT"/>
            </a:endParaRPr>
          </a:p>
          <a:p>
            <a:pPr marL="355600" marR="78740">
              <a:lnSpc>
                <a:spcPct val="100000"/>
              </a:lnSpc>
            </a:pPr>
            <a:r>
              <a:rPr sz="2400" spc="-5" dirty="0">
                <a:latin typeface="Arial MT"/>
                <a:cs typeface="Arial MT"/>
              </a:rPr>
              <a:t>“Berta,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31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tahun,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TB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155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cm,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Akhir-akhir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ini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BB-nya meningkat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jadi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70</a:t>
            </a:r>
            <a:r>
              <a:rPr sz="2400" dirty="0">
                <a:latin typeface="Arial MT"/>
                <a:cs typeface="Arial MT"/>
              </a:rPr>
              <a:t> kg.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Ia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selalu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memakai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baju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longgar”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Kesimpulan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apa 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yang</a:t>
            </a:r>
            <a:r>
              <a:rPr sz="24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paling</a:t>
            </a:r>
            <a:r>
              <a:rPr sz="24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tepat?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0679" y="328929"/>
            <a:ext cx="79311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5609" algn="l"/>
              </a:tabLst>
            </a:pPr>
            <a:r>
              <a:rPr sz="2400" spc="-5" dirty="0">
                <a:solidFill>
                  <a:srgbClr val="FF0000"/>
                </a:solidFill>
              </a:rPr>
              <a:t>4.	New</a:t>
            </a:r>
            <a:r>
              <a:rPr sz="2400" dirty="0">
                <a:solidFill>
                  <a:srgbClr val="FF0000"/>
                </a:solidFill>
              </a:rPr>
              <a:t> Ideas</a:t>
            </a:r>
            <a:r>
              <a:rPr sz="2400" spc="-1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and</a:t>
            </a:r>
            <a:r>
              <a:rPr sz="2400" spc="-10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Creativity</a:t>
            </a:r>
            <a:r>
              <a:rPr sz="2400" spc="20" dirty="0">
                <a:solidFill>
                  <a:srgbClr val="FF0000"/>
                </a:solidFill>
              </a:rPr>
              <a:t> </a:t>
            </a:r>
            <a:r>
              <a:rPr sz="2200" spc="-5" dirty="0">
                <a:solidFill>
                  <a:srgbClr val="FF0000"/>
                </a:solidFill>
              </a:rPr>
              <a:t>(ide-ide</a:t>
            </a:r>
            <a:r>
              <a:rPr sz="2200" spc="50" dirty="0">
                <a:solidFill>
                  <a:srgbClr val="FF0000"/>
                </a:solidFill>
              </a:rPr>
              <a:t> </a:t>
            </a:r>
            <a:r>
              <a:rPr sz="2200" spc="-5" dirty="0">
                <a:solidFill>
                  <a:srgbClr val="FF0000"/>
                </a:solidFill>
              </a:rPr>
              <a:t>baru</a:t>
            </a:r>
            <a:r>
              <a:rPr sz="2200" spc="5" dirty="0">
                <a:solidFill>
                  <a:srgbClr val="FF0000"/>
                </a:solidFill>
              </a:rPr>
              <a:t> </a:t>
            </a:r>
            <a:r>
              <a:rPr sz="2200" spc="-5" dirty="0">
                <a:solidFill>
                  <a:srgbClr val="FF0000"/>
                </a:solidFill>
              </a:rPr>
              <a:t>dan</a:t>
            </a:r>
            <a:r>
              <a:rPr sz="2200" spc="25" dirty="0">
                <a:solidFill>
                  <a:srgbClr val="FF0000"/>
                </a:solidFill>
              </a:rPr>
              <a:t> </a:t>
            </a:r>
            <a:r>
              <a:rPr sz="2200" spc="-5" dirty="0">
                <a:solidFill>
                  <a:srgbClr val="FF0000"/>
                </a:solidFill>
              </a:rPr>
              <a:t>kreativitas)</a:t>
            </a:r>
            <a:endParaRPr sz="2200"/>
          </a:p>
        </p:txBody>
      </p:sp>
      <p:sp>
        <p:nvSpPr>
          <p:cNvPr id="3" name="object 3"/>
          <p:cNvSpPr txBox="1"/>
          <p:nvPr/>
        </p:nvSpPr>
        <p:spPr>
          <a:xfrm>
            <a:off x="11280140" y="6274117"/>
            <a:ext cx="22352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25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11296" y="2373566"/>
            <a:ext cx="6353810" cy="3611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Model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ini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membuat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seseorang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berpikir</a:t>
            </a:r>
            <a:endParaRPr sz="24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Arial MT"/>
                <a:cs typeface="Arial MT"/>
              </a:rPr>
              <a:t>melebihi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buku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sumber</a:t>
            </a:r>
            <a:endParaRPr sz="2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Kebalikan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dari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habits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Contoh:</a:t>
            </a:r>
            <a:endParaRPr sz="2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Arial MT"/>
                <a:cs typeface="Arial MT"/>
              </a:rPr>
              <a:t>Bagaimana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perawat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menggunakan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ide-ide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dan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kreativitasnya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dalam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menyiasati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kurangnya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peralatan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dalam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memberikan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asuhan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keperawatan.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0" y="2565400"/>
            <a:ext cx="8229600" cy="1584960"/>
          </a:xfrm>
          <a:custGeom>
            <a:avLst/>
            <a:gdLst/>
            <a:ahLst/>
            <a:cxnLst/>
            <a:rect l="l" t="t" r="r" b="b"/>
            <a:pathLst>
              <a:path w="8229600" h="1584960">
                <a:moveTo>
                  <a:pt x="8229600" y="0"/>
                </a:moveTo>
                <a:lnTo>
                  <a:pt x="0" y="0"/>
                </a:lnTo>
                <a:lnTo>
                  <a:pt x="0" y="1584960"/>
                </a:lnTo>
                <a:lnTo>
                  <a:pt x="8229600" y="1584960"/>
                </a:lnTo>
                <a:lnTo>
                  <a:pt x="8229600" y="0"/>
                </a:lnTo>
                <a:close/>
              </a:path>
            </a:pathLst>
          </a:custGeom>
          <a:solidFill>
            <a:srgbClr val="D1D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49244" y="2477134"/>
            <a:ext cx="8394955" cy="12863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8365" marR="5080" indent="-876300">
              <a:lnSpc>
                <a:spcPct val="119900"/>
              </a:lnSpc>
              <a:spcBef>
                <a:spcPts val="100"/>
              </a:spcBef>
            </a:pPr>
            <a:r>
              <a:rPr sz="3600" dirty="0">
                <a:solidFill>
                  <a:srgbClr val="000000"/>
                </a:solidFill>
              </a:rPr>
              <a:t>Pengembangan</a:t>
            </a:r>
            <a:r>
              <a:rPr sz="3600" spc="-55" dirty="0">
                <a:solidFill>
                  <a:srgbClr val="000000"/>
                </a:solidFill>
              </a:rPr>
              <a:t> </a:t>
            </a:r>
            <a:r>
              <a:rPr sz="3600" dirty="0">
                <a:solidFill>
                  <a:srgbClr val="000000"/>
                </a:solidFill>
              </a:rPr>
              <a:t>Clinical</a:t>
            </a:r>
            <a:r>
              <a:rPr sz="3600" spc="-50" dirty="0">
                <a:solidFill>
                  <a:srgbClr val="000000"/>
                </a:solidFill>
              </a:rPr>
              <a:t> </a:t>
            </a:r>
            <a:r>
              <a:rPr sz="3600" dirty="0">
                <a:solidFill>
                  <a:srgbClr val="000000"/>
                </a:solidFill>
              </a:rPr>
              <a:t>Judgment </a:t>
            </a:r>
            <a:r>
              <a:rPr sz="3600" spc="-985" dirty="0">
                <a:solidFill>
                  <a:srgbClr val="000000"/>
                </a:solidFill>
              </a:rPr>
              <a:t> </a:t>
            </a:r>
            <a:r>
              <a:rPr sz="3600" dirty="0">
                <a:solidFill>
                  <a:srgbClr val="000000"/>
                </a:solidFill>
              </a:rPr>
              <a:t>(Clinical</a:t>
            </a:r>
            <a:r>
              <a:rPr sz="3600" spc="-10" dirty="0">
                <a:solidFill>
                  <a:srgbClr val="000000"/>
                </a:solidFill>
              </a:rPr>
              <a:t> </a:t>
            </a:r>
            <a:r>
              <a:rPr sz="3600" dirty="0">
                <a:solidFill>
                  <a:srgbClr val="000000"/>
                </a:solidFill>
              </a:rPr>
              <a:t>Reasoning</a:t>
            </a:r>
            <a:r>
              <a:rPr sz="3600" spc="-10" dirty="0">
                <a:solidFill>
                  <a:srgbClr val="000000"/>
                </a:solidFill>
              </a:rPr>
              <a:t> </a:t>
            </a:r>
            <a:r>
              <a:rPr sz="3600" spc="-5" dirty="0">
                <a:solidFill>
                  <a:srgbClr val="000000"/>
                </a:solidFill>
              </a:rPr>
              <a:t>Skills)</a:t>
            </a:r>
            <a:endParaRPr sz="3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0916" y="299656"/>
            <a:ext cx="617220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CLINICAL</a:t>
            </a:r>
            <a:r>
              <a:rPr sz="4400" spc="-65" dirty="0"/>
              <a:t> </a:t>
            </a:r>
            <a:r>
              <a:rPr sz="4400" spc="-5" dirty="0"/>
              <a:t>REASONING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0" y="1600200"/>
            <a:ext cx="8229600" cy="506857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060194" y="977265"/>
            <a:ext cx="8073390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Penalaran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Klinis)</a:t>
            </a:r>
            <a:endParaRPr sz="2000">
              <a:latin typeface="Arial"/>
              <a:cs typeface="Arial"/>
            </a:endParaRPr>
          </a:p>
          <a:p>
            <a:pPr marL="355600" marR="6985" indent="-342900" algn="just">
              <a:lnSpc>
                <a:spcPct val="100000"/>
              </a:lnSpc>
              <a:spcBef>
                <a:spcPts val="2205"/>
              </a:spcBef>
              <a:buChar char="•"/>
              <a:tabLst>
                <a:tab pos="355600" algn="l"/>
              </a:tabLst>
            </a:pPr>
            <a:r>
              <a:rPr sz="2800" dirty="0">
                <a:latin typeface="Arial MT"/>
                <a:cs typeface="Arial MT"/>
              </a:rPr>
              <a:t>Clinical reasoning adalah pola berpikir seorang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klinisi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untuk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C00000"/>
                </a:solidFill>
                <a:latin typeface="Arial MT"/>
                <a:cs typeface="Arial MT"/>
              </a:rPr>
              <a:t>menempuh</a:t>
            </a:r>
            <a:r>
              <a:rPr sz="2800" spc="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C00000"/>
                </a:solidFill>
                <a:latin typeface="Arial MT"/>
                <a:cs typeface="Arial MT"/>
              </a:rPr>
              <a:t>tindakan</a:t>
            </a:r>
            <a:r>
              <a:rPr sz="2800" spc="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C00000"/>
                </a:solidFill>
                <a:latin typeface="Arial MT"/>
                <a:cs typeface="Arial MT"/>
              </a:rPr>
              <a:t>bijaksana </a:t>
            </a:r>
            <a:r>
              <a:rPr sz="2800" spc="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(memiliki dasar benar, dampak baik) dalam arti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melakukan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tahapan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tindakan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terbaik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sesuai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dengan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konteks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yang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spesifik.</a:t>
            </a:r>
            <a:endParaRPr sz="2800">
              <a:latin typeface="Arial MT"/>
              <a:cs typeface="Arial MT"/>
            </a:endParaRPr>
          </a:p>
          <a:p>
            <a:pPr marL="355600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r>
              <a:rPr sz="2800" dirty="0">
                <a:solidFill>
                  <a:srgbClr val="C00000"/>
                </a:solidFill>
                <a:latin typeface="Arial MT"/>
                <a:cs typeface="Arial MT"/>
              </a:rPr>
              <a:t>Proses</a:t>
            </a:r>
            <a:r>
              <a:rPr sz="2800" spc="105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C00000"/>
                </a:solidFill>
                <a:latin typeface="Arial MT"/>
                <a:cs typeface="Arial MT"/>
              </a:rPr>
              <a:t>dimana</a:t>
            </a:r>
            <a:r>
              <a:rPr sz="2800" spc="105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C00000"/>
                </a:solidFill>
                <a:latin typeface="Arial MT"/>
                <a:cs typeface="Arial MT"/>
              </a:rPr>
              <a:t>perawat</a:t>
            </a:r>
            <a:r>
              <a:rPr sz="2800" spc="105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mengumpulkan</a:t>
            </a:r>
            <a:r>
              <a:rPr sz="2800" spc="10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data,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03094" y="4696205"/>
            <a:ext cx="41313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20239" algn="l"/>
              </a:tabLst>
            </a:pPr>
            <a:r>
              <a:rPr sz="2800" spc="-5" dirty="0">
                <a:latin typeface="Arial MT"/>
                <a:cs typeface="Arial MT"/>
              </a:rPr>
              <a:t>inter</a:t>
            </a:r>
            <a:r>
              <a:rPr sz="2800" spc="5" dirty="0">
                <a:latin typeface="Arial MT"/>
                <a:cs typeface="Arial MT"/>
              </a:rPr>
              <a:t>v</a:t>
            </a:r>
            <a:r>
              <a:rPr sz="2800" spc="-5" dirty="0">
                <a:latin typeface="Arial MT"/>
                <a:cs typeface="Arial MT"/>
              </a:rPr>
              <a:t>e</a:t>
            </a:r>
            <a:r>
              <a:rPr sz="2800" spc="5" dirty="0">
                <a:latin typeface="Arial MT"/>
                <a:cs typeface="Arial MT"/>
              </a:rPr>
              <a:t>n</a:t>
            </a:r>
            <a:r>
              <a:rPr sz="2800" dirty="0">
                <a:latin typeface="Arial MT"/>
                <a:cs typeface="Arial MT"/>
              </a:rPr>
              <a:t>si,	</a:t>
            </a:r>
            <a:r>
              <a:rPr sz="2800" spc="-5" dirty="0">
                <a:latin typeface="Arial MT"/>
                <a:cs typeface="Arial MT"/>
              </a:rPr>
              <a:t>m</a:t>
            </a:r>
            <a:r>
              <a:rPr sz="2800" dirty="0">
                <a:latin typeface="Arial MT"/>
                <a:cs typeface="Arial MT"/>
              </a:rPr>
              <a:t>e</a:t>
            </a:r>
            <a:r>
              <a:rPr sz="2800" spc="-5" dirty="0">
                <a:latin typeface="Arial MT"/>
                <a:cs typeface="Arial MT"/>
              </a:rPr>
              <a:t>ng</a:t>
            </a:r>
            <a:r>
              <a:rPr sz="2800" dirty="0">
                <a:latin typeface="Arial MT"/>
                <a:cs typeface="Arial MT"/>
              </a:rPr>
              <a:t>e</a:t>
            </a:r>
            <a:r>
              <a:rPr sz="2800" spc="-5" dirty="0">
                <a:latin typeface="Arial MT"/>
                <a:cs typeface="Arial MT"/>
              </a:rPr>
              <a:t>v</a:t>
            </a:r>
            <a:r>
              <a:rPr sz="2800" spc="5" dirty="0">
                <a:latin typeface="Arial MT"/>
                <a:cs typeface="Arial MT"/>
              </a:rPr>
              <a:t>a</a:t>
            </a:r>
            <a:r>
              <a:rPr sz="2800" spc="-5" dirty="0">
                <a:latin typeface="Arial MT"/>
                <a:cs typeface="Arial MT"/>
              </a:rPr>
              <a:t>l</a:t>
            </a:r>
            <a:r>
              <a:rPr sz="2800" dirty="0">
                <a:latin typeface="Arial MT"/>
                <a:cs typeface="Arial MT"/>
              </a:rPr>
              <a:t>u</a:t>
            </a:r>
            <a:r>
              <a:rPr sz="2800" spc="-5" dirty="0">
                <a:latin typeface="Arial MT"/>
                <a:cs typeface="Arial MT"/>
              </a:rPr>
              <a:t>asi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03094" y="4268787"/>
            <a:ext cx="7731125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2950210" algn="l"/>
                <a:tab pos="4136390" algn="l"/>
              </a:tabLst>
            </a:pPr>
            <a:r>
              <a:rPr sz="2800" dirty="0">
                <a:latin typeface="Arial MT"/>
                <a:cs typeface="Arial MT"/>
              </a:rPr>
              <a:t>merencanakan	dan	mengimplementasikan</a:t>
            </a:r>
            <a:endParaRPr sz="2800">
              <a:latin typeface="Arial MT"/>
              <a:cs typeface="Arial MT"/>
            </a:endParaRPr>
          </a:p>
          <a:p>
            <a:pPr marR="6985" algn="r">
              <a:lnSpc>
                <a:spcPct val="100000"/>
              </a:lnSpc>
              <a:spcBef>
                <a:spcPts val="5"/>
              </a:spcBef>
              <a:tabLst>
                <a:tab pos="1115060" algn="l"/>
              </a:tabLst>
            </a:pPr>
            <a:r>
              <a:rPr sz="2800" dirty="0">
                <a:latin typeface="Arial MT"/>
                <a:cs typeface="Arial MT"/>
              </a:rPr>
              <a:t>hasil,	merefleksikan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03094" y="5122926"/>
            <a:ext cx="646938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71880" algn="l"/>
                <a:tab pos="3398520" algn="l"/>
                <a:tab pos="5308600" algn="l"/>
              </a:tabLst>
            </a:pPr>
            <a:r>
              <a:rPr sz="2800" spc="-5" dirty="0">
                <a:latin typeface="Arial MT"/>
                <a:cs typeface="Arial MT"/>
              </a:rPr>
              <a:t>dan	m</a:t>
            </a:r>
            <a:r>
              <a:rPr sz="2800" dirty="0">
                <a:latin typeface="Arial MT"/>
                <a:cs typeface="Arial MT"/>
              </a:rPr>
              <a:t>e</a:t>
            </a:r>
            <a:r>
              <a:rPr sz="2800" spc="-5" dirty="0">
                <a:latin typeface="Arial MT"/>
                <a:cs typeface="Arial MT"/>
              </a:rPr>
              <a:t>m</a:t>
            </a:r>
            <a:r>
              <a:rPr sz="2800" dirty="0">
                <a:latin typeface="Arial MT"/>
                <a:cs typeface="Arial MT"/>
              </a:rPr>
              <a:t>p</a:t>
            </a:r>
            <a:r>
              <a:rPr sz="2800" spc="-5" dirty="0">
                <a:latin typeface="Arial MT"/>
                <a:cs typeface="Arial MT"/>
              </a:rPr>
              <a:t>r</a:t>
            </a:r>
            <a:r>
              <a:rPr sz="2800" dirty="0">
                <a:latin typeface="Arial MT"/>
                <a:cs typeface="Arial MT"/>
              </a:rPr>
              <a:t>o</a:t>
            </a:r>
            <a:r>
              <a:rPr sz="2800" spc="-5" dirty="0">
                <a:latin typeface="Arial MT"/>
                <a:cs typeface="Arial MT"/>
              </a:rPr>
              <a:t>ses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5" dirty="0">
                <a:latin typeface="Arial MT"/>
                <a:cs typeface="Arial MT"/>
              </a:rPr>
              <a:t>info</a:t>
            </a:r>
            <a:r>
              <a:rPr sz="2800" spc="5" dirty="0">
                <a:latin typeface="Arial MT"/>
                <a:cs typeface="Arial MT"/>
              </a:rPr>
              <a:t>r</a:t>
            </a:r>
            <a:r>
              <a:rPr sz="2800" spc="-5" dirty="0">
                <a:latin typeface="Arial MT"/>
                <a:cs typeface="Arial MT"/>
              </a:rPr>
              <a:t>ma</a:t>
            </a:r>
            <a:r>
              <a:rPr sz="2800" dirty="0">
                <a:latin typeface="Arial MT"/>
                <a:cs typeface="Arial MT"/>
              </a:rPr>
              <a:t>s</a:t>
            </a:r>
            <a:r>
              <a:rPr sz="2800" spc="-5" dirty="0">
                <a:latin typeface="Arial MT"/>
                <a:cs typeface="Arial MT"/>
              </a:rPr>
              <a:t>i</a:t>
            </a:r>
            <a:r>
              <a:rPr sz="2800" dirty="0">
                <a:latin typeface="Arial MT"/>
                <a:cs typeface="Arial MT"/>
              </a:rPr>
              <a:t>	sa</a:t>
            </a:r>
            <a:r>
              <a:rPr sz="2800" spc="5" dirty="0">
                <a:latin typeface="Arial MT"/>
                <a:cs typeface="Arial MT"/>
              </a:rPr>
              <a:t>m</a:t>
            </a:r>
            <a:r>
              <a:rPr sz="2800" spc="-5" dirty="0">
                <a:latin typeface="Arial MT"/>
                <a:cs typeface="Arial MT"/>
              </a:rPr>
              <a:t>pai</a:t>
            </a:r>
            <a:endParaRPr sz="2800">
              <a:latin typeface="Arial MT"/>
              <a:cs typeface="Arial MT"/>
            </a:endParaRPr>
          </a:p>
          <a:p>
            <a:pPr marL="5643245">
              <a:lnSpc>
                <a:spcPct val="100000"/>
              </a:lnSpc>
            </a:pPr>
            <a:r>
              <a:rPr sz="2800" spc="-5" dirty="0">
                <a:latin typeface="Arial MT"/>
                <a:cs typeface="Arial MT"/>
              </a:rPr>
              <a:t>atau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98026" y="5122926"/>
            <a:ext cx="103378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4629">
              <a:lnSpc>
                <a:spcPct val="100000"/>
              </a:lnSpc>
              <a:spcBef>
                <a:spcPts val="100"/>
              </a:spcBef>
            </a:pPr>
            <a:r>
              <a:rPr sz="2800" spc="5" dirty="0">
                <a:latin typeface="Arial MT"/>
                <a:cs typeface="Arial MT"/>
              </a:rPr>
              <a:t>p</a:t>
            </a:r>
            <a:r>
              <a:rPr sz="2800" spc="-5" dirty="0">
                <a:latin typeface="Arial MT"/>
                <a:cs typeface="Arial MT"/>
              </a:rPr>
              <a:t>a</a:t>
            </a:r>
            <a:r>
              <a:rPr sz="2800" dirty="0">
                <a:latin typeface="Arial MT"/>
                <a:cs typeface="Arial MT"/>
              </a:rPr>
              <a:t>d</a:t>
            </a:r>
            <a:r>
              <a:rPr sz="2800" spc="-5" dirty="0">
                <a:latin typeface="Arial MT"/>
                <a:cs typeface="Arial MT"/>
              </a:rPr>
              <a:t>a  situasi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03094" y="5549582"/>
            <a:ext cx="528447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364740" algn="l"/>
                <a:tab pos="3925570" algn="l"/>
              </a:tabLst>
            </a:pPr>
            <a:r>
              <a:rPr sz="2800" spc="-5" dirty="0">
                <a:solidFill>
                  <a:srgbClr val="C00000"/>
                </a:solidFill>
                <a:latin typeface="Arial MT"/>
                <a:cs typeface="Arial MT"/>
              </a:rPr>
              <a:t>pe</a:t>
            </a:r>
            <a:r>
              <a:rPr sz="2800" spc="5" dirty="0">
                <a:solidFill>
                  <a:srgbClr val="C00000"/>
                </a:solidFill>
                <a:latin typeface="Arial MT"/>
                <a:cs typeface="Arial MT"/>
              </a:rPr>
              <a:t>m</a:t>
            </a:r>
            <a:r>
              <a:rPr sz="2800" spc="-5" dirty="0">
                <a:solidFill>
                  <a:srgbClr val="C00000"/>
                </a:solidFill>
                <a:latin typeface="Arial MT"/>
                <a:cs typeface="Arial MT"/>
              </a:rPr>
              <a:t>ah</a:t>
            </a:r>
            <a:r>
              <a:rPr sz="2800" spc="10" dirty="0">
                <a:solidFill>
                  <a:srgbClr val="C00000"/>
                </a:solidFill>
                <a:latin typeface="Arial MT"/>
                <a:cs typeface="Arial MT"/>
              </a:rPr>
              <a:t>a</a:t>
            </a:r>
            <a:r>
              <a:rPr sz="2800" spc="-5" dirty="0">
                <a:solidFill>
                  <a:srgbClr val="C00000"/>
                </a:solidFill>
                <a:latin typeface="Arial MT"/>
                <a:cs typeface="Arial MT"/>
              </a:rPr>
              <a:t>man</a:t>
            </a:r>
            <a:r>
              <a:rPr sz="2800" dirty="0">
                <a:solidFill>
                  <a:srgbClr val="C00000"/>
                </a:solidFill>
                <a:latin typeface="Arial MT"/>
                <a:cs typeface="Arial MT"/>
              </a:rPr>
              <a:t>	ten</a:t>
            </a:r>
            <a:r>
              <a:rPr sz="2800" spc="5" dirty="0">
                <a:solidFill>
                  <a:srgbClr val="C00000"/>
                </a:solidFill>
                <a:latin typeface="Arial MT"/>
                <a:cs typeface="Arial MT"/>
              </a:rPr>
              <a:t>t</a:t>
            </a:r>
            <a:r>
              <a:rPr sz="2800" spc="-5" dirty="0">
                <a:solidFill>
                  <a:srgbClr val="C00000"/>
                </a:solidFill>
                <a:latin typeface="Arial MT"/>
                <a:cs typeface="Arial MT"/>
              </a:rPr>
              <a:t>ang</a:t>
            </a:r>
            <a:r>
              <a:rPr sz="2800" dirty="0">
                <a:solidFill>
                  <a:srgbClr val="C00000"/>
                </a:solidFill>
                <a:latin typeface="Arial MT"/>
                <a:cs typeface="Arial MT"/>
              </a:rPr>
              <a:t>	</a:t>
            </a:r>
            <a:r>
              <a:rPr sz="2800" spc="-5" dirty="0">
                <a:solidFill>
                  <a:srgbClr val="C00000"/>
                </a:solidFill>
                <a:latin typeface="Arial MT"/>
                <a:cs typeface="Arial MT"/>
              </a:rPr>
              <a:t>mas</a:t>
            </a:r>
            <a:r>
              <a:rPr sz="2800" spc="5" dirty="0">
                <a:solidFill>
                  <a:srgbClr val="C00000"/>
                </a:solidFill>
                <a:latin typeface="Arial MT"/>
                <a:cs typeface="Arial MT"/>
              </a:rPr>
              <a:t>a</a:t>
            </a:r>
            <a:r>
              <a:rPr sz="2800" spc="-5" dirty="0">
                <a:solidFill>
                  <a:srgbClr val="C00000"/>
                </a:solidFill>
                <a:latin typeface="Arial MT"/>
                <a:cs typeface="Arial MT"/>
              </a:rPr>
              <a:t>lah  </a:t>
            </a:r>
            <a:r>
              <a:rPr sz="2800" spc="-5" dirty="0">
                <a:latin typeface="Arial MT"/>
                <a:cs typeface="Arial MT"/>
              </a:rPr>
              <a:t>pasien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1" y="299656"/>
            <a:ext cx="845439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Clinical</a:t>
            </a:r>
            <a:r>
              <a:rPr sz="4400" spc="-35" dirty="0"/>
              <a:t> </a:t>
            </a:r>
            <a:r>
              <a:rPr sz="4400" dirty="0"/>
              <a:t>Reasoning</a:t>
            </a:r>
            <a:r>
              <a:rPr sz="4400" spc="-50" dirty="0"/>
              <a:t> </a:t>
            </a:r>
            <a:r>
              <a:rPr sz="4400" dirty="0"/>
              <a:t>Process</a:t>
            </a:r>
          </a:p>
        </p:txBody>
      </p:sp>
      <p:sp>
        <p:nvSpPr>
          <p:cNvPr id="3" name="object 3"/>
          <p:cNvSpPr/>
          <p:nvPr/>
        </p:nvSpPr>
        <p:spPr>
          <a:xfrm>
            <a:off x="609600" y="1600200"/>
            <a:ext cx="10972800" cy="4526280"/>
          </a:xfrm>
          <a:custGeom>
            <a:avLst/>
            <a:gdLst/>
            <a:ahLst/>
            <a:cxnLst/>
            <a:rect l="l" t="t" r="r" b="b"/>
            <a:pathLst>
              <a:path w="10972800" h="4526280">
                <a:moveTo>
                  <a:pt x="10972800" y="0"/>
                </a:moveTo>
                <a:lnTo>
                  <a:pt x="0" y="0"/>
                </a:lnTo>
                <a:lnTo>
                  <a:pt x="0" y="4526280"/>
                </a:lnTo>
                <a:lnTo>
                  <a:pt x="10972800" y="4526280"/>
                </a:lnTo>
                <a:lnTo>
                  <a:pt x="10972800" y="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88340" y="767905"/>
            <a:ext cx="10814685" cy="3903979"/>
          </a:xfrm>
          <a:prstGeom prst="rect">
            <a:avLst/>
          </a:prstGeom>
        </p:spPr>
        <p:txBody>
          <a:bodyPr vert="horz" wrap="square" lIns="0" tIns="22161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745"/>
              </a:spcBef>
            </a:pPr>
            <a:r>
              <a:rPr sz="2400" spc="-5" dirty="0">
                <a:solidFill>
                  <a:srgbClr val="FFFFFF"/>
                </a:solidFill>
                <a:latin typeface="Arial MT"/>
                <a:cs typeface="Arial MT"/>
              </a:rPr>
              <a:t>(Proses penalaran</a:t>
            </a:r>
            <a:r>
              <a:rPr sz="2400" spc="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 MT"/>
                <a:cs typeface="Arial MT"/>
              </a:rPr>
              <a:t>klinis)</a:t>
            </a:r>
            <a:endParaRPr sz="2400" dirty="0">
              <a:latin typeface="Arial MT"/>
              <a:cs typeface="Arial MT"/>
            </a:endParaRPr>
          </a:p>
          <a:p>
            <a:pPr marL="355600" marR="76835" indent="-342900">
              <a:lnSpc>
                <a:spcPct val="100000"/>
              </a:lnSpc>
              <a:spcBef>
                <a:spcPts val="22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 MT"/>
                <a:cs typeface="Arial MT"/>
              </a:rPr>
              <a:t>Proses </a:t>
            </a:r>
            <a:r>
              <a:rPr sz="3200" spc="-5" dirty="0">
                <a:latin typeface="Arial MT"/>
                <a:cs typeface="Arial MT"/>
              </a:rPr>
              <a:t>penalaran klinik analitik atau </a:t>
            </a:r>
            <a:r>
              <a:rPr sz="3200" dirty="0">
                <a:latin typeface="Arial MT"/>
                <a:cs typeface="Arial MT"/>
              </a:rPr>
              <a:t>hypothetico- 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deductive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reasoning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dirty="0">
                <a:latin typeface="Wingdings"/>
                <a:cs typeface="Wingdings"/>
              </a:rPr>
              <a:t></a:t>
            </a:r>
            <a:r>
              <a:rPr sz="3200" spc="9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Arial MT"/>
                <a:cs typeface="Arial MT"/>
              </a:rPr>
              <a:t>lebih menjelaskan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bagaimana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proses</a:t>
            </a:r>
            <a:r>
              <a:rPr sz="3200" spc="-1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kognitif</a:t>
            </a:r>
            <a:r>
              <a:rPr sz="3200" spc="-1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seorang</a:t>
            </a:r>
            <a:r>
              <a:rPr sz="3200" spc="-2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perawat</a:t>
            </a:r>
            <a:r>
              <a:rPr sz="3200" spc="-2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saat</a:t>
            </a:r>
            <a:r>
              <a:rPr sz="3200" spc="1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berhadapan</a:t>
            </a:r>
            <a:r>
              <a:rPr sz="3200" spc="-3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dengan </a:t>
            </a:r>
            <a:r>
              <a:rPr sz="3200" spc="-869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pasien</a:t>
            </a:r>
            <a:r>
              <a:rPr sz="3200" spc="-1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dibandingkan</a:t>
            </a:r>
            <a:r>
              <a:rPr sz="3200" spc="-3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dengan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konsep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non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analitik</a:t>
            </a:r>
            <a:endParaRPr sz="3200" dirty="0">
              <a:latin typeface="Arial MT"/>
              <a:cs typeface="Arial MT"/>
            </a:endParaRPr>
          </a:p>
          <a:p>
            <a:pPr marL="355600" marR="140335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penalaran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klinis</a:t>
            </a:r>
            <a:r>
              <a:rPr sz="3200" spc="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dilakukan dalam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lima</a:t>
            </a:r>
            <a:r>
              <a:rPr sz="3200" spc="2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langkah </a:t>
            </a:r>
            <a:r>
              <a:rPr sz="3200" spc="-5" dirty="0">
                <a:latin typeface="Arial MT"/>
                <a:cs typeface="Arial MT"/>
              </a:rPr>
              <a:t>dan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dipengaruhi</a:t>
            </a:r>
            <a:r>
              <a:rPr sz="3200" spc="-4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oleh</a:t>
            </a:r>
            <a:r>
              <a:rPr sz="3200" spc="-2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konteks</a:t>
            </a:r>
            <a:r>
              <a:rPr sz="3200" spc="-3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klinis</a:t>
            </a:r>
            <a:endParaRPr sz="3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3600" y="299656"/>
            <a:ext cx="9369425" cy="1069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Clinical</a:t>
            </a:r>
            <a:r>
              <a:rPr sz="4400" spc="-35" dirty="0"/>
              <a:t> </a:t>
            </a:r>
            <a:r>
              <a:rPr sz="4400" dirty="0"/>
              <a:t>Reasoning</a:t>
            </a:r>
            <a:r>
              <a:rPr sz="4400" spc="-50" dirty="0"/>
              <a:t> </a:t>
            </a:r>
            <a:r>
              <a:rPr sz="4400" dirty="0"/>
              <a:t>Process</a:t>
            </a:r>
          </a:p>
          <a:p>
            <a:pPr marL="3990340">
              <a:lnSpc>
                <a:spcPct val="100000"/>
              </a:lnSpc>
              <a:spcBef>
                <a:spcPts val="55"/>
              </a:spcBef>
            </a:pPr>
            <a:r>
              <a:rPr sz="2400" b="0" spc="-5" dirty="0">
                <a:latin typeface="Arial MT"/>
                <a:cs typeface="Arial MT"/>
              </a:rPr>
              <a:t>(Proses</a:t>
            </a:r>
            <a:r>
              <a:rPr sz="2400" b="0" spc="-10" dirty="0">
                <a:latin typeface="Arial MT"/>
                <a:cs typeface="Arial MT"/>
              </a:rPr>
              <a:t> </a:t>
            </a:r>
            <a:r>
              <a:rPr sz="2400" b="0" spc="-5" dirty="0">
                <a:latin typeface="Arial MT"/>
                <a:cs typeface="Arial MT"/>
              </a:rPr>
              <a:t>penalaran</a:t>
            </a:r>
            <a:r>
              <a:rPr sz="2400" b="0" spc="15" dirty="0">
                <a:latin typeface="Arial MT"/>
                <a:cs typeface="Arial MT"/>
              </a:rPr>
              <a:t> </a:t>
            </a:r>
            <a:r>
              <a:rPr sz="2400" b="0" spc="-5" dirty="0">
                <a:latin typeface="Arial MT"/>
                <a:cs typeface="Arial MT"/>
              </a:rPr>
              <a:t>klinis)</a:t>
            </a:r>
            <a:endParaRPr sz="2400" dirty="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6700" y="1417319"/>
            <a:ext cx="9037320" cy="50787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04740" y="483234"/>
            <a:ext cx="23856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DEFINISI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2934970" y="1797684"/>
            <a:ext cx="7385684" cy="41230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Berpikir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kritis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adalah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proses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untuk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mengaplikasikan,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menghubungkan,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menciptakan,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atau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7575D1"/>
                </a:solidFill>
                <a:latin typeface="Arial MT"/>
                <a:cs typeface="Arial MT"/>
              </a:rPr>
              <a:t>mengevaluasi </a:t>
            </a:r>
            <a:r>
              <a:rPr sz="2400" dirty="0">
                <a:solidFill>
                  <a:srgbClr val="7575D1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7575D1"/>
                </a:solidFill>
                <a:latin typeface="Arial MT"/>
                <a:cs typeface="Arial MT"/>
              </a:rPr>
              <a:t>informasi</a:t>
            </a:r>
            <a:r>
              <a:rPr sz="2400" spc="25" dirty="0">
                <a:solidFill>
                  <a:srgbClr val="7575D1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yang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dikumpulkan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secara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aktif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trampil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(Abraham,2004)</a:t>
            </a:r>
            <a:endParaRPr sz="2400">
              <a:latin typeface="Arial MT"/>
              <a:cs typeface="Arial MT"/>
            </a:endParaRPr>
          </a:p>
          <a:p>
            <a:pPr marL="355600" marR="444500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Berpikir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kritis </a:t>
            </a:r>
            <a:r>
              <a:rPr sz="2400" spc="-5" dirty="0">
                <a:latin typeface="Arial MT"/>
                <a:cs typeface="Arial MT"/>
              </a:rPr>
              <a:t>merupakan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proses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yang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penuh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makna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untuk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mengarahkan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dirinya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sendiri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dalam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7575D1"/>
                </a:solidFill>
                <a:latin typeface="Arial MT"/>
                <a:cs typeface="Arial MT"/>
              </a:rPr>
              <a:t>membuat</a:t>
            </a:r>
            <a:r>
              <a:rPr sz="2400" spc="20" dirty="0">
                <a:solidFill>
                  <a:srgbClr val="7575D1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7575D1"/>
                </a:solidFill>
                <a:latin typeface="Arial MT"/>
                <a:cs typeface="Arial MT"/>
              </a:rPr>
              <a:t>suatu</a:t>
            </a:r>
            <a:r>
              <a:rPr sz="2400" dirty="0">
                <a:solidFill>
                  <a:srgbClr val="7575D1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7575D1"/>
                </a:solidFill>
                <a:latin typeface="Arial MT"/>
                <a:cs typeface="Arial MT"/>
              </a:rPr>
              <a:t>keputusan</a:t>
            </a:r>
            <a:r>
              <a:rPr sz="2400" spc="-5" dirty="0">
                <a:latin typeface="Arial MT"/>
                <a:cs typeface="Arial MT"/>
              </a:rPr>
              <a:t>.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Proses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tersebut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memberikan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berbagai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alasan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sebagai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7575D1"/>
                </a:solidFill>
                <a:latin typeface="Arial MT"/>
                <a:cs typeface="Arial MT"/>
              </a:rPr>
              <a:t>pertimbangan</a:t>
            </a:r>
            <a:r>
              <a:rPr sz="2400" spc="35" dirty="0">
                <a:solidFill>
                  <a:srgbClr val="7575D1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dalam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menentukan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bukti, </a:t>
            </a:r>
            <a:r>
              <a:rPr sz="2400" dirty="0">
                <a:latin typeface="Arial MT"/>
                <a:cs typeface="Arial MT"/>
              </a:rPr>
              <a:t>konteks,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konseptualisasi,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metode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kriteria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yang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sesuai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(American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Philosophical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Association,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1990)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9200" y="274320"/>
            <a:ext cx="2895219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Keterangan</a:t>
            </a:r>
            <a:endParaRPr sz="32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75460" y="1052830"/>
            <a:ext cx="8642350" cy="56159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853819" y="1076959"/>
            <a:ext cx="8484235" cy="1928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2400" dirty="0">
                <a:latin typeface="Arial MT"/>
                <a:cs typeface="Arial MT"/>
              </a:rPr>
              <a:t>Langkah </a:t>
            </a:r>
            <a:r>
              <a:rPr sz="2400" spc="-5" dirty="0">
                <a:latin typeface="Arial MT"/>
                <a:cs typeface="Arial MT"/>
              </a:rPr>
              <a:t>awal </a:t>
            </a:r>
            <a:r>
              <a:rPr sz="2400" dirty="0">
                <a:latin typeface="Arial MT"/>
                <a:cs typeface="Arial MT"/>
              </a:rPr>
              <a:t>yang dilakukan perawat adalah pengkajian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dan </a:t>
            </a:r>
            <a:r>
              <a:rPr sz="2400" dirty="0">
                <a:latin typeface="Arial MT"/>
                <a:cs typeface="Arial MT"/>
              </a:rPr>
              <a:t>pengumpulan </a:t>
            </a:r>
            <a:r>
              <a:rPr sz="2400" spc="-5" dirty="0">
                <a:latin typeface="Arial MT"/>
                <a:cs typeface="Arial MT"/>
              </a:rPr>
              <a:t>data mencakup data </a:t>
            </a:r>
            <a:r>
              <a:rPr sz="2400" dirty="0">
                <a:latin typeface="Arial MT"/>
                <a:cs typeface="Arial MT"/>
              </a:rPr>
              <a:t>pasien, </a:t>
            </a:r>
            <a:r>
              <a:rPr sz="2400" spc="-5" dirty="0">
                <a:latin typeface="Arial MT"/>
                <a:cs typeface="Arial MT"/>
              </a:rPr>
              <a:t>keluarga,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masyarakat,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lingkungan,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atau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kebudayaan.</a:t>
            </a:r>
            <a:endParaRPr sz="2400">
              <a:latin typeface="Arial MT"/>
              <a:cs typeface="Arial MT"/>
            </a:endParaRPr>
          </a:p>
          <a:p>
            <a:pPr marL="355600" marR="5715" indent="-342900" algn="just">
              <a:lnSpc>
                <a:spcPct val="100000"/>
              </a:lnSpc>
              <a:spcBef>
                <a:spcPts val="580"/>
              </a:spcBef>
              <a:buChar char="•"/>
              <a:tabLst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perawat akan </a:t>
            </a:r>
            <a:r>
              <a:rPr sz="2400" dirty="0">
                <a:latin typeface="Arial MT"/>
                <a:cs typeface="Arial MT"/>
              </a:rPr>
              <a:t>menyusun </a:t>
            </a:r>
            <a:r>
              <a:rPr sz="2400" spc="-5" dirty="0">
                <a:latin typeface="Arial MT"/>
                <a:cs typeface="Arial MT"/>
              </a:rPr>
              <a:t>hipotesis yang </a:t>
            </a:r>
            <a:r>
              <a:rPr sz="2400" dirty="0">
                <a:latin typeface="Arial MT"/>
                <a:cs typeface="Arial MT"/>
              </a:rPr>
              <a:t>memungkinkan dari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masalah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pasien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tadi.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53819" y="3053334"/>
            <a:ext cx="71418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  <a:tab pos="1765300" algn="l"/>
                <a:tab pos="2346960" algn="l"/>
                <a:tab pos="3503929" algn="l"/>
                <a:tab pos="3766820" algn="l"/>
                <a:tab pos="4765040" algn="l"/>
                <a:tab pos="5382895" algn="l"/>
                <a:tab pos="6195695" algn="l"/>
              </a:tabLst>
            </a:pPr>
            <a:r>
              <a:rPr sz="2400" spc="-5" dirty="0">
                <a:latin typeface="Arial MT"/>
                <a:cs typeface="Arial MT"/>
              </a:rPr>
              <a:t>perawat	menentukan		d</a:t>
            </a:r>
            <a:r>
              <a:rPr sz="2400" dirty="0">
                <a:latin typeface="Arial MT"/>
                <a:cs typeface="Arial MT"/>
              </a:rPr>
              <a:t>i</a:t>
            </a:r>
            <a:r>
              <a:rPr sz="2400" spc="-5" dirty="0">
                <a:latin typeface="Arial MT"/>
                <a:cs typeface="Arial MT"/>
              </a:rPr>
              <a:t>agno</a:t>
            </a:r>
            <a:r>
              <a:rPr sz="2400" dirty="0">
                <a:latin typeface="Arial MT"/>
                <a:cs typeface="Arial MT"/>
              </a:rPr>
              <a:t>s</a:t>
            </a:r>
            <a:r>
              <a:rPr sz="2400" spc="-5" dirty="0">
                <a:latin typeface="Arial MT"/>
                <a:cs typeface="Arial MT"/>
              </a:rPr>
              <a:t>is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-5" dirty="0">
                <a:latin typeface="Arial MT"/>
                <a:cs typeface="Arial MT"/>
              </a:rPr>
              <a:t>kepera</a:t>
            </a:r>
            <a:r>
              <a:rPr sz="2400" dirty="0">
                <a:latin typeface="Arial MT"/>
                <a:cs typeface="Arial MT"/>
              </a:rPr>
              <a:t>w</a:t>
            </a:r>
            <a:r>
              <a:rPr sz="2400" spc="-5" dirty="0">
                <a:latin typeface="Arial MT"/>
                <a:cs typeface="Arial MT"/>
              </a:rPr>
              <a:t>atan  </a:t>
            </a:r>
            <a:r>
              <a:rPr sz="2400" dirty="0">
                <a:latin typeface="Arial MT"/>
                <a:cs typeface="Arial MT"/>
              </a:rPr>
              <a:t>menguraikan	</a:t>
            </a:r>
            <a:r>
              <a:rPr sz="2400" spc="-5" dirty="0">
                <a:latin typeface="Arial MT"/>
                <a:cs typeface="Arial MT"/>
              </a:rPr>
              <a:t>respon	individu	</a:t>
            </a:r>
            <a:r>
              <a:rPr sz="2400" dirty="0">
                <a:latin typeface="Arial MT"/>
                <a:cs typeface="Arial MT"/>
              </a:rPr>
              <a:t>terhadap	</a:t>
            </a:r>
            <a:r>
              <a:rPr sz="2400" spc="-5" dirty="0">
                <a:latin typeface="Arial MT"/>
                <a:cs typeface="Arial MT"/>
              </a:rPr>
              <a:t>proses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77401" y="3053334"/>
            <a:ext cx="11620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6839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 MT"/>
                <a:cs typeface="Arial MT"/>
              </a:rPr>
              <a:t>den</a:t>
            </a:r>
            <a:r>
              <a:rPr sz="2400" spc="5" dirty="0">
                <a:latin typeface="Arial MT"/>
                <a:cs typeface="Arial MT"/>
              </a:rPr>
              <a:t>g</a:t>
            </a:r>
            <a:r>
              <a:rPr sz="2400" spc="-5" dirty="0">
                <a:latin typeface="Arial MT"/>
                <a:cs typeface="Arial MT"/>
              </a:rPr>
              <a:t>an  peny</a:t>
            </a:r>
            <a:r>
              <a:rPr sz="2400" spc="-15" dirty="0">
                <a:latin typeface="Arial MT"/>
                <a:cs typeface="Arial MT"/>
              </a:rPr>
              <a:t>a</a:t>
            </a:r>
            <a:r>
              <a:rPr sz="2400" spc="5" dirty="0">
                <a:latin typeface="Arial MT"/>
                <a:cs typeface="Arial MT"/>
              </a:rPr>
              <a:t>k</a:t>
            </a:r>
            <a:r>
              <a:rPr sz="2400" dirty="0">
                <a:latin typeface="Arial MT"/>
                <a:cs typeface="Arial MT"/>
              </a:rPr>
              <a:t>it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53819" y="3784854"/>
            <a:ext cx="8486775" cy="2732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8255">
              <a:lnSpc>
                <a:spcPct val="100000"/>
              </a:lnSpc>
              <a:spcBef>
                <a:spcPts val="100"/>
              </a:spcBef>
              <a:tabLst>
                <a:tab pos="1163320" algn="l"/>
                <a:tab pos="2277110" algn="l"/>
                <a:tab pos="3322320" algn="l"/>
                <a:tab pos="4112260" algn="l"/>
                <a:tab pos="5412105" algn="l"/>
                <a:tab pos="6847840" algn="l"/>
                <a:tab pos="7654925" algn="l"/>
              </a:tabLst>
            </a:pPr>
            <a:r>
              <a:rPr sz="2400" spc="-5" dirty="0">
                <a:latin typeface="Arial MT"/>
                <a:cs typeface="Arial MT"/>
              </a:rPr>
              <a:t>yang	dialami	pasien	yaitu	masa</a:t>
            </a:r>
            <a:r>
              <a:rPr sz="2400" dirty="0">
                <a:latin typeface="Arial MT"/>
                <a:cs typeface="Arial MT"/>
              </a:rPr>
              <a:t>l</a:t>
            </a:r>
            <a:r>
              <a:rPr sz="2400" spc="-5" dirty="0">
                <a:latin typeface="Arial MT"/>
                <a:cs typeface="Arial MT"/>
              </a:rPr>
              <a:t>ah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-5" dirty="0">
                <a:latin typeface="Arial MT"/>
                <a:cs typeface="Arial MT"/>
              </a:rPr>
              <a:t>di</a:t>
            </a:r>
            <a:r>
              <a:rPr sz="2400" dirty="0">
                <a:latin typeface="Arial MT"/>
                <a:cs typeface="Arial MT"/>
              </a:rPr>
              <a:t>a</a:t>
            </a:r>
            <a:r>
              <a:rPr sz="2400" spc="-5" dirty="0">
                <a:latin typeface="Arial MT"/>
                <a:cs typeface="Arial MT"/>
              </a:rPr>
              <a:t>g</a:t>
            </a:r>
            <a:r>
              <a:rPr sz="2400" dirty="0">
                <a:latin typeface="Arial MT"/>
                <a:cs typeface="Arial MT"/>
              </a:rPr>
              <a:t>n</a:t>
            </a:r>
            <a:r>
              <a:rPr sz="2400" spc="-5" dirty="0">
                <a:latin typeface="Arial MT"/>
                <a:cs typeface="Arial MT"/>
              </a:rPr>
              <a:t>os</a:t>
            </a:r>
            <a:r>
              <a:rPr sz="2400" spc="-15" dirty="0">
                <a:latin typeface="Arial MT"/>
                <a:cs typeface="Arial MT"/>
              </a:rPr>
              <a:t>i</a:t>
            </a:r>
            <a:r>
              <a:rPr sz="2400" dirty="0">
                <a:latin typeface="Arial MT"/>
                <a:cs typeface="Arial MT"/>
              </a:rPr>
              <a:t>s	</a:t>
            </a:r>
            <a:r>
              <a:rPr sz="2400" spc="-5" dirty="0">
                <a:latin typeface="Arial MT"/>
                <a:cs typeface="Arial MT"/>
              </a:rPr>
              <a:t>yang</a:t>
            </a:r>
            <a:r>
              <a:rPr sz="2400" dirty="0">
                <a:latin typeface="Arial MT"/>
                <a:cs typeface="Arial MT"/>
              </a:rPr>
              <a:t>	act</a:t>
            </a:r>
            <a:r>
              <a:rPr sz="2400" spc="-5" dirty="0">
                <a:latin typeface="Arial MT"/>
                <a:cs typeface="Arial MT"/>
              </a:rPr>
              <a:t>u</a:t>
            </a:r>
            <a:r>
              <a:rPr sz="2400" dirty="0">
                <a:latin typeface="Arial MT"/>
                <a:cs typeface="Arial MT"/>
              </a:rPr>
              <a:t>a</a:t>
            </a:r>
            <a:r>
              <a:rPr sz="2400" spc="-5" dirty="0">
                <a:latin typeface="Arial MT"/>
                <a:cs typeface="Arial MT"/>
              </a:rPr>
              <a:t>l  dan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potensial</a:t>
            </a:r>
            <a:endParaRPr sz="2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570"/>
              </a:spcBef>
              <a:buChar char="•"/>
              <a:tabLst>
                <a:tab pos="354965" algn="l"/>
                <a:tab pos="355600" algn="l"/>
                <a:tab pos="2021205" algn="l"/>
                <a:tab pos="4057650" algn="l"/>
                <a:tab pos="6231255" algn="l"/>
                <a:tab pos="7880984" algn="l"/>
              </a:tabLst>
            </a:pPr>
            <a:r>
              <a:rPr sz="2400" dirty="0">
                <a:latin typeface="Arial MT"/>
                <a:cs typeface="Arial MT"/>
              </a:rPr>
              <a:t>Langk</a:t>
            </a:r>
            <a:r>
              <a:rPr sz="2400" spc="5" dirty="0">
                <a:latin typeface="Arial MT"/>
                <a:cs typeface="Arial MT"/>
              </a:rPr>
              <a:t>a</a:t>
            </a:r>
            <a:r>
              <a:rPr sz="2400" dirty="0">
                <a:latin typeface="Arial MT"/>
                <a:cs typeface="Arial MT"/>
              </a:rPr>
              <a:t>h	selanjutnya	menentukan	plann</a:t>
            </a:r>
            <a:r>
              <a:rPr sz="2400" spc="5" dirty="0">
                <a:latin typeface="Arial MT"/>
                <a:cs typeface="Arial MT"/>
              </a:rPr>
              <a:t>i</a:t>
            </a:r>
            <a:r>
              <a:rPr sz="2400" dirty="0">
                <a:latin typeface="Arial MT"/>
                <a:cs typeface="Arial MT"/>
              </a:rPr>
              <a:t>ng	at</a:t>
            </a:r>
            <a:r>
              <a:rPr sz="2400" spc="-10" dirty="0">
                <a:latin typeface="Arial MT"/>
                <a:cs typeface="Arial MT"/>
              </a:rPr>
              <a:t>a</a:t>
            </a:r>
            <a:r>
              <a:rPr sz="2400" dirty="0">
                <a:latin typeface="Arial MT"/>
                <a:cs typeface="Arial MT"/>
              </a:rPr>
              <a:t>u</a:t>
            </a:r>
            <a:endParaRPr sz="24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</a:pPr>
            <a:r>
              <a:rPr sz="2400" spc="-5" dirty="0">
                <a:latin typeface="Arial MT"/>
                <a:cs typeface="Arial MT"/>
              </a:rPr>
              <a:t>implementasi</a:t>
            </a:r>
            <a:endParaRPr sz="2400">
              <a:latin typeface="Arial MT"/>
              <a:cs typeface="Arial MT"/>
            </a:endParaRPr>
          </a:p>
          <a:p>
            <a:pPr marL="355600" marR="6985" indent="-342900" algn="just">
              <a:lnSpc>
                <a:spcPct val="100000"/>
              </a:lnSpc>
              <a:spcBef>
                <a:spcPts val="580"/>
              </a:spcBef>
              <a:buChar char="•"/>
              <a:tabLst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Perawat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menggunakan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berbagai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kemampuan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dalam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memutuskan efektif </a:t>
            </a:r>
            <a:r>
              <a:rPr sz="2400" spc="-5" dirty="0">
                <a:latin typeface="Arial MT"/>
                <a:cs typeface="Arial MT"/>
              </a:rPr>
              <a:t>atau tidaknya </a:t>
            </a:r>
            <a:r>
              <a:rPr sz="2400" dirty="0">
                <a:latin typeface="Arial MT"/>
                <a:cs typeface="Arial MT"/>
              </a:rPr>
              <a:t>pelayanan keperawatan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yang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diberikan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0114" y="514984"/>
            <a:ext cx="103536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Kegiatan</a:t>
            </a:r>
            <a:r>
              <a:rPr spc="-10" dirty="0"/>
              <a:t> </a:t>
            </a:r>
            <a:r>
              <a:rPr dirty="0"/>
              <a:t>untuk</a:t>
            </a:r>
            <a:r>
              <a:rPr spc="-5" dirty="0"/>
              <a:t> Menentukan</a:t>
            </a:r>
            <a:r>
              <a:rPr spc="5" dirty="0"/>
              <a:t> </a:t>
            </a:r>
            <a:r>
              <a:rPr dirty="0"/>
              <a:t>Hasil</a:t>
            </a:r>
            <a:r>
              <a:rPr spc="-5" dirty="0"/>
              <a:t> Evaluasi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0" y="2133600"/>
            <a:ext cx="8229600" cy="399287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060194" y="2157984"/>
            <a:ext cx="8072120" cy="3611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Arial MT"/>
                <a:cs typeface="Arial MT"/>
              </a:rPr>
              <a:t>Mengkaji</a:t>
            </a:r>
            <a:r>
              <a:rPr sz="2400" spc="2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ulang</a:t>
            </a:r>
            <a:r>
              <a:rPr sz="2400" spc="2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tujuan</a:t>
            </a:r>
            <a:r>
              <a:rPr sz="2400" spc="2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klien</a:t>
            </a:r>
            <a:r>
              <a:rPr sz="2400" spc="2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dan</a:t>
            </a:r>
            <a:r>
              <a:rPr sz="2400" spc="2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kriteria</a:t>
            </a:r>
            <a:r>
              <a:rPr sz="2400" spc="2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hasil</a:t>
            </a:r>
            <a:r>
              <a:rPr sz="2400" spc="229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yang</a:t>
            </a:r>
            <a:r>
              <a:rPr sz="2400" spc="2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telah</a:t>
            </a:r>
            <a:endParaRPr sz="24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</a:pPr>
            <a:r>
              <a:rPr sz="2400" spc="-5" dirty="0">
                <a:latin typeface="Arial MT"/>
                <a:cs typeface="Arial MT"/>
              </a:rPr>
              <a:t>ditetapkan</a:t>
            </a:r>
            <a:endParaRPr sz="2400">
              <a:latin typeface="Arial MT"/>
              <a:cs typeface="Arial MT"/>
            </a:endParaRPr>
          </a:p>
          <a:p>
            <a:pPr marL="355600" marR="5080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  <a:tab pos="2625090" algn="l"/>
                <a:tab pos="3401060" algn="l"/>
                <a:tab pos="4246880" algn="l"/>
                <a:tab pos="6228715" algn="l"/>
                <a:tab pos="7430134" algn="l"/>
              </a:tabLst>
            </a:pPr>
            <a:r>
              <a:rPr sz="2400" spc="-5" dirty="0">
                <a:latin typeface="Arial MT"/>
                <a:cs typeface="Arial MT"/>
              </a:rPr>
              <a:t>Mengum</a:t>
            </a:r>
            <a:r>
              <a:rPr sz="2400" dirty="0">
                <a:latin typeface="Arial MT"/>
                <a:cs typeface="Arial MT"/>
              </a:rPr>
              <a:t>p</a:t>
            </a:r>
            <a:r>
              <a:rPr sz="2400" spc="-5" dirty="0">
                <a:latin typeface="Arial MT"/>
                <a:cs typeface="Arial MT"/>
              </a:rPr>
              <a:t>u</a:t>
            </a:r>
            <a:r>
              <a:rPr sz="2400" spc="-15" dirty="0">
                <a:latin typeface="Arial MT"/>
                <a:cs typeface="Arial MT"/>
              </a:rPr>
              <a:t>l</a:t>
            </a:r>
            <a:r>
              <a:rPr sz="2400" spc="5" dirty="0">
                <a:latin typeface="Arial MT"/>
                <a:cs typeface="Arial MT"/>
              </a:rPr>
              <a:t>k</a:t>
            </a:r>
            <a:r>
              <a:rPr sz="2400" spc="-5" dirty="0">
                <a:latin typeface="Arial MT"/>
                <a:cs typeface="Arial MT"/>
              </a:rPr>
              <a:t>an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-5" dirty="0">
                <a:latin typeface="Arial MT"/>
                <a:cs typeface="Arial MT"/>
              </a:rPr>
              <a:t>data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-5" dirty="0">
                <a:latin typeface="Arial MT"/>
                <a:cs typeface="Arial MT"/>
              </a:rPr>
              <a:t>ya</a:t>
            </a:r>
            <a:r>
              <a:rPr sz="2400" dirty="0">
                <a:latin typeface="Arial MT"/>
                <a:cs typeface="Arial MT"/>
              </a:rPr>
              <a:t>n</a:t>
            </a:r>
            <a:r>
              <a:rPr sz="2400" spc="-5" dirty="0">
                <a:latin typeface="Arial MT"/>
                <a:cs typeface="Arial MT"/>
              </a:rPr>
              <a:t>g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-5" dirty="0">
                <a:latin typeface="Arial MT"/>
                <a:cs typeface="Arial MT"/>
              </a:rPr>
              <a:t>b</a:t>
            </a:r>
            <a:r>
              <a:rPr sz="2400" spc="-15" dirty="0">
                <a:latin typeface="Arial MT"/>
                <a:cs typeface="Arial MT"/>
              </a:rPr>
              <a:t>e</a:t>
            </a:r>
            <a:r>
              <a:rPr sz="2400" spc="5" dirty="0">
                <a:latin typeface="Arial MT"/>
                <a:cs typeface="Arial MT"/>
              </a:rPr>
              <a:t>r</a:t>
            </a:r>
            <a:r>
              <a:rPr sz="2400" spc="-5" dirty="0">
                <a:latin typeface="Arial MT"/>
                <a:cs typeface="Arial MT"/>
              </a:rPr>
              <a:t>hub</a:t>
            </a:r>
            <a:r>
              <a:rPr sz="2400" dirty="0">
                <a:latin typeface="Arial MT"/>
                <a:cs typeface="Arial MT"/>
              </a:rPr>
              <a:t>u</a:t>
            </a:r>
            <a:r>
              <a:rPr sz="2400" spc="-5" dirty="0">
                <a:latin typeface="Arial MT"/>
                <a:cs typeface="Arial MT"/>
              </a:rPr>
              <a:t>ngan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-5" dirty="0">
                <a:latin typeface="Arial MT"/>
                <a:cs typeface="Arial MT"/>
              </a:rPr>
              <a:t>d</a:t>
            </a:r>
            <a:r>
              <a:rPr sz="2400" dirty="0">
                <a:latin typeface="Arial MT"/>
                <a:cs typeface="Arial MT"/>
              </a:rPr>
              <a:t>e</a:t>
            </a:r>
            <a:r>
              <a:rPr sz="2400" spc="-5" dirty="0">
                <a:latin typeface="Arial MT"/>
                <a:cs typeface="Arial MT"/>
              </a:rPr>
              <a:t>ngan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-5" dirty="0">
                <a:latin typeface="Arial MT"/>
                <a:cs typeface="Arial MT"/>
              </a:rPr>
              <a:t>ha</a:t>
            </a:r>
            <a:r>
              <a:rPr sz="2400" dirty="0">
                <a:latin typeface="Arial MT"/>
                <a:cs typeface="Arial MT"/>
              </a:rPr>
              <a:t>s</a:t>
            </a:r>
            <a:r>
              <a:rPr sz="2400" spc="-5" dirty="0">
                <a:latin typeface="Arial MT"/>
                <a:cs typeface="Arial MT"/>
              </a:rPr>
              <a:t>il  yang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diharapkan.</a:t>
            </a:r>
            <a:endParaRPr sz="2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Mengukur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pencapaian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tujuan.</a:t>
            </a:r>
            <a:endParaRPr sz="2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57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Arial MT"/>
                <a:cs typeface="Arial MT"/>
              </a:rPr>
              <a:t>Mencatat</a:t>
            </a:r>
            <a:r>
              <a:rPr sz="2400" spc="3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keputusan</a:t>
            </a:r>
            <a:r>
              <a:rPr sz="2400" spc="3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atau</a:t>
            </a:r>
            <a:r>
              <a:rPr sz="2400" spc="3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hasil</a:t>
            </a:r>
            <a:r>
              <a:rPr sz="2400" spc="3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pengukuran</a:t>
            </a:r>
            <a:r>
              <a:rPr sz="2400" spc="3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pencapaian</a:t>
            </a:r>
            <a:endParaRPr sz="24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</a:pPr>
            <a:r>
              <a:rPr sz="2400" spc="-5" dirty="0">
                <a:latin typeface="Arial MT"/>
                <a:cs typeface="Arial MT"/>
              </a:rPr>
              <a:t>tujuan.</a:t>
            </a:r>
            <a:endParaRPr sz="2400">
              <a:latin typeface="Arial MT"/>
              <a:cs typeface="Arial MT"/>
            </a:endParaRPr>
          </a:p>
          <a:p>
            <a:pPr marL="355600" marR="5080" indent="-342900">
              <a:lnSpc>
                <a:spcPct val="100000"/>
              </a:lnSpc>
              <a:spcBef>
                <a:spcPts val="585"/>
              </a:spcBef>
              <a:buChar char="•"/>
              <a:tabLst>
                <a:tab pos="354965" algn="l"/>
                <a:tab pos="355600" algn="l"/>
                <a:tab pos="2082800" algn="l"/>
                <a:tab pos="3046730" algn="l"/>
                <a:tab pos="3891279" algn="l"/>
                <a:tab pos="5499735" algn="l"/>
                <a:tab pos="6955790" algn="l"/>
              </a:tabLst>
            </a:pPr>
            <a:r>
              <a:rPr sz="2400" spc="-5" dirty="0">
                <a:latin typeface="Arial MT"/>
                <a:cs typeface="Arial MT"/>
              </a:rPr>
              <a:t>Mela</a:t>
            </a:r>
            <a:r>
              <a:rPr sz="2400" dirty="0">
                <a:latin typeface="Arial MT"/>
                <a:cs typeface="Arial MT"/>
              </a:rPr>
              <a:t>k</a:t>
            </a:r>
            <a:r>
              <a:rPr sz="2400" spc="-5" dirty="0">
                <a:latin typeface="Arial MT"/>
                <a:cs typeface="Arial MT"/>
              </a:rPr>
              <a:t>uk</a:t>
            </a:r>
            <a:r>
              <a:rPr sz="2400" dirty="0">
                <a:latin typeface="Arial MT"/>
                <a:cs typeface="Arial MT"/>
              </a:rPr>
              <a:t>a</a:t>
            </a:r>
            <a:r>
              <a:rPr sz="2400" spc="-5" dirty="0">
                <a:latin typeface="Arial MT"/>
                <a:cs typeface="Arial MT"/>
              </a:rPr>
              <a:t>n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-5" dirty="0">
                <a:latin typeface="Arial MT"/>
                <a:cs typeface="Arial MT"/>
              </a:rPr>
              <a:t>revi</a:t>
            </a:r>
            <a:r>
              <a:rPr sz="2400" spc="5" dirty="0">
                <a:latin typeface="Arial MT"/>
                <a:cs typeface="Arial MT"/>
              </a:rPr>
              <a:t>s</a:t>
            </a:r>
            <a:r>
              <a:rPr sz="2400" spc="-5" dirty="0">
                <a:latin typeface="Arial MT"/>
                <a:cs typeface="Arial MT"/>
              </a:rPr>
              <a:t>i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-5" dirty="0">
                <a:latin typeface="Arial MT"/>
                <a:cs typeface="Arial MT"/>
              </a:rPr>
              <a:t>atau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-5" dirty="0">
                <a:latin typeface="Arial MT"/>
                <a:cs typeface="Arial MT"/>
              </a:rPr>
              <a:t>modifi</a:t>
            </a:r>
            <a:r>
              <a:rPr sz="2400" dirty="0">
                <a:latin typeface="Arial MT"/>
                <a:cs typeface="Arial MT"/>
              </a:rPr>
              <a:t>k</a:t>
            </a:r>
            <a:r>
              <a:rPr sz="2400" spc="-5" dirty="0">
                <a:latin typeface="Arial MT"/>
                <a:cs typeface="Arial MT"/>
              </a:rPr>
              <a:t>asi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-5" dirty="0">
                <a:latin typeface="Arial MT"/>
                <a:cs typeface="Arial MT"/>
              </a:rPr>
              <a:t>terh</a:t>
            </a:r>
            <a:r>
              <a:rPr sz="2400" dirty="0">
                <a:latin typeface="Arial MT"/>
                <a:cs typeface="Arial MT"/>
              </a:rPr>
              <a:t>a</a:t>
            </a:r>
            <a:r>
              <a:rPr sz="2400" spc="-5" dirty="0">
                <a:latin typeface="Arial MT"/>
                <a:cs typeface="Arial MT"/>
              </a:rPr>
              <a:t>d</a:t>
            </a:r>
            <a:r>
              <a:rPr sz="2400" dirty="0">
                <a:latin typeface="Arial MT"/>
                <a:cs typeface="Arial MT"/>
              </a:rPr>
              <a:t>a</a:t>
            </a:r>
            <a:r>
              <a:rPr sz="2400" spc="-5" dirty="0">
                <a:latin typeface="Arial MT"/>
                <a:cs typeface="Arial MT"/>
              </a:rPr>
              <a:t>p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-5" dirty="0">
                <a:latin typeface="Arial MT"/>
                <a:cs typeface="Arial MT"/>
              </a:rPr>
              <a:t>ren</a:t>
            </a:r>
            <a:r>
              <a:rPr sz="2400" dirty="0">
                <a:latin typeface="Arial MT"/>
                <a:cs typeface="Arial MT"/>
              </a:rPr>
              <a:t>c</a:t>
            </a:r>
            <a:r>
              <a:rPr sz="2400" spc="-5" dirty="0">
                <a:latin typeface="Arial MT"/>
                <a:cs typeface="Arial MT"/>
              </a:rPr>
              <a:t>ana  keperawatan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bila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perlu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86201" y="330136"/>
            <a:ext cx="7617460" cy="1009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CLINICAL</a:t>
            </a:r>
            <a:r>
              <a:rPr sz="4400" spc="-100" dirty="0"/>
              <a:t> </a:t>
            </a:r>
            <a:r>
              <a:rPr sz="4400" dirty="0"/>
              <a:t>JUDGMENT</a:t>
            </a:r>
          </a:p>
          <a:p>
            <a:pPr marL="2114550">
              <a:lnSpc>
                <a:spcPct val="100000"/>
              </a:lnSpc>
              <a:spcBef>
                <a:spcPts val="65"/>
              </a:spcBef>
            </a:pPr>
            <a:r>
              <a:rPr sz="2000" dirty="0"/>
              <a:t>(pengambilan</a:t>
            </a:r>
            <a:r>
              <a:rPr sz="2000" spc="-45" dirty="0"/>
              <a:t> </a:t>
            </a:r>
            <a:r>
              <a:rPr sz="2000" spc="-5" dirty="0"/>
              <a:t>keputusan</a:t>
            </a:r>
            <a:r>
              <a:rPr sz="2000" spc="-25" dirty="0"/>
              <a:t> </a:t>
            </a:r>
            <a:r>
              <a:rPr sz="2000" dirty="0"/>
              <a:t>klinis)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9495" y="2226627"/>
            <a:ext cx="7055484" cy="3538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715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Pengambilan</a:t>
            </a:r>
            <a:r>
              <a:rPr sz="3200" dirty="0">
                <a:latin typeface="Arial MT"/>
                <a:cs typeface="Arial MT"/>
              </a:rPr>
              <a:t> keputusan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klinis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keperawatan dibangun berdasarkan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pengetahuan klinis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dan data medis 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pasien</a:t>
            </a:r>
            <a:endParaRPr sz="3200">
              <a:latin typeface="Arial MT"/>
              <a:cs typeface="Arial MT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775"/>
              </a:spcBef>
              <a:buChar char="•"/>
              <a:tabLst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Menjadikan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pasien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sebagai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tujuan 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utama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ketika</a:t>
            </a:r>
            <a:r>
              <a:rPr sz="3200" dirty="0">
                <a:latin typeface="Arial MT"/>
                <a:cs typeface="Arial MT"/>
              </a:rPr>
              <a:t> kita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memecahkan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masalah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pada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pasien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94897" y="1587152"/>
            <a:ext cx="7742555" cy="4070985"/>
            <a:chOff x="2494897" y="1587152"/>
            <a:chExt cx="7742555" cy="40709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07597" y="1599852"/>
              <a:ext cx="7716555" cy="404514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507597" y="1599852"/>
              <a:ext cx="7717155" cy="4045585"/>
            </a:xfrm>
            <a:custGeom>
              <a:avLst/>
              <a:gdLst/>
              <a:ahLst/>
              <a:cxnLst/>
              <a:rect l="l" t="t" r="r" b="b"/>
              <a:pathLst>
                <a:path w="7717155" h="4045585">
                  <a:moveTo>
                    <a:pt x="2250965" y="4045145"/>
                  </a:moveTo>
                  <a:lnTo>
                    <a:pt x="1962548" y="3363688"/>
                  </a:lnTo>
                  <a:lnTo>
                    <a:pt x="1901144" y="3347200"/>
                  </a:lnTo>
                  <a:lnTo>
                    <a:pt x="1840634" y="3330267"/>
                  </a:lnTo>
                  <a:lnTo>
                    <a:pt x="1781020" y="3312898"/>
                  </a:lnTo>
                  <a:lnTo>
                    <a:pt x="1722308" y="3295098"/>
                  </a:lnTo>
                  <a:lnTo>
                    <a:pt x="1664501" y="3276875"/>
                  </a:lnTo>
                  <a:lnTo>
                    <a:pt x="1607603" y="3258236"/>
                  </a:lnTo>
                  <a:lnTo>
                    <a:pt x="1551620" y="3239188"/>
                  </a:lnTo>
                  <a:lnTo>
                    <a:pt x="1496554" y="3219737"/>
                  </a:lnTo>
                  <a:lnTo>
                    <a:pt x="1442410" y="3199891"/>
                  </a:lnTo>
                  <a:lnTo>
                    <a:pt x="1389193" y="3179657"/>
                  </a:lnTo>
                  <a:lnTo>
                    <a:pt x="1336905" y="3159040"/>
                  </a:lnTo>
                  <a:lnTo>
                    <a:pt x="1285552" y="3138049"/>
                  </a:lnTo>
                  <a:lnTo>
                    <a:pt x="1235138" y="3116690"/>
                  </a:lnTo>
                  <a:lnTo>
                    <a:pt x="1185666" y="3094971"/>
                  </a:lnTo>
                  <a:lnTo>
                    <a:pt x="1137141" y="3072897"/>
                  </a:lnTo>
                  <a:lnTo>
                    <a:pt x="1089567" y="3050477"/>
                  </a:lnTo>
                  <a:lnTo>
                    <a:pt x="1042948" y="3027716"/>
                  </a:lnTo>
                  <a:lnTo>
                    <a:pt x="997288" y="3004622"/>
                  </a:lnTo>
                  <a:lnTo>
                    <a:pt x="952592" y="2981202"/>
                  </a:lnTo>
                  <a:lnTo>
                    <a:pt x="908863" y="2957462"/>
                  </a:lnTo>
                  <a:lnTo>
                    <a:pt x="866106" y="2933410"/>
                  </a:lnTo>
                  <a:lnTo>
                    <a:pt x="824324" y="2909052"/>
                  </a:lnTo>
                  <a:lnTo>
                    <a:pt x="783522" y="2884396"/>
                  </a:lnTo>
                  <a:lnTo>
                    <a:pt x="743704" y="2859448"/>
                  </a:lnTo>
                  <a:lnTo>
                    <a:pt x="704875" y="2834215"/>
                  </a:lnTo>
                  <a:lnTo>
                    <a:pt x="667038" y="2808705"/>
                  </a:lnTo>
                  <a:lnTo>
                    <a:pt x="630197" y="2782923"/>
                  </a:lnTo>
                  <a:lnTo>
                    <a:pt x="594356" y="2756878"/>
                  </a:lnTo>
                  <a:lnTo>
                    <a:pt x="559521" y="2730575"/>
                  </a:lnTo>
                  <a:lnTo>
                    <a:pt x="525694" y="2704022"/>
                  </a:lnTo>
                  <a:lnTo>
                    <a:pt x="492880" y="2677226"/>
                  </a:lnTo>
                  <a:lnTo>
                    <a:pt x="461083" y="2650194"/>
                  </a:lnTo>
                  <a:lnTo>
                    <a:pt x="430308" y="2622932"/>
                  </a:lnTo>
                  <a:lnTo>
                    <a:pt x="400557" y="2595447"/>
                  </a:lnTo>
                  <a:lnTo>
                    <a:pt x="371837" y="2567747"/>
                  </a:lnTo>
                  <a:lnTo>
                    <a:pt x="344150" y="2539838"/>
                  </a:lnTo>
                  <a:lnTo>
                    <a:pt x="317500" y="2511728"/>
                  </a:lnTo>
                  <a:lnTo>
                    <a:pt x="291893" y="2483422"/>
                  </a:lnTo>
                  <a:lnTo>
                    <a:pt x="243821" y="2426255"/>
                  </a:lnTo>
                  <a:lnTo>
                    <a:pt x="199965" y="2368391"/>
                  </a:lnTo>
                  <a:lnTo>
                    <a:pt x="160360" y="2309886"/>
                  </a:lnTo>
                  <a:lnTo>
                    <a:pt x="125039" y="2250795"/>
                  </a:lnTo>
                  <a:lnTo>
                    <a:pt x="94034" y="2191174"/>
                  </a:lnTo>
                  <a:lnTo>
                    <a:pt x="67378" y="2131078"/>
                  </a:lnTo>
                  <a:lnTo>
                    <a:pt x="45105" y="2070562"/>
                  </a:lnTo>
                  <a:lnTo>
                    <a:pt x="27248" y="2009681"/>
                  </a:lnTo>
                  <a:lnTo>
                    <a:pt x="13840" y="1948492"/>
                  </a:lnTo>
                  <a:lnTo>
                    <a:pt x="4913" y="1887049"/>
                  </a:lnTo>
                  <a:lnTo>
                    <a:pt x="502" y="1825408"/>
                  </a:lnTo>
                  <a:lnTo>
                    <a:pt x="0" y="1794530"/>
                  </a:lnTo>
                  <a:lnTo>
                    <a:pt x="638" y="1763624"/>
                  </a:lnTo>
                  <a:lnTo>
                    <a:pt x="5356" y="1701752"/>
                  </a:lnTo>
                  <a:lnTo>
                    <a:pt x="14688" y="1639848"/>
                  </a:lnTo>
                  <a:lnTo>
                    <a:pt x="28667" y="1577966"/>
                  </a:lnTo>
                  <a:lnTo>
                    <a:pt x="47326" y="1516163"/>
                  </a:lnTo>
                  <a:lnTo>
                    <a:pt x="70699" y="1454494"/>
                  </a:lnTo>
                  <a:lnTo>
                    <a:pt x="98819" y="1393014"/>
                  </a:lnTo>
                  <a:lnTo>
                    <a:pt x="131718" y="1331779"/>
                  </a:lnTo>
                  <a:lnTo>
                    <a:pt x="169430" y="1270843"/>
                  </a:lnTo>
                  <a:lnTo>
                    <a:pt x="211987" y="1210262"/>
                  </a:lnTo>
                  <a:lnTo>
                    <a:pt x="259424" y="1150091"/>
                  </a:lnTo>
                  <a:lnTo>
                    <a:pt x="284982" y="1120177"/>
                  </a:lnTo>
                  <a:lnTo>
                    <a:pt x="311772" y="1090387"/>
                  </a:lnTo>
                  <a:lnTo>
                    <a:pt x="339798" y="1060726"/>
                  </a:lnTo>
                  <a:lnTo>
                    <a:pt x="369065" y="1031203"/>
                  </a:lnTo>
                  <a:lnTo>
                    <a:pt x="399577" y="1001824"/>
                  </a:lnTo>
                  <a:lnTo>
                    <a:pt x="431337" y="972596"/>
                  </a:lnTo>
                  <a:lnTo>
                    <a:pt x="464350" y="943526"/>
                  </a:lnTo>
                  <a:lnTo>
                    <a:pt x="498619" y="914620"/>
                  </a:lnTo>
                  <a:lnTo>
                    <a:pt x="556475" y="868424"/>
                  </a:lnTo>
                  <a:lnTo>
                    <a:pt x="616810" y="823325"/>
                  </a:lnTo>
                  <a:lnTo>
                    <a:pt x="647889" y="801189"/>
                  </a:lnTo>
                  <a:lnTo>
                    <a:pt x="679564" y="779331"/>
                  </a:lnTo>
                  <a:lnTo>
                    <a:pt x="711827" y="757752"/>
                  </a:lnTo>
                  <a:lnTo>
                    <a:pt x="744671" y="736452"/>
                  </a:lnTo>
                  <a:lnTo>
                    <a:pt x="778087" y="715433"/>
                  </a:lnTo>
                  <a:lnTo>
                    <a:pt x="812068" y="694696"/>
                  </a:lnTo>
                  <a:lnTo>
                    <a:pt x="846606" y="674241"/>
                  </a:lnTo>
                  <a:lnTo>
                    <a:pt x="881693" y="654069"/>
                  </a:lnTo>
                  <a:lnTo>
                    <a:pt x="917321" y="634183"/>
                  </a:lnTo>
                  <a:lnTo>
                    <a:pt x="953483" y="614582"/>
                  </a:lnTo>
                  <a:lnTo>
                    <a:pt x="990169" y="595268"/>
                  </a:lnTo>
                  <a:lnTo>
                    <a:pt x="1027372" y="576242"/>
                  </a:lnTo>
                  <a:lnTo>
                    <a:pt x="1065085" y="557504"/>
                  </a:lnTo>
                  <a:lnTo>
                    <a:pt x="1103300" y="539056"/>
                  </a:lnTo>
                  <a:lnTo>
                    <a:pt x="1142008" y="520899"/>
                  </a:lnTo>
                  <a:lnTo>
                    <a:pt x="1181201" y="503035"/>
                  </a:lnTo>
                  <a:lnTo>
                    <a:pt x="1220873" y="485462"/>
                  </a:lnTo>
                  <a:lnTo>
                    <a:pt x="1261014" y="468184"/>
                  </a:lnTo>
                  <a:lnTo>
                    <a:pt x="1301617" y="451201"/>
                  </a:lnTo>
                  <a:lnTo>
                    <a:pt x="1342674" y="434514"/>
                  </a:lnTo>
                  <a:lnTo>
                    <a:pt x="1384177" y="418124"/>
                  </a:lnTo>
                  <a:lnTo>
                    <a:pt x="1426118" y="402032"/>
                  </a:lnTo>
                  <a:lnTo>
                    <a:pt x="1468490" y="386239"/>
                  </a:lnTo>
                  <a:lnTo>
                    <a:pt x="1511284" y="370746"/>
                  </a:lnTo>
                  <a:lnTo>
                    <a:pt x="1554492" y="355554"/>
                  </a:lnTo>
                  <a:lnTo>
                    <a:pt x="1598107" y="340664"/>
                  </a:lnTo>
                  <a:lnTo>
                    <a:pt x="1642120" y="326077"/>
                  </a:lnTo>
                  <a:lnTo>
                    <a:pt x="1686524" y="311795"/>
                  </a:lnTo>
                  <a:lnTo>
                    <a:pt x="1731311" y="297818"/>
                  </a:lnTo>
                  <a:lnTo>
                    <a:pt x="1776473" y="284147"/>
                  </a:lnTo>
                  <a:lnTo>
                    <a:pt x="1822002" y="270784"/>
                  </a:lnTo>
                  <a:lnTo>
                    <a:pt x="1867890" y="257728"/>
                  </a:lnTo>
                  <a:lnTo>
                    <a:pt x="1914128" y="244982"/>
                  </a:lnTo>
                  <a:lnTo>
                    <a:pt x="1960711" y="232547"/>
                  </a:lnTo>
                  <a:lnTo>
                    <a:pt x="2007628" y="220423"/>
                  </a:lnTo>
                  <a:lnTo>
                    <a:pt x="2054873" y="208611"/>
                  </a:lnTo>
                  <a:lnTo>
                    <a:pt x="2102437" y="197112"/>
                  </a:lnTo>
                  <a:lnTo>
                    <a:pt x="2150313" y="185929"/>
                  </a:lnTo>
                  <a:lnTo>
                    <a:pt x="2198493" y="175060"/>
                  </a:lnTo>
                  <a:lnTo>
                    <a:pt x="2246968" y="164508"/>
                  </a:lnTo>
                  <a:lnTo>
                    <a:pt x="2295731" y="154274"/>
                  </a:lnTo>
                  <a:lnTo>
                    <a:pt x="2344774" y="144358"/>
                  </a:lnTo>
                  <a:lnTo>
                    <a:pt x="2394089" y="134762"/>
                  </a:lnTo>
                  <a:lnTo>
                    <a:pt x="2443668" y="125487"/>
                  </a:lnTo>
                  <a:lnTo>
                    <a:pt x="2493504" y="116533"/>
                  </a:lnTo>
                  <a:lnTo>
                    <a:pt x="2543587" y="107902"/>
                  </a:lnTo>
                  <a:lnTo>
                    <a:pt x="2593911" y="99594"/>
                  </a:lnTo>
                  <a:lnTo>
                    <a:pt x="2644468" y="91612"/>
                  </a:lnTo>
                  <a:lnTo>
                    <a:pt x="2695249" y="83955"/>
                  </a:lnTo>
                  <a:lnTo>
                    <a:pt x="2746247" y="76625"/>
                  </a:lnTo>
                  <a:lnTo>
                    <a:pt x="2797453" y="69622"/>
                  </a:lnTo>
                  <a:lnTo>
                    <a:pt x="2848860" y="62949"/>
                  </a:lnTo>
                  <a:lnTo>
                    <a:pt x="2900460" y="56605"/>
                  </a:lnTo>
                  <a:lnTo>
                    <a:pt x="2952245" y="50593"/>
                  </a:lnTo>
                  <a:lnTo>
                    <a:pt x="3004208" y="44912"/>
                  </a:lnTo>
                  <a:lnTo>
                    <a:pt x="3056339" y="39564"/>
                  </a:lnTo>
                  <a:lnTo>
                    <a:pt x="3108632" y="34550"/>
                  </a:lnTo>
                  <a:lnTo>
                    <a:pt x="3161078" y="29871"/>
                  </a:lnTo>
                  <a:lnTo>
                    <a:pt x="3213669" y="25529"/>
                  </a:lnTo>
                  <a:lnTo>
                    <a:pt x="3266398" y="21523"/>
                  </a:lnTo>
                  <a:lnTo>
                    <a:pt x="3319256" y="17855"/>
                  </a:lnTo>
                  <a:lnTo>
                    <a:pt x="3372236" y="14527"/>
                  </a:lnTo>
                  <a:lnTo>
                    <a:pt x="3425330" y="11538"/>
                  </a:lnTo>
                  <a:lnTo>
                    <a:pt x="3478530" y="8891"/>
                  </a:lnTo>
                  <a:lnTo>
                    <a:pt x="3531828" y="6586"/>
                  </a:lnTo>
                  <a:lnTo>
                    <a:pt x="3585216" y="4624"/>
                  </a:lnTo>
                  <a:lnTo>
                    <a:pt x="3638686" y="3007"/>
                  </a:lnTo>
                  <a:lnTo>
                    <a:pt x="3692230" y="1734"/>
                  </a:lnTo>
                  <a:lnTo>
                    <a:pt x="3745840" y="808"/>
                  </a:lnTo>
                  <a:lnTo>
                    <a:pt x="3799509" y="230"/>
                  </a:lnTo>
                  <a:lnTo>
                    <a:pt x="3853229" y="0"/>
                  </a:lnTo>
                  <a:lnTo>
                    <a:pt x="3906991" y="119"/>
                  </a:lnTo>
                  <a:lnTo>
                    <a:pt x="3960787" y="588"/>
                  </a:lnTo>
                  <a:lnTo>
                    <a:pt x="4014611" y="1409"/>
                  </a:lnTo>
                  <a:lnTo>
                    <a:pt x="4068453" y="2582"/>
                  </a:lnTo>
                  <a:lnTo>
                    <a:pt x="4122306" y="4109"/>
                  </a:lnTo>
                  <a:lnTo>
                    <a:pt x="4176162" y="5991"/>
                  </a:lnTo>
                  <a:lnTo>
                    <a:pt x="4230013" y="8228"/>
                  </a:lnTo>
                  <a:lnTo>
                    <a:pt x="4283852" y="10821"/>
                  </a:lnTo>
                  <a:lnTo>
                    <a:pt x="4337669" y="13772"/>
                  </a:lnTo>
                  <a:lnTo>
                    <a:pt x="4391459" y="17082"/>
                  </a:lnTo>
                  <a:lnTo>
                    <a:pt x="4445211" y="20751"/>
                  </a:lnTo>
                  <a:lnTo>
                    <a:pt x="4498919" y="24781"/>
                  </a:lnTo>
                  <a:lnTo>
                    <a:pt x="4552575" y="29173"/>
                  </a:lnTo>
                  <a:lnTo>
                    <a:pt x="4606170" y="33928"/>
                  </a:lnTo>
                  <a:lnTo>
                    <a:pt x="4659698" y="39046"/>
                  </a:lnTo>
                  <a:lnTo>
                    <a:pt x="4713149" y="44529"/>
                  </a:lnTo>
                  <a:lnTo>
                    <a:pt x="4766516" y="50378"/>
                  </a:lnTo>
                  <a:lnTo>
                    <a:pt x="4819791" y="56594"/>
                  </a:lnTo>
                  <a:lnTo>
                    <a:pt x="4872966" y="63177"/>
                  </a:lnTo>
                  <a:lnTo>
                    <a:pt x="4926034" y="70130"/>
                  </a:lnTo>
                  <a:lnTo>
                    <a:pt x="4978986" y="77452"/>
                  </a:lnTo>
                  <a:lnTo>
                    <a:pt x="5031814" y="85145"/>
                  </a:lnTo>
                  <a:lnTo>
                    <a:pt x="5084511" y="93211"/>
                  </a:lnTo>
                  <a:lnTo>
                    <a:pt x="5137069" y="101649"/>
                  </a:lnTo>
                  <a:lnTo>
                    <a:pt x="5189479" y="110461"/>
                  </a:lnTo>
                  <a:lnTo>
                    <a:pt x="5241734" y="119649"/>
                  </a:lnTo>
                  <a:lnTo>
                    <a:pt x="5293826" y="129212"/>
                  </a:lnTo>
                  <a:lnTo>
                    <a:pt x="5345747" y="139153"/>
                  </a:lnTo>
                  <a:lnTo>
                    <a:pt x="5397489" y="149471"/>
                  </a:lnTo>
                  <a:lnTo>
                    <a:pt x="5449044" y="160169"/>
                  </a:lnTo>
                  <a:lnTo>
                    <a:pt x="5500404" y="171247"/>
                  </a:lnTo>
                  <a:lnTo>
                    <a:pt x="5551561" y="182707"/>
                  </a:lnTo>
                  <a:lnTo>
                    <a:pt x="5602508" y="194548"/>
                  </a:lnTo>
                  <a:lnTo>
                    <a:pt x="5653237" y="206773"/>
                  </a:lnTo>
                  <a:lnTo>
                    <a:pt x="5703739" y="219382"/>
                  </a:lnTo>
                  <a:lnTo>
                    <a:pt x="5754006" y="232376"/>
                  </a:lnTo>
                  <a:lnTo>
                    <a:pt x="5815410" y="248865"/>
                  </a:lnTo>
                  <a:lnTo>
                    <a:pt x="5875921" y="265798"/>
                  </a:lnTo>
                  <a:lnTo>
                    <a:pt x="5935535" y="283167"/>
                  </a:lnTo>
                  <a:lnTo>
                    <a:pt x="5994247" y="300967"/>
                  </a:lnTo>
                  <a:lnTo>
                    <a:pt x="6052054" y="319190"/>
                  </a:lnTo>
                  <a:lnTo>
                    <a:pt x="6108951" y="337829"/>
                  </a:lnTo>
                  <a:lnTo>
                    <a:pt x="6164935" y="356877"/>
                  </a:lnTo>
                  <a:lnTo>
                    <a:pt x="6220000" y="376328"/>
                  </a:lnTo>
                  <a:lnTo>
                    <a:pt x="6274144" y="396174"/>
                  </a:lnTo>
                  <a:lnTo>
                    <a:pt x="6327362" y="416408"/>
                  </a:lnTo>
                  <a:lnTo>
                    <a:pt x="6379649" y="437025"/>
                  </a:lnTo>
                  <a:lnTo>
                    <a:pt x="6431002" y="458016"/>
                  </a:lnTo>
                  <a:lnTo>
                    <a:pt x="6481417" y="479374"/>
                  </a:lnTo>
                  <a:lnTo>
                    <a:pt x="6530888" y="501094"/>
                  </a:lnTo>
                  <a:lnTo>
                    <a:pt x="6579413" y="523168"/>
                  </a:lnTo>
                  <a:lnTo>
                    <a:pt x="6626987" y="545588"/>
                  </a:lnTo>
                  <a:lnTo>
                    <a:pt x="6673606" y="568349"/>
                  </a:lnTo>
                  <a:lnTo>
                    <a:pt x="6719266" y="591443"/>
                  </a:lnTo>
                  <a:lnTo>
                    <a:pt x="6763963" y="614863"/>
                  </a:lnTo>
                  <a:lnTo>
                    <a:pt x="6807692" y="638603"/>
                  </a:lnTo>
                  <a:lnTo>
                    <a:pt x="6850449" y="662655"/>
                  </a:lnTo>
                  <a:lnTo>
                    <a:pt x="6892231" y="687013"/>
                  </a:lnTo>
                  <a:lnTo>
                    <a:pt x="6933032" y="711669"/>
                  </a:lnTo>
                  <a:lnTo>
                    <a:pt x="6972850" y="736617"/>
                  </a:lnTo>
                  <a:lnTo>
                    <a:pt x="7011680" y="761849"/>
                  </a:lnTo>
                  <a:lnTo>
                    <a:pt x="7049517" y="787360"/>
                  </a:lnTo>
                  <a:lnTo>
                    <a:pt x="7086358" y="813142"/>
                  </a:lnTo>
                  <a:lnTo>
                    <a:pt x="7122198" y="839187"/>
                  </a:lnTo>
                  <a:lnTo>
                    <a:pt x="7157034" y="865490"/>
                  </a:lnTo>
                  <a:lnTo>
                    <a:pt x="7190861" y="892043"/>
                  </a:lnTo>
                  <a:lnTo>
                    <a:pt x="7223675" y="918839"/>
                  </a:lnTo>
                  <a:lnTo>
                    <a:pt x="7255471" y="945871"/>
                  </a:lnTo>
                  <a:lnTo>
                    <a:pt x="7286247" y="973133"/>
                  </a:lnTo>
                  <a:lnTo>
                    <a:pt x="7315997" y="1000618"/>
                  </a:lnTo>
                  <a:lnTo>
                    <a:pt x="7344718" y="1028318"/>
                  </a:lnTo>
                  <a:lnTo>
                    <a:pt x="7372405" y="1056226"/>
                  </a:lnTo>
                  <a:lnTo>
                    <a:pt x="7399054" y="1084337"/>
                  </a:lnTo>
                  <a:lnTo>
                    <a:pt x="7424662" y="1112642"/>
                  </a:lnTo>
                  <a:lnTo>
                    <a:pt x="7472734" y="1169810"/>
                  </a:lnTo>
                  <a:lnTo>
                    <a:pt x="7516589" y="1227674"/>
                  </a:lnTo>
                  <a:lnTo>
                    <a:pt x="7556194" y="1286179"/>
                  </a:lnTo>
                  <a:lnTo>
                    <a:pt x="7591516" y="1345270"/>
                  </a:lnTo>
                  <a:lnTo>
                    <a:pt x="7622521" y="1404891"/>
                  </a:lnTo>
                  <a:lnTo>
                    <a:pt x="7649176" y="1464987"/>
                  </a:lnTo>
                  <a:lnTo>
                    <a:pt x="7671449" y="1525503"/>
                  </a:lnTo>
                  <a:lnTo>
                    <a:pt x="7689306" y="1586383"/>
                  </a:lnTo>
                  <a:lnTo>
                    <a:pt x="7702715" y="1647573"/>
                  </a:lnTo>
                  <a:lnTo>
                    <a:pt x="7711641" y="1709016"/>
                  </a:lnTo>
                  <a:lnTo>
                    <a:pt x="7716053" y="1770657"/>
                  </a:lnTo>
                  <a:lnTo>
                    <a:pt x="7716555" y="1801535"/>
                  </a:lnTo>
                  <a:lnTo>
                    <a:pt x="7715916" y="1832441"/>
                  </a:lnTo>
                  <a:lnTo>
                    <a:pt x="7711199" y="1894313"/>
                  </a:lnTo>
                  <a:lnTo>
                    <a:pt x="7701867" y="1956217"/>
                  </a:lnTo>
                  <a:lnTo>
                    <a:pt x="7687888" y="2018098"/>
                  </a:lnTo>
                  <a:lnTo>
                    <a:pt x="7669228" y="2079901"/>
                  </a:lnTo>
                  <a:lnTo>
                    <a:pt x="7645855" y="2141570"/>
                  </a:lnTo>
                  <a:lnTo>
                    <a:pt x="7617736" y="2203051"/>
                  </a:lnTo>
                  <a:lnTo>
                    <a:pt x="7584837" y="2264286"/>
                  </a:lnTo>
                  <a:lnTo>
                    <a:pt x="7547125" y="2325222"/>
                  </a:lnTo>
                  <a:lnTo>
                    <a:pt x="7504567" y="2385803"/>
                  </a:lnTo>
                  <a:lnTo>
                    <a:pt x="7457131" y="2445973"/>
                  </a:lnTo>
                  <a:lnTo>
                    <a:pt x="7431573" y="2475888"/>
                  </a:lnTo>
                  <a:lnTo>
                    <a:pt x="7404783" y="2505678"/>
                  </a:lnTo>
                  <a:lnTo>
                    <a:pt x="7376756" y="2535339"/>
                  </a:lnTo>
                  <a:lnTo>
                    <a:pt x="7347489" y="2564862"/>
                  </a:lnTo>
                  <a:lnTo>
                    <a:pt x="7316978" y="2594241"/>
                  </a:lnTo>
                  <a:lnTo>
                    <a:pt x="7285218" y="2623469"/>
                  </a:lnTo>
                  <a:lnTo>
                    <a:pt x="7252205" y="2652539"/>
                  </a:lnTo>
                  <a:lnTo>
                    <a:pt x="7217935" y="2681444"/>
                  </a:lnTo>
                  <a:lnTo>
                    <a:pt x="7159323" y="2728207"/>
                  </a:lnTo>
                  <a:lnTo>
                    <a:pt x="7098019" y="2773920"/>
                  </a:lnTo>
                  <a:lnTo>
                    <a:pt x="7066377" y="2796379"/>
                  </a:lnTo>
                  <a:lnTo>
                    <a:pt x="7034087" y="2818570"/>
                  </a:lnTo>
                  <a:lnTo>
                    <a:pt x="7001156" y="2840491"/>
                  </a:lnTo>
                  <a:lnTo>
                    <a:pt x="6967593" y="2862140"/>
                  </a:lnTo>
                  <a:lnTo>
                    <a:pt x="6933405" y="2883516"/>
                  </a:lnTo>
                  <a:lnTo>
                    <a:pt x="6898601" y="2904616"/>
                  </a:lnTo>
                  <a:lnTo>
                    <a:pt x="6863190" y="2925439"/>
                  </a:lnTo>
                  <a:lnTo>
                    <a:pt x="6827178" y="2945982"/>
                  </a:lnTo>
                  <a:lnTo>
                    <a:pt x="6790575" y="2966244"/>
                  </a:lnTo>
                  <a:lnTo>
                    <a:pt x="6753388" y="2986224"/>
                  </a:lnTo>
                  <a:lnTo>
                    <a:pt x="6715626" y="3005918"/>
                  </a:lnTo>
                  <a:lnTo>
                    <a:pt x="6677297" y="3025326"/>
                  </a:lnTo>
                  <a:lnTo>
                    <a:pt x="6638408" y="3044444"/>
                  </a:lnTo>
                  <a:lnTo>
                    <a:pt x="6598969" y="3063272"/>
                  </a:lnTo>
                  <a:lnTo>
                    <a:pt x="6558986" y="3081808"/>
                  </a:lnTo>
                  <a:lnTo>
                    <a:pt x="6518469" y="3100049"/>
                  </a:lnTo>
                  <a:lnTo>
                    <a:pt x="6477426" y="3117993"/>
                  </a:lnTo>
                  <a:lnTo>
                    <a:pt x="6435864" y="3135640"/>
                  </a:lnTo>
                  <a:lnTo>
                    <a:pt x="6393791" y="3152986"/>
                  </a:lnTo>
                  <a:lnTo>
                    <a:pt x="6351217" y="3170030"/>
                  </a:lnTo>
                  <a:lnTo>
                    <a:pt x="6308148" y="3186771"/>
                  </a:lnTo>
                  <a:lnTo>
                    <a:pt x="6264594" y="3203205"/>
                  </a:lnTo>
                  <a:lnTo>
                    <a:pt x="6220562" y="3219332"/>
                  </a:lnTo>
                  <a:lnTo>
                    <a:pt x="6176060" y="3235149"/>
                  </a:lnTo>
                  <a:lnTo>
                    <a:pt x="6131097" y="3250654"/>
                  </a:lnTo>
                  <a:lnTo>
                    <a:pt x="6085681" y="3265846"/>
                  </a:lnTo>
                  <a:lnTo>
                    <a:pt x="6039820" y="3280723"/>
                  </a:lnTo>
                  <a:lnTo>
                    <a:pt x="5993522" y="3295283"/>
                  </a:lnTo>
                  <a:lnTo>
                    <a:pt x="5946794" y="3309523"/>
                  </a:lnTo>
                  <a:lnTo>
                    <a:pt x="5899646" y="3323443"/>
                  </a:lnTo>
                  <a:lnTo>
                    <a:pt x="5852086" y="3337039"/>
                  </a:lnTo>
                  <a:lnTo>
                    <a:pt x="5804121" y="3350311"/>
                  </a:lnTo>
                  <a:lnTo>
                    <a:pt x="5755760" y="3363256"/>
                  </a:lnTo>
                  <a:lnTo>
                    <a:pt x="5707011" y="3375873"/>
                  </a:lnTo>
                  <a:lnTo>
                    <a:pt x="5657881" y="3388158"/>
                  </a:lnTo>
                  <a:lnTo>
                    <a:pt x="5608380" y="3400112"/>
                  </a:lnTo>
                  <a:lnTo>
                    <a:pt x="5558516" y="3411731"/>
                  </a:lnTo>
                  <a:lnTo>
                    <a:pt x="5508295" y="3423014"/>
                  </a:lnTo>
                  <a:lnTo>
                    <a:pt x="5457727" y="3433959"/>
                  </a:lnTo>
                  <a:lnTo>
                    <a:pt x="5406820" y="3444564"/>
                  </a:lnTo>
                  <a:lnTo>
                    <a:pt x="5355582" y="3454827"/>
                  </a:lnTo>
                  <a:lnTo>
                    <a:pt x="5304021" y="3464747"/>
                  </a:lnTo>
                  <a:lnTo>
                    <a:pt x="5252145" y="3474320"/>
                  </a:lnTo>
                  <a:lnTo>
                    <a:pt x="5199962" y="3483546"/>
                  </a:lnTo>
                  <a:lnTo>
                    <a:pt x="5147481" y="3492423"/>
                  </a:lnTo>
                  <a:lnTo>
                    <a:pt x="5094709" y="3500948"/>
                  </a:lnTo>
                  <a:lnTo>
                    <a:pt x="5041655" y="3509120"/>
                  </a:lnTo>
                  <a:lnTo>
                    <a:pt x="4988327" y="3516937"/>
                  </a:lnTo>
                  <a:lnTo>
                    <a:pt x="4934733" y="3524397"/>
                  </a:lnTo>
                  <a:lnTo>
                    <a:pt x="4880881" y="3531498"/>
                  </a:lnTo>
                  <a:lnTo>
                    <a:pt x="4826780" y="3538238"/>
                  </a:lnTo>
                  <a:lnTo>
                    <a:pt x="4772437" y="3544615"/>
                  </a:lnTo>
                  <a:lnTo>
                    <a:pt x="4717860" y="3550628"/>
                  </a:lnTo>
                  <a:lnTo>
                    <a:pt x="4663058" y="3556274"/>
                  </a:lnTo>
                  <a:lnTo>
                    <a:pt x="4608039" y="3561551"/>
                  </a:lnTo>
                  <a:lnTo>
                    <a:pt x="4552811" y="3566458"/>
                  </a:lnTo>
                  <a:lnTo>
                    <a:pt x="4497382" y="3570993"/>
                  </a:lnTo>
                  <a:lnTo>
                    <a:pt x="4441761" y="3575154"/>
                  </a:lnTo>
                  <a:lnTo>
                    <a:pt x="4385954" y="3578939"/>
                  </a:lnTo>
                  <a:lnTo>
                    <a:pt x="4329972" y="3582346"/>
                  </a:lnTo>
                  <a:lnTo>
                    <a:pt x="4273821" y="3585373"/>
                  </a:lnTo>
                  <a:lnTo>
                    <a:pt x="4217510" y="3588019"/>
                  </a:lnTo>
                  <a:lnTo>
                    <a:pt x="4161047" y="3590281"/>
                  </a:lnTo>
                  <a:lnTo>
                    <a:pt x="4104441" y="3592157"/>
                  </a:lnTo>
                  <a:lnTo>
                    <a:pt x="4047698" y="3593646"/>
                  </a:lnTo>
                  <a:lnTo>
                    <a:pt x="3990828" y="3594745"/>
                  </a:lnTo>
                  <a:lnTo>
                    <a:pt x="3933839" y="3595454"/>
                  </a:lnTo>
                  <a:lnTo>
                    <a:pt x="3876738" y="3595769"/>
                  </a:lnTo>
                  <a:lnTo>
                    <a:pt x="3819534" y="3595689"/>
                  </a:lnTo>
                  <a:lnTo>
                    <a:pt x="3762235" y="3595213"/>
                  </a:lnTo>
                  <a:lnTo>
                    <a:pt x="3704849" y="3594337"/>
                  </a:lnTo>
                  <a:lnTo>
                    <a:pt x="3647385" y="3593061"/>
                  </a:lnTo>
                  <a:lnTo>
                    <a:pt x="3589850" y="3591383"/>
                  </a:lnTo>
                  <a:lnTo>
                    <a:pt x="3532253" y="3589300"/>
                  </a:lnTo>
                  <a:lnTo>
                    <a:pt x="3474601" y="3586810"/>
                  </a:lnTo>
                  <a:lnTo>
                    <a:pt x="3416903" y="3583912"/>
                  </a:lnTo>
                  <a:lnTo>
                    <a:pt x="3359167" y="3580604"/>
                  </a:lnTo>
                  <a:lnTo>
                    <a:pt x="2250965" y="4045145"/>
                  </a:lnTo>
                  <a:close/>
                </a:path>
              </a:pathLst>
            </a:custGeom>
            <a:ln w="25400">
              <a:solidFill>
                <a:srgbClr val="88A3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92803" y="2155190"/>
            <a:ext cx="4946015" cy="1976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C00000"/>
                </a:solidFill>
              </a:rPr>
              <a:t>Pemikiran</a:t>
            </a:r>
            <a:r>
              <a:rPr sz="3200" spc="-10" dirty="0">
                <a:solidFill>
                  <a:srgbClr val="C00000"/>
                </a:solidFill>
              </a:rPr>
              <a:t> </a:t>
            </a:r>
            <a:r>
              <a:rPr sz="3200" spc="-5" dirty="0">
                <a:solidFill>
                  <a:srgbClr val="C00000"/>
                </a:solidFill>
              </a:rPr>
              <a:t>atau</a:t>
            </a:r>
            <a:r>
              <a:rPr sz="3200" spc="-20" dirty="0">
                <a:solidFill>
                  <a:srgbClr val="C00000"/>
                </a:solidFill>
              </a:rPr>
              <a:t> </a:t>
            </a:r>
            <a:r>
              <a:rPr sz="3200" spc="-5" dirty="0">
                <a:solidFill>
                  <a:srgbClr val="C00000"/>
                </a:solidFill>
              </a:rPr>
              <a:t>penalaran </a:t>
            </a:r>
            <a:r>
              <a:rPr sz="3200" spc="-875" dirty="0">
                <a:solidFill>
                  <a:srgbClr val="C00000"/>
                </a:solidFill>
              </a:rPr>
              <a:t> </a:t>
            </a:r>
            <a:r>
              <a:rPr sz="3200" dirty="0">
                <a:solidFill>
                  <a:srgbClr val="C00000"/>
                </a:solidFill>
              </a:rPr>
              <a:t>kritis digunakan </a:t>
            </a:r>
            <a:r>
              <a:rPr sz="3200" spc="-5" dirty="0">
                <a:solidFill>
                  <a:srgbClr val="C00000"/>
                </a:solidFill>
              </a:rPr>
              <a:t>untuk </a:t>
            </a:r>
            <a:r>
              <a:rPr sz="3200" dirty="0">
                <a:solidFill>
                  <a:srgbClr val="C00000"/>
                </a:solidFill>
              </a:rPr>
              <a:t> mengambil </a:t>
            </a:r>
            <a:r>
              <a:rPr sz="3200" spc="-5" dirty="0">
                <a:solidFill>
                  <a:srgbClr val="C00000"/>
                </a:solidFill>
              </a:rPr>
              <a:t>keputusan </a:t>
            </a:r>
            <a:r>
              <a:rPr sz="3200" dirty="0">
                <a:solidFill>
                  <a:srgbClr val="C00000"/>
                </a:solidFill>
              </a:rPr>
              <a:t> klinis</a:t>
            </a:r>
            <a:endParaRPr sz="32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483234"/>
            <a:ext cx="755243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solidFill>
                  <a:schemeClr val="tx1"/>
                </a:solidFill>
              </a:rPr>
              <a:t>Perilaku</a:t>
            </a:r>
            <a:r>
              <a:rPr sz="4400" spc="10" dirty="0">
                <a:solidFill>
                  <a:schemeClr val="tx1"/>
                </a:solidFill>
              </a:rPr>
              <a:t> </a:t>
            </a:r>
            <a:r>
              <a:rPr sz="4400" spc="-5" dirty="0">
                <a:solidFill>
                  <a:schemeClr val="tx1"/>
                </a:solidFill>
              </a:rPr>
              <a:t>Pemikir</a:t>
            </a:r>
            <a:r>
              <a:rPr sz="4400" spc="10" dirty="0">
                <a:solidFill>
                  <a:schemeClr val="tx1"/>
                </a:solidFill>
              </a:rPr>
              <a:t> </a:t>
            </a:r>
            <a:r>
              <a:rPr sz="4400" spc="-5" dirty="0">
                <a:solidFill>
                  <a:schemeClr val="tx1"/>
                </a:solidFill>
              </a:rPr>
              <a:t>Kritis</a:t>
            </a:r>
            <a:endParaRPr sz="4400" dirty="0">
              <a:solidFill>
                <a:schemeClr val="tx1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Disiplin</a:t>
            </a: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/>
              <a:t>Persisten</a:t>
            </a:r>
          </a:p>
          <a:p>
            <a:pPr marL="355600" indent="-342900">
              <a:lnSpc>
                <a:spcPct val="100000"/>
              </a:lnSpc>
              <a:spcBef>
                <a:spcPts val="77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/>
              <a:t>Kreatif</a:t>
            </a: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Rasa</a:t>
            </a:r>
            <a:r>
              <a:rPr spc="-30" dirty="0"/>
              <a:t> </a:t>
            </a:r>
            <a:r>
              <a:rPr spc="-5" dirty="0"/>
              <a:t>ingin</a:t>
            </a:r>
            <a:r>
              <a:rPr spc="-20" dirty="0"/>
              <a:t> </a:t>
            </a:r>
            <a:r>
              <a:rPr spc="-5" dirty="0"/>
              <a:t>tahu</a:t>
            </a: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/>
              <a:t>Integritas</a:t>
            </a: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Rendah</a:t>
            </a:r>
            <a:r>
              <a:rPr spc="-40" dirty="0"/>
              <a:t> </a:t>
            </a:r>
            <a:r>
              <a:rPr spc="-5" dirty="0"/>
              <a:t>hati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05200" y="1496209"/>
            <a:ext cx="3258820" cy="441515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865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latin typeface="Arial MT"/>
                <a:cs typeface="Arial MT"/>
              </a:rPr>
              <a:t>Percaya</a:t>
            </a:r>
            <a:r>
              <a:rPr sz="3200" spc="-4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diri</a:t>
            </a:r>
            <a:endParaRPr sz="3200" dirty="0">
              <a:latin typeface="Arial MT"/>
              <a:cs typeface="Arial MT"/>
            </a:endParaRPr>
          </a:p>
          <a:p>
            <a:pPr marL="355600" marR="771525" indent="-343535">
              <a:lnSpc>
                <a:spcPct val="100000"/>
              </a:lnSpc>
              <a:spcBef>
                <a:spcPts val="770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Arial MT"/>
                <a:cs typeface="Arial MT"/>
              </a:rPr>
              <a:t>Berpikir 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independen</a:t>
            </a:r>
            <a:endParaRPr sz="3200" dirty="0">
              <a:latin typeface="Arial MT"/>
              <a:cs typeface="Arial MT"/>
            </a:endParaRPr>
          </a:p>
          <a:p>
            <a:pPr marL="355600" indent="-343535">
              <a:lnSpc>
                <a:spcPct val="100000"/>
              </a:lnSpc>
              <a:spcBef>
                <a:spcPts val="770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latin typeface="Arial MT"/>
                <a:cs typeface="Arial MT"/>
              </a:rPr>
              <a:t>Keadilan</a:t>
            </a:r>
            <a:endParaRPr sz="3200" dirty="0">
              <a:latin typeface="Arial MT"/>
              <a:cs typeface="Arial MT"/>
            </a:endParaRPr>
          </a:p>
          <a:p>
            <a:pPr marL="355600" marR="1064895" indent="-343535">
              <a:lnSpc>
                <a:spcPct val="100000"/>
              </a:lnSpc>
              <a:spcBef>
                <a:spcPts val="775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latin typeface="Arial MT"/>
                <a:cs typeface="Arial MT"/>
              </a:rPr>
              <a:t>Tanggung  jawab</a:t>
            </a:r>
            <a:endParaRPr sz="3200" dirty="0">
              <a:latin typeface="Arial MT"/>
              <a:cs typeface="Arial MT"/>
            </a:endParaRPr>
          </a:p>
          <a:p>
            <a:pPr marL="355600" marR="5080" indent="-343535">
              <a:lnSpc>
                <a:spcPct val="100000"/>
              </a:lnSpc>
              <a:spcBef>
                <a:spcPts val="760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latin typeface="Arial MT"/>
                <a:cs typeface="Arial MT"/>
              </a:rPr>
              <a:t>Mau</a:t>
            </a:r>
            <a:r>
              <a:rPr sz="3200" spc="-10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mengambil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resiko</a:t>
            </a:r>
            <a:endParaRPr sz="3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7915" marR="5080" indent="-1143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Faktor</a:t>
            </a:r>
            <a:r>
              <a:rPr spc="-35" dirty="0"/>
              <a:t> </a:t>
            </a:r>
            <a:r>
              <a:rPr dirty="0"/>
              <a:t>yang</a:t>
            </a:r>
            <a:r>
              <a:rPr spc="-35" dirty="0"/>
              <a:t> </a:t>
            </a:r>
            <a:r>
              <a:rPr spc="-5" dirty="0"/>
              <a:t>Menghambat </a:t>
            </a:r>
            <a:r>
              <a:rPr spc="-1095" dirty="0"/>
              <a:t> </a:t>
            </a:r>
            <a:r>
              <a:rPr spc="-5" dirty="0"/>
              <a:t>Pengambilan</a:t>
            </a:r>
            <a:r>
              <a:rPr spc="-25" dirty="0"/>
              <a:t> </a:t>
            </a:r>
            <a:r>
              <a:rPr spc="-5" dirty="0"/>
              <a:t>Keputusan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22370" y="2273096"/>
            <a:ext cx="6638925" cy="2856230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7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 MT"/>
                <a:cs typeface="Arial MT"/>
              </a:rPr>
              <a:t>Pengetahuan</a:t>
            </a:r>
            <a:r>
              <a:rPr sz="3200" spc="-9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teoritis</a:t>
            </a:r>
            <a:endParaRPr sz="3200">
              <a:latin typeface="Arial MT"/>
              <a:cs typeface="Arial MT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Pengalaman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yang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diperoleh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dalam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praktik</a:t>
            </a:r>
            <a:endParaRPr sz="32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Penilaian</a:t>
            </a:r>
            <a:endParaRPr sz="32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Penalaran</a:t>
            </a:r>
            <a:r>
              <a:rPr sz="3200" spc="-3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yang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kurang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846" y="483234"/>
            <a:ext cx="449897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METODE</a:t>
            </a:r>
            <a:r>
              <a:rPr sz="4400" spc="-80" dirty="0"/>
              <a:t> </a:t>
            </a:r>
            <a:r>
              <a:rPr sz="4400" dirty="0"/>
              <a:t>ILMIAH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2133600" y="1752600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8229600" y="0"/>
                </a:moveTo>
                <a:lnTo>
                  <a:pt x="0" y="0"/>
                </a:lnTo>
                <a:lnTo>
                  <a:pt x="0" y="4526280"/>
                </a:lnTo>
                <a:lnTo>
                  <a:pt x="8229600" y="4526280"/>
                </a:lnTo>
                <a:lnTo>
                  <a:pt x="8229600" y="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12720" y="1735073"/>
            <a:ext cx="8073390" cy="319468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5715" indent="-342900" algn="just">
              <a:lnSpc>
                <a:spcPct val="90000"/>
              </a:lnSpc>
              <a:spcBef>
                <a:spcPts val="425"/>
              </a:spcBef>
              <a:buChar char="•"/>
              <a:tabLst>
                <a:tab pos="355600" algn="l"/>
              </a:tabLst>
            </a:pPr>
            <a:r>
              <a:rPr sz="2700" spc="-5" dirty="0">
                <a:latin typeface="Arial MT"/>
                <a:cs typeface="Arial MT"/>
              </a:rPr>
              <a:t>Metode</a:t>
            </a:r>
            <a:r>
              <a:rPr sz="2700" dirty="0">
                <a:latin typeface="Arial MT"/>
                <a:cs typeface="Arial MT"/>
              </a:rPr>
              <a:t> </a:t>
            </a:r>
            <a:r>
              <a:rPr sz="2700" dirty="0">
                <a:latin typeface="Wingdings"/>
                <a:cs typeface="Wingdings"/>
              </a:rPr>
              <a:t>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solidFill>
                  <a:srgbClr val="C00000"/>
                </a:solidFill>
                <a:latin typeface="Arial MT"/>
                <a:cs typeface="Arial MT"/>
              </a:rPr>
              <a:t>cara</a:t>
            </a:r>
            <a:r>
              <a:rPr sz="2700" spc="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700" spc="-5" dirty="0">
                <a:latin typeface="Arial MT"/>
                <a:cs typeface="Arial MT"/>
              </a:rPr>
              <a:t>seseorang</a:t>
            </a:r>
            <a:r>
              <a:rPr sz="2700" dirty="0">
                <a:latin typeface="Arial MT"/>
                <a:cs typeface="Arial MT"/>
              </a:rPr>
              <a:t> </a:t>
            </a:r>
            <a:r>
              <a:rPr sz="2700" spc="-5" dirty="0">
                <a:latin typeface="Arial MT"/>
                <a:cs typeface="Arial MT"/>
              </a:rPr>
              <a:t>dalam</a:t>
            </a:r>
            <a:r>
              <a:rPr sz="2700" spc="740" dirty="0">
                <a:latin typeface="Arial MT"/>
                <a:cs typeface="Arial MT"/>
              </a:rPr>
              <a:t> </a:t>
            </a:r>
            <a:r>
              <a:rPr sz="2700" spc="-5" dirty="0">
                <a:latin typeface="Arial MT"/>
                <a:cs typeface="Arial MT"/>
              </a:rPr>
              <a:t>melakukan </a:t>
            </a:r>
            <a:r>
              <a:rPr sz="2700" dirty="0">
                <a:latin typeface="Arial MT"/>
                <a:cs typeface="Arial MT"/>
              </a:rPr>
              <a:t> </a:t>
            </a:r>
            <a:r>
              <a:rPr sz="2700" spc="-5" dirty="0">
                <a:latin typeface="Arial MT"/>
                <a:cs typeface="Arial MT"/>
              </a:rPr>
              <a:t>suatu kegiatan untuk memecahkan masalah yang </a:t>
            </a:r>
            <a:r>
              <a:rPr sz="2700" dirty="0">
                <a:latin typeface="Arial MT"/>
                <a:cs typeface="Arial MT"/>
              </a:rPr>
              <a:t> </a:t>
            </a:r>
            <a:r>
              <a:rPr sz="2700" spc="-5" dirty="0">
                <a:latin typeface="Arial MT"/>
                <a:cs typeface="Arial MT"/>
              </a:rPr>
              <a:t>ada</a:t>
            </a:r>
            <a:r>
              <a:rPr sz="2700" spc="-1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secara</a:t>
            </a:r>
            <a:r>
              <a:rPr sz="2700" spc="-10" dirty="0">
                <a:latin typeface="Arial MT"/>
                <a:cs typeface="Arial MT"/>
              </a:rPr>
              <a:t> </a:t>
            </a:r>
            <a:r>
              <a:rPr sz="2700" spc="-5" dirty="0">
                <a:latin typeface="Arial MT"/>
                <a:cs typeface="Arial MT"/>
              </a:rPr>
              <a:t>sistematis</a:t>
            </a:r>
            <a:endParaRPr sz="2700">
              <a:latin typeface="Arial MT"/>
              <a:cs typeface="Arial MT"/>
            </a:endParaRPr>
          </a:p>
          <a:p>
            <a:pPr marL="355600" marR="5080" indent="-342900" algn="just">
              <a:lnSpc>
                <a:spcPts val="2910"/>
              </a:lnSpc>
              <a:spcBef>
                <a:spcPts val="700"/>
              </a:spcBef>
              <a:buChar char="•"/>
              <a:tabLst>
                <a:tab pos="355600" algn="l"/>
              </a:tabLst>
            </a:pPr>
            <a:r>
              <a:rPr sz="2700" spc="-5" dirty="0">
                <a:latin typeface="Arial MT"/>
                <a:cs typeface="Arial MT"/>
              </a:rPr>
              <a:t>Ilmiah </a:t>
            </a:r>
            <a:r>
              <a:rPr sz="2700" dirty="0">
                <a:latin typeface="Wingdings"/>
                <a:cs typeface="Wingdings"/>
              </a:rPr>
              <a:t>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Arial MT"/>
                <a:cs typeface="Arial MT"/>
              </a:rPr>
              <a:t>cara mendapatkan pengetahuan </a:t>
            </a:r>
            <a:r>
              <a:rPr sz="2700" dirty="0">
                <a:latin typeface="Arial MT"/>
                <a:cs typeface="Arial MT"/>
              </a:rPr>
              <a:t>secara </a:t>
            </a:r>
            <a:r>
              <a:rPr sz="2700" spc="5" dirty="0">
                <a:latin typeface="Arial MT"/>
                <a:cs typeface="Arial MT"/>
              </a:rPr>
              <a:t> </a:t>
            </a:r>
            <a:r>
              <a:rPr sz="2700" spc="-5" dirty="0">
                <a:latin typeface="Arial MT"/>
                <a:cs typeface="Arial MT"/>
              </a:rPr>
              <a:t>alami dan</a:t>
            </a:r>
            <a:r>
              <a:rPr sz="2700" dirty="0">
                <a:latin typeface="Arial MT"/>
                <a:cs typeface="Arial MT"/>
              </a:rPr>
              <a:t> </a:t>
            </a:r>
            <a:r>
              <a:rPr sz="2700" spc="-5" dirty="0">
                <a:solidFill>
                  <a:srgbClr val="C00000"/>
                </a:solidFill>
                <a:latin typeface="Arial MT"/>
                <a:cs typeface="Arial MT"/>
              </a:rPr>
              <a:t>berdasarkan</a:t>
            </a:r>
            <a:r>
              <a:rPr sz="2700" spc="-1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700" spc="-5" dirty="0">
                <a:solidFill>
                  <a:srgbClr val="C00000"/>
                </a:solidFill>
                <a:latin typeface="Arial MT"/>
                <a:cs typeface="Arial MT"/>
              </a:rPr>
              <a:t>bukti </a:t>
            </a:r>
            <a:r>
              <a:rPr sz="2700" dirty="0">
                <a:solidFill>
                  <a:srgbClr val="C00000"/>
                </a:solidFill>
                <a:latin typeface="Arial MT"/>
                <a:cs typeface="Arial MT"/>
              </a:rPr>
              <a:t>fisik</a:t>
            </a:r>
            <a:endParaRPr sz="2700">
              <a:latin typeface="Arial MT"/>
              <a:cs typeface="Arial MT"/>
            </a:endParaRPr>
          </a:p>
          <a:p>
            <a:pPr marL="355600" marR="5080" indent="-342900" algn="just">
              <a:lnSpc>
                <a:spcPct val="90000"/>
              </a:lnSpc>
              <a:spcBef>
                <a:spcPts val="615"/>
              </a:spcBef>
              <a:buChar char="•"/>
              <a:tabLst>
                <a:tab pos="355600" algn="l"/>
              </a:tabLst>
            </a:pPr>
            <a:r>
              <a:rPr sz="2700" spc="-5" dirty="0">
                <a:latin typeface="Arial MT"/>
                <a:cs typeface="Arial MT"/>
              </a:rPr>
              <a:t>Metode</a:t>
            </a:r>
            <a:r>
              <a:rPr sz="2700" dirty="0">
                <a:latin typeface="Arial MT"/>
                <a:cs typeface="Arial MT"/>
              </a:rPr>
              <a:t> </a:t>
            </a:r>
            <a:r>
              <a:rPr sz="2700" spc="-5" dirty="0">
                <a:latin typeface="Arial MT"/>
                <a:cs typeface="Arial MT"/>
              </a:rPr>
              <a:t>ilmiah</a:t>
            </a:r>
            <a:r>
              <a:rPr sz="2700" dirty="0">
                <a:latin typeface="Arial MT"/>
                <a:cs typeface="Arial MT"/>
              </a:rPr>
              <a:t> </a:t>
            </a:r>
            <a:r>
              <a:rPr sz="2700" dirty="0">
                <a:latin typeface="Wingdings"/>
                <a:cs typeface="Wingdings"/>
              </a:rPr>
              <a:t>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Arial MT"/>
                <a:cs typeface="Arial MT"/>
              </a:rPr>
              <a:t>suatu</a:t>
            </a:r>
            <a:r>
              <a:rPr sz="2700" spc="5" dirty="0">
                <a:latin typeface="Arial MT"/>
                <a:cs typeface="Arial MT"/>
              </a:rPr>
              <a:t> </a:t>
            </a:r>
            <a:r>
              <a:rPr sz="2700" spc="-5" dirty="0">
                <a:solidFill>
                  <a:srgbClr val="C00000"/>
                </a:solidFill>
                <a:latin typeface="Arial MT"/>
                <a:cs typeface="Arial MT"/>
              </a:rPr>
              <a:t>proses</a:t>
            </a:r>
            <a:r>
              <a:rPr sz="27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700" spc="-5" dirty="0">
                <a:latin typeface="Arial MT"/>
                <a:cs typeface="Arial MT"/>
              </a:rPr>
              <a:t>atau</a:t>
            </a:r>
            <a:r>
              <a:rPr sz="2700" dirty="0">
                <a:latin typeface="Arial MT"/>
                <a:cs typeface="Arial MT"/>
              </a:rPr>
              <a:t> </a:t>
            </a:r>
            <a:r>
              <a:rPr sz="2700" spc="-5" dirty="0">
                <a:latin typeface="Arial MT"/>
                <a:cs typeface="Arial MT"/>
              </a:rPr>
              <a:t>prosedur </a:t>
            </a:r>
            <a:r>
              <a:rPr sz="2700" dirty="0">
                <a:latin typeface="Arial MT"/>
                <a:cs typeface="Arial MT"/>
              </a:rPr>
              <a:t> </a:t>
            </a:r>
            <a:r>
              <a:rPr sz="2700" spc="-5" dirty="0">
                <a:latin typeface="Arial MT"/>
                <a:cs typeface="Arial MT"/>
              </a:rPr>
              <a:t>keilmuan untuk m</a:t>
            </a:r>
            <a:r>
              <a:rPr sz="2700" spc="-5" dirty="0">
                <a:solidFill>
                  <a:srgbClr val="C00000"/>
                </a:solidFill>
                <a:latin typeface="Arial MT"/>
                <a:cs typeface="Arial MT"/>
              </a:rPr>
              <a:t>endapatkan pengetahuan </a:t>
            </a:r>
            <a:r>
              <a:rPr sz="2700" dirty="0">
                <a:solidFill>
                  <a:srgbClr val="C00000"/>
                </a:solidFill>
                <a:latin typeface="Arial MT"/>
                <a:cs typeface="Arial MT"/>
              </a:rPr>
              <a:t>secara </a:t>
            </a:r>
            <a:r>
              <a:rPr sz="2700" spc="-74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700" spc="-5" dirty="0">
                <a:solidFill>
                  <a:srgbClr val="C00000"/>
                </a:solidFill>
                <a:latin typeface="Arial MT"/>
                <a:cs typeface="Arial MT"/>
              </a:rPr>
              <a:t>sistematis</a:t>
            </a:r>
            <a:r>
              <a:rPr sz="2700" dirty="0">
                <a:solidFill>
                  <a:srgbClr val="C00000"/>
                </a:solidFill>
                <a:latin typeface="Arial MT"/>
                <a:cs typeface="Arial MT"/>
              </a:rPr>
              <a:t> yang</a:t>
            </a:r>
            <a:r>
              <a:rPr sz="2700" spc="-1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700" spc="-5" dirty="0">
                <a:solidFill>
                  <a:srgbClr val="C00000"/>
                </a:solidFill>
                <a:latin typeface="Arial MT"/>
                <a:cs typeface="Arial MT"/>
              </a:rPr>
              <a:t>berdasarkan</a:t>
            </a:r>
            <a:r>
              <a:rPr sz="2700" spc="-1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C00000"/>
                </a:solidFill>
                <a:latin typeface="Arial MT"/>
                <a:cs typeface="Arial MT"/>
              </a:rPr>
              <a:t>bukti</a:t>
            </a:r>
            <a:r>
              <a:rPr sz="2700" spc="-1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C00000"/>
                </a:solidFill>
                <a:latin typeface="Arial MT"/>
                <a:cs typeface="Arial MT"/>
              </a:rPr>
              <a:t>fisis</a:t>
            </a:r>
            <a:endParaRPr sz="27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53204" y="4945126"/>
            <a:ext cx="5116830" cy="80772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 indent="109220">
              <a:lnSpc>
                <a:spcPts val="2920"/>
              </a:lnSpc>
              <a:spcBef>
                <a:spcPts val="459"/>
              </a:spcBef>
              <a:tabLst>
                <a:tab pos="1909445" algn="l"/>
                <a:tab pos="2642870" algn="l"/>
                <a:tab pos="2854960" algn="l"/>
                <a:tab pos="4135120" algn="l"/>
              </a:tabLst>
            </a:pPr>
            <a:r>
              <a:rPr sz="2700" spc="-5" dirty="0">
                <a:latin typeface="Arial MT"/>
                <a:cs typeface="Arial MT"/>
              </a:rPr>
              <a:t>menggunakan	metode	ilmiah </a:t>
            </a:r>
            <a:r>
              <a:rPr sz="2700" spc="-740" dirty="0">
                <a:latin typeface="Arial MT"/>
                <a:cs typeface="Arial MT"/>
              </a:rPr>
              <a:t> </a:t>
            </a:r>
            <a:r>
              <a:rPr sz="2700" spc="-5" dirty="0">
                <a:latin typeface="Arial MT"/>
                <a:cs typeface="Arial MT"/>
              </a:rPr>
              <a:t>kebenaran</a:t>
            </a:r>
            <a:r>
              <a:rPr sz="2700" dirty="0">
                <a:latin typeface="Arial MT"/>
                <a:cs typeface="Arial MT"/>
              </a:rPr>
              <a:t>	</a:t>
            </a:r>
            <a:r>
              <a:rPr sz="2700" spc="-10" dirty="0">
                <a:latin typeface="Arial MT"/>
                <a:cs typeface="Arial MT"/>
              </a:rPr>
              <a:t>ata</a:t>
            </a:r>
            <a:r>
              <a:rPr sz="2700" spc="-5" dirty="0">
                <a:latin typeface="Arial MT"/>
                <a:cs typeface="Arial MT"/>
              </a:rPr>
              <a:t>u</a:t>
            </a:r>
            <a:r>
              <a:rPr sz="2700" dirty="0">
                <a:latin typeface="Arial MT"/>
                <a:cs typeface="Arial MT"/>
              </a:rPr>
              <a:t>		</a:t>
            </a:r>
            <a:r>
              <a:rPr sz="2700" spc="-5" dirty="0">
                <a:latin typeface="Arial MT"/>
                <a:cs typeface="Arial MT"/>
              </a:rPr>
              <a:t>mengonfirmasi</a:t>
            </a:r>
            <a:endParaRPr sz="27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20859" y="4945126"/>
            <a:ext cx="865505" cy="80772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3970" marR="5080" indent="-1270">
              <a:lnSpc>
                <a:spcPts val="2920"/>
              </a:lnSpc>
              <a:spcBef>
                <a:spcPts val="459"/>
              </a:spcBef>
            </a:pPr>
            <a:r>
              <a:rPr sz="2700" spc="-10" dirty="0">
                <a:latin typeface="Arial MT"/>
                <a:cs typeface="Arial MT"/>
              </a:rPr>
              <a:t>untuk  </a:t>
            </a:r>
            <a:r>
              <a:rPr sz="2700" spc="-5" dirty="0">
                <a:latin typeface="Arial MT"/>
                <a:cs typeface="Arial MT"/>
              </a:rPr>
              <a:t>suatu</a:t>
            </a:r>
            <a:endParaRPr sz="27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12720" y="4945126"/>
            <a:ext cx="1626235" cy="117856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marR="5080" indent="-342900" algn="just">
              <a:lnSpc>
                <a:spcPts val="2920"/>
              </a:lnSpc>
              <a:spcBef>
                <a:spcPts val="459"/>
              </a:spcBef>
              <a:buChar char="•"/>
              <a:tabLst>
                <a:tab pos="355600" algn="l"/>
              </a:tabLst>
            </a:pPr>
            <a:r>
              <a:rPr sz="2700" spc="-5" dirty="0">
                <a:latin typeface="Arial MT"/>
                <a:cs typeface="Arial MT"/>
              </a:rPr>
              <a:t>Perawat  mencari </a:t>
            </a:r>
            <a:r>
              <a:rPr sz="2700" spc="-740" dirty="0">
                <a:latin typeface="Arial MT"/>
                <a:cs typeface="Arial MT"/>
              </a:rPr>
              <a:t> </a:t>
            </a:r>
            <a:r>
              <a:rPr sz="2700" spc="-5" dirty="0">
                <a:latin typeface="Arial MT"/>
                <a:cs typeface="Arial MT"/>
              </a:rPr>
              <a:t>fakta</a:t>
            </a:r>
            <a:endParaRPr sz="27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0194" y="483234"/>
            <a:ext cx="6905752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Tujuan</a:t>
            </a:r>
            <a:r>
              <a:rPr sz="4400" spc="-35" dirty="0"/>
              <a:t> </a:t>
            </a:r>
            <a:r>
              <a:rPr sz="4400" dirty="0"/>
              <a:t>Metode</a:t>
            </a:r>
            <a:r>
              <a:rPr sz="4400" spc="-35" dirty="0"/>
              <a:t> </a:t>
            </a:r>
            <a:r>
              <a:rPr sz="4400" spc="-5" dirty="0"/>
              <a:t>Ilmiah</a:t>
            </a:r>
            <a:endParaRPr sz="4400" dirty="0"/>
          </a:p>
        </p:txBody>
      </p:sp>
      <p:sp>
        <p:nvSpPr>
          <p:cNvPr id="3" name="object 3"/>
          <p:cNvSpPr/>
          <p:nvPr/>
        </p:nvSpPr>
        <p:spPr>
          <a:xfrm>
            <a:off x="1981200" y="1600200"/>
            <a:ext cx="8229600" cy="5142230"/>
          </a:xfrm>
          <a:custGeom>
            <a:avLst/>
            <a:gdLst/>
            <a:ahLst/>
            <a:cxnLst/>
            <a:rect l="l" t="t" r="r" b="b"/>
            <a:pathLst>
              <a:path w="8229600" h="5142230">
                <a:moveTo>
                  <a:pt x="8229600" y="0"/>
                </a:moveTo>
                <a:lnTo>
                  <a:pt x="0" y="0"/>
                </a:lnTo>
                <a:lnTo>
                  <a:pt x="0" y="5142230"/>
                </a:lnTo>
                <a:lnTo>
                  <a:pt x="8229600" y="5142230"/>
                </a:lnTo>
                <a:lnTo>
                  <a:pt x="8229600" y="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060194" y="1622171"/>
            <a:ext cx="807275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  <a:tab pos="2849880" algn="l"/>
                <a:tab pos="4802505" algn="l"/>
                <a:tab pos="6144895" algn="l"/>
              </a:tabLst>
            </a:pPr>
            <a:r>
              <a:rPr sz="3200" spc="-5" dirty="0">
                <a:latin typeface="Arial MT"/>
                <a:cs typeface="Arial MT"/>
              </a:rPr>
              <a:t>Pembuktian	terhadap	suatu	</a:t>
            </a:r>
            <a:r>
              <a:rPr sz="3200" spc="-10" dirty="0">
                <a:latin typeface="Arial MT"/>
                <a:cs typeface="Arial MT"/>
              </a:rPr>
              <a:t>kebenaran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03094" y="2109723"/>
            <a:ext cx="599059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66900" algn="l"/>
                <a:tab pos="3855720" algn="l"/>
              </a:tabLst>
            </a:pPr>
            <a:r>
              <a:rPr sz="3200" spc="-5" dirty="0">
                <a:latin typeface="Arial MT"/>
                <a:cs typeface="Arial MT"/>
              </a:rPr>
              <a:t>yang	dapat	dipengaruhi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319006" y="2109723"/>
            <a:ext cx="81534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59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latin typeface="Arial MT"/>
                <a:cs typeface="Arial MT"/>
              </a:rPr>
              <a:t>oleh  at</a:t>
            </a:r>
            <a:r>
              <a:rPr sz="3200" spc="-15" dirty="0">
                <a:latin typeface="Arial MT"/>
                <a:cs typeface="Arial MT"/>
              </a:rPr>
              <a:t>a</a:t>
            </a:r>
            <a:r>
              <a:rPr sz="3200" spc="-5" dirty="0">
                <a:latin typeface="Arial MT"/>
                <a:cs typeface="Arial MT"/>
              </a:rPr>
              <a:t>u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03094" y="2597784"/>
            <a:ext cx="512381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latin typeface="Arial MT"/>
                <a:cs typeface="Arial MT"/>
              </a:rPr>
              <a:t>perti</a:t>
            </a:r>
            <a:r>
              <a:rPr sz="3200" spc="-15" dirty="0">
                <a:latin typeface="Arial MT"/>
                <a:cs typeface="Arial MT"/>
              </a:rPr>
              <a:t>m</a:t>
            </a:r>
            <a:r>
              <a:rPr sz="3200" spc="-5" dirty="0">
                <a:latin typeface="Arial MT"/>
                <a:cs typeface="Arial MT"/>
              </a:rPr>
              <a:t>bang</a:t>
            </a:r>
            <a:r>
              <a:rPr sz="3200" spc="-25" dirty="0">
                <a:latin typeface="Arial MT"/>
                <a:cs typeface="Arial MT"/>
              </a:rPr>
              <a:t>a</a:t>
            </a:r>
            <a:r>
              <a:rPr sz="3200" spc="-5" dirty="0">
                <a:latin typeface="Arial MT"/>
                <a:cs typeface="Arial MT"/>
              </a:rPr>
              <a:t>n</a:t>
            </a:r>
            <a:r>
              <a:rPr sz="3200" spc="-10" dirty="0">
                <a:latin typeface="Arial MT"/>
                <a:cs typeface="Arial MT"/>
              </a:rPr>
              <a:t>-</a:t>
            </a:r>
            <a:r>
              <a:rPr sz="3200" spc="-5" dirty="0">
                <a:latin typeface="Arial MT"/>
                <a:cs typeface="Arial MT"/>
              </a:rPr>
              <a:t>pert</a:t>
            </a:r>
            <a:r>
              <a:rPr sz="3200" spc="-20" dirty="0">
                <a:latin typeface="Arial MT"/>
                <a:cs typeface="Arial MT"/>
              </a:rPr>
              <a:t>i</a:t>
            </a:r>
            <a:r>
              <a:rPr sz="3200" spc="-5" dirty="0">
                <a:latin typeface="Arial MT"/>
                <a:cs typeface="Arial MT"/>
              </a:rPr>
              <a:t>mba</a:t>
            </a:r>
            <a:r>
              <a:rPr sz="3200" spc="-20" dirty="0">
                <a:latin typeface="Arial MT"/>
                <a:cs typeface="Arial MT"/>
              </a:rPr>
              <a:t>n</a:t>
            </a:r>
            <a:r>
              <a:rPr sz="3200" spc="-5" dirty="0">
                <a:latin typeface="Arial MT"/>
                <a:cs typeface="Arial MT"/>
              </a:rPr>
              <a:t>gan  penilaian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yang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logis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60194" y="3670934"/>
            <a:ext cx="8074659" cy="3049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Mencari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pengetahuan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yang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dimulai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dari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perumusan</a:t>
            </a:r>
            <a:r>
              <a:rPr sz="3200" spc="844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masalah,</a:t>
            </a:r>
            <a:r>
              <a:rPr sz="3200" spc="85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pengumpulan</a:t>
            </a:r>
            <a:r>
              <a:rPr sz="3200" spc="84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data, </a:t>
            </a:r>
            <a:r>
              <a:rPr sz="3200" spc="-88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analisis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data,</a:t>
            </a:r>
            <a:r>
              <a:rPr sz="3200" spc="-3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menarik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kesimpulan</a:t>
            </a:r>
            <a:endParaRPr sz="3200">
              <a:latin typeface="Arial MT"/>
              <a:cs typeface="Arial MT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770"/>
              </a:spcBef>
              <a:buChar char="•"/>
              <a:tabLst>
                <a:tab pos="355600" algn="l"/>
              </a:tabLst>
            </a:pP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Membantu memecahkan masalah </a:t>
            </a:r>
            <a:r>
              <a:rPr sz="3200" spc="-15" dirty="0">
                <a:latin typeface="Arial MT"/>
                <a:cs typeface="Arial MT"/>
              </a:rPr>
              <a:t>dengan 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bukti-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bukti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yang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bisa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dibuktikan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dengan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data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4585" y="483234"/>
            <a:ext cx="586422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Kriteria</a:t>
            </a:r>
            <a:r>
              <a:rPr sz="4400" spc="-20" dirty="0"/>
              <a:t> </a:t>
            </a:r>
            <a:r>
              <a:rPr sz="4400" dirty="0"/>
              <a:t>Metode</a:t>
            </a:r>
            <a:r>
              <a:rPr sz="4400" spc="-45" dirty="0"/>
              <a:t> </a:t>
            </a:r>
            <a:r>
              <a:rPr sz="4400" dirty="0"/>
              <a:t>Ilmiah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3366770" y="2199817"/>
            <a:ext cx="6550659" cy="2953385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7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 MT"/>
                <a:cs typeface="Arial MT"/>
              </a:rPr>
              <a:t>Berdasarkan</a:t>
            </a:r>
            <a:r>
              <a:rPr sz="3200" spc="-6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kenyataan</a:t>
            </a:r>
            <a:r>
              <a:rPr sz="3200" spc="-4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atau</a:t>
            </a:r>
            <a:r>
              <a:rPr sz="3200" spc="-4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fakta</a:t>
            </a:r>
            <a:endParaRPr sz="32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Bebas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dari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prasangka</a:t>
            </a:r>
            <a:endParaRPr sz="32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 MT"/>
                <a:cs typeface="Arial MT"/>
              </a:rPr>
              <a:t>Memakai</a:t>
            </a:r>
            <a:r>
              <a:rPr sz="3200" spc="-4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prinsip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analisa</a:t>
            </a:r>
            <a:endParaRPr sz="32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Menggunakan</a:t>
            </a:r>
            <a:r>
              <a:rPr sz="3200" spc="-4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hipotesis</a:t>
            </a:r>
            <a:endParaRPr sz="32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 MT"/>
                <a:cs typeface="Arial MT"/>
              </a:rPr>
              <a:t>Objektif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1076" y="483234"/>
            <a:ext cx="868934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Langkah-Langkah</a:t>
            </a:r>
            <a:r>
              <a:rPr sz="4400" spc="-60" dirty="0"/>
              <a:t> </a:t>
            </a:r>
            <a:r>
              <a:rPr sz="4400" dirty="0"/>
              <a:t>Metode</a:t>
            </a:r>
            <a:r>
              <a:rPr sz="4400" spc="-50" dirty="0"/>
              <a:t> </a:t>
            </a:r>
            <a:r>
              <a:rPr sz="4400" dirty="0"/>
              <a:t>Ilmiah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3511296" y="1984247"/>
            <a:ext cx="5988050" cy="353822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9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 MT"/>
                <a:cs typeface="Arial MT"/>
              </a:rPr>
              <a:t>Melakukan</a:t>
            </a:r>
            <a:r>
              <a:rPr sz="3200" spc="-6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observasi</a:t>
            </a:r>
            <a:endParaRPr sz="32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77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 MT"/>
                <a:cs typeface="Arial MT"/>
              </a:rPr>
              <a:t>Melakukan</a:t>
            </a:r>
            <a:r>
              <a:rPr sz="3200" spc="-4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identifikasi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masalah</a:t>
            </a:r>
            <a:endParaRPr sz="32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 MT"/>
                <a:cs typeface="Arial MT"/>
              </a:rPr>
              <a:t>Mengumpulkan</a:t>
            </a:r>
            <a:r>
              <a:rPr sz="3200" spc="-8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data</a:t>
            </a:r>
            <a:endParaRPr sz="32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 MT"/>
                <a:cs typeface="Arial MT"/>
              </a:rPr>
              <a:t>Menyatakan</a:t>
            </a:r>
            <a:r>
              <a:rPr sz="3200" spc="-7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hipotesis</a:t>
            </a:r>
            <a:endParaRPr sz="32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 MT"/>
                <a:cs typeface="Arial MT"/>
              </a:rPr>
              <a:t>Menguji</a:t>
            </a:r>
            <a:r>
              <a:rPr sz="3200" spc="-7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hipotesis</a:t>
            </a:r>
            <a:endParaRPr sz="32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 MT"/>
                <a:cs typeface="Arial MT"/>
              </a:rPr>
              <a:t>Melakukan</a:t>
            </a:r>
            <a:r>
              <a:rPr sz="3200" spc="-6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evaluasi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06470" y="1622171"/>
            <a:ext cx="712724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berpikir</a:t>
            </a:r>
            <a:r>
              <a:rPr sz="3200" spc="14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kritis</a:t>
            </a:r>
            <a:r>
              <a:rPr sz="3200" spc="125" dirty="0">
                <a:latin typeface="Arial MT"/>
                <a:cs typeface="Arial MT"/>
              </a:rPr>
              <a:t> </a:t>
            </a:r>
            <a:r>
              <a:rPr sz="3200" spc="-5" dirty="0">
                <a:latin typeface="Wingdings"/>
                <a:cs typeface="Wingdings"/>
              </a:rPr>
              <a:t></a:t>
            </a:r>
            <a:r>
              <a:rPr sz="3200" spc="2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Arial MT"/>
                <a:cs typeface="Arial MT"/>
              </a:rPr>
              <a:t>suatu</a:t>
            </a:r>
            <a:r>
              <a:rPr sz="3200" spc="13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proses</a:t>
            </a:r>
            <a:r>
              <a:rPr sz="3200" spc="13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dimana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49371" y="2109723"/>
            <a:ext cx="499808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62200" algn="l"/>
                <a:tab pos="3606800" algn="l"/>
              </a:tabLst>
            </a:pPr>
            <a:r>
              <a:rPr sz="3200" spc="-5" dirty="0">
                <a:latin typeface="Arial MT"/>
                <a:cs typeface="Arial MT"/>
              </a:rPr>
              <a:t>seseorang	atau	individu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49371" y="2597784"/>
            <a:ext cx="52101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89430" algn="l"/>
              </a:tabLst>
            </a:pPr>
            <a:r>
              <a:rPr sz="3200" spc="-5" dirty="0">
                <a:latin typeface="Arial MT"/>
                <a:cs typeface="Arial MT"/>
              </a:rPr>
              <a:t>untuk	mengintervensikan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49371" y="3085465"/>
            <a:ext cx="498665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23590" algn="l"/>
              </a:tabLst>
            </a:pPr>
            <a:r>
              <a:rPr sz="3200" spc="-5" dirty="0">
                <a:solidFill>
                  <a:srgbClr val="006FC0"/>
                </a:solidFill>
                <a:latin typeface="Arial MT"/>
                <a:cs typeface="Arial MT"/>
              </a:rPr>
              <a:t>men</a:t>
            </a:r>
            <a:r>
              <a:rPr sz="3200" spc="-20" dirty="0">
                <a:solidFill>
                  <a:srgbClr val="006FC0"/>
                </a:solidFill>
                <a:latin typeface="Arial MT"/>
                <a:cs typeface="Arial MT"/>
              </a:rPr>
              <a:t>g</a:t>
            </a:r>
            <a:r>
              <a:rPr sz="3200" spc="-5" dirty="0">
                <a:solidFill>
                  <a:srgbClr val="006FC0"/>
                </a:solidFill>
                <a:latin typeface="Arial MT"/>
                <a:cs typeface="Arial MT"/>
              </a:rPr>
              <a:t>evaluasi</a:t>
            </a:r>
            <a:r>
              <a:rPr sz="3200" dirty="0">
                <a:solidFill>
                  <a:srgbClr val="006FC0"/>
                </a:solidFill>
                <a:latin typeface="Arial MT"/>
                <a:cs typeface="Arial MT"/>
              </a:rPr>
              <a:t>	</a:t>
            </a:r>
            <a:r>
              <a:rPr sz="3200" spc="-5" dirty="0">
                <a:solidFill>
                  <a:srgbClr val="006FC0"/>
                </a:solidFill>
                <a:latin typeface="Arial MT"/>
                <a:cs typeface="Arial MT"/>
              </a:rPr>
              <a:t>informa</a:t>
            </a:r>
            <a:r>
              <a:rPr sz="3200" dirty="0">
                <a:solidFill>
                  <a:srgbClr val="006FC0"/>
                </a:solidFill>
                <a:latin typeface="Arial MT"/>
                <a:cs typeface="Arial MT"/>
              </a:rPr>
              <a:t>s</a:t>
            </a:r>
            <a:r>
              <a:rPr sz="3200" spc="-5" dirty="0">
                <a:solidFill>
                  <a:srgbClr val="006FC0"/>
                </a:solidFill>
                <a:latin typeface="Arial MT"/>
                <a:cs typeface="Arial MT"/>
              </a:rPr>
              <a:t>i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76716" y="2109723"/>
            <a:ext cx="135763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latin typeface="Arial MT"/>
                <a:cs typeface="Arial MT"/>
              </a:rPr>
              <a:t>ditun</a:t>
            </a:r>
            <a:r>
              <a:rPr sz="3200" spc="-25" dirty="0">
                <a:latin typeface="Arial MT"/>
                <a:cs typeface="Arial MT"/>
              </a:rPr>
              <a:t>t</a:t>
            </a:r>
            <a:r>
              <a:rPr sz="3200" dirty="0">
                <a:latin typeface="Arial MT"/>
                <a:cs typeface="Arial MT"/>
              </a:rPr>
              <a:t>ut</a:t>
            </a:r>
            <a:endParaRPr sz="3200">
              <a:latin typeface="Arial MT"/>
              <a:cs typeface="Arial MT"/>
            </a:endParaRPr>
          </a:p>
          <a:p>
            <a:pPr marL="349885" marR="5080" indent="201930" algn="r">
              <a:lnSpc>
                <a:spcPct val="100000"/>
              </a:lnSpc>
            </a:pPr>
            <a:r>
              <a:rPr sz="3200" spc="-5" dirty="0">
                <a:latin typeface="Arial MT"/>
                <a:cs typeface="Arial MT"/>
              </a:rPr>
              <a:t>atau  untuk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49371" y="3573145"/>
            <a:ext cx="6784975" cy="1976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6FC0"/>
                </a:solidFill>
                <a:latin typeface="Arial MT"/>
                <a:cs typeface="Arial MT"/>
              </a:rPr>
              <a:t>membuat</a:t>
            </a:r>
            <a:r>
              <a:rPr sz="320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006FC0"/>
                </a:solidFill>
                <a:latin typeface="Arial MT"/>
                <a:cs typeface="Arial MT"/>
              </a:rPr>
              <a:t>sebuah</a:t>
            </a:r>
            <a:r>
              <a:rPr sz="320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006FC0"/>
                </a:solidFill>
                <a:latin typeface="Arial MT"/>
                <a:cs typeface="Arial MT"/>
              </a:rPr>
              <a:t>penilain</a:t>
            </a:r>
            <a:r>
              <a:rPr sz="320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atau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7575D1"/>
                </a:solidFill>
                <a:latin typeface="Arial MT"/>
                <a:cs typeface="Arial MT"/>
              </a:rPr>
              <a:t>keputusan </a:t>
            </a:r>
            <a:r>
              <a:rPr sz="3200" spc="-5" dirty="0">
                <a:latin typeface="Arial MT"/>
                <a:cs typeface="Arial MT"/>
              </a:rPr>
              <a:t>berdasarkan </a:t>
            </a:r>
            <a:r>
              <a:rPr sz="3200" spc="-10" dirty="0">
                <a:latin typeface="Arial MT"/>
                <a:cs typeface="Arial MT"/>
              </a:rPr>
              <a:t>kemampuan,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menerapkan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ilmu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pengetahuan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dan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pengalaman.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06470" y="6169342"/>
            <a:ext cx="2108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MT"/>
                <a:cs typeface="Arial MT"/>
              </a:rPr>
              <a:t>Pery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&amp;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Potter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(2005)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6130" marR="5080" indent="-2044064">
              <a:lnSpc>
                <a:spcPct val="100000"/>
              </a:lnSpc>
              <a:spcBef>
                <a:spcPts val="100"/>
              </a:spcBef>
            </a:pPr>
            <a:r>
              <a:rPr dirty="0"/>
              <a:t>PERAN</a:t>
            </a:r>
            <a:r>
              <a:rPr spc="-45" dirty="0"/>
              <a:t> </a:t>
            </a:r>
            <a:r>
              <a:rPr dirty="0"/>
              <a:t>PERAWAT</a:t>
            </a:r>
            <a:r>
              <a:rPr spc="-55" dirty="0"/>
              <a:t> </a:t>
            </a:r>
            <a:r>
              <a:rPr dirty="0"/>
              <a:t>DALAM</a:t>
            </a:r>
            <a:r>
              <a:rPr spc="-20" dirty="0"/>
              <a:t> </a:t>
            </a:r>
            <a:r>
              <a:rPr spc="-5" dirty="0"/>
              <a:t>RISET </a:t>
            </a:r>
            <a:r>
              <a:rPr spc="-1095" dirty="0"/>
              <a:t> </a:t>
            </a:r>
            <a:r>
              <a:rPr dirty="0"/>
              <a:t>KEPERAWATAN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34970" y="1950465"/>
            <a:ext cx="7197725" cy="3696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  <a:tab pos="2479040" algn="l"/>
                <a:tab pos="3571240" algn="l"/>
                <a:tab pos="4625340" algn="l"/>
                <a:tab pos="6511925" algn="l"/>
              </a:tabLst>
            </a:pPr>
            <a:r>
              <a:rPr sz="2800" spc="-5" dirty="0">
                <a:latin typeface="Arial MT"/>
                <a:cs typeface="Arial MT"/>
              </a:rPr>
              <a:t>Men</a:t>
            </a:r>
            <a:r>
              <a:rPr sz="2800" spc="5" dirty="0">
                <a:latin typeface="Arial MT"/>
                <a:cs typeface="Arial MT"/>
              </a:rPr>
              <a:t>y</a:t>
            </a:r>
            <a:r>
              <a:rPr sz="2800" spc="-5" dirty="0">
                <a:latin typeface="Arial MT"/>
                <a:cs typeface="Arial MT"/>
              </a:rPr>
              <a:t>a</a:t>
            </a:r>
            <a:r>
              <a:rPr sz="2800" spc="5" dirty="0">
                <a:latin typeface="Arial MT"/>
                <a:cs typeface="Arial MT"/>
              </a:rPr>
              <a:t>d</a:t>
            </a:r>
            <a:r>
              <a:rPr sz="2800" spc="-5" dirty="0">
                <a:latin typeface="Arial MT"/>
                <a:cs typeface="Arial MT"/>
              </a:rPr>
              <a:t>a</a:t>
            </a:r>
            <a:r>
              <a:rPr sz="2800" dirty="0">
                <a:latin typeface="Arial MT"/>
                <a:cs typeface="Arial MT"/>
              </a:rPr>
              <a:t>r</a:t>
            </a:r>
            <a:r>
              <a:rPr sz="2800" spc="-5" dirty="0">
                <a:latin typeface="Arial MT"/>
                <a:cs typeface="Arial MT"/>
              </a:rPr>
              <a:t>i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5" dirty="0">
                <a:latin typeface="Arial MT"/>
                <a:cs typeface="Arial MT"/>
              </a:rPr>
              <a:t>ni</a:t>
            </a:r>
            <a:r>
              <a:rPr sz="2800" dirty="0">
                <a:latin typeface="Arial MT"/>
                <a:cs typeface="Arial MT"/>
              </a:rPr>
              <a:t>l</a:t>
            </a:r>
            <a:r>
              <a:rPr sz="2800" spc="-5" dirty="0">
                <a:latin typeface="Arial MT"/>
                <a:cs typeface="Arial MT"/>
              </a:rPr>
              <a:t>ai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5" dirty="0">
                <a:latin typeface="Arial MT"/>
                <a:cs typeface="Arial MT"/>
              </a:rPr>
              <a:t>d</a:t>
            </a:r>
            <a:r>
              <a:rPr sz="2800" spc="5" dirty="0">
                <a:latin typeface="Arial MT"/>
                <a:cs typeface="Arial MT"/>
              </a:rPr>
              <a:t>a</a:t>
            </a:r>
            <a:r>
              <a:rPr sz="2800" spc="-5" dirty="0">
                <a:latin typeface="Arial MT"/>
                <a:cs typeface="Arial MT"/>
              </a:rPr>
              <a:t>n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5" dirty="0">
                <a:latin typeface="Arial MT"/>
                <a:cs typeface="Arial MT"/>
              </a:rPr>
              <a:t>re</a:t>
            </a:r>
            <a:r>
              <a:rPr sz="2800" dirty="0">
                <a:latin typeface="Arial MT"/>
                <a:cs typeface="Arial MT"/>
              </a:rPr>
              <a:t>l</a:t>
            </a:r>
            <a:r>
              <a:rPr sz="2800" spc="5" dirty="0">
                <a:latin typeface="Arial MT"/>
                <a:cs typeface="Arial MT"/>
              </a:rPr>
              <a:t>e</a:t>
            </a:r>
            <a:r>
              <a:rPr sz="2800" spc="-5" dirty="0">
                <a:latin typeface="Arial MT"/>
                <a:cs typeface="Arial MT"/>
              </a:rPr>
              <a:t>vansi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5" dirty="0">
                <a:latin typeface="Arial MT"/>
                <a:cs typeface="Arial MT"/>
              </a:rPr>
              <a:t>ris</a:t>
            </a:r>
            <a:r>
              <a:rPr sz="2800" dirty="0">
                <a:latin typeface="Arial MT"/>
                <a:cs typeface="Arial MT"/>
              </a:rPr>
              <a:t>et  keperawatan</a:t>
            </a:r>
            <a:endParaRPr sz="2800">
              <a:latin typeface="Arial MT"/>
              <a:cs typeface="Arial MT"/>
            </a:endParaRPr>
          </a:p>
          <a:p>
            <a:pPr marL="355600" marR="8255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4965" algn="l"/>
                <a:tab pos="355600" algn="l"/>
                <a:tab pos="2214880" algn="l"/>
                <a:tab pos="4945380" algn="l"/>
                <a:tab pos="5835650" algn="l"/>
              </a:tabLst>
            </a:pPr>
            <a:r>
              <a:rPr sz="2800" spc="-5" dirty="0">
                <a:latin typeface="Arial MT"/>
                <a:cs typeface="Arial MT"/>
              </a:rPr>
              <a:t>M</a:t>
            </a:r>
            <a:r>
              <a:rPr sz="2800" dirty="0">
                <a:latin typeface="Arial MT"/>
                <a:cs typeface="Arial MT"/>
              </a:rPr>
              <a:t>e</a:t>
            </a:r>
            <a:r>
              <a:rPr sz="2800" spc="-5" dirty="0">
                <a:latin typeface="Arial MT"/>
                <a:cs typeface="Arial MT"/>
              </a:rPr>
              <a:t>mb</a:t>
            </a:r>
            <a:r>
              <a:rPr sz="2800" spc="5" dirty="0">
                <a:latin typeface="Arial MT"/>
                <a:cs typeface="Arial MT"/>
              </a:rPr>
              <a:t>a</a:t>
            </a:r>
            <a:r>
              <a:rPr sz="2800" spc="-5" dirty="0">
                <a:latin typeface="Arial MT"/>
                <a:cs typeface="Arial MT"/>
              </a:rPr>
              <a:t>ntu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5" dirty="0">
                <a:latin typeface="Arial MT"/>
                <a:cs typeface="Arial MT"/>
              </a:rPr>
              <a:t>m</a:t>
            </a:r>
            <a:r>
              <a:rPr sz="2800" dirty="0">
                <a:latin typeface="Arial MT"/>
                <a:cs typeface="Arial MT"/>
              </a:rPr>
              <a:t>e</a:t>
            </a:r>
            <a:r>
              <a:rPr sz="2800" spc="-5" dirty="0">
                <a:latin typeface="Arial MT"/>
                <a:cs typeface="Arial MT"/>
              </a:rPr>
              <a:t>ngi</a:t>
            </a:r>
            <a:r>
              <a:rPr sz="2800" spc="5" dirty="0">
                <a:latin typeface="Arial MT"/>
                <a:cs typeface="Arial MT"/>
              </a:rPr>
              <a:t>d</a:t>
            </a:r>
            <a:r>
              <a:rPr sz="2800" spc="-5" dirty="0">
                <a:latin typeface="Arial MT"/>
                <a:cs typeface="Arial MT"/>
              </a:rPr>
              <a:t>ent</a:t>
            </a:r>
            <a:r>
              <a:rPr sz="2800" spc="5" dirty="0">
                <a:latin typeface="Arial MT"/>
                <a:cs typeface="Arial MT"/>
              </a:rPr>
              <a:t>i</a:t>
            </a:r>
            <a:r>
              <a:rPr sz="2800" spc="-5" dirty="0">
                <a:latin typeface="Arial MT"/>
                <a:cs typeface="Arial MT"/>
              </a:rPr>
              <a:t>fikasi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5" dirty="0">
                <a:latin typeface="Arial MT"/>
                <a:cs typeface="Arial MT"/>
              </a:rPr>
              <a:t>a</a:t>
            </a:r>
            <a:r>
              <a:rPr sz="2800" spc="-5" dirty="0">
                <a:latin typeface="Arial MT"/>
                <a:cs typeface="Arial MT"/>
              </a:rPr>
              <a:t>rea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5" dirty="0">
                <a:latin typeface="Arial MT"/>
                <a:cs typeface="Arial MT"/>
              </a:rPr>
              <a:t>m</a:t>
            </a:r>
            <a:r>
              <a:rPr sz="2800" dirty="0">
                <a:latin typeface="Arial MT"/>
                <a:cs typeface="Arial MT"/>
              </a:rPr>
              <a:t>a</a:t>
            </a:r>
            <a:r>
              <a:rPr sz="2800" spc="-5" dirty="0">
                <a:latin typeface="Arial MT"/>
                <a:cs typeface="Arial MT"/>
              </a:rPr>
              <a:t>salah  riset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keperawatan</a:t>
            </a:r>
            <a:endParaRPr sz="2800">
              <a:latin typeface="Arial MT"/>
              <a:cs typeface="Arial MT"/>
            </a:endParaRPr>
          </a:p>
          <a:p>
            <a:pPr marL="355600" marR="8255" indent="-342900">
              <a:lnSpc>
                <a:spcPct val="100000"/>
              </a:lnSpc>
              <a:spcBef>
                <a:spcPts val="680"/>
              </a:spcBef>
              <a:buChar char="•"/>
              <a:tabLst>
                <a:tab pos="354965" algn="l"/>
                <a:tab pos="355600" algn="l"/>
                <a:tab pos="2519680" algn="l"/>
                <a:tab pos="5021580" algn="l"/>
              </a:tabLst>
            </a:pPr>
            <a:r>
              <a:rPr sz="2800" spc="-5" dirty="0">
                <a:latin typeface="Arial MT"/>
                <a:cs typeface="Arial MT"/>
              </a:rPr>
              <a:t>M</a:t>
            </a:r>
            <a:r>
              <a:rPr sz="2800" dirty="0">
                <a:latin typeface="Arial MT"/>
                <a:cs typeface="Arial MT"/>
              </a:rPr>
              <a:t>e</a:t>
            </a:r>
            <a:r>
              <a:rPr sz="2800" spc="-5" dirty="0">
                <a:latin typeface="Arial MT"/>
                <a:cs typeface="Arial MT"/>
              </a:rPr>
              <a:t>mb</a:t>
            </a:r>
            <a:r>
              <a:rPr sz="2800" spc="5" dirty="0">
                <a:latin typeface="Arial MT"/>
                <a:cs typeface="Arial MT"/>
              </a:rPr>
              <a:t>a</a:t>
            </a:r>
            <a:r>
              <a:rPr sz="2800" spc="-5" dirty="0">
                <a:latin typeface="Arial MT"/>
                <a:cs typeface="Arial MT"/>
              </a:rPr>
              <a:t>ntu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5" dirty="0">
                <a:latin typeface="Arial MT"/>
                <a:cs typeface="Arial MT"/>
              </a:rPr>
              <a:t>pelaks</a:t>
            </a:r>
            <a:r>
              <a:rPr sz="2800" spc="10" dirty="0">
                <a:latin typeface="Arial MT"/>
                <a:cs typeface="Arial MT"/>
              </a:rPr>
              <a:t>a</a:t>
            </a:r>
            <a:r>
              <a:rPr sz="2800" spc="5" dirty="0">
                <a:latin typeface="Arial MT"/>
                <a:cs typeface="Arial MT"/>
              </a:rPr>
              <a:t>n</a:t>
            </a:r>
            <a:r>
              <a:rPr sz="2800" spc="-5" dirty="0">
                <a:latin typeface="Arial MT"/>
                <a:cs typeface="Arial MT"/>
              </a:rPr>
              <a:t>aan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5" dirty="0">
                <a:latin typeface="Arial MT"/>
                <a:cs typeface="Arial MT"/>
              </a:rPr>
              <a:t>p</a:t>
            </a:r>
            <a:r>
              <a:rPr sz="2800" spc="-5" dirty="0">
                <a:latin typeface="Arial MT"/>
                <a:cs typeface="Arial MT"/>
              </a:rPr>
              <a:t>en</a:t>
            </a:r>
            <a:r>
              <a:rPr sz="2800" dirty="0">
                <a:latin typeface="Arial MT"/>
                <a:cs typeface="Arial MT"/>
              </a:rPr>
              <a:t>g</a:t>
            </a:r>
            <a:r>
              <a:rPr sz="2800" spc="5" dirty="0">
                <a:latin typeface="Arial MT"/>
                <a:cs typeface="Arial MT"/>
              </a:rPr>
              <a:t>u</a:t>
            </a:r>
            <a:r>
              <a:rPr sz="2800" spc="-5" dirty="0">
                <a:latin typeface="Arial MT"/>
                <a:cs typeface="Arial MT"/>
              </a:rPr>
              <a:t>m</a:t>
            </a:r>
            <a:r>
              <a:rPr sz="2800" dirty="0">
                <a:latin typeface="Arial MT"/>
                <a:cs typeface="Arial MT"/>
              </a:rPr>
              <a:t>p</a:t>
            </a:r>
            <a:r>
              <a:rPr sz="2800" spc="-5" dirty="0">
                <a:latin typeface="Arial MT"/>
                <a:cs typeface="Arial MT"/>
              </a:rPr>
              <a:t>ulan  </a:t>
            </a:r>
            <a:r>
              <a:rPr sz="2800" dirty="0">
                <a:latin typeface="Arial MT"/>
                <a:cs typeface="Arial MT"/>
              </a:rPr>
              <a:t>data dalam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riset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keperawatan</a:t>
            </a:r>
            <a:endParaRPr sz="2800">
              <a:latin typeface="Arial MT"/>
              <a:cs typeface="Arial MT"/>
            </a:endParaRPr>
          </a:p>
          <a:p>
            <a:pPr marL="355600" marR="508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  <a:tab pos="2533650" algn="l"/>
                <a:tab pos="3462020" algn="l"/>
                <a:tab pos="5345430" algn="l"/>
                <a:tab pos="6212840" algn="l"/>
              </a:tabLst>
            </a:pPr>
            <a:r>
              <a:rPr sz="2800" spc="-5" dirty="0">
                <a:latin typeface="Arial MT"/>
                <a:cs typeface="Arial MT"/>
              </a:rPr>
              <a:t>Me</a:t>
            </a:r>
            <a:r>
              <a:rPr sz="2800" spc="5" dirty="0">
                <a:latin typeface="Arial MT"/>
                <a:cs typeface="Arial MT"/>
              </a:rPr>
              <a:t>n</a:t>
            </a:r>
            <a:r>
              <a:rPr sz="2800" spc="-5" dirty="0">
                <a:latin typeface="Arial MT"/>
                <a:cs typeface="Arial MT"/>
              </a:rPr>
              <a:t>e</a:t>
            </a:r>
            <a:r>
              <a:rPr sz="2800" dirty="0">
                <a:latin typeface="Arial MT"/>
                <a:cs typeface="Arial MT"/>
              </a:rPr>
              <a:t>r</a:t>
            </a:r>
            <a:r>
              <a:rPr sz="2800" spc="5" dirty="0">
                <a:latin typeface="Arial MT"/>
                <a:cs typeface="Arial MT"/>
              </a:rPr>
              <a:t>a</a:t>
            </a:r>
            <a:r>
              <a:rPr sz="2800" spc="-5" dirty="0">
                <a:latin typeface="Arial MT"/>
                <a:cs typeface="Arial MT"/>
              </a:rPr>
              <a:t>pkan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5" dirty="0">
                <a:latin typeface="Arial MT"/>
                <a:cs typeface="Arial MT"/>
              </a:rPr>
              <a:t>h</a:t>
            </a:r>
            <a:r>
              <a:rPr sz="2800" spc="-5" dirty="0">
                <a:latin typeface="Arial MT"/>
                <a:cs typeface="Arial MT"/>
              </a:rPr>
              <a:t>asil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5" dirty="0">
                <a:latin typeface="Arial MT"/>
                <a:cs typeface="Arial MT"/>
              </a:rPr>
              <a:t>pe</a:t>
            </a:r>
            <a:r>
              <a:rPr sz="2800" spc="-5" dirty="0">
                <a:latin typeface="Arial MT"/>
                <a:cs typeface="Arial MT"/>
              </a:rPr>
              <a:t>ne</a:t>
            </a:r>
            <a:r>
              <a:rPr sz="2800" spc="5" dirty="0">
                <a:latin typeface="Arial MT"/>
                <a:cs typeface="Arial MT"/>
              </a:rPr>
              <a:t>m</a:t>
            </a:r>
            <a:r>
              <a:rPr sz="2800" spc="-5" dirty="0">
                <a:latin typeface="Arial MT"/>
                <a:cs typeface="Arial MT"/>
              </a:rPr>
              <a:t>uan</a:t>
            </a:r>
            <a:r>
              <a:rPr sz="2800" dirty="0">
                <a:latin typeface="Arial MT"/>
                <a:cs typeface="Arial MT"/>
              </a:rPr>
              <a:t>	riset	</a:t>
            </a:r>
            <a:r>
              <a:rPr sz="2800" spc="5" dirty="0">
                <a:latin typeface="Arial MT"/>
                <a:cs typeface="Arial MT"/>
              </a:rPr>
              <a:t>d</a:t>
            </a:r>
            <a:r>
              <a:rPr sz="2800" spc="-5" dirty="0">
                <a:latin typeface="Arial MT"/>
                <a:cs typeface="Arial MT"/>
              </a:rPr>
              <a:t>al</a:t>
            </a:r>
            <a:r>
              <a:rPr sz="2800" spc="5" dirty="0">
                <a:latin typeface="Arial MT"/>
                <a:cs typeface="Arial MT"/>
              </a:rPr>
              <a:t>a</a:t>
            </a:r>
            <a:r>
              <a:rPr sz="2800" dirty="0">
                <a:latin typeface="Arial MT"/>
                <a:cs typeface="Arial MT"/>
              </a:rPr>
              <a:t>m  praktik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klinik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keperawatan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0200" y="0"/>
            <a:ext cx="8620504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62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Penelitian</a:t>
            </a:r>
            <a:r>
              <a:rPr spc="-5" dirty="0"/>
              <a:t> </a:t>
            </a:r>
            <a:r>
              <a:rPr dirty="0"/>
              <a:t>dalam</a:t>
            </a:r>
            <a:r>
              <a:rPr spc="5" dirty="0"/>
              <a:t> </a:t>
            </a:r>
            <a:r>
              <a:rPr dirty="0"/>
              <a:t>Praktik </a:t>
            </a:r>
            <a:r>
              <a:rPr spc="5" dirty="0"/>
              <a:t> </a:t>
            </a:r>
            <a:r>
              <a:rPr spc="-5" dirty="0"/>
              <a:t>Keperawatan</a:t>
            </a:r>
            <a:r>
              <a:rPr dirty="0"/>
              <a:t> </a:t>
            </a:r>
            <a:r>
              <a:rPr spc="-5" dirty="0"/>
              <a:t>(Evidance Based </a:t>
            </a:r>
            <a:r>
              <a:rPr spc="-1100" dirty="0"/>
              <a:t> </a:t>
            </a:r>
            <a:r>
              <a:rPr dirty="0"/>
              <a:t>Nursing</a:t>
            </a:r>
            <a:r>
              <a:rPr spc="-20" dirty="0"/>
              <a:t> </a:t>
            </a:r>
            <a:r>
              <a:rPr spc="-5" dirty="0"/>
              <a:t>Practice)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50870" y="2082419"/>
            <a:ext cx="6995795" cy="402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6350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Penggunaan bukti untuk mendukung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pengambilan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keputusan</a:t>
            </a:r>
            <a:r>
              <a:rPr sz="3200" spc="880" dirty="0">
                <a:latin typeface="Arial MT"/>
                <a:cs typeface="Arial MT"/>
              </a:rPr>
              <a:t> </a:t>
            </a:r>
            <a:r>
              <a:rPr sz="3200" spc="-15" dirty="0">
                <a:latin typeface="Arial MT"/>
                <a:cs typeface="Arial MT"/>
              </a:rPr>
              <a:t>di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pelayanan</a:t>
            </a:r>
            <a:r>
              <a:rPr sz="3200" spc="-3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kesehatan</a:t>
            </a:r>
            <a:endParaRPr sz="3200">
              <a:latin typeface="Arial MT"/>
              <a:cs typeface="Arial MT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770"/>
              </a:spcBef>
              <a:buChar char="•"/>
              <a:tabLst>
                <a:tab pos="355600" algn="l"/>
              </a:tabLst>
            </a:pP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Penggunaan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bukti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eksternal,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bukti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internal </a:t>
            </a:r>
            <a:r>
              <a:rPr sz="3200" dirty="0">
                <a:latin typeface="Arial MT"/>
                <a:cs typeface="Arial MT"/>
              </a:rPr>
              <a:t>serta </a:t>
            </a:r>
            <a:r>
              <a:rPr sz="3200" spc="-5" dirty="0">
                <a:latin typeface="Arial MT"/>
                <a:cs typeface="Arial MT"/>
              </a:rPr>
              <a:t>manfaat dan keinginan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pasien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utnuk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mendukung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pengambilan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keputusan</a:t>
            </a:r>
            <a:r>
              <a:rPr sz="3200" spc="88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15" dirty="0">
                <a:latin typeface="Arial MT"/>
                <a:cs typeface="Arial MT"/>
              </a:rPr>
              <a:t>di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pelayanan</a:t>
            </a:r>
            <a:r>
              <a:rPr sz="3200" spc="-3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kesehatan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72559" y="107886"/>
            <a:ext cx="424878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Komponen</a:t>
            </a:r>
            <a:r>
              <a:rPr sz="4400" spc="-90" dirty="0"/>
              <a:t> </a:t>
            </a:r>
            <a:r>
              <a:rPr sz="4400" dirty="0"/>
              <a:t>EBP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1981200" y="908050"/>
            <a:ext cx="8229600" cy="5734050"/>
          </a:xfrm>
          <a:custGeom>
            <a:avLst/>
            <a:gdLst/>
            <a:ahLst/>
            <a:cxnLst/>
            <a:rect l="l" t="t" r="r" b="b"/>
            <a:pathLst>
              <a:path w="8229600" h="5734050">
                <a:moveTo>
                  <a:pt x="8229600" y="0"/>
                </a:moveTo>
                <a:lnTo>
                  <a:pt x="0" y="0"/>
                </a:lnTo>
                <a:lnTo>
                  <a:pt x="0" y="5734050"/>
                </a:lnTo>
                <a:lnTo>
                  <a:pt x="8229600" y="5734050"/>
                </a:lnTo>
                <a:lnTo>
                  <a:pt x="8229600" y="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060194" y="839723"/>
            <a:ext cx="8073390" cy="157988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355600" marR="5080" indent="-342900" algn="just">
              <a:lnSpc>
                <a:spcPct val="80000"/>
              </a:lnSpc>
              <a:spcBef>
                <a:spcPts val="820"/>
              </a:spcBef>
              <a:buChar char="•"/>
              <a:tabLst>
                <a:tab pos="355600" algn="l"/>
              </a:tabLst>
            </a:pPr>
            <a:r>
              <a:rPr sz="3000" dirty="0">
                <a:latin typeface="Arial MT"/>
                <a:cs typeface="Arial MT"/>
              </a:rPr>
              <a:t>Bukti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internal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dirty="0">
                <a:latin typeface="Wingdings"/>
                <a:cs typeface="Wingdings"/>
              </a:rPr>
              <a:t>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Arial MT"/>
                <a:cs typeface="Arial MT"/>
              </a:rPr>
              <a:t>penilaian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klinis,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hasil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dari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proyek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peningkatan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kualitas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dalam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rangka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meningkatkan kualitas pelayanan, hasil dari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pengakjian</a:t>
            </a:r>
            <a:r>
              <a:rPr sz="3000" spc="34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dan</a:t>
            </a:r>
            <a:r>
              <a:rPr sz="3000" spc="34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evalusi</a:t>
            </a:r>
            <a:r>
              <a:rPr sz="3000" spc="3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pasien,</a:t>
            </a:r>
            <a:r>
              <a:rPr sz="3000" spc="3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alasan</a:t>
            </a:r>
            <a:r>
              <a:rPr sz="3000" spc="34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klinis,</a:t>
            </a:r>
            <a:endParaRPr sz="30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03094" y="2668904"/>
            <a:ext cx="654875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29715" algn="l"/>
                <a:tab pos="3747770" algn="l"/>
                <a:tab pos="5753735" algn="l"/>
              </a:tabLst>
            </a:pPr>
            <a:r>
              <a:rPr sz="3000" spc="-5" dirty="0">
                <a:latin typeface="Arial MT"/>
                <a:cs typeface="Arial MT"/>
              </a:rPr>
              <a:t>tena</a:t>
            </a:r>
            <a:r>
              <a:rPr sz="3000" spc="-20" dirty="0">
                <a:latin typeface="Arial MT"/>
                <a:cs typeface="Arial MT"/>
              </a:rPr>
              <a:t>g</a:t>
            </a:r>
            <a:r>
              <a:rPr sz="3000" spc="-5" dirty="0">
                <a:latin typeface="Arial MT"/>
                <a:cs typeface="Arial MT"/>
              </a:rPr>
              <a:t>a</a:t>
            </a:r>
            <a:r>
              <a:rPr sz="3000" dirty="0">
                <a:latin typeface="Arial MT"/>
                <a:cs typeface="Arial MT"/>
              </a:rPr>
              <a:t>	ke</a:t>
            </a:r>
            <a:r>
              <a:rPr sz="3000" spc="5" dirty="0">
                <a:latin typeface="Arial MT"/>
                <a:cs typeface="Arial MT"/>
              </a:rPr>
              <a:t>s</a:t>
            </a:r>
            <a:r>
              <a:rPr sz="3000" spc="-5" dirty="0">
                <a:latin typeface="Arial MT"/>
                <a:cs typeface="Arial MT"/>
              </a:rPr>
              <a:t>eahtan,</a:t>
            </a:r>
            <a:r>
              <a:rPr sz="3000" dirty="0">
                <a:latin typeface="Arial MT"/>
                <a:cs typeface="Arial MT"/>
              </a:rPr>
              <a:t>	</a:t>
            </a:r>
            <a:r>
              <a:rPr sz="3000" spc="-5" dirty="0">
                <a:latin typeface="Arial MT"/>
                <a:cs typeface="Arial MT"/>
              </a:rPr>
              <a:t>menca</a:t>
            </a:r>
            <a:r>
              <a:rPr sz="3000" spc="-20" dirty="0">
                <a:latin typeface="Arial MT"/>
                <a:cs typeface="Arial MT"/>
              </a:rPr>
              <a:t>p</a:t>
            </a:r>
            <a:r>
              <a:rPr sz="3000" spc="-5" dirty="0">
                <a:latin typeface="Arial MT"/>
                <a:cs typeface="Arial MT"/>
              </a:rPr>
              <a:t>ai</a:t>
            </a:r>
            <a:r>
              <a:rPr sz="3000" dirty="0">
                <a:latin typeface="Arial MT"/>
                <a:cs typeface="Arial MT"/>
              </a:rPr>
              <a:t>	</a:t>
            </a:r>
            <a:r>
              <a:rPr sz="3000" spc="-5" dirty="0">
                <a:latin typeface="Arial MT"/>
                <a:cs typeface="Arial MT"/>
              </a:rPr>
              <a:t>has</a:t>
            </a:r>
            <a:r>
              <a:rPr sz="3000" spc="-20" dirty="0">
                <a:latin typeface="Arial MT"/>
                <a:cs typeface="Arial MT"/>
              </a:rPr>
              <a:t>i</a:t>
            </a:r>
            <a:r>
              <a:rPr sz="3000" spc="-5" dirty="0">
                <a:latin typeface="Arial MT"/>
                <a:cs typeface="Arial MT"/>
              </a:rPr>
              <a:t>l</a:t>
            </a:r>
            <a:endParaRPr sz="30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03094" y="2302573"/>
            <a:ext cx="773112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3240"/>
              </a:lnSpc>
              <a:spcBef>
                <a:spcPts val="100"/>
              </a:spcBef>
              <a:tabLst>
                <a:tab pos="1761489" algn="l"/>
                <a:tab pos="2762250" algn="l"/>
                <a:tab pos="5242560" algn="l"/>
                <a:tab pos="6880225" algn="l"/>
              </a:tabLst>
            </a:pPr>
            <a:r>
              <a:rPr sz="3000" dirty="0">
                <a:latin typeface="Arial MT"/>
                <a:cs typeface="Arial MT"/>
              </a:rPr>
              <a:t>ev</a:t>
            </a:r>
            <a:r>
              <a:rPr sz="3000" spc="-10" dirty="0">
                <a:latin typeface="Arial MT"/>
                <a:cs typeface="Arial MT"/>
              </a:rPr>
              <a:t>a</a:t>
            </a:r>
            <a:r>
              <a:rPr sz="3000" dirty="0">
                <a:latin typeface="Arial MT"/>
                <a:cs typeface="Arial MT"/>
              </a:rPr>
              <a:t>l</a:t>
            </a:r>
            <a:r>
              <a:rPr sz="3000" spc="-15" dirty="0">
                <a:latin typeface="Arial MT"/>
                <a:cs typeface="Arial MT"/>
              </a:rPr>
              <a:t>u</a:t>
            </a:r>
            <a:r>
              <a:rPr sz="3000" spc="-10" dirty="0">
                <a:latin typeface="Arial MT"/>
                <a:cs typeface="Arial MT"/>
              </a:rPr>
              <a:t>a</a:t>
            </a:r>
            <a:r>
              <a:rPr sz="3000" dirty="0">
                <a:latin typeface="Arial MT"/>
                <a:cs typeface="Arial MT"/>
              </a:rPr>
              <a:t>si	</a:t>
            </a:r>
            <a:r>
              <a:rPr sz="3000" spc="-10" dirty="0">
                <a:latin typeface="Arial MT"/>
                <a:cs typeface="Arial MT"/>
              </a:rPr>
              <a:t>d</a:t>
            </a:r>
            <a:r>
              <a:rPr sz="3000" dirty="0">
                <a:latin typeface="Arial MT"/>
                <a:cs typeface="Arial MT"/>
              </a:rPr>
              <a:t>an	pen</a:t>
            </a:r>
            <a:r>
              <a:rPr sz="3000" spc="-20" dirty="0">
                <a:latin typeface="Arial MT"/>
                <a:cs typeface="Arial MT"/>
              </a:rPr>
              <a:t>g</a:t>
            </a:r>
            <a:r>
              <a:rPr sz="3000" dirty="0">
                <a:latin typeface="Arial MT"/>
                <a:cs typeface="Arial MT"/>
              </a:rPr>
              <a:t>gu</a:t>
            </a:r>
            <a:r>
              <a:rPr sz="3000" spc="-20" dirty="0">
                <a:latin typeface="Arial MT"/>
                <a:cs typeface="Arial MT"/>
              </a:rPr>
              <a:t>n</a:t>
            </a:r>
            <a:r>
              <a:rPr sz="3000" spc="-10" dirty="0">
                <a:latin typeface="Arial MT"/>
                <a:cs typeface="Arial MT"/>
              </a:rPr>
              <a:t>a</a:t>
            </a:r>
            <a:r>
              <a:rPr sz="3000" dirty="0">
                <a:latin typeface="Arial MT"/>
                <a:cs typeface="Arial MT"/>
              </a:rPr>
              <a:t>an	sum</a:t>
            </a:r>
            <a:r>
              <a:rPr sz="3000" spc="-15" dirty="0">
                <a:latin typeface="Arial MT"/>
                <a:cs typeface="Arial MT"/>
              </a:rPr>
              <a:t>b</a:t>
            </a:r>
            <a:r>
              <a:rPr sz="3000" dirty="0">
                <a:latin typeface="Arial MT"/>
                <a:cs typeface="Arial MT"/>
              </a:rPr>
              <a:t>er	d</a:t>
            </a:r>
            <a:r>
              <a:rPr sz="3000" spc="-15" dirty="0">
                <a:latin typeface="Arial MT"/>
                <a:cs typeface="Arial MT"/>
              </a:rPr>
              <a:t>a</a:t>
            </a:r>
            <a:r>
              <a:rPr sz="3000" dirty="0">
                <a:latin typeface="Arial MT"/>
                <a:cs typeface="Arial MT"/>
              </a:rPr>
              <a:t>ya</a:t>
            </a:r>
            <a:endParaRPr sz="3000">
              <a:latin typeface="Arial MT"/>
              <a:cs typeface="Arial MT"/>
            </a:endParaRPr>
          </a:p>
          <a:p>
            <a:pPr marR="5080" algn="r">
              <a:lnSpc>
                <a:spcPts val="3240"/>
              </a:lnSpc>
            </a:pPr>
            <a:r>
              <a:rPr sz="3000" spc="-5" dirty="0">
                <a:latin typeface="Arial MT"/>
                <a:cs typeface="Arial MT"/>
              </a:rPr>
              <a:t>yang</a:t>
            </a:r>
            <a:endParaRPr sz="30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60194" y="3034665"/>
            <a:ext cx="8074659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latin typeface="Arial MT"/>
                <a:cs typeface="Arial MT"/>
              </a:rPr>
              <a:t>diharapkan</a:t>
            </a:r>
            <a:endParaRPr sz="3000">
              <a:latin typeface="Arial MT"/>
              <a:cs typeface="Arial MT"/>
            </a:endParaRPr>
          </a:p>
          <a:p>
            <a:pPr marL="355600" marR="5080" indent="-342900" algn="just">
              <a:lnSpc>
                <a:spcPts val="2880"/>
              </a:lnSpc>
              <a:spcBef>
                <a:spcPts val="695"/>
              </a:spcBef>
              <a:buChar char="•"/>
              <a:tabLst>
                <a:tab pos="355600" algn="l"/>
              </a:tabLst>
            </a:pPr>
            <a:r>
              <a:rPr sz="3000" dirty="0">
                <a:latin typeface="Arial MT"/>
                <a:cs typeface="Arial MT"/>
              </a:rPr>
              <a:t>Bukti </a:t>
            </a:r>
            <a:r>
              <a:rPr sz="3000" spc="-5" dirty="0">
                <a:latin typeface="Arial MT"/>
                <a:cs typeface="Arial MT"/>
              </a:rPr>
              <a:t>eksternal </a:t>
            </a:r>
            <a:r>
              <a:rPr sz="3000" dirty="0">
                <a:latin typeface="Wingdings"/>
                <a:cs typeface="Wingdings"/>
              </a:rPr>
              <a:t></a:t>
            </a:r>
            <a:r>
              <a:rPr sz="300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Arial MT"/>
                <a:cs typeface="Arial MT"/>
              </a:rPr>
              <a:t>hasil penelitian, teori yang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lahir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dari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penelitian,</a:t>
            </a:r>
            <a:r>
              <a:rPr sz="3000" dirty="0">
                <a:latin typeface="Arial MT"/>
                <a:cs typeface="Arial MT"/>
              </a:rPr>
              <a:t> pendapt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ahli,</a:t>
            </a:r>
            <a:r>
              <a:rPr sz="3000" spc="8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hasil </a:t>
            </a:r>
            <a:r>
              <a:rPr sz="3000" dirty="0">
                <a:latin typeface="Arial MT"/>
                <a:cs typeface="Arial MT"/>
              </a:rPr>
              <a:t> diskusi</a:t>
            </a:r>
            <a:endParaRPr sz="30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60194" y="4680839"/>
            <a:ext cx="17430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latin typeface="Arial MT"/>
                <a:cs typeface="Arial MT"/>
              </a:rPr>
              <a:t>Manfa</a:t>
            </a:r>
            <a:r>
              <a:rPr sz="3000" spc="-20" dirty="0">
                <a:latin typeface="Arial MT"/>
                <a:cs typeface="Arial MT"/>
              </a:rPr>
              <a:t>a</a:t>
            </a:r>
            <a:r>
              <a:rPr sz="3000" dirty="0">
                <a:latin typeface="Arial MT"/>
                <a:cs typeface="Arial MT"/>
              </a:rPr>
              <a:t>t</a:t>
            </a:r>
            <a:endParaRPr sz="30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21504" y="4680839"/>
            <a:ext cx="57118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9685" algn="l"/>
                <a:tab pos="3559810" algn="l"/>
                <a:tab pos="5325110" algn="l"/>
              </a:tabLst>
            </a:pPr>
            <a:r>
              <a:rPr sz="3000" spc="-5" dirty="0">
                <a:latin typeface="Arial MT"/>
                <a:cs typeface="Arial MT"/>
              </a:rPr>
              <a:t>dan	kein</a:t>
            </a:r>
            <a:r>
              <a:rPr sz="3000" spc="-15" dirty="0">
                <a:latin typeface="Arial MT"/>
                <a:cs typeface="Arial MT"/>
              </a:rPr>
              <a:t>g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20" dirty="0">
                <a:latin typeface="Arial MT"/>
                <a:cs typeface="Arial MT"/>
              </a:rPr>
              <a:t>a</a:t>
            </a:r>
            <a:r>
              <a:rPr sz="3000" spc="-5" dirty="0">
                <a:latin typeface="Arial MT"/>
                <a:cs typeface="Arial MT"/>
              </a:rPr>
              <a:t>n</a:t>
            </a:r>
            <a:r>
              <a:rPr sz="3000" dirty="0">
                <a:latin typeface="Arial MT"/>
                <a:cs typeface="Arial MT"/>
              </a:rPr>
              <a:t>	</a:t>
            </a:r>
            <a:r>
              <a:rPr sz="3000" spc="-5" dirty="0">
                <a:latin typeface="Arial MT"/>
                <a:cs typeface="Arial MT"/>
              </a:rPr>
              <a:t>pasien</a:t>
            </a:r>
            <a:r>
              <a:rPr sz="3000" dirty="0">
                <a:latin typeface="Arial MT"/>
                <a:cs typeface="Arial MT"/>
              </a:rPr>
              <a:t>	</a:t>
            </a:r>
            <a:r>
              <a:rPr sz="3000" dirty="0">
                <a:latin typeface="Wingdings"/>
                <a:cs typeface="Wingdings"/>
              </a:rPr>
              <a:t></a:t>
            </a:r>
            <a:endParaRPr sz="3000">
              <a:latin typeface="Wingdings"/>
              <a:cs typeface="Wingding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03094" y="5046726"/>
            <a:ext cx="7730490" cy="121412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820"/>
              </a:spcBef>
            </a:pPr>
            <a:r>
              <a:rPr sz="3000" spc="-5" dirty="0">
                <a:latin typeface="Arial MT"/>
                <a:cs typeface="Arial MT"/>
              </a:rPr>
              <a:t>memberikan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manfaat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terbaik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untuk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kondisi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pasien</a:t>
            </a:r>
            <a:r>
              <a:rPr sz="3000" dirty="0">
                <a:latin typeface="Arial MT"/>
                <a:cs typeface="Arial MT"/>
              </a:rPr>
              <a:t> saat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ini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dan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meminimalkan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pembiayaan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81400" y="483234"/>
            <a:ext cx="423481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Manfaat</a:t>
            </a:r>
            <a:r>
              <a:rPr sz="4400" spc="-85" dirty="0"/>
              <a:t> </a:t>
            </a:r>
            <a:r>
              <a:rPr sz="4400" spc="-10" dirty="0"/>
              <a:t>EBP</a:t>
            </a:r>
            <a:endParaRPr sz="4400" dirty="0"/>
          </a:p>
        </p:txBody>
      </p:sp>
      <p:sp>
        <p:nvSpPr>
          <p:cNvPr id="3" name="object 3"/>
          <p:cNvSpPr/>
          <p:nvPr/>
        </p:nvSpPr>
        <p:spPr>
          <a:xfrm>
            <a:off x="2711450" y="1600200"/>
            <a:ext cx="7499350" cy="4526280"/>
          </a:xfrm>
          <a:custGeom>
            <a:avLst/>
            <a:gdLst/>
            <a:ahLst/>
            <a:cxnLst/>
            <a:rect l="l" t="t" r="r" b="b"/>
            <a:pathLst>
              <a:path w="7499350" h="4526280">
                <a:moveTo>
                  <a:pt x="7499350" y="0"/>
                </a:moveTo>
                <a:lnTo>
                  <a:pt x="0" y="0"/>
                </a:lnTo>
                <a:lnTo>
                  <a:pt x="0" y="4526280"/>
                </a:lnTo>
                <a:lnTo>
                  <a:pt x="7499350" y="4526280"/>
                </a:lnTo>
                <a:lnTo>
                  <a:pt x="7499350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790444" y="1622171"/>
            <a:ext cx="7344409" cy="3733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715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  <a:tab pos="2109470" algn="l"/>
                <a:tab pos="4111625" algn="l"/>
                <a:tab pos="5592445" algn="l"/>
              </a:tabLst>
            </a:pPr>
            <a:r>
              <a:rPr sz="3200" spc="-5" dirty="0">
                <a:latin typeface="Arial MT"/>
                <a:cs typeface="Arial MT"/>
              </a:rPr>
              <a:t>menj</a:t>
            </a:r>
            <a:r>
              <a:rPr sz="3200" spc="-20" dirty="0">
                <a:latin typeface="Arial MT"/>
                <a:cs typeface="Arial MT"/>
              </a:rPr>
              <a:t>a</a:t>
            </a:r>
            <a:r>
              <a:rPr sz="3200" spc="-5" dirty="0">
                <a:latin typeface="Arial MT"/>
                <a:cs typeface="Arial MT"/>
              </a:rPr>
              <a:t>di</a:t>
            </a:r>
            <a:r>
              <a:rPr sz="3200" dirty="0">
                <a:latin typeface="Arial MT"/>
                <a:cs typeface="Arial MT"/>
              </a:rPr>
              <a:t>	</a:t>
            </a:r>
            <a:r>
              <a:rPr sz="3200" spc="-5" dirty="0">
                <a:latin typeface="Arial MT"/>
                <a:cs typeface="Arial MT"/>
              </a:rPr>
              <a:t>jem</a:t>
            </a:r>
            <a:r>
              <a:rPr sz="3200" spc="-25" dirty="0">
                <a:latin typeface="Arial MT"/>
                <a:cs typeface="Arial MT"/>
              </a:rPr>
              <a:t>b</a:t>
            </a:r>
            <a:r>
              <a:rPr sz="3200" spc="-5" dirty="0">
                <a:latin typeface="Arial MT"/>
                <a:cs typeface="Arial MT"/>
              </a:rPr>
              <a:t>atan</a:t>
            </a:r>
            <a:r>
              <a:rPr sz="3200" dirty="0">
                <a:latin typeface="Arial MT"/>
                <a:cs typeface="Arial MT"/>
              </a:rPr>
              <a:t>	an</a:t>
            </a:r>
            <a:r>
              <a:rPr sz="3200" spc="-20" dirty="0">
                <a:latin typeface="Arial MT"/>
                <a:cs typeface="Arial MT"/>
              </a:rPr>
              <a:t>t</a:t>
            </a:r>
            <a:r>
              <a:rPr sz="3200" spc="-5" dirty="0">
                <a:latin typeface="Arial MT"/>
                <a:cs typeface="Arial MT"/>
              </a:rPr>
              <a:t>ara</a:t>
            </a:r>
            <a:r>
              <a:rPr sz="3200" dirty="0">
                <a:latin typeface="Arial MT"/>
                <a:cs typeface="Arial MT"/>
              </a:rPr>
              <a:t>	</a:t>
            </a:r>
            <a:r>
              <a:rPr sz="3200" spc="-5" dirty="0">
                <a:latin typeface="Arial MT"/>
                <a:cs typeface="Arial MT"/>
              </a:rPr>
              <a:t>peneliti</a:t>
            </a:r>
            <a:r>
              <a:rPr sz="3200" spc="-25" dirty="0">
                <a:latin typeface="Arial MT"/>
                <a:cs typeface="Arial MT"/>
              </a:rPr>
              <a:t>a</a:t>
            </a:r>
            <a:r>
              <a:rPr sz="3200" spc="-5" dirty="0">
                <a:latin typeface="Arial MT"/>
                <a:cs typeface="Arial MT"/>
              </a:rPr>
              <a:t>n  dan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praktik</a:t>
            </a:r>
            <a:endParaRPr sz="3200">
              <a:latin typeface="Arial MT"/>
              <a:cs typeface="Arial MT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  <a:tab pos="3594100" algn="l"/>
                <a:tab pos="5977255" algn="l"/>
              </a:tabLst>
            </a:pPr>
            <a:r>
              <a:rPr sz="3200" spc="-5" dirty="0">
                <a:latin typeface="Arial MT"/>
                <a:cs typeface="Arial MT"/>
              </a:rPr>
              <a:t>men</a:t>
            </a:r>
            <a:r>
              <a:rPr sz="3200" spc="-20" dirty="0">
                <a:latin typeface="Arial MT"/>
                <a:cs typeface="Arial MT"/>
              </a:rPr>
              <a:t>g</a:t>
            </a:r>
            <a:r>
              <a:rPr sz="3200" spc="-5" dirty="0">
                <a:latin typeface="Arial MT"/>
                <a:cs typeface="Arial MT"/>
              </a:rPr>
              <a:t>el</a:t>
            </a:r>
            <a:r>
              <a:rPr sz="3200" spc="-15" dirty="0">
                <a:latin typeface="Arial MT"/>
                <a:cs typeface="Arial MT"/>
              </a:rPr>
              <a:t>i</a:t>
            </a:r>
            <a:r>
              <a:rPr sz="3200" spc="-5" dirty="0">
                <a:latin typeface="Arial MT"/>
                <a:cs typeface="Arial MT"/>
              </a:rPr>
              <a:t>minasi</a:t>
            </a:r>
            <a:r>
              <a:rPr sz="3200" dirty="0">
                <a:latin typeface="Arial MT"/>
                <a:cs typeface="Arial MT"/>
              </a:rPr>
              <a:t>	</a:t>
            </a:r>
            <a:r>
              <a:rPr sz="3200" spc="-5" dirty="0">
                <a:latin typeface="Arial MT"/>
                <a:cs typeface="Arial MT"/>
              </a:rPr>
              <a:t>penelitian</a:t>
            </a:r>
            <a:r>
              <a:rPr sz="3200" dirty="0">
                <a:latin typeface="Arial MT"/>
                <a:cs typeface="Arial MT"/>
              </a:rPr>
              <a:t>	</a:t>
            </a:r>
            <a:r>
              <a:rPr sz="3200" spc="-5" dirty="0">
                <a:latin typeface="Arial MT"/>
                <a:cs typeface="Arial MT"/>
              </a:rPr>
              <a:t>den</a:t>
            </a:r>
            <a:r>
              <a:rPr sz="3200" spc="-25" dirty="0">
                <a:latin typeface="Arial MT"/>
                <a:cs typeface="Arial MT"/>
              </a:rPr>
              <a:t>g</a:t>
            </a:r>
            <a:r>
              <a:rPr sz="3200" spc="-5" dirty="0">
                <a:latin typeface="Arial MT"/>
                <a:cs typeface="Arial MT"/>
              </a:rPr>
              <a:t>an  kualitas penelitian</a:t>
            </a:r>
            <a:r>
              <a:rPr sz="3200" spc="-3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yang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buruk</a:t>
            </a:r>
            <a:endParaRPr sz="3200">
              <a:latin typeface="Arial MT"/>
              <a:cs typeface="Arial MT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  <a:tab pos="2515870" algn="l"/>
                <a:tab pos="4538980" algn="l"/>
                <a:tab pos="6448425" algn="l"/>
              </a:tabLst>
            </a:pPr>
            <a:r>
              <a:rPr sz="3200" spc="-5" dirty="0">
                <a:latin typeface="Arial MT"/>
                <a:cs typeface="Arial MT"/>
              </a:rPr>
              <a:t>Menc</a:t>
            </a:r>
            <a:r>
              <a:rPr sz="3200" spc="-20" dirty="0">
                <a:latin typeface="Arial MT"/>
                <a:cs typeface="Arial MT"/>
              </a:rPr>
              <a:t>e</a:t>
            </a:r>
            <a:r>
              <a:rPr sz="3200" spc="-5" dirty="0">
                <a:latin typeface="Arial MT"/>
                <a:cs typeface="Arial MT"/>
              </a:rPr>
              <a:t>gah</a:t>
            </a:r>
            <a:r>
              <a:rPr sz="3200" dirty="0">
                <a:latin typeface="Arial MT"/>
                <a:cs typeface="Arial MT"/>
              </a:rPr>
              <a:t>	t</a:t>
            </a:r>
            <a:r>
              <a:rPr sz="3200" spc="-20" dirty="0">
                <a:latin typeface="Arial MT"/>
                <a:cs typeface="Arial MT"/>
              </a:rPr>
              <a:t>e</a:t>
            </a:r>
            <a:r>
              <a:rPr sz="3200" spc="-5" dirty="0">
                <a:latin typeface="Arial MT"/>
                <a:cs typeface="Arial MT"/>
              </a:rPr>
              <a:t>rjadin</a:t>
            </a:r>
            <a:r>
              <a:rPr sz="3200" spc="-20" dirty="0">
                <a:latin typeface="Arial MT"/>
                <a:cs typeface="Arial MT"/>
              </a:rPr>
              <a:t>y</a:t>
            </a:r>
            <a:r>
              <a:rPr sz="3200" spc="-5" dirty="0">
                <a:latin typeface="Arial MT"/>
                <a:cs typeface="Arial MT"/>
              </a:rPr>
              <a:t>a</a:t>
            </a:r>
            <a:r>
              <a:rPr sz="3200" dirty="0">
                <a:latin typeface="Arial MT"/>
                <a:cs typeface="Arial MT"/>
              </a:rPr>
              <a:t>	</a:t>
            </a:r>
            <a:r>
              <a:rPr sz="3200" spc="-5" dirty="0">
                <a:latin typeface="Arial MT"/>
                <a:cs typeface="Arial MT"/>
              </a:rPr>
              <a:t>inf</a:t>
            </a:r>
            <a:r>
              <a:rPr sz="3200" spc="-25" dirty="0">
                <a:latin typeface="Arial MT"/>
                <a:cs typeface="Arial MT"/>
              </a:rPr>
              <a:t>o</a:t>
            </a:r>
            <a:r>
              <a:rPr sz="3200" spc="-5" dirty="0">
                <a:latin typeface="Arial MT"/>
                <a:cs typeface="Arial MT"/>
              </a:rPr>
              <a:t>rmasi</a:t>
            </a:r>
            <a:r>
              <a:rPr sz="3200" dirty="0">
                <a:latin typeface="Arial MT"/>
                <a:cs typeface="Arial MT"/>
              </a:rPr>
              <a:t>	</a:t>
            </a:r>
            <a:r>
              <a:rPr sz="3200" spc="-5" dirty="0">
                <a:latin typeface="Arial MT"/>
                <a:cs typeface="Arial MT"/>
              </a:rPr>
              <a:t>yang  </a:t>
            </a:r>
            <a:r>
              <a:rPr sz="3200" dirty="0">
                <a:latin typeface="Arial MT"/>
                <a:cs typeface="Arial MT"/>
              </a:rPr>
              <a:t>overload</a:t>
            </a:r>
            <a:r>
              <a:rPr sz="3200" spc="-3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terkait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hsil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penelitian</a:t>
            </a:r>
            <a:endParaRPr sz="32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 MT"/>
                <a:cs typeface="Arial MT"/>
              </a:rPr>
              <a:t>Mengeliminasi</a:t>
            </a:r>
            <a:r>
              <a:rPr sz="3200" spc="-7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budaya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8800" y="180911"/>
            <a:ext cx="7204456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7</a:t>
            </a:r>
            <a:r>
              <a:rPr sz="4400" spc="-20" dirty="0"/>
              <a:t> </a:t>
            </a:r>
            <a:r>
              <a:rPr sz="4400" dirty="0"/>
              <a:t>Langkah</a:t>
            </a:r>
            <a:r>
              <a:rPr sz="4400" spc="-20" dirty="0"/>
              <a:t> </a:t>
            </a:r>
            <a:r>
              <a:rPr sz="4400" dirty="0"/>
              <a:t>dalam</a:t>
            </a:r>
            <a:r>
              <a:rPr sz="4400" spc="-20" dirty="0"/>
              <a:t> </a:t>
            </a:r>
            <a:r>
              <a:rPr sz="4400" dirty="0"/>
              <a:t>EBP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idx="1"/>
          </p:nvPr>
        </p:nvSpPr>
        <p:spPr>
          <a:xfrm>
            <a:off x="1006060" y="2236743"/>
            <a:ext cx="9603275" cy="3450613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5080" algn="just">
              <a:lnSpc>
                <a:spcPct val="90000"/>
              </a:lnSpc>
              <a:spcBef>
                <a:spcPts val="425"/>
              </a:spcBef>
              <a:tabLst>
                <a:tab pos="6076950" algn="l"/>
              </a:tabLst>
            </a:pPr>
            <a:r>
              <a:rPr dirty="0"/>
              <a:t>Intervensi</a:t>
            </a:r>
            <a:r>
              <a:rPr spc="5" dirty="0"/>
              <a:t> </a:t>
            </a:r>
            <a:r>
              <a:rPr dirty="0"/>
              <a:t>atau</a:t>
            </a:r>
            <a:r>
              <a:rPr spc="5" dirty="0"/>
              <a:t> </a:t>
            </a:r>
            <a:r>
              <a:rPr dirty="0"/>
              <a:t>Issue</a:t>
            </a:r>
            <a:r>
              <a:rPr spc="5" dirty="0"/>
              <a:t> </a:t>
            </a:r>
            <a:r>
              <a:rPr spc="-5" dirty="0"/>
              <a:t>of</a:t>
            </a:r>
            <a:r>
              <a:rPr dirty="0"/>
              <a:t> </a:t>
            </a:r>
            <a:r>
              <a:rPr spc="-5" dirty="0"/>
              <a:t>Interest,</a:t>
            </a:r>
            <a:r>
              <a:rPr dirty="0"/>
              <a:t> Intervensi </a:t>
            </a:r>
            <a:r>
              <a:rPr spc="5" dirty="0"/>
              <a:t> </a:t>
            </a:r>
            <a:r>
              <a:rPr spc="-5" dirty="0"/>
              <a:t>pembanding</a:t>
            </a:r>
            <a:r>
              <a:rPr spc="-15" dirty="0"/>
              <a:t>/</a:t>
            </a:r>
            <a:r>
              <a:rPr spc="-5" dirty="0"/>
              <a:t>kelompok</a:t>
            </a:r>
            <a:r>
              <a:rPr dirty="0"/>
              <a:t>	</a:t>
            </a:r>
            <a:r>
              <a:rPr spc="-5" dirty="0"/>
              <a:t>pembanding,  outcome/hasil-hasil yang diharapkan, </a:t>
            </a:r>
            <a:r>
              <a:rPr dirty="0"/>
              <a:t>time frame </a:t>
            </a:r>
            <a:r>
              <a:rPr spc="5" dirty="0"/>
              <a:t> </a:t>
            </a:r>
            <a:r>
              <a:rPr spc="-5" dirty="0"/>
              <a:t>(batas</a:t>
            </a:r>
            <a:r>
              <a:rPr spc="-10" dirty="0"/>
              <a:t> </a:t>
            </a:r>
            <a:r>
              <a:rPr spc="-5" dirty="0"/>
              <a:t>waktu)</a:t>
            </a:r>
          </a:p>
          <a:p>
            <a:pPr marL="355600" indent="-342900">
              <a:lnSpc>
                <a:spcPct val="100000"/>
              </a:lnSpc>
              <a:spcBef>
                <a:spcPts val="320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Mencari</a:t>
            </a:r>
            <a:r>
              <a:rPr dirty="0"/>
              <a:t> </a:t>
            </a:r>
            <a:r>
              <a:rPr spc="-5" dirty="0"/>
              <a:t>dan</a:t>
            </a:r>
            <a:r>
              <a:rPr spc="10" dirty="0"/>
              <a:t> </a:t>
            </a:r>
            <a:r>
              <a:rPr spc="-5" dirty="0"/>
              <a:t>mengumpulkan</a:t>
            </a:r>
            <a:r>
              <a:rPr spc="5" dirty="0"/>
              <a:t> </a:t>
            </a:r>
            <a:r>
              <a:rPr spc="-5" dirty="0"/>
              <a:t>bukti-bukti</a:t>
            </a:r>
          </a:p>
          <a:p>
            <a:pPr marL="355600" indent="-342900">
              <a:lnSpc>
                <a:spcPct val="100000"/>
              </a:lnSpc>
              <a:spcBef>
                <a:spcPts val="320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Melakukan penilaian</a:t>
            </a:r>
            <a:r>
              <a:rPr dirty="0"/>
              <a:t> kritis </a:t>
            </a:r>
            <a:r>
              <a:rPr spc="-5" dirty="0"/>
              <a:t>terhadap</a:t>
            </a:r>
            <a:r>
              <a:rPr spc="-10" dirty="0"/>
              <a:t> </a:t>
            </a:r>
            <a:r>
              <a:rPr dirty="0"/>
              <a:t>bukti-bukti</a:t>
            </a:r>
          </a:p>
          <a:p>
            <a:pPr marL="355600" indent="-342900">
              <a:lnSpc>
                <a:spcPct val="100000"/>
              </a:lnSpc>
              <a:spcBef>
                <a:spcPts val="334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Mengintegrasikan</a:t>
            </a:r>
            <a:r>
              <a:rPr dirty="0"/>
              <a:t> </a:t>
            </a:r>
            <a:r>
              <a:rPr spc="-5" dirty="0"/>
              <a:t>bukti-bukti</a:t>
            </a:r>
          </a:p>
          <a:p>
            <a:pPr marL="355600" marR="5715" indent="-342900">
              <a:lnSpc>
                <a:spcPts val="2920"/>
              </a:lnSpc>
              <a:spcBef>
                <a:spcPts val="680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Mengevaluasi</a:t>
            </a:r>
            <a:r>
              <a:rPr spc="170" dirty="0"/>
              <a:t> </a:t>
            </a:r>
            <a:r>
              <a:rPr spc="-5" dirty="0"/>
              <a:t>outcome</a:t>
            </a:r>
            <a:r>
              <a:rPr spc="175" dirty="0"/>
              <a:t> </a:t>
            </a:r>
            <a:r>
              <a:rPr spc="-5" dirty="0"/>
              <a:t>dari</a:t>
            </a:r>
            <a:r>
              <a:rPr spc="180" dirty="0"/>
              <a:t> </a:t>
            </a:r>
            <a:r>
              <a:rPr spc="-5" dirty="0"/>
              <a:t>perubahan</a:t>
            </a:r>
            <a:r>
              <a:rPr spc="165" dirty="0"/>
              <a:t> </a:t>
            </a:r>
            <a:r>
              <a:rPr spc="-5" dirty="0"/>
              <a:t>yang</a:t>
            </a:r>
            <a:r>
              <a:rPr spc="175" dirty="0"/>
              <a:t> </a:t>
            </a:r>
            <a:r>
              <a:rPr spc="-5" dirty="0"/>
              <a:t>telah </a:t>
            </a:r>
            <a:r>
              <a:rPr spc="-735" dirty="0"/>
              <a:t> </a:t>
            </a:r>
            <a:r>
              <a:rPr spc="-5" dirty="0"/>
              <a:t>diputuskan berdsarkan</a:t>
            </a:r>
            <a:r>
              <a:rPr spc="-10" dirty="0"/>
              <a:t> </a:t>
            </a:r>
            <a:r>
              <a:rPr spc="-5" dirty="0"/>
              <a:t>bukti-bukti</a:t>
            </a:r>
          </a:p>
          <a:p>
            <a:pPr marL="355600" indent="-342900">
              <a:lnSpc>
                <a:spcPct val="100000"/>
              </a:lnSpc>
              <a:spcBef>
                <a:spcPts val="280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Menyebarluaskan</a:t>
            </a:r>
            <a:r>
              <a:rPr spc="-10" dirty="0"/>
              <a:t> </a:t>
            </a:r>
            <a:r>
              <a:rPr spc="-5" dirty="0"/>
              <a:t>hasil</a:t>
            </a:r>
            <a:r>
              <a:rPr dirty="0"/>
              <a:t> </a:t>
            </a:r>
            <a:r>
              <a:rPr spc="-5" dirty="0"/>
              <a:t>dari </a:t>
            </a:r>
            <a:r>
              <a:rPr dirty="0"/>
              <a:t>EBP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161624" y="1450506"/>
            <a:ext cx="78740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5" dirty="0">
                <a:latin typeface="Arial MT"/>
                <a:cs typeface="Arial MT"/>
              </a:rPr>
              <a:t>klinik</a:t>
            </a:r>
            <a:endParaRPr sz="27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94779" y="1109351"/>
            <a:ext cx="4754245" cy="80645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355600" marR="5080" indent="-342900">
              <a:lnSpc>
                <a:spcPts val="2910"/>
              </a:lnSpc>
              <a:spcBef>
                <a:spcPts val="470"/>
              </a:spcBef>
              <a:buChar char="•"/>
              <a:tabLst>
                <a:tab pos="354965" algn="l"/>
                <a:tab pos="355600" algn="l"/>
                <a:tab pos="2879090" algn="l"/>
                <a:tab pos="3025140" algn="l"/>
              </a:tabLst>
            </a:pPr>
            <a:r>
              <a:rPr sz="2700" spc="-5" dirty="0" err="1">
                <a:latin typeface="Arial MT"/>
                <a:cs typeface="Arial MT"/>
              </a:rPr>
              <a:t>Menanyakan</a:t>
            </a:r>
            <a:r>
              <a:rPr sz="2700" spc="-5" dirty="0">
                <a:latin typeface="Arial MT"/>
                <a:cs typeface="Arial MT"/>
              </a:rPr>
              <a:t>		pertanyaan  menggunakan	</a:t>
            </a:r>
            <a:r>
              <a:rPr sz="2700" dirty="0">
                <a:latin typeface="Arial MT"/>
                <a:cs typeface="Arial MT"/>
              </a:rPr>
              <a:t>format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394075" y="1730300"/>
            <a:ext cx="20072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latin typeface="Arial MT"/>
                <a:cs typeface="Arial MT"/>
              </a:rPr>
              <a:t>PICO/PICOT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807698" y="1360730"/>
            <a:ext cx="1550035" cy="80645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5080" indent="381000">
              <a:lnSpc>
                <a:spcPts val="2910"/>
              </a:lnSpc>
              <a:spcBef>
                <a:spcPts val="470"/>
              </a:spcBef>
            </a:pPr>
            <a:r>
              <a:rPr sz="2700" spc="-10" dirty="0">
                <a:latin typeface="Arial MT"/>
                <a:cs typeface="Arial MT"/>
              </a:rPr>
              <a:t>dengan  </a:t>
            </a:r>
            <a:r>
              <a:rPr sz="2700" spc="-5" dirty="0">
                <a:latin typeface="Arial MT"/>
                <a:cs typeface="Arial MT"/>
              </a:rPr>
              <a:t>(Populasi,</a:t>
            </a:r>
            <a:endParaRPr sz="27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01309" y="483234"/>
            <a:ext cx="139192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PICO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18970" y="1700529"/>
            <a:ext cx="8425180" cy="42037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2150" y="274320"/>
            <a:ext cx="8116570" cy="5401309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14016" y="2182621"/>
            <a:ext cx="7363459" cy="2952115"/>
          </a:xfrm>
          <a:prstGeom prst="rect">
            <a:avLst/>
          </a:prstGeom>
        </p:spPr>
        <p:txBody>
          <a:bodyPr vert="horz" wrap="square" lIns="0" tIns="2565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020"/>
              </a:spcBef>
            </a:pPr>
            <a:r>
              <a:rPr sz="8000" dirty="0">
                <a:solidFill>
                  <a:srgbClr val="000000"/>
                </a:solidFill>
              </a:rPr>
              <a:t>TERIMA</a:t>
            </a:r>
            <a:r>
              <a:rPr sz="8000" spc="-75" dirty="0">
                <a:solidFill>
                  <a:srgbClr val="000000"/>
                </a:solidFill>
              </a:rPr>
              <a:t> </a:t>
            </a:r>
            <a:r>
              <a:rPr sz="8000" spc="-5" dirty="0">
                <a:solidFill>
                  <a:srgbClr val="000000"/>
                </a:solidFill>
              </a:rPr>
              <a:t>KASIH</a:t>
            </a:r>
            <a:endParaRPr sz="8000"/>
          </a:p>
          <a:p>
            <a:pPr algn="ctr">
              <a:lnSpc>
                <a:spcPct val="100000"/>
              </a:lnSpc>
              <a:spcBef>
                <a:spcPts val="1925"/>
              </a:spcBef>
            </a:pPr>
            <a:r>
              <a:rPr sz="8000" b="0" dirty="0">
                <a:solidFill>
                  <a:srgbClr val="000000"/>
                </a:solidFill>
                <a:latin typeface="Wingdings"/>
                <a:cs typeface="Wingdings"/>
              </a:rPr>
              <a:t></a:t>
            </a:r>
            <a:endParaRPr sz="8000">
              <a:latin typeface="Wingdings"/>
              <a:cs typeface="Wingding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C6F198E-F7A1-4125-910D-641C0C2A7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790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7C3A25-D9A7-4F2D-B44C-FA8EB24C7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7"/>
            <a:ext cx="10905067" cy="5566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6074" y="1128098"/>
            <a:ext cx="7647218" cy="459801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8E8515E-B8C8-482A-A9B5-CE57BC080A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5139" y="488925"/>
            <a:ext cx="701294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Interpretation</a:t>
            </a:r>
            <a:r>
              <a:rPr sz="4400" spc="-90" dirty="0"/>
              <a:t> </a:t>
            </a:r>
            <a:r>
              <a:rPr sz="4400" dirty="0"/>
              <a:t>(Penafsiran)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54037" y="1815832"/>
            <a:ext cx="10972800" cy="4526280"/>
            <a:chOff x="609600" y="1600200"/>
            <a:chExt cx="10972800" cy="4526280"/>
          </a:xfrm>
        </p:grpSpPr>
        <p:sp>
          <p:nvSpPr>
            <p:cNvPr id="4" name="object 4"/>
            <p:cNvSpPr/>
            <p:nvPr/>
          </p:nvSpPr>
          <p:spPr>
            <a:xfrm>
              <a:off x="609600" y="1600200"/>
              <a:ext cx="10972800" cy="4526280"/>
            </a:xfrm>
            <a:custGeom>
              <a:avLst/>
              <a:gdLst/>
              <a:ahLst/>
              <a:cxnLst/>
              <a:rect l="l" t="t" r="r" b="b"/>
              <a:pathLst>
                <a:path w="10972800" h="4526280">
                  <a:moveTo>
                    <a:pt x="10972800" y="0"/>
                  </a:moveTo>
                  <a:lnTo>
                    <a:pt x="0" y="0"/>
                  </a:lnTo>
                  <a:lnTo>
                    <a:pt x="0" y="4526280"/>
                  </a:lnTo>
                  <a:lnTo>
                    <a:pt x="10972800" y="4526280"/>
                  </a:lnTo>
                  <a:lnTo>
                    <a:pt x="10972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87875" y="5604192"/>
              <a:ext cx="571500" cy="42545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838200" y="1905000"/>
            <a:ext cx="10669270" cy="44371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715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3000" spc="-5" dirty="0">
                <a:latin typeface="Arial MT"/>
                <a:cs typeface="Arial MT"/>
              </a:rPr>
              <a:t>adalah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kemampuan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untuk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solidFill>
                  <a:srgbClr val="C00000"/>
                </a:solidFill>
                <a:latin typeface="Arial MT"/>
                <a:cs typeface="Arial MT"/>
              </a:rPr>
              <a:t>memahami</a:t>
            </a:r>
            <a:r>
              <a:rPr sz="30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000" spc="-5" dirty="0">
                <a:solidFill>
                  <a:srgbClr val="C00000"/>
                </a:solidFill>
                <a:latin typeface="Arial MT"/>
                <a:cs typeface="Arial MT"/>
              </a:rPr>
              <a:t>dan</a:t>
            </a:r>
            <a:r>
              <a:rPr sz="3000" spc="82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000" spc="-5" dirty="0">
                <a:solidFill>
                  <a:srgbClr val="C00000"/>
                </a:solidFill>
                <a:latin typeface="Arial MT"/>
                <a:cs typeface="Arial MT"/>
              </a:rPr>
              <a:t>mengartikan </a:t>
            </a:r>
            <a:r>
              <a:rPr sz="3000" spc="-819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000" spc="-5" dirty="0">
                <a:solidFill>
                  <a:srgbClr val="C00000"/>
                </a:solidFill>
                <a:latin typeface="Arial MT"/>
                <a:cs typeface="Arial MT"/>
              </a:rPr>
              <a:t>secara</a:t>
            </a:r>
            <a:r>
              <a:rPr sz="30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000" spc="-5" dirty="0">
                <a:solidFill>
                  <a:srgbClr val="C00000"/>
                </a:solidFill>
                <a:latin typeface="Arial MT"/>
                <a:cs typeface="Arial MT"/>
              </a:rPr>
              <a:t>cepat</a:t>
            </a:r>
            <a:r>
              <a:rPr sz="30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000" spc="-5" dirty="0">
                <a:solidFill>
                  <a:srgbClr val="C00000"/>
                </a:solidFill>
                <a:latin typeface="Arial MT"/>
                <a:cs typeface="Arial MT"/>
              </a:rPr>
              <a:t>dan</a:t>
            </a:r>
            <a:r>
              <a:rPr sz="30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000" spc="-5" dirty="0">
                <a:solidFill>
                  <a:srgbClr val="C00000"/>
                </a:solidFill>
                <a:latin typeface="Arial MT"/>
                <a:cs typeface="Arial MT"/>
              </a:rPr>
              <a:t>akurat</a:t>
            </a:r>
            <a:r>
              <a:rPr sz="30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atas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pengalaman,</a:t>
            </a:r>
            <a:r>
              <a:rPr sz="3000" dirty="0">
                <a:latin typeface="Arial MT"/>
                <a:cs typeface="Arial MT"/>
              </a:rPr>
              <a:t> situasi,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data, 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kejadian, kejadian, </a:t>
            </a:r>
            <a:r>
              <a:rPr sz="3000" dirty="0">
                <a:latin typeface="Arial MT"/>
                <a:cs typeface="Arial MT"/>
              </a:rPr>
              <a:t>tata cara, </a:t>
            </a:r>
            <a:r>
              <a:rPr sz="3000" spc="-5" dirty="0">
                <a:latin typeface="Arial MT"/>
                <a:cs typeface="Arial MT"/>
              </a:rPr>
              <a:t>kepercayaan, </a:t>
            </a:r>
            <a:r>
              <a:rPr sz="3000" dirty="0">
                <a:latin typeface="Arial MT"/>
                <a:cs typeface="Arial MT"/>
              </a:rPr>
              <a:t>aturan, </a:t>
            </a:r>
            <a:r>
              <a:rPr sz="3000" spc="-5" dirty="0">
                <a:latin typeface="Arial MT"/>
                <a:cs typeface="Arial MT"/>
              </a:rPr>
              <a:t>prosedur,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atau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kriteria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yang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bervariasi.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Penafsiran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meliputi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keahlian </a:t>
            </a:r>
            <a:r>
              <a:rPr sz="3000" dirty="0">
                <a:latin typeface="Arial MT"/>
                <a:cs typeface="Arial MT"/>
              </a:rPr>
              <a:t> dalam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menggolongkan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dan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menjelaskan </a:t>
            </a:r>
            <a:r>
              <a:rPr sz="3000" dirty="0">
                <a:latin typeface="Arial MT"/>
                <a:cs typeface="Arial MT"/>
              </a:rPr>
              <a:t>arti.</a:t>
            </a:r>
          </a:p>
          <a:p>
            <a:pPr marL="355600" indent="-342900" algn="just">
              <a:lnSpc>
                <a:spcPct val="100000"/>
              </a:lnSpc>
              <a:spcBef>
                <a:spcPts val="720"/>
              </a:spcBef>
              <a:buChar char="•"/>
              <a:tabLst>
                <a:tab pos="355600" algn="l"/>
              </a:tabLst>
            </a:pPr>
            <a:r>
              <a:rPr sz="3000" dirty="0">
                <a:latin typeface="Arial MT"/>
                <a:cs typeface="Arial MT"/>
              </a:rPr>
              <a:t>Contoh:</a:t>
            </a:r>
          </a:p>
          <a:p>
            <a:pPr marL="355600" marR="5080" indent="-342900" algn="just">
              <a:lnSpc>
                <a:spcPct val="100000"/>
              </a:lnSpc>
              <a:spcBef>
                <a:spcPts val="725"/>
              </a:spcBef>
              <a:buFont typeface="Wingdings"/>
              <a:buChar char=""/>
              <a:tabLst>
                <a:tab pos="355600" algn="l"/>
              </a:tabLst>
            </a:pPr>
            <a:r>
              <a:rPr sz="3000" dirty="0">
                <a:latin typeface="Arial MT"/>
                <a:cs typeface="Arial MT"/>
              </a:rPr>
              <a:t>Mampu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mengintepretasikan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data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hasil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pemeriksaan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laboratorium?normal/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abnormal</a:t>
            </a:r>
          </a:p>
          <a:p>
            <a:pPr marL="355600" indent="-342900" algn="just">
              <a:lnSpc>
                <a:spcPct val="100000"/>
              </a:lnSpc>
              <a:spcBef>
                <a:spcPts val="720"/>
              </a:spcBef>
              <a:buFont typeface="Wingdings"/>
              <a:buChar char=""/>
              <a:tabLst>
                <a:tab pos="355600" algn="l"/>
              </a:tabLst>
            </a:pPr>
            <a:r>
              <a:rPr sz="3000" spc="-5" dirty="0">
                <a:latin typeface="Arial MT"/>
                <a:cs typeface="Arial MT"/>
              </a:rPr>
              <a:t>Kadar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Hb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= </a:t>
            </a:r>
            <a:r>
              <a:rPr sz="3000" spc="-5" dirty="0">
                <a:latin typeface="Arial MT"/>
                <a:cs typeface="Arial MT"/>
              </a:rPr>
              <a:t>11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gr/dL</a:t>
            </a:r>
            <a:r>
              <a:rPr sz="3000" spc="22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Normal/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abnormal?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67200" y="483234"/>
            <a:ext cx="291274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Analisis</a:t>
            </a:r>
          </a:p>
        </p:txBody>
      </p:sp>
      <p:sp>
        <p:nvSpPr>
          <p:cNvPr id="3" name="object 3"/>
          <p:cNvSpPr/>
          <p:nvPr/>
        </p:nvSpPr>
        <p:spPr>
          <a:xfrm>
            <a:off x="609600" y="1600200"/>
            <a:ext cx="10972800" cy="4526280"/>
          </a:xfrm>
          <a:custGeom>
            <a:avLst/>
            <a:gdLst/>
            <a:ahLst/>
            <a:cxnLst/>
            <a:rect l="l" t="t" r="r" b="b"/>
            <a:pathLst>
              <a:path w="10972800" h="4526280">
                <a:moveTo>
                  <a:pt x="10972800" y="0"/>
                </a:moveTo>
                <a:lnTo>
                  <a:pt x="0" y="0"/>
                </a:lnTo>
                <a:lnTo>
                  <a:pt x="0" y="4526280"/>
                </a:lnTo>
                <a:lnTo>
                  <a:pt x="10972800" y="4526280"/>
                </a:lnTo>
                <a:lnTo>
                  <a:pt x="109728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88340" y="1622171"/>
            <a:ext cx="10816590" cy="2464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adalah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kemampuan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untuk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mengenali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maksud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15" dirty="0">
                <a:solidFill>
                  <a:srgbClr val="C00000"/>
                </a:solidFill>
                <a:latin typeface="Arial MT"/>
                <a:cs typeface="Arial MT"/>
              </a:rPr>
              <a:t>dan </a:t>
            </a:r>
            <a:r>
              <a:rPr sz="3200" spc="-1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hubungan</a:t>
            </a:r>
            <a:r>
              <a:rPr sz="3200" spc="-5" dirty="0">
                <a:latin typeface="Arial MT"/>
                <a:cs typeface="Arial MT"/>
              </a:rPr>
              <a:t>, sehingga dapat menyimpulkan secara </a:t>
            </a:r>
            <a:r>
              <a:rPr sz="3200" spc="-15" dirty="0">
                <a:latin typeface="Arial MT"/>
                <a:cs typeface="Arial MT"/>
              </a:rPr>
              <a:t>benar 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antara</a:t>
            </a:r>
            <a:r>
              <a:rPr sz="3200" spc="83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pernyataan,</a:t>
            </a:r>
            <a:r>
              <a:rPr sz="3200" spc="8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pertanyaan,</a:t>
            </a:r>
            <a:r>
              <a:rPr sz="3200" spc="8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konsep,</a:t>
            </a:r>
            <a:r>
              <a:rPr sz="3200" spc="819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deskripsi,</a:t>
            </a:r>
            <a:r>
              <a:rPr sz="3200" spc="83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atau </a:t>
            </a:r>
            <a:r>
              <a:rPr sz="3200" spc="-88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bentuk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lainnya,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yang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ditujukan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untuk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mengungkapkan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pendapat,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pengalaman,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alasan,</a:t>
            </a:r>
            <a:r>
              <a:rPr sz="3200" dirty="0">
                <a:latin typeface="Arial MT"/>
                <a:cs typeface="Arial MT"/>
              </a:rPr>
              <a:t> informasi,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atau pendapat.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8340" y="4158297"/>
            <a:ext cx="244538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Termasuk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men</a:t>
            </a:r>
            <a:r>
              <a:rPr sz="3200" spc="-15" dirty="0">
                <a:latin typeface="Arial MT"/>
                <a:cs typeface="Arial MT"/>
              </a:rPr>
              <a:t>d</a:t>
            </a:r>
            <a:r>
              <a:rPr sz="3200" spc="-5" dirty="0">
                <a:latin typeface="Arial MT"/>
                <a:cs typeface="Arial MT"/>
              </a:rPr>
              <a:t>eteksi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34334" y="4158297"/>
            <a:ext cx="807085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9230" marR="5080" indent="-177165">
              <a:lnSpc>
                <a:spcPct val="100000"/>
              </a:lnSpc>
              <a:spcBef>
                <a:spcPts val="100"/>
              </a:spcBef>
              <a:tabLst>
                <a:tab pos="2406650" algn="l"/>
                <a:tab pos="2843530" algn="l"/>
                <a:tab pos="4434205" algn="l"/>
                <a:tab pos="7402195" algn="l"/>
              </a:tabLst>
            </a:pPr>
            <a:r>
              <a:rPr sz="3200" dirty="0">
                <a:latin typeface="Arial MT"/>
                <a:cs typeface="Arial MT"/>
              </a:rPr>
              <a:t>kem</a:t>
            </a:r>
            <a:r>
              <a:rPr sz="3200" spc="-20" dirty="0">
                <a:latin typeface="Arial MT"/>
                <a:cs typeface="Arial MT"/>
              </a:rPr>
              <a:t>a</a:t>
            </a:r>
            <a:r>
              <a:rPr sz="3200" dirty="0">
                <a:latin typeface="Arial MT"/>
                <a:cs typeface="Arial MT"/>
              </a:rPr>
              <a:t>mpu</a:t>
            </a:r>
            <a:r>
              <a:rPr sz="3200" spc="-20" dirty="0">
                <a:latin typeface="Arial MT"/>
                <a:cs typeface="Arial MT"/>
              </a:rPr>
              <a:t>a</a:t>
            </a:r>
            <a:r>
              <a:rPr sz="3200" dirty="0">
                <a:latin typeface="Arial MT"/>
                <a:cs typeface="Arial MT"/>
              </a:rPr>
              <a:t>n		u</a:t>
            </a:r>
            <a:r>
              <a:rPr sz="3200" spc="-10" dirty="0">
                <a:latin typeface="Arial MT"/>
                <a:cs typeface="Arial MT"/>
              </a:rPr>
              <a:t>nt</a:t>
            </a:r>
            <a:r>
              <a:rPr sz="3200" dirty="0">
                <a:latin typeface="Arial MT"/>
                <a:cs typeface="Arial MT"/>
              </a:rPr>
              <a:t>uk	men</a:t>
            </a:r>
            <a:r>
              <a:rPr sz="3200" spc="-20" dirty="0">
                <a:latin typeface="Arial MT"/>
                <a:cs typeface="Arial MT"/>
              </a:rPr>
              <a:t>g</a:t>
            </a:r>
            <a:r>
              <a:rPr sz="3200" spc="-10" dirty="0">
                <a:latin typeface="Arial MT"/>
                <a:cs typeface="Arial MT"/>
              </a:rPr>
              <a:t>a</a:t>
            </a:r>
            <a:r>
              <a:rPr sz="3200" dirty="0">
                <a:latin typeface="Arial MT"/>
                <a:cs typeface="Arial MT"/>
              </a:rPr>
              <a:t>nalisis	</a:t>
            </a:r>
            <a:r>
              <a:rPr sz="3200" spc="-5" dirty="0">
                <a:latin typeface="Arial MT"/>
                <a:cs typeface="Arial MT"/>
              </a:rPr>
              <a:t>ide,  argumen,	dan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08876" y="4646548"/>
            <a:ext cx="449580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85440" algn="l"/>
              </a:tabLst>
            </a:pPr>
            <a:r>
              <a:rPr sz="3200" spc="-5" dirty="0">
                <a:latin typeface="Arial MT"/>
                <a:cs typeface="Arial MT"/>
              </a:rPr>
              <a:t>me</a:t>
            </a:r>
            <a:r>
              <a:rPr sz="3200" spc="-20" dirty="0">
                <a:latin typeface="Arial MT"/>
                <a:cs typeface="Arial MT"/>
              </a:rPr>
              <a:t>n</a:t>
            </a:r>
            <a:r>
              <a:rPr sz="3200" spc="-5" dirty="0">
                <a:latin typeface="Arial MT"/>
                <a:cs typeface="Arial MT"/>
              </a:rPr>
              <a:t>ganalisis</a:t>
            </a:r>
            <a:r>
              <a:rPr sz="3200" dirty="0">
                <a:latin typeface="Arial MT"/>
                <a:cs typeface="Arial MT"/>
              </a:rPr>
              <a:t>	</a:t>
            </a:r>
            <a:r>
              <a:rPr sz="3200" spc="-5" dirty="0">
                <a:latin typeface="Arial MT"/>
                <a:cs typeface="Arial MT"/>
              </a:rPr>
              <a:t>a</a:t>
            </a:r>
            <a:r>
              <a:rPr sz="3200" spc="-25" dirty="0">
                <a:latin typeface="Arial MT"/>
                <a:cs typeface="Arial MT"/>
              </a:rPr>
              <a:t>r</a:t>
            </a:r>
            <a:r>
              <a:rPr sz="3200" spc="-5" dirty="0">
                <a:latin typeface="Arial MT"/>
                <a:cs typeface="Arial MT"/>
              </a:rPr>
              <a:t>g</a:t>
            </a:r>
            <a:r>
              <a:rPr sz="3200" spc="-25" dirty="0">
                <a:latin typeface="Arial MT"/>
                <a:cs typeface="Arial MT"/>
              </a:rPr>
              <a:t>u</a:t>
            </a:r>
            <a:r>
              <a:rPr sz="3200" spc="-5" dirty="0">
                <a:latin typeface="Arial MT"/>
                <a:cs typeface="Arial MT"/>
              </a:rPr>
              <a:t>m</a:t>
            </a:r>
            <a:r>
              <a:rPr sz="3200" spc="-25" dirty="0">
                <a:latin typeface="Arial MT"/>
                <a:cs typeface="Arial MT"/>
              </a:rPr>
              <a:t>e</a:t>
            </a:r>
            <a:r>
              <a:rPr sz="3200" spc="-5" dirty="0">
                <a:latin typeface="Arial MT"/>
                <a:cs typeface="Arial MT"/>
              </a:rPr>
              <a:t>n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31239" y="5134355"/>
            <a:ext cx="575500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Arial MT"/>
                <a:cs typeface="Arial MT"/>
              </a:rPr>
              <a:t>merupakan</a:t>
            </a:r>
            <a:r>
              <a:rPr sz="3200" spc="-5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bagian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dari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analisis.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38600" y="483234"/>
            <a:ext cx="320421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Evaluasi</a:t>
            </a:r>
            <a:endParaRPr sz="4400" dirty="0"/>
          </a:p>
        </p:txBody>
      </p:sp>
      <p:sp>
        <p:nvSpPr>
          <p:cNvPr id="3" name="object 3"/>
          <p:cNvSpPr/>
          <p:nvPr/>
        </p:nvSpPr>
        <p:spPr>
          <a:xfrm>
            <a:off x="609600" y="1600200"/>
            <a:ext cx="10972800" cy="4526280"/>
          </a:xfrm>
          <a:custGeom>
            <a:avLst/>
            <a:gdLst/>
            <a:ahLst/>
            <a:cxnLst/>
            <a:rect l="l" t="t" r="r" b="b"/>
            <a:pathLst>
              <a:path w="10972800" h="4526280">
                <a:moveTo>
                  <a:pt x="10972800" y="0"/>
                </a:moveTo>
                <a:lnTo>
                  <a:pt x="0" y="0"/>
                </a:lnTo>
                <a:lnTo>
                  <a:pt x="0" y="4526280"/>
                </a:lnTo>
                <a:lnTo>
                  <a:pt x="10972800" y="4526280"/>
                </a:lnTo>
                <a:lnTo>
                  <a:pt x="109728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88340" y="1622171"/>
            <a:ext cx="10820400" cy="295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adalah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kemampuan untuk menilai pernyataan yang logis 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atau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bentuk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lainnya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seperti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perhitungan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atau</a:t>
            </a:r>
            <a:r>
              <a:rPr sz="3200" spc="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deskripsi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dari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persepsi,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pengalaman,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situasi,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keputusan,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atau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pendapat seseorang, dan menilai kebenaran secara logis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atau dapat </a:t>
            </a:r>
            <a:r>
              <a:rPr sz="3200" spc="-5" dirty="0">
                <a:solidFill>
                  <a:srgbClr val="FF0000"/>
                </a:solidFill>
                <a:latin typeface="Arial MT"/>
                <a:cs typeface="Arial MT"/>
              </a:rPr>
              <a:t>menyimpulkan hubungan antara pernyataan, </a:t>
            </a:r>
            <a:r>
              <a:rPr sz="320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deskripsi,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pertanyaan</a:t>
            </a:r>
            <a:r>
              <a:rPr sz="3200" spc="-3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atau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bentuk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lainnya.</a:t>
            </a:r>
            <a:endParaRPr sz="3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86200" y="483234"/>
            <a:ext cx="3388359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Inferen</a:t>
            </a:r>
            <a:r>
              <a:rPr sz="4400" dirty="0"/>
              <a:t>si</a:t>
            </a:r>
          </a:p>
        </p:txBody>
      </p:sp>
      <p:sp>
        <p:nvSpPr>
          <p:cNvPr id="3" name="object 3"/>
          <p:cNvSpPr/>
          <p:nvPr/>
        </p:nvSpPr>
        <p:spPr>
          <a:xfrm>
            <a:off x="1981200" y="1600200"/>
            <a:ext cx="8229600" cy="5257800"/>
          </a:xfrm>
          <a:custGeom>
            <a:avLst/>
            <a:gdLst/>
            <a:ahLst/>
            <a:cxnLst/>
            <a:rect l="l" t="t" r="r" b="b"/>
            <a:pathLst>
              <a:path w="8229600" h="5257800">
                <a:moveTo>
                  <a:pt x="8229600" y="0"/>
                </a:moveTo>
                <a:lnTo>
                  <a:pt x="0" y="0"/>
                </a:lnTo>
                <a:lnTo>
                  <a:pt x="0" y="5257800"/>
                </a:lnTo>
                <a:lnTo>
                  <a:pt x="8229600" y="5257800"/>
                </a:lnTo>
                <a:lnTo>
                  <a:pt x="82296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060194" y="1622171"/>
            <a:ext cx="807275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adalah</a:t>
            </a:r>
            <a:r>
              <a:rPr sz="3200" spc="20" dirty="0"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kemampuan</a:t>
            </a:r>
            <a:r>
              <a:rPr sz="3200" spc="2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untuk</a:t>
            </a:r>
            <a:r>
              <a:rPr sz="3200" spc="2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mengidentifikasi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03094" y="2109723"/>
            <a:ext cx="773112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47750" algn="l"/>
                <a:tab pos="2805430" algn="l"/>
                <a:tab pos="4493895" algn="l"/>
                <a:tab pos="5732145" algn="l"/>
              </a:tabLst>
            </a:pP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dan	memilih	elem</a:t>
            </a:r>
            <a:r>
              <a:rPr sz="3200" spc="-20" dirty="0">
                <a:solidFill>
                  <a:srgbClr val="C00000"/>
                </a:solidFill>
                <a:latin typeface="Arial MT"/>
                <a:cs typeface="Arial MT"/>
              </a:rPr>
              <a:t>e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n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	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yang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	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dibut</a:t>
            </a:r>
            <a:r>
              <a:rPr sz="3200" spc="-25" dirty="0">
                <a:solidFill>
                  <a:srgbClr val="C00000"/>
                </a:solidFill>
                <a:latin typeface="Arial MT"/>
                <a:cs typeface="Arial MT"/>
              </a:rPr>
              <a:t>u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hkan  untuk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73854" y="2597784"/>
            <a:ext cx="189865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menyu</a:t>
            </a:r>
            <a:r>
              <a:rPr sz="3200" spc="-20" dirty="0">
                <a:solidFill>
                  <a:srgbClr val="C00000"/>
                </a:solidFill>
                <a:latin typeface="Arial MT"/>
                <a:cs typeface="Arial MT"/>
              </a:rPr>
              <a:t>s</a:t>
            </a: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un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24726" y="2597784"/>
            <a:ext cx="181737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125" marR="5080" indent="-9906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simpulan </a:t>
            </a:r>
            <a:r>
              <a:rPr sz="3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men</a:t>
            </a:r>
            <a:r>
              <a:rPr sz="3200" spc="-20" dirty="0">
                <a:latin typeface="Arial MT"/>
                <a:cs typeface="Arial MT"/>
              </a:rPr>
              <a:t>d</a:t>
            </a:r>
            <a:r>
              <a:rPr sz="3200" spc="-5" dirty="0">
                <a:latin typeface="Arial MT"/>
                <a:cs typeface="Arial MT"/>
              </a:rPr>
              <a:t>uga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03094" y="3085465"/>
            <a:ext cx="545655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724150" algn="l"/>
                <a:tab pos="3615690" algn="l"/>
              </a:tabLst>
            </a:pP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beralasan</a:t>
            </a:r>
            <a:r>
              <a:rPr sz="3200" spc="-5" dirty="0">
                <a:latin typeface="Arial MT"/>
                <a:cs typeface="Arial MT"/>
              </a:rPr>
              <a:t>;	untuk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men</a:t>
            </a:r>
            <a:r>
              <a:rPr sz="3200" spc="-20" dirty="0">
                <a:latin typeface="Arial MT"/>
                <a:cs typeface="Arial MT"/>
              </a:rPr>
              <a:t>e</a:t>
            </a:r>
            <a:r>
              <a:rPr sz="3200" spc="-5" dirty="0">
                <a:latin typeface="Arial MT"/>
                <a:cs typeface="Arial MT"/>
              </a:rPr>
              <a:t>gakkan</a:t>
            </a:r>
            <a:r>
              <a:rPr sz="3200" dirty="0">
                <a:latin typeface="Arial MT"/>
                <a:cs typeface="Arial MT"/>
              </a:rPr>
              <a:t>		</a:t>
            </a:r>
            <a:r>
              <a:rPr sz="3200" spc="-5" dirty="0">
                <a:latin typeface="Arial MT"/>
                <a:cs typeface="Arial MT"/>
              </a:rPr>
              <a:t>diagn</a:t>
            </a:r>
            <a:r>
              <a:rPr sz="3200" spc="-25" dirty="0">
                <a:latin typeface="Arial MT"/>
                <a:cs typeface="Arial MT"/>
              </a:rPr>
              <a:t>o</a:t>
            </a:r>
            <a:r>
              <a:rPr sz="3200" spc="-5" dirty="0">
                <a:latin typeface="Arial MT"/>
                <a:cs typeface="Arial MT"/>
              </a:rPr>
              <a:t>sis</a:t>
            </a:r>
            <a:r>
              <a:rPr sz="3200" dirty="0">
                <a:latin typeface="Arial MT"/>
                <a:cs typeface="Arial MT"/>
              </a:rPr>
              <a:t>;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114408" y="2597784"/>
            <a:ext cx="101981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3030" algn="r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C00000"/>
                </a:solidFill>
                <a:latin typeface="Arial MT"/>
                <a:cs typeface="Arial MT"/>
              </a:rPr>
              <a:t>yang  </a:t>
            </a:r>
            <a:r>
              <a:rPr sz="3200" spc="-15" dirty="0">
                <a:latin typeface="Arial MT"/>
                <a:cs typeface="Arial MT"/>
              </a:rPr>
              <a:t>dan 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untuk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03094" y="4060825"/>
            <a:ext cx="7730490" cy="2464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latin typeface="Arial MT"/>
                <a:cs typeface="Arial MT"/>
              </a:rPr>
              <a:t>mempertimbangkan informasi apa sajakah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yang dibutuhkan dan untuk memutuskan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konsekuensi apa yang harus diambil dari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data,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informasi,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pernyataan,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kejadian,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prinsip,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opini,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konsep,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dan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lain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sebagainya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21</TotalTime>
  <Words>1794</Words>
  <Application>Microsoft Office PowerPoint</Application>
  <PresentationFormat>Widescreen</PresentationFormat>
  <Paragraphs>247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3" baseType="lpstr">
      <vt:lpstr>Arial</vt:lpstr>
      <vt:lpstr>Arial MT</vt:lpstr>
      <vt:lpstr>Gill Sans MT</vt:lpstr>
      <vt:lpstr>Times New Roman</vt:lpstr>
      <vt:lpstr>Wingdings</vt:lpstr>
      <vt:lpstr>Gallery</vt:lpstr>
      <vt:lpstr>AND  CLINICAL  JUDGEMENT  IN NURSING</vt:lpstr>
      <vt:lpstr>THINKING</vt:lpstr>
      <vt:lpstr>DEFINISI</vt:lpstr>
      <vt:lpstr>PowerPoint Presentation</vt:lpstr>
      <vt:lpstr>PowerPoint Presentation</vt:lpstr>
      <vt:lpstr>Interpretation (Penafsiran)</vt:lpstr>
      <vt:lpstr>Analisis</vt:lpstr>
      <vt:lpstr>Evaluasi</vt:lpstr>
      <vt:lpstr>Inferensi</vt:lpstr>
      <vt:lpstr>Explanation</vt:lpstr>
      <vt:lpstr>Self Regulation</vt:lpstr>
      <vt:lpstr>Proses berfikir kritis:</vt:lpstr>
      <vt:lpstr>Berfikir kritis dlm keperawatan</vt:lpstr>
      <vt:lpstr>FUNGSI DAN MANFAAT</vt:lpstr>
      <vt:lpstr>PowerPoint Presentation</vt:lpstr>
      <vt:lpstr>Metode Berpikir Kritis</vt:lpstr>
      <vt:lpstr>Model berfikir kritis Costa,dkk (1985)</vt:lpstr>
      <vt:lpstr>MODEL BERPIKIR KRITIS</vt:lpstr>
      <vt:lpstr>1. Total Recall (Kemampuan Mengingat)</vt:lpstr>
      <vt:lpstr>Contoh</vt:lpstr>
      <vt:lpstr>2. Habits</vt:lpstr>
      <vt:lpstr>3. Inquiry (penyelidikan)</vt:lpstr>
      <vt:lpstr>Contoh</vt:lpstr>
      <vt:lpstr>Latihan Berpikir: Pemeriksaan atas tubuh Berta</vt:lpstr>
      <vt:lpstr>4. New Ideas and Creativity (ide-ide baru dan kreativitas)</vt:lpstr>
      <vt:lpstr>Pengembangan Clinical Judgment  (Clinical Reasoning Skills)</vt:lpstr>
      <vt:lpstr>CLINICAL REASONING</vt:lpstr>
      <vt:lpstr>Clinical Reasoning Process</vt:lpstr>
      <vt:lpstr>Clinical Reasoning Process (Proses penalaran klinis)</vt:lpstr>
      <vt:lpstr>Keterangan</vt:lpstr>
      <vt:lpstr>Kegiatan untuk Menentukan Hasil Evaluasi</vt:lpstr>
      <vt:lpstr>CLINICAL JUDGMENT (pengambilan keputusan klinis)</vt:lpstr>
      <vt:lpstr>Pemikiran atau penalaran  kritis digunakan untuk  mengambil keputusan  klinis</vt:lpstr>
      <vt:lpstr>Perilaku Pemikir Kritis</vt:lpstr>
      <vt:lpstr>Faktor yang Menghambat  Pengambilan Keputusan</vt:lpstr>
      <vt:lpstr>METODE ILMIAH</vt:lpstr>
      <vt:lpstr>Tujuan Metode Ilmiah</vt:lpstr>
      <vt:lpstr>Kriteria Metode Ilmiah</vt:lpstr>
      <vt:lpstr>Langkah-Langkah Metode Ilmiah</vt:lpstr>
      <vt:lpstr>PERAN PERAWAT DALAM RISET  KEPERAWATAN</vt:lpstr>
      <vt:lpstr>Penelitian dalam Praktik  Keperawatan (Evidance Based  Nursing Practice)</vt:lpstr>
      <vt:lpstr>Komponen EBP</vt:lpstr>
      <vt:lpstr>Manfaat EBP</vt:lpstr>
      <vt:lpstr>7 Langkah dalam EBP</vt:lpstr>
      <vt:lpstr>PICO</vt:lpstr>
      <vt:lpstr>PowerPoint Presentation</vt:lpstr>
      <vt:lpstr>TERIMA KASIH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Brigitta Ayu</cp:lastModifiedBy>
  <cp:revision>1</cp:revision>
  <dcterms:created xsi:type="dcterms:W3CDTF">2024-02-14T14:36:52Z</dcterms:created>
  <dcterms:modified xsi:type="dcterms:W3CDTF">2024-02-14T15:01:05Z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2023-08-08T00:00:00Z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2024-02-14T00:00:00Z</vt:filetime>
  </property>
</Properties>
</file>