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86" r:id="rId6"/>
    <p:sldId id="259" r:id="rId7"/>
    <p:sldId id="260" r:id="rId8"/>
    <p:sldId id="261" r:id="rId9"/>
    <p:sldId id="262" r:id="rId10"/>
    <p:sldId id="263" r:id="rId11"/>
    <p:sldId id="264" r:id="rId12"/>
    <p:sldId id="265" r:id="rId13"/>
    <p:sldId id="266" r:id="rId14"/>
    <p:sldId id="267" r:id="rId15"/>
    <p:sldId id="268" r:id="rId16"/>
    <p:sldId id="288" r:id="rId17"/>
    <p:sldId id="269" r:id="rId18"/>
    <p:sldId id="290"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7"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3"/>
          <p:cNvPicPr>
            <a:picLocks noChangeAspect="1"/>
          </p:cNvPicPr>
          <p:nvPr/>
        </p:nvPicPr>
        <p:blipFill>
          <a:blip r:embed="rId2"/>
          <a:stretch>
            <a:fillRect/>
          </a:stretch>
        </p:blipFill>
        <p:spPr>
          <a:xfrm>
            <a:off x="0" y="19050"/>
            <a:ext cx="9155113" cy="6867525"/>
          </a:xfrm>
          <a:prstGeom prst="rect">
            <a:avLst/>
          </a:prstGeom>
          <a:noFill/>
          <a:ln w="9525">
            <a:noFill/>
          </a:ln>
        </p:spPr>
      </p:pic>
      <p:sp>
        <p:nvSpPr>
          <p:cNvPr id="2051" name="Rectangle 3"/>
          <p:cNvSpPr>
            <a:spLocks noGrp="1" noChangeArrowheads="1"/>
          </p:cNvSpPr>
          <p:nvPr>
            <p:ph type="ctrTitle"/>
          </p:nvPr>
        </p:nvSpPr>
        <p:spPr>
          <a:xfrm>
            <a:off x="1547813" y="1701800"/>
            <a:ext cx="6908800" cy="1082675"/>
          </a:xfrm>
        </p:spPr>
        <p:txBody>
          <a:bodyPr/>
          <a:lstStyle>
            <a:lvl1pPr>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1547813" y="2927350"/>
            <a:ext cx="6913562" cy="1752600"/>
          </a:xfrm>
        </p:spPr>
        <p:txBody>
          <a:bodyPr/>
          <a:lstStyle>
            <a:lvl1pPr marL="0" indent="0" algn="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5BCAD085-E8A6-8845-BD4E-CB4CCA059FC4}" type="datetimeFigureOut">
              <a:rPr lang="en-US" smtClean="0"/>
            </a:fld>
            <a:endParaRPr lang="en-US"/>
          </a:p>
        </p:txBody>
      </p:sp>
      <p:sp>
        <p:nvSpPr>
          <p:cNvPr id="10" name="Rectangle 6"/>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C1FF6DA9-008F-8B48-92A6-B652298478BF}"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90500"/>
            <a:ext cx="60198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8"/>
          <p:cNvPicPr>
            <a:picLocks noChangeAspect="1"/>
          </p:cNvPicPr>
          <p:nvPr/>
        </p:nvPicPr>
        <p:blipFill>
          <a:blip r:embed="rId12"/>
          <a:stretch>
            <a:fillRect/>
          </a:stretch>
        </p:blipFill>
        <p:spPr>
          <a:xfrm>
            <a:off x="0" y="0"/>
            <a:ext cx="914400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457200" y="1174750"/>
            <a:ext cx="82296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5BCAD085-E8A6-8845-BD4E-CB4CCA059FC4}" type="datetimeFigureOut">
              <a:rPr lang="en-US" smtClean="0"/>
            </a:fld>
            <a:endParaRPr lang="en-US"/>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rtl="0" fontAlgn="base">
        <a:spcBef>
          <a:spcPct val="0"/>
        </a:spcBef>
        <a:spcAft>
          <a:spcPct val="0"/>
        </a:spcAft>
        <a:defRPr sz="3600" kern="1200">
          <a:solidFill>
            <a:schemeClr val="bg1"/>
          </a:solidFill>
          <a:latin typeface="+mj-lt"/>
          <a:ea typeface="+mj-ea"/>
          <a:cs typeface="+mj-cs"/>
        </a:defRPr>
      </a:lvl1pPr>
      <a:lvl2pPr algn="r"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2pPr>
      <a:lvl3pPr algn="r"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3pPr>
      <a:lvl4pPr algn="r"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4pPr>
      <a:lvl5pPr algn="r"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5pPr>
      <a:lvl6pPr marL="457200" algn="r"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6pPr>
      <a:lvl7pPr marL="914400" algn="r"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7pPr>
      <a:lvl8pPr marL="1371600" algn="r"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8pPr>
      <a:lvl9pPr marL="1828800" algn="r"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2153920"/>
          </a:xfrm>
        </p:spPr>
        <p:txBody>
          <a:bodyPr>
            <a:normAutofit/>
          </a:bodyPr>
          <a:lstStyle/>
          <a:p>
            <a:br/>
            <a:r>
              <a:rPr>
                <a:highlight>
                  <a:srgbClr val="000000"/>
                </a:highlight>
              </a:rPr>
              <a:t>Hospital Associated Infections (HAIs)</a:t>
            </a:r>
            <a:endParaRPr>
              <a:highlight>
                <a:srgbClr val="000000"/>
              </a:highlight>
            </a:endParaRPr>
          </a:p>
        </p:txBody>
      </p:sp>
      <p:sp>
        <p:nvSpPr>
          <p:cNvPr id="3" name="Content Placeholder 2"/>
          <p:cNvSpPr>
            <a:spLocks noGrp="1"/>
          </p:cNvSpPr>
          <p:nvPr>
            <p:ph idx="1"/>
          </p:nvPr>
        </p:nvSpPr>
        <p:spPr>
          <a:xfrm>
            <a:off x="457200" y="3613150"/>
            <a:ext cx="8229600" cy="2513330"/>
          </a:xfrm>
        </p:spPr>
        <p:txBody>
          <a:bodyPr/>
          <a:lstStyle/>
          <a:p>
            <a:r>
              <a:rPr lang="en-US"/>
              <a:t>Brigitta Ayu Dwi Susanti M.Kep</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Tanda VAP</a:t>
            </a:r>
          </a:p>
        </p:txBody>
      </p:sp>
      <p:sp>
        <p:nvSpPr>
          <p:cNvPr id="3" name="Content Placeholder 2"/>
          <p:cNvSpPr>
            <a:spLocks noGrp="1"/>
          </p:cNvSpPr>
          <p:nvPr>
            <p:ph idx="1"/>
          </p:nvPr>
        </p:nvSpPr>
        <p:spPr/>
        <p:txBody>
          <a:bodyPr/>
          <a:lstStyle/>
          <a:p>
            <a:r>
              <a:t>Demam; Sekret purulen; Infiltrat paru pada rontgen; Penurunan oksigenasi</a:t>
            </a:r>
          </a:p>
          <a:p>
            <a:pPr marL="0" indent="0">
              <a:buNone/>
            </a:pPr>
          </a:p>
          <a:p>
            <a:pPr marL="0" indent="0">
              <a:buNone/>
            </a:pPr>
          </a:p>
        </p:txBody>
      </p:sp>
      <p:pic>
        <p:nvPicPr>
          <p:cNvPr id="4" name="Picture 3"/>
          <p:cNvPicPr>
            <a:picLocks noChangeAspect="1"/>
          </p:cNvPicPr>
          <p:nvPr/>
        </p:nvPicPr>
        <p:blipFill>
          <a:blip r:embed="rId1"/>
          <a:stretch>
            <a:fillRect/>
          </a:stretch>
        </p:blipFill>
        <p:spPr>
          <a:xfrm>
            <a:off x="1677035" y="2713990"/>
            <a:ext cx="5992495" cy="341439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CAUTI</a:t>
            </a:r>
          </a:p>
        </p:txBody>
      </p:sp>
      <p:sp>
        <p:nvSpPr>
          <p:cNvPr id="3" name="Content Placeholder 2"/>
          <p:cNvSpPr>
            <a:spLocks noGrp="1"/>
          </p:cNvSpPr>
          <p:nvPr>
            <p:ph idx="1"/>
          </p:nvPr>
        </p:nvSpPr>
        <p:spPr/>
        <p:txBody>
          <a:bodyPr/>
          <a:lstStyle/>
          <a:p>
            <a:r>
              <a:t>Infeksi saluran kemih pada pasien dengan kateter urin</a:t>
            </a:r>
          </a:p>
          <a:p>
            <a:r>
              <a:rPr lang="en-US" altLang="en-US"/>
              <a:t>CAUTI (Catheter-Associated Urinary Tract Infection) adalah infeksi saluran kemih yang terjadi akibat penggunaan kateter urin, di mana bakteri masuk ke saluran kemih melalui selang. Ini adalah salah satu infeksi nosokomial (terkait perawatan kesehatan) paling umum, sering kali disebabkan oleh pemasangan kateter yang lama.</a:t>
            </a:r>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Gejala CAUTI</a:t>
            </a:r>
          </a:p>
        </p:txBody>
      </p:sp>
      <p:sp>
        <p:nvSpPr>
          <p:cNvPr id="3" name="Content Placeholder 2"/>
          <p:cNvSpPr>
            <a:spLocks noGrp="1"/>
          </p:cNvSpPr>
          <p:nvPr>
            <p:ph idx="1"/>
          </p:nvPr>
        </p:nvSpPr>
        <p:spPr/>
        <p:txBody>
          <a:bodyPr/>
          <a:lstStyle/>
          <a:p>
            <a:r>
              <a:t>Demam; Nyeri suprapubik; Urine keruh; Kultur urin positif</a:t>
            </a:r>
          </a:p>
        </p:txBody>
      </p:sp>
      <p:pic>
        <p:nvPicPr>
          <p:cNvPr id="4" name="Picture 3"/>
          <p:cNvPicPr>
            <a:picLocks noChangeAspect="1"/>
          </p:cNvPicPr>
          <p:nvPr/>
        </p:nvPicPr>
        <p:blipFill>
          <a:blip r:embed="rId1"/>
          <a:stretch>
            <a:fillRect/>
          </a:stretch>
        </p:blipFill>
        <p:spPr>
          <a:xfrm>
            <a:off x="2190750" y="2376170"/>
            <a:ext cx="5432425" cy="311658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Surgical Site Infection</a:t>
            </a:r>
          </a:p>
        </p:txBody>
      </p:sp>
      <p:sp>
        <p:nvSpPr>
          <p:cNvPr id="3" name="Content Placeholder 2"/>
          <p:cNvSpPr>
            <a:spLocks noGrp="1"/>
          </p:cNvSpPr>
          <p:nvPr>
            <p:ph idx="1"/>
          </p:nvPr>
        </p:nvSpPr>
        <p:spPr/>
        <p:txBody>
          <a:bodyPr/>
          <a:lstStyle/>
          <a:p>
            <a:r>
              <a:t>Infeksi pada area operasi dalam 30 hari setelah pembedahan</a:t>
            </a:r>
          </a:p>
          <a:p>
            <a:r>
              <a:rPr lang="en-US" altLang="en-US"/>
              <a:t>Infeksi Lokasi Operasi (ILO) atau Surgical Site Infection (SSI) adalah infeksi yang terjadi pada area bekas sayatan operasi, umumnya muncul dalam 30–90 hari pascaoperasi. Infeksi ini disebabkan oleh bakteri (seperti Staphylococcus aureus) yang masuk ke jaringan, menyebabkan gejala seperti kemerahan, nyeri, bengkak, nanah, dan demam</a:t>
            </a:r>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Jenis SSI</a:t>
            </a:r>
          </a:p>
        </p:txBody>
      </p:sp>
      <p:sp>
        <p:nvSpPr>
          <p:cNvPr id="3" name="Content Placeholder 2"/>
          <p:cNvSpPr>
            <a:spLocks noGrp="1"/>
          </p:cNvSpPr>
          <p:nvPr>
            <p:ph idx="1"/>
          </p:nvPr>
        </p:nvSpPr>
        <p:spPr/>
        <p:txBody>
          <a:bodyPr/>
          <a:lstStyle/>
          <a:p>
            <a:r>
              <a:t>Superficial; Deep incisional; Organ/space infection</a:t>
            </a:r>
          </a:p>
        </p:txBody>
      </p:sp>
      <p:pic>
        <p:nvPicPr>
          <p:cNvPr id="4" name="Picture 3"/>
          <p:cNvPicPr>
            <a:picLocks noChangeAspect="1"/>
          </p:cNvPicPr>
          <p:nvPr/>
        </p:nvPicPr>
        <p:blipFill>
          <a:blip r:embed="rId1"/>
          <a:stretch>
            <a:fillRect/>
          </a:stretch>
        </p:blipFill>
        <p:spPr>
          <a:xfrm>
            <a:off x="2698115" y="3090545"/>
            <a:ext cx="3429000" cy="229552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r>
              <a:rPr lang="en-US" altLang="en-US"/>
              <a:t>Superfisial: Infeksi terbatas pada lapisan kulit dan jaringan subkutan.</a:t>
            </a:r>
            <a:endParaRPr lang="en-US" altLang="en-US"/>
          </a:p>
          <a:p>
            <a:r>
              <a:rPr lang="en-US" altLang="en-US"/>
              <a:t>Profunda (Deep): Infeksi melibatkan otot dan jaringan fasia yang lebih dalam.</a:t>
            </a:r>
            <a:endParaRPr lang="en-US" altLang="en-US"/>
          </a:p>
          <a:p>
            <a:r>
              <a:rPr lang="en-US" altLang="en-US"/>
              <a:t>Organ/Rongga: Infeksi terjadi pada organ atau rongga tubuh yang dioperasi.</a:t>
            </a:r>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Bloodstream Infection</a:t>
            </a:r>
          </a:p>
        </p:txBody>
      </p:sp>
      <p:sp>
        <p:nvSpPr>
          <p:cNvPr id="3" name="Content Placeholder 2"/>
          <p:cNvSpPr>
            <a:spLocks noGrp="1"/>
          </p:cNvSpPr>
          <p:nvPr>
            <p:ph idx="1"/>
          </p:nvPr>
        </p:nvSpPr>
        <p:spPr/>
        <p:txBody>
          <a:bodyPr/>
          <a:lstStyle/>
          <a:p>
            <a:pPr algn="just"/>
            <a:r>
              <a:rPr sz="2800"/>
              <a:t>Infeksi aliran darah terkait kateter intravena</a:t>
            </a:r>
            <a:endParaRPr sz="2800"/>
          </a:p>
          <a:p>
            <a:pPr algn="just"/>
            <a:r>
              <a:rPr lang="en-US" altLang="en-US" sz="2800"/>
              <a:t>Infeksi aliran darah (bloodstream infection/BSI) adalah kondisi serius di mana bakteri, jamur, atau mikroorganisme lain masuk dan berkembang biak di dalam darah, yang berpotensi fatal dan memerlukan penanganan medis segera. Gejalanya meliputi demam tinggi, menggigil, lemas, napas cepat, dan penurunan tekanan darah</a:t>
            </a:r>
            <a:endParaRPr lang="en-US" altLang="en-US" sz="2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sym typeface="+mn-ea"/>
              </a:rPr>
              <a:t>Penyebab dan Faktor Risiko Utama</a:t>
            </a:r>
            <a:endParaRPr lang="en-US"/>
          </a:p>
        </p:txBody>
      </p:sp>
      <p:sp>
        <p:nvSpPr>
          <p:cNvPr id="3" name="Content Placeholder 2"/>
          <p:cNvSpPr>
            <a:spLocks noGrp="1"/>
          </p:cNvSpPr>
          <p:nvPr>
            <p:ph idx="1"/>
          </p:nvPr>
        </p:nvSpPr>
        <p:spPr/>
        <p:txBody>
          <a:bodyPr/>
          <a:p>
            <a:pPr marL="0" indent="0" algn="just">
              <a:buNone/>
            </a:pPr>
            <a:r>
              <a:rPr lang="en-US" altLang="en-US" sz="2800"/>
              <a:t>1. Infeksi Terkait Kateter (CLABSI): Mikroorganisme masuk melalui kateter intravena sentral.</a:t>
            </a:r>
            <a:endParaRPr lang="en-US" altLang="en-US" sz="2800"/>
          </a:p>
          <a:p>
            <a:pPr marL="0" indent="0" algn="just">
              <a:buNone/>
            </a:pPr>
            <a:r>
              <a:rPr lang="en-US" altLang="en-US" sz="2800"/>
              <a:t>2. Prosedur Medis/Bedah: Operasi atau tindakan invasif yang memungkinkan bakteri masuk ke aliran darah.</a:t>
            </a:r>
            <a:endParaRPr lang="en-US" altLang="en-US" sz="2800"/>
          </a:p>
          <a:p>
            <a:pPr marL="0" indent="0" algn="just">
              <a:buNone/>
            </a:pPr>
            <a:r>
              <a:rPr lang="en-US" altLang="en-US" sz="2800"/>
              <a:t>3. Infeksi Lain: Infeksi saluran kemih, pneumonia, atau infeksi perut yang menyebar ke darah.</a:t>
            </a:r>
            <a:endParaRPr lang="en-US" altLang="en-US" sz="2800"/>
          </a:p>
          <a:p>
            <a:pPr marL="0" indent="0" algn="just">
              <a:buNone/>
            </a:pPr>
            <a:r>
              <a:rPr lang="en-US" altLang="en-US" sz="2800"/>
              <a:t>4. Sistem Imun Lemah: Pasien dengan diabetes, HIV/AIDS, atau yang sedang dirawat intensif (ICU).</a:t>
            </a:r>
            <a:endParaRPr lang="en-US" altLang="en-US" sz="2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Mikroorganisme Penyebab</a:t>
            </a:r>
          </a:p>
        </p:txBody>
      </p:sp>
      <p:sp>
        <p:nvSpPr>
          <p:cNvPr id="3" name="Content Placeholder 2"/>
          <p:cNvSpPr>
            <a:spLocks noGrp="1"/>
          </p:cNvSpPr>
          <p:nvPr>
            <p:ph idx="1"/>
          </p:nvPr>
        </p:nvSpPr>
        <p:spPr/>
        <p:txBody>
          <a:bodyPr/>
          <a:lstStyle/>
          <a:p>
            <a:r>
              <a:t>Bakteri: Staphylococcus, E.coli, Klebsiella; Virus; Jamur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Rantai Penularan Infeksi</a:t>
            </a:r>
          </a:p>
        </p:txBody>
      </p:sp>
      <p:sp>
        <p:nvSpPr>
          <p:cNvPr id="3" name="Content Placeholder 2"/>
          <p:cNvSpPr>
            <a:spLocks noGrp="1"/>
          </p:cNvSpPr>
          <p:nvPr>
            <p:ph idx="1"/>
          </p:nvPr>
        </p:nvSpPr>
        <p:spPr/>
        <p:txBody>
          <a:bodyPr/>
          <a:lstStyle/>
          <a:p>
            <a:r>
              <a:t>Agen infeksi; Reservoir; Portal keluar; Cara penularan; Portal masuk; Host rentan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Tujuan Pembelajaran</a:t>
            </a:r>
          </a:p>
        </p:txBody>
      </p:sp>
      <p:sp>
        <p:nvSpPr>
          <p:cNvPr id="3" name="Content Placeholder 2"/>
          <p:cNvSpPr>
            <a:spLocks noGrp="1"/>
          </p:cNvSpPr>
          <p:nvPr>
            <p:ph idx="1"/>
          </p:nvPr>
        </p:nvSpPr>
        <p:spPr/>
        <p:txBody>
          <a:bodyPr/>
          <a:lstStyle/>
          <a:p>
            <a:r>
              <a:t>Memahami konsep HAIs; Menjelaskan jenis HAIs; Mengetahui faktor risiko; Memahami pencegahan dan pengendalian infeksi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Cara Penularan</a:t>
            </a:r>
          </a:p>
        </p:txBody>
      </p:sp>
      <p:sp>
        <p:nvSpPr>
          <p:cNvPr id="3" name="Content Placeholder 2"/>
          <p:cNvSpPr>
            <a:spLocks noGrp="1"/>
          </p:cNvSpPr>
          <p:nvPr>
            <p:ph idx="1"/>
          </p:nvPr>
        </p:nvSpPr>
        <p:spPr/>
        <p:txBody>
          <a:bodyPr/>
          <a:lstStyle/>
          <a:p>
            <a:r>
              <a:t>Kontak langsung; Kontak tidak langsung; Droplet; Airborne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Faktor Risiko Pasien</a:t>
            </a:r>
          </a:p>
        </p:txBody>
      </p:sp>
      <p:sp>
        <p:nvSpPr>
          <p:cNvPr id="3" name="Content Placeholder 2"/>
          <p:cNvSpPr>
            <a:spLocks noGrp="1"/>
          </p:cNvSpPr>
          <p:nvPr>
            <p:ph idx="1"/>
          </p:nvPr>
        </p:nvSpPr>
        <p:spPr/>
        <p:txBody>
          <a:bodyPr/>
          <a:lstStyle/>
          <a:p>
            <a:r>
              <a:t>Usia lanjut; Penyakit kronis; Imunodefisiensi; Lama rawat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Faktor Risiko Rumah Sakit</a:t>
            </a:r>
          </a:p>
        </p:txBody>
      </p:sp>
      <p:sp>
        <p:nvSpPr>
          <p:cNvPr id="3" name="Content Placeholder 2"/>
          <p:cNvSpPr>
            <a:spLocks noGrp="1"/>
          </p:cNvSpPr>
          <p:nvPr>
            <p:ph idx="1"/>
          </p:nvPr>
        </p:nvSpPr>
        <p:spPr/>
        <p:txBody>
          <a:bodyPr/>
          <a:lstStyle/>
          <a:p>
            <a:r>
              <a:t>Kepadatan pasien; Alat invasif; Kebersihan lingkungan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Peran Tenaga Kesehatan</a:t>
            </a:r>
          </a:p>
        </p:txBody>
      </p:sp>
      <p:sp>
        <p:nvSpPr>
          <p:cNvPr id="3" name="Content Placeholder 2"/>
          <p:cNvSpPr>
            <a:spLocks noGrp="1"/>
          </p:cNvSpPr>
          <p:nvPr>
            <p:ph idx="1"/>
          </p:nvPr>
        </p:nvSpPr>
        <p:spPr/>
        <p:txBody>
          <a:bodyPr/>
          <a:lstStyle/>
          <a:p>
            <a:r>
              <a:t>Kepatuhan cuci tangan; Penggunaan APD; Sterilisasi alat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Hand Hygiene</a:t>
            </a:r>
          </a:p>
        </p:txBody>
      </p:sp>
      <p:sp>
        <p:nvSpPr>
          <p:cNvPr id="3" name="Content Placeholder 2"/>
          <p:cNvSpPr>
            <a:spLocks noGrp="1"/>
          </p:cNvSpPr>
          <p:nvPr>
            <p:ph idx="1"/>
          </p:nvPr>
        </p:nvSpPr>
        <p:spPr/>
        <p:txBody>
          <a:bodyPr/>
          <a:lstStyle/>
          <a:p>
            <a:r>
              <a:t>Langkah paling efektif mencegah infeksi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5 Moment Hand Hygiene WHO</a:t>
            </a:r>
          </a:p>
        </p:txBody>
      </p:sp>
      <p:sp>
        <p:nvSpPr>
          <p:cNvPr id="3" name="Content Placeholder 2"/>
          <p:cNvSpPr>
            <a:spLocks noGrp="1"/>
          </p:cNvSpPr>
          <p:nvPr>
            <p:ph idx="1"/>
          </p:nvPr>
        </p:nvSpPr>
        <p:spPr/>
        <p:txBody>
          <a:bodyPr/>
          <a:lstStyle/>
          <a:p>
            <a:r>
              <a:t>Sebelum kontak pasien; Sebelum tindakan aseptik; Setelah paparan cairan tubuh; Setelah kontak pasien; Setelah kontak lingkungan pasien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Alat Pelindung Diri</a:t>
            </a:r>
          </a:p>
        </p:txBody>
      </p:sp>
      <p:sp>
        <p:nvSpPr>
          <p:cNvPr id="3" name="Content Placeholder 2"/>
          <p:cNvSpPr>
            <a:spLocks noGrp="1"/>
          </p:cNvSpPr>
          <p:nvPr>
            <p:ph idx="1"/>
          </p:nvPr>
        </p:nvSpPr>
        <p:spPr/>
        <p:txBody>
          <a:bodyPr/>
          <a:lstStyle/>
          <a:p>
            <a:r>
              <a:t>Sarung tangan; Masker; Gaun pelindung; Face shield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Sterilisasi dan Disinfeksi</a:t>
            </a:r>
          </a:p>
        </p:txBody>
      </p:sp>
      <p:sp>
        <p:nvSpPr>
          <p:cNvPr id="3" name="Content Placeholder 2"/>
          <p:cNvSpPr>
            <a:spLocks noGrp="1"/>
          </p:cNvSpPr>
          <p:nvPr>
            <p:ph idx="1"/>
          </p:nvPr>
        </p:nvSpPr>
        <p:spPr/>
        <p:txBody>
          <a:bodyPr/>
          <a:lstStyle/>
          <a:p>
            <a:r>
              <a:t>Membersihkan alat medis untuk membunuh mikroorganisme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Manajemen Limbah Medis</a:t>
            </a:r>
          </a:p>
        </p:txBody>
      </p:sp>
      <p:sp>
        <p:nvSpPr>
          <p:cNvPr id="3" name="Content Placeholder 2"/>
          <p:cNvSpPr>
            <a:spLocks noGrp="1"/>
          </p:cNvSpPr>
          <p:nvPr>
            <p:ph idx="1"/>
          </p:nvPr>
        </p:nvSpPr>
        <p:spPr/>
        <p:txBody>
          <a:bodyPr/>
          <a:lstStyle/>
          <a:p>
            <a:r>
              <a:t>Pemilahan limbah; Kontainer khusus; Pengolahan limbah infeksius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Isolasi Pasien</a:t>
            </a:r>
          </a:p>
        </p:txBody>
      </p:sp>
      <p:sp>
        <p:nvSpPr>
          <p:cNvPr id="3" name="Content Placeholder 2"/>
          <p:cNvSpPr>
            <a:spLocks noGrp="1"/>
          </p:cNvSpPr>
          <p:nvPr>
            <p:ph idx="1"/>
          </p:nvPr>
        </p:nvSpPr>
        <p:spPr/>
        <p:txBody>
          <a:bodyPr/>
          <a:lstStyle/>
          <a:p>
            <a:r>
              <a:t>Isolasi kontak; Isolasi droplet; Isolasi airborne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Pengertian HAIs</a:t>
            </a:r>
          </a:p>
        </p:txBody>
      </p:sp>
      <p:sp>
        <p:nvSpPr>
          <p:cNvPr id="3" name="Content Placeholder 2"/>
          <p:cNvSpPr>
            <a:spLocks noGrp="1"/>
          </p:cNvSpPr>
          <p:nvPr>
            <p:ph idx="1"/>
          </p:nvPr>
        </p:nvSpPr>
        <p:spPr/>
        <p:txBody>
          <a:bodyPr/>
          <a:lstStyle/>
          <a:p>
            <a:pPr algn="just"/>
            <a:r>
              <a:rPr sz="2400"/>
              <a:t>Infeksi yang didapat pasien selama perawatan di fasilitas kesehatan dan tidak ada saat pasien masuk</a:t>
            </a:r>
            <a:endParaRPr sz="2400"/>
          </a:p>
          <a:p>
            <a:pPr marL="0" indent="0" algn="just">
              <a:buNone/>
            </a:pPr>
            <a:endParaRPr sz="2400"/>
          </a:p>
          <a:p>
            <a:pPr algn="just"/>
            <a:r>
              <a:rPr lang="en-US" altLang="en-US" sz="2400"/>
              <a:t>Hospital-Associated Infections (HAIs), or nosocomial infections, are infections patients acquire while receiving healthcare for other conditions, typically manifesting 48 hours after admission or shortly after discharge. Common types include CLABSI (bloodstream), CAUTI (urinary tract), surgical site infections, and ventilator-associated pneumonia, often caused by antibiotic-resistant bacteria</a:t>
            </a:r>
            <a:endParaRPr lang="en-US" altLang="en-US" sz="2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Surveilans Infeksi</a:t>
            </a:r>
          </a:p>
        </p:txBody>
      </p:sp>
      <p:sp>
        <p:nvSpPr>
          <p:cNvPr id="3" name="Content Placeholder 2"/>
          <p:cNvSpPr>
            <a:spLocks noGrp="1"/>
          </p:cNvSpPr>
          <p:nvPr>
            <p:ph idx="1"/>
          </p:nvPr>
        </p:nvSpPr>
        <p:spPr/>
        <p:txBody>
          <a:bodyPr/>
          <a:lstStyle/>
          <a:p>
            <a:r>
              <a:t>Pemantauan kejadian infeksi di rumah sakit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Peran Perawat</a:t>
            </a:r>
          </a:p>
        </p:txBody>
      </p:sp>
      <p:sp>
        <p:nvSpPr>
          <p:cNvPr id="3" name="Content Placeholder 2"/>
          <p:cNvSpPr>
            <a:spLocks noGrp="1"/>
          </p:cNvSpPr>
          <p:nvPr>
            <p:ph idx="1"/>
          </p:nvPr>
        </p:nvSpPr>
        <p:spPr/>
        <p:txBody>
          <a:bodyPr/>
          <a:lstStyle/>
          <a:p>
            <a:r>
              <a:t>Melakukan pencegahan; Edukasi pasien; Monitoring tanda infeksi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Pencegahan HAIs</a:t>
            </a:r>
          </a:p>
        </p:txBody>
      </p:sp>
      <p:sp>
        <p:nvSpPr>
          <p:cNvPr id="3" name="Content Placeholder 2"/>
          <p:cNvSpPr>
            <a:spLocks noGrp="1"/>
          </p:cNvSpPr>
          <p:nvPr>
            <p:ph idx="1"/>
          </p:nvPr>
        </p:nvSpPr>
        <p:spPr/>
        <p:txBody>
          <a:bodyPr/>
          <a:lstStyle/>
          <a:p>
            <a:r>
              <a:t>Hand hygiene; Sterilisasi; Penggunaan alat invasif secara tepat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Kesimpulan</a:t>
            </a:r>
          </a:p>
        </p:txBody>
      </p:sp>
      <p:sp>
        <p:nvSpPr>
          <p:cNvPr id="3" name="Content Placeholder 2"/>
          <p:cNvSpPr>
            <a:spLocks noGrp="1"/>
          </p:cNvSpPr>
          <p:nvPr>
            <p:ph idx="1"/>
          </p:nvPr>
        </p:nvSpPr>
        <p:spPr/>
        <p:txBody>
          <a:bodyPr/>
          <a:lstStyle/>
          <a:p>
            <a:r>
              <a:t>HAIs dapat dicegah dengan kepatuhan prosedur pencegahan infeksi oleh tenaga kesehatan</a:t>
            </a:r>
          </a:p>
          <a:p/>
        </p:txBody>
      </p:sp>
      <p:pic>
        <p:nvPicPr>
          <p:cNvPr id="4" name="Picture 3"/>
          <p:cNvPicPr>
            <a:picLocks noChangeAspect="1"/>
          </p:cNvPicPr>
          <p:nvPr/>
        </p:nvPicPr>
        <p:blipFill>
          <a:blip r:embed="rId1"/>
          <a:stretch>
            <a:fillRect/>
          </a:stretch>
        </p:blipFill>
        <p:spPr>
          <a:xfrm>
            <a:off x="3500120" y="2783840"/>
            <a:ext cx="3037205" cy="302641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lgn="just">
              <a:buNone/>
            </a:pPr>
            <a:r>
              <a:rPr lang="en-US" altLang="en-US" sz="2000"/>
              <a:t>Prevention and Control Strategies Many HAIs are preventable through strict adherence to infection prevention and control (IPC) programs, which can reduce incidents by 35-70%:</a:t>
            </a:r>
            <a:endParaRPr lang="en-US" altLang="en-US" sz="2000"/>
          </a:p>
          <a:p>
            <a:pPr algn="just"/>
            <a:r>
              <a:rPr lang="en-US" altLang="en-US" sz="2000"/>
              <a:t>Hand Hygiene: Proper hand washing by healthcare staff and visitors is the primary prevention method.</a:t>
            </a:r>
            <a:endParaRPr lang="en-US" altLang="en-US" sz="2000"/>
          </a:p>
          <a:p>
            <a:pPr algn="just"/>
            <a:r>
              <a:rPr lang="en-US" altLang="en-US" sz="2000"/>
              <a:t>Sterilization: Proper sterilization of medical equipment.</a:t>
            </a:r>
            <a:endParaRPr lang="en-US" altLang="en-US" sz="2000"/>
          </a:p>
          <a:p>
            <a:pPr algn="just"/>
            <a:r>
              <a:rPr lang="en-US" altLang="en-US" sz="2000"/>
              <a:t>Environmental Cleaning: Regular cleaning of patient rooms and facilities.</a:t>
            </a:r>
            <a:endParaRPr lang="en-US" altLang="en-US" sz="2000"/>
          </a:p>
          <a:p>
            <a:pPr algn="just"/>
            <a:r>
              <a:rPr lang="en-US" altLang="en-US" sz="2000"/>
              <a:t>Procedural Care: Proper maintenance of catheters and ventilators.</a:t>
            </a:r>
            <a:endParaRPr lang="en-US" altLang="en-US" sz="2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Penyebab</a:t>
            </a:r>
            <a:endParaRPr lang="en-US"/>
          </a:p>
        </p:txBody>
      </p:sp>
      <p:sp>
        <p:nvSpPr>
          <p:cNvPr id="3" name="Content Placeholder 2"/>
          <p:cNvSpPr>
            <a:spLocks noGrp="1"/>
          </p:cNvSpPr>
          <p:nvPr>
            <p:ph idx="1"/>
          </p:nvPr>
        </p:nvSpPr>
        <p:spPr/>
        <p:txBody>
          <a:bodyPr/>
          <a:p>
            <a:pPr marL="0" indent="0">
              <a:buNone/>
            </a:pPr>
            <a:r>
              <a:rPr lang="en-US" altLang="en-US"/>
              <a:t>Common Causes (Pathogens)HAIs are caused by bacteria, viruses, and fungi, including drug-resistant organisms like:</a:t>
            </a:r>
            <a:endParaRPr lang="en-US" altLang="en-US"/>
          </a:p>
          <a:p>
            <a:r>
              <a:rPr lang="en-US" altLang="en-US"/>
              <a:t>Staphylococcus aureus (e.g., MRSA)</a:t>
            </a:r>
            <a:endParaRPr lang="en-US" altLang="en-US"/>
          </a:p>
          <a:p>
            <a:r>
              <a:rPr lang="en-US" altLang="en-US"/>
              <a:t>Klebsiella pneumoniae</a:t>
            </a:r>
            <a:endParaRPr lang="en-US" altLang="en-US"/>
          </a:p>
          <a:p>
            <a:r>
              <a:rPr lang="en-US" altLang="en-US"/>
              <a:t>Acinetobacter baumannii</a:t>
            </a:r>
            <a:endParaRPr lang="en-US" altLang="en-US"/>
          </a:p>
          <a:p>
            <a:r>
              <a:rPr lang="en-US" altLang="en-US"/>
              <a:t>Pseudomonas aeruginosa</a:t>
            </a:r>
            <a:endParaRPr lang="en-US" altLang="en-US"/>
          </a:p>
          <a:p>
            <a:r>
              <a:rPr lang="en-US" altLang="en-US"/>
              <a:t>Clostridioides difficile</a:t>
            </a:r>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Istilah Lain</a:t>
            </a:r>
          </a:p>
        </p:txBody>
      </p:sp>
      <p:sp>
        <p:nvSpPr>
          <p:cNvPr id="3" name="Content Placeholder 2"/>
          <p:cNvSpPr>
            <a:spLocks noGrp="1"/>
          </p:cNvSpPr>
          <p:nvPr>
            <p:ph idx="1"/>
          </p:nvPr>
        </p:nvSpPr>
        <p:spPr/>
        <p:txBody>
          <a:bodyPr/>
          <a:lstStyle/>
          <a:p>
            <a:r>
              <a:t>Nosocomial infection; Healthcare Associated Infection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Signifikansi HAIs</a:t>
            </a:r>
          </a:p>
        </p:txBody>
      </p:sp>
      <p:sp>
        <p:nvSpPr>
          <p:cNvPr id="3" name="Content Placeholder 2"/>
          <p:cNvSpPr>
            <a:spLocks noGrp="1"/>
          </p:cNvSpPr>
          <p:nvPr>
            <p:ph idx="1"/>
          </p:nvPr>
        </p:nvSpPr>
        <p:spPr/>
        <p:txBody>
          <a:bodyPr/>
          <a:lstStyle/>
          <a:p>
            <a:r>
              <a:t>Meningkatkan morbiditas; Meningkatkan mortalitas; Memperpanjang lama rawat; Menambah biaya perawatan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Epidemiologi HAIs</a:t>
            </a:r>
          </a:p>
        </p:txBody>
      </p:sp>
      <p:sp>
        <p:nvSpPr>
          <p:cNvPr id="3" name="Content Placeholder 2"/>
          <p:cNvSpPr>
            <a:spLocks noGrp="1"/>
          </p:cNvSpPr>
          <p:nvPr>
            <p:ph idx="1"/>
          </p:nvPr>
        </p:nvSpPr>
        <p:spPr>
          <a:xfrm>
            <a:off x="457200" y="993775"/>
            <a:ext cx="8229600" cy="5612130"/>
          </a:xfrm>
        </p:spPr>
        <p:txBody>
          <a:bodyPr/>
          <a:lstStyle/>
          <a:p>
            <a:pPr algn="just"/>
            <a:r>
              <a:rPr sz="2000"/>
              <a:t>Masalah global; Terjadi di negara maju dan berkembang; ICU memiliki risiko tertinggi</a:t>
            </a:r>
            <a:endParaRPr sz="2000"/>
          </a:p>
          <a:p>
            <a:pPr marL="0" indent="0" algn="just">
              <a:buNone/>
            </a:pPr>
            <a:endParaRPr sz="2000"/>
          </a:p>
          <a:p>
            <a:pPr algn="just"/>
            <a:r>
              <a:rPr lang="en-US" altLang="en-US" sz="2000"/>
              <a:t>Prevalence: On any given day, about 1 in 31 hospital patients in the U.S. has at least one HAI.Incidence: In the EU/EEA, approximately 4.3 million patients acquire at least one HAI annually. </a:t>
            </a:r>
            <a:endParaRPr lang="en-US" altLang="en-US" sz="2000"/>
          </a:p>
          <a:p>
            <a:pPr marL="0" indent="0" algn="just">
              <a:buNone/>
            </a:pPr>
            <a:endParaRPr lang="en-US" altLang="en-US" sz="2000"/>
          </a:p>
          <a:p>
            <a:pPr algn="just"/>
            <a:r>
              <a:rPr lang="en-US" altLang="en-US" sz="2000"/>
              <a:t>A study at an Indonesian hospital found a 16.9% HAI prevalence.Mortality &amp; Cost: HAIs are a major cause of death, with an estimated 72,000 deaths in U.S. acute care hospitals in 2015. </a:t>
            </a:r>
            <a:endParaRPr lang="en-US" altLang="en-US" sz="2000"/>
          </a:p>
          <a:p>
            <a:pPr marL="0" indent="0" algn="just">
              <a:buNone/>
            </a:pPr>
            <a:endParaRPr lang="en-US" altLang="en-US" sz="2000"/>
          </a:p>
          <a:p>
            <a:pPr algn="just"/>
            <a:r>
              <a:rPr lang="en-US" altLang="en-US" sz="2000"/>
              <a:t>They significantly increase medical costs and length of hospital stays.Types of Infections: Key types include Central line-associated bloodstream infection (CLABSI), Catheter-associated urinary tract infection (CAUTI), Surgical site infections (SSI), and Ventilator-associated pneumonia.</a:t>
            </a:r>
            <a:endParaRPr lang="en-US" altLang="en-US"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Jenis HAIs</a:t>
            </a:r>
          </a:p>
        </p:txBody>
      </p:sp>
      <p:sp>
        <p:nvSpPr>
          <p:cNvPr id="3" name="Content Placeholder 2"/>
          <p:cNvSpPr>
            <a:spLocks noGrp="1"/>
          </p:cNvSpPr>
          <p:nvPr>
            <p:ph idx="1"/>
          </p:nvPr>
        </p:nvSpPr>
        <p:spPr/>
        <p:txBody>
          <a:bodyPr/>
          <a:lstStyle/>
          <a:p>
            <a:r>
              <a:t>Ventilator Associated Pneumonia (VAP); Catheter Associated Urinary Tract Infection (CAUTI); Surgical Site Infection (SSI); Bloodstream Infection (BSI)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Ventilator Associated Pneumonia</a:t>
            </a:r>
          </a:p>
        </p:txBody>
      </p:sp>
      <p:sp>
        <p:nvSpPr>
          <p:cNvPr id="3" name="Content Placeholder 2"/>
          <p:cNvSpPr>
            <a:spLocks noGrp="1"/>
          </p:cNvSpPr>
          <p:nvPr>
            <p:ph idx="1"/>
          </p:nvPr>
        </p:nvSpPr>
        <p:spPr/>
        <p:txBody>
          <a:bodyPr/>
          <a:lstStyle/>
          <a:p>
            <a:r>
              <a:t>Infeksi paru pada pasien dengan ventilator &gt;48 jam</a:t>
            </a:r>
          </a:p>
          <a:p>
            <a:r>
              <a:rPr lang="en-US" altLang="en-US"/>
              <a:t>often caused by bacteria like Pseudomonas aeruginosa or Staphylococcus aureus entering the lungs. It is a leading ICU infection, increasing mortality risk, hospital stay duration, and treatment costs. Key symptoms include fever, purulent sputum, and reduced oxygenation</a:t>
            </a:r>
            <a:endParaRPr lang="en-US" altLang="en-US"/>
          </a:p>
        </p:txBody>
      </p:sp>
    </p:spTree>
  </p:cSld>
  <p:clrMapOvr>
    <a:masterClrMapping/>
  </p:clrMapOvr>
</p:sld>
</file>

<file path=ppt/theme/theme1.xml><?xml version="1.0" encoding="utf-8"?>
<a:theme xmlns:a="http://schemas.openxmlformats.org/drawingml/2006/main" name="Communications and Dialogues">
  <a:themeElements>
    <a:clrScheme name="Communications and Dialogu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Communications and Dialogu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Communications and Dialogu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mmunications and Dialogu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mmunications and Dialogu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mmunications and Dialogu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mmunications and Dialogu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mmunications and Dialogu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mmunications and Dialogu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mmunications and Dialogu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mmunications and Dialogu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mmunications and Dialogu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mmunications and Dialogu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mmunications and Dialogu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mmunications and Dialogu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6208</Words>
  <Application>WPS Presentation</Application>
  <PresentationFormat>On-screen Show (4:3)</PresentationFormat>
  <Paragraphs>161</Paragraphs>
  <Slides>34</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34</vt:i4>
      </vt:variant>
    </vt:vector>
  </HeadingPairs>
  <TitlesOfParts>
    <vt:vector size="42" baseType="lpstr">
      <vt:lpstr>Arial</vt:lpstr>
      <vt:lpstr>SimSun</vt:lpstr>
      <vt:lpstr>Wingdings</vt:lpstr>
      <vt:lpstr>Arial</vt:lpstr>
      <vt:lpstr>Calibri</vt:lpstr>
      <vt:lpstr>Microsoft YaHei</vt:lpstr>
      <vt:lpstr>Arial Unicode MS</vt:lpstr>
      <vt:lpstr>Communications and Dialogues</vt:lpstr>
      <vt:lpstr>Hospital Associated Infections (HAIs)</vt:lpstr>
      <vt:lpstr>Tujuan Pembelajaran</vt:lpstr>
      <vt:lpstr>Pengertian HAIs</vt:lpstr>
      <vt:lpstr>PowerPoint 演示文稿</vt:lpstr>
      <vt:lpstr>Istilah Lain</vt:lpstr>
      <vt:lpstr>Signifikansi HAIs</vt:lpstr>
      <vt:lpstr>Epidemiologi HAIs</vt:lpstr>
      <vt:lpstr>Jenis HAIs</vt:lpstr>
      <vt:lpstr>Ventilator Associated Pneumonia</vt:lpstr>
      <vt:lpstr>Tanda VAP</vt:lpstr>
      <vt:lpstr>CAUTI</vt:lpstr>
      <vt:lpstr>Gejala CAUTI</vt:lpstr>
      <vt:lpstr>Surgical Site Infection</vt:lpstr>
      <vt:lpstr>Jenis SSI</vt:lpstr>
      <vt:lpstr>PowerPoint 演示文稿</vt:lpstr>
      <vt:lpstr>Bloodstream Infection</vt:lpstr>
      <vt:lpstr>PowerPoint 演示文稿</vt:lpstr>
      <vt:lpstr>Mikroorganisme Penyebab</vt:lpstr>
      <vt:lpstr>Rantai Penularan Infeksi</vt:lpstr>
      <vt:lpstr>Cara Penularan</vt:lpstr>
      <vt:lpstr>Faktor Risiko Pasien</vt:lpstr>
      <vt:lpstr>Faktor Risiko Rumah Sakit</vt:lpstr>
      <vt:lpstr>Peran Tenaga Kesehatan</vt:lpstr>
      <vt:lpstr>Hand Hygiene</vt:lpstr>
      <vt:lpstr>5 Moment Hand Hygiene WHO</vt:lpstr>
      <vt:lpstr>Alat Pelindung Diri</vt:lpstr>
      <vt:lpstr>Sterilisasi dan Disinfeksi</vt:lpstr>
      <vt:lpstr>Manajemen Limbah Medis</vt:lpstr>
      <vt:lpstr>Isolasi Pasien</vt:lpstr>
      <vt:lpstr>Surveilans Infeksi</vt:lpstr>
      <vt:lpstr>Peran Perawat</vt:lpstr>
      <vt:lpstr>Pencegahan HAIs</vt:lpstr>
      <vt:lpstr>Kesimpulan</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brigitta ayu dwi susanti</cp:lastModifiedBy>
  <cp:revision>2</cp:revision>
  <dcterms:created xsi:type="dcterms:W3CDTF">2013-01-27T09:14:00Z</dcterms:created>
  <dcterms:modified xsi:type="dcterms:W3CDTF">2026-04-01T02:19:56Z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ABE680D84C83460EAD56D48B68209225_13</vt:lpwstr>
  </property>
  <property fmtid="{D5CDD505-2E9C-101B-9397-08002B2CF9AE}" pid="3" name="KSOProductBuildVer">
    <vt:lpwstr>1033-12.2.0.23196</vt:lpwstr>
  </property>
</Properties>
</file>