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71" r:id="rId6"/>
    <p:sldId id="262" r:id="rId7"/>
    <p:sldId id="27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5" r:id="rId18"/>
    <p:sldId id="264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Manajemen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komunikasi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 team Kesehatan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implementasi</a:t>
            </a:r>
            <a:r>
              <a:rPr lang="en-US" sz="2400" dirty="0">
                <a:solidFill>
                  <a:schemeClr val="tx1"/>
                </a:solidFill>
              </a:rPr>
              <a:t> patient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/>
                </a:solidFill>
              </a:rPr>
              <a:t>Brigitta</a:t>
            </a:r>
            <a:r>
              <a:rPr lang="en-US" dirty="0">
                <a:solidFill>
                  <a:schemeClr val="tx1"/>
                </a:solidFill>
              </a:rPr>
              <a:t> Ayu </a:t>
            </a:r>
            <a:r>
              <a:rPr lang="en-US" dirty="0" err="1">
                <a:solidFill>
                  <a:schemeClr val="tx1"/>
                </a:solidFill>
              </a:rPr>
              <a:t>Dwi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Susanti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M.Kep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10E97-20F8-4AA8-BB38-A0BEAA6A8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A72F2-A5BE-41E5-8DDD-85754AF0E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400" dirty="0"/>
              <a:t>Coordination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sinkronisasi</a:t>
            </a:r>
            <a:r>
              <a:rPr lang="en-ID" sz="2400" dirty="0"/>
              <a:t> </a:t>
            </a:r>
            <a:r>
              <a:rPr lang="en-ID" sz="2400" dirty="0" err="1"/>
              <a:t>upaya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</a:t>
            </a:r>
            <a:r>
              <a:rPr lang="en-ID" sz="2400" dirty="0" err="1"/>
              <a:t>kelompok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kesatuan</a:t>
            </a:r>
            <a:r>
              <a:rPr lang="en-ID" sz="2400" dirty="0"/>
              <a:t> </a:t>
            </a:r>
            <a:r>
              <a:rPr lang="en-ID" sz="2400" dirty="0" err="1"/>
              <a:t>pendapat</a:t>
            </a:r>
            <a:r>
              <a:rPr lang="en-ID" sz="2400" dirty="0"/>
              <a:t> dan </a:t>
            </a:r>
            <a:r>
              <a:rPr lang="en-ID" sz="2400" dirty="0" err="1"/>
              <a:t>tindakan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pencapaian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, dan </a:t>
            </a:r>
          </a:p>
          <a:p>
            <a:pPr algn="just"/>
            <a:r>
              <a:rPr lang="en-ID" sz="2400" dirty="0"/>
              <a:t>Shared Decision Making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pengambilan</a:t>
            </a:r>
            <a:r>
              <a:rPr lang="en-ID" sz="2400" dirty="0"/>
              <a:t> </a:t>
            </a:r>
            <a:r>
              <a:rPr lang="en-ID" sz="2400" dirty="0" err="1"/>
              <a:t>keputusan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bersama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sebuah</a:t>
            </a:r>
            <a:r>
              <a:rPr lang="en-ID" sz="2400" dirty="0"/>
              <a:t> proses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pihak</a:t>
            </a:r>
            <a:r>
              <a:rPr lang="en-ID" sz="2400" dirty="0"/>
              <a:t> yang </a:t>
            </a:r>
            <a:r>
              <a:rPr lang="en-ID" sz="2400" dirty="0" err="1"/>
              <a:t>bekerja</a:t>
            </a:r>
            <a:r>
              <a:rPr lang="en-ID" sz="2400" dirty="0"/>
              <a:t>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mengeksplorasi</a:t>
            </a:r>
            <a:r>
              <a:rPr lang="en-ID" sz="2400" dirty="0"/>
              <a:t> </a:t>
            </a:r>
            <a:r>
              <a:rPr lang="en-ID" sz="2400" dirty="0" err="1"/>
              <a:t>pendapat</a:t>
            </a:r>
            <a:r>
              <a:rPr lang="en-ID" sz="2400" dirty="0"/>
              <a:t> yang </a:t>
            </a:r>
            <a:r>
              <a:rPr lang="en-ID" sz="2400" dirty="0" err="1"/>
              <a:t>relevan</a:t>
            </a:r>
            <a:r>
              <a:rPr lang="en-ID" sz="2400" dirty="0"/>
              <a:t>. </a:t>
            </a:r>
            <a:r>
              <a:rPr lang="en-ID" sz="2400" dirty="0" err="1"/>
              <a:t>Dimensi</a:t>
            </a:r>
            <a:r>
              <a:rPr lang="en-ID" sz="2400" dirty="0"/>
              <a:t> IPC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sangat</a:t>
            </a:r>
            <a:r>
              <a:rPr lang="en-ID" sz="2400" dirty="0"/>
              <a:t> </a:t>
            </a:r>
            <a:r>
              <a:rPr lang="en-ID" sz="2400" dirty="0" err="1"/>
              <a:t>perlu</a:t>
            </a:r>
            <a:r>
              <a:rPr lang="en-ID" sz="2400" dirty="0"/>
              <a:t> </a:t>
            </a:r>
            <a:r>
              <a:rPr lang="en-ID" sz="2400" dirty="0" err="1"/>
              <a:t>diperhatikan</a:t>
            </a:r>
            <a:r>
              <a:rPr lang="en-ID" sz="2400" dirty="0"/>
              <a:t> dan </a:t>
            </a:r>
            <a:r>
              <a:rPr lang="en-ID" sz="2400" dirty="0" err="1"/>
              <a:t>dijalankan</a:t>
            </a:r>
            <a:r>
              <a:rPr lang="en-ID" sz="2400" dirty="0"/>
              <a:t> oleh 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sakit</a:t>
            </a:r>
            <a:r>
              <a:rPr lang="en-ID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880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6B5C5-F767-4BD3-BEB1-0CBFA8F5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8F2E4-1964-4662-9E6F-50E23A298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5CF9B-7DC9-476F-AE86-CA33861D14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35" t="26462" r="39456" b="17377"/>
          <a:stretch/>
        </p:blipFill>
        <p:spPr>
          <a:xfrm>
            <a:off x="384313" y="265043"/>
            <a:ext cx="11542644" cy="63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1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C819E-5ECD-449F-9BA4-74F649DB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B728CE-E6C8-46D3-8B94-0D9B0DFFE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599" t="25647" r="39116" b="16590"/>
          <a:stretch/>
        </p:blipFill>
        <p:spPr>
          <a:xfrm>
            <a:off x="265043" y="331304"/>
            <a:ext cx="11542644" cy="6334539"/>
          </a:xfrm>
        </p:spPr>
      </p:pic>
    </p:spTree>
    <p:extLst>
      <p:ext uri="{BB962C8B-B14F-4D97-AF65-F5344CB8AC3E}">
        <p14:creationId xmlns:p14="http://schemas.microsoft.com/office/powerpoint/2010/main" val="808416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B17F9-912A-4D1D-80B3-5519C8D1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3889E5-421A-452D-8AB0-D8F9E003D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63" t="26601" r="38387" b="14879"/>
          <a:stretch/>
        </p:blipFill>
        <p:spPr>
          <a:xfrm>
            <a:off x="304800" y="238538"/>
            <a:ext cx="11661913" cy="6440557"/>
          </a:xfrm>
        </p:spPr>
      </p:pic>
    </p:spTree>
    <p:extLst>
      <p:ext uri="{BB962C8B-B14F-4D97-AF65-F5344CB8AC3E}">
        <p14:creationId xmlns:p14="http://schemas.microsoft.com/office/powerpoint/2010/main" val="311413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B4411-D8C5-4638-8698-A9079741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AD4F90-D059-44A6-A541-4FCE31953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62" t="26602" r="39548" b="14878"/>
          <a:stretch/>
        </p:blipFill>
        <p:spPr>
          <a:xfrm>
            <a:off x="357809" y="357809"/>
            <a:ext cx="11502887" cy="6241774"/>
          </a:xfrm>
        </p:spPr>
      </p:pic>
    </p:spTree>
    <p:extLst>
      <p:ext uri="{BB962C8B-B14F-4D97-AF65-F5344CB8AC3E}">
        <p14:creationId xmlns:p14="http://schemas.microsoft.com/office/powerpoint/2010/main" val="4117659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6F73E-C4F8-4671-9341-CDD6EC225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PENUTUP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E4CBC-8E2D-4A1B-9153-5000EB273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sakit</a:t>
            </a:r>
            <a:r>
              <a:rPr lang="en-ID" sz="2400" dirty="0"/>
              <a:t> </a:t>
            </a:r>
            <a:r>
              <a:rPr lang="en-ID" sz="2400" dirty="0" err="1"/>
              <a:t>diharapkan</a:t>
            </a:r>
            <a:r>
              <a:rPr lang="en-ID" sz="2400" dirty="0"/>
              <a:t> agar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fasilitas</a:t>
            </a:r>
            <a:r>
              <a:rPr lang="en-ID" sz="2400" dirty="0"/>
              <a:t> dan </a:t>
            </a:r>
            <a:r>
              <a:rPr lang="en-ID" sz="2400" dirty="0" err="1"/>
              <a:t>pelayanan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komunikasi</a:t>
            </a:r>
            <a:r>
              <a:rPr lang="en-ID" sz="2400" dirty="0"/>
              <a:t> yang </a:t>
            </a:r>
            <a:r>
              <a:rPr lang="en-ID" sz="2400" dirty="0" err="1"/>
              <a:t>baik</a:t>
            </a:r>
            <a:r>
              <a:rPr lang="en-ID" sz="2400" dirty="0"/>
              <a:t> dan </a:t>
            </a:r>
            <a:r>
              <a:rPr lang="en-ID" sz="2400" dirty="0" err="1"/>
              <a:t>benar</a:t>
            </a:r>
            <a:r>
              <a:rPr lang="en-ID" sz="2400" dirty="0"/>
              <a:t> agar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prelayanan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. </a:t>
            </a:r>
            <a:r>
              <a:rPr lang="en-ID" sz="2400" dirty="0" err="1"/>
              <a:t>Setiap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tingkah</a:t>
            </a:r>
            <a:r>
              <a:rPr lang="en-ID" sz="2400" dirty="0"/>
              <a:t> </a:t>
            </a:r>
            <a:r>
              <a:rPr lang="en-ID" sz="2400" dirty="0" err="1"/>
              <a:t>laku</a:t>
            </a:r>
            <a:r>
              <a:rPr lang="en-ID" sz="2400" dirty="0"/>
              <a:t> yang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mengungkapkan</a:t>
            </a:r>
            <a:r>
              <a:rPr lang="en-ID" sz="2400" dirty="0"/>
              <a:t> </a:t>
            </a:r>
            <a:r>
              <a:rPr lang="en-ID" sz="2400" dirty="0" err="1"/>
              <a:t>pesan</a:t>
            </a:r>
            <a:r>
              <a:rPr lang="en-ID" sz="2400" dirty="0"/>
              <a:t> </a:t>
            </a:r>
            <a:r>
              <a:rPr lang="en-ID" sz="2400" dirty="0" err="1"/>
              <a:t>tertentu</a:t>
            </a:r>
            <a:r>
              <a:rPr lang="en-ID" sz="2400" dirty="0"/>
              <a:t> yang </a:t>
            </a:r>
            <a:r>
              <a:rPr lang="en-ID" sz="2400" dirty="0" err="1"/>
              <a:t>disampaikan</a:t>
            </a:r>
            <a:r>
              <a:rPr lang="en-ID" sz="2400" dirty="0"/>
              <a:t> dan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komunikasi</a:t>
            </a:r>
            <a:r>
              <a:rPr lang="en-ID" sz="2400" dirty="0"/>
              <a:t> yang </a:t>
            </a:r>
            <a:r>
              <a:rPr lang="en-ID" sz="2400" dirty="0" err="1"/>
              <a:t>efektif</a:t>
            </a:r>
            <a:r>
              <a:rPr lang="en-ID" sz="2400" dirty="0"/>
              <a:t>. </a:t>
            </a:r>
          </a:p>
          <a:p>
            <a:pPr algn="just"/>
            <a:r>
              <a:rPr lang="en-ID" sz="2400" dirty="0"/>
              <a:t>Serta </a:t>
            </a:r>
            <a:r>
              <a:rPr lang="en-ID" sz="2400" dirty="0" err="1"/>
              <a:t>perawat</a:t>
            </a:r>
            <a:r>
              <a:rPr lang="en-ID" sz="2400" dirty="0"/>
              <a:t> juga </a:t>
            </a:r>
            <a:r>
              <a:rPr lang="en-ID" sz="2400" dirty="0" err="1"/>
              <a:t>dituntut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selalu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kepercayaan</a:t>
            </a:r>
            <a:r>
              <a:rPr lang="en-ID" sz="2400" dirty="0"/>
              <a:t> dan </a:t>
            </a:r>
            <a:r>
              <a:rPr lang="en-ID" sz="2400" dirty="0" err="1"/>
              <a:t>kepuasaan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asuhan</a:t>
            </a:r>
            <a:r>
              <a:rPr lang="en-ID" sz="2400" dirty="0"/>
              <a:t> </a:t>
            </a:r>
            <a:r>
              <a:rPr lang="en-ID" sz="2400" dirty="0" err="1"/>
              <a:t>pemberian</a:t>
            </a:r>
            <a:r>
              <a:rPr lang="en-ID" sz="2400" dirty="0"/>
              <a:t> </a:t>
            </a:r>
            <a:r>
              <a:rPr lang="en-ID" sz="2400" dirty="0" err="1"/>
              <a:t>keperawatan</a:t>
            </a:r>
            <a:r>
              <a:rPr lang="en-ID" sz="2400" dirty="0"/>
              <a:t> agar </a:t>
            </a:r>
            <a:r>
              <a:rPr lang="en-ID" sz="2400" dirty="0" err="1"/>
              <a:t>kepuasaan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meningkat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950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0F915-CDFD-48AC-A806-9D4A72338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E69AF-4FE9-4434-8D2D-72334014E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87750A-F269-4893-835C-BCA004F8B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53" t="25496" r="39021" b="15152"/>
          <a:stretch/>
        </p:blipFill>
        <p:spPr>
          <a:xfrm>
            <a:off x="185530" y="251791"/>
            <a:ext cx="11781182" cy="660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2731E-7963-4341-921F-9E42E6F0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D0B62-AD1D-4866-A114-769F3AE6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330811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591F3-6819-422E-BE37-663ED2366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61" t="25302" r="38804" b="14959"/>
          <a:stretch/>
        </p:blipFill>
        <p:spPr>
          <a:xfrm>
            <a:off x="556590" y="384312"/>
            <a:ext cx="11304106" cy="583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5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CD4A4-541C-4E79-AA76-D645DAA74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3AE35-B19A-4932-89D8-DD6A6EBEB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tenaga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cukup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memberi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yang </a:t>
            </a:r>
            <a:r>
              <a:rPr lang="en-ID" sz="2400" dirty="0" err="1"/>
              <a:t>memuaskan</a:t>
            </a:r>
            <a:r>
              <a:rPr lang="en-ID" sz="2400" dirty="0"/>
              <a:t> </a:t>
            </a:r>
            <a:r>
              <a:rPr lang="en-ID" sz="2400" dirty="0" err="1"/>
              <a:t>pasien,dibutuhkan</a:t>
            </a:r>
            <a:r>
              <a:rPr lang="en-ID" sz="2400" dirty="0"/>
              <a:t> </a:t>
            </a:r>
            <a:r>
              <a:rPr lang="en-ID" sz="2400" dirty="0" err="1"/>
              <a:t>komunikasi</a:t>
            </a:r>
            <a:r>
              <a:rPr lang="en-ID" sz="2400" dirty="0"/>
              <a:t> yang 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tenaga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. </a:t>
            </a:r>
          </a:p>
          <a:p>
            <a:pPr algn="just"/>
            <a:r>
              <a:rPr lang="en-ID" sz="2400" dirty="0" err="1"/>
              <a:t>Komunikasi</a:t>
            </a:r>
            <a:r>
              <a:rPr lang="en-ID" sz="2400" dirty="0"/>
              <a:t> </a:t>
            </a:r>
            <a:r>
              <a:rPr lang="en-ID" sz="2400" dirty="0" err="1"/>
              <a:t>efektif</a:t>
            </a:r>
            <a:r>
              <a:rPr lang="en-ID" sz="2400" dirty="0"/>
              <a:t>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komunikasi</a:t>
            </a:r>
            <a:r>
              <a:rPr lang="en-ID" sz="2400" dirty="0"/>
              <a:t> verbal dan non verbal. </a:t>
            </a: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mengatakan</a:t>
            </a:r>
            <a:r>
              <a:rPr lang="en-ID" sz="2400" dirty="0"/>
              <a:t> </a:t>
            </a:r>
            <a:r>
              <a:rPr lang="en-ID" sz="2400" dirty="0" err="1"/>
              <a:t>puas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komunikasi</a:t>
            </a:r>
            <a:r>
              <a:rPr lang="en-ID" sz="2400" dirty="0"/>
              <a:t> verbal dan nonverbal yang </a:t>
            </a:r>
            <a:r>
              <a:rPr lang="en-ID" sz="2400" dirty="0" err="1"/>
              <a:t>baik</a:t>
            </a:r>
            <a:r>
              <a:rPr lang="en-ID" sz="2400" dirty="0"/>
              <a:t>, </a:t>
            </a:r>
            <a:r>
              <a:rPr lang="en-ID" sz="2400" dirty="0" err="1"/>
              <a:t>hal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disebabkan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pendekatan,dengan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perawat</a:t>
            </a:r>
            <a:r>
              <a:rPr lang="en-ID" sz="2400" dirty="0"/>
              <a:t>/</a:t>
            </a:r>
            <a:r>
              <a:rPr lang="en-ID" sz="2400" dirty="0" err="1"/>
              <a:t>nakes</a:t>
            </a:r>
            <a:r>
              <a:rPr lang="en-ID" sz="2400" dirty="0"/>
              <a:t> yang </a:t>
            </a:r>
            <a:r>
              <a:rPr lang="en-ID" sz="2400" dirty="0" err="1"/>
              <a:t>sopan,serta</a:t>
            </a:r>
            <a:r>
              <a:rPr lang="en-ID" sz="2400" dirty="0"/>
              <a:t> </a:t>
            </a:r>
            <a:r>
              <a:rPr lang="en-ID" sz="2400" dirty="0" err="1"/>
              <a:t>sentuhan</a:t>
            </a:r>
            <a:r>
              <a:rPr lang="en-ID" sz="2400" dirty="0"/>
              <a:t> </a:t>
            </a:r>
            <a:r>
              <a:rPr lang="en-ID" sz="2400" dirty="0" err="1"/>
              <a:t>perawat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asuhan</a:t>
            </a:r>
            <a:r>
              <a:rPr lang="en-ID" sz="2400" dirty="0"/>
              <a:t> </a:t>
            </a:r>
            <a:r>
              <a:rPr lang="en-ID" sz="2400" dirty="0" err="1"/>
              <a:t>keperawatan</a:t>
            </a:r>
            <a:r>
              <a:rPr lang="en-ID" sz="2400" dirty="0"/>
              <a:t> agar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merasa</a:t>
            </a:r>
            <a:r>
              <a:rPr lang="en-ID" sz="2400" dirty="0"/>
              <a:t> </a:t>
            </a:r>
            <a:r>
              <a:rPr lang="en-ID" sz="2400" dirty="0" err="1"/>
              <a:t>puas</a:t>
            </a:r>
            <a:r>
              <a:rPr lang="en-ID" sz="2400" dirty="0"/>
              <a:t> dan </a:t>
            </a:r>
            <a:r>
              <a:rPr lang="en-ID" sz="2400" dirty="0" err="1"/>
              <a:t>nyaman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333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1F0E-9750-4F98-ADFB-8F2C9A2E1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3BBD43-4186-47E5-B934-383F0ABE7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969" t="27290" r="39355" b="16255"/>
          <a:stretch/>
        </p:blipFill>
        <p:spPr>
          <a:xfrm>
            <a:off x="397565" y="384313"/>
            <a:ext cx="11383618" cy="6202017"/>
          </a:xfrm>
        </p:spPr>
      </p:pic>
    </p:spTree>
    <p:extLst>
      <p:ext uri="{BB962C8B-B14F-4D97-AF65-F5344CB8AC3E}">
        <p14:creationId xmlns:p14="http://schemas.microsoft.com/office/powerpoint/2010/main" val="327852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BB11-0D5C-48FE-B65D-F5C0305CF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0812-EFF1-40F8-A384-349152DE0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000" dirty="0" err="1"/>
              <a:t>Kolaborasi</a:t>
            </a:r>
            <a:r>
              <a:rPr lang="en-ID" sz="2000" dirty="0"/>
              <a:t> </a:t>
            </a:r>
            <a:r>
              <a:rPr lang="en-ID" sz="2000" dirty="0" err="1"/>
              <a:t>interprofesi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sama</a:t>
            </a:r>
            <a:r>
              <a:rPr lang="en-ID" sz="2000" dirty="0"/>
              <a:t> </a:t>
            </a:r>
            <a:r>
              <a:rPr lang="en-ID" sz="2000" dirty="0" err="1"/>
              <a:t>antar</a:t>
            </a:r>
            <a:r>
              <a:rPr lang="en-ID" sz="2000" dirty="0"/>
              <a:t> </a:t>
            </a:r>
            <a:r>
              <a:rPr lang="en-ID" sz="2000" dirty="0" err="1"/>
              <a:t>profesi</a:t>
            </a:r>
            <a:r>
              <a:rPr lang="en-ID" sz="2000" dirty="0"/>
              <a:t> </a:t>
            </a:r>
            <a:r>
              <a:rPr lang="en-ID" sz="2000" dirty="0" err="1"/>
              <a:t>kesehatan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</a:t>
            </a:r>
            <a:r>
              <a:rPr lang="en-ID" sz="2000" dirty="0" err="1"/>
              <a:t>profesi</a:t>
            </a:r>
            <a:r>
              <a:rPr lang="en-ID" sz="2000" dirty="0"/>
              <a:t> yang </a:t>
            </a:r>
            <a:r>
              <a:rPr lang="en-ID" sz="2000" dirty="0" err="1"/>
              <a:t>berbeda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 dan </a:t>
            </a:r>
            <a:r>
              <a:rPr lang="en-ID" sz="2000" dirty="0" err="1"/>
              <a:t>keluarga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yang </a:t>
            </a:r>
            <a:r>
              <a:rPr lang="en-ID" sz="2000" dirty="0" err="1"/>
              <a:t>terbaik</a:t>
            </a:r>
            <a:r>
              <a:rPr lang="en-ID" sz="2000" dirty="0"/>
              <a:t> (WHO, 2010). </a:t>
            </a:r>
            <a:r>
              <a:rPr lang="en-ID" sz="2000" dirty="0" err="1"/>
              <a:t>Upaya</a:t>
            </a:r>
            <a:r>
              <a:rPr lang="en-ID" sz="2000" dirty="0"/>
              <a:t> </a:t>
            </a:r>
            <a:r>
              <a:rPr lang="en-ID" sz="2000" dirty="0" err="1"/>
              <a:t>meminimalisir</a:t>
            </a:r>
            <a:r>
              <a:rPr lang="en-ID" sz="2000" dirty="0"/>
              <a:t> </a:t>
            </a:r>
            <a:r>
              <a:rPr lang="en-ID" sz="2000" dirty="0" err="1"/>
              <a:t>terjadinya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medis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yang </a:t>
            </a:r>
            <a:r>
              <a:rPr lang="en-ID" sz="2000" dirty="0" err="1"/>
              <a:t>terkait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</a:t>
            </a:r>
            <a:r>
              <a:rPr lang="en-ID" sz="2000" dirty="0" err="1"/>
              <a:t>keselamatan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, </a:t>
            </a:r>
            <a:r>
              <a:rPr lang="en-ID" sz="2000" dirty="0" err="1"/>
              <a:t>maka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rumah</a:t>
            </a:r>
            <a:r>
              <a:rPr lang="en-ID" sz="2000" dirty="0"/>
              <a:t> </a:t>
            </a:r>
            <a:r>
              <a:rPr lang="en-ID" sz="2000" dirty="0" err="1"/>
              <a:t>sakit</a:t>
            </a:r>
            <a:r>
              <a:rPr lang="en-ID" sz="2000" dirty="0"/>
              <a:t>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menciptakan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keselamatan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endParaRPr lang="en-ID" sz="2000" dirty="0"/>
          </a:p>
          <a:p>
            <a:pPr algn="just"/>
            <a:r>
              <a:rPr lang="en-ID" sz="2000" dirty="0" err="1"/>
              <a:t>Komunikasi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dan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antar</a:t>
            </a:r>
            <a:r>
              <a:rPr lang="en-ID" sz="2000" dirty="0"/>
              <a:t> </a:t>
            </a:r>
            <a:r>
              <a:rPr lang="en-ID" sz="2000" dirty="0" err="1"/>
              <a:t>tenaga</a:t>
            </a:r>
            <a:r>
              <a:rPr lang="en-ID" sz="2000" dirty="0"/>
              <a:t> Kesehatan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professional dan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keselamatan</a:t>
            </a:r>
            <a:r>
              <a:rPr lang="en-ID" sz="2000" dirty="0"/>
              <a:t> dan </a:t>
            </a:r>
            <a:r>
              <a:rPr lang="en-ID" sz="2000" dirty="0" err="1"/>
              <a:t>kenyamanan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endParaRPr lang="en-ID" sz="2000" dirty="0"/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87582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E80C0-1546-4E2F-93F6-DB645CE0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A99BB-4705-4F66-B150-CA468DD84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ID" sz="2000" dirty="0"/>
              <a:t>Pada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kolaborasi</a:t>
            </a:r>
            <a:r>
              <a:rPr lang="en-ID" sz="2000" dirty="0"/>
              <a:t>, </a:t>
            </a:r>
            <a:r>
              <a:rPr lang="en-ID" sz="2000" dirty="0" err="1"/>
              <a:t>dibutuhkan</a:t>
            </a:r>
            <a:r>
              <a:rPr lang="en-ID" sz="2000" dirty="0"/>
              <a:t> </a:t>
            </a:r>
            <a:r>
              <a:rPr lang="en-ID" sz="2000" dirty="0" err="1"/>
              <a:t>komunikasi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antar</a:t>
            </a:r>
            <a:r>
              <a:rPr lang="en-ID" sz="2000" dirty="0"/>
              <a:t> </a:t>
            </a:r>
            <a:r>
              <a:rPr lang="en-ID" sz="2000" dirty="0" err="1"/>
              <a:t>sesama</a:t>
            </a:r>
            <a:r>
              <a:rPr lang="en-ID" sz="2000" dirty="0"/>
              <a:t>. </a:t>
            </a:r>
            <a:r>
              <a:rPr lang="en-ID" sz="2000" dirty="0" err="1"/>
              <a:t>Komunikasi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apabila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 </a:t>
            </a:r>
            <a:r>
              <a:rPr lang="en-ID" sz="2000" dirty="0" err="1"/>
              <a:t>diterima</a:t>
            </a:r>
            <a:r>
              <a:rPr lang="en-ID" sz="2000" dirty="0"/>
              <a:t> dan </a:t>
            </a:r>
            <a:r>
              <a:rPr lang="en-ID" sz="2000" dirty="0" err="1"/>
              <a:t>dimengerti</a:t>
            </a:r>
            <a:r>
              <a:rPr lang="en-ID" sz="2000" dirty="0"/>
              <a:t> </a:t>
            </a:r>
            <a:r>
              <a:rPr lang="en-ID" sz="2000" dirty="0" err="1"/>
              <a:t>sebagaimana</a:t>
            </a:r>
            <a:r>
              <a:rPr lang="en-ID" sz="2000" dirty="0"/>
              <a:t> </a:t>
            </a:r>
            <a:r>
              <a:rPr lang="en-ID" sz="2000" dirty="0" err="1"/>
              <a:t>dimaksud</a:t>
            </a:r>
            <a:r>
              <a:rPr lang="en-ID" sz="2000" dirty="0"/>
              <a:t> oleh </a:t>
            </a:r>
            <a:r>
              <a:rPr lang="en-ID" sz="2000" dirty="0" err="1"/>
              <a:t>pengirim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, </a:t>
            </a:r>
            <a:r>
              <a:rPr lang="en-ID" sz="2000" dirty="0" err="1"/>
              <a:t>pesan</a:t>
            </a:r>
            <a:r>
              <a:rPr lang="en-ID" sz="2000" dirty="0"/>
              <a:t> </a:t>
            </a:r>
            <a:r>
              <a:rPr lang="en-ID" sz="2000" dirty="0" err="1"/>
              <a:t>ditindaklanjuti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</a:t>
            </a:r>
            <a:r>
              <a:rPr lang="en-ID" sz="2000" dirty="0" err="1"/>
              <a:t>perbuatan</a:t>
            </a:r>
            <a:r>
              <a:rPr lang="en-ID" sz="2000" dirty="0"/>
              <a:t> oleh </a:t>
            </a:r>
            <a:r>
              <a:rPr lang="en-ID" sz="2000" dirty="0" err="1"/>
              <a:t>penerima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 dan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hambatan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hal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. </a:t>
            </a:r>
            <a:r>
              <a:rPr lang="en-ID" sz="2000" dirty="0" err="1"/>
              <a:t>Komunikasi</a:t>
            </a:r>
            <a:r>
              <a:rPr lang="en-ID" sz="2000" dirty="0"/>
              <a:t> yang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bila</a:t>
            </a:r>
            <a:r>
              <a:rPr lang="en-ID" sz="2000" dirty="0"/>
              <a:t> </a:t>
            </a:r>
            <a:r>
              <a:rPr lang="en-ID" sz="2000" dirty="0" err="1"/>
              <a:t>pendengar</a:t>
            </a:r>
            <a:r>
              <a:rPr lang="en-ID" sz="2000" dirty="0"/>
              <a:t> </a:t>
            </a:r>
            <a:r>
              <a:rPr lang="en-ID" sz="2000" dirty="0" err="1"/>
              <a:t>menangkap</a:t>
            </a:r>
            <a:r>
              <a:rPr lang="en-ID" sz="2000" dirty="0"/>
              <a:t> dan </a:t>
            </a:r>
            <a:r>
              <a:rPr lang="en-ID" sz="2000" dirty="0" err="1"/>
              <a:t>menginterpretasikan</a:t>
            </a:r>
            <a:r>
              <a:rPr lang="en-ID" sz="2000" dirty="0"/>
              <a:t> ide yang </a:t>
            </a:r>
            <a:r>
              <a:rPr lang="en-ID" sz="2000" dirty="0" err="1"/>
              <a:t>disampaikan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tepat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apa</a:t>
            </a:r>
            <a:r>
              <a:rPr lang="en-ID" sz="2000" dirty="0"/>
              <a:t> yang </a:t>
            </a:r>
            <a:r>
              <a:rPr lang="en-ID" sz="2000" dirty="0" err="1"/>
              <a:t>dimaksud</a:t>
            </a:r>
            <a:r>
              <a:rPr lang="en-ID" sz="2000" dirty="0"/>
              <a:t> oleh </a:t>
            </a:r>
            <a:r>
              <a:rPr lang="en-ID" sz="2000" dirty="0" err="1"/>
              <a:t>pembicara</a:t>
            </a:r>
            <a:r>
              <a:rPr lang="en-ID" sz="2000" dirty="0"/>
              <a:t>. </a:t>
            </a:r>
          </a:p>
          <a:p>
            <a:pPr algn="just"/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profesional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disiplin</a:t>
            </a:r>
            <a:r>
              <a:rPr lang="en-ID" sz="2000" dirty="0"/>
              <a:t> lain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kolaboratif</a:t>
            </a:r>
            <a:r>
              <a:rPr lang="en-ID" sz="2000" dirty="0"/>
              <a:t>, patient centred care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elemen</a:t>
            </a:r>
            <a:r>
              <a:rPr lang="en-ID" sz="2000" dirty="0"/>
              <a:t> </a:t>
            </a:r>
            <a:r>
              <a:rPr lang="en-ID" sz="2000" dirty="0" err="1"/>
              <a:t>penting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praktek</a:t>
            </a:r>
            <a:r>
              <a:rPr lang="en-ID" sz="2000" dirty="0"/>
              <a:t> </a:t>
            </a:r>
            <a:r>
              <a:rPr lang="en-ID" sz="2000" dirty="0" err="1"/>
              <a:t>profesional</a:t>
            </a:r>
            <a:r>
              <a:rPr lang="en-ID" sz="2000" dirty="0"/>
              <a:t> yang </a:t>
            </a:r>
            <a:r>
              <a:rPr lang="en-ID" sz="2000" dirty="0" err="1"/>
              <a:t>membutuhkan</a:t>
            </a:r>
            <a:r>
              <a:rPr lang="en-ID" sz="2000" dirty="0"/>
              <a:t> </a:t>
            </a:r>
            <a:r>
              <a:rPr lang="en-ID" sz="2000" dirty="0" err="1"/>
              <a:t>spesifik</a:t>
            </a:r>
            <a:r>
              <a:rPr lang="en-ID" sz="2000" dirty="0"/>
              <a:t> </a:t>
            </a:r>
            <a:r>
              <a:rPr lang="en-ID" sz="2000" dirty="0" err="1"/>
              <a:t>perangkat</a:t>
            </a:r>
            <a:r>
              <a:rPr lang="en-ID" sz="2000" dirty="0"/>
              <a:t> </a:t>
            </a:r>
            <a:r>
              <a:rPr lang="en-ID" sz="2000" dirty="0" err="1"/>
              <a:t>kompetensi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378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8A8AC-324F-4421-A7CB-D3124D0D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FFE02-754D-464D-8320-B3C8C75D7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000" dirty="0"/>
              <a:t>Inter professional </a:t>
            </a:r>
            <a:r>
              <a:rPr lang="en-ID" sz="2000" dirty="0" err="1"/>
              <a:t>calaboration</a:t>
            </a:r>
            <a:r>
              <a:rPr lang="en-ID" sz="2000" dirty="0"/>
              <a:t> (IPC)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kerjasama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</a:t>
            </a:r>
            <a:r>
              <a:rPr lang="en-ID" sz="2000" dirty="0" err="1"/>
              <a:t>profesi</a:t>
            </a:r>
            <a:r>
              <a:rPr lang="en-ID" sz="2000" dirty="0"/>
              <a:t> </a:t>
            </a:r>
            <a:r>
              <a:rPr lang="en-ID" sz="2000" dirty="0" err="1"/>
              <a:t>kesehatan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pendidikan</a:t>
            </a:r>
            <a:r>
              <a:rPr lang="en-ID" sz="2000" dirty="0"/>
              <a:t> </a:t>
            </a:r>
            <a:r>
              <a:rPr lang="en-ID" sz="2000" dirty="0" err="1"/>
              <a:t>berbeda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tim</a:t>
            </a:r>
            <a:r>
              <a:rPr lang="en-ID" sz="2000" dirty="0"/>
              <a:t> </a:t>
            </a:r>
            <a:r>
              <a:rPr lang="en-ID" sz="2000" dirty="0" err="1"/>
              <a:t>berkolaborasi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kesehatan</a:t>
            </a:r>
            <a:r>
              <a:rPr lang="en-ID" sz="2000" dirty="0"/>
              <a:t> yang </a:t>
            </a:r>
            <a:r>
              <a:rPr lang="en-ID" sz="2000" dirty="0" err="1"/>
              <a:t>efektif</a:t>
            </a:r>
            <a:r>
              <a:rPr lang="en-ID" sz="2000" dirty="0"/>
              <a:t> (WHO, 2010). IPC </a:t>
            </a:r>
            <a:r>
              <a:rPr lang="en-ID" sz="2000" dirty="0" err="1"/>
              <a:t>menurut</a:t>
            </a:r>
            <a:r>
              <a:rPr lang="en-ID" sz="2000" dirty="0"/>
              <a:t> Institute of Medicine (IOM) </a:t>
            </a:r>
            <a:r>
              <a:rPr lang="en-ID" sz="2000" dirty="0" err="1"/>
              <a:t>bekerjasama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tim</a:t>
            </a:r>
            <a:r>
              <a:rPr lang="en-ID" sz="2000" dirty="0"/>
              <a:t> </a:t>
            </a:r>
            <a:r>
              <a:rPr lang="en-ID" sz="2000" dirty="0" err="1"/>
              <a:t>memegang</a:t>
            </a:r>
            <a:r>
              <a:rPr lang="en-ID" sz="2000" dirty="0"/>
              <a:t> </a:t>
            </a:r>
            <a:r>
              <a:rPr lang="en-ID" sz="2000" dirty="0" err="1"/>
              <a:t>peranan</a:t>
            </a:r>
            <a:r>
              <a:rPr lang="en-ID" sz="2000" dirty="0"/>
              <a:t> </a:t>
            </a:r>
            <a:r>
              <a:rPr lang="en-ID" sz="2000" dirty="0" err="1"/>
              <a:t>utama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perbaikan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pemberian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berfokus</a:t>
            </a:r>
            <a:r>
              <a:rPr lang="en-ID" sz="2000" dirty="0"/>
              <a:t> pada </a:t>
            </a:r>
            <a:r>
              <a:rPr lang="en-ID" sz="2000" dirty="0" err="1"/>
              <a:t>pasien</a:t>
            </a:r>
            <a:r>
              <a:rPr lang="en-ID" sz="2000" dirty="0"/>
              <a:t> (Patient </a:t>
            </a:r>
            <a:r>
              <a:rPr lang="en-ID" sz="2000" dirty="0" err="1"/>
              <a:t>Cantared</a:t>
            </a:r>
            <a:r>
              <a:rPr lang="en-ID" sz="2000" dirty="0"/>
              <a:t> Care), </a:t>
            </a:r>
            <a:r>
              <a:rPr lang="en-ID" sz="2000" dirty="0" err="1"/>
              <a:t>karna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aman</a:t>
            </a:r>
            <a:r>
              <a:rPr lang="en-ID" sz="2000" dirty="0"/>
              <a:t>, </a:t>
            </a:r>
            <a:r>
              <a:rPr lang="en-ID" sz="2000" dirty="0" err="1"/>
              <a:t>efektif</a:t>
            </a:r>
            <a:r>
              <a:rPr lang="en-ID" sz="2000" dirty="0"/>
              <a:t> dan </a:t>
            </a:r>
            <a:r>
              <a:rPr lang="en-ID" sz="2000" dirty="0" err="1"/>
              <a:t>efisien</a:t>
            </a:r>
            <a:r>
              <a:rPr lang="en-ID" sz="2000" dirty="0"/>
              <a:t> (</a:t>
            </a:r>
            <a:r>
              <a:rPr lang="en-ID" sz="2000" dirty="0" err="1"/>
              <a:t>Anthoine</a:t>
            </a:r>
            <a:r>
              <a:rPr lang="en-ID" sz="2000" dirty="0"/>
              <a:t> et al., 2014; </a:t>
            </a:r>
            <a:r>
              <a:rPr lang="en-ID" sz="2000" dirty="0" err="1"/>
              <a:t>Gree</a:t>
            </a:r>
            <a:r>
              <a:rPr lang="en-ID" sz="2000" dirty="0"/>
              <a:t> et al., 2015; Rousseau et al., 2017; Stephens et al., 2016). IPC </a:t>
            </a:r>
            <a:r>
              <a:rPr lang="en-ID" sz="2000" dirty="0" err="1"/>
              <a:t>merupakan</a:t>
            </a:r>
            <a:r>
              <a:rPr lang="en-ID" sz="2000" dirty="0"/>
              <a:t> strategi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. Strategi IPC </a:t>
            </a:r>
            <a:r>
              <a:rPr lang="en-ID" sz="2000" dirty="0" err="1"/>
              <a:t>bertujuan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patient safety, </a:t>
            </a:r>
            <a:r>
              <a:rPr lang="en-ID" sz="2000" dirty="0" err="1"/>
              <a:t>kekurangan</a:t>
            </a:r>
            <a:r>
              <a:rPr lang="en-ID" sz="2000" dirty="0"/>
              <a:t> SDM, dan </a:t>
            </a:r>
            <a:r>
              <a:rPr lang="en-ID" sz="2000" dirty="0" err="1"/>
              <a:t>mengubah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perawatan</a:t>
            </a:r>
            <a:r>
              <a:rPr lang="en-ID" sz="2000" dirty="0"/>
              <a:t> </a:t>
            </a:r>
            <a:r>
              <a:rPr lang="en-ID" sz="2000" dirty="0" err="1"/>
              <a:t>kesehatan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 (National Research Council 2000)</a:t>
            </a:r>
          </a:p>
        </p:txBody>
      </p:sp>
    </p:spTree>
    <p:extLst>
      <p:ext uri="{BB962C8B-B14F-4D97-AF65-F5344CB8AC3E}">
        <p14:creationId xmlns:p14="http://schemas.microsoft.com/office/powerpoint/2010/main" val="2477411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0E754-C14A-4793-9C19-12EC2B3AA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78410-1903-42A2-BEE7-A7299B63C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4000" dirty="0" err="1"/>
              <a:t>praktek</a:t>
            </a:r>
            <a:r>
              <a:rPr lang="en-ID" sz="4000" dirty="0"/>
              <a:t> IPC </a:t>
            </a:r>
            <a:r>
              <a:rPr lang="en-ID" sz="4000" dirty="0" err="1"/>
              <a:t>dibagi</a:t>
            </a:r>
            <a:r>
              <a:rPr lang="en-ID" sz="4000" dirty="0"/>
              <a:t> 4 </a:t>
            </a:r>
            <a:r>
              <a:rPr lang="en-ID" sz="4000" dirty="0" err="1"/>
              <a:t>dimensi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Assessment of Interprofessional Team Collaboration Scale (AITCS) </a:t>
            </a:r>
            <a:r>
              <a:rPr lang="en-ID" sz="4000" dirty="0" err="1"/>
              <a:t>meliputi</a:t>
            </a:r>
            <a:r>
              <a:rPr lang="en-ID" sz="4000" dirty="0"/>
              <a:t> </a:t>
            </a:r>
            <a:r>
              <a:rPr lang="en-ID" sz="4000" b="1" dirty="0"/>
              <a:t>partnerships, Cooperation, Coordination, Shared Decision Making</a:t>
            </a:r>
            <a:r>
              <a:rPr lang="en-ID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5374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EE767-EB55-4ED9-B3D9-319FF073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8B0DC-0AEE-4C5B-B3C3-9D0747A73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3200" dirty="0"/>
              <a:t>Partnerships </a:t>
            </a:r>
            <a:r>
              <a:rPr lang="en-ID" sz="3200" dirty="0" err="1"/>
              <a:t>merupakan</a:t>
            </a:r>
            <a:r>
              <a:rPr lang="en-ID" sz="3200" dirty="0"/>
              <a:t> </a:t>
            </a:r>
            <a:r>
              <a:rPr lang="en-ID" sz="3200" dirty="0" err="1"/>
              <a:t>jenis</a:t>
            </a:r>
            <a:r>
              <a:rPr lang="en-ID" sz="3200" dirty="0"/>
              <a:t> </a:t>
            </a:r>
            <a:r>
              <a:rPr lang="en-ID" sz="3200" dirty="0" err="1"/>
              <a:t>hubungan</a:t>
            </a:r>
            <a:r>
              <a:rPr lang="en-ID" sz="3200" dirty="0"/>
              <a:t> </a:t>
            </a:r>
            <a:r>
              <a:rPr lang="en-ID" sz="3200" dirty="0" err="1"/>
              <a:t>kerja</a:t>
            </a:r>
            <a:r>
              <a:rPr lang="en-ID" sz="3200" dirty="0"/>
              <a:t> yang </a:t>
            </a:r>
            <a:r>
              <a:rPr lang="en-ID" sz="3200" dirty="0" err="1"/>
              <a:t>dilandasi</a:t>
            </a:r>
            <a:r>
              <a:rPr lang="en-ID" sz="3200" dirty="0"/>
              <a:t> </a:t>
            </a:r>
            <a:r>
              <a:rPr lang="en-ID" sz="3200" dirty="0" err="1"/>
              <a:t>hukum</a:t>
            </a:r>
            <a:r>
              <a:rPr lang="en-ID" sz="3200" dirty="0"/>
              <a:t> </a:t>
            </a:r>
            <a:r>
              <a:rPr lang="en-ID" sz="3200" dirty="0" err="1"/>
              <a:t>antara</a:t>
            </a:r>
            <a:r>
              <a:rPr lang="en-ID" sz="3200" dirty="0"/>
              <a:t> </a:t>
            </a:r>
            <a:r>
              <a:rPr lang="en-ID" sz="3200" dirty="0" err="1"/>
              <a:t>dua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lebih</a:t>
            </a:r>
            <a:r>
              <a:rPr lang="en-ID" sz="3200" dirty="0"/>
              <a:t> orang, Cooperation </a:t>
            </a:r>
            <a:r>
              <a:rPr lang="en-ID" sz="3200" dirty="0" err="1"/>
              <a:t>adalah</a:t>
            </a:r>
            <a:r>
              <a:rPr lang="en-ID" sz="3200" dirty="0"/>
              <a:t> </a:t>
            </a:r>
            <a:r>
              <a:rPr lang="en-ID" sz="3200" dirty="0" err="1"/>
              <a:t>usaha</a:t>
            </a:r>
            <a:r>
              <a:rPr lang="en-ID" sz="3200" dirty="0"/>
              <a:t> yang </a:t>
            </a:r>
            <a:r>
              <a:rPr lang="en-ID" sz="3200" dirty="0" err="1"/>
              <a:t>dilakukan</a:t>
            </a:r>
            <a:r>
              <a:rPr lang="en-ID" sz="3200" dirty="0"/>
              <a:t> </a:t>
            </a:r>
            <a:r>
              <a:rPr lang="en-ID" sz="3200" dirty="0" err="1"/>
              <a:t>bersama</a:t>
            </a:r>
            <a:r>
              <a:rPr lang="en-ID" sz="3200" dirty="0"/>
              <a:t> </a:t>
            </a:r>
            <a:r>
              <a:rPr lang="en-ID" sz="3200" dirty="0" err="1"/>
              <a:t>antara</a:t>
            </a:r>
            <a:r>
              <a:rPr lang="en-ID" sz="3200" dirty="0"/>
              <a:t> </a:t>
            </a:r>
            <a:r>
              <a:rPr lang="en-ID" sz="3200" dirty="0" err="1"/>
              <a:t>individu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kelompok</a:t>
            </a:r>
            <a:r>
              <a:rPr lang="en-ID" sz="3200" dirty="0"/>
              <a:t> </a:t>
            </a:r>
            <a:r>
              <a:rPr lang="en-ID" sz="3200" dirty="0" err="1"/>
              <a:t>manusia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mencapai</a:t>
            </a:r>
            <a:r>
              <a:rPr lang="en-ID" sz="3200" dirty="0"/>
              <a:t> </a:t>
            </a:r>
            <a:r>
              <a:rPr lang="en-ID" sz="3200" dirty="0" err="1"/>
              <a:t>tujuan</a:t>
            </a:r>
            <a:r>
              <a:rPr lang="en-ID" sz="3200" dirty="0"/>
              <a:t> </a:t>
            </a:r>
            <a:r>
              <a:rPr lang="en-ID" sz="3200" dirty="0" err="1"/>
              <a:t>persama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organisasi</a:t>
            </a:r>
            <a:r>
              <a:rPr lang="en-ID" sz="3200" dirty="0"/>
              <a:t>, </a:t>
            </a:r>
          </a:p>
          <a:p>
            <a:pPr algn="just"/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177051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{D8330CBB-BECB-4CE5-A060-EC5ABC4D0D03}tf78438558_win32</Template>
  <TotalTime>78</TotalTime>
  <Words>553</Words>
  <Application>Microsoft Office PowerPoint</Application>
  <PresentationFormat>Widescreen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Century Gothic</vt:lpstr>
      <vt:lpstr>Garamond</vt:lpstr>
      <vt:lpstr>SavonVTI</vt:lpstr>
      <vt:lpstr>Manajemen komunikasi antar anggota team Kesehatan dalam implementasi patient safety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PENUTUP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komunikasi antar anggota team Kesehatan dalam implementasi patient safety</dc:title>
  <dc:creator>DELL</dc:creator>
  <cp:lastModifiedBy>DELL</cp:lastModifiedBy>
  <cp:revision>8</cp:revision>
  <dcterms:created xsi:type="dcterms:W3CDTF">2021-02-17T06:04:03Z</dcterms:created>
  <dcterms:modified xsi:type="dcterms:W3CDTF">2021-02-24T01:22:36Z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