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3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92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6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25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673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3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382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395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05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751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54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79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5/7/2025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183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33" r:id="rId6"/>
    <p:sldLayoutId id="2147483829" r:id="rId7"/>
    <p:sldLayoutId id="2147483830" r:id="rId8"/>
    <p:sldLayoutId id="2147483831" r:id="rId9"/>
    <p:sldLayoutId id="2147483832" r:id="rId10"/>
    <p:sldLayoutId id="214748383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7C73A-82ED-9D7C-5A5E-610F077389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8000"/>
              <a:t>OBAT HIGH ALERT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6B130B-92FB-03FD-AB00-C6B64AD6E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r>
              <a:rPr lang="en-US" dirty="0"/>
              <a:t>Brigitta Ayu D.S, </a:t>
            </a:r>
            <a:r>
              <a:rPr lang="en-US" dirty="0" err="1"/>
              <a:t>M.Kep</a:t>
            </a:r>
            <a:endParaRPr lang="en-US" dirty="0"/>
          </a:p>
        </p:txBody>
      </p:sp>
      <p:sp>
        <p:nvSpPr>
          <p:cNvPr id="48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F27252"/>
          </a:solidFill>
          <a:ln w="38100" cap="rnd">
            <a:solidFill>
              <a:srgbClr val="F2725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952E826D-C8C9-9A9A-F8EF-3AB0A05FD6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62" r="29087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40642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A7811-1F3A-C6DB-FC5A-0CF8DC39B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91CF5-9412-4289-7037-9943E50E23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0" marR="0" lvl="2" indent="-228600" algn="just">
              <a:spcBef>
                <a:spcPts val="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"/>
              <a:tabLst>
                <a:tab pos="875030" algn="l"/>
              </a:tabLst>
            </a:pPr>
            <a:r>
              <a:rPr lang="ms-MY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Kebijakan:</a:t>
            </a:r>
            <a:endParaRPr lang="en-US" dirty="0">
              <a:effectLst/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1600200" marR="152400" lvl="3" indent="-22860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735" algn="l"/>
              </a:tabLs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medications tertentu / spesifik dan disaat pelaporan pergantianjaga</a:t>
            </a:r>
            <a:r>
              <a:rPr lang="ms-MY" sz="20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saat melakukan transfer pasien.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marR="148590" lvl="3" indent="-22860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735" algn="l"/>
              </a:tabLs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ganda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dicatat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rekam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medis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pasien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catatan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pemberian medikasi pasien.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marR="150495" lvl="3" indent="-2286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735" algn="l"/>
              </a:tabLs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 pertama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 dilakukan oleh petugas yang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berwenang untuk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menginstruksikan,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meresepkan,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memberikanobat-obatan,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lain: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perawat,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ahli farmasi, dan dokter.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marR="154305" lvl="3" indent="-2286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735" algn="l"/>
              </a:tabLst>
            </a:pP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 kedua akan dilakukan oleh petugas</a:t>
            </a:r>
            <a:r>
              <a:rPr lang="ms-MY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berwenang, teknisi,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lainnya.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(petugas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boleh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sama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denganpengecek</a:t>
            </a:r>
            <a:r>
              <a:rPr lang="ms-MY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pertama)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minimal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ganda/verifikasi</a:t>
            </a:r>
            <a:r>
              <a:rPr lang="ms-MY" sz="20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ms-MY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orang</a:t>
            </a:r>
            <a:r>
              <a:rPr lang="ms-MY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kedua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989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B0372-1BBE-5501-8B0C-F56179FC7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 sz="3200" dirty="0">
                <a:effectLst/>
                <a:latin typeface="Tempus Sans ITC" panose="04020404030D07020202" pitchFamily="82" charset="0"/>
                <a:ea typeface="Times New Roman" panose="02020603050405020304" pitchFamily="18" charset="0"/>
              </a:rPr>
              <a:t>Jenis-jenis</a:t>
            </a:r>
            <a:r>
              <a:rPr lang="ms-MY" sz="3200" spc="-5" dirty="0">
                <a:effectLst/>
                <a:latin typeface="Tempus Sans ITC" panose="04020404030D07020202" pitchFamily="82" charset="0"/>
                <a:ea typeface="Times New Roman" panose="02020603050405020304" pitchFamily="18" charset="0"/>
              </a:rPr>
              <a:t> </a:t>
            </a:r>
            <a:r>
              <a:rPr lang="ms-MY" sz="3200" dirty="0">
                <a:effectLst/>
                <a:latin typeface="Tempus Sans ITC" panose="04020404030D07020202" pitchFamily="82" charset="0"/>
                <a:ea typeface="Times New Roman" panose="02020603050405020304" pitchFamily="18" charset="0"/>
              </a:rPr>
              <a:t>obat</a:t>
            </a:r>
            <a:r>
              <a:rPr lang="ms-MY" sz="3200" spc="-5" dirty="0">
                <a:effectLst/>
                <a:latin typeface="Tempus Sans ITC" panose="04020404030D07020202" pitchFamily="82" charset="0"/>
                <a:ea typeface="Times New Roman" panose="02020603050405020304" pitchFamily="18" charset="0"/>
              </a:rPr>
              <a:t> </a:t>
            </a:r>
            <a:r>
              <a:rPr lang="ms-MY" sz="3200" dirty="0">
                <a:effectLst/>
                <a:latin typeface="Tempus Sans ITC" panose="04020404030D07020202" pitchFamily="82" charset="0"/>
                <a:ea typeface="Times New Roman" panose="02020603050405020304" pitchFamily="18" charset="0"/>
              </a:rPr>
              <a:t>high</a:t>
            </a:r>
            <a:r>
              <a:rPr lang="ms-MY" sz="3200" spc="-5" dirty="0">
                <a:effectLst/>
                <a:latin typeface="Tempus Sans ITC" panose="04020404030D07020202" pitchFamily="82" charset="0"/>
                <a:ea typeface="Times New Roman" panose="02020603050405020304" pitchFamily="18" charset="0"/>
              </a:rPr>
              <a:t> </a:t>
            </a:r>
            <a:r>
              <a:rPr lang="ms-MY" sz="3200" dirty="0">
                <a:effectLst/>
                <a:latin typeface="Tempus Sans ITC" panose="04020404030D07020202" pitchFamily="82" charset="0"/>
                <a:ea typeface="Times New Roman" panose="02020603050405020304" pitchFamily="18" charset="0"/>
              </a:rPr>
              <a:t>alert</a:t>
            </a:r>
            <a:b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12140-0B5B-D0A3-F36D-42FF32DA2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742950" marR="155575" lvl="1" indent="-285750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749935" algn="l"/>
              </a:tabLst>
            </a:pP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r>
              <a:rPr lang="ms-MY" sz="16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terdengar</a:t>
            </a:r>
            <a:r>
              <a:rPr lang="ms-MY" sz="1600" spc="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mirip,</a:t>
            </a:r>
            <a:r>
              <a:rPr lang="ms-MY" sz="16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konsentrasi</a:t>
            </a:r>
            <a:r>
              <a:rPr lang="ms-MY" sz="1600" spc="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mirip,</a:t>
            </a:r>
            <a:r>
              <a:rPr lang="ms-MY" sz="1600" spc="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indikasinya</a:t>
            </a:r>
            <a:r>
              <a:rPr lang="ms-MY" sz="16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serupa.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Gunakan label</a:t>
            </a:r>
            <a:r>
              <a:rPr lang="ms-MY" sz="16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LASA (misalnya: DOBUTamin, DOPamin)</a:t>
            </a:r>
            <a:endParaRPr lang="en-US" sz="1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749935" algn="l"/>
              </a:tabLst>
            </a:pP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Infuse</a:t>
            </a:r>
            <a:r>
              <a:rPr lang="ms-MY" sz="16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kontinu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Heparin, Lepirudin,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Argatroban, Warfarin IV5</a:t>
            </a:r>
            <a:endParaRPr lang="en-US" sz="1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>
              <a:lnSpc>
                <a:spcPct val="113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Protokol</a:t>
            </a:r>
            <a:r>
              <a:rPr lang="ms-MY" sz="1600" spc="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indikasi</a:t>
            </a:r>
            <a:r>
              <a:rPr lang="ms-MY" sz="1600" spc="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adalah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untuk</a:t>
            </a:r>
            <a:r>
              <a:rPr lang="ms-MY" sz="1600" spc="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thrombosis</a:t>
            </a:r>
            <a:r>
              <a:rPr lang="ms-MY" sz="1600" spc="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vena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dalam</a:t>
            </a:r>
            <a:r>
              <a:rPr lang="ms-MY" sz="1600" spc="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</a:t>
            </a:r>
            <a:r>
              <a:rPr lang="ms-MY" sz="1600" i="1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Deep</a:t>
            </a:r>
            <a:r>
              <a:rPr lang="ms-MY" sz="1600" i="1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i="1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VeinThrombosis – DVT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), sakit jantung, stroke,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dan ultra-filtrasi.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53035" lvl="0" indent="-342900">
              <a:lnSpc>
                <a:spcPct val="113000"/>
              </a:lnSpc>
              <a:spcBef>
                <a:spcPts val="37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Singkatan</a:t>
            </a:r>
            <a:r>
              <a:rPr lang="ms-MY" sz="1600" spc="6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‘u’</a:t>
            </a:r>
            <a:r>
              <a:rPr lang="ms-MY" sz="1600" spc="6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untuk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‘unit’</a:t>
            </a:r>
            <a:r>
              <a:rPr lang="ms-MY" sz="1600" spc="6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tidak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diperbolehkan.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Jangan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menggunakan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singkatan.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spcBef>
                <a:spcPts val="2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konsentrasi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obat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untuk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infuse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kontinu: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742950" marR="0" lvl="1" indent="-285750"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435100" algn="l"/>
                <a:tab pos="143573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Heparin: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25.000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unit/500ml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dekstrosa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5%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(setara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unit/ml)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435100" algn="l"/>
                <a:tab pos="143573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Lepirudin: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mg/250ml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100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mg/250ml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22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435100" algn="l"/>
                <a:tab pos="143573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Argatroban: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250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mg/250ml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694690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Gunakan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pompa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infuse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694690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Lakukan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pengecekan ganda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53035" lvl="0" indent="-342900">
              <a:lnSpc>
                <a:spcPct val="113000"/>
              </a:lnSpc>
              <a:spcBef>
                <a:spcPts val="21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694690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Berikan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stiker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‘high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alert’</a:t>
            </a:r>
            <a:r>
              <a:rPr lang="ms-MY" sz="1600" spc="9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pada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vial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heparin</a:t>
            </a:r>
            <a:r>
              <a:rPr lang="ms-MY" sz="1600" spc="9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dan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lakukan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pengecekan</a:t>
            </a:r>
            <a:r>
              <a:rPr lang="ms-MY" sz="1600" spc="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ganda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terhadap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adanya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perubahan kecepatan pemberian.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5367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694690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Untuk</a:t>
            </a:r>
            <a:r>
              <a:rPr lang="ms-MY" sz="1600" spc="16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pemberian</a:t>
            </a:r>
            <a:r>
              <a:rPr lang="ms-MY" sz="1600" spc="17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bolus,</a:t>
            </a:r>
            <a:r>
              <a:rPr lang="ms-MY" sz="1600" spc="17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berikan</a:t>
            </a:r>
            <a:r>
              <a:rPr lang="ms-MY" sz="1600" spc="1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dengan</a:t>
            </a:r>
            <a:r>
              <a:rPr lang="ms-MY" sz="1600" spc="17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spuit</a:t>
            </a:r>
            <a:r>
              <a:rPr lang="ms-MY" sz="1600" spc="1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(daripada</a:t>
            </a:r>
            <a:r>
              <a:rPr lang="ms-MY" sz="1600" spc="17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memodifikasi</a:t>
            </a:r>
            <a:r>
              <a:rPr lang="ms-MY" sz="1600" spc="18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kecepatan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infus)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lnSpc>
                <a:spcPts val="146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694690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Obat-obatan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harus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diawasi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dipantau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52400" lvl="0" indent="-34290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694690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Warfarin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harus</a:t>
            </a:r>
            <a:r>
              <a:rPr lang="ms-MY" sz="1600" spc="3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diinstruksikan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secara</a:t>
            </a:r>
            <a:r>
              <a:rPr lang="ms-MY" sz="1600" spc="3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harian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berdasarkan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pada</a:t>
            </a:r>
            <a:r>
              <a:rPr lang="ms-MY" sz="1600" spc="3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nilai</a:t>
            </a:r>
            <a:r>
              <a:rPr lang="ms-MY" sz="1600" spc="5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INR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/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PT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harian.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6083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9CEF4-6781-934D-BD50-8C5EF143D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795ED-1B0B-03D5-9935-DD05CD5AB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marR="0" lvl="1" indent="-285750">
              <a:spcBef>
                <a:spcPts val="1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749935" algn="l"/>
              </a:tabLst>
            </a:pP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Insulin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</a:t>
            </a:r>
            <a:endParaRPr lang="en-US" sz="1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3035" lvl="0" indent="-342900">
              <a:lnSpc>
                <a:spcPct val="113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Singkatan</a:t>
            </a:r>
            <a:r>
              <a:rPr lang="ms-MY" sz="1600" spc="6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‘u’</a:t>
            </a:r>
            <a:r>
              <a:rPr lang="ms-MY" sz="1600" spc="6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untuk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‘unit’</a:t>
            </a:r>
            <a:r>
              <a:rPr lang="ms-MY" sz="1600" spc="6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tidak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diperbolehkan.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Jangan</a:t>
            </a:r>
            <a:r>
              <a:rPr lang="ms-MY" sz="1600" spc="7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menggunakan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singkatan.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49225" lvl="0" indent="-342900">
              <a:lnSpc>
                <a:spcPct val="113000"/>
              </a:lnSpc>
              <a:spcBef>
                <a:spcPts val="1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Infuse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insulin:</a:t>
            </a:r>
            <a:r>
              <a:rPr lang="ms-MY" sz="1600" spc="5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konsentrasi</a:t>
            </a:r>
            <a:r>
              <a:rPr lang="ms-MY" sz="1600" spc="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</a:t>
            </a:r>
            <a:r>
              <a:rPr lang="ms-MY" sz="1600" spc="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=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1</a:t>
            </a:r>
            <a:r>
              <a:rPr lang="ms-MY" sz="1600" spc="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unit/ml,</a:t>
            </a:r>
            <a:r>
              <a:rPr lang="ms-MY" sz="1600" spc="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berikan</a:t>
            </a:r>
            <a:r>
              <a:rPr lang="ms-MY" sz="1600" spc="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label</a:t>
            </a:r>
            <a:r>
              <a:rPr lang="ms-MY" sz="1600" spc="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‘high</a:t>
            </a:r>
            <a:r>
              <a:rPr lang="ms-MY" sz="1600" spc="9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alert’,</a:t>
            </a:r>
            <a:r>
              <a:rPr lang="ms-MY" sz="1600" spc="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ikuti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protokol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ICU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53670" lvl="0" indent="-342900">
              <a:lnSpc>
                <a:spcPct val="113000"/>
              </a:lnSpc>
              <a:spcBef>
                <a:spcPts val="1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Vial</a:t>
            </a:r>
            <a:r>
              <a:rPr lang="ms-MY" sz="1600" spc="3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</a:t>
            </a:r>
            <a:r>
              <a:rPr lang="ms-MY" sz="1600" spc="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yang</a:t>
            </a:r>
            <a:r>
              <a:rPr lang="ms-MY" sz="1600" spc="2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telah</a:t>
            </a:r>
            <a:r>
              <a:rPr lang="ms-MY" sz="1600" spc="4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dibuka</a:t>
            </a:r>
            <a:r>
              <a:rPr lang="ms-MY" sz="1600" spc="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memiliki</a:t>
            </a:r>
            <a:r>
              <a:rPr lang="ms-MY" sz="1600" spc="3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waktu</a:t>
            </a:r>
            <a:r>
              <a:rPr lang="ms-MY" sz="1600" spc="3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kadaluarsa</a:t>
            </a:r>
            <a:r>
              <a:rPr lang="ms-MY" sz="1600" spc="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dalam</a:t>
            </a:r>
            <a:r>
              <a:rPr lang="ms-MY" sz="1600" spc="3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30</a:t>
            </a:r>
            <a:r>
              <a:rPr lang="ms-MY" sz="1600" spc="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hari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setelah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dibuka.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spcBef>
                <a:spcPts val="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Vial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disimpan pada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tempat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terpisah di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dalam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kulkas dan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diberi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label.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spcBef>
                <a:spcPts val="21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Pisahkan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tempat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penyimpanan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heparin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(karena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sering</a:t>
            </a:r>
            <a:r>
              <a:rPr lang="ms-MY" sz="1600" spc="-2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tertukar)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53670" lvl="0" indent="-342900">
              <a:lnSpc>
                <a:spcPct val="113000"/>
              </a:lnSpc>
              <a:spcBef>
                <a:spcPts val="19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Jangan</a:t>
            </a:r>
            <a:r>
              <a:rPr lang="ms-MY" sz="1600" spc="2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pernah</a:t>
            </a:r>
            <a:r>
              <a:rPr lang="ms-MY" sz="1600" spc="2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menyiapkan</a:t>
            </a:r>
            <a:r>
              <a:rPr lang="ms-MY" sz="1600" spc="2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</a:t>
            </a:r>
            <a:r>
              <a:rPr lang="ms-MY" sz="1600" spc="2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dengan</a:t>
            </a:r>
            <a:r>
              <a:rPr lang="ms-MY" sz="1600" spc="2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dosis</a:t>
            </a:r>
            <a:r>
              <a:rPr lang="ms-MY" sz="1600" spc="2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U100di</a:t>
            </a:r>
            <a:r>
              <a:rPr lang="ms-MY" sz="1600" spc="25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dalam</a:t>
            </a:r>
            <a:r>
              <a:rPr lang="ms-MY" sz="1600" spc="2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spuit</a:t>
            </a:r>
            <a:r>
              <a:rPr lang="ms-MY" sz="1600" spc="2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1</a:t>
            </a:r>
            <a:r>
              <a:rPr lang="ms-MY" sz="1600" spc="26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cc,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selalugunakan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spuit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 (khusus)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spcBef>
                <a:spcPts val="1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Lakukan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pengecekan ganda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54305" lvl="0" indent="-342900">
              <a:lnSpc>
                <a:spcPct val="113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  <a:tab pos="1600835" algn="l"/>
                <a:tab pos="2077720" algn="l"/>
                <a:tab pos="3249295" algn="l"/>
                <a:tab pos="3827780" algn="l"/>
                <a:tab pos="4365625" algn="l"/>
                <a:tab pos="4909185" algn="l"/>
                <a:tab pos="550481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Perawat	harus	memberitahukan	kepada	pasien	bahwa	mereka	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akan</a:t>
            </a:r>
            <a:r>
              <a:rPr lang="ms-MY" sz="16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diberikansuntikan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spcBef>
                <a:spcPts val="1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96456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Distribusi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penyimpanan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vial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insulin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dengan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beragam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dosis:</a:t>
            </a:r>
            <a:endParaRPr lang="en-US" sz="16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742950" marR="0" lvl="1" indent="-285750" algn="just"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435100" algn="l"/>
                <a:tab pos="1435735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Simpan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kulkas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terpisah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 label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tepat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52400" lvl="1" indent="-28575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414780" algn="l"/>
              </a:tabLst>
            </a:pP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Semua vial insulin harus dibuang dalam waktu 30 hari setelah dibuka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(injeksi jarum suntik). Tanggal dibuka / digunakannya insulin untuk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pertama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kali harus dicatat pada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vial.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512867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2BEAB6-D84E-20A2-67C9-3FFBFC6E0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077" y="1847439"/>
            <a:ext cx="11605846" cy="5509963"/>
          </a:xfrm>
        </p:spPr>
        <p:txBody>
          <a:bodyPr>
            <a:noAutofit/>
          </a:bodyPr>
          <a:lstStyle/>
          <a:p>
            <a:pPr marL="742950" marR="151130" lvl="1" indent="-28575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749935" algn="l"/>
              </a:tabLst>
            </a:pPr>
            <a:r>
              <a:rPr lang="ms-MY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Konsentrat elektrolit: injeksi NaCl &gt; 0,9% dan injeksi Kalium (klorida, asetat, dan</a:t>
            </a:r>
            <a:r>
              <a:rPr lang="ms-MY" sz="1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fosfat) ≥ 0,4 Eq/ml10</a:t>
            </a:r>
            <a:endParaRPr lang="en-US" sz="14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 algn="just">
              <a:lnSpc>
                <a:spcPct val="113000"/>
              </a:lnSpc>
              <a:spcBef>
                <a:spcPts val="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Jika KCl diinjeksi terlalu cepat (misalnya pada kecepatan melebihi 10 mEq/jam)</a:t>
            </a:r>
            <a:r>
              <a:rPr lang="ms-MY" sz="14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atau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dengan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dosis</a:t>
            </a:r>
            <a:r>
              <a:rPr lang="ms-MY" sz="1400" spc="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yang</a:t>
            </a:r>
            <a:r>
              <a:rPr lang="ms-MY" sz="1400" spc="-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terlalu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tinggi,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dapat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menyebabkan henti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jantung.</a:t>
            </a:r>
            <a:endParaRPr lang="en-US" sz="14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KCl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tidak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boleh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diberikan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sebagai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IV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push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/ bolus.</a:t>
            </a:r>
            <a:endParaRPr lang="en-US" sz="14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 algn="just">
              <a:spcBef>
                <a:spcPts val="21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Hanya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disimpan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ER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dan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farmasi</a:t>
            </a:r>
            <a:endParaRPr lang="en-US" sz="14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konsentrasi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pemberian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infuse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NaCl: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maksimal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3%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dalam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500ml.</a:t>
            </a:r>
            <a:endParaRPr lang="en-US" sz="1400" dirty="0"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 algn="just"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Berikan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label</a:t>
            </a:r>
            <a:r>
              <a:rPr lang="ms-MY" sz="1400" spc="2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elektrolit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konsentrat</a:t>
            </a:r>
            <a:r>
              <a:rPr lang="ms-MY" sz="1400" spc="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pada botol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infuse: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‘larutan</a:t>
            </a:r>
            <a:r>
              <a:rPr lang="ms-MY" sz="1400" spc="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natrium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hipertonik</a:t>
            </a:r>
            <a:r>
              <a:rPr lang="ms-MY" sz="14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3%’</a:t>
            </a:r>
            <a:endParaRPr lang="en-US" sz="14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0" lvl="0" indent="0" algn="just">
              <a:spcBef>
                <a:spcPts val="20"/>
              </a:spcBef>
              <a:spcAft>
                <a:spcPts val="0"/>
              </a:spcAft>
              <a:buSzPts val="1200"/>
              <a:buNone/>
              <a:tabLst>
                <a:tab pos="880110" algn="l"/>
                <a:tab pos="880745" algn="l"/>
              </a:tabLst>
            </a:pPr>
            <a:endParaRPr lang="ms-MY" sz="14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0" lvl="0" indent="0" algn="just">
              <a:spcBef>
                <a:spcPts val="20"/>
              </a:spcBef>
              <a:spcAft>
                <a:spcPts val="0"/>
              </a:spcAft>
              <a:buSzPts val="1200"/>
              <a:buNone/>
              <a:tabLst>
                <a:tab pos="880110" algn="l"/>
                <a:tab pos="88074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Protokol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untuk KCl:</a:t>
            </a:r>
            <a:endParaRPr lang="en-US" sz="14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742950" marR="0" lvl="1" indent="-285750" algn="just"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97853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Indikasi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infuse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97853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Kecepatan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maksimal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infuse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22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97853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Konsentrasi</a:t>
            </a:r>
            <a:r>
              <a:rPr lang="ms-MY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maksimal</a:t>
            </a:r>
            <a:r>
              <a:rPr lang="ms-MY" sz="14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masih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diperbolehkan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97853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Panduan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mengenai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kapan diperlukannya</a:t>
            </a:r>
            <a:r>
              <a:rPr lang="ms-MY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monitor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kardiovaskular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97853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Penentuan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bahwa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semua infuse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 harus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diberikan via</a:t>
            </a:r>
            <a:r>
              <a:rPr lang="ms-MY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pompa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49860" lvl="1" indent="-28575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73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Larangan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larutan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multipel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berbarengan(misalnya: tidak boleh memberikan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 IV sementara pasien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sedang</a:t>
            </a:r>
            <a:r>
              <a:rPr lang="ms-MY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mendapat infuse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 di jalur IV lainnya)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52400" lvl="1" indent="-28575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73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Diperbolehkan untuk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 substitusi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dari KCl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oral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KCl</a:t>
            </a:r>
            <a:r>
              <a:rPr lang="ms-MY" sz="14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IV,</a:t>
            </a:r>
            <a:r>
              <a:rPr lang="ms-MY" sz="1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diperlukan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just">
              <a:lnSpc>
                <a:spcPts val="1465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745" algn="l"/>
              </a:tabLst>
            </a:pP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Lakukan</a:t>
            </a:r>
            <a:r>
              <a:rPr lang="ms-MY" sz="14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4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pengecekan ganda</a:t>
            </a:r>
            <a:endParaRPr lang="en-US" sz="14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indent="0" algn="just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13213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64C5CE-C2AB-BB26-EDF4-4504E3A12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70"/>
            <a:ext cx="6894576" cy="1784538"/>
          </a:xfrm>
        </p:spPr>
        <p:txBody>
          <a:bodyPr anchor="b">
            <a:normAutofit/>
          </a:bodyPr>
          <a:lstStyle/>
          <a:p>
            <a:endParaRPr lang="en-US" sz="7200" dirty="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5093" y="2395391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915005-99AB-51FE-0073-9256D6F4A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2708307"/>
            <a:ext cx="7498271" cy="3565226"/>
          </a:xfrm>
        </p:spPr>
        <p:txBody>
          <a:bodyPr>
            <a:normAutofit/>
          </a:bodyPr>
          <a:lstStyle/>
          <a:p>
            <a:pPr marL="742950" marR="0" lvl="1" indent="-28575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749935" algn="l"/>
              </a:tabLst>
            </a:pP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Infuse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narkose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opiat, termasuk infuse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narkose epidural</a:t>
            </a:r>
            <a:endParaRPr lang="en-US" sz="12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765" lvl="0" indent="-342900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Opiate</a:t>
            </a:r>
            <a:r>
              <a:rPr lang="ms-MY" sz="1200" spc="1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dan</a:t>
            </a:r>
            <a:r>
              <a:rPr lang="ms-MY" sz="1200" spc="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substansi</a:t>
            </a:r>
            <a:r>
              <a:rPr lang="ms-MY" sz="1200" spc="19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lainnya</a:t>
            </a:r>
            <a:r>
              <a:rPr lang="ms-MY" sz="1200" spc="19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harus</a:t>
            </a:r>
            <a:r>
              <a:rPr lang="ms-MY" sz="1200" spc="19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disimpan</a:t>
            </a:r>
            <a:r>
              <a:rPr lang="ms-MY" sz="1200" spc="19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dalam</a:t>
            </a:r>
            <a:r>
              <a:rPr lang="ms-MY" sz="1200" spc="19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lemari</a:t>
            </a:r>
            <a:r>
              <a:rPr lang="ms-MY" sz="1200" spc="1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penyimpanan</a:t>
            </a:r>
            <a:r>
              <a:rPr lang="ms-MY" sz="12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yangterkunci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 apotik.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148590" lvl="0" indent="-342900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Berikan</a:t>
            </a:r>
            <a:r>
              <a:rPr lang="ms-MY" sz="1200" spc="1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label</a:t>
            </a:r>
            <a:r>
              <a:rPr lang="ms-MY" sz="1200" spc="1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</a:t>
            </a:r>
            <a:r>
              <a:rPr lang="ms-MY" sz="1200" i="1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high</a:t>
            </a:r>
            <a:r>
              <a:rPr lang="ms-MY" sz="1200" i="1" spc="1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i="1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alert’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:</a:t>
            </a:r>
            <a:r>
              <a:rPr lang="ms-MY" sz="1200" spc="1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untuk</a:t>
            </a:r>
            <a:r>
              <a:rPr lang="ms-MY" sz="1200" spc="1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infuse</a:t>
            </a:r>
            <a:r>
              <a:rPr lang="ms-MY" sz="1200" spc="12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kontinu</a:t>
            </a:r>
            <a:r>
              <a:rPr lang="ms-MY" sz="1200" spc="1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dengan</a:t>
            </a:r>
            <a:r>
              <a:rPr lang="ms-MY" sz="1200" spc="13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konsentrasi</a:t>
            </a:r>
            <a:r>
              <a:rPr lang="ms-MY" sz="1200" spc="14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non-</a:t>
            </a:r>
            <a:r>
              <a:rPr lang="ms-MY" sz="1200" spc="-28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standaryang</a:t>
            </a:r>
            <a:r>
              <a:rPr lang="ms-MY" sz="1200" spc="-2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diberikan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/diantarkan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ke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unit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rawat, jika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dperlukan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sewaktu-waktu.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Konsentrasi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standar: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Morfin: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Meperidin: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Hidromorfin: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0,2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(lima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kali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lebih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poten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dibandingkan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morfin)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Fentanil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(penggunaan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ICU):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mcg/ml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Konsentrasi</a:t>
            </a:r>
            <a:r>
              <a:rPr lang="ms-MY" sz="1200" spc="-2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tinggi: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(berikan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label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‘konsentrasi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tinggi’)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Morfin: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Hidromorfin: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 (lima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kali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lebih poten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dibandingkan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morfin)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Fentanil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(penggunaan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ICU):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mcg/ml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Tanyakan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kepada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semua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pasien yang</a:t>
            </a:r>
            <a:r>
              <a:rPr lang="ms-MY" sz="1200" spc="-2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menerima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opiate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mengenai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riwayat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alergi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lnSpc>
                <a:spcPct val="100000"/>
              </a:lnSpc>
              <a:spcBef>
                <a:spcPts val="19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Hanya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gunakan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nama generik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Jika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diperlukan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perubahan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dosis,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hubungi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dokter</a:t>
            </a:r>
            <a:r>
              <a:rPr lang="ms-MY" sz="1200" spc="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yang</a:t>
            </a:r>
            <a:r>
              <a:rPr lang="ms-MY" sz="1200" spc="-25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bertanggungjawab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342900" marR="0" lvl="0" indent="-34290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Lakukan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pengecekan ganda</a:t>
            </a:r>
            <a:endParaRPr lang="en-US" sz="1200" dirty="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  <p:pic>
        <p:nvPicPr>
          <p:cNvPr id="5" name="Picture 4" descr="Meja dilengkapi dengan stetoskop dan keyboard komputer">
            <a:extLst>
              <a:ext uri="{FF2B5EF4-FFF2-40B4-BE49-F238E27FC236}">
                <a16:creationId xmlns:a16="http://schemas.microsoft.com/office/drawing/2014/main" id="{50C8A251-60B6-CEDA-32D9-16A5493E2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763" r="2811" b="-1"/>
          <a:stretch/>
        </p:blipFill>
        <p:spPr>
          <a:xfrm>
            <a:off x="8141399" y="10"/>
            <a:ext cx="4050601" cy="6857990"/>
          </a:xfrm>
          <a:custGeom>
            <a:avLst/>
            <a:gdLst/>
            <a:ahLst/>
            <a:cxnLst/>
            <a:rect l="l" t="t" r="r" b="b"/>
            <a:pathLst>
              <a:path w="4050601" h="6858000">
                <a:moveTo>
                  <a:pt x="26697" y="0"/>
                </a:moveTo>
                <a:lnTo>
                  <a:pt x="4050601" y="0"/>
                </a:lnTo>
                <a:lnTo>
                  <a:pt x="4050601" y="6858000"/>
                </a:lnTo>
                <a:lnTo>
                  <a:pt x="28376" y="6858000"/>
                </a:lnTo>
                <a:lnTo>
                  <a:pt x="28782" y="6851321"/>
                </a:lnTo>
                <a:cubicBezTo>
                  <a:pt x="31911" y="6730915"/>
                  <a:pt x="35027" y="6610471"/>
                  <a:pt x="38157" y="6489990"/>
                </a:cubicBezTo>
                <a:cubicBezTo>
                  <a:pt x="38284" y="6484913"/>
                  <a:pt x="39171" y="6479963"/>
                  <a:pt x="39171" y="6474886"/>
                </a:cubicBezTo>
                <a:cubicBezTo>
                  <a:pt x="48166" y="6361042"/>
                  <a:pt x="53107" y="6247198"/>
                  <a:pt x="18899" y="6136019"/>
                </a:cubicBezTo>
                <a:cubicBezTo>
                  <a:pt x="15871" y="6125573"/>
                  <a:pt x="14262" y="6114773"/>
                  <a:pt x="14084" y="6103909"/>
                </a:cubicBezTo>
                <a:cubicBezTo>
                  <a:pt x="12413" y="6006983"/>
                  <a:pt x="16644" y="5910056"/>
                  <a:pt x="26754" y="5813650"/>
                </a:cubicBezTo>
                <a:cubicBezTo>
                  <a:pt x="31949" y="5754507"/>
                  <a:pt x="26754" y="5694475"/>
                  <a:pt x="43478" y="5635967"/>
                </a:cubicBezTo>
                <a:cubicBezTo>
                  <a:pt x="50864" y="5606890"/>
                  <a:pt x="55109" y="5577103"/>
                  <a:pt x="56147" y="5547125"/>
                </a:cubicBezTo>
                <a:cubicBezTo>
                  <a:pt x="59948" y="5474529"/>
                  <a:pt x="38537" y="5406248"/>
                  <a:pt x="18139" y="5337713"/>
                </a:cubicBezTo>
                <a:cubicBezTo>
                  <a:pt x="7370" y="5301414"/>
                  <a:pt x="-5426" y="5264355"/>
                  <a:pt x="2429" y="5226280"/>
                </a:cubicBezTo>
                <a:cubicBezTo>
                  <a:pt x="16707" y="5167720"/>
                  <a:pt x="24854" y="5107828"/>
                  <a:pt x="26754" y="5047581"/>
                </a:cubicBezTo>
                <a:cubicBezTo>
                  <a:pt x="26754" y="5004937"/>
                  <a:pt x="16365" y="4963181"/>
                  <a:pt x="20039" y="4920664"/>
                </a:cubicBezTo>
                <a:cubicBezTo>
                  <a:pt x="28211" y="4838181"/>
                  <a:pt x="30238" y="4755203"/>
                  <a:pt x="26121" y="4672415"/>
                </a:cubicBezTo>
                <a:cubicBezTo>
                  <a:pt x="26095" y="4639315"/>
                  <a:pt x="29846" y="4606317"/>
                  <a:pt x="37270" y="4574054"/>
                </a:cubicBezTo>
                <a:cubicBezTo>
                  <a:pt x="46506" y="4517120"/>
                  <a:pt x="48419" y="4459246"/>
                  <a:pt x="42971" y="4401829"/>
                </a:cubicBezTo>
                <a:cubicBezTo>
                  <a:pt x="37016" y="4335324"/>
                  <a:pt x="19279" y="4269835"/>
                  <a:pt x="14845" y="4203331"/>
                </a:cubicBezTo>
                <a:cubicBezTo>
                  <a:pt x="7876" y="4093167"/>
                  <a:pt x="17759" y="3983003"/>
                  <a:pt x="27514" y="3873347"/>
                </a:cubicBezTo>
                <a:cubicBezTo>
                  <a:pt x="35116" y="3803010"/>
                  <a:pt x="37143" y="3732178"/>
                  <a:pt x="33596" y="3661523"/>
                </a:cubicBezTo>
                <a:cubicBezTo>
                  <a:pt x="29161" y="3605426"/>
                  <a:pt x="22193" y="3549329"/>
                  <a:pt x="20926" y="3493232"/>
                </a:cubicBezTo>
                <a:cubicBezTo>
                  <a:pt x="18646" y="3392967"/>
                  <a:pt x="19532" y="3292703"/>
                  <a:pt x="25360" y="3192439"/>
                </a:cubicBezTo>
                <a:cubicBezTo>
                  <a:pt x="28274" y="3142180"/>
                  <a:pt x="32962" y="3092429"/>
                  <a:pt x="34989" y="3041789"/>
                </a:cubicBezTo>
                <a:cubicBezTo>
                  <a:pt x="37016" y="2991149"/>
                  <a:pt x="41071" y="2940002"/>
                  <a:pt x="29542" y="2890377"/>
                </a:cubicBezTo>
                <a:cubicBezTo>
                  <a:pt x="10030" y="2805978"/>
                  <a:pt x="24347" y="2721959"/>
                  <a:pt x="28528" y="2637813"/>
                </a:cubicBezTo>
                <a:cubicBezTo>
                  <a:pt x="31062" y="2585523"/>
                  <a:pt x="46266" y="2531964"/>
                  <a:pt x="32836" y="2481198"/>
                </a:cubicBezTo>
                <a:cubicBezTo>
                  <a:pt x="11677" y="2401621"/>
                  <a:pt x="25487" y="2323694"/>
                  <a:pt x="32836" y="2245386"/>
                </a:cubicBezTo>
                <a:cubicBezTo>
                  <a:pt x="41311" y="2171280"/>
                  <a:pt x="39816" y="2096361"/>
                  <a:pt x="28401" y="2022648"/>
                </a:cubicBezTo>
                <a:cubicBezTo>
                  <a:pt x="14084" y="1949518"/>
                  <a:pt x="14084" y="1874307"/>
                  <a:pt x="28401" y="1801178"/>
                </a:cubicBezTo>
                <a:cubicBezTo>
                  <a:pt x="40260" y="1740816"/>
                  <a:pt x="41628" y="1678868"/>
                  <a:pt x="32455" y="1618037"/>
                </a:cubicBezTo>
                <a:cubicBezTo>
                  <a:pt x="26247" y="1574505"/>
                  <a:pt x="15098" y="1531226"/>
                  <a:pt x="13578" y="1487694"/>
                </a:cubicBezTo>
                <a:cubicBezTo>
                  <a:pt x="10436" y="1396656"/>
                  <a:pt x="12298" y="1305517"/>
                  <a:pt x="19153" y="1214696"/>
                </a:cubicBezTo>
                <a:cubicBezTo>
                  <a:pt x="27134" y="1111259"/>
                  <a:pt x="42464" y="1008202"/>
                  <a:pt x="31822" y="904004"/>
                </a:cubicBezTo>
                <a:cubicBezTo>
                  <a:pt x="28148" y="868213"/>
                  <a:pt x="20673" y="832549"/>
                  <a:pt x="19913" y="796632"/>
                </a:cubicBezTo>
                <a:cubicBezTo>
                  <a:pt x="18266" y="729366"/>
                  <a:pt x="17505" y="662989"/>
                  <a:pt x="21306" y="593565"/>
                </a:cubicBezTo>
                <a:cubicBezTo>
                  <a:pt x="25107" y="524142"/>
                  <a:pt x="39550" y="453703"/>
                  <a:pt x="29795" y="385549"/>
                </a:cubicBezTo>
                <a:cubicBezTo>
                  <a:pt x="20039" y="317394"/>
                  <a:pt x="26374" y="250382"/>
                  <a:pt x="32709" y="183497"/>
                </a:cubicBezTo>
                <a:cubicBezTo>
                  <a:pt x="35750" y="151705"/>
                  <a:pt x="37809" y="120261"/>
                  <a:pt x="37254" y="8894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51758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5D3798-71C7-5114-C3AA-B86256519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endParaRPr lang="en-US" sz="7200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4BD7FF"/>
          </a:solidFill>
          <a:ln w="38100" cap="rnd">
            <a:solidFill>
              <a:srgbClr val="4BD7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6FF7CE-20FF-D1F3-9E63-6FB866792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457200" marR="0" lvl="1" indent="0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1200"/>
              <a:buNone/>
              <a:tabLst>
                <a:tab pos="749300" algn="l"/>
                <a:tab pos="749935" algn="l"/>
              </a:tabLst>
            </a:pP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f.  Agen</a:t>
            </a:r>
            <a:r>
              <a:rPr lang="ms-MY" sz="15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sedasi</a:t>
            </a:r>
            <a:r>
              <a:rPr lang="ms-MY" sz="1500" spc="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IV (lorazepam, midazolam,</a:t>
            </a:r>
            <a:r>
              <a:rPr lang="ms-MY" sz="15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propofol)</a:t>
            </a:r>
            <a:endParaRPr lang="en-US" sz="1500" spc="-5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Setiap</a:t>
            </a:r>
            <a:r>
              <a:rPr lang="ms-MY" sz="1500" spc="-1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infus</a:t>
            </a:r>
            <a:r>
              <a:rPr lang="ms-MY" sz="1500" spc="-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obat</a:t>
            </a:r>
            <a:r>
              <a:rPr lang="ms-MY" sz="1500" spc="-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sedasi</a:t>
            </a:r>
            <a:r>
              <a:rPr lang="ms-MY" sz="1500" spc="-1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kontinu</a:t>
            </a:r>
            <a:r>
              <a:rPr lang="ms-MY" sz="1500" spc="-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memiliki</a:t>
            </a:r>
            <a:r>
              <a:rPr lang="ms-MY" sz="1500" spc="-1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standar</a:t>
            </a:r>
            <a:r>
              <a:rPr lang="ms-MY" sz="1500" spc="-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dosis, yaitu:</a:t>
            </a:r>
            <a:endParaRPr lang="en-US" sz="150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Lorazepam:</a:t>
            </a:r>
            <a:r>
              <a:rPr lang="ms-MY" sz="15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ms-MY" sz="15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</a:t>
            </a:r>
            <a:endParaRPr lang="en-US" sz="1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Midazolam: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mg/ml,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efek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puncak: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5-10</a:t>
            </a:r>
            <a:r>
              <a:rPr lang="ms-MY" sz="1500" spc="-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menit</a:t>
            </a:r>
            <a:endParaRPr lang="en-US" sz="1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lnSpc>
                <a:spcPct val="100000"/>
              </a:lnSpc>
              <a:spcBef>
                <a:spcPts val="21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Char char="-"/>
              <a:tabLst>
                <a:tab pos="1054100" algn="l"/>
                <a:tab pos="1054735" algn="l"/>
              </a:tabLst>
            </a:pP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Propofol:</a:t>
            </a:r>
            <a:r>
              <a:rPr lang="ms-MY" sz="1500" spc="-1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</a:t>
            </a:r>
            <a:r>
              <a:rPr lang="ms-MY" sz="1500" spc="-1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mg/ml</a:t>
            </a:r>
            <a:endParaRPr lang="en-US" sz="15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2400" lvl="0" indent="-342900">
              <a:lnSpc>
                <a:spcPct val="100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110" algn="l"/>
                <a:tab pos="880745" algn="l"/>
              </a:tabLst>
            </a:pP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Lakukan</a:t>
            </a:r>
            <a:r>
              <a:rPr lang="ms-MY" sz="1500" spc="2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monitor</a:t>
            </a:r>
            <a:r>
              <a:rPr lang="ms-MY" sz="1500" spc="2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selama</a:t>
            </a:r>
            <a:r>
              <a:rPr lang="ms-MY" sz="1500" spc="2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pemberian</a:t>
            </a:r>
            <a:r>
              <a:rPr lang="ms-MY" sz="1500" spc="2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obat</a:t>
            </a:r>
            <a:r>
              <a:rPr lang="ms-MY" sz="1500" spc="3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(oksimetri</a:t>
            </a:r>
            <a:r>
              <a:rPr lang="ms-MY" sz="1500" spc="2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denyut,</a:t>
            </a:r>
            <a:r>
              <a:rPr lang="ms-MY" sz="1500" spc="3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tanda</a:t>
            </a:r>
            <a:r>
              <a:rPr lang="ms-MY" sz="1500" spc="1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vital,</a:t>
            </a:r>
            <a:r>
              <a:rPr lang="ms-MY" sz="1500" spc="3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tersedia</a:t>
            </a:r>
            <a:r>
              <a:rPr lang="ms-MY" sz="1500" spc="-28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peralatan</a:t>
            </a:r>
            <a:r>
              <a:rPr lang="ms-MY" sz="15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5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resusitasi)</a:t>
            </a:r>
            <a:endParaRPr lang="en-US" sz="150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>
              <a:lnSpc>
                <a:spcPct val="100000"/>
              </a:lnSpc>
            </a:pPr>
            <a:endParaRPr lang="en-US" sz="1500"/>
          </a:p>
        </p:txBody>
      </p:sp>
      <p:pic>
        <p:nvPicPr>
          <p:cNvPr id="15" name="Picture 14" descr="Sederet sampel untuk pengujian medis">
            <a:extLst>
              <a:ext uri="{FF2B5EF4-FFF2-40B4-BE49-F238E27FC236}">
                <a16:creationId xmlns:a16="http://schemas.microsoft.com/office/drawing/2014/main" id="{8D7528CA-EF1D-61AA-9339-8D8F88FD2C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033" r="1034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05274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012E2F-3E4A-7336-31B0-EF776E2CA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endParaRPr lang="en-US" sz="7200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5285BC"/>
          </a:solidFill>
          <a:ln w="38100" cap="rnd">
            <a:solidFill>
              <a:srgbClr val="5285BC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5E0F23-D485-ABA8-C55C-CAA8DABC2D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pPr marL="342900" marR="0" lvl="0" indent="-342900">
              <a:spcBef>
                <a:spcPts val="101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 startAt="9"/>
              <a:tabLst>
                <a:tab pos="217805" algn="l"/>
              </a:tabLst>
            </a:pPr>
            <a:r>
              <a:rPr lang="ms-MY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Infus</a:t>
            </a:r>
            <a:r>
              <a:rPr lang="ms-MY" sz="1700" spc="-2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Magnesium</a:t>
            </a:r>
            <a:r>
              <a:rPr lang="ms-MY" sz="1700" spc="-15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Sulfat</a:t>
            </a:r>
            <a:endParaRPr lang="en-US" sz="17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50495" lvl="1" indent="-285750">
              <a:spcBef>
                <a:spcPts val="375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745" algn="l"/>
              </a:tabLst>
            </a:pP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Tergolong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sebagai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high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alert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medications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pada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pemberian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konsentrasi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melebihistandar, yaitu &gt; 40 mg/ml dalam larutan 100 ml (4 g dalam 100 ml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larutan</a:t>
            </a:r>
            <a:r>
              <a:rPr lang="ms-MY" sz="1700" spc="-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isotonic / normal saline).</a:t>
            </a:r>
            <a:endParaRPr lang="en-US" sz="170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742950" marR="153035" lvl="1" indent="-285750">
              <a:spcBef>
                <a:spcPts val="0"/>
              </a:spcBef>
              <a:spcAft>
                <a:spcPts val="0"/>
              </a:spcAft>
              <a:buSzPts val="1200"/>
              <a:buFont typeface="Symbol" panose="05050102010706020507" pitchFamily="18" charset="2"/>
              <a:buChar char=""/>
              <a:tabLst>
                <a:tab pos="880745" algn="l"/>
              </a:tabLst>
            </a:pP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Perlu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pengecekan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ganda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(perhitungan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dosis,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persiapan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dosis,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pengaturan</a:t>
            </a:r>
            <a:r>
              <a:rPr lang="ms-MY" sz="1700" spc="5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 </a:t>
            </a:r>
            <a:r>
              <a:rPr lang="ms-MY" sz="1700">
                <a:effectLst/>
                <a:latin typeface="Times New Roman" panose="02020603050405020304" pitchFamily="18" charset="0"/>
                <a:ea typeface="Symbol" panose="05050102010706020507" pitchFamily="18" charset="2"/>
                <a:cs typeface="Symbol" panose="05050102010706020507" pitchFamily="18" charset="2"/>
              </a:rPr>
              <a:t>pompainfuse)</a:t>
            </a:r>
            <a:endParaRPr lang="en-US" sz="1700">
              <a:effectLst/>
              <a:latin typeface="Times New Roman" panose="02020603050405020304" pitchFamily="18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7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 descr="Close-up paket pil yang belum dibuka">
            <a:extLst>
              <a:ext uri="{FF2B5EF4-FFF2-40B4-BE49-F238E27FC236}">
                <a16:creationId xmlns:a16="http://schemas.microsoft.com/office/drawing/2014/main" id="{00CA678D-D73C-678B-4F0C-CA66F38F2CC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00" r="24648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7075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0B0028-EC24-DB59-E74D-636C77FB2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endParaRPr lang="en-US" sz="7200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C08879"/>
          </a:solidFill>
          <a:ln w="38100" cap="rnd">
            <a:solidFill>
              <a:srgbClr val="C08879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77B7F-02C2-B38C-0909-A9C27F45F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pemberian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r>
              <a:rPr lang="ms-MY" spc="1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didokumentasikan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pc="1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catatan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keperawatan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dilakukan</a:t>
            </a:r>
            <a:r>
              <a:rPr lang="ms-MY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incharge</a:t>
            </a:r>
            <a:r>
              <a:rPr lang="ms-MY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 perawat</a:t>
            </a:r>
            <a:r>
              <a:rPr lang="ms-MY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penanggungjawab ruangan.</a:t>
            </a: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5" name="Picture 14" descr="Peluncuran roket">
            <a:extLst>
              <a:ext uri="{FF2B5EF4-FFF2-40B4-BE49-F238E27FC236}">
                <a16:creationId xmlns:a16="http://schemas.microsoft.com/office/drawing/2014/main" id="{3A7335C8-B617-753C-1980-96CA7634A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027" r="13641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125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F1E94-B5FE-B0BC-1CB2-AA3976A7D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Pendahuluan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B9F5B-D6C4-1DF9-EFBF-29162971F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medications adalah obat-obatan yang memiliki risiko lebih tinggi untuk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menyebabkan/menimbulkan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adanya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komplikasi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membahayakan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pasien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signifikan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terdapat kesalahan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(dosis,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interval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pemilihannya)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157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9A2BF-6AA8-E6E5-6CDD-25651AE0B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88495-DD63-D95F-32D9-E1DAA31492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marR="152400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978535" algn="l"/>
                <a:tab pos="2575560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Mengurangi  </a:t>
            </a:r>
            <a:r>
              <a:rPr lang="ms-MY" sz="18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kesalahan pemberian</a:t>
            </a:r>
            <a:r>
              <a:rPr lang="ms-MY" sz="18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r>
              <a:rPr lang="ms-MY" sz="18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menghasilkan</a:t>
            </a:r>
            <a:r>
              <a:rPr lang="ms-MY" sz="18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peningkatan</a:t>
            </a:r>
            <a:r>
              <a:rPr lang="ms-MY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keselamatan pasien;</a:t>
            </a:r>
            <a:endParaRPr lang="en-US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51765" lvl="1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978535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Memungkinkan</a:t>
            </a:r>
            <a:r>
              <a:rPr lang="ms-MY" sz="1800" spc="1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efektivitas</a:t>
            </a:r>
            <a:r>
              <a:rPr lang="ms-MY" sz="1800" spc="1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r>
              <a:rPr lang="ms-MY" sz="1800" spc="1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obat-obat</a:t>
            </a:r>
            <a:r>
              <a:rPr lang="ms-MY" sz="1800" spc="2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1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perlu</a:t>
            </a:r>
            <a:r>
              <a:rPr lang="ms-MY" sz="1800" spc="1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diwaspadai</a:t>
            </a:r>
            <a:r>
              <a:rPr lang="ms-MY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ms-MY" sz="1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en-US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978535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Mencegah/mengeliminasi</a:t>
            </a:r>
            <a:r>
              <a:rPr lang="ms-MY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kesalahan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pemberian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 yang</a:t>
            </a:r>
            <a:r>
              <a:rPr lang="ms-MY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disengaja.</a:t>
            </a:r>
            <a:endParaRPr lang="en-US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2950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8BAC1-2C6D-E8ED-171D-A55930F14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ms-MY" sz="4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RUANG</a:t>
            </a:r>
            <a:r>
              <a:rPr lang="ms-MY" sz="4800" b="1" kern="0" spc="-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4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LINGKUP</a:t>
            </a:r>
            <a:br>
              <a:rPr lang="en-US" sz="4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C8F221-6A07-001E-F100-112EBE722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151765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13715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Daftar nama-nama obat yang perlu diwaspadai (</a:t>
            </a:r>
            <a:r>
              <a:rPr lang="ms-MY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medications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disediakan di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 farmasi,</a:t>
            </a:r>
            <a:r>
              <a:rPr lang="ms-MY" sz="18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IPD, OPD, ER.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4305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13715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Lokasi penyimpanan obat </a:t>
            </a:r>
            <a:r>
              <a:rPr lang="ms-MY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 simpan di unit farmasi dan diberi label, obat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 termasuk elektrolit konsentrat hanya disimpan di unit pelayanan gawat darurat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penyimpanannya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kotak</a:t>
            </a:r>
            <a:r>
              <a:rPr lang="ms-MY" sz="18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terkunci dan diberi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label.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151130" lvl="0" indent="-3429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13715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Obat-obat golongan narkotika disimpan di laci/lemari </a:t>
            </a:r>
            <a:r>
              <a:rPr lang="ms-MY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double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pintu dan </a:t>
            </a:r>
            <a:r>
              <a:rPr lang="ms-MY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double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kunci,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 setiap pengeluaran obat harus melalui peresepan, dan obat-obat yang masuk 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keluar</a:t>
            </a:r>
            <a:r>
              <a:rPr lang="ms-MY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 tercatat.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252095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513715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Obat-obatan yang digunakan dalam emergensi medis (misalnya: kondisi mengancam</a:t>
            </a:r>
            <a:r>
              <a:rPr lang="ms-MY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nyawa yang bersifat gawat darurat) tidak diwajibkan untuk mengikuti Pedoman 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Prosedur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 </a:t>
            </a:r>
            <a:r>
              <a:rPr lang="ms-MY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medication.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43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C9098-FEDC-2145-8056-3AEE2CFB6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6223"/>
          </a:xfrm>
        </p:spPr>
        <p:txBody>
          <a:bodyPr>
            <a:normAutofit fontScale="90000"/>
          </a:bodyPr>
          <a:lstStyle/>
          <a:p>
            <a:pPr algn="ctr"/>
            <a:r>
              <a:rPr lang="ms-MY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Tabel</a:t>
            </a:r>
            <a:r>
              <a:rPr lang="ms-MY" sz="1800" b="1" kern="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Obat-obatan</a:t>
            </a:r>
            <a:r>
              <a:rPr lang="ms-MY" sz="1800" b="1" kern="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800" b="1" kern="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Kategori</a:t>
            </a:r>
            <a:r>
              <a:rPr lang="ms-MY" sz="1800" b="1" kern="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1800" b="1" kern="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</a:t>
            </a:r>
            <a:r>
              <a:rPr lang="ms-MY" sz="1800" b="1" kern="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</a:t>
            </a:r>
            <a:br>
              <a:rPr lang="en-US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18D0ED4-213A-1646-5701-9AFD8E972D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8530628"/>
              </p:ext>
            </p:extLst>
          </p:nvPr>
        </p:nvGraphicFramePr>
        <p:xfrm>
          <a:off x="209862" y="1813810"/>
          <a:ext cx="11407515" cy="481207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{793D81CF-94F2-401A-BA57-92F5A7B2D0C5}</a:tableStyleId>
              </a:tblPr>
              <a:tblGrid>
                <a:gridCol w="5942807">
                  <a:extLst>
                    <a:ext uri="{9D8B030D-6E8A-4147-A177-3AD203B41FA5}">
                      <a16:colId xmlns:a16="http://schemas.microsoft.com/office/drawing/2014/main" val="1506276166"/>
                    </a:ext>
                  </a:extLst>
                </a:gridCol>
                <a:gridCol w="5464708">
                  <a:extLst>
                    <a:ext uri="{9D8B030D-6E8A-4147-A177-3AD203B41FA5}">
                      <a16:colId xmlns:a16="http://schemas.microsoft.com/office/drawing/2014/main" val="4165074080"/>
                    </a:ext>
                  </a:extLst>
                </a:gridCol>
              </a:tblGrid>
              <a:tr h="241286">
                <a:tc>
                  <a:txBody>
                    <a:bodyPr/>
                    <a:lstStyle/>
                    <a:p>
                      <a:pPr marL="66675" marR="0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Kelas/Kategori</a:t>
                      </a:r>
                      <a:r>
                        <a:rPr lang="ms-MY" sz="1200" spc="-1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Obat-obatan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Jenis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Obat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05178078"/>
                  </a:ext>
                </a:extLst>
              </a:tr>
              <a:tr h="480297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Agonis</a:t>
                      </a:r>
                      <a:r>
                        <a:rPr lang="ms-MY" sz="1200" spc="-1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adnergik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IV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Epinefrin,</a:t>
                      </a:r>
                      <a:r>
                        <a:rPr lang="ms-MY" sz="1200" spc="-1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fenilefrin,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norepinefrin,</a:t>
                      </a:r>
                      <a:endParaRPr lang="en-US" sz="1100">
                        <a:effectLst/>
                      </a:endParaRPr>
                    </a:p>
                    <a:p>
                      <a:pPr marL="67945" marR="0">
                        <a:spcBef>
                          <a:spcPts val="20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Isoproterenol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41961398"/>
                  </a:ext>
                </a:extLst>
              </a:tr>
              <a:tr h="241286">
                <a:tc>
                  <a:txBody>
                    <a:bodyPr/>
                    <a:lstStyle/>
                    <a:p>
                      <a:pPr marL="66675" marR="0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Antagonis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adrenergic</a:t>
                      </a:r>
                      <a:r>
                        <a:rPr lang="ms-MY" sz="1200" spc="-1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IV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Propanolol,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metoprolol,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labetalol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72656198"/>
                  </a:ext>
                </a:extLst>
              </a:tr>
              <a:tr h="239769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Agen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anestesi</a:t>
                      </a:r>
                      <a:r>
                        <a:rPr lang="ms-MY" sz="1200" spc="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(umum,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inhalasi,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dan IV)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Propofol,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ketamin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1831668"/>
                  </a:ext>
                </a:extLst>
              </a:tr>
              <a:tr h="1685970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Anti-trombotik,</a:t>
                      </a:r>
                      <a:r>
                        <a:rPr lang="ms-MY" sz="1200" spc="-10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termasuk:</a:t>
                      </a:r>
                      <a:endParaRPr lang="en-US" sz="1100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21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lphaLcPeriod"/>
                        <a:tabLst>
                          <a:tab pos="210185" algn="l"/>
                        </a:tabLst>
                      </a:pPr>
                      <a:r>
                        <a:rPr lang="ms-MY" sz="1200" spc="-5" dirty="0">
                          <a:effectLst/>
                        </a:rPr>
                        <a:t>Antikoagulan</a:t>
                      </a:r>
                      <a:endParaRPr lang="en-US" sz="1100" spc="-5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20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lphaLcPeriod"/>
                        <a:tabLst>
                          <a:tab pos="220980" algn="l"/>
                        </a:tabLst>
                      </a:pPr>
                      <a:r>
                        <a:rPr lang="ms-MY" sz="1200" spc="-5" dirty="0">
                          <a:effectLst/>
                        </a:rPr>
                        <a:t>Inhibitor</a:t>
                      </a:r>
                      <a:r>
                        <a:rPr lang="ms-MY" sz="1200" spc="-15" dirty="0">
                          <a:effectLst/>
                        </a:rPr>
                        <a:t> </a:t>
                      </a:r>
                      <a:r>
                        <a:rPr lang="ms-MY" sz="1200" spc="-5" dirty="0">
                          <a:effectLst/>
                        </a:rPr>
                        <a:t>faktor</a:t>
                      </a:r>
                      <a:r>
                        <a:rPr lang="ms-MY" sz="1200" spc="-10" dirty="0">
                          <a:effectLst/>
                        </a:rPr>
                        <a:t> </a:t>
                      </a:r>
                      <a:r>
                        <a:rPr lang="ms-MY" sz="1200" spc="-5" dirty="0">
                          <a:effectLst/>
                        </a:rPr>
                        <a:t>Xa</a:t>
                      </a:r>
                      <a:endParaRPr lang="en-US" sz="1100" spc="-5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20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lphaLcPeriod"/>
                        <a:tabLst>
                          <a:tab pos="210185" algn="l"/>
                        </a:tabLst>
                      </a:pPr>
                      <a:r>
                        <a:rPr lang="ms-MY" sz="1200" spc="-5" dirty="0">
                          <a:effectLst/>
                        </a:rPr>
                        <a:t>Direct</a:t>
                      </a:r>
                      <a:r>
                        <a:rPr lang="ms-MY" sz="1200" spc="-10" dirty="0">
                          <a:effectLst/>
                        </a:rPr>
                        <a:t> </a:t>
                      </a:r>
                      <a:r>
                        <a:rPr lang="ms-MY" sz="1200" spc="-5" dirty="0">
                          <a:effectLst/>
                        </a:rPr>
                        <a:t>thrombin inhibitors</a:t>
                      </a:r>
                      <a:endParaRPr lang="en-US" sz="1100" spc="-5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20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lphaLcPeriod"/>
                        <a:tabLst>
                          <a:tab pos="219710" algn="l"/>
                        </a:tabLst>
                      </a:pPr>
                      <a:r>
                        <a:rPr lang="ms-MY" sz="1200" spc="-5" dirty="0">
                          <a:effectLst/>
                        </a:rPr>
                        <a:t>Trombolitik</a:t>
                      </a:r>
                      <a:endParaRPr lang="en-US" sz="1100" spc="-5" dirty="0">
                        <a:effectLst/>
                      </a:endParaRPr>
                    </a:p>
                    <a:p>
                      <a:pPr marL="342900" marR="0" lvl="0" indent="-342900">
                        <a:spcBef>
                          <a:spcPts val="22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lphaLcPeriod"/>
                        <a:tabLst>
                          <a:tab pos="212090" algn="l"/>
                        </a:tabLst>
                      </a:pPr>
                      <a:r>
                        <a:rPr lang="ms-MY" sz="1200" spc="-5" dirty="0">
                          <a:effectLst/>
                        </a:rPr>
                        <a:t>Inhibitor</a:t>
                      </a:r>
                      <a:r>
                        <a:rPr lang="ms-MY" sz="1200" spc="-25" dirty="0">
                          <a:effectLst/>
                        </a:rPr>
                        <a:t> </a:t>
                      </a:r>
                      <a:r>
                        <a:rPr lang="ms-MY" sz="1200" spc="-5" dirty="0">
                          <a:effectLst/>
                        </a:rPr>
                        <a:t>glikoprotein IIb/IIIa</a:t>
                      </a:r>
                      <a:endParaRPr lang="en-US" sz="1100" spc="-5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6032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881380" algn="l"/>
                          <a:tab pos="1590040" algn="l"/>
                        </a:tabLst>
                      </a:pPr>
                      <a:r>
                        <a:rPr lang="ms-MY" sz="1200">
                          <a:effectLst/>
                        </a:rPr>
                        <a:t>Warfarin,	LMWH	</a:t>
                      </a:r>
                      <a:r>
                        <a:rPr lang="ms-MY" sz="1200" spc="-5">
                          <a:effectLst/>
                        </a:rPr>
                        <a:t>(low-molecular-</a:t>
                      </a:r>
                      <a:r>
                        <a:rPr lang="ms-MY" sz="1200" spc="-28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weight</a:t>
                      </a:r>
                      <a:endParaRPr lang="en-US" sz="1100">
                        <a:effectLst/>
                      </a:endParaRPr>
                    </a:p>
                    <a:p>
                      <a:pPr marL="67945" marR="0">
                        <a:lnSpc>
                          <a:spcPts val="13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heparin),</a:t>
                      </a:r>
                      <a:r>
                        <a:rPr lang="ms-MY" sz="1200" spc="-1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unfractionated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heparin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IV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02274757"/>
                  </a:ext>
                </a:extLst>
              </a:tr>
              <a:tr h="239769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Larutan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/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solusio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kardioplegik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69544205"/>
                  </a:ext>
                </a:extLst>
              </a:tr>
              <a:tr h="241286">
                <a:tc>
                  <a:txBody>
                    <a:bodyPr/>
                    <a:lstStyle/>
                    <a:p>
                      <a:pPr marL="66675" marR="0">
                        <a:lnSpc>
                          <a:spcPts val="136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Agen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kemoterapi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(parenteral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dan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oral)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22146030"/>
                  </a:ext>
                </a:extLst>
              </a:tr>
              <a:tr h="239769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Dekstrosa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hipertonik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(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≥ 20%)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42292173"/>
                  </a:ext>
                </a:extLst>
              </a:tr>
              <a:tr h="481814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Larutan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dialysis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(peritoneal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dan</a:t>
                      </a:r>
                      <a:endParaRPr lang="en-US" sz="1100">
                        <a:effectLst/>
                      </a:endParaRPr>
                    </a:p>
                    <a:p>
                      <a:pPr marL="66675" marR="0">
                        <a:spcBef>
                          <a:spcPts val="215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hemodialisis)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35252874"/>
                  </a:ext>
                </a:extLst>
              </a:tr>
              <a:tr h="239769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Obat-obatan</a:t>
                      </a:r>
                      <a:r>
                        <a:rPr lang="ms-MY" sz="1200" spc="-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epidural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atau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intratekal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42829571"/>
                  </a:ext>
                </a:extLst>
              </a:tr>
              <a:tr h="241286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Obat</a:t>
                      </a:r>
                      <a:r>
                        <a:rPr lang="ms-MY" sz="1200" spc="-15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hipoglikemik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(oral)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36870094"/>
                  </a:ext>
                </a:extLst>
              </a:tr>
              <a:tr h="239769">
                <a:tc>
                  <a:txBody>
                    <a:bodyPr/>
                    <a:lstStyle/>
                    <a:p>
                      <a:pPr marL="6667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>
                          <a:effectLst/>
                        </a:rPr>
                        <a:t>Obat</a:t>
                      </a:r>
                      <a:r>
                        <a:rPr lang="ms-MY" sz="1200" spc="-10">
                          <a:effectLst/>
                        </a:rPr>
                        <a:t> </a:t>
                      </a:r>
                      <a:r>
                        <a:rPr lang="ms-MY" sz="1200">
                          <a:effectLst/>
                        </a:rPr>
                        <a:t>inotropik IV</a:t>
                      </a:r>
                      <a:endParaRPr lang="en-US" sz="1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0">
                        <a:lnSpc>
                          <a:spcPts val="135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ms-MY" sz="1200" dirty="0">
                          <a:effectLst/>
                        </a:rPr>
                        <a:t>Digoksin,</a:t>
                      </a:r>
                      <a:r>
                        <a:rPr lang="ms-MY" sz="1200" spc="-10" dirty="0">
                          <a:effectLst/>
                        </a:rPr>
                        <a:t> </a:t>
                      </a:r>
                      <a:r>
                        <a:rPr lang="ms-MY" sz="1200" dirty="0">
                          <a:effectLst/>
                        </a:rPr>
                        <a:t>milrinone</a:t>
                      </a:r>
                      <a:endParaRPr lang="en-US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9765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2428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E8B46-8473-F567-C4C5-E3DCE4DBB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PRINSIP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2FC44-005D-FC60-E49B-249F722C2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334645" algn="l"/>
                <a:tab pos="335280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Kurangi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 eliminasi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kemungkinan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terjadinya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kesalahan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334645" algn="l"/>
                <a:tab pos="335280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Mengurangi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jumlah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</a:t>
            </a:r>
            <a:r>
              <a:rPr lang="ms-MY" sz="12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2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disimpan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suatu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unit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334645" algn="l"/>
                <a:tab pos="335280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Mengurangi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konsentrasi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volume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r>
              <a:rPr lang="ms-MY" sz="12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2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tersedia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1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334645" algn="l"/>
                <a:tab pos="335280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Hindarkan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sebisa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mungkin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334645" algn="l"/>
                <a:tab pos="335280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Lakukan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ganda (</a:t>
            </a:r>
            <a:r>
              <a:rPr lang="ms-MY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double</a:t>
            </a:r>
            <a:r>
              <a:rPr lang="ms-MY" sz="12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check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lain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sebelum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pemberian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rabicPeriod"/>
              <a:tabLst>
                <a:tab pos="334645" algn="l"/>
                <a:tab pos="335280" algn="l"/>
              </a:tabLst>
            </a:pP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Minimalisasi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konsekuensi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kesalahan</a:t>
            </a:r>
            <a:endParaRPr lang="en-US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47955" lvl="1" indent="-285750" algn="just">
              <a:lnSpc>
                <a:spcPct val="115000"/>
              </a:lnSpc>
              <a:spcBef>
                <a:spcPts val="38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Misalnya: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kesalahan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fatal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terjadi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mana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injeksi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vial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ml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berisi</a:t>
            </a:r>
            <a:r>
              <a:rPr lang="ms-MY" sz="12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lidokain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2%tertukar dengan manitol (kemasan dan cairan obat serupa). Solusinya: sediakan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lidokain 2% dalam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vial 10 ml, sehingga kalaupun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terjadi salah pemberian, jumlah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lidokain</a:t>
            </a:r>
            <a:r>
              <a:rPr lang="ms-MY" sz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diinjeksikan kurang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berdampak fatal.</a:t>
            </a:r>
            <a:endParaRPr lang="en-US" sz="11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Pisahkan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obat-obat dengan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nama atau label</a:t>
            </a:r>
            <a:r>
              <a:rPr lang="ms-MY" sz="1200" spc="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mirip</a:t>
            </a:r>
            <a:endParaRPr lang="en-US" sz="11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Minimalisasi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instruksi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verbal dan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hindarkan</a:t>
            </a:r>
            <a:r>
              <a:rPr lang="ms-MY" sz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 singkatan</a:t>
            </a:r>
            <a:endParaRPr lang="en-US" sz="11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Batasi akses terhadap </a:t>
            </a:r>
            <a:r>
              <a:rPr lang="ms-MY" sz="12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medications</a:t>
            </a:r>
            <a:endParaRPr lang="en-US" sz="11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49860" lvl="1" indent="-285750">
              <a:lnSpc>
                <a:spcPct val="115000"/>
              </a:lnSpc>
              <a:spcBef>
                <a:spcPts val="21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Gunakan</a:t>
            </a:r>
            <a:r>
              <a:rPr lang="ms-MY" sz="12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tabel</a:t>
            </a:r>
            <a:r>
              <a:rPr lang="ms-MY" sz="12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dosis</a:t>
            </a:r>
            <a:r>
              <a:rPr lang="ms-MY" sz="12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standar</a:t>
            </a:r>
            <a:r>
              <a:rPr lang="ms-MY" sz="1200" spc="1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(daripada</a:t>
            </a:r>
            <a:r>
              <a:rPr lang="ms-MY" sz="1200" spc="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ms-MY" sz="1200" spc="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dosis</a:t>
            </a:r>
            <a:r>
              <a:rPr lang="ms-MY" sz="1200" spc="1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perhitungan</a:t>
            </a:r>
            <a:r>
              <a:rPr lang="ms-MY" sz="1200" spc="1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berdasarkan</a:t>
            </a:r>
            <a:r>
              <a:rPr lang="ms-MY" sz="12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berat badan / fungsi ginjal, di mana</a:t>
            </a:r>
            <a:r>
              <a:rPr lang="ms-MY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rentan terjadi kesalahan).</a:t>
            </a:r>
            <a:endParaRPr lang="en-US" sz="11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688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297B0-62C7-0C59-AE87-A66AEEEFC5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TATA LAKSANA/PROSEDUR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39D03-EA0A-BD59-05D1-51263C86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766838"/>
          </a:xfrm>
        </p:spPr>
        <p:txBody>
          <a:bodyPr>
            <a:normAutofit/>
          </a:bodyPr>
          <a:lstStyle/>
          <a:p>
            <a:pPr marL="63500" marR="0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</a:pP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Lakukan</a:t>
            </a:r>
            <a:r>
              <a:rPr lang="ms-MY" sz="18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prosedur</a:t>
            </a:r>
            <a:r>
              <a:rPr lang="ms-MY" sz="18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8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aman</a:t>
            </a:r>
            <a:r>
              <a:rPr lang="ms-MY" sz="1800" spc="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hati-hati</a:t>
            </a:r>
            <a:r>
              <a:rPr lang="ms-MY" sz="1800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selama</a:t>
            </a:r>
            <a:r>
              <a:rPr lang="ms-MY" sz="18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800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instruksi,</a:t>
            </a:r>
            <a:r>
              <a:rPr lang="ms-MY" sz="18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mempersiapkan,</a:t>
            </a:r>
            <a:r>
              <a:rPr lang="ms-MY" sz="18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obat, dan menyimpan </a:t>
            </a:r>
            <a:r>
              <a:rPr lang="ms-MY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medications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ms-MY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Peresepan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21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Jangan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berikan instruksi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hanya secara</a:t>
            </a:r>
            <a:r>
              <a:rPr lang="ms-MY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verbal mengenai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</a:t>
            </a:r>
            <a:endParaRPr lang="en-US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Instruksiini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 mencakup minimal:</a:t>
            </a:r>
            <a:endParaRPr lang="en-US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143000" marR="0" lvl="2" indent="-228600">
              <a:spcBef>
                <a:spcPts val="205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"/>
              <a:tabLst>
                <a:tab pos="874395" algn="l"/>
                <a:tab pos="875030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Nama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pasien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nomor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rekam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medis</a:t>
            </a:r>
            <a:endParaRPr lang="en-US" sz="1800" dirty="0">
              <a:effectLst/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1143000" marR="0" lvl="2" indent="-228600">
              <a:spcBef>
                <a:spcPts val="215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"/>
              <a:tabLst>
                <a:tab pos="874395" algn="l"/>
                <a:tab pos="875030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Tanggal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waktu instruksi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dibuat</a:t>
            </a:r>
            <a:endParaRPr lang="en-US" sz="1800" dirty="0">
              <a:effectLst/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1143000" marR="0" lvl="2" indent="-228600">
              <a:spcBef>
                <a:spcPts val="205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"/>
              <a:tabLst>
                <a:tab pos="874395" algn="l"/>
                <a:tab pos="875030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Nama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obat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(generic),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dosis,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jalur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pemberian,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tanggal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pemberian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setiap obat</a:t>
            </a:r>
            <a:endParaRPr lang="en-US" sz="1800" dirty="0">
              <a:effectLst/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1143000" marR="0" lvl="2" indent="-228600">
              <a:spcBef>
                <a:spcPts val="20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"/>
              <a:tabLst>
                <a:tab pos="874395" algn="l"/>
                <a:tab pos="875030" algn="l"/>
              </a:tabLst>
            </a:pP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Kecepatan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atau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durasi</a:t>
            </a:r>
            <a:r>
              <a:rPr lang="ms-MY" sz="1800" spc="-1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pemberian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18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obat</a:t>
            </a:r>
            <a:endParaRPr lang="en-US" sz="1800" dirty="0">
              <a:effectLst/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pPr marL="742950" marR="147955" lvl="1" indent="-28575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Dokter harus mempunyai diagnosis, kondisi,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 indikasi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ms-MY" sz="1800" spc="3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ms-MY" sz="1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 medications</a:t>
            </a:r>
            <a:r>
              <a:rPr lang="ms-MY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 tertulis.</a:t>
            </a:r>
            <a:endParaRPr lang="en-US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49860" lvl="1" indent="-28575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63880" algn="l"/>
              </a:tabLst>
            </a:pP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Sistem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instruksi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elektronik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memberikan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terbaru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periodik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mengenai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standar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pelayanan,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dosis,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konsentrasi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telah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disetujui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olehKomite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Farmasi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Terapeutik),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informasi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dibutuhkan</a:t>
            </a:r>
            <a:r>
              <a:rPr lang="ms-MY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untukmengoptimalisasi keselamatan pasien.</a:t>
            </a:r>
            <a:endParaRPr lang="en-US" sz="18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700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24DEB-C629-C703-275D-5440AEAE46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5D285-7B08-CBA5-7DB9-7FA0977BD4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SzPts val="1200"/>
              <a:buNone/>
              <a:tabLst>
                <a:tab pos="335280" algn="l"/>
              </a:tabLst>
            </a:pPr>
            <a:r>
              <a:rPr lang="ms-MY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Persiapan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Penyimpanan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51130" lvl="1" indent="-285750" algn="just">
              <a:lnSpc>
                <a:spcPct val="115000"/>
              </a:lnSpc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21335" algn="l"/>
              </a:tabLst>
            </a:pP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disimpan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troli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cabinet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yangmemiliki kunci.</a:t>
            </a:r>
            <a:endParaRPr lang="en-US" sz="1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51130" lvl="1" indent="-28575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21335" algn="l"/>
              </a:tabLst>
            </a:pP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Semua tempat penyimpanan harus diberikan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label yang jelas dan dipisahkan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 – obatan rutin lainnya. Jika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medications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 disimpan di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area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perawatan pasien, kuncilah tempat penyimpanan dengan diberikan label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‘Peringatan: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 medications’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 tutup luar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tempat penyimpanan</a:t>
            </a:r>
            <a:endParaRPr lang="en-US" sz="1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49860" lvl="1" indent="-28575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21335" algn="l"/>
              </a:tabLst>
            </a:pP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Jika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menggunakan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dispensing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cabinet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menyimpan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16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</a:t>
            </a:r>
            <a:r>
              <a:rPr lang="ms-MY" sz="16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,berikanlah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pesan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pengingat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tutup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cabinet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agar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pengasuh/perawat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pasienmenjadi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waspada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berhati-hati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medications.</a:t>
            </a:r>
            <a:r>
              <a:rPr lang="ms-MY" sz="16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Setiap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kotak/tempat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berisi</a:t>
            </a:r>
            <a:r>
              <a:rPr lang="ms-MY" sz="16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 alert</a:t>
            </a:r>
            <a:r>
              <a:rPr lang="ms-MY" sz="16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 harus diberi label</a:t>
            </a:r>
            <a:endParaRPr lang="en-US" sz="1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150495" lvl="1" indent="-28575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21335" algn="l"/>
              </a:tabLst>
            </a:pP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Infus intravena &amp; obat high alert medicationsdalam infus harus diberikan label yang</a:t>
            </a:r>
            <a:r>
              <a:rPr lang="ms-MY" sz="16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jelas dengan menggunakan stiker</a:t>
            </a:r>
            <a:r>
              <a:rPr lang="ms-MY" sz="1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pada botol infus.</a:t>
            </a:r>
            <a:endParaRPr lang="en-US" sz="1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indent="0">
              <a:spcBef>
                <a:spcPts val="25"/>
              </a:spcBef>
              <a:spcAft>
                <a:spcPts val="0"/>
              </a:spcAft>
              <a:buNone/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3152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E5A9E-FC5E-0002-2F9B-F71E726E4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DA343-85A4-C9E1-2665-438E08EFB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SzPts val="1200"/>
              <a:buNone/>
              <a:tabLst>
                <a:tab pos="334645" algn="l"/>
                <a:tab pos="335280" algn="l"/>
              </a:tabLst>
            </a:pPr>
            <a:r>
              <a:rPr lang="ms-MY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Pemberian</a:t>
            </a:r>
            <a:r>
              <a:rPr lang="ms-MY" sz="3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obat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220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21335" algn="l"/>
              </a:tabLst>
            </a:pP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Perawat</a:t>
            </a:r>
            <a:r>
              <a:rPr lang="ms-MY" sz="3600" spc="2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harus</a:t>
            </a:r>
            <a:r>
              <a:rPr lang="ms-MY" sz="36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selalu</a:t>
            </a:r>
            <a:r>
              <a:rPr lang="ms-MY" sz="3600" spc="2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melakukan</a:t>
            </a:r>
            <a:r>
              <a:rPr lang="ms-MY" sz="3600" spc="27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</a:t>
            </a:r>
            <a:r>
              <a:rPr lang="ms-MY" sz="3600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ganda</a:t>
            </a:r>
            <a:r>
              <a:rPr lang="ms-MY" sz="36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(double-check)</a:t>
            </a:r>
            <a:r>
              <a:rPr lang="ms-MY" sz="3600" spc="2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terhadapsemua</a:t>
            </a:r>
            <a:endParaRPr lang="en-US" sz="3600" spc="-5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20700" marR="0" algn="just">
              <a:spcBef>
                <a:spcPts val="200"/>
              </a:spcBef>
              <a:spcAft>
                <a:spcPts val="0"/>
              </a:spcAft>
            </a:pPr>
            <a:r>
              <a:rPr lang="ms-MY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high</a:t>
            </a:r>
            <a:r>
              <a:rPr lang="ms-MY" sz="36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alert</a:t>
            </a:r>
            <a:r>
              <a:rPr lang="ms-MY" sz="36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 </a:t>
            </a:r>
            <a:r>
              <a:rPr lang="ms-MY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sebelum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diberikan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kepada pasien.</a:t>
            </a:r>
            <a:endParaRPr lang="en-U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 algn="just">
              <a:spcBef>
                <a:spcPts val="205"/>
              </a:spcBef>
              <a:spcAft>
                <a:spcPts val="0"/>
              </a:spcAft>
              <a:buSzPts val="1200"/>
              <a:buFont typeface="Times New Roman" panose="02020603050405020304" pitchFamily="18" charset="0"/>
              <a:buAutoNum type="alphaLcPeriod"/>
              <a:tabLst>
                <a:tab pos="521335" algn="l"/>
              </a:tabLst>
            </a:pP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Pengecekan</a:t>
            </a:r>
            <a:r>
              <a:rPr lang="ms-MY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Ganda</a:t>
            </a:r>
            <a:r>
              <a:rPr lang="ms-MY" sz="36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Terhadap High Alert</a:t>
            </a:r>
            <a:r>
              <a:rPr lang="ms-MY" sz="36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Medications</a:t>
            </a:r>
            <a:br>
              <a:rPr lang="ms-MY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Tujuan: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identifikasi obat-obatan yang memerlukan verifikasi atau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pengecekan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ganda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oleh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petugas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kesehatan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lainnya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(sebagai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orang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kedua)sebelum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memberikan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obat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dengan</a:t>
            </a:r>
            <a:r>
              <a:rPr lang="ms-MY" sz="3600" spc="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tujuan meningkatkan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keselamatan</a:t>
            </a:r>
            <a:r>
              <a:rPr lang="ms-MY" sz="3600" spc="-5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dan</a:t>
            </a:r>
            <a:r>
              <a:rPr lang="ms-MY" sz="3600" spc="1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 </a:t>
            </a:r>
            <a:r>
              <a:rPr lang="ms-MY" sz="3600" dirty="0">
                <a:effectLst/>
                <a:latin typeface="Times New Roman" panose="02020603050405020304" pitchFamily="18" charset="0"/>
                <a:ea typeface="Wingdings" panose="05000000000000000000" pitchFamily="2" charset="2"/>
                <a:cs typeface="Wingdings" panose="05000000000000000000" pitchFamily="2" charset="2"/>
              </a:rPr>
              <a:t>akurasi.</a:t>
            </a:r>
            <a:endParaRPr lang="en-US" sz="3600" dirty="0">
              <a:effectLst/>
              <a:latin typeface="Times New Roman" panose="02020603050405020304" pitchFamily="18" charset="0"/>
              <a:ea typeface="Wingdings" panose="05000000000000000000" pitchFamily="2" charset="2"/>
              <a:cs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81072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1643</Words>
  <Application>Microsoft Office PowerPoint</Application>
  <PresentationFormat>Widescreen</PresentationFormat>
  <Paragraphs>153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Modern Love</vt:lpstr>
      <vt:lpstr>Symbol</vt:lpstr>
      <vt:lpstr>Tempus Sans ITC</vt:lpstr>
      <vt:lpstr>The Hand</vt:lpstr>
      <vt:lpstr>Times New Roman</vt:lpstr>
      <vt:lpstr>Wingdings</vt:lpstr>
      <vt:lpstr>SketchyVTI</vt:lpstr>
      <vt:lpstr>OBAT HIGH ALERT</vt:lpstr>
      <vt:lpstr>Pendahuluan</vt:lpstr>
      <vt:lpstr>Tujuan Pembelajaran</vt:lpstr>
      <vt:lpstr>RUANG LINGKUP </vt:lpstr>
      <vt:lpstr>Tabel Obat-obatan dalam Kategori High Alert Medications </vt:lpstr>
      <vt:lpstr>PRINSIP</vt:lpstr>
      <vt:lpstr>TATA LAKSANA/PROSEDUR </vt:lpstr>
      <vt:lpstr>PowerPoint Presentation</vt:lpstr>
      <vt:lpstr>PowerPoint Presentation</vt:lpstr>
      <vt:lpstr>PowerPoint Presentation</vt:lpstr>
      <vt:lpstr>Jenis-jenis obat high alert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OBAT HIGH ALERT</dc:title>
  <dc:creator>Brigitta Ayu</dc:creator>
  <cp:lastModifiedBy>Brigitta Ayu</cp:lastModifiedBy>
  <cp:revision>7</cp:revision>
  <dcterms:created xsi:type="dcterms:W3CDTF">2024-04-04T02:27:55Z</dcterms:created>
  <dcterms:modified xsi:type="dcterms:W3CDTF">2025-05-07T05:19:17Z</dcterms:modified>
</cp:coreProperties>
</file>