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sldIdLst>
    <p:sldId id="256" r:id="rId2"/>
    <p:sldId id="257" r:id="rId3"/>
    <p:sldId id="258" r:id="rId4"/>
    <p:sldId id="259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65" r:id="rId16"/>
    <p:sldId id="266" r:id="rId17"/>
    <p:sldId id="280" r:id="rId18"/>
    <p:sldId id="281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1" d="100"/>
          <a:sy n="61" d="100"/>
        </p:scale>
        <p:origin x="144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6726063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87" y="4243845"/>
            <a:ext cx="2307831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6726064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33787" y="2590078"/>
            <a:ext cx="2307832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2" y="2733709"/>
            <a:ext cx="6069268" cy="1373070"/>
          </a:xfrm>
        </p:spPr>
        <p:txBody>
          <a:bodyPr anchor="b">
            <a:noAutofit/>
          </a:bodyPr>
          <a:lstStyle>
            <a:lvl1pPr algn="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6108101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5655" y="5936188"/>
            <a:ext cx="2057400" cy="365125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1" y="5936189"/>
            <a:ext cx="402166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399" y="2750337"/>
            <a:ext cx="1370293" cy="1356442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294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3" y="4711617"/>
            <a:ext cx="6894770" cy="544482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1639" y="609598"/>
            <a:ext cx="6896534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5256098"/>
            <a:ext cx="6894772" cy="5478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310"/>
            <a:ext cx="1149836" cy="1090789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565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2" name="Picture 21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3" name="Picture 22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255" y="609597"/>
            <a:ext cx="6896534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889151" cy="1101764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616"/>
            <a:ext cx="1149836" cy="1090789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242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30" name="Picture 29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1" name="Picture 30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921" y="616983"/>
            <a:ext cx="642514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89438" y="3660763"/>
            <a:ext cx="5987731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903919" cy="110176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70932" y="748116"/>
            <a:ext cx="5334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67191" y="2998573"/>
            <a:ext cx="457200" cy="584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0541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3" name="Picture 22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4" name="Picture 23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8" y="4710340"/>
            <a:ext cx="6896534" cy="5898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9" y="5300150"/>
            <a:ext cx="6896534" cy="51195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509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32629" y="2329489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39777" y="3015290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8413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879710" y="3007906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26136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233520" y="3007905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5780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35" name="Picture 34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6" name="Picture 35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37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32391" y="4297503"/>
            <a:ext cx="21922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32391" y="2336873"/>
            <a:ext cx="219225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32391" y="4873765"/>
            <a:ext cx="219225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0497" y="4297503"/>
            <a:ext cx="221507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870497" y="2336873"/>
            <a:ext cx="221507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869483" y="4873764"/>
            <a:ext cx="2218004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31028" y="4297503"/>
            <a:ext cx="219433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231027" y="2336873"/>
            <a:ext cx="219433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230934" y="4873762"/>
            <a:ext cx="2197239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6860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7" name="Picture 16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8" name="Picture 17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715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 bwMode="ltGray">
          <a:xfrm rot="5400000">
            <a:off x="4575305" y="2747178"/>
            <a:ext cx="6862555" cy="1368199"/>
            <a:chOff x="2281445" y="609600"/>
            <a:chExt cx="6862555" cy="1368199"/>
          </a:xfrm>
        </p:grpSpPr>
        <p:sp>
          <p:nvSpPr>
            <p:cNvPr id="12" name="Rectangle 11"/>
            <p:cNvSpPr/>
            <p:nvPr/>
          </p:nvSpPr>
          <p:spPr bwMode="ltGray">
            <a:xfrm>
              <a:off x="2281445" y="609601"/>
              <a:ext cx="5285695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7710769" y="609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4798" y="609597"/>
            <a:ext cx="1069602" cy="44619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241" y="609598"/>
            <a:ext cx="6576359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29144" y="5936188"/>
            <a:ext cx="2057400" cy="365125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0241" y="5936189"/>
            <a:ext cx="451895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31152" y="5432500"/>
            <a:ext cx="1149636" cy="1273100"/>
          </a:xfrm>
        </p:spPr>
        <p:txBody>
          <a:bodyPr anchor="t"/>
          <a:lstStyle>
            <a:lvl1pPr algn="ctr">
              <a:defRPr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178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8" name="Picture 2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9" name="Picture 28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3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449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2728432"/>
            <a:ext cx="9161969" cy="1677035"/>
            <a:chOff x="0" y="2895600"/>
            <a:chExt cx="9161969" cy="1677035"/>
          </a:xfrm>
        </p:grpSpPr>
        <p:pic>
          <p:nvPicPr>
            <p:cNvPr id="19" name="Picture 1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0" name="Picture 19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2869895"/>
            <a:ext cx="688915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639" y="4232172"/>
            <a:ext cx="688915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65810" y="5936188"/>
            <a:ext cx="2057400" cy="365125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" y="5936189"/>
            <a:ext cx="483467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6438" y="2869896"/>
            <a:ext cx="1149836" cy="1090789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686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53228"/>
            <a:ext cx="688739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336873"/>
            <a:ext cx="3357899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1128" y="2336873"/>
            <a:ext cx="3359661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486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9" name="Picture 2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0" name="Picture 29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3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30"/>
            <a:ext cx="6896534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0988" y="2336874"/>
            <a:ext cx="3145080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638" y="3030009"/>
            <a:ext cx="336704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82646" y="2336873"/>
            <a:ext cx="3145527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61129" y="3030009"/>
            <a:ext cx="3367044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272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6" name="Picture 15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7" name="Picture 16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914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D-ShadowShort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71"/>
          <a:stretch/>
        </p:blipFill>
        <p:spPr>
          <a:xfrm>
            <a:off x="7717217" y="1973262"/>
            <a:ext cx="1444752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710769" y="609600"/>
            <a:ext cx="1433231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416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7"/>
            <a:ext cx="6896534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385" y="2336874"/>
            <a:ext cx="3913788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2336873"/>
            <a:ext cx="2796240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113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0956" y="2336874"/>
            <a:ext cx="3917217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2336874"/>
            <a:ext cx="2798487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329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James\Desktop\msft\Berlin\build Assets\hashOverlaySD-FullResolve.png"/>
          <p:cNvPicPr>
            <a:picLocks noChangeAspect="1" noChangeArrowheads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336873"/>
            <a:ext cx="6887389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67881" y="593618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5936189"/>
            <a:ext cx="48346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753228"/>
            <a:ext cx="1157674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8836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483" y="753227"/>
            <a:ext cx="7475496" cy="154853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 err="1"/>
              <a:t>Mainan</a:t>
            </a:r>
            <a:r>
              <a:rPr lang="en-US" sz="4400" dirty="0"/>
              <a:t> </a:t>
            </a:r>
            <a:r>
              <a:rPr lang="en-US" sz="4400" dirty="0" err="1"/>
              <a:t>Edukasi</a:t>
            </a:r>
            <a:r>
              <a:rPr lang="en-US" sz="4400" dirty="0"/>
              <a:t>  pada </a:t>
            </a:r>
            <a:r>
              <a:rPr lang="en-US" sz="4400" dirty="0" err="1"/>
              <a:t>therapi</a:t>
            </a:r>
            <a:r>
              <a:rPr lang="en-US" sz="4400" dirty="0"/>
              <a:t> </a:t>
            </a:r>
            <a:r>
              <a:rPr lang="en-US" sz="4400" dirty="0" err="1"/>
              <a:t>Bermain</a:t>
            </a:r>
            <a:r>
              <a:rPr lang="en-US" sz="4400" dirty="0"/>
              <a:t> </a:t>
            </a:r>
            <a:r>
              <a:rPr lang="en-US" sz="4400" dirty="0" err="1"/>
              <a:t>sesuai</a:t>
            </a:r>
            <a:r>
              <a:rPr lang="en-US" sz="4400" dirty="0"/>
              <a:t> </a:t>
            </a:r>
            <a:r>
              <a:rPr lang="en-US" sz="4400" dirty="0" err="1"/>
              <a:t>usia</a:t>
            </a:r>
            <a:r>
              <a:rPr lang="en-US" sz="4400" dirty="0"/>
              <a:t> </a:t>
            </a:r>
            <a:r>
              <a:rPr lang="en-US" sz="4400" dirty="0" err="1"/>
              <a:t>anak</a:t>
            </a:r>
            <a:br>
              <a:rPr lang="en-US" dirty="0"/>
            </a:b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4855250"/>
            <a:ext cx="6887389" cy="547068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Ns.Wiwi</a:t>
            </a:r>
            <a:r>
              <a:rPr lang="en-US" dirty="0"/>
              <a:t> </a:t>
            </a:r>
            <a:r>
              <a:rPr lang="en-US" dirty="0" err="1"/>
              <a:t>Kustio</a:t>
            </a:r>
            <a:r>
              <a:rPr lang="en-US" dirty="0"/>
              <a:t> </a:t>
            </a:r>
            <a:r>
              <a:rPr lang="en-US" dirty="0" err="1"/>
              <a:t>Priliana</a:t>
            </a:r>
            <a:r>
              <a:rPr lang="en-US" dirty="0"/>
              <a:t>.,SST.,</a:t>
            </a:r>
            <a:r>
              <a:rPr lang="en-US" dirty="0" err="1"/>
              <a:t>SPd</a:t>
            </a:r>
            <a:r>
              <a:rPr lang="en-US" dirty="0"/>
              <a:t>.,MPH</a:t>
            </a:r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2EBCAC-3145-4F96-AC70-DCC88C337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17" y="2002750"/>
            <a:ext cx="7304690" cy="264282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2472E-F116-4DC0-A8E7-C72FD1549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mainan</a:t>
            </a:r>
            <a:r>
              <a:rPr lang="en-US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8C05A1C-D71F-46B1-91A3-678F7500D4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5126" y="1600201"/>
            <a:ext cx="3255646" cy="18288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E7AD4C-3AF0-4FD2-9353-3DE9DDDF1E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495425"/>
            <a:ext cx="3429000" cy="19335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417A0B8-9834-465F-A1DE-4E4778388C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126" y="3611564"/>
            <a:ext cx="3255646" cy="24949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28466CD-463F-4B1F-8184-55EC18D8A9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6896" y="3611563"/>
            <a:ext cx="3534103" cy="2494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394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5F90B-6FC7-4B17-BA2D-16F99F95C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Pra-sekolah</a:t>
            </a:r>
            <a:r>
              <a:rPr lang="en-US" dirty="0"/>
              <a:t> (3–6 </a:t>
            </a:r>
            <a:r>
              <a:rPr lang="en-US" dirty="0" err="1"/>
              <a:t>tahun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9F2373-CB3C-4631-AB38-D59C68D592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2336872"/>
            <a:ext cx="7885386" cy="412698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err="1"/>
              <a:t>Tujuan</a:t>
            </a:r>
            <a:r>
              <a:rPr lang="en-US" b="1" dirty="0"/>
              <a:t> </a:t>
            </a:r>
            <a:r>
              <a:rPr lang="en-US" b="1" dirty="0" err="1"/>
              <a:t>terapi</a:t>
            </a:r>
            <a:r>
              <a:rPr lang="en-US" b="1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Kognitif</a:t>
            </a:r>
            <a:r>
              <a:rPr lang="en-US" dirty="0"/>
              <a:t> &amp; problem solving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Kreativitas</a:t>
            </a:r>
            <a:r>
              <a:rPr lang="en-US" dirty="0"/>
              <a:t> &amp; </a:t>
            </a:r>
            <a:r>
              <a:rPr lang="en-US" dirty="0" err="1"/>
              <a:t>imajinasi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Interaksi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err="1"/>
              <a:t>Jenis</a:t>
            </a:r>
            <a:r>
              <a:rPr lang="en-US" b="1" dirty="0"/>
              <a:t> </a:t>
            </a:r>
            <a:r>
              <a:rPr lang="en-US" b="1" dirty="0" err="1"/>
              <a:t>mainan</a:t>
            </a:r>
            <a:r>
              <a:rPr lang="en-US" b="1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Puzzle</a:t>
            </a:r>
            <a:r>
              <a:rPr lang="en-US" dirty="0"/>
              <a:t> → </a:t>
            </a:r>
            <a:r>
              <a:rPr lang="en-US" dirty="0" err="1"/>
              <a:t>melatih</a:t>
            </a:r>
            <a:r>
              <a:rPr lang="en-US" dirty="0"/>
              <a:t> </a:t>
            </a:r>
            <a:r>
              <a:rPr lang="en-US" dirty="0" err="1"/>
              <a:t>logika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Flashcard </a:t>
            </a:r>
            <a:r>
              <a:rPr lang="en-US" b="1" dirty="0" err="1"/>
              <a:t>huruf</a:t>
            </a:r>
            <a:r>
              <a:rPr lang="en-US" b="1" dirty="0"/>
              <a:t> &amp; </a:t>
            </a:r>
            <a:r>
              <a:rPr lang="en-US" b="1" dirty="0" err="1"/>
              <a:t>angka</a:t>
            </a:r>
            <a:r>
              <a:rPr lang="en-US" dirty="0"/>
              <a:t> → </a:t>
            </a:r>
            <a:r>
              <a:rPr lang="en-US" dirty="0" err="1"/>
              <a:t>literasi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Lego / block </a:t>
            </a:r>
            <a:r>
              <a:rPr lang="en-US" b="1" dirty="0" err="1"/>
              <a:t>konstruksi</a:t>
            </a:r>
            <a:r>
              <a:rPr lang="en-US" dirty="0"/>
              <a:t> → </a:t>
            </a:r>
            <a:r>
              <a:rPr lang="en-US" dirty="0" err="1"/>
              <a:t>kreativitas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Alat </a:t>
            </a:r>
            <a:r>
              <a:rPr lang="en-US" b="1" dirty="0" err="1"/>
              <a:t>gambar</a:t>
            </a:r>
            <a:r>
              <a:rPr lang="en-US" b="1" dirty="0"/>
              <a:t> &amp; </a:t>
            </a:r>
            <a:r>
              <a:rPr lang="en-US" b="1" dirty="0" err="1"/>
              <a:t>mewarnai</a:t>
            </a:r>
            <a:r>
              <a:rPr lang="en-US" dirty="0"/>
              <a:t> → </a:t>
            </a:r>
            <a:r>
              <a:rPr lang="en-US" dirty="0" err="1"/>
              <a:t>ekspresi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78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E94F2-3DC0-4D7E-A684-40206CFD2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mainan</a:t>
            </a:r>
            <a:r>
              <a:rPr lang="en-US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CD8BE9D-0145-4DAA-9711-75E0840B71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1640" y="1834166"/>
            <a:ext cx="4261078" cy="185496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2A8AC7C-A797-44E8-94EE-20B585BF58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9861" y="1834166"/>
            <a:ext cx="3563007" cy="18549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96C85A5-515C-4FDD-BA89-546C61C613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638" y="3689131"/>
            <a:ext cx="4261078" cy="27021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E7208F7-26B0-464E-8FEA-D6CB433EC6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9862" y="3739054"/>
            <a:ext cx="3563006" cy="265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4835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85680-104D-4B33-98B2-49A3EC1DB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Usia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Awal (6–12 </a:t>
            </a:r>
            <a:r>
              <a:rPr lang="en-US" dirty="0" err="1"/>
              <a:t>tahun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B463E-F361-475A-8898-E98672C83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2336873"/>
            <a:ext cx="7538545" cy="427413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err="1"/>
              <a:t>Tujuan</a:t>
            </a:r>
            <a:r>
              <a:rPr lang="en-US" b="1" dirty="0"/>
              <a:t> </a:t>
            </a:r>
            <a:r>
              <a:rPr lang="en-US" b="1" dirty="0" err="1"/>
              <a:t>terapi</a:t>
            </a:r>
            <a:r>
              <a:rPr lang="en-US" b="1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Berpikir</a:t>
            </a:r>
            <a:r>
              <a:rPr lang="en-US" dirty="0"/>
              <a:t> </a:t>
            </a:r>
            <a:r>
              <a:rPr lang="en-US" dirty="0" err="1"/>
              <a:t>kritis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&amp; </a:t>
            </a:r>
            <a:r>
              <a:rPr lang="en-US" dirty="0" err="1"/>
              <a:t>sosial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Regulasi</a:t>
            </a:r>
            <a:r>
              <a:rPr lang="en-US" dirty="0"/>
              <a:t> </a:t>
            </a:r>
            <a:r>
              <a:rPr lang="en-US" dirty="0" err="1"/>
              <a:t>emosi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err="1"/>
              <a:t>Jenis</a:t>
            </a:r>
            <a:r>
              <a:rPr lang="en-US" b="1" dirty="0"/>
              <a:t> </a:t>
            </a:r>
            <a:r>
              <a:rPr lang="en-US" b="1" dirty="0" err="1"/>
              <a:t>mainan</a:t>
            </a:r>
            <a:r>
              <a:rPr lang="en-US" b="1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Board game (</a:t>
            </a:r>
            <a:r>
              <a:rPr lang="en-US" b="1" dirty="0" err="1"/>
              <a:t>ular</a:t>
            </a:r>
            <a:r>
              <a:rPr lang="en-US" b="1" dirty="0"/>
              <a:t> </a:t>
            </a:r>
            <a:r>
              <a:rPr lang="en-US" b="1" dirty="0" err="1"/>
              <a:t>tangga</a:t>
            </a:r>
            <a:r>
              <a:rPr lang="en-US" b="1" dirty="0"/>
              <a:t>, </a:t>
            </a:r>
            <a:r>
              <a:rPr lang="en-US" b="1" dirty="0" err="1"/>
              <a:t>monopoli</a:t>
            </a:r>
            <a:r>
              <a:rPr lang="en-US" b="1" dirty="0"/>
              <a:t>)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Kit </a:t>
            </a:r>
            <a:r>
              <a:rPr lang="en-US" b="1" dirty="0" err="1"/>
              <a:t>sains</a:t>
            </a:r>
            <a:r>
              <a:rPr lang="en-US" b="1" dirty="0"/>
              <a:t> </a:t>
            </a:r>
            <a:r>
              <a:rPr lang="en-US" b="1" dirty="0" err="1"/>
              <a:t>sederhana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Alat </a:t>
            </a:r>
            <a:r>
              <a:rPr lang="en-US" b="1" dirty="0" err="1"/>
              <a:t>musik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Permainan</a:t>
            </a:r>
            <a:r>
              <a:rPr lang="en-US" b="1" dirty="0"/>
              <a:t> </a:t>
            </a:r>
            <a:r>
              <a:rPr lang="en-US" b="1" dirty="0" err="1"/>
              <a:t>kelompok</a:t>
            </a:r>
            <a:r>
              <a:rPr lang="en-US" b="1" dirty="0"/>
              <a:t> / </a:t>
            </a:r>
            <a:r>
              <a:rPr lang="en-US" b="1" dirty="0" err="1"/>
              <a:t>olahraga</a:t>
            </a:r>
            <a:r>
              <a:rPr lang="en-US" b="1" dirty="0"/>
              <a:t> </a:t>
            </a:r>
            <a:r>
              <a:rPr lang="en-US" b="1" dirty="0" err="1"/>
              <a:t>ringan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662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020BB-1869-4D3D-96B0-A4CCD32C7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mainan</a:t>
            </a:r>
            <a:r>
              <a:rPr lang="en-US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5A7BFC5-F7EE-46C7-BD4B-2012C3CF05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8667" y="1499339"/>
            <a:ext cx="3488120" cy="2242344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EC1C95-A51B-48ED-8193-EAFDBF7848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3421" y="1495425"/>
            <a:ext cx="3384332" cy="22462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ED1B15-EA63-4452-A24F-314CC5D121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421" y="3951889"/>
            <a:ext cx="3292366" cy="24962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058F4A5-9650-458C-8162-E8C89B9F45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1151" y="4035970"/>
            <a:ext cx="3384332" cy="2412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2121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Peran Perawat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Fasilitator, edukator, pengawas, evaluator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Evaluasi Terapi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Observasi respon anak, keterlibatan, perubahan perilaku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74231-5042-47D2-A3DD-6E90D1769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Kesimpulan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A40D1A-9F9A-4469-9423-B9AD805035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Bayi</a:t>
            </a:r>
            <a:r>
              <a:rPr lang="en-US" dirty="0"/>
              <a:t> → </a:t>
            </a:r>
            <a:r>
              <a:rPr lang="en-US" dirty="0" err="1"/>
              <a:t>fokus</a:t>
            </a:r>
            <a:r>
              <a:rPr lang="en-US" dirty="0"/>
              <a:t> </a:t>
            </a:r>
            <a:r>
              <a:rPr lang="en-US" dirty="0" err="1"/>
              <a:t>sensorik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Toddler</a:t>
            </a:r>
            <a:r>
              <a:rPr lang="en-US" dirty="0"/>
              <a:t> → </a:t>
            </a:r>
            <a:r>
              <a:rPr lang="en-US" dirty="0" err="1"/>
              <a:t>eksplorasi</a:t>
            </a:r>
            <a:r>
              <a:rPr lang="en-US" dirty="0"/>
              <a:t> &amp; </a:t>
            </a:r>
            <a:r>
              <a:rPr lang="en-US" dirty="0" err="1"/>
              <a:t>motorik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Pra-sekolah</a:t>
            </a:r>
            <a:r>
              <a:rPr lang="en-US" dirty="0"/>
              <a:t> → </a:t>
            </a:r>
            <a:r>
              <a:rPr lang="en-US" dirty="0" err="1"/>
              <a:t>kognitif</a:t>
            </a:r>
            <a:r>
              <a:rPr lang="en-US" dirty="0"/>
              <a:t> &amp; </a:t>
            </a:r>
            <a:r>
              <a:rPr lang="en-US" dirty="0" err="1"/>
              <a:t>imajinasi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Sekolah</a:t>
            </a:r>
            <a:r>
              <a:rPr lang="en-US" dirty="0"/>
              <a:t> → </a:t>
            </a:r>
            <a:r>
              <a:rPr lang="en-US" dirty="0" err="1"/>
              <a:t>sosial</a:t>
            </a:r>
            <a:r>
              <a:rPr lang="en-US" dirty="0"/>
              <a:t> &amp; problem solving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5769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2A0F6-0F8E-430F-B8AF-F27978DBC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TERIMA KASIH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A590C02-55DF-44F3-953B-BE21A31002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083" y="1944414"/>
            <a:ext cx="8986344" cy="4913586"/>
          </a:xfrm>
        </p:spPr>
      </p:pic>
    </p:spTree>
    <p:extLst>
      <p:ext uri="{BB962C8B-B14F-4D97-AF65-F5344CB8AC3E}">
        <p14:creationId xmlns:p14="http://schemas.microsoft.com/office/powerpoint/2010/main" val="361158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Konsep Terapi Bermain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336873"/>
            <a:ext cx="6887389" cy="19408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sz="3200" dirty="0" err="1"/>
              <a:t>Bermain</a:t>
            </a:r>
            <a:r>
              <a:rPr sz="3200" dirty="0"/>
              <a:t> </a:t>
            </a:r>
            <a:r>
              <a:rPr sz="3200" dirty="0" err="1"/>
              <a:t>sebagai</a:t>
            </a:r>
            <a:r>
              <a:rPr sz="3200" dirty="0"/>
              <a:t> media </a:t>
            </a:r>
            <a:r>
              <a:rPr sz="3200" dirty="0" err="1"/>
              <a:t>terapi</a:t>
            </a:r>
            <a:r>
              <a:rPr sz="3200" dirty="0"/>
              <a:t> </a:t>
            </a:r>
            <a:r>
              <a:rPr sz="3200" dirty="0" err="1"/>
              <a:t>untuk</a:t>
            </a:r>
            <a:r>
              <a:rPr sz="3200" dirty="0"/>
              <a:t> </a:t>
            </a:r>
            <a:r>
              <a:rPr sz="3200" dirty="0" err="1"/>
              <a:t>mendukung</a:t>
            </a:r>
            <a:r>
              <a:rPr sz="3200" dirty="0"/>
              <a:t> </a:t>
            </a:r>
            <a:r>
              <a:rPr sz="3200" dirty="0" err="1"/>
              <a:t>perkembangan</a:t>
            </a:r>
            <a:r>
              <a:rPr sz="3200" dirty="0"/>
              <a:t> </a:t>
            </a:r>
            <a:r>
              <a:rPr sz="3200" dirty="0" err="1"/>
              <a:t>fisik</a:t>
            </a:r>
            <a:r>
              <a:rPr sz="3200" dirty="0"/>
              <a:t>, </a:t>
            </a:r>
            <a:r>
              <a:rPr sz="3200" dirty="0" err="1"/>
              <a:t>emosional</a:t>
            </a:r>
            <a:r>
              <a:rPr sz="3200" dirty="0"/>
              <a:t>, </a:t>
            </a:r>
            <a:r>
              <a:rPr sz="3200" dirty="0" err="1"/>
              <a:t>sosial</a:t>
            </a:r>
            <a:r>
              <a:rPr sz="3200" dirty="0"/>
              <a:t>, dan </a:t>
            </a:r>
            <a:r>
              <a:rPr sz="3200" dirty="0" err="1"/>
              <a:t>kognitif</a:t>
            </a:r>
            <a:r>
              <a:rPr sz="3200" dirty="0"/>
              <a:t> </a:t>
            </a:r>
            <a:r>
              <a:rPr sz="3200" dirty="0" err="1"/>
              <a:t>anak</a:t>
            </a:r>
            <a:r>
              <a:rPr sz="3200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C0C46E-F1FA-401D-9A3B-FA05F18B56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77710"/>
            <a:ext cx="9144000" cy="258029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Tujuan Terapi Bermain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1. </a:t>
            </a:r>
            <a:r>
              <a:rPr sz="3200" dirty="0" err="1"/>
              <a:t>Mengurangi</a:t>
            </a:r>
            <a:r>
              <a:rPr sz="3200" dirty="0"/>
              <a:t> </a:t>
            </a:r>
            <a:r>
              <a:rPr sz="3200" dirty="0" err="1"/>
              <a:t>stres</a:t>
            </a:r>
            <a:endParaRPr sz="3200" dirty="0"/>
          </a:p>
          <a:p>
            <a:pPr marL="0" indent="0">
              <a:buNone/>
            </a:pPr>
            <a:r>
              <a:rPr sz="3200" dirty="0"/>
              <a:t>2. </a:t>
            </a:r>
            <a:r>
              <a:rPr sz="3200" dirty="0" err="1"/>
              <a:t>Meningkatkan</a:t>
            </a:r>
            <a:r>
              <a:rPr sz="3200" dirty="0"/>
              <a:t> </a:t>
            </a:r>
            <a:r>
              <a:rPr sz="3200" dirty="0" err="1"/>
              <a:t>perkembangan</a:t>
            </a:r>
            <a:endParaRPr sz="3200" dirty="0"/>
          </a:p>
          <a:p>
            <a:pPr marL="0" indent="0">
              <a:buNone/>
            </a:pPr>
            <a:r>
              <a:rPr sz="3200" dirty="0"/>
              <a:t>3. </a:t>
            </a:r>
            <a:r>
              <a:rPr sz="3200" dirty="0" err="1"/>
              <a:t>Ekspresi</a:t>
            </a:r>
            <a:r>
              <a:rPr sz="3200" dirty="0"/>
              <a:t> </a:t>
            </a:r>
            <a:r>
              <a:rPr sz="3200" dirty="0" err="1"/>
              <a:t>emosi</a:t>
            </a:r>
            <a:endParaRPr sz="3200" dirty="0"/>
          </a:p>
          <a:p>
            <a:pPr marL="0" indent="0">
              <a:buNone/>
            </a:pPr>
            <a:r>
              <a:rPr sz="3200" dirty="0"/>
              <a:t>4. </a:t>
            </a:r>
            <a:r>
              <a:rPr sz="3200" dirty="0" err="1"/>
              <a:t>Adaptasi</a:t>
            </a:r>
            <a:r>
              <a:rPr sz="3200" dirty="0"/>
              <a:t> </a:t>
            </a:r>
            <a:r>
              <a:rPr sz="3200" dirty="0" err="1"/>
              <a:t>hospitalisasi</a:t>
            </a:r>
            <a:endParaRPr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884FFD-A411-44DE-9EFD-2AFB73F14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9254" y="3668111"/>
            <a:ext cx="3518995" cy="305851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Prinsip Terapi Bermain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 err="1"/>
              <a:t>Sesuai</a:t>
            </a:r>
            <a:r>
              <a:rPr lang="en-US" sz="2800" dirty="0"/>
              <a:t> </a:t>
            </a:r>
            <a:r>
              <a:rPr lang="en-US" sz="2800" b="1" dirty="0" err="1"/>
              <a:t>tahap</a:t>
            </a:r>
            <a:r>
              <a:rPr lang="en-US" sz="2800" b="1" dirty="0"/>
              <a:t> </a:t>
            </a:r>
            <a:r>
              <a:rPr lang="en-US" sz="2800" b="1" dirty="0" err="1"/>
              <a:t>perkembangan</a:t>
            </a:r>
            <a:r>
              <a:rPr lang="en-US" sz="2800" b="1" dirty="0"/>
              <a:t> (developmentally appropriate)</a:t>
            </a:r>
            <a:r>
              <a:rPr lang="en-US" sz="28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Aman &amp;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berisiko</a:t>
            </a:r>
            <a:r>
              <a:rPr lang="en-US" sz="2800" dirty="0"/>
              <a:t> </a:t>
            </a:r>
            <a:r>
              <a:rPr lang="en-US" sz="2800" dirty="0" err="1"/>
              <a:t>cedera</a:t>
            </a:r>
            <a:r>
              <a:rPr lang="en-US" sz="28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err="1"/>
              <a:t>Menarik</a:t>
            </a:r>
            <a:r>
              <a:rPr lang="en-US" sz="2800" dirty="0"/>
              <a:t> &amp; </a:t>
            </a:r>
            <a:r>
              <a:rPr lang="en-US" sz="2800" dirty="0" err="1"/>
              <a:t>menyenangkan</a:t>
            </a:r>
            <a:r>
              <a:rPr lang="en-US" sz="28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err="1"/>
              <a:t>Mendukung</a:t>
            </a:r>
            <a:r>
              <a:rPr lang="en-US" sz="2800" dirty="0"/>
              <a:t> </a:t>
            </a:r>
            <a:r>
              <a:rPr lang="en-US" sz="2800" b="1" dirty="0" err="1"/>
              <a:t>tujuan</a:t>
            </a:r>
            <a:r>
              <a:rPr lang="en-US" sz="2800" b="1" dirty="0"/>
              <a:t> </a:t>
            </a:r>
            <a:r>
              <a:rPr lang="en-US" sz="2800" b="1" dirty="0" err="1"/>
              <a:t>terapi</a:t>
            </a:r>
            <a:r>
              <a:rPr lang="en-US" sz="2800" b="1" dirty="0"/>
              <a:t> (</a:t>
            </a:r>
            <a:r>
              <a:rPr lang="en-US" sz="2800" b="1" dirty="0" err="1"/>
              <a:t>fisik</a:t>
            </a:r>
            <a:r>
              <a:rPr lang="en-US" sz="2800" b="1" dirty="0"/>
              <a:t>, </a:t>
            </a:r>
            <a:r>
              <a:rPr lang="en-US" sz="2800" b="1" dirty="0" err="1"/>
              <a:t>psikologis</a:t>
            </a:r>
            <a:r>
              <a:rPr lang="en-US" sz="2800" b="1" dirty="0"/>
              <a:t>, </a:t>
            </a:r>
            <a:r>
              <a:rPr lang="en-US" sz="2800" b="1" dirty="0" err="1"/>
              <a:t>sosial</a:t>
            </a:r>
            <a:r>
              <a:rPr lang="en-US" sz="2800" b="1" dirty="0"/>
              <a:t>)</a:t>
            </a:r>
            <a:endParaRPr lang="en-US" sz="2800" dirty="0"/>
          </a:p>
          <a:p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22AD15-2990-4F41-B649-F127ED0EF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5792" y="4761186"/>
            <a:ext cx="3258207" cy="209681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1BC6F-CA60-45F1-996E-7030DA26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Bayi (0–12 </a:t>
            </a:r>
            <a:r>
              <a:rPr lang="en-US" dirty="0" err="1"/>
              <a:t>bulan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65A21E-1CA8-4FF7-B986-B315C91EA1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166" y="2049517"/>
            <a:ext cx="8534400" cy="4561490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n-US" sz="5500" b="1" dirty="0" err="1"/>
              <a:t>Tujuan</a:t>
            </a:r>
            <a:r>
              <a:rPr lang="en-US" sz="5500" b="1" dirty="0"/>
              <a:t> </a:t>
            </a:r>
            <a:r>
              <a:rPr lang="en-US" sz="5500" b="1" dirty="0" err="1"/>
              <a:t>terapi</a:t>
            </a:r>
            <a:r>
              <a:rPr lang="en-US" sz="5500" b="1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5500" dirty="0" err="1"/>
              <a:t>Stimulasi</a:t>
            </a:r>
            <a:r>
              <a:rPr lang="en-US" sz="5500" dirty="0"/>
              <a:t> </a:t>
            </a:r>
            <a:r>
              <a:rPr lang="en-US" sz="5500" dirty="0" err="1"/>
              <a:t>sensorik</a:t>
            </a:r>
            <a:r>
              <a:rPr lang="en-US" sz="5500" dirty="0"/>
              <a:t> (visual, </a:t>
            </a:r>
            <a:r>
              <a:rPr lang="en-US" sz="5500" dirty="0" err="1"/>
              <a:t>auditori</a:t>
            </a:r>
            <a:r>
              <a:rPr lang="en-US" sz="5500" dirty="0"/>
              <a:t>, </a:t>
            </a:r>
            <a:r>
              <a:rPr lang="en-US" sz="5500" dirty="0" err="1"/>
              <a:t>taktil</a:t>
            </a:r>
            <a:r>
              <a:rPr lang="en-US" sz="5500" dirty="0"/>
              <a:t>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5500" dirty="0" err="1"/>
              <a:t>Melatih</a:t>
            </a:r>
            <a:r>
              <a:rPr lang="en-US" sz="5500" dirty="0"/>
              <a:t> </a:t>
            </a:r>
            <a:r>
              <a:rPr lang="en-US" sz="5500" dirty="0" err="1"/>
              <a:t>refleks</a:t>
            </a:r>
            <a:r>
              <a:rPr lang="en-US" sz="5500" dirty="0"/>
              <a:t> &amp; </a:t>
            </a:r>
            <a:r>
              <a:rPr lang="en-US" sz="5500" dirty="0" err="1"/>
              <a:t>motorik</a:t>
            </a:r>
            <a:r>
              <a:rPr lang="en-US" sz="5500" dirty="0"/>
              <a:t> </a:t>
            </a:r>
            <a:r>
              <a:rPr lang="en-US" sz="5500" dirty="0" err="1"/>
              <a:t>awal</a:t>
            </a:r>
            <a:r>
              <a:rPr lang="en-US" sz="55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5500" dirty="0"/>
              <a:t>Bonding </a:t>
            </a:r>
            <a:r>
              <a:rPr lang="en-US" sz="5500" dirty="0" err="1"/>
              <a:t>dengan</a:t>
            </a:r>
            <a:r>
              <a:rPr lang="en-US" sz="5500" dirty="0"/>
              <a:t> orang </a:t>
            </a:r>
            <a:r>
              <a:rPr lang="en-US" sz="5500" dirty="0" err="1"/>
              <a:t>tua</a:t>
            </a:r>
            <a:r>
              <a:rPr lang="en-US" sz="5500" dirty="0"/>
              <a:t> </a:t>
            </a:r>
          </a:p>
          <a:p>
            <a:pPr marL="0" indent="0">
              <a:buNone/>
            </a:pPr>
            <a:endParaRPr lang="en-US" sz="5500" b="1" dirty="0"/>
          </a:p>
          <a:p>
            <a:pPr marL="0" indent="0">
              <a:buNone/>
            </a:pPr>
            <a:r>
              <a:rPr lang="en-US" sz="5500" b="1" dirty="0" err="1"/>
              <a:t>Jenis</a:t>
            </a:r>
            <a:r>
              <a:rPr lang="en-US" sz="5500" b="1" dirty="0"/>
              <a:t> </a:t>
            </a:r>
            <a:r>
              <a:rPr lang="en-US" sz="5500" b="1" dirty="0" err="1"/>
              <a:t>mainan</a:t>
            </a:r>
            <a:r>
              <a:rPr lang="en-US" sz="5500" b="1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5500" b="1" dirty="0" err="1"/>
              <a:t>Mainan</a:t>
            </a:r>
            <a:r>
              <a:rPr lang="en-US" sz="5500" b="1" dirty="0"/>
              <a:t> </a:t>
            </a:r>
            <a:r>
              <a:rPr lang="en-US" sz="5500" b="1" dirty="0" err="1"/>
              <a:t>gantung</a:t>
            </a:r>
            <a:r>
              <a:rPr lang="en-US" sz="5500" b="1" dirty="0"/>
              <a:t> (mobile/baby gym)</a:t>
            </a:r>
            <a:r>
              <a:rPr lang="en-US" sz="5500" dirty="0"/>
              <a:t> → </a:t>
            </a:r>
            <a:r>
              <a:rPr lang="en-US" sz="5500" dirty="0" err="1"/>
              <a:t>stimulasi</a:t>
            </a:r>
            <a:r>
              <a:rPr lang="en-US" sz="5500" dirty="0"/>
              <a:t> </a:t>
            </a:r>
            <a:r>
              <a:rPr lang="en-US" sz="5500" dirty="0" err="1"/>
              <a:t>penglihatan</a:t>
            </a:r>
            <a:r>
              <a:rPr lang="en-US" sz="5500" dirty="0"/>
              <a:t> &amp; </a:t>
            </a:r>
            <a:r>
              <a:rPr lang="en-US" sz="5500" dirty="0" err="1"/>
              <a:t>fokus</a:t>
            </a:r>
            <a:r>
              <a:rPr lang="en-US" sz="55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5500" b="1" dirty="0"/>
              <a:t>Rattle (</a:t>
            </a:r>
            <a:r>
              <a:rPr lang="en-US" sz="5500" b="1" dirty="0" err="1"/>
              <a:t>kerincingan</a:t>
            </a:r>
            <a:r>
              <a:rPr lang="en-US" sz="5500" b="1" dirty="0"/>
              <a:t>)</a:t>
            </a:r>
            <a:r>
              <a:rPr lang="en-US" sz="5500" dirty="0"/>
              <a:t> → </a:t>
            </a:r>
            <a:r>
              <a:rPr lang="en-US" sz="5500" dirty="0" err="1"/>
              <a:t>melatih</a:t>
            </a:r>
            <a:r>
              <a:rPr lang="en-US" sz="5500" dirty="0"/>
              <a:t> </a:t>
            </a:r>
            <a:r>
              <a:rPr lang="en-US" sz="5500" dirty="0" err="1"/>
              <a:t>pendengaran</a:t>
            </a:r>
            <a:r>
              <a:rPr lang="en-US" sz="5500" dirty="0"/>
              <a:t> &amp; </a:t>
            </a:r>
            <a:r>
              <a:rPr lang="en-US" sz="5500" dirty="0" err="1"/>
              <a:t>genggaman</a:t>
            </a:r>
            <a:r>
              <a:rPr lang="en-US" sz="55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5500" b="1" dirty="0" err="1"/>
              <a:t>Mainan</a:t>
            </a:r>
            <a:r>
              <a:rPr lang="en-US" sz="5500" b="1" dirty="0"/>
              <a:t> </a:t>
            </a:r>
            <a:r>
              <a:rPr lang="en-US" sz="5500" b="1" dirty="0" err="1"/>
              <a:t>tekstur</a:t>
            </a:r>
            <a:r>
              <a:rPr lang="en-US" sz="5500" b="1" dirty="0"/>
              <a:t> </a:t>
            </a:r>
            <a:r>
              <a:rPr lang="en-US" sz="5500" b="1" dirty="0" err="1"/>
              <a:t>lembut</a:t>
            </a:r>
            <a:r>
              <a:rPr lang="en-US" sz="5500" b="1" dirty="0"/>
              <a:t> (sensory toys)</a:t>
            </a:r>
            <a:r>
              <a:rPr lang="en-US" sz="5500" dirty="0"/>
              <a:t> → </a:t>
            </a:r>
            <a:r>
              <a:rPr lang="en-US" sz="5500" dirty="0" err="1"/>
              <a:t>stimulasi</a:t>
            </a:r>
            <a:r>
              <a:rPr lang="en-US" sz="5500" dirty="0"/>
              <a:t> </a:t>
            </a:r>
            <a:r>
              <a:rPr lang="en-US" sz="5500" dirty="0" err="1"/>
              <a:t>sentuhan</a:t>
            </a:r>
            <a:r>
              <a:rPr lang="en-US" sz="55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5500" b="1" dirty="0"/>
              <a:t>Tummy time mat</a:t>
            </a:r>
            <a:r>
              <a:rPr lang="en-US" sz="5500" dirty="0"/>
              <a:t> → </a:t>
            </a:r>
            <a:r>
              <a:rPr lang="en-US" sz="5500" dirty="0" err="1"/>
              <a:t>melatih</a:t>
            </a:r>
            <a:r>
              <a:rPr lang="en-US" sz="5500" dirty="0"/>
              <a:t> </a:t>
            </a:r>
            <a:r>
              <a:rPr lang="en-US" sz="5500" dirty="0" err="1"/>
              <a:t>otot</a:t>
            </a:r>
            <a:r>
              <a:rPr lang="en-US" sz="5500" dirty="0"/>
              <a:t> </a:t>
            </a:r>
            <a:r>
              <a:rPr lang="en-US" sz="5500" dirty="0" err="1"/>
              <a:t>leher</a:t>
            </a:r>
            <a:r>
              <a:rPr lang="en-US" sz="5500" dirty="0"/>
              <a:t> &amp; </a:t>
            </a:r>
            <a:r>
              <a:rPr lang="en-US" sz="5500" dirty="0" err="1"/>
              <a:t>motorik</a:t>
            </a:r>
            <a:r>
              <a:rPr lang="en-US" sz="5500" dirty="0"/>
              <a:t> </a:t>
            </a:r>
            <a:r>
              <a:rPr lang="en-US" sz="5500" dirty="0" err="1"/>
              <a:t>kasar</a:t>
            </a:r>
            <a:r>
              <a:rPr lang="en-US" sz="5500" dirty="0"/>
              <a:t> </a:t>
            </a:r>
          </a:p>
          <a:p>
            <a:pPr marL="0" indent="0">
              <a:buNone/>
            </a:pPr>
            <a:endParaRPr lang="en-US" sz="5500" dirty="0"/>
          </a:p>
          <a:p>
            <a:pPr marL="0" indent="0">
              <a:buNone/>
            </a:pPr>
            <a:r>
              <a:rPr lang="en-US" sz="5500" dirty="0"/>
              <a:t>📌 Bayi </a:t>
            </a:r>
            <a:r>
              <a:rPr lang="en-US" sz="5500" dirty="0" err="1"/>
              <a:t>belajar</a:t>
            </a:r>
            <a:r>
              <a:rPr lang="en-US" sz="5500" dirty="0"/>
              <a:t> </a:t>
            </a:r>
            <a:r>
              <a:rPr lang="en-US" sz="5500" dirty="0" err="1"/>
              <a:t>melalui</a:t>
            </a:r>
            <a:r>
              <a:rPr lang="en-US" sz="5500" dirty="0"/>
              <a:t> </a:t>
            </a:r>
            <a:r>
              <a:rPr lang="en-US" sz="5500" dirty="0" err="1"/>
              <a:t>indera</a:t>
            </a:r>
            <a:r>
              <a:rPr lang="en-US" sz="5500" dirty="0"/>
              <a:t>, </a:t>
            </a:r>
            <a:r>
              <a:rPr lang="en-US" sz="5500" dirty="0" err="1"/>
              <a:t>jadi</a:t>
            </a:r>
            <a:r>
              <a:rPr lang="en-US" sz="5500" dirty="0"/>
              <a:t> </a:t>
            </a:r>
            <a:r>
              <a:rPr lang="en-US" sz="5500" dirty="0" err="1"/>
              <a:t>mainan</a:t>
            </a:r>
            <a:r>
              <a:rPr lang="en-US" sz="5500" dirty="0"/>
              <a:t> </a:t>
            </a:r>
            <a:r>
              <a:rPr lang="en-US" sz="5500" dirty="0" err="1"/>
              <a:t>harus</a:t>
            </a:r>
            <a:r>
              <a:rPr lang="en-US" sz="5500" dirty="0"/>
              <a:t> </a:t>
            </a:r>
            <a:r>
              <a:rPr lang="en-US" sz="5500" dirty="0" err="1"/>
              <a:t>aman</a:t>
            </a:r>
            <a:r>
              <a:rPr lang="en-US" sz="5500" dirty="0"/>
              <a:t>, </a:t>
            </a:r>
            <a:r>
              <a:rPr lang="en-US" sz="5500" dirty="0" err="1"/>
              <a:t>berwarna</a:t>
            </a:r>
            <a:r>
              <a:rPr lang="en-US" sz="5500" dirty="0"/>
              <a:t> </a:t>
            </a:r>
            <a:r>
              <a:rPr lang="en-US" sz="5500" dirty="0" err="1"/>
              <a:t>cerah</a:t>
            </a:r>
            <a:r>
              <a:rPr lang="en-US" sz="5500" dirty="0"/>
              <a:t>, dan </a:t>
            </a:r>
            <a:r>
              <a:rPr lang="en-US" sz="5500" dirty="0" err="1"/>
              <a:t>berbunyi</a:t>
            </a:r>
            <a:r>
              <a:rPr lang="en-US" sz="5500" dirty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8427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14079-06BE-4CA5-B22D-77A8A1A4B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mainan</a:t>
            </a:r>
            <a:r>
              <a:rPr lang="en-US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E603E5C-3B77-48F2-8854-66E0489D87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6196" y="1923393"/>
            <a:ext cx="3300249" cy="205614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DA920C-6F0C-46FF-8F35-643CF1F2A1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5442" y="1923392"/>
            <a:ext cx="3089965" cy="21323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8EDF1F-78A3-4076-A423-B907A6A706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196" y="4055734"/>
            <a:ext cx="3300249" cy="29687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52331A3-5699-42C7-8255-12E4423F32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5544" y="4286879"/>
            <a:ext cx="3300249" cy="2306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738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C486F-2053-4094-9793-B0CC852EE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Bayi besar / Infant lanjut (6–12 bulan)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B028C3-50BB-4E17-96A1-E1A2400A5A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err="1"/>
              <a:t>Tujuan</a:t>
            </a:r>
            <a:r>
              <a:rPr lang="en-US" b="1" dirty="0"/>
              <a:t> </a:t>
            </a:r>
            <a:r>
              <a:rPr lang="en-US" b="1" dirty="0" err="1"/>
              <a:t>terapi</a:t>
            </a:r>
            <a:r>
              <a:rPr lang="en-US" b="1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Koordinasi</a:t>
            </a:r>
            <a:r>
              <a:rPr lang="en-US" dirty="0"/>
              <a:t> </a:t>
            </a:r>
            <a:r>
              <a:rPr lang="en-US" dirty="0" err="1"/>
              <a:t>mata-tangan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Eksplorasi</a:t>
            </a:r>
            <a:r>
              <a:rPr lang="en-US" dirty="0"/>
              <a:t> </a:t>
            </a:r>
            <a:r>
              <a:rPr lang="en-US" dirty="0" err="1"/>
              <a:t>sebab-akibat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b="1" dirty="0" err="1"/>
              <a:t>Jenis</a:t>
            </a:r>
            <a:r>
              <a:rPr lang="en-US" b="1" dirty="0"/>
              <a:t> </a:t>
            </a:r>
            <a:r>
              <a:rPr lang="en-US" b="1" dirty="0" err="1"/>
              <a:t>mainan</a:t>
            </a:r>
            <a:r>
              <a:rPr lang="en-US" b="1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Stacking toys (</a:t>
            </a:r>
            <a:r>
              <a:rPr lang="en-US" b="1" dirty="0" err="1"/>
              <a:t>cincin</a:t>
            </a:r>
            <a:r>
              <a:rPr lang="en-US" b="1" dirty="0"/>
              <a:t> </a:t>
            </a:r>
            <a:r>
              <a:rPr lang="en-US" b="1" dirty="0" err="1"/>
              <a:t>susun</a:t>
            </a:r>
            <a:r>
              <a:rPr lang="en-US" b="1" dirty="0"/>
              <a:t>)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Soft blocks (</a:t>
            </a:r>
            <a:r>
              <a:rPr lang="en-US" b="1" dirty="0" err="1"/>
              <a:t>balok</a:t>
            </a:r>
            <a:r>
              <a:rPr lang="en-US" b="1" dirty="0"/>
              <a:t> </a:t>
            </a:r>
            <a:r>
              <a:rPr lang="en-US" b="1" dirty="0" err="1"/>
              <a:t>lunak</a:t>
            </a:r>
            <a:r>
              <a:rPr lang="en-US" b="1" dirty="0"/>
              <a:t>)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Mainan</a:t>
            </a:r>
            <a:r>
              <a:rPr lang="en-US" b="1" dirty="0"/>
              <a:t> </a:t>
            </a:r>
            <a:r>
              <a:rPr lang="en-US" b="1" dirty="0" err="1"/>
              <a:t>musik</a:t>
            </a:r>
            <a:r>
              <a:rPr lang="en-US" b="1" dirty="0"/>
              <a:t> </a:t>
            </a:r>
            <a:r>
              <a:rPr lang="en-US" b="1" dirty="0" err="1"/>
              <a:t>sederhana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Teether (</a:t>
            </a:r>
            <a:r>
              <a:rPr lang="en-US" b="1" dirty="0" err="1"/>
              <a:t>gigitan</a:t>
            </a:r>
            <a:r>
              <a:rPr lang="en-US" b="1" dirty="0"/>
              <a:t> </a:t>
            </a:r>
            <a:r>
              <a:rPr lang="en-US" b="1" dirty="0" err="1"/>
              <a:t>bayi</a:t>
            </a:r>
            <a:r>
              <a:rPr lang="en-US" b="1" dirty="0"/>
              <a:t>)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27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E2A1F-2CC6-4587-9F22-D81CB10A9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mainan</a:t>
            </a:r>
            <a:r>
              <a:rPr lang="en-US" dirty="0"/>
              <a:t> 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7B163B36-D622-46A9-BFAB-33A60E001F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5321" y="1417638"/>
            <a:ext cx="4525963" cy="395446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991BF52-9AD6-48DD-AF03-7F7FD02B8E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3338" y="1417638"/>
            <a:ext cx="3135341" cy="389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922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FCD64-DC44-44A8-8D55-BBCD5EA4D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Toddler / </a:t>
            </a:r>
            <a:r>
              <a:rPr lang="en-US" dirty="0" err="1"/>
              <a:t>Batita</a:t>
            </a:r>
            <a:r>
              <a:rPr lang="en-US" dirty="0"/>
              <a:t> (1–3 </a:t>
            </a:r>
            <a:r>
              <a:rPr lang="en-US" dirty="0" err="1"/>
              <a:t>tahun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F12C64-F0CA-4967-B678-21948E194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2336872"/>
            <a:ext cx="7811814" cy="40534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err="1"/>
              <a:t>Tujuan</a:t>
            </a:r>
            <a:r>
              <a:rPr lang="en-US" b="1" dirty="0"/>
              <a:t> </a:t>
            </a:r>
            <a:r>
              <a:rPr lang="en-US" b="1" dirty="0" err="1"/>
              <a:t>terapi</a:t>
            </a:r>
            <a:r>
              <a:rPr lang="en-US" b="1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Motorik</a:t>
            </a:r>
            <a:r>
              <a:rPr lang="en-US" dirty="0"/>
              <a:t> </a:t>
            </a:r>
            <a:r>
              <a:rPr lang="en-US" dirty="0" err="1"/>
              <a:t>kasar</a:t>
            </a:r>
            <a:r>
              <a:rPr lang="en-US" dirty="0"/>
              <a:t> &amp; </a:t>
            </a:r>
            <a:r>
              <a:rPr lang="en-US" dirty="0" err="1"/>
              <a:t>halus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Bahasa &amp; </a:t>
            </a:r>
            <a:r>
              <a:rPr lang="en-US" dirty="0" err="1"/>
              <a:t>komunikasi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Kemandirian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None/>
            </a:pPr>
            <a:r>
              <a:rPr lang="en-US" b="1" dirty="0" err="1"/>
              <a:t>Jenis</a:t>
            </a:r>
            <a:r>
              <a:rPr lang="en-US" b="1" dirty="0"/>
              <a:t> </a:t>
            </a:r>
            <a:r>
              <a:rPr lang="en-US" b="1" dirty="0" err="1"/>
              <a:t>mainan</a:t>
            </a:r>
            <a:r>
              <a:rPr lang="en-US" b="1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Balok</a:t>
            </a:r>
            <a:r>
              <a:rPr lang="en-US" b="1" dirty="0"/>
              <a:t> </a:t>
            </a:r>
            <a:r>
              <a:rPr lang="en-US" b="1" dirty="0" err="1"/>
              <a:t>susun</a:t>
            </a:r>
            <a:r>
              <a:rPr lang="en-US" b="1" dirty="0"/>
              <a:t> / </a:t>
            </a:r>
            <a:r>
              <a:rPr lang="en-US" b="1" dirty="0" err="1"/>
              <a:t>bongkar</a:t>
            </a:r>
            <a:r>
              <a:rPr lang="en-US" b="1" dirty="0"/>
              <a:t> pasang</a:t>
            </a:r>
            <a:r>
              <a:rPr lang="en-US" dirty="0"/>
              <a:t> →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logika</a:t>
            </a:r>
            <a:r>
              <a:rPr lang="en-US" dirty="0"/>
              <a:t> &amp; </a:t>
            </a:r>
            <a:r>
              <a:rPr lang="en-US" dirty="0" err="1"/>
              <a:t>kreativitas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Push &amp; pull toys (</a:t>
            </a:r>
            <a:r>
              <a:rPr lang="en-US" b="1" dirty="0" err="1"/>
              <a:t>mainan</a:t>
            </a:r>
            <a:r>
              <a:rPr lang="en-US" b="1" dirty="0"/>
              <a:t> </a:t>
            </a:r>
            <a:r>
              <a:rPr lang="en-US" b="1" dirty="0" err="1"/>
              <a:t>dorong</a:t>
            </a:r>
            <a:r>
              <a:rPr lang="en-US" b="1" dirty="0"/>
              <a:t>/</a:t>
            </a:r>
            <a:r>
              <a:rPr lang="en-US" b="1" dirty="0" err="1"/>
              <a:t>tarik</a:t>
            </a:r>
            <a:r>
              <a:rPr lang="en-US" b="1" dirty="0"/>
              <a:t>)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Bola</a:t>
            </a:r>
            <a:r>
              <a:rPr lang="en-US" dirty="0"/>
              <a:t> → </a:t>
            </a:r>
            <a:r>
              <a:rPr lang="en-US" dirty="0" err="1"/>
              <a:t>koordinasi</a:t>
            </a:r>
            <a:r>
              <a:rPr lang="en-US" dirty="0"/>
              <a:t> &amp; </a:t>
            </a:r>
            <a:r>
              <a:rPr lang="en-US" dirty="0" err="1"/>
              <a:t>motorik</a:t>
            </a:r>
            <a:r>
              <a:rPr lang="en-US" dirty="0"/>
              <a:t> </a:t>
            </a:r>
            <a:r>
              <a:rPr lang="en-US" dirty="0" err="1"/>
              <a:t>kasar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Mainan</a:t>
            </a:r>
            <a:r>
              <a:rPr lang="en-US" b="1" dirty="0"/>
              <a:t> </a:t>
            </a:r>
            <a:r>
              <a:rPr lang="en-US" b="1" dirty="0" err="1"/>
              <a:t>peran</a:t>
            </a:r>
            <a:r>
              <a:rPr lang="en-US" b="1" dirty="0"/>
              <a:t> (</a:t>
            </a:r>
            <a:r>
              <a:rPr lang="en-US" b="1" dirty="0" err="1"/>
              <a:t>masak-masakan</a:t>
            </a:r>
            <a:r>
              <a:rPr lang="en-US" b="1" dirty="0"/>
              <a:t>, </a:t>
            </a:r>
            <a:r>
              <a:rPr lang="en-US" b="1" dirty="0" err="1"/>
              <a:t>boneka</a:t>
            </a:r>
            <a:r>
              <a:rPr lang="en-US" b="1" dirty="0"/>
              <a:t>)</a:t>
            </a:r>
            <a:r>
              <a:rPr lang="en-US" dirty="0"/>
              <a:t> → </a:t>
            </a:r>
            <a:r>
              <a:rPr lang="en-US" dirty="0" err="1"/>
              <a:t>sosial</a:t>
            </a:r>
            <a:r>
              <a:rPr lang="en-US" dirty="0"/>
              <a:t> &amp; </a:t>
            </a:r>
            <a:r>
              <a:rPr lang="en-US" dirty="0" err="1"/>
              <a:t>emosi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4576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8D4585"/>
      </a:dk2>
      <a:lt2>
        <a:srgbClr val="E7E6E6"/>
      </a:lt2>
      <a:accent1>
        <a:srgbClr val="F35AE6"/>
      </a:accent1>
      <a:accent2>
        <a:srgbClr val="FC5283"/>
      </a:accent2>
      <a:accent3>
        <a:srgbClr val="F67C64"/>
      </a:accent3>
      <a:accent4>
        <a:srgbClr val="F89F65"/>
      </a:accent4>
      <a:accent5>
        <a:srgbClr val="55C6BA"/>
      </a:accent5>
      <a:accent6>
        <a:srgbClr val="84A3FD"/>
      </a:accent6>
      <a:hlink>
        <a:srgbClr val="6ED4F6"/>
      </a:hlink>
      <a:folHlink>
        <a:srgbClr val="9FECFC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106000"/>
                <a:satMod val="220000"/>
                <a:lumMod val="140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69000"/>
                <a:hueMod val="88000"/>
                <a:satMod val="16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7D30EEFE-7128-4DE5-8A0D-8D4EF32CB0A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110</TotalTime>
  <Words>410</Words>
  <Application>Microsoft Office PowerPoint</Application>
  <PresentationFormat>On-screen Show (4:3)</PresentationFormat>
  <Paragraphs>85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Trebuchet MS</vt:lpstr>
      <vt:lpstr>Berlin</vt:lpstr>
      <vt:lpstr>Mainan Edukasi  pada therapi Bermain sesuai usia anak </vt:lpstr>
      <vt:lpstr>Konsep Terapi Bermain</vt:lpstr>
      <vt:lpstr>Tujuan Terapi Bermain</vt:lpstr>
      <vt:lpstr>Prinsip Terapi Bermain</vt:lpstr>
      <vt:lpstr>1. Bayi (0–12 bulan)</vt:lpstr>
      <vt:lpstr>Contoh mainan </vt:lpstr>
      <vt:lpstr>Bayi besar / Infant lanjut (6–12 bulan)</vt:lpstr>
      <vt:lpstr>Contoh mainan </vt:lpstr>
      <vt:lpstr>Toddler / Batita (1–3 tahun)</vt:lpstr>
      <vt:lpstr>Contoh mainan </vt:lpstr>
      <vt:lpstr>Pra-sekolah (3–6 tahun)</vt:lpstr>
      <vt:lpstr>Contoh mainan </vt:lpstr>
      <vt:lpstr>Usia Sekolah Awal (6–12 tahun)</vt:lpstr>
      <vt:lpstr>Contoh mainan </vt:lpstr>
      <vt:lpstr>Peran Perawat</vt:lpstr>
      <vt:lpstr>Evaluasi Terapi</vt:lpstr>
      <vt:lpstr>Kesimpulan </vt:lpstr>
      <vt:lpstr>TERIMA KASIH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Terapi Bermain pada Anak</dc:title>
  <dc:subject/>
  <dc:creator>User</dc:creator>
  <cp:keywords/>
  <dc:description>generated using python-pptx</dc:description>
  <cp:lastModifiedBy>User</cp:lastModifiedBy>
  <cp:revision>9</cp:revision>
  <dcterms:created xsi:type="dcterms:W3CDTF">2013-01-27T09:14:16Z</dcterms:created>
  <dcterms:modified xsi:type="dcterms:W3CDTF">2026-04-01T08:14:45Z</dcterms:modified>
  <cp:category/>
</cp:coreProperties>
</file>