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0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74" r:id="rId7"/>
    <p:sldId id="261" r:id="rId8"/>
    <p:sldId id="262" r:id="rId9"/>
    <p:sldId id="263" r:id="rId10"/>
    <p:sldId id="275" r:id="rId11"/>
    <p:sldId id="276" r:id="rId12"/>
    <p:sldId id="277" r:id="rId13"/>
    <p:sldId id="278" r:id="rId14"/>
    <p:sldId id="279" r:id="rId15"/>
    <p:sldId id="265" r:id="rId16"/>
    <p:sldId id="280" r:id="rId17"/>
    <p:sldId id="266" r:id="rId18"/>
    <p:sldId id="267" r:id="rId19"/>
    <p:sldId id="268" r:id="rId20"/>
    <p:sldId id="281" r:id="rId21"/>
    <p:sldId id="269" r:id="rId22"/>
    <p:sldId id="270" r:id="rId23"/>
    <p:sldId id="273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1" d="100"/>
          <a:sy n="61" d="100"/>
        </p:scale>
        <p:origin x="144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C8712C-6BC1-45D3-8421-189DF2366B8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C2115F-AD64-400F-88C2-14CD7CECD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456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2115F-AD64-400F-88C2-14CD7CECD82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712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985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102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410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3891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07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46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4809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707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07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63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722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087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774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51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350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60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093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3487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634" y="536028"/>
            <a:ext cx="6800194" cy="1481958"/>
          </a:xfrm>
        </p:spPr>
        <p:txBody>
          <a:bodyPr/>
          <a:lstStyle/>
          <a:p>
            <a:pPr>
              <a:defRPr sz="3600"/>
            </a:pPr>
            <a:r>
              <a:rPr dirty="0"/>
              <a:t>KONSEP NEONATUS ESENSIAL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9359" y="5649310"/>
            <a:ext cx="5837469" cy="672662"/>
          </a:xfrm>
        </p:spPr>
        <p:txBody>
          <a:bodyPr>
            <a:normAutofit/>
          </a:bodyPr>
          <a:lstStyle/>
          <a:p>
            <a:pPr marL="0" indent="0">
              <a:buNone/>
              <a:defRPr sz="2000"/>
            </a:pPr>
            <a:r>
              <a:rPr lang="en-US" sz="2400" dirty="0" err="1"/>
              <a:t>Ns.Wiwi</a:t>
            </a:r>
            <a:r>
              <a:rPr lang="en-US" sz="2400" dirty="0"/>
              <a:t> </a:t>
            </a:r>
            <a:r>
              <a:rPr lang="en-US" sz="2400" dirty="0" err="1"/>
              <a:t>Kustio</a:t>
            </a:r>
            <a:r>
              <a:rPr lang="en-US" sz="2400" dirty="0"/>
              <a:t> </a:t>
            </a:r>
            <a:r>
              <a:rPr lang="en-US" sz="2400" dirty="0" err="1"/>
              <a:t>Priliana</a:t>
            </a:r>
            <a:r>
              <a:rPr lang="en-US" sz="2400" dirty="0"/>
              <a:t>.,SST.,</a:t>
            </a:r>
            <a:r>
              <a:rPr lang="en-US" sz="2400" dirty="0" err="1"/>
              <a:t>SPd</a:t>
            </a:r>
            <a:r>
              <a:rPr lang="en-US" sz="2400" dirty="0"/>
              <a:t>.,MPH.</a:t>
            </a:r>
            <a:endParaRPr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F604C7-E42B-413C-ABD0-53E4091C9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80" y="1944415"/>
            <a:ext cx="7657814" cy="356300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C9B97-75D3-4124-B0A6-133994C5D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Mekanisme Kehilangan Panas</a:t>
            </a:r>
            <a:br>
              <a:rPr lang="fi-FI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E1A97-9FFA-4E73-BAB6-BD40EAD6C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336873"/>
            <a:ext cx="7906407" cy="359931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i-FI" sz="4000" dirty="0"/>
              <a:t>Evaporasi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4000" dirty="0"/>
              <a:t>Konduksi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4000" dirty="0"/>
              <a:t>Konveksi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4000" dirty="0"/>
              <a:t>Radiasi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790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2B471-1EC1-4A4B-8ACE-E1C630540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C23E8-20FB-4C8C-8263-00BCA9729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1.</a:t>
            </a:r>
            <a:r>
              <a:rPr 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EVAPORASI </a:t>
            </a:r>
          </a:p>
          <a:p>
            <a:pPr marL="0" indent="0">
              <a:buNone/>
            </a:pP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kehilangan</a:t>
            </a:r>
            <a:r>
              <a:rPr lang="en-US" dirty="0"/>
              <a:t> </a:t>
            </a:r>
            <a:r>
              <a:rPr lang="en-US" dirty="0" err="1"/>
              <a:t>panas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penguapan</a:t>
            </a:r>
            <a:r>
              <a:rPr lang="en-US" dirty="0"/>
              <a:t> </a:t>
            </a:r>
            <a:r>
              <a:rPr lang="en-US" dirty="0" err="1"/>
              <a:t>cairan</a:t>
            </a:r>
            <a:r>
              <a:rPr lang="en-US" dirty="0"/>
              <a:t> </a:t>
            </a:r>
            <a:r>
              <a:rPr lang="en-US" dirty="0" err="1"/>
              <a:t>ketuban</a:t>
            </a:r>
            <a:r>
              <a:rPr lang="en-US" dirty="0"/>
              <a:t> pada </a:t>
            </a:r>
            <a:r>
              <a:rPr lang="en-US" dirty="0" err="1"/>
              <a:t>permukaan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oleh </a:t>
            </a:r>
            <a:r>
              <a:rPr lang="en-US" dirty="0" err="1"/>
              <a:t>panas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bayi</a:t>
            </a:r>
            <a:r>
              <a:rPr lang="en-US" dirty="0"/>
              <a:t> </a:t>
            </a:r>
            <a:r>
              <a:rPr lang="en-US" dirty="0" err="1"/>
              <a:t>sendiri.Hal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jalan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bayi</a:t>
            </a:r>
            <a:r>
              <a:rPr lang="en-US" dirty="0"/>
              <a:t> </a:t>
            </a:r>
            <a:r>
              <a:rPr lang="en-US" dirty="0" err="1"/>
              <a:t>kehilangan</a:t>
            </a:r>
            <a:r>
              <a:rPr lang="en-US" dirty="0"/>
              <a:t> </a:t>
            </a:r>
            <a:r>
              <a:rPr lang="en-US" dirty="0" err="1"/>
              <a:t>panas.Kehilangan</a:t>
            </a:r>
            <a:r>
              <a:rPr lang="en-US" dirty="0"/>
              <a:t> </a:t>
            </a:r>
            <a:r>
              <a:rPr lang="en-US" dirty="0" err="1"/>
              <a:t>panas</a:t>
            </a:r>
            <a:r>
              <a:rPr lang="en-US" dirty="0"/>
              <a:t> juga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lahir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bayi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segera</a:t>
            </a:r>
            <a:r>
              <a:rPr lang="en-US" dirty="0"/>
              <a:t> di </a:t>
            </a:r>
            <a:r>
              <a:rPr lang="en-US" dirty="0" err="1"/>
              <a:t>keringkan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cepet</a:t>
            </a:r>
            <a:r>
              <a:rPr lang="en-US" dirty="0"/>
              <a:t> di </a:t>
            </a:r>
            <a:r>
              <a:rPr lang="en-US" dirty="0" err="1"/>
              <a:t>mandikan</a:t>
            </a:r>
            <a:r>
              <a:rPr lang="en-US" dirty="0"/>
              <a:t> dan </a:t>
            </a:r>
            <a:r>
              <a:rPr lang="en-US" dirty="0" err="1"/>
              <a:t>tubuhnya</a:t>
            </a:r>
            <a:r>
              <a:rPr lang="en-US" dirty="0"/>
              <a:t>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segera</a:t>
            </a:r>
            <a:r>
              <a:rPr lang="en-US" dirty="0"/>
              <a:t> di </a:t>
            </a:r>
            <a:r>
              <a:rPr lang="en-US" dirty="0" err="1"/>
              <a:t>keringkan</a:t>
            </a:r>
            <a:r>
              <a:rPr lang="en-US" dirty="0"/>
              <a:t> dan di </a:t>
            </a:r>
            <a:r>
              <a:rPr lang="en-US" dirty="0" err="1"/>
              <a:t>selimuti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KONDUKSI </a:t>
            </a:r>
          </a:p>
          <a:p>
            <a:pPr marL="0" indent="0">
              <a:buNone/>
            </a:pP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kehilangan</a:t>
            </a:r>
            <a:r>
              <a:rPr lang="en-US" dirty="0"/>
              <a:t> </a:t>
            </a:r>
            <a:r>
              <a:rPr lang="en-US" dirty="0" err="1"/>
              <a:t>panas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kontak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bayi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permukaan</a:t>
            </a:r>
            <a:r>
              <a:rPr lang="en-US" dirty="0"/>
              <a:t> yang </a:t>
            </a:r>
            <a:r>
              <a:rPr lang="en-US" dirty="0" err="1"/>
              <a:t>dingin</a:t>
            </a:r>
            <a:r>
              <a:rPr lang="en-US" dirty="0"/>
              <a:t> </a:t>
            </a:r>
            <a:r>
              <a:rPr lang="en-US" dirty="0" err="1"/>
              <a:t>spt</a:t>
            </a:r>
            <a:r>
              <a:rPr lang="en-US" dirty="0"/>
              <a:t> </a:t>
            </a:r>
            <a:r>
              <a:rPr lang="en-US" dirty="0" err="1"/>
              <a:t>meja,tempat</a:t>
            </a:r>
            <a:r>
              <a:rPr lang="en-US" dirty="0"/>
              <a:t> </a:t>
            </a:r>
            <a:r>
              <a:rPr lang="en-US" dirty="0" err="1"/>
              <a:t>tidur,atau</a:t>
            </a:r>
            <a:r>
              <a:rPr lang="en-US" dirty="0"/>
              <a:t> </a:t>
            </a:r>
            <a:r>
              <a:rPr lang="en-US" dirty="0" err="1"/>
              <a:t>timbangan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003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F9761-80B6-4D2E-A52F-D01108359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51639-67B3-45D3-BB75-EDA411FB9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dirty="0"/>
              <a:t>3. </a:t>
            </a:r>
            <a:r>
              <a:rPr lang="en-US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KONVEKSI </a:t>
            </a:r>
          </a:p>
          <a:p>
            <a:pPr marL="0" indent="0">
              <a:buNone/>
            </a:pP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kehilangan</a:t>
            </a:r>
            <a:r>
              <a:rPr lang="en-US" sz="2400" dirty="0"/>
              <a:t> </a:t>
            </a:r>
            <a:r>
              <a:rPr lang="en-US" sz="2400" dirty="0" err="1"/>
              <a:t>panas</a:t>
            </a:r>
            <a:r>
              <a:rPr lang="en-US" sz="2400" dirty="0"/>
              <a:t> </a:t>
            </a:r>
            <a:r>
              <a:rPr lang="en-US" sz="2400" dirty="0" err="1"/>
              <a:t>tubuh</a:t>
            </a:r>
            <a:r>
              <a:rPr lang="en-US" sz="2400" dirty="0"/>
              <a:t> yang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</a:t>
            </a:r>
            <a:r>
              <a:rPr lang="en-US" sz="2400" dirty="0" err="1"/>
              <a:t>terpapar</a:t>
            </a:r>
            <a:r>
              <a:rPr lang="en-US" sz="2400" dirty="0"/>
              <a:t> </a:t>
            </a:r>
            <a:r>
              <a:rPr lang="en-US" sz="2400" dirty="0" err="1"/>
              <a:t>udara</a:t>
            </a:r>
            <a:r>
              <a:rPr lang="en-US" sz="2400" dirty="0"/>
              <a:t> </a:t>
            </a:r>
            <a:r>
              <a:rPr lang="en-US" sz="2400" dirty="0" err="1"/>
              <a:t>sekitar</a:t>
            </a:r>
            <a:r>
              <a:rPr lang="en-US" sz="2400" dirty="0"/>
              <a:t> yang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dingin</a:t>
            </a:r>
            <a:r>
              <a:rPr lang="en-US" sz="2400" dirty="0"/>
              <a:t>. Bayi yang di </a:t>
            </a:r>
            <a:r>
              <a:rPr lang="en-US" sz="2400" dirty="0" err="1"/>
              <a:t>lahirkan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di </a:t>
            </a:r>
            <a:r>
              <a:rPr lang="en-US" sz="2400" dirty="0" err="1"/>
              <a:t>tempatkan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ruangan</a:t>
            </a:r>
            <a:r>
              <a:rPr lang="en-US" sz="2400" dirty="0"/>
              <a:t> </a:t>
            </a:r>
            <a:r>
              <a:rPr lang="en-US" sz="2400" dirty="0" err="1"/>
              <a:t>dingin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cepat</a:t>
            </a:r>
            <a:r>
              <a:rPr lang="en-US" sz="2400" dirty="0"/>
              <a:t> </a:t>
            </a:r>
            <a:r>
              <a:rPr lang="en-US" sz="2400" dirty="0" err="1"/>
              <a:t>mengalami</a:t>
            </a:r>
            <a:r>
              <a:rPr lang="en-US" sz="2400" dirty="0"/>
              <a:t> </a:t>
            </a:r>
            <a:r>
              <a:rPr lang="en-US" sz="2400" dirty="0" err="1"/>
              <a:t>kehilangan</a:t>
            </a:r>
            <a:r>
              <a:rPr lang="en-US" sz="2400" dirty="0"/>
              <a:t> </a:t>
            </a:r>
            <a:r>
              <a:rPr lang="en-US" sz="2400" dirty="0" err="1"/>
              <a:t>panas</a:t>
            </a:r>
            <a:r>
              <a:rPr lang="en-US" sz="2400" dirty="0"/>
              <a:t> .</a:t>
            </a:r>
          </a:p>
          <a:p>
            <a:pPr marL="0" indent="0">
              <a:buNone/>
            </a:pPr>
            <a:r>
              <a:rPr lang="en-US" sz="2400" dirty="0"/>
              <a:t>4. </a:t>
            </a:r>
            <a:r>
              <a:rPr lang="en-US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RADIASI </a:t>
            </a:r>
          </a:p>
          <a:p>
            <a:pPr marL="0" indent="0">
              <a:buNone/>
            </a:pP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kehilangan</a:t>
            </a:r>
            <a:r>
              <a:rPr lang="en-US" sz="2400" dirty="0"/>
              <a:t> </a:t>
            </a:r>
            <a:r>
              <a:rPr lang="en-US" sz="2400" dirty="0" err="1"/>
              <a:t>panas</a:t>
            </a:r>
            <a:r>
              <a:rPr lang="en-US" sz="2400" dirty="0"/>
              <a:t> yang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di </a:t>
            </a:r>
            <a:r>
              <a:rPr lang="en-US" sz="2400" dirty="0" err="1"/>
              <a:t>tempatkan</a:t>
            </a:r>
            <a:r>
              <a:rPr lang="en-US" sz="2400" dirty="0"/>
              <a:t> di </a:t>
            </a:r>
            <a:r>
              <a:rPr lang="en-US" sz="2400" dirty="0" err="1"/>
              <a:t>dekat</a:t>
            </a:r>
            <a:r>
              <a:rPr lang="en-US" sz="2400" dirty="0"/>
              <a:t> </a:t>
            </a:r>
            <a:r>
              <a:rPr lang="en-US" sz="2400" dirty="0" err="1"/>
              <a:t>benda</a:t>
            </a:r>
            <a:r>
              <a:rPr lang="en-US" sz="2400" dirty="0"/>
              <a:t> </a:t>
            </a:r>
            <a:r>
              <a:rPr lang="en-US" sz="2400" dirty="0" err="1"/>
              <a:t>benda</a:t>
            </a:r>
            <a:r>
              <a:rPr lang="en-US" sz="2400" dirty="0"/>
              <a:t> yang </a:t>
            </a:r>
            <a:r>
              <a:rPr lang="en-US" sz="2400" dirty="0" err="1"/>
              <a:t>mempunyai</a:t>
            </a:r>
            <a:r>
              <a:rPr lang="en-US" sz="2400" dirty="0"/>
              <a:t> </a:t>
            </a:r>
            <a:r>
              <a:rPr lang="en-US" sz="2400" dirty="0" err="1"/>
              <a:t>suhu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rendah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suhu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</a:t>
            </a:r>
            <a:r>
              <a:rPr lang="en-US" sz="2400" dirty="0" err="1"/>
              <a:t>walaupun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bersentuhan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langsung</a:t>
            </a:r>
            <a:r>
              <a:rPr lang="en-US" sz="2400" dirty="0"/>
              <a:t>.</a:t>
            </a:r>
            <a:endParaRPr lang="en-ID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222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1F62D-0ADC-4315-9ACF-CAD33E037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B. </a:t>
            </a:r>
            <a:r>
              <a:rPr lang="en-US" dirty="0" err="1"/>
              <a:t>Mencegah</a:t>
            </a:r>
            <a:r>
              <a:rPr lang="en-US" dirty="0"/>
              <a:t> </a:t>
            </a:r>
            <a:r>
              <a:rPr lang="en-US" dirty="0" err="1"/>
              <a:t>kehilangan</a:t>
            </a:r>
            <a:r>
              <a:rPr lang="en-US" dirty="0"/>
              <a:t> </a:t>
            </a:r>
            <a:r>
              <a:rPr lang="en-US" dirty="0" err="1"/>
              <a:t>panas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17E8B-58B5-46E3-AE75-575E0B54F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07476"/>
            <a:ext cx="9144000" cy="458251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400" dirty="0"/>
              <a:t>Ruang </a:t>
            </a:r>
            <a:r>
              <a:rPr lang="en-US" sz="2400" dirty="0" err="1"/>
              <a:t>bersalin</a:t>
            </a:r>
            <a:endParaRPr lang="en-US" sz="2400" dirty="0"/>
          </a:p>
          <a:p>
            <a:pPr marL="342900" indent="-342900">
              <a:buAutoNum type="arabicPeriod"/>
            </a:pPr>
            <a:r>
              <a:rPr lang="en-US" sz="2400" dirty="0" err="1"/>
              <a:t>Suhu</a:t>
            </a:r>
            <a:r>
              <a:rPr lang="en-US" sz="2400" dirty="0"/>
              <a:t> </a:t>
            </a:r>
            <a:r>
              <a:rPr lang="en-US" sz="2400" dirty="0" err="1"/>
              <a:t>ruangan</a:t>
            </a:r>
            <a:r>
              <a:rPr lang="en-US" sz="2400" dirty="0"/>
              <a:t>  minimal 25 C, </a:t>
            </a:r>
            <a:r>
              <a:rPr lang="en-US" sz="2400" dirty="0" err="1"/>
              <a:t>tutup</a:t>
            </a:r>
            <a:r>
              <a:rPr lang="en-US" sz="2400" dirty="0"/>
              <a:t> </a:t>
            </a:r>
            <a:r>
              <a:rPr lang="en-US" sz="2400" dirty="0" err="1"/>
              <a:t>semua</a:t>
            </a:r>
            <a:r>
              <a:rPr lang="en-US" sz="2400" dirty="0"/>
              <a:t> </a:t>
            </a:r>
            <a:r>
              <a:rPr lang="en-US" sz="2400" dirty="0" err="1"/>
              <a:t>pintu</a:t>
            </a:r>
            <a:r>
              <a:rPr lang="en-US" sz="2400" dirty="0"/>
              <a:t> dan </a:t>
            </a:r>
            <a:r>
              <a:rPr lang="en-US" sz="2400" dirty="0" err="1"/>
              <a:t>jendela</a:t>
            </a:r>
            <a:r>
              <a:rPr lang="en-US" sz="2400" dirty="0"/>
              <a:t> </a:t>
            </a:r>
          </a:p>
          <a:p>
            <a:pPr marL="342900" indent="-342900">
              <a:buAutoNum type="arabicPeriod"/>
            </a:pPr>
            <a:r>
              <a:rPr lang="en-US" sz="2400" dirty="0" err="1"/>
              <a:t>Keringkan</a:t>
            </a:r>
            <a:r>
              <a:rPr lang="en-US" sz="2400" dirty="0"/>
              <a:t> </a:t>
            </a:r>
            <a:r>
              <a:rPr lang="en-US" sz="2400" dirty="0" err="1"/>
              <a:t>tubuh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</a:t>
            </a:r>
            <a:r>
              <a:rPr lang="en-US" sz="2400" dirty="0" err="1"/>
              <a:t>tanpa</a:t>
            </a:r>
            <a:r>
              <a:rPr lang="en-US" sz="2400" dirty="0"/>
              <a:t> </a:t>
            </a:r>
            <a:r>
              <a:rPr lang="en-US" sz="2400" dirty="0" err="1"/>
              <a:t>membersihakn</a:t>
            </a:r>
            <a:r>
              <a:rPr lang="en-US" sz="2400" dirty="0"/>
              <a:t> </a:t>
            </a:r>
            <a:r>
              <a:rPr lang="en-US" sz="2400" dirty="0" err="1"/>
              <a:t>vernik</a:t>
            </a:r>
            <a:r>
              <a:rPr lang="en-US" sz="2400" dirty="0"/>
              <a:t> </a:t>
            </a:r>
          </a:p>
          <a:p>
            <a:pPr marL="342900" indent="-342900">
              <a:buAutoNum type="arabicPeriod"/>
            </a:pPr>
            <a:r>
              <a:rPr lang="en-US" sz="2400" dirty="0" err="1"/>
              <a:t>Keringkan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</a:t>
            </a:r>
            <a:r>
              <a:rPr lang="en-US" sz="2400" dirty="0" err="1"/>
              <a:t>mulai</a:t>
            </a:r>
            <a:r>
              <a:rPr lang="en-US" sz="2400" dirty="0"/>
              <a:t> </a:t>
            </a:r>
            <a:r>
              <a:rPr lang="en-US" sz="2400" dirty="0" err="1"/>
              <a:t>muka</a:t>
            </a:r>
            <a:r>
              <a:rPr lang="en-US" sz="2400" dirty="0"/>
              <a:t>, </a:t>
            </a:r>
            <a:r>
              <a:rPr lang="en-US" sz="2400" dirty="0" err="1"/>
              <a:t>kepala,dan</a:t>
            </a:r>
            <a:r>
              <a:rPr lang="en-US" sz="2400" dirty="0"/>
              <a:t> </a:t>
            </a:r>
            <a:r>
              <a:rPr lang="en-US" sz="2400" dirty="0" err="1"/>
              <a:t>bagian</a:t>
            </a:r>
            <a:r>
              <a:rPr lang="en-US" sz="2400" dirty="0"/>
              <a:t> </a:t>
            </a:r>
            <a:r>
              <a:rPr lang="en-US" sz="2400" dirty="0" err="1"/>
              <a:t>tubuh</a:t>
            </a:r>
            <a:r>
              <a:rPr lang="en-US" sz="2400" dirty="0"/>
              <a:t> lain </a:t>
            </a:r>
            <a:r>
              <a:rPr lang="en-US" sz="2400" dirty="0" err="1"/>
              <a:t>kecuali</a:t>
            </a:r>
            <a:r>
              <a:rPr lang="en-US" sz="2400" dirty="0"/>
              <a:t> </a:t>
            </a:r>
            <a:r>
              <a:rPr lang="en-US" sz="2400" dirty="0" err="1"/>
              <a:t>bagian</a:t>
            </a:r>
            <a:r>
              <a:rPr lang="en-US" sz="2400" dirty="0"/>
              <a:t> </a:t>
            </a:r>
            <a:r>
              <a:rPr lang="en-US" sz="2400" dirty="0" err="1"/>
              <a:t>tangan</a:t>
            </a:r>
            <a:r>
              <a:rPr lang="en-US" sz="2400" dirty="0"/>
              <a:t> </a:t>
            </a:r>
            <a:r>
              <a:rPr lang="en-US" sz="2400" dirty="0" err="1"/>
              <a:t>tanpa</a:t>
            </a:r>
            <a:r>
              <a:rPr lang="en-US" sz="2400" dirty="0"/>
              <a:t> </a:t>
            </a:r>
            <a:r>
              <a:rPr lang="en-US" sz="2400" dirty="0" err="1"/>
              <a:t>membersihkan</a:t>
            </a:r>
            <a:r>
              <a:rPr lang="en-US" sz="2400" dirty="0"/>
              <a:t> </a:t>
            </a:r>
            <a:r>
              <a:rPr lang="en-US" sz="2400" dirty="0" err="1"/>
              <a:t>vernik</a:t>
            </a:r>
            <a:r>
              <a:rPr lang="en-US" sz="2400" dirty="0"/>
              <a:t> ( </a:t>
            </a:r>
            <a:r>
              <a:rPr lang="en-US" sz="2400" dirty="0" err="1"/>
              <a:t>vernik</a:t>
            </a:r>
            <a:r>
              <a:rPr lang="en-US" sz="2400" dirty="0"/>
              <a:t> </a:t>
            </a:r>
            <a:r>
              <a:rPr lang="en-US" sz="2400" dirty="0" err="1"/>
              <a:t>membantu</a:t>
            </a:r>
            <a:r>
              <a:rPr lang="en-US" sz="2400" dirty="0"/>
              <a:t> </a:t>
            </a:r>
            <a:r>
              <a:rPr lang="en-US" sz="2400" dirty="0" err="1"/>
              <a:t>menghangatkan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)</a:t>
            </a:r>
            <a:r>
              <a:rPr lang="en-US" sz="2400" dirty="0" err="1"/>
              <a:t>segera</a:t>
            </a:r>
            <a:r>
              <a:rPr lang="en-US" sz="2400" dirty="0"/>
              <a:t> </a:t>
            </a:r>
            <a:r>
              <a:rPr lang="en-US" sz="2400" dirty="0" err="1"/>
              <a:t>ganti</a:t>
            </a:r>
            <a:r>
              <a:rPr lang="en-US" sz="2400" dirty="0"/>
              <a:t> </a:t>
            </a:r>
            <a:r>
              <a:rPr lang="en-US" sz="2400" dirty="0" err="1"/>
              <a:t>handuk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basah</a:t>
            </a:r>
            <a:r>
              <a:rPr lang="en-US" sz="2400" dirty="0"/>
              <a:t> dg </a:t>
            </a:r>
            <a:r>
              <a:rPr lang="en-US" sz="2400" dirty="0" err="1"/>
              <a:t>handuk</a:t>
            </a:r>
            <a:r>
              <a:rPr lang="en-US" sz="2400" dirty="0"/>
              <a:t> </a:t>
            </a:r>
            <a:r>
              <a:rPr lang="en-US" sz="2400" dirty="0" err="1"/>
              <a:t>kering</a:t>
            </a:r>
            <a:endParaRPr lang="en-US" sz="2400" dirty="0"/>
          </a:p>
          <a:p>
            <a:pPr marL="342900" indent="-342900">
              <a:buAutoNum type="arabicPeriod"/>
            </a:pPr>
            <a:r>
              <a:rPr lang="en-US" sz="2400" dirty="0" err="1"/>
              <a:t>Letakkan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di dada 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perut</a:t>
            </a:r>
            <a:r>
              <a:rPr lang="en-US" sz="2400" dirty="0"/>
              <a:t> </a:t>
            </a:r>
            <a:r>
              <a:rPr lang="en-US" sz="2400" dirty="0" err="1"/>
              <a:t>ibu,bayi</a:t>
            </a:r>
            <a:r>
              <a:rPr lang="en-US" sz="2400" dirty="0"/>
              <a:t> </a:t>
            </a:r>
            <a:r>
              <a:rPr lang="en-US" sz="2400" dirty="0" err="1"/>
              <a:t>tengkurap,luruskan</a:t>
            </a:r>
            <a:r>
              <a:rPr lang="en-US" sz="2400" dirty="0"/>
              <a:t> dan </a:t>
            </a:r>
            <a:r>
              <a:rPr lang="en-US" sz="2400" dirty="0" err="1"/>
              <a:t>kepala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</a:t>
            </a:r>
            <a:r>
              <a:rPr lang="en-US" sz="2400" dirty="0" err="1"/>
              <a:t>berada</a:t>
            </a:r>
            <a:r>
              <a:rPr lang="en-US" sz="2400" dirty="0"/>
              <a:t> di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payudara</a:t>
            </a:r>
            <a:r>
              <a:rPr lang="en-US" sz="2400" dirty="0"/>
              <a:t> </a:t>
            </a:r>
            <a:r>
              <a:rPr lang="en-US" sz="2400" dirty="0" err="1"/>
              <a:t>ibu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posisi</a:t>
            </a:r>
            <a:r>
              <a:rPr lang="en-US" sz="2400" dirty="0"/>
              <a:t> </a:t>
            </a:r>
            <a:r>
              <a:rPr lang="en-US" sz="2400" dirty="0" err="1"/>
              <a:t>sedikit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rendah</a:t>
            </a:r>
            <a:r>
              <a:rPr lang="en-US" sz="2400" dirty="0"/>
              <a:t> </a:t>
            </a:r>
            <a:r>
              <a:rPr lang="en-US" sz="2400" dirty="0" err="1"/>
              <a:t>darim</a:t>
            </a:r>
            <a:r>
              <a:rPr lang="en-US" sz="2400" dirty="0"/>
              <a:t> putting </a:t>
            </a:r>
            <a:r>
              <a:rPr lang="en-US" sz="2400" dirty="0" err="1"/>
              <a:t>payudara</a:t>
            </a:r>
            <a:r>
              <a:rPr lang="en-US" sz="2400" dirty="0"/>
              <a:t> </a:t>
            </a:r>
            <a:r>
              <a:rPr lang="en-US" sz="2400" dirty="0" err="1"/>
              <a:t>ibu</a:t>
            </a:r>
            <a:endParaRPr lang="en-US" sz="2400" dirty="0"/>
          </a:p>
          <a:p>
            <a:pPr marL="342900" indent="-342900">
              <a:buAutoNum type="arabicPeriod"/>
            </a:pPr>
            <a:r>
              <a:rPr lang="en-US" sz="2400" dirty="0"/>
              <a:t>IMD ( </a:t>
            </a:r>
            <a:r>
              <a:rPr lang="en-US" sz="2400" dirty="0" err="1"/>
              <a:t>Inisiasi</a:t>
            </a:r>
            <a:r>
              <a:rPr lang="en-US" sz="2400" dirty="0"/>
              <a:t> </a:t>
            </a:r>
            <a:r>
              <a:rPr lang="en-US" sz="2400" dirty="0" err="1"/>
              <a:t>Menyusu</a:t>
            </a:r>
            <a:r>
              <a:rPr lang="en-US" sz="2400" dirty="0"/>
              <a:t> Dini )</a:t>
            </a:r>
          </a:p>
          <a:p>
            <a:pPr marL="342900" indent="-342900">
              <a:buAutoNum type="arabicPeriod"/>
            </a:pPr>
            <a:r>
              <a:rPr lang="en-US" sz="2400" dirty="0" err="1"/>
              <a:t>Gunakan</a:t>
            </a:r>
            <a:r>
              <a:rPr lang="en-US" sz="2400" dirty="0"/>
              <a:t> </a:t>
            </a:r>
            <a:r>
              <a:rPr lang="en-US" sz="2400" dirty="0" err="1"/>
              <a:t>pakaian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yang </a:t>
            </a:r>
            <a:r>
              <a:rPr lang="en-US" sz="2400" dirty="0" err="1"/>
              <a:t>hangat</a:t>
            </a:r>
            <a:r>
              <a:rPr lang="en-US" sz="2400" dirty="0"/>
              <a:t> </a:t>
            </a:r>
            <a:r>
              <a:rPr lang="en-US" sz="2400" dirty="0" err="1"/>
              <a:t>pasangkan</a:t>
            </a:r>
            <a:r>
              <a:rPr lang="en-US" sz="2400" dirty="0"/>
              <a:t> topi pada </a:t>
            </a:r>
            <a:r>
              <a:rPr lang="en-US" sz="2400" dirty="0" err="1"/>
              <a:t>bayi</a:t>
            </a:r>
            <a:endParaRPr lang="en-US" sz="2400" dirty="0"/>
          </a:p>
          <a:p>
            <a:pPr marL="342900" indent="-342900">
              <a:buAutoNum type="arabicPeriod"/>
            </a:pPr>
            <a:r>
              <a:rPr lang="en-US" sz="2400" dirty="0" err="1"/>
              <a:t>Jangan</a:t>
            </a:r>
            <a:r>
              <a:rPr lang="en-US" sz="2400" dirty="0"/>
              <a:t> </a:t>
            </a:r>
            <a:r>
              <a:rPr lang="en-US" sz="2400" dirty="0" err="1"/>
              <a:t>segera</a:t>
            </a:r>
            <a:r>
              <a:rPr lang="en-US" sz="2400" dirty="0"/>
              <a:t> </a:t>
            </a:r>
            <a:r>
              <a:rPr lang="en-US" sz="2400" dirty="0" err="1"/>
              <a:t>menimbang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memandikan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kehilangan</a:t>
            </a:r>
            <a:r>
              <a:rPr lang="en-US" sz="2400" dirty="0"/>
              <a:t> </a:t>
            </a:r>
            <a:r>
              <a:rPr lang="en-US" sz="2400" dirty="0" err="1"/>
              <a:t>panas</a:t>
            </a:r>
            <a:r>
              <a:rPr lang="en-US" sz="2400" dirty="0"/>
              <a:t> dan </a:t>
            </a:r>
            <a:r>
              <a:rPr lang="en-US" sz="2400" dirty="0" err="1"/>
              <a:t>bayi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hipotermi</a:t>
            </a:r>
            <a:r>
              <a:rPr lang="en-US" sz="2400" dirty="0"/>
              <a:t> </a:t>
            </a:r>
            <a:r>
              <a:rPr lang="en-US" sz="2400" dirty="0" err="1"/>
              <a:t>penimbangan</a:t>
            </a:r>
            <a:r>
              <a:rPr lang="en-US" sz="2400" dirty="0"/>
              <a:t> di </a:t>
            </a:r>
            <a:r>
              <a:rPr lang="en-US" sz="2400" dirty="0" err="1"/>
              <a:t>lakukan</a:t>
            </a:r>
            <a:r>
              <a:rPr lang="en-US" sz="2400" dirty="0"/>
              <a:t> </a:t>
            </a: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</a:t>
            </a:r>
            <a:r>
              <a:rPr lang="en-US" sz="2400" dirty="0" err="1"/>
              <a:t>kontak</a:t>
            </a:r>
            <a:r>
              <a:rPr lang="en-US" sz="2400" dirty="0"/>
              <a:t> </a:t>
            </a:r>
            <a:r>
              <a:rPr lang="en-US" sz="2400" dirty="0" err="1"/>
              <a:t>selama</a:t>
            </a:r>
            <a:r>
              <a:rPr lang="en-US" sz="2400" dirty="0"/>
              <a:t> 1 jam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kulit</a:t>
            </a:r>
            <a:r>
              <a:rPr lang="en-US" sz="2400" dirty="0"/>
              <a:t> </a:t>
            </a:r>
            <a:r>
              <a:rPr lang="en-US" sz="2400" dirty="0" err="1"/>
              <a:t>ibu</a:t>
            </a:r>
            <a:r>
              <a:rPr lang="en-US" sz="2400" dirty="0"/>
              <a:t> dan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menyusu.saat</a:t>
            </a:r>
            <a:r>
              <a:rPr lang="en-US" sz="2400" dirty="0"/>
              <a:t> </a:t>
            </a:r>
            <a:r>
              <a:rPr lang="en-US" sz="2400" dirty="0" err="1"/>
              <a:t>penimbangan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keadaan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di </a:t>
            </a:r>
            <a:r>
              <a:rPr lang="en-US" sz="2400" dirty="0" err="1"/>
              <a:t>selimuti</a:t>
            </a:r>
            <a:r>
              <a:rPr lang="en-US" sz="2400" dirty="0"/>
              <a:t> ( </a:t>
            </a:r>
            <a:r>
              <a:rPr lang="en-US" sz="2400" dirty="0" err="1"/>
              <a:t>hasil</a:t>
            </a:r>
            <a:r>
              <a:rPr lang="en-US" sz="2400" dirty="0"/>
              <a:t> di </a:t>
            </a:r>
            <a:r>
              <a:rPr lang="en-US" sz="2400" dirty="0" err="1"/>
              <a:t>kurangi</a:t>
            </a:r>
            <a:r>
              <a:rPr lang="en-US" sz="2400" dirty="0"/>
              <a:t> </a:t>
            </a:r>
            <a:r>
              <a:rPr lang="en-US" sz="2400" dirty="0" err="1"/>
              <a:t>berat</a:t>
            </a:r>
            <a:r>
              <a:rPr lang="en-US" sz="2400" dirty="0"/>
              <a:t> </a:t>
            </a:r>
            <a:r>
              <a:rPr lang="en-US" sz="2400" dirty="0" err="1"/>
              <a:t>selimut</a:t>
            </a:r>
            <a:r>
              <a:rPr lang="en-US" sz="2400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867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AB650-48E4-4E3E-865C-FCBBA9865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B4D36-B055-4285-B753-75AF5E9AC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/>
              <a:t>7. </a:t>
            </a:r>
            <a:r>
              <a:rPr lang="en-US" sz="2400" dirty="0" err="1"/>
              <a:t>Gunakan</a:t>
            </a:r>
            <a:r>
              <a:rPr lang="en-US" sz="2400" dirty="0"/>
              <a:t> </a:t>
            </a:r>
            <a:r>
              <a:rPr lang="en-US" sz="2400" dirty="0" err="1"/>
              <a:t>pakaian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yang </a:t>
            </a:r>
            <a:r>
              <a:rPr lang="en-US" sz="2400" dirty="0" err="1"/>
              <a:t>hangat</a:t>
            </a:r>
            <a:r>
              <a:rPr lang="en-US" sz="2400" dirty="0"/>
              <a:t> </a:t>
            </a:r>
            <a:r>
              <a:rPr lang="en-US" sz="2400" dirty="0" err="1"/>
              <a:t>pasangkan</a:t>
            </a:r>
            <a:r>
              <a:rPr lang="en-US" sz="2400" dirty="0"/>
              <a:t> topi pada </a:t>
            </a:r>
            <a:r>
              <a:rPr lang="en-US" sz="2400" dirty="0" err="1"/>
              <a:t>bayi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8.Jangan </a:t>
            </a:r>
            <a:r>
              <a:rPr lang="en-US" sz="2400" dirty="0" err="1"/>
              <a:t>segera</a:t>
            </a:r>
            <a:r>
              <a:rPr lang="en-US" sz="2400" dirty="0"/>
              <a:t> </a:t>
            </a:r>
            <a:r>
              <a:rPr lang="en-US" sz="2400" dirty="0" err="1"/>
              <a:t>menimbang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memandikan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kehilangan</a:t>
            </a:r>
            <a:r>
              <a:rPr lang="en-US" sz="2400" dirty="0"/>
              <a:t> </a:t>
            </a:r>
            <a:r>
              <a:rPr lang="en-US" sz="2400" dirty="0" err="1"/>
              <a:t>panas</a:t>
            </a:r>
            <a:r>
              <a:rPr lang="en-US" sz="2400" dirty="0"/>
              <a:t> dan </a:t>
            </a:r>
            <a:r>
              <a:rPr lang="en-US" sz="2400" dirty="0" err="1"/>
              <a:t>bayi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hipotermi</a:t>
            </a:r>
            <a:r>
              <a:rPr lang="en-US" sz="2400" dirty="0"/>
              <a:t> </a:t>
            </a:r>
            <a:r>
              <a:rPr lang="en-US" sz="2400" dirty="0" err="1"/>
              <a:t>penimbangan</a:t>
            </a:r>
            <a:r>
              <a:rPr lang="en-US" sz="2400" dirty="0"/>
              <a:t> di </a:t>
            </a:r>
            <a:r>
              <a:rPr lang="en-US" sz="2400" dirty="0" err="1"/>
              <a:t>lakukan</a:t>
            </a:r>
            <a:r>
              <a:rPr lang="en-US" sz="2400" dirty="0"/>
              <a:t> </a:t>
            </a: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</a:t>
            </a:r>
            <a:r>
              <a:rPr lang="en-US" sz="2400" dirty="0" err="1"/>
              <a:t>kontak</a:t>
            </a:r>
            <a:r>
              <a:rPr lang="en-US" sz="2400" dirty="0"/>
              <a:t> </a:t>
            </a:r>
            <a:r>
              <a:rPr lang="en-US" sz="2400" dirty="0" err="1"/>
              <a:t>selama</a:t>
            </a:r>
            <a:r>
              <a:rPr lang="en-US" sz="2400" dirty="0"/>
              <a:t> 1 jam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kulit</a:t>
            </a:r>
            <a:r>
              <a:rPr lang="en-US" sz="2400" dirty="0"/>
              <a:t> </a:t>
            </a:r>
            <a:r>
              <a:rPr lang="en-US" sz="2400" dirty="0" err="1"/>
              <a:t>ibu</a:t>
            </a:r>
            <a:r>
              <a:rPr lang="en-US" sz="2400" dirty="0"/>
              <a:t> dan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menyusu.saat</a:t>
            </a:r>
            <a:r>
              <a:rPr lang="en-US" sz="2400" dirty="0"/>
              <a:t> </a:t>
            </a:r>
            <a:r>
              <a:rPr lang="en-US" sz="2400" dirty="0" err="1"/>
              <a:t>penimbangan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keadaan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di </a:t>
            </a:r>
            <a:r>
              <a:rPr lang="en-US" sz="2400" dirty="0" err="1"/>
              <a:t>selimuti</a:t>
            </a:r>
            <a:r>
              <a:rPr lang="en-US" sz="2400" dirty="0"/>
              <a:t> ( </a:t>
            </a:r>
            <a:r>
              <a:rPr lang="en-US" sz="2400" dirty="0" err="1"/>
              <a:t>hasil</a:t>
            </a:r>
            <a:r>
              <a:rPr lang="en-US" sz="2400" dirty="0"/>
              <a:t> di </a:t>
            </a:r>
            <a:r>
              <a:rPr lang="en-US" sz="2400" dirty="0" err="1"/>
              <a:t>kurangi</a:t>
            </a:r>
            <a:r>
              <a:rPr lang="en-US" sz="2400" dirty="0"/>
              <a:t> </a:t>
            </a:r>
            <a:r>
              <a:rPr lang="en-US" sz="2400" dirty="0" err="1"/>
              <a:t>berat</a:t>
            </a:r>
            <a:r>
              <a:rPr lang="en-US" sz="2400" dirty="0"/>
              <a:t> </a:t>
            </a:r>
            <a:r>
              <a:rPr lang="en-US" sz="2400" dirty="0" err="1"/>
              <a:t>selimut</a:t>
            </a:r>
            <a:r>
              <a:rPr lang="en-US" sz="2400" dirty="0"/>
              <a:t>).Bayi di </a:t>
            </a:r>
            <a:r>
              <a:rPr lang="en-US" sz="2400" dirty="0" err="1"/>
              <a:t>mandikan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kurang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6 jam </a:t>
            </a: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lahir</a:t>
            </a:r>
            <a:r>
              <a:rPr lang="en-US" sz="2400" dirty="0"/>
              <a:t> dan </a:t>
            </a: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kondisi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</a:t>
            </a:r>
            <a:r>
              <a:rPr lang="en-US" sz="2400" dirty="0" err="1"/>
              <a:t>stabil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9. Rawat </a:t>
            </a:r>
            <a:r>
              <a:rPr lang="en-US" sz="2400" dirty="0" err="1"/>
              <a:t>gabung</a:t>
            </a:r>
            <a:r>
              <a:rPr lang="en-US" sz="2400" dirty="0"/>
              <a:t> ( rooming in)</a:t>
            </a:r>
          </a:p>
          <a:p>
            <a:pPr marL="0" indent="0">
              <a:buNone/>
            </a:pP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787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t>PENCEGAHAN INFEKSI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DC60A70-DE90-444F-A7C9-3E3502DF5D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3401" y="2659204"/>
            <a:ext cx="3744310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Cuci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tangan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(5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momen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WHO)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Perawatan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tali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pusat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kering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bersih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eksklusif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Imunisasi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awal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(HB0, BCG)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4B1959-015E-40B9-B275-16BD24620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587" y="2112579"/>
            <a:ext cx="4561490" cy="436179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F5378-0F0F-4F96-AEDD-FFC7648D8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Faktor</a:t>
            </a:r>
            <a:r>
              <a:rPr lang="en-US" b="1" dirty="0"/>
              <a:t> </a:t>
            </a:r>
            <a:r>
              <a:rPr lang="en-US" b="1" dirty="0" err="1"/>
              <a:t>Risiko</a:t>
            </a:r>
            <a:r>
              <a:rPr lang="en-US" b="1" dirty="0"/>
              <a:t> </a:t>
            </a:r>
            <a:r>
              <a:rPr lang="en-US" b="1" dirty="0" err="1"/>
              <a:t>Infeksi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C4BBB-9B8B-4FF8-A13E-629CE910F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336873"/>
            <a:ext cx="8253248" cy="359931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4000" dirty="0" err="1"/>
              <a:t>Imunitas</a:t>
            </a:r>
            <a:r>
              <a:rPr lang="en-US" sz="4000" dirty="0"/>
              <a:t> </a:t>
            </a:r>
            <a:r>
              <a:rPr lang="en-US" sz="4000" dirty="0" err="1"/>
              <a:t>rendah</a:t>
            </a:r>
            <a:r>
              <a:rPr lang="en-US" sz="40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 err="1"/>
              <a:t>Paparan</a:t>
            </a:r>
            <a:r>
              <a:rPr lang="en-US" sz="4000" dirty="0"/>
              <a:t> </a:t>
            </a:r>
            <a:r>
              <a:rPr lang="en-US" sz="4000" dirty="0" err="1"/>
              <a:t>lingkungan</a:t>
            </a:r>
            <a:r>
              <a:rPr lang="en-US" sz="40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 err="1"/>
              <a:t>Prosedur</a:t>
            </a:r>
            <a:r>
              <a:rPr lang="en-US" sz="4000" dirty="0"/>
              <a:t> </a:t>
            </a:r>
            <a:r>
              <a:rPr lang="en-US" sz="4000" dirty="0" err="1"/>
              <a:t>invasif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845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t>TANDA INFEKSI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sz="2000"/>
            </a:pPr>
            <a:r>
              <a:rPr sz="4000" dirty="0" err="1"/>
              <a:t>Demam</a:t>
            </a:r>
            <a:r>
              <a:rPr sz="4000" dirty="0"/>
              <a:t> / </a:t>
            </a:r>
            <a:r>
              <a:rPr sz="4000" dirty="0" err="1"/>
              <a:t>hipotermia</a:t>
            </a:r>
            <a:endParaRPr sz="4000" dirty="0"/>
          </a:p>
          <a:p>
            <a:pPr>
              <a:defRPr sz="2000"/>
            </a:pPr>
            <a:r>
              <a:rPr sz="4000" dirty="0"/>
              <a:t>Bayi </a:t>
            </a:r>
            <a:r>
              <a:rPr sz="4000" dirty="0" err="1"/>
              <a:t>lemas</a:t>
            </a:r>
            <a:endParaRPr sz="4000" dirty="0"/>
          </a:p>
          <a:p>
            <a:pPr>
              <a:defRPr sz="2000"/>
            </a:pPr>
            <a:r>
              <a:rPr sz="4000" dirty="0" err="1"/>
              <a:t>Tidak</a:t>
            </a:r>
            <a:r>
              <a:rPr sz="4000" dirty="0"/>
              <a:t> </a:t>
            </a:r>
            <a:r>
              <a:rPr sz="4000" dirty="0" err="1"/>
              <a:t>menyusu</a:t>
            </a:r>
            <a:endParaRPr sz="4000" dirty="0"/>
          </a:p>
          <a:p>
            <a:pPr>
              <a:defRPr sz="2000"/>
            </a:pPr>
            <a:r>
              <a:rPr sz="4000" dirty="0"/>
              <a:t>Napas </a:t>
            </a:r>
            <a:r>
              <a:rPr sz="4000" dirty="0" err="1"/>
              <a:t>cepat</a:t>
            </a:r>
            <a:endParaRPr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t>KEBUTUHAN NUTRISI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sz="2000"/>
            </a:pPr>
            <a:r>
              <a:rPr sz="3600" dirty="0"/>
              <a:t>ASI </a:t>
            </a:r>
            <a:r>
              <a:rPr sz="3600" dirty="0" err="1"/>
              <a:t>eksklusif</a:t>
            </a:r>
            <a:r>
              <a:rPr lang="en-US" sz="3600" dirty="0"/>
              <a:t> </a:t>
            </a:r>
            <a:r>
              <a:rPr lang="en-US" sz="3600" dirty="0" err="1"/>
              <a:t>selama</a:t>
            </a:r>
            <a:r>
              <a:rPr lang="en-US" sz="3600" dirty="0"/>
              <a:t> 6 </a:t>
            </a:r>
            <a:r>
              <a:rPr lang="en-US" sz="3600" dirty="0" err="1"/>
              <a:t>bulan</a:t>
            </a:r>
            <a:r>
              <a:rPr lang="en-US" sz="3600" dirty="0"/>
              <a:t>.</a:t>
            </a:r>
            <a:endParaRPr sz="3600" dirty="0"/>
          </a:p>
          <a:p>
            <a:pPr>
              <a:defRPr sz="2000"/>
            </a:pPr>
            <a:r>
              <a:rPr sz="3600" dirty="0" err="1"/>
              <a:t>Kolostrum</a:t>
            </a:r>
            <a:r>
              <a:rPr sz="3600" dirty="0"/>
              <a:t> </a:t>
            </a:r>
            <a:r>
              <a:rPr sz="3600" dirty="0" err="1"/>
              <a:t>penting</a:t>
            </a:r>
            <a:endParaRPr sz="3600" dirty="0"/>
          </a:p>
          <a:p>
            <a:pPr>
              <a:defRPr sz="2000"/>
            </a:pPr>
            <a:r>
              <a:rPr sz="3600" dirty="0" err="1"/>
              <a:t>Frekuensi</a:t>
            </a:r>
            <a:r>
              <a:rPr sz="3600" dirty="0"/>
              <a:t> </a:t>
            </a:r>
            <a:r>
              <a:rPr sz="3600" dirty="0" err="1"/>
              <a:t>menyusu</a:t>
            </a:r>
            <a:r>
              <a:rPr sz="3600" dirty="0"/>
              <a:t> </a:t>
            </a:r>
            <a:r>
              <a:rPr sz="3600" dirty="0" err="1"/>
              <a:t>adekuat</a:t>
            </a:r>
            <a:endParaRPr sz="3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t>TANDA NUTRISI CUKUP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36873"/>
            <a:ext cx="6887389" cy="3044424"/>
          </a:xfrm>
        </p:spPr>
        <p:txBody>
          <a:bodyPr>
            <a:normAutofit fontScale="70000" lnSpcReduction="20000"/>
          </a:bodyPr>
          <a:lstStyle/>
          <a:p>
            <a:pPr>
              <a:defRPr sz="2000"/>
            </a:pPr>
            <a:r>
              <a:rPr sz="4000" dirty="0"/>
              <a:t>BAK ≥ 6x/</a:t>
            </a:r>
            <a:r>
              <a:rPr sz="4000" dirty="0" err="1"/>
              <a:t>hari</a:t>
            </a:r>
            <a:endParaRPr sz="4000" dirty="0"/>
          </a:p>
          <a:p>
            <a:pPr>
              <a:defRPr sz="2000"/>
            </a:pPr>
            <a:r>
              <a:rPr sz="4000" dirty="0" err="1"/>
              <a:t>Berat</a:t>
            </a:r>
            <a:r>
              <a:rPr sz="4000" dirty="0"/>
              <a:t> badan </a:t>
            </a:r>
            <a:r>
              <a:rPr sz="4000" dirty="0" err="1"/>
              <a:t>meningkat</a:t>
            </a:r>
            <a:endParaRPr sz="4000" dirty="0"/>
          </a:p>
          <a:p>
            <a:pPr>
              <a:defRPr sz="2000"/>
            </a:pPr>
            <a:r>
              <a:rPr sz="4000" dirty="0"/>
              <a:t>Bayi </a:t>
            </a:r>
            <a:r>
              <a:rPr sz="4000" dirty="0" err="1"/>
              <a:t>tampak</a:t>
            </a:r>
            <a:r>
              <a:rPr sz="4000" dirty="0"/>
              <a:t> </a:t>
            </a:r>
            <a:r>
              <a:rPr sz="4000" dirty="0" err="1"/>
              <a:t>puas</a:t>
            </a:r>
            <a:r>
              <a:rPr lang="en-US" sz="4000" dirty="0"/>
              <a:t> </a:t>
            </a:r>
            <a:r>
              <a:rPr lang="en-US" sz="4000" dirty="0" err="1"/>
              <a:t>setelah</a:t>
            </a:r>
            <a:r>
              <a:rPr lang="en-US" sz="4000" dirty="0"/>
              <a:t> </a:t>
            </a:r>
            <a:r>
              <a:rPr lang="en-US" sz="4000" dirty="0" err="1"/>
              <a:t>menyusu</a:t>
            </a:r>
            <a:endParaRPr lang="en-US" sz="4000" dirty="0"/>
          </a:p>
          <a:p>
            <a:pPr>
              <a:defRPr sz="2000"/>
            </a:pPr>
            <a:r>
              <a:rPr lang="en-US" sz="4000" dirty="0" err="1"/>
              <a:t>Kulit</a:t>
            </a:r>
            <a:r>
              <a:rPr lang="en-US" sz="4000" dirty="0"/>
              <a:t> </a:t>
            </a:r>
            <a:r>
              <a:rPr lang="en-US" sz="4000" dirty="0" err="1"/>
              <a:t>bayi</a:t>
            </a:r>
            <a:r>
              <a:rPr lang="en-US" sz="4000" dirty="0"/>
              <a:t> </a:t>
            </a:r>
            <a:r>
              <a:rPr lang="en-US" sz="4000" dirty="0" err="1"/>
              <a:t>sehat</a:t>
            </a:r>
            <a:endParaRPr lang="en-US" sz="4000" dirty="0"/>
          </a:p>
          <a:p>
            <a:pPr>
              <a:defRPr sz="2000"/>
            </a:pPr>
            <a:r>
              <a:rPr lang="en-US" sz="4000" dirty="0" err="1"/>
              <a:t>Gerak</a:t>
            </a:r>
            <a:r>
              <a:rPr lang="en-US" sz="4000" dirty="0"/>
              <a:t> </a:t>
            </a:r>
            <a:r>
              <a:rPr lang="en-US" sz="4000" dirty="0" err="1"/>
              <a:t>bayi</a:t>
            </a:r>
            <a:r>
              <a:rPr lang="en-US" sz="4000" dirty="0"/>
              <a:t> </a:t>
            </a:r>
            <a:r>
              <a:rPr lang="en-US" sz="4000" dirty="0" err="1"/>
              <a:t>aktif</a:t>
            </a:r>
            <a:endParaRPr lang="en-US" sz="4000" dirty="0"/>
          </a:p>
          <a:p>
            <a:pPr>
              <a:defRPr sz="2000"/>
            </a:pPr>
            <a:r>
              <a:rPr lang="en-US" sz="4000" dirty="0" err="1"/>
              <a:t>Reflek</a:t>
            </a:r>
            <a:r>
              <a:rPr lang="en-US" sz="4000" dirty="0"/>
              <a:t> </a:t>
            </a:r>
            <a:r>
              <a:rPr lang="en-US" sz="4000" dirty="0" err="1"/>
              <a:t>bayi</a:t>
            </a:r>
            <a:r>
              <a:rPr lang="en-US" sz="4000" dirty="0"/>
              <a:t> </a:t>
            </a:r>
            <a:r>
              <a:rPr lang="en-US" sz="4000" dirty="0" err="1"/>
              <a:t>bagus</a:t>
            </a:r>
            <a:r>
              <a:rPr lang="en-US" sz="4000" dirty="0"/>
              <a:t> </a:t>
            </a:r>
            <a:br>
              <a:rPr lang="en-US" sz="4000" dirty="0"/>
            </a:br>
            <a:endParaRPr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092" y="0"/>
            <a:ext cx="5825018" cy="2464952"/>
          </a:xfrm>
        </p:spPr>
        <p:txBody>
          <a:bodyPr/>
          <a:lstStyle/>
          <a:p>
            <a:pPr>
              <a:defRPr sz="3600"/>
            </a:pPr>
            <a:r>
              <a:rPr dirty="0"/>
              <a:t>CAPAIAN PEMBELAJARAN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986" y="2063605"/>
            <a:ext cx="9104586" cy="4126988"/>
          </a:xfrm>
        </p:spPr>
        <p:txBody>
          <a:bodyPr>
            <a:normAutofit/>
          </a:bodyPr>
          <a:lstStyle/>
          <a:p>
            <a:pPr>
              <a:defRPr sz="2000"/>
            </a:pPr>
            <a:r>
              <a:rPr sz="2800" dirty="0" err="1"/>
              <a:t>Memahami</a:t>
            </a:r>
            <a:r>
              <a:rPr sz="2800" dirty="0"/>
              <a:t> </a:t>
            </a:r>
            <a:r>
              <a:rPr sz="2800" dirty="0" err="1"/>
              <a:t>konsep</a:t>
            </a:r>
            <a:r>
              <a:rPr sz="2800" dirty="0"/>
              <a:t> </a:t>
            </a:r>
            <a:r>
              <a:rPr sz="2800" dirty="0" err="1"/>
              <a:t>neonatus</a:t>
            </a:r>
            <a:endParaRPr sz="2800" dirty="0"/>
          </a:p>
          <a:p>
            <a:pPr>
              <a:defRPr sz="2000"/>
            </a:pPr>
            <a:r>
              <a:rPr sz="2800" dirty="0" err="1"/>
              <a:t>Menilai</a:t>
            </a:r>
            <a:r>
              <a:rPr sz="2800" dirty="0"/>
              <a:t> status </a:t>
            </a:r>
            <a:r>
              <a:rPr sz="2800" dirty="0" err="1"/>
              <a:t>pernapasan</a:t>
            </a:r>
            <a:endParaRPr sz="2800" dirty="0"/>
          </a:p>
          <a:p>
            <a:pPr>
              <a:defRPr sz="2000"/>
            </a:pPr>
            <a:r>
              <a:rPr sz="2800" dirty="0" err="1"/>
              <a:t>Mengelola</a:t>
            </a:r>
            <a:r>
              <a:rPr sz="2800" dirty="0"/>
              <a:t> </a:t>
            </a:r>
            <a:r>
              <a:rPr sz="2800" dirty="0" err="1"/>
              <a:t>termoregulasi</a:t>
            </a:r>
            <a:endParaRPr sz="2800" dirty="0"/>
          </a:p>
          <a:p>
            <a:pPr>
              <a:defRPr sz="2000"/>
            </a:pPr>
            <a:r>
              <a:rPr sz="2800" dirty="0" err="1"/>
              <a:t>Mencegah</a:t>
            </a:r>
            <a:r>
              <a:rPr sz="2800" dirty="0"/>
              <a:t> </a:t>
            </a:r>
            <a:r>
              <a:rPr sz="2800" dirty="0" err="1"/>
              <a:t>infeksi</a:t>
            </a:r>
            <a:endParaRPr sz="2800" dirty="0"/>
          </a:p>
          <a:p>
            <a:pPr>
              <a:defRPr sz="2000"/>
            </a:pPr>
            <a:r>
              <a:rPr sz="2800" dirty="0" err="1"/>
              <a:t>Memenuhi</a:t>
            </a:r>
            <a:r>
              <a:rPr sz="2800" dirty="0"/>
              <a:t> </a:t>
            </a:r>
            <a:r>
              <a:rPr sz="2800" dirty="0" err="1"/>
              <a:t>kebutuhan</a:t>
            </a:r>
            <a:r>
              <a:rPr sz="2800" dirty="0"/>
              <a:t> </a:t>
            </a:r>
            <a:r>
              <a:rPr sz="2800" dirty="0" err="1"/>
              <a:t>nutrisi</a:t>
            </a:r>
            <a:endParaRPr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DC49B-1448-45F4-BEDF-52EED7D9B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Masalah</a:t>
            </a:r>
            <a:r>
              <a:rPr lang="en-US" b="1" dirty="0"/>
              <a:t> </a:t>
            </a:r>
            <a:r>
              <a:rPr lang="en-US" b="1" dirty="0" err="1"/>
              <a:t>Nutrisi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56574-2720-4431-8813-3ED19575F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4000" dirty="0" err="1"/>
              <a:t>Tidak</a:t>
            </a:r>
            <a:r>
              <a:rPr lang="en-US" sz="4000" dirty="0"/>
              <a:t> </a:t>
            </a:r>
            <a:r>
              <a:rPr lang="en-US" sz="4000" dirty="0" err="1"/>
              <a:t>efektif</a:t>
            </a:r>
            <a:r>
              <a:rPr lang="en-US" sz="4000" dirty="0"/>
              <a:t> </a:t>
            </a:r>
            <a:r>
              <a:rPr lang="en-US" sz="4000" dirty="0" err="1"/>
              <a:t>menyusu</a:t>
            </a:r>
            <a:r>
              <a:rPr lang="en-US" sz="40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 err="1"/>
              <a:t>Berat</a:t>
            </a:r>
            <a:r>
              <a:rPr lang="en-US" sz="4000" dirty="0"/>
              <a:t> badan </a:t>
            </a:r>
            <a:r>
              <a:rPr lang="en-US" sz="4000" dirty="0" err="1"/>
              <a:t>turun</a:t>
            </a:r>
            <a:r>
              <a:rPr lang="en-US" sz="4000" dirty="0"/>
              <a:t> </a:t>
            </a:r>
            <a:r>
              <a:rPr lang="en-US" sz="4000" dirty="0" err="1"/>
              <a:t>berlebihan</a:t>
            </a:r>
            <a:r>
              <a:rPr lang="en-US" sz="40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4000" dirty="0" err="1"/>
              <a:t>Dehidrasi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661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t>PERAN PERAWAT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sz="2000"/>
            </a:pPr>
            <a:r>
              <a:rPr sz="4000" dirty="0" err="1"/>
              <a:t>Edukasi</a:t>
            </a:r>
            <a:r>
              <a:rPr sz="4000" dirty="0"/>
              <a:t> </a:t>
            </a:r>
            <a:r>
              <a:rPr sz="4000" dirty="0" err="1"/>
              <a:t>menyusui</a:t>
            </a:r>
            <a:endParaRPr sz="4000" dirty="0"/>
          </a:p>
          <a:p>
            <a:pPr>
              <a:defRPr sz="2000"/>
            </a:pPr>
            <a:r>
              <a:rPr sz="4000" dirty="0" err="1"/>
              <a:t>Observasi</a:t>
            </a:r>
            <a:r>
              <a:rPr sz="4000" dirty="0"/>
              <a:t> </a:t>
            </a:r>
            <a:r>
              <a:rPr sz="4000" dirty="0" err="1"/>
              <a:t>pelekatan</a:t>
            </a:r>
            <a:endParaRPr sz="4000" dirty="0"/>
          </a:p>
          <a:p>
            <a:pPr>
              <a:defRPr sz="2000"/>
            </a:pPr>
            <a:r>
              <a:rPr sz="4000" dirty="0"/>
              <a:t>Monitoring </a:t>
            </a:r>
            <a:r>
              <a:rPr sz="4000" dirty="0" err="1"/>
              <a:t>berat</a:t>
            </a:r>
            <a:r>
              <a:rPr sz="4000" dirty="0"/>
              <a:t> badan</a:t>
            </a:r>
            <a:endParaRPr lang="en-US" sz="4000" dirty="0"/>
          </a:p>
          <a:p>
            <a:pPr>
              <a:defRPr sz="2000"/>
            </a:pPr>
            <a:r>
              <a:rPr lang="en-US" sz="4000" dirty="0"/>
              <a:t>Support </a:t>
            </a:r>
            <a:r>
              <a:rPr lang="en-US" sz="4000" dirty="0" err="1"/>
              <a:t>Psikologis</a:t>
            </a:r>
            <a:r>
              <a:rPr lang="en-US" sz="4000" dirty="0"/>
              <a:t>  pada </a:t>
            </a:r>
            <a:r>
              <a:rPr lang="en-US" sz="4000" dirty="0" err="1"/>
              <a:t>ortu</a:t>
            </a:r>
            <a:endParaRPr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t>INTEGRASI ASUHAN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sz="2000"/>
            </a:pPr>
            <a:r>
              <a:rPr sz="3600" dirty="0" err="1"/>
              <a:t>Pernapasan</a:t>
            </a:r>
            <a:r>
              <a:rPr sz="3600" dirty="0"/>
              <a:t> </a:t>
            </a:r>
            <a:r>
              <a:rPr sz="3600" dirty="0" err="1"/>
              <a:t>mempengaruhi</a:t>
            </a:r>
            <a:r>
              <a:rPr sz="3600" dirty="0"/>
              <a:t> </a:t>
            </a:r>
            <a:r>
              <a:rPr sz="3600" dirty="0" err="1"/>
              <a:t>nutrisi</a:t>
            </a:r>
            <a:endParaRPr sz="3600" dirty="0"/>
          </a:p>
          <a:p>
            <a:pPr>
              <a:defRPr sz="2000"/>
            </a:pPr>
            <a:r>
              <a:rPr sz="3600" dirty="0" err="1"/>
              <a:t>Hipotermia</a:t>
            </a:r>
            <a:r>
              <a:rPr sz="3600" dirty="0"/>
              <a:t> </a:t>
            </a:r>
            <a:r>
              <a:rPr sz="3600" dirty="0" err="1"/>
              <a:t>meningkatkan</a:t>
            </a:r>
            <a:r>
              <a:rPr sz="3600" dirty="0"/>
              <a:t> </a:t>
            </a:r>
            <a:r>
              <a:rPr sz="3600" dirty="0" err="1"/>
              <a:t>risiko</a:t>
            </a:r>
            <a:r>
              <a:rPr sz="3600" dirty="0"/>
              <a:t> </a:t>
            </a:r>
            <a:r>
              <a:rPr sz="3600" dirty="0" err="1"/>
              <a:t>infeksi</a:t>
            </a:r>
            <a:endParaRPr sz="3600" dirty="0"/>
          </a:p>
          <a:p>
            <a:pPr>
              <a:defRPr sz="2000"/>
            </a:pPr>
            <a:r>
              <a:rPr sz="3600" dirty="0" err="1"/>
              <a:t>Semua</a:t>
            </a:r>
            <a:r>
              <a:rPr sz="3600" dirty="0"/>
              <a:t> </a:t>
            </a:r>
            <a:r>
              <a:rPr sz="3600" dirty="0" err="1"/>
              <a:t>aspek</a:t>
            </a:r>
            <a:r>
              <a:rPr sz="3600" dirty="0"/>
              <a:t> </a:t>
            </a:r>
            <a:r>
              <a:rPr sz="3600" dirty="0" err="1"/>
              <a:t>saling</a:t>
            </a:r>
            <a:r>
              <a:rPr sz="3600" dirty="0"/>
              <a:t> </a:t>
            </a:r>
            <a:r>
              <a:rPr sz="3600" dirty="0" err="1"/>
              <a:t>berkaitan</a:t>
            </a:r>
            <a:endParaRPr sz="3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rPr lang="en-US" dirty="0"/>
              <a:t>TERIMA KASIH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t>DEFINISI NEONATUS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36873"/>
            <a:ext cx="6887389" cy="1688589"/>
          </a:xfrm>
        </p:spPr>
        <p:txBody>
          <a:bodyPr>
            <a:normAutofit/>
          </a:bodyPr>
          <a:lstStyle/>
          <a:p>
            <a:pPr>
              <a:defRPr sz="2000"/>
            </a:pPr>
            <a:r>
              <a:rPr sz="2800" dirty="0" err="1"/>
              <a:t>Usia</a:t>
            </a:r>
            <a:r>
              <a:rPr sz="2800" dirty="0"/>
              <a:t> 0–28 </a:t>
            </a:r>
            <a:r>
              <a:rPr sz="2800" dirty="0" err="1"/>
              <a:t>hari</a:t>
            </a:r>
            <a:endParaRPr sz="2800" dirty="0"/>
          </a:p>
          <a:p>
            <a:pPr>
              <a:defRPr sz="2000"/>
            </a:pPr>
            <a:r>
              <a:rPr sz="2800" dirty="0"/>
              <a:t>Masa </a:t>
            </a:r>
            <a:r>
              <a:rPr sz="2800" dirty="0" err="1"/>
              <a:t>adaptasi</a:t>
            </a:r>
            <a:r>
              <a:rPr sz="2800" dirty="0"/>
              <a:t> </a:t>
            </a:r>
            <a:r>
              <a:rPr sz="2800" dirty="0" err="1"/>
              <a:t>kritis</a:t>
            </a:r>
            <a:r>
              <a:rPr sz="2800" dirty="0"/>
              <a:t> </a:t>
            </a:r>
            <a:r>
              <a:rPr sz="2800" dirty="0" err="1"/>
              <a:t>kehidupan</a:t>
            </a:r>
            <a:endParaRPr sz="2800" dirty="0"/>
          </a:p>
          <a:p>
            <a:pPr>
              <a:defRPr sz="2000"/>
            </a:pPr>
            <a:r>
              <a:rPr sz="2800" dirty="0" err="1"/>
              <a:t>Peralihan</a:t>
            </a:r>
            <a:r>
              <a:rPr sz="2800" dirty="0"/>
              <a:t> </a:t>
            </a:r>
            <a:r>
              <a:rPr sz="2800" dirty="0" err="1"/>
              <a:t>intrauterin</a:t>
            </a:r>
            <a:r>
              <a:rPr sz="2800" dirty="0"/>
              <a:t> </a:t>
            </a:r>
            <a:r>
              <a:rPr sz="2800" dirty="0" err="1"/>
              <a:t>ke</a:t>
            </a:r>
            <a:r>
              <a:rPr sz="2800" dirty="0"/>
              <a:t> </a:t>
            </a:r>
            <a:r>
              <a:rPr sz="2800" dirty="0" err="1"/>
              <a:t>ekstrauterin</a:t>
            </a:r>
            <a:endParaRPr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8F82C3-29B3-4F24-A643-CA8358503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55" y="3918680"/>
            <a:ext cx="8576442" cy="29393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t>KARAKTERISTIK NEONATUS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Pernapasan belum stabil</a:t>
            </a:r>
          </a:p>
          <a:p>
            <a:pPr>
              <a:defRPr sz="2000"/>
            </a:pPr>
            <a:r>
              <a:t>Imunitas rendah</a:t>
            </a:r>
          </a:p>
          <a:p>
            <a:pPr>
              <a:defRPr sz="2000"/>
            </a:pPr>
            <a:r>
              <a:t>Rentan hipotermia</a:t>
            </a:r>
          </a:p>
          <a:p>
            <a:pPr>
              <a:defRPr sz="2000"/>
            </a:pPr>
            <a:r>
              <a:t>Ketergantungan pada ASI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D679ED-02D1-46A1-83B0-9F56CB9A5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5766" y="1834166"/>
            <a:ext cx="5150068" cy="488095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600"/>
            </a:pPr>
            <a:r>
              <a:rPr dirty="0"/>
              <a:t>STATUS PERNAPASAN NORMAL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Frekuensi 30–60 x/menit</a:t>
            </a:r>
          </a:p>
          <a:p>
            <a:pPr>
              <a:defRPr sz="2000"/>
            </a:pPr>
            <a:r>
              <a:t>Tidak ada retraksi</a:t>
            </a:r>
          </a:p>
          <a:p>
            <a:pPr>
              <a:defRPr sz="2000"/>
            </a:pPr>
            <a:r>
              <a:t>Tidak sianosis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2335F3-1972-49A9-89EA-3602F9B8A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7806" y="2154620"/>
            <a:ext cx="4929353" cy="47033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76666-2561-405C-B987-61A7C44D1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Status </a:t>
            </a:r>
            <a:r>
              <a:rPr lang="en-US" dirty="0" err="1"/>
              <a:t>Pernapasan</a:t>
            </a:r>
            <a:r>
              <a:rPr lang="en-US" dirty="0"/>
              <a:t> </a:t>
            </a:r>
            <a:r>
              <a:rPr lang="en-US" dirty="0" err="1"/>
              <a:t>Neonatus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D09F8-206B-4374-AEDC-E4B3B2AA3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err="1"/>
              <a:t>Adaptasi</a:t>
            </a:r>
            <a:r>
              <a:rPr lang="en-US" b="1" dirty="0"/>
              <a:t> </a:t>
            </a:r>
            <a:r>
              <a:rPr lang="en-US" b="1" dirty="0" err="1"/>
              <a:t>Pernapasan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Nafas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30 </a:t>
            </a:r>
            <a:r>
              <a:rPr lang="en-US" dirty="0" err="1"/>
              <a:t>detik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lahir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Paru-paru</a:t>
            </a:r>
            <a:r>
              <a:rPr lang="en-US" dirty="0"/>
              <a:t> </a:t>
            </a:r>
            <a:r>
              <a:rPr lang="en-US" dirty="0" err="1"/>
              <a:t>mengembang</a:t>
            </a:r>
            <a:r>
              <a:rPr lang="en-US" dirty="0"/>
              <a:t> </a:t>
            </a:r>
            <a:r>
              <a:rPr lang="en-US" dirty="0" err="1"/>
              <a:t>menggantikan</a:t>
            </a:r>
            <a:r>
              <a:rPr lang="en-US" dirty="0"/>
              <a:t> </a:t>
            </a:r>
            <a:r>
              <a:rPr lang="en-US" dirty="0" err="1"/>
              <a:t>cairan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udara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b="1" dirty="0"/>
              <a:t>Tanda </a:t>
            </a:r>
            <a:r>
              <a:rPr lang="en-US" b="1" dirty="0" err="1"/>
              <a:t>Pernapasan</a:t>
            </a:r>
            <a:r>
              <a:rPr lang="en-US" b="1" dirty="0"/>
              <a:t> Normal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Frekuensi</a:t>
            </a:r>
            <a:r>
              <a:rPr lang="en-US" dirty="0"/>
              <a:t>: </a:t>
            </a:r>
            <a:r>
              <a:rPr lang="en-US" b="1" dirty="0"/>
              <a:t>30–60 x/</a:t>
            </a:r>
            <a:r>
              <a:rPr lang="en-US" b="1" dirty="0" err="1"/>
              <a:t>menit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retraksi</a:t>
            </a:r>
            <a:r>
              <a:rPr lang="en-US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bunyi</a:t>
            </a:r>
            <a:r>
              <a:rPr lang="en-US" dirty="0"/>
              <a:t> </a:t>
            </a:r>
            <a:r>
              <a:rPr lang="en-US" dirty="0" err="1"/>
              <a:t>tambahan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46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t>DISTRES PERNAPASAN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sz="2000"/>
            </a:pPr>
            <a:r>
              <a:rPr sz="3600" dirty="0" err="1"/>
              <a:t>Takipnea</a:t>
            </a:r>
            <a:r>
              <a:rPr sz="3600" dirty="0"/>
              <a:t> (&gt;60x/</a:t>
            </a:r>
            <a:r>
              <a:rPr sz="3600" dirty="0" err="1"/>
              <a:t>menit</a:t>
            </a:r>
            <a:r>
              <a:rPr sz="3600" dirty="0"/>
              <a:t>)</a:t>
            </a:r>
          </a:p>
          <a:p>
            <a:pPr>
              <a:defRPr sz="2000"/>
            </a:pPr>
            <a:r>
              <a:rPr sz="3600" dirty="0" err="1"/>
              <a:t>Retraksi</a:t>
            </a:r>
            <a:r>
              <a:rPr sz="3600" dirty="0"/>
              <a:t> dada</a:t>
            </a:r>
          </a:p>
          <a:p>
            <a:pPr>
              <a:defRPr sz="2000"/>
            </a:pPr>
            <a:r>
              <a:rPr sz="3600" dirty="0" err="1"/>
              <a:t>Cuping</a:t>
            </a:r>
            <a:r>
              <a:rPr sz="3600" dirty="0"/>
              <a:t> </a:t>
            </a:r>
            <a:r>
              <a:rPr sz="3600" dirty="0" err="1"/>
              <a:t>hidung</a:t>
            </a:r>
            <a:endParaRPr sz="3600" dirty="0"/>
          </a:p>
          <a:p>
            <a:pPr>
              <a:defRPr sz="2000"/>
            </a:pPr>
            <a:r>
              <a:rPr sz="3600" dirty="0" err="1"/>
              <a:t>Sianosis</a:t>
            </a:r>
            <a:endParaRPr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t>INTERVENSI PERNAPASAN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sz="2000"/>
            </a:pPr>
            <a:r>
              <a:rPr sz="2800" dirty="0" err="1"/>
              <a:t>Observasi</a:t>
            </a:r>
            <a:r>
              <a:rPr sz="2800" dirty="0"/>
              <a:t> </a:t>
            </a:r>
            <a:r>
              <a:rPr sz="2800" dirty="0" err="1"/>
              <a:t>pola</a:t>
            </a:r>
            <a:r>
              <a:rPr sz="2800" dirty="0"/>
              <a:t> napas</a:t>
            </a:r>
          </a:p>
          <a:p>
            <a:pPr>
              <a:defRPr sz="2000"/>
            </a:pPr>
            <a:r>
              <a:rPr sz="2800" dirty="0" err="1"/>
              <a:t>Posisi</a:t>
            </a:r>
            <a:r>
              <a:rPr sz="2800" dirty="0"/>
              <a:t> sniffing</a:t>
            </a:r>
            <a:r>
              <a:rPr lang="en-US" sz="2800" dirty="0"/>
              <a:t> </a:t>
            </a:r>
            <a:endParaRPr sz="2800" dirty="0"/>
          </a:p>
          <a:p>
            <a:pPr>
              <a:defRPr sz="2000"/>
            </a:pPr>
            <a:r>
              <a:rPr sz="2800" dirty="0" err="1"/>
              <a:t>Resusitasi</a:t>
            </a:r>
            <a:r>
              <a:rPr sz="2800" dirty="0"/>
              <a:t> </a:t>
            </a:r>
            <a:r>
              <a:rPr sz="2800" dirty="0" err="1"/>
              <a:t>bila</a:t>
            </a:r>
            <a:r>
              <a:rPr sz="2800" dirty="0"/>
              <a:t> </a:t>
            </a:r>
            <a:r>
              <a:rPr sz="2800" dirty="0" err="1"/>
              <a:t>perlu</a:t>
            </a:r>
            <a:endParaRPr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09421D-30FE-433C-B90B-B108394E4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0262" y="2659116"/>
            <a:ext cx="4677104" cy="389933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/>
            </a:pPr>
            <a:r>
              <a:rPr dirty="0"/>
              <a:t>TERMOREGULASI</a:t>
            </a:r>
            <a:r>
              <a:rPr lang="en-US" dirty="0"/>
              <a:t> NEONATUS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sz="2000"/>
            </a:pPr>
            <a:r>
              <a:rPr sz="3600" dirty="0" err="1"/>
              <a:t>Suhu</a:t>
            </a:r>
            <a:r>
              <a:rPr sz="3600" dirty="0"/>
              <a:t> normal: 36,5–37,5°C</a:t>
            </a:r>
          </a:p>
          <a:p>
            <a:pPr>
              <a:defRPr sz="2000"/>
            </a:pPr>
            <a:r>
              <a:rPr sz="3600" dirty="0" err="1"/>
              <a:t>Rentan</a:t>
            </a:r>
            <a:r>
              <a:rPr sz="3600" dirty="0"/>
              <a:t> </a:t>
            </a:r>
            <a:r>
              <a:rPr sz="3600" dirty="0" err="1"/>
              <a:t>kehilangan</a:t>
            </a:r>
            <a:r>
              <a:rPr sz="3600" dirty="0"/>
              <a:t> </a:t>
            </a:r>
            <a:r>
              <a:rPr sz="3600" dirty="0" err="1"/>
              <a:t>panas</a:t>
            </a:r>
            <a:endParaRPr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92</TotalTime>
  <Words>646</Words>
  <Application>Microsoft Office PowerPoint</Application>
  <PresentationFormat>On-screen Show (4:3)</PresentationFormat>
  <Paragraphs>107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Trebuchet MS</vt:lpstr>
      <vt:lpstr>Berlin</vt:lpstr>
      <vt:lpstr>KONSEP NEONATUS ESENSIAL</vt:lpstr>
      <vt:lpstr>CAPAIAN PEMBELAJARAN</vt:lpstr>
      <vt:lpstr>DEFINISI NEONATUS</vt:lpstr>
      <vt:lpstr>KARAKTERISTIK NEONATUS</vt:lpstr>
      <vt:lpstr>STATUS PERNAPASAN NORMAL</vt:lpstr>
      <vt:lpstr>Status Pernapasan Neonatus</vt:lpstr>
      <vt:lpstr>DISTRES PERNAPASAN</vt:lpstr>
      <vt:lpstr>INTERVENSI PERNAPASAN</vt:lpstr>
      <vt:lpstr>TERMOREGULASI NEONATUS</vt:lpstr>
      <vt:lpstr>Mekanisme Kehilangan Panas </vt:lpstr>
      <vt:lpstr>PowerPoint Presentation</vt:lpstr>
      <vt:lpstr>PowerPoint Presentation</vt:lpstr>
      <vt:lpstr>B. Mencegah kehilangan panas </vt:lpstr>
      <vt:lpstr>PowerPoint Presentation</vt:lpstr>
      <vt:lpstr>PENCEGAHAN INFEKSI</vt:lpstr>
      <vt:lpstr>Faktor Risiko Infeksi </vt:lpstr>
      <vt:lpstr>TANDA INFEKSI</vt:lpstr>
      <vt:lpstr>KEBUTUHAN NUTRISI</vt:lpstr>
      <vt:lpstr>TANDA NUTRISI CUKUP</vt:lpstr>
      <vt:lpstr>Masalah Nutrisi </vt:lpstr>
      <vt:lpstr>PERAN PERAWAT</vt:lpstr>
      <vt:lpstr>INTEGRASI ASUHAN</vt:lpstr>
      <vt:lpstr>TERIMA KASIH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NEONATUS ESENSIAL</dc:title>
  <dc:subject/>
  <dc:creator>User</dc:creator>
  <cp:keywords/>
  <dc:description>generated using python-pptx</dc:description>
  <cp:lastModifiedBy>User</cp:lastModifiedBy>
  <cp:revision>8</cp:revision>
  <dcterms:created xsi:type="dcterms:W3CDTF">2013-01-27T09:14:16Z</dcterms:created>
  <dcterms:modified xsi:type="dcterms:W3CDTF">2026-05-08T04:06:27Z</dcterms:modified>
  <cp:category/>
</cp:coreProperties>
</file>