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8" r:id="rId3"/>
    <p:sldId id="278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91" r:id="rId12"/>
    <p:sldId id="292" r:id="rId13"/>
    <p:sldId id="293" r:id="rId14"/>
    <p:sldId id="275" r:id="rId15"/>
    <p:sldId id="276" r:id="rId16"/>
    <p:sldId id="277" r:id="rId17"/>
    <p:sldId id="279" r:id="rId18"/>
    <p:sldId id="280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281" r:id="rId27"/>
    <p:sldId id="302" r:id="rId28"/>
    <p:sldId id="282" r:id="rId29"/>
    <p:sldId id="303" r:id="rId30"/>
    <p:sldId id="283" r:id="rId31"/>
    <p:sldId id="304" r:id="rId32"/>
    <p:sldId id="284" r:id="rId33"/>
    <p:sldId id="285" r:id="rId34"/>
    <p:sldId id="286" r:id="rId35"/>
    <p:sldId id="300" r:id="rId36"/>
    <p:sldId id="301" r:id="rId37"/>
    <p:sldId id="287" r:id="rId38"/>
    <p:sldId id="298" r:id="rId39"/>
    <p:sldId id="299" r:id="rId40"/>
    <p:sldId id="288" r:id="rId41"/>
    <p:sldId id="297" r:id="rId42"/>
    <p:sldId id="289" r:id="rId43"/>
    <p:sldId id="294" r:id="rId44"/>
    <p:sldId id="295" r:id="rId45"/>
    <p:sldId id="296" r:id="rId46"/>
    <p:sldId id="290" r:id="rId47"/>
    <p:sldId id="267" r:id="rId48"/>
  </p:sldIdLst>
  <p:sldSz cx="18288000" cy="10287000"/>
  <p:notesSz cx="6858000" cy="9144000"/>
  <p:embeddedFontLst>
    <p:embeddedFont>
      <p:font typeface="Montserrat Bold" pitchFamily="2" charset="77"/>
      <p:regular r:id="rId49"/>
    </p:embeddedFont>
    <p:embeddedFont>
      <p:font typeface="Montserrat Classic" pitchFamily="2" charset="77"/>
      <p:regular r:id="rId50"/>
    </p:embeddedFont>
    <p:embeddedFont>
      <p:font typeface="Poppins Bold" pitchFamily="2" charset="77"/>
      <p:regular r:id="rId51"/>
    </p:embeddedFont>
    <p:embeddedFont>
      <p:font typeface="Raleway Bold" panose="020B0803030101060003" pitchFamily="34" charset="77"/>
      <p:regular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14" autoAdjust="0"/>
    <p:restoredTop sz="92574" autoAdjust="0"/>
  </p:normalViewPr>
  <p:slideViewPr>
    <p:cSldViewPr>
      <p:cViewPr varScale="1">
        <p:scale>
          <a:sx n="61" d="100"/>
          <a:sy n="61" d="100"/>
        </p:scale>
        <p:origin x="760" y="208"/>
      </p:cViewPr>
      <p:guideLst>
        <p:guide orient="horz" pos="218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2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tiff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tiff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21" Type="http://schemas.openxmlformats.org/officeDocument/2006/relationships/image" Target="../media/image34.tiff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20" Type="http://schemas.openxmlformats.org/officeDocument/2006/relationships/image" Target="../media/image33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35.tiff"/><Relationship Id="rId2" Type="http://schemas.openxmlformats.org/officeDocument/2006/relationships/image" Target="../media/image1.jpeg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4" Type="http://schemas.openxmlformats.org/officeDocument/2006/relationships/image" Target="../media/image5.pn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20" Type="http://schemas.openxmlformats.org/officeDocument/2006/relationships/image" Target="../media/image28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2.tiff"/><Relationship Id="rId2" Type="http://schemas.openxmlformats.org/officeDocument/2006/relationships/image" Target="../media/image1.jpeg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4" Type="http://schemas.openxmlformats.org/officeDocument/2006/relationships/image" Target="../media/image5.pn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iff"/><Relationship Id="rId2" Type="http://schemas.openxmlformats.org/officeDocument/2006/relationships/image" Target="../media/image40.tif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tif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tif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tif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tif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svg"/><Relationship Id="rId3" Type="http://schemas.openxmlformats.org/officeDocument/2006/relationships/image" Target="../media/image50.svg"/><Relationship Id="rId7" Type="http://schemas.openxmlformats.org/officeDocument/2006/relationships/image" Target="../media/image54.svg"/><Relationship Id="rId12" Type="http://schemas.openxmlformats.org/officeDocument/2006/relationships/image" Target="../media/image59.png"/><Relationship Id="rId17" Type="http://schemas.openxmlformats.org/officeDocument/2006/relationships/image" Target="../media/image5.png"/><Relationship Id="rId2" Type="http://schemas.openxmlformats.org/officeDocument/2006/relationships/image" Target="../media/image49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58.svg"/><Relationship Id="rId5" Type="http://schemas.openxmlformats.org/officeDocument/2006/relationships/image" Target="../media/image52.svg"/><Relationship Id="rId15" Type="http://schemas.openxmlformats.org/officeDocument/2006/relationships/image" Target="../media/image62.sv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svg"/><Relationship Id="rId14" Type="http://schemas.openxmlformats.org/officeDocument/2006/relationships/image" Target="../media/image6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20" Type="http://schemas.openxmlformats.org/officeDocument/2006/relationships/image" Target="../media/image29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14.png"/><Relationship Id="rId18" Type="http://schemas.openxmlformats.org/officeDocument/2006/relationships/image" Target="../media/image19.sv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12" Type="http://schemas.openxmlformats.org/officeDocument/2006/relationships/image" Target="../media/image13.svg"/><Relationship Id="rId17" Type="http://schemas.openxmlformats.org/officeDocument/2006/relationships/image" Target="../media/image18.png"/><Relationship Id="rId2" Type="http://schemas.openxmlformats.org/officeDocument/2006/relationships/image" Target="../media/image29.tiff"/><Relationship Id="rId16" Type="http://schemas.openxmlformats.org/officeDocument/2006/relationships/image" Target="../media/image17.svg"/><Relationship Id="rId20" Type="http://schemas.openxmlformats.org/officeDocument/2006/relationships/image" Target="../media/image2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2.png"/><Relationship Id="rId5" Type="http://schemas.openxmlformats.org/officeDocument/2006/relationships/image" Target="../media/image4.png"/><Relationship Id="rId15" Type="http://schemas.openxmlformats.org/officeDocument/2006/relationships/image" Target="../media/image16.png"/><Relationship Id="rId10" Type="http://schemas.openxmlformats.org/officeDocument/2006/relationships/image" Target="../media/image11.svg"/><Relationship Id="rId19" Type="http://schemas.openxmlformats.org/officeDocument/2006/relationships/image" Target="../media/image20.png"/><Relationship Id="rId4" Type="http://schemas.openxmlformats.org/officeDocument/2006/relationships/image" Target="../media/image25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4.png"/><Relationship Id="rId16" Type="http://schemas.openxmlformats.org/officeDocument/2006/relationships/image" Target="../media/image18.png"/><Relationship Id="rId20" Type="http://schemas.openxmlformats.org/officeDocument/2006/relationships/image" Target="../media/image29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92665"/>
          </a:xfrm>
          <a:custGeom>
            <a:avLst/>
            <a:gdLst/>
            <a:ahLst/>
            <a:cxnLst/>
            <a:rect l="l" t="t" r="r" b="b"/>
            <a:pathLst>
              <a:path w="18288000" h="10292665">
                <a:moveTo>
                  <a:pt x="0" y="0"/>
                </a:moveTo>
                <a:lnTo>
                  <a:pt x="18288000" y="0"/>
                </a:lnTo>
                <a:lnTo>
                  <a:pt x="18288000" y="10292665"/>
                </a:lnTo>
                <a:lnTo>
                  <a:pt x="0" y="102926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l="-803" t="-15285" r="-4770" b="-976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46860" y="9258300"/>
            <a:ext cx="3962933" cy="1034365"/>
            <a:chOff x="0" y="0"/>
            <a:chExt cx="1043735" cy="2724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43735" cy="272425"/>
            </a:xfrm>
            <a:custGeom>
              <a:avLst/>
              <a:gdLst/>
              <a:ahLst/>
              <a:cxnLst/>
              <a:rect l="l" t="t" r="r" b="b"/>
              <a:pathLst>
                <a:path w="1043735" h="272425">
                  <a:moveTo>
                    <a:pt x="0" y="0"/>
                  </a:moveTo>
                  <a:lnTo>
                    <a:pt x="1043735" y="0"/>
                  </a:lnTo>
                  <a:lnTo>
                    <a:pt x="1043735" y="272425"/>
                  </a:lnTo>
                  <a:lnTo>
                    <a:pt x="0" y="272425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043735" cy="329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259300" y="0"/>
            <a:ext cx="1028700" cy="10287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542327" y="8108629"/>
            <a:ext cx="1560994" cy="305542"/>
            <a:chOff x="0" y="0"/>
            <a:chExt cx="2081326" cy="407390"/>
          </a:xfrm>
        </p:grpSpPr>
        <p:grpSp>
          <p:nvGrpSpPr>
            <p:cNvPr id="10" name="Group 10"/>
            <p:cNvGrpSpPr/>
            <p:nvPr/>
          </p:nvGrpSpPr>
          <p:grpSpPr>
            <a:xfrm>
              <a:off x="1673936" y="0"/>
              <a:ext cx="407390" cy="40739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0"/>
              <a:ext cx="1537697" cy="407390"/>
              <a:chOff x="0" y="0"/>
              <a:chExt cx="3067924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06792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3067924" h="812800">
                    <a:moveTo>
                      <a:pt x="0" y="0"/>
                    </a:moveTo>
                    <a:lnTo>
                      <a:pt x="3067924" y="0"/>
                    </a:lnTo>
                    <a:lnTo>
                      <a:pt x="306792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067924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-5400000">
              <a:off x="1801082" y="155956"/>
              <a:ext cx="153098" cy="95477"/>
            </a:xfrm>
            <a:custGeom>
              <a:avLst/>
              <a:gdLst/>
              <a:ahLst/>
              <a:cxnLst/>
              <a:rect l="l" t="t" r="r" b="b"/>
              <a:pathLst>
                <a:path w="153098" h="95477">
                  <a:moveTo>
                    <a:pt x="0" y="0"/>
                  </a:moveTo>
                  <a:lnTo>
                    <a:pt x="153098" y="0"/>
                  </a:lnTo>
                  <a:lnTo>
                    <a:pt x="153098" y="95478"/>
                  </a:lnTo>
                  <a:lnTo>
                    <a:pt x="0" y="9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4953000" y="1645710"/>
            <a:ext cx="11430674" cy="5730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239"/>
              </a:lnSpc>
              <a:spcBef>
                <a:spcPct val="0"/>
              </a:spcBef>
            </a:pPr>
            <a:r>
              <a:rPr lang="en-US" sz="4000" dirty="0">
                <a:solidFill>
                  <a:srgbClr val="242F9B"/>
                </a:solidFill>
                <a:latin typeface="Montserrat Bold"/>
              </a:rPr>
              <a:t>DOKUMENTASI DAN PELAPORAN HASIL PENILAIAN BENCANA</a:t>
            </a:r>
          </a:p>
          <a:p>
            <a:pPr algn="r">
              <a:lnSpc>
                <a:spcPts val="9239"/>
              </a:lnSpc>
              <a:spcBef>
                <a:spcPct val="0"/>
              </a:spcBef>
            </a:pPr>
            <a:r>
              <a:rPr lang="en-US" sz="4000" dirty="0">
                <a:solidFill>
                  <a:srgbClr val="242F9B"/>
                </a:solidFill>
                <a:latin typeface="Montserrat Bold"/>
              </a:rPr>
              <a:t>====================================</a:t>
            </a:r>
          </a:p>
          <a:p>
            <a:pPr algn="r">
              <a:lnSpc>
                <a:spcPts val="9239"/>
              </a:lnSpc>
              <a:spcBef>
                <a:spcPct val="0"/>
              </a:spcBef>
            </a:pPr>
            <a:r>
              <a:rPr lang="en-US" sz="4000" dirty="0">
                <a:solidFill>
                  <a:srgbClr val="242F9B"/>
                </a:solidFill>
                <a:latin typeface="Montserrat Bold"/>
              </a:rPr>
              <a:t>PENGELOLAAN KEGAWATDARURATAN BENCANA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536999" y="514350"/>
            <a:ext cx="1119845" cy="1119845"/>
            <a:chOff x="0" y="0"/>
            <a:chExt cx="1493127" cy="149312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93127" cy="1493127"/>
            </a:xfrm>
            <a:custGeom>
              <a:avLst/>
              <a:gdLst/>
              <a:ahLst/>
              <a:cxnLst/>
              <a:rect l="l" t="t" r="r" b="b"/>
              <a:pathLst>
                <a:path w="1493127" h="1493127">
                  <a:moveTo>
                    <a:pt x="0" y="0"/>
                  </a:moveTo>
                  <a:lnTo>
                    <a:pt x="1493127" y="0"/>
                  </a:lnTo>
                  <a:lnTo>
                    <a:pt x="1493127" y="1493127"/>
                  </a:lnTo>
                  <a:lnTo>
                    <a:pt x="0" y="1493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grpSp>
          <p:nvGrpSpPr>
            <p:cNvPr id="20" name="Group 20"/>
            <p:cNvGrpSpPr/>
            <p:nvPr/>
          </p:nvGrpSpPr>
          <p:grpSpPr>
            <a:xfrm>
              <a:off x="129613" y="126047"/>
              <a:ext cx="1241034" cy="1241034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>
              <a:off x="122480" y="126874"/>
              <a:ext cx="1241034" cy="1229543"/>
            </a:xfrm>
            <a:custGeom>
              <a:avLst/>
              <a:gdLst/>
              <a:ahLst/>
              <a:cxnLst/>
              <a:rect l="l" t="t" r="r" b="b"/>
              <a:pathLst>
                <a:path w="1241034" h="1229543">
                  <a:moveTo>
                    <a:pt x="0" y="0"/>
                  </a:moveTo>
                  <a:lnTo>
                    <a:pt x="1241035" y="0"/>
                  </a:lnTo>
                  <a:lnTo>
                    <a:pt x="1241035" y="1229543"/>
                  </a:lnTo>
                  <a:lnTo>
                    <a:pt x="0" y="1229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1834606" y="666025"/>
            <a:ext cx="3632280" cy="1048475"/>
            <a:chOff x="0" y="-38100"/>
            <a:chExt cx="4843040" cy="1397966"/>
          </a:xfrm>
        </p:grpSpPr>
        <p:sp>
          <p:nvSpPr>
            <p:cNvPr id="25" name="TextBox 25"/>
            <p:cNvSpPr txBox="1"/>
            <p:nvPr/>
          </p:nvSpPr>
          <p:spPr>
            <a:xfrm>
              <a:off x="0" y="-38100"/>
              <a:ext cx="4843040" cy="3170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005"/>
                </a:lnSpc>
                <a:spcBef>
                  <a:spcPct val="0"/>
                </a:spcBef>
              </a:pPr>
              <a:r>
                <a:rPr lang="en-US" sz="1432" spc="113">
                  <a:solidFill>
                    <a:srgbClr val="000000"/>
                  </a:solidFill>
                  <a:latin typeface="Poppins Bold"/>
                </a:rPr>
                <a:t>SEKOLAH TINGGI ILMU KESEHATAN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250488"/>
              <a:ext cx="4843040" cy="7029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12"/>
                </a:lnSpc>
                <a:spcBef>
                  <a:spcPct val="0"/>
                </a:spcBef>
              </a:pPr>
              <a:r>
                <a:rPr lang="en-US" sz="3008" spc="352" dirty="0">
                  <a:solidFill>
                    <a:srgbClr val="000000"/>
                  </a:solidFill>
                  <a:latin typeface="Poppins Bold"/>
                </a:rPr>
                <a:t>NOTOKUSUMO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970166"/>
              <a:ext cx="4843040" cy="389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06"/>
                </a:lnSpc>
                <a:spcBef>
                  <a:spcPct val="0"/>
                </a:spcBef>
              </a:pPr>
              <a:r>
                <a:rPr lang="en-US" sz="1719" spc="135" dirty="0">
                  <a:solidFill>
                    <a:srgbClr val="000000"/>
                  </a:solidFill>
                  <a:latin typeface="Poppins Bold"/>
                </a:rPr>
                <a:t>YOGYAKARTA</a:t>
              </a:r>
            </a:p>
          </p:txBody>
        </p:sp>
      </p:grpSp>
      <p:sp>
        <p:nvSpPr>
          <p:cNvPr id="28" name="Freeform 28"/>
          <p:cNvSpPr/>
          <p:nvPr/>
        </p:nvSpPr>
        <p:spPr>
          <a:xfrm>
            <a:off x="11551852" y="9155176"/>
            <a:ext cx="674551" cy="564093"/>
          </a:xfrm>
          <a:custGeom>
            <a:avLst/>
            <a:gdLst/>
            <a:ahLst/>
            <a:cxnLst/>
            <a:rect l="l" t="t" r="r" b="b"/>
            <a:pathLst>
              <a:path w="674551" h="564093">
                <a:moveTo>
                  <a:pt x="0" y="0"/>
                </a:moveTo>
                <a:lnTo>
                  <a:pt x="674551" y="0"/>
                </a:lnTo>
                <a:lnTo>
                  <a:pt x="674551" y="564094"/>
                </a:lnTo>
                <a:lnTo>
                  <a:pt x="0" y="5640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1542327" y="8668569"/>
            <a:ext cx="368306" cy="362782"/>
          </a:xfrm>
          <a:custGeom>
            <a:avLst/>
            <a:gdLst/>
            <a:ahLst/>
            <a:cxnLst/>
            <a:rect l="l" t="t" r="r" b="b"/>
            <a:pathLst>
              <a:path w="368306" h="362782">
                <a:moveTo>
                  <a:pt x="0" y="0"/>
                </a:moveTo>
                <a:lnTo>
                  <a:pt x="368306" y="0"/>
                </a:lnTo>
                <a:lnTo>
                  <a:pt x="368306" y="362782"/>
                </a:lnTo>
                <a:lnTo>
                  <a:pt x="0" y="36278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2140139" y="8614196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242F9B"/>
                </a:solidFill>
                <a:latin typeface="Montserrat Classic"/>
              </a:rPr>
              <a:t>www.stikes-notokusumo.ac.id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140139" y="9182400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242F9B"/>
                </a:solidFill>
                <a:latin typeface="Montserrat Classic"/>
              </a:rPr>
              <a:t>Jl. Bener No. 26 Tegalrejo Yogyakarta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413576" y="9513296"/>
            <a:ext cx="2842061" cy="552530"/>
            <a:chOff x="0" y="0"/>
            <a:chExt cx="3789414" cy="73670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>
              <a:off x="737021" y="0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>
              <a:off x="1588731" y="0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>
              <a:off x="2418964" y="0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>
              <a:off x="3165214" y="0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223719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226115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297202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>
              <a:off x="299598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416AB99F-DA36-534A-A879-3102D327811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13576" y="2953858"/>
            <a:ext cx="4582565" cy="458256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A22CDD14-DD61-5F42-95FC-6545782D169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113107" y="6469623"/>
            <a:ext cx="5702986" cy="31936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523561"/>
            <a:ext cx="13146982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ID" sz="4000" b="1" dirty="0" err="1"/>
              <a:t>Teknologi</a:t>
            </a:r>
            <a:r>
              <a:rPr lang="en-ID" sz="4000" b="1" dirty="0"/>
              <a:t> </a:t>
            </a:r>
            <a:r>
              <a:rPr lang="en-ID" sz="4000" b="1" dirty="0" err="1"/>
              <a:t>dalam</a:t>
            </a:r>
            <a:r>
              <a:rPr lang="en-ID" sz="4000" b="1" dirty="0"/>
              <a:t> </a:t>
            </a:r>
            <a:r>
              <a:rPr lang="en-ID" sz="4000" b="1" dirty="0" err="1"/>
              <a:t>Dokumentasi</a:t>
            </a:r>
            <a:r>
              <a:rPr lang="en-ID" sz="4000" b="1" dirty="0"/>
              <a:t> </a:t>
            </a:r>
            <a:r>
              <a:rPr lang="en-ID" sz="4000" b="1" dirty="0" err="1"/>
              <a:t>dan</a:t>
            </a:r>
            <a:r>
              <a:rPr lang="en-ID" sz="4000" b="1" dirty="0"/>
              <a:t> </a:t>
            </a:r>
            <a:r>
              <a:rPr lang="en-ID" sz="4000" b="1" dirty="0" err="1"/>
              <a:t>Pelaporan</a:t>
            </a:r>
            <a:endParaRPr lang="en-ID" sz="4000" b="1" dirty="0"/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2184104"/>
            <a:ext cx="1451290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/>
              <a:t>GIS </a:t>
            </a:r>
            <a:r>
              <a:rPr lang="en-ID" sz="3600" b="1" i="1" dirty="0"/>
              <a:t>(Geographic Information System)</a:t>
            </a:r>
            <a:r>
              <a:rPr lang="en-ID" sz="3600" b="1" dirty="0"/>
              <a:t>:</a:t>
            </a:r>
            <a:r>
              <a:rPr lang="en-ID" sz="3600" dirty="0"/>
              <a:t> </a:t>
            </a:r>
            <a:r>
              <a:rPr lang="en-ID" sz="3600" dirty="0" err="1"/>
              <a:t>Sistem</a:t>
            </a:r>
            <a:r>
              <a:rPr lang="en-ID" sz="3600" dirty="0"/>
              <a:t> </a:t>
            </a:r>
            <a:r>
              <a:rPr lang="en-ID" sz="3600" dirty="0" err="1"/>
              <a:t>informasi</a:t>
            </a:r>
            <a:r>
              <a:rPr lang="en-ID" sz="3600" dirty="0"/>
              <a:t> </a:t>
            </a:r>
            <a:r>
              <a:rPr lang="en-ID" sz="3600" dirty="0" err="1"/>
              <a:t>geografis</a:t>
            </a:r>
            <a:r>
              <a:rPr lang="en-ID" sz="3600" dirty="0"/>
              <a:t> </a:t>
            </a:r>
            <a:r>
              <a:rPr lang="en-ID" sz="3600" dirty="0" err="1"/>
              <a:t>memungkinkan</a:t>
            </a:r>
            <a:r>
              <a:rPr lang="en-ID" sz="3600" dirty="0"/>
              <a:t> </a:t>
            </a:r>
            <a:r>
              <a:rPr lang="en-ID" sz="3600" dirty="0" err="1"/>
              <a:t>pemetaan</a:t>
            </a:r>
            <a:r>
              <a:rPr lang="en-ID" sz="3600" dirty="0"/>
              <a:t> </a:t>
            </a:r>
            <a:r>
              <a:rPr lang="en-ID" sz="3600" dirty="0" err="1"/>
              <a:t>kerusakan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penilaian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secara</a:t>
            </a:r>
            <a:r>
              <a:rPr lang="en-ID" sz="3600" dirty="0"/>
              <a:t> </a:t>
            </a:r>
            <a:r>
              <a:rPr lang="en-ID" sz="3600" dirty="0" err="1"/>
              <a:t>lebih</a:t>
            </a:r>
            <a:r>
              <a:rPr lang="en-ID" sz="3600" dirty="0"/>
              <a:t> </a:t>
            </a:r>
            <a:r>
              <a:rPr lang="en-ID" sz="3600" dirty="0" err="1"/>
              <a:t>efisien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akurat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Aplikasi</a:t>
            </a:r>
            <a:r>
              <a:rPr lang="en-ID" sz="3600" b="1" dirty="0"/>
              <a:t> Mobile:</a:t>
            </a:r>
            <a:r>
              <a:rPr lang="en-ID" sz="3600" dirty="0"/>
              <a:t> </a:t>
            </a:r>
            <a:r>
              <a:rPr lang="en-ID" sz="3600" dirty="0" err="1"/>
              <a:t>Beberapa</a:t>
            </a:r>
            <a:r>
              <a:rPr lang="en-ID" sz="3600" dirty="0"/>
              <a:t> </a:t>
            </a:r>
            <a:r>
              <a:rPr lang="en-ID" sz="3600" dirty="0" err="1"/>
              <a:t>aplikasi</a:t>
            </a:r>
            <a:r>
              <a:rPr lang="en-ID" sz="3600" dirty="0"/>
              <a:t> mobile </a:t>
            </a:r>
            <a:r>
              <a:rPr lang="en-ID" sz="3600" dirty="0" err="1"/>
              <a:t>memungkinkan</a:t>
            </a:r>
            <a:r>
              <a:rPr lang="en-ID" sz="3600" dirty="0"/>
              <a:t> </a:t>
            </a:r>
            <a:r>
              <a:rPr lang="en-ID" sz="3600" dirty="0" err="1"/>
              <a:t>petugas</a:t>
            </a:r>
            <a:r>
              <a:rPr lang="en-ID" sz="3600" dirty="0"/>
              <a:t> di </a:t>
            </a:r>
            <a:r>
              <a:rPr lang="en-ID" sz="3600" dirty="0" err="1"/>
              <a:t>lapangan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melaporkan</a:t>
            </a:r>
            <a:r>
              <a:rPr lang="en-ID" sz="3600" dirty="0"/>
              <a:t> data </a:t>
            </a:r>
            <a:r>
              <a:rPr lang="en-ID" sz="3600" dirty="0" err="1"/>
              <a:t>secara</a:t>
            </a:r>
            <a:r>
              <a:rPr lang="en-ID" sz="3600" dirty="0"/>
              <a:t> </a:t>
            </a:r>
            <a:r>
              <a:rPr lang="en-ID" sz="3600" dirty="0" err="1"/>
              <a:t>langsung</a:t>
            </a:r>
            <a:r>
              <a:rPr lang="en-ID" sz="3600" dirty="0"/>
              <a:t> </a:t>
            </a:r>
            <a:r>
              <a:rPr lang="en-ID" sz="3600" dirty="0" err="1"/>
              <a:t>kepada</a:t>
            </a:r>
            <a:r>
              <a:rPr lang="en-ID" sz="3600" dirty="0"/>
              <a:t> </a:t>
            </a:r>
            <a:r>
              <a:rPr lang="en-ID" sz="3600" dirty="0" err="1"/>
              <a:t>pusat</a:t>
            </a:r>
            <a:r>
              <a:rPr lang="en-ID" sz="3600" dirty="0"/>
              <a:t> </a:t>
            </a:r>
            <a:r>
              <a:rPr lang="en-ID" sz="3600" dirty="0" err="1"/>
              <a:t>komando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Penggunaan</a:t>
            </a:r>
            <a:r>
              <a:rPr lang="en-ID" sz="3600" b="1" dirty="0"/>
              <a:t> Drone:</a:t>
            </a:r>
            <a:r>
              <a:rPr lang="en-ID" sz="3600" dirty="0"/>
              <a:t> </a:t>
            </a:r>
            <a:r>
              <a:rPr lang="en-ID" sz="3600" dirty="0" err="1"/>
              <a:t>Teknologi</a:t>
            </a:r>
            <a:r>
              <a:rPr lang="en-ID" sz="3600" dirty="0"/>
              <a:t> drone </a:t>
            </a:r>
            <a:r>
              <a:rPr lang="en-ID" sz="3600" dirty="0" err="1"/>
              <a:t>digunakan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mendapatkan</a:t>
            </a:r>
            <a:r>
              <a:rPr lang="en-ID" sz="3600" dirty="0"/>
              <a:t> visual </a:t>
            </a:r>
            <a:r>
              <a:rPr lang="en-ID" sz="3600" dirty="0" err="1"/>
              <a:t>dari</a:t>
            </a:r>
            <a:r>
              <a:rPr lang="en-ID" sz="3600" dirty="0"/>
              <a:t> area yang </a:t>
            </a:r>
            <a:r>
              <a:rPr lang="en-ID" sz="3600" dirty="0" err="1"/>
              <a:t>sulit</a:t>
            </a:r>
            <a:r>
              <a:rPr lang="en-ID" sz="3600" dirty="0"/>
              <a:t> </a:t>
            </a:r>
            <a:r>
              <a:rPr lang="en-ID" sz="3600" dirty="0" err="1"/>
              <a:t>dijangkau</a:t>
            </a:r>
            <a:r>
              <a:rPr lang="en-ID" sz="3600" dirty="0"/>
              <a:t>, </a:t>
            </a:r>
            <a:r>
              <a:rPr lang="en-ID" sz="3600" dirty="0" err="1"/>
              <a:t>seperti</a:t>
            </a:r>
            <a:r>
              <a:rPr lang="en-ID" sz="3600" dirty="0"/>
              <a:t> </a:t>
            </a:r>
            <a:r>
              <a:rPr lang="en-ID" sz="3600" dirty="0" err="1"/>
              <a:t>daerah</a:t>
            </a:r>
            <a:r>
              <a:rPr lang="en-ID" sz="3600" dirty="0"/>
              <a:t> yang </a:t>
            </a:r>
            <a:r>
              <a:rPr lang="en-ID" sz="3600" dirty="0" err="1"/>
              <a:t>terisolasi</a:t>
            </a:r>
            <a:r>
              <a:rPr lang="en-ID" sz="3600" dirty="0"/>
              <a:t> </a:t>
            </a:r>
            <a:r>
              <a:rPr lang="en-ID" sz="3600" dirty="0" err="1"/>
              <a:t>atau</a:t>
            </a:r>
            <a:r>
              <a:rPr lang="en-ID" sz="3600" dirty="0"/>
              <a:t> </a:t>
            </a:r>
            <a:r>
              <a:rPr lang="en-ID" sz="3600" dirty="0" err="1"/>
              <a:t>kawasan</a:t>
            </a:r>
            <a:r>
              <a:rPr lang="en-ID" sz="3600" dirty="0"/>
              <a:t> yang </a:t>
            </a:r>
            <a:r>
              <a:rPr lang="en-ID" sz="3600" dirty="0" err="1"/>
              <a:t>terkena</a:t>
            </a:r>
            <a:r>
              <a:rPr lang="en-ID" sz="3600" dirty="0"/>
              <a:t> </a:t>
            </a:r>
            <a:r>
              <a:rPr lang="en-ID" sz="3600" dirty="0" err="1"/>
              <a:t>longsor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2350518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522EA4-97CA-E548-AF30-B6676A2C1D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800100"/>
            <a:ext cx="15925800" cy="840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489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6EBECEF-9482-C541-AAA0-379319CD9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495300"/>
            <a:ext cx="16002000" cy="929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144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82AD6C0-8940-BE4F-88CA-0F4CA3F00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342900"/>
            <a:ext cx="14935200" cy="955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726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523561"/>
            <a:ext cx="13146982" cy="61555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0" tIns="0" rIns="0" bIns="0" rtlCol="0" anchor="t">
            <a:spAutoFit/>
          </a:bodyPr>
          <a:lstStyle/>
          <a:p>
            <a:r>
              <a:rPr lang="en-ID" sz="4000" b="1" dirty="0" err="1"/>
              <a:t>Tantangan</a:t>
            </a:r>
            <a:r>
              <a:rPr lang="en-ID" sz="4000" b="1" dirty="0"/>
              <a:t> </a:t>
            </a:r>
            <a:r>
              <a:rPr lang="en-ID" sz="4000" b="1" dirty="0" err="1"/>
              <a:t>dalam</a:t>
            </a:r>
            <a:r>
              <a:rPr lang="en-ID" sz="4000" b="1" dirty="0"/>
              <a:t> </a:t>
            </a:r>
            <a:r>
              <a:rPr lang="en-ID" sz="4000" b="1" dirty="0" err="1"/>
              <a:t>Dokumentasi</a:t>
            </a:r>
            <a:r>
              <a:rPr lang="en-ID" sz="4000" b="1" dirty="0"/>
              <a:t> </a:t>
            </a:r>
            <a:r>
              <a:rPr lang="en-ID" sz="4000" b="1" dirty="0" err="1"/>
              <a:t>dan</a:t>
            </a:r>
            <a:r>
              <a:rPr lang="en-ID" sz="4000" b="1" dirty="0"/>
              <a:t> </a:t>
            </a:r>
            <a:r>
              <a:rPr lang="en-ID" sz="4000" b="1" dirty="0" err="1"/>
              <a:t>Pelaporan</a:t>
            </a:r>
            <a:r>
              <a:rPr lang="en-ID" sz="4000" b="1" dirty="0"/>
              <a:t> </a:t>
            </a:r>
            <a:r>
              <a:rPr lang="en-ID" sz="4000" b="1" dirty="0" err="1"/>
              <a:t>Bencana</a:t>
            </a:r>
            <a:endParaRPr lang="en-ID" sz="4000" b="1" dirty="0"/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2184104"/>
            <a:ext cx="1451290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Keterbatasan</a:t>
            </a:r>
            <a:r>
              <a:rPr lang="en-ID" sz="3600" b="1" dirty="0"/>
              <a:t> </a:t>
            </a:r>
            <a:r>
              <a:rPr lang="en-ID" sz="3600" b="1" dirty="0" err="1"/>
              <a:t>Sumber</a:t>
            </a:r>
            <a:r>
              <a:rPr lang="en-ID" sz="3600" b="1" dirty="0"/>
              <a:t> </a:t>
            </a:r>
            <a:r>
              <a:rPr lang="en-ID" sz="3600" b="1" dirty="0" err="1"/>
              <a:t>Daya</a:t>
            </a:r>
            <a:r>
              <a:rPr lang="en-ID" sz="3600" b="1" dirty="0"/>
              <a:t>:</a:t>
            </a:r>
            <a:r>
              <a:rPr lang="en-ID" sz="3600" dirty="0"/>
              <a:t> </a:t>
            </a:r>
            <a:r>
              <a:rPr lang="en-ID" sz="3600" dirty="0" err="1"/>
              <a:t>Kurangnya</a:t>
            </a:r>
            <a:r>
              <a:rPr lang="en-ID" sz="3600" dirty="0"/>
              <a:t> </a:t>
            </a:r>
            <a:r>
              <a:rPr lang="en-ID" sz="3600" dirty="0" err="1"/>
              <a:t>personel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alat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mendokumentasikan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melaporkan</a:t>
            </a:r>
            <a:r>
              <a:rPr lang="en-ID" sz="3600" dirty="0"/>
              <a:t> data </a:t>
            </a:r>
            <a:r>
              <a:rPr lang="en-ID" sz="3600" dirty="0" err="1"/>
              <a:t>secara</a:t>
            </a:r>
            <a:r>
              <a:rPr lang="en-ID" sz="3600" dirty="0"/>
              <a:t> </a:t>
            </a:r>
            <a:r>
              <a:rPr lang="en-ID" sz="3600" dirty="0" err="1"/>
              <a:t>akurat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cepat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Aksesibilitas</a:t>
            </a:r>
            <a:r>
              <a:rPr lang="en-ID" sz="3600" b="1" dirty="0"/>
              <a:t> </a:t>
            </a:r>
            <a:r>
              <a:rPr lang="en-ID" sz="3600" b="1" dirty="0" err="1"/>
              <a:t>Terbatas</a:t>
            </a:r>
            <a:r>
              <a:rPr lang="en-ID" sz="3600" b="1" dirty="0"/>
              <a:t>:</a:t>
            </a:r>
            <a:r>
              <a:rPr lang="en-ID" sz="3600" dirty="0"/>
              <a:t> </a:t>
            </a:r>
            <a:r>
              <a:rPr lang="en-ID" sz="3600" dirty="0" err="1"/>
              <a:t>Beberapa</a:t>
            </a:r>
            <a:r>
              <a:rPr lang="en-ID" sz="3600" dirty="0"/>
              <a:t> </a:t>
            </a:r>
            <a:r>
              <a:rPr lang="en-ID" sz="3600" dirty="0" err="1"/>
              <a:t>daerah</a:t>
            </a:r>
            <a:r>
              <a:rPr lang="en-ID" sz="3600" dirty="0"/>
              <a:t> yang </a:t>
            </a:r>
            <a:r>
              <a:rPr lang="en-ID" sz="3600" dirty="0" err="1"/>
              <a:t>terdampak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mungkin</a:t>
            </a:r>
            <a:r>
              <a:rPr lang="en-ID" sz="3600" dirty="0"/>
              <a:t> </a:t>
            </a:r>
            <a:r>
              <a:rPr lang="en-ID" sz="3600" dirty="0" err="1"/>
              <a:t>sulit</a:t>
            </a:r>
            <a:r>
              <a:rPr lang="en-ID" sz="3600" dirty="0"/>
              <a:t> </a:t>
            </a:r>
            <a:r>
              <a:rPr lang="en-ID" sz="3600" dirty="0" err="1"/>
              <a:t>dijangkau</a:t>
            </a:r>
            <a:r>
              <a:rPr lang="en-ID" sz="3600" dirty="0"/>
              <a:t> </a:t>
            </a:r>
            <a:r>
              <a:rPr lang="en-ID" sz="3600" dirty="0" err="1"/>
              <a:t>oleh</a:t>
            </a:r>
            <a:r>
              <a:rPr lang="en-ID" sz="3600" dirty="0"/>
              <a:t> </a:t>
            </a:r>
            <a:r>
              <a:rPr lang="en-ID" sz="3600" dirty="0" err="1"/>
              <a:t>tim</a:t>
            </a:r>
            <a:r>
              <a:rPr lang="en-ID" sz="3600" dirty="0"/>
              <a:t> </a:t>
            </a:r>
            <a:r>
              <a:rPr lang="en-ID" sz="3600" dirty="0" err="1"/>
              <a:t>penilai</a:t>
            </a:r>
            <a:r>
              <a:rPr lang="en-ID" sz="3600" dirty="0"/>
              <a:t> </a:t>
            </a:r>
            <a:r>
              <a:rPr lang="en-ID" sz="3600" dirty="0" err="1"/>
              <a:t>karena</a:t>
            </a:r>
            <a:r>
              <a:rPr lang="en-ID" sz="3600" dirty="0"/>
              <a:t> </a:t>
            </a:r>
            <a:r>
              <a:rPr lang="en-ID" sz="3600" dirty="0" err="1"/>
              <a:t>kerusakan</a:t>
            </a:r>
            <a:r>
              <a:rPr lang="en-ID" sz="3600" dirty="0"/>
              <a:t> </a:t>
            </a:r>
            <a:r>
              <a:rPr lang="en-ID" sz="3600" dirty="0" err="1"/>
              <a:t>infrastruktur</a:t>
            </a:r>
            <a:r>
              <a:rPr lang="en-ID" sz="3600" dirty="0"/>
              <a:t> </a:t>
            </a:r>
            <a:r>
              <a:rPr lang="en-ID" sz="3600" dirty="0" err="1"/>
              <a:t>atau</a:t>
            </a:r>
            <a:r>
              <a:rPr lang="en-ID" sz="3600" dirty="0"/>
              <a:t> </a:t>
            </a:r>
            <a:r>
              <a:rPr lang="en-ID" sz="3600" dirty="0" err="1"/>
              <a:t>medan</a:t>
            </a:r>
            <a:r>
              <a:rPr lang="en-ID" sz="3600" dirty="0"/>
              <a:t> yang </a:t>
            </a:r>
            <a:r>
              <a:rPr lang="en-ID" sz="3600" dirty="0" err="1"/>
              <a:t>berat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Ketepatan</a:t>
            </a:r>
            <a:r>
              <a:rPr lang="en-ID" sz="3600" b="1" dirty="0"/>
              <a:t> </a:t>
            </a:r>
            <a:r>
              <a:rPr lang="en-ID" sz="3600" b="1" dirty="0" err="1"/>
              <a:t>Waktu</a:t>
            </a:r>
            <a:r>
              <a:rPr lang="en-ID" sz="3600" b="1" dirty="0"/>
              <a:t>:</a:t>
            </a:r>
            <a:r>
              <a:rPr lang="en-ID" sz="3600" dirty="0"/>
              <a:t> </a:t>
            </a:r>
            <a:r>
              <a:rPr lang="en-ID" sz="3600" dirty="0" err="1"/>
              <a:t>Laporan</a:t>
            </a:r>
            <a:r>
              <a:rPr lang="en-ID" sz="3600" dirty="0"/>
              <a:t> yang </a:t>
            </a:r>
            <a:r>
              <a:rPr lang="en-ID" sz="3600" dirty="0" err="1"/>
              <a:t>terlambat</a:t>
            </a:r>
            <a:r>
              <a:rPr lang="en-ID" sz="3600" dirty="0"/>
              <a:t> </a:t>
            </a:r>
            <a:r>
              <a:rPr lang="en-ID" sz="3600" dirty="0" err="1"/>
              <a:t>dapat</a:t>
            </a:r>
            <a:r>
              <a:rPr lang="en-ID" sz="3600" dirty="0"/>
              <a:t> </a:t>
            </a:r>
            <a:r>
              <a:rPr lang="en-ID" sz="3600" dirty="0" err="1"/>
              <a:t>menghambat</a:t>
            </a:r>
            <a:r>
              <a:rPr lang="en-ID" sz="3600" dirty="0"/>
              <a:t> proses </a:t>
            </a:r>
            <a:r>
              <a:rPr lang="en-ID" sz="3600" dirty="0" err="1"/>
              <a:t>bantuan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pemulihan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3750584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523561"/>
            <a:ext cx="13146982" cy="61555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0" tIns="0" rIns="0" bIns="0" rtlCol="0" anchor="t">
            <a:spAutoFit/>
          </a:bodyPr>
          <a:lstStyle/>
          <a:p>
            <a:r>
              <a:rPr lang="en-ID" sz="4000" b="1" dirty="0" err="1"/>
              <a:t>Studi</a:t>
            </a:r>
            <a:r>
              <a:rPr lang="en-ID" sz="4000" b="1" dirty="0"/>
              <a:t> </a:t>
            </a:r>
            <a:r>
              <a:rPr lang="en-ID" sz="4000" b="1" dirty="0" err="1"/>
              <a:t>Kasus</a:t>
            </a:r>
            <a:r>
              <a:rPr lang="en-ID" sz="4000" b="1" dirty="0"/>
              <a:t> </a:t>
            </a:r>
            <a:r>
              <a:rPr lang="en-ID" sz="4000" b="1" dirty="0" err="1"/>
              <a:t>dan</a:t>
            </a:r>
            <a:r>
              <a:rPr lang="en-ID" sz="4000" b="1" dirty="0"/>
              <a:t> </a:t>
            </a:r>
            <a:r>
              <a:rPr lang="en-ID" sz="4000" b="1" dirty="0" err="1"/>
              <a:t>Contoh</a:t>
            </a:r>
            <a:endParaRPr lang="en-ID" sz="4000" b="1" dirty="0"/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2184104"/>
            <a:ext cx="1451290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Studi</a:t>
            </a:r>
            <a:r>
              <a:rPr lang="en-ID" sz="3600" b="1" dirty="0"/>
              <a:t> </a:t>
            </a:r>
            <a:r>
              <a:rPr lang="en-ID" sz="3600" b="1" dirty="0" err="1"/>
              <a:t>Kasus</a:t>
            </a:r>
            <a:r>
              <a:rPr lang="en-ID" sz="3600" b="1" dirty="0"/>
              <a:t> Tsunami Aceh 2004:</a:t>
            </a:r>
            <a:r>
              <a:rPr lang="en-ID" sz="3600" dirty="0"/>
              <a:t> </a:t>
            </a:r>
            <a:r>
              <a:rPr lang="en-ID" sz="3600" dirty="0" err="1"/>
              <a:t>Menyajikan</a:t>
            </a:r>
            <a:r>
              <a:rPr lang="en-ID" sz="3600" dirty="0"/>
              <a:t> </a:t>
            </a:r>
            <a:r>
              <a:rPr lang="en-ID" sz="3600" dirty="0" err="1"/>
              <a:t>bagaimana</a:t>
            </a:r>
            <a:r>
              <a:rPr lang="en-ID" sz="3600" dirty="0"/>
              <a:t> </a:t>
            </a:r>
            <a:r>
              <a:rPr lang="en-ID" sz="3600" dirty="0" err="1"/>
              <a:t>dokumentasi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pelaporan</a:t>
            </a:r>
            <a:r>
              <a:rPr lang="en-ID" sz="3600" dirty="0"/>
              <a:t> </a:t>
            </a:r>
            <a:r>
              <a:rPr lang="en-ID" sz="3600" dirty="0" err="1"/>
              <a:t>hasil</a:t>
            </a:r>
            <a:r>
              <a:rPr lang="en-ID" sz="3600" dirty="0"/>
              <a:t> </a:t>
            </a:r>
            <a:r>
              <a:rPr lang="en-ID" sz="3600" dirty="0" err="1"/>
              <a:t>penilaian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dilakukan</a:t>
            </a:r>
            <a:r>
              <a:rPr lang="en-ID" sz="3600" dirty="0"/>
              <a:t> </a:t>
            </a:r>
            <a:r>
              <a:rPr lang="en-ID" sz="3600" dirty="0" err="1"/>
              <a:t>setelah</a:t>
            </a:r>
            <a:r>
              <a:rPr lang="en-ID" sz="3600" dirty="0"/>
              <a:t> tsunami </a:t>
            </a:r>
            <a:r>
              <a:rPr lang="en-ID" sz="3600" dirty="0" err="1"/>
              <a:t>melanda</a:t>
            </a:r>
            <a:r>
              <a:rPr lang="en-ID" sz="3600" dirty="0"/>
              <a:t> Aceh, </a:t>
            </a:r>
            <a:r>
              <a:rPr lang="en-ID" sz="3600" dirty="0" err="1"/>
              <a:t>dengan</a:t>
            </a:r>
            <a:r>
              <a:rPr lang="en-ID" sz="3600" dirty="0"/>
              <a:t> </a:t>
            </a:r>
            <a:r>
              <a:rPr lang="en-ID" sz="3600" dirty="0" err="1"/>
              <a:t>penekanan</a:t>
            </a:r>
            <a:r>
              <a:rPr lang="en-ID" sz="3600" dirty="0"/>
              <a:t> </a:t>
            </a:r>
            <a:r>
              <a:rPr lang="en-ID" sz="3600" dirty="0" err="1"/>
              <a:t>pada</a:t>
            </a:r>
            <a:r>
              <a:rPr lang="en-ID" sz="3600" dirty="0"/>
              <a:t> </a:t>
            </a:r>
            <a:r>
              <a:rPr lang="en-ID" sz="3600" dirty="0" err="1"/>
              <a:t>penggunaan</a:t>
            </a:r>
            <a:r>
              <a:rPr lang="en-ID" sz="3600" dirty="0"/>
              <a:t> </a:t>
            </a:r>
            <a:r>
              <a:rPr lang="en-ID" sz="3600" dirty="0" err="1"/>
              <a:t>teknologi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kerjasama</a:t>
            </a:r>
            <a:r>
              <a:rPr lang="en-ID" sz="3600" dirty="0"/>
              <a:t> </a:t>
            </a:r>
            <a:r>
              <a:rPr lang="en-ID" sz="3600" dirty="0" err="1"/>
              <a:t>internasional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proses </a:t>
            </a:r>
            <a:r>
              <a:rPr lang="en-ID" sz="3600" dirty="0" err="1"/>
              <a:t>pelaporan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Studi</a:t>
            </a:r>
            <a:r>
              <a:rPr lang="en-ID" sz="3600" b="1" dirty="0"/>
              <a:t> </a:t>
            </a:r>
            <a:r>
              <a:rPr lang="en-ID" sz="3600" b="1" dirty="0" err="1"/>
              <a:t>Kasus</a:t>
            </a:r>
            <a:r>
              <a:rPr lang="en-ID" sz="3600" b="1" dirty="0"/>
              <a:t> </a:t>
            </a:r>
            <a:r>
              <a:rPr lang="en-ID" sz="3600" b="1" dirty="0" err="1"/>
              <a:t>Gempa</a:t>
            </a:r>
            <a:r>
              <a:rPr lang="en-ID" sz="3600" b="1" dirty="0"/>
              <a:t> Lombok 2018:</a:t>
            </a:r>
            <a:r>
              <a:rPr lang="en-ID" sz="3600" dirty="0"/>
              <a:t> </a:t>
            </a:r>
            <a:r>
              <a:rPr lang="en-ID" sz="3600" dirty="0" err="1"/>
              <a:t>Fokus</a:t>
            </a:r>
            <a:r>
              <a:rPr lang="en-ID" sz="3600" dirty="0"/>
              <a:t> </a:t>
            </a:r>
            <a:r>
              <a:rPr lang="en-ID" sz="3600" dirty="0" err="1"/>
              <a:t>pada</a:t>
            </a:r>
            <a:r>
              <a:rPr lang="en-ID" sz="3600" dirty="0"/>
              <a:t> </a:t>
            </a:r>
            <a:r>
              <a:rPr lang="en-ID" sz="3600" dirty="0" err="1"/>
              <a:t>bagaimana</a:t>
            </a:r>
            <a:r>
              <a:rPr lang="en-ID" sz="3600" dirty="0"/>
              <a:t> data </a:t>
            </a:r>
            <a:r>
              <a:rPr lang="en-ID" sz="3600" dirty="0" err="1"/>
              <a:t>lapangan</a:t>
            </a:r>
            <a:r>
              <a:rPr lang="en-ID" sz="3600" dirty="0"/>
              <a:t> </a:t>
            </a:r>
            <a:r>
              <a:rPr lang="en-ID" sz="3600" dirty="0" err="1"/>
              <a:t>dikumpulkan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disampaikan</a:t>
            </a:r>
            <a:r>
              <a:rPr lang="en-ID" sz="3600" dirty="0"/>
              <a:t> </a:t>
            </a:r>
            <a:r>
              <a:rPr lang="en-ID" sz="3600" dirty="0" err="1"/>
              <a:t>kepada</a:t>
            </a:r>
            <a:r>
              <a:rPr lang="en-ID" sz="3600" dirty="0"/>
              <a:t> </a:t>
            </a:r>
            <a:r>
              <a:rPr lang="en-ID" sz="3600" dirty="0" err="1"/>
              <a:t>pemerintah</a:t>
            </a:r>
            <a:r>
              <a:rPr lang="en-ID" sz="3600" dirty="0"/>
              <a:t> </a:t>
            </a:r>
            <a:r>
              <a:rPr lang="en-ID" sz="3600" dirty="0" err="1"/>
              <a:t>serta</a:t>
            </a:r>
            <a:r>
              <a:rPr lang="en-ID" sz="3600" dirty="0"/>
              <a:t> </a:t>
            </a:r>
            <a:r>
              <a:rPr lang="en-ID" sz="3600" dirty="0" err="1"/>
              <a:t>lembaga</a:t>
            </a:r>
            <a:r>
              <a:rPr lang="en-ID" sz="3600" dirty="0"/>
              <a:t> </a:t>
            </a:r>
            <a:r>
              <a:rPr lang="en-ID" sz="3600" dirty="0" err="1"/>
              <a:t>bantuan</a:t>
            </a:r>
            <a:r>
              <a:rPr lang="en-ID" sz="3600" dirty="0"/>
              <a:t>.</a:t>
            </a:r>
          </a:p>
          <a:p>
            <a:endParaRPr lang="en-ID" sz="36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DC76E3-2C1D-BC47-943D-69DA27F6FEB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984562" y="6023744"/>
            <a:ext cx="4894948" cy="367665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2E76208-AA07-C94D-94EA-9A5139A26DD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2526820" y="6708418"/>
            <a:ext cx="5112033" cy="250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777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523561"/>
            <a:ext cx="13146982" cy="61555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0" tIns="0" rIns="0" bIns="0" rtlCol="0" anchor="t">
            <a:spAutoFit/>
          </a:bodyPr>
          <a:lstStyle/>
          <a:p>
            <a:r>
              <a:rPr lang="en-ID" sz="4000" b="1" dirty="0"/>
              <a:t>Kesimpulan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2184104"/>
            <a:ext cx="14512905" cy="4524315"/>
          </a:xfrm>
          <a:prstGeom prst="rect">
            <a:avLst/>
          </a:prstGeom>
          <a:ln w="127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Dokumentasi</a:t>
            </a:r>
            <a:r>
              <a:rPr lang="en-ID" sz="3600" b="1" dirty="0"/>
              <a:t> </a:t>
            </a:r>
            <a:r>
              <a:rPr lang="en-ID" sz="3600" b="1" dirty="0" err="1"/>
              <a:t>dan</a:t>
            </a:r>
            <a:r>
              <a:rPr lang="en-ID" sz="3600" b="1" dirty="0"/>
              <a:t> </a:t>
            </a:r>
            <a:r>
              <a:rPr lang="en-ID" sz="3600" b="1" dirty="0" err="1"/>
              <a:t>pelaporan</a:t>
            </a:r>
            <a:r>
              <a:rPr lang="en-ID" sz="3600" b="1" dirty="0"/>
              <a:t> </a:t>
            </a:r>
            <a:r>
              <a:rPr lang="en-ID" sz="3600" b="1" dirty="0" err="1"/>
              <a:t>hasil</a:t>
            </a:r>
            <a:r>
              <a:rPr lang="en-ID" sz="3600" b="1" dirty="0"/>
              <a:t> </a:t>
            </a:r>
            <a:r>
              <a:rPr lang="en-ID" sz="3600" b="1" dirty="0" err="1"/>
              <a:t>penilaian</a:t>
            </a:r>
            <a:r>
              <a:rPr lang="en-ID" sz="3600" b="1" dirty="0"/>
              <a:t> </a:t>
            </a:r>
            <a:r>
              <a:rPr lang="en-ID" sz="3600" b="1" dirty="0" err="1"/>
              <a:t>bencana</a:t>
            </a:r>
            <a:r>
              <a:rPr lang="en-ID" sz="3600" b="1" dirty="0"/>
              <a:t> </a:t>
            </a:r>
            <a:r>
              <a:rPr lang="en-ID" sz="3600" b="1" dirty="0" err="1"/>
              <a:t>adalah</a:t>
            </a:r>
            <a:r>
              <a:rPr lang="en-ID" sz="3600" b="1" dirty="0"/>
              <a:t> </a:t>
            </a:r>
            <a:r>
              <a:rPr lang="en-ID" sz="3600" b="1" dirty="0" err="1"/>
              <a:t>aspek</a:t>
            </a:r>
            <a:r>
              <a:rPr lang="en-ID" sz="3600" b="1" dirty="0"/>
              <a:t> yang </a:t>
            </a:r>
            <a:r>
              <a:rPr lang="en-ID" sz="3600" b="1" dirty="0" err="1"/>
              <a:t>sangat</a:t>
            </a:r>
            <a:r>
              <a:rPr lang="en-ID" sz="3600" b="1" dirty="0"/>
              <a:t> </a:t>
            </a:r>
            <a:r>
              <a:rPr lang="en-ID" sz="3600" b="1" dirty="0" err="1"/>
              <a:t>penting</a:t>
            </a:r>
            <a:r>
              <a:rPr lang="en-ID" sz="3600" b="1" dirty="0"/>
              <a:t> </a:t>
            </a:r>
            <a:r>
              <a:rPr lang="en-ID" sz="3600" b="1" dirty="0" err="1"/>
              <a:t>dalam</a:t>
            </a:r>
            <a:r>
              <a:rPr lang="en-ID" sz="3600" b="1" dirty="0"/>
              <a:t> proses </a:t>
            </a:r>
            <a:r>
              <a:rPr lang="en-ID" sz="3600" b="1" dirty="0" err="1"/>
              <a:t>penanggulangan</a:t>
            </a:r>
            <a:r>
              <a:rPr lang="en-ID" sz="3600" b="1" dirty="0"/>
              <a:t> </a:t>
            </a:r>
            <a:r>
              <a:rPr lang="en-ID" sz="3600" b="1" dirty="0" err="1"/>
              <a:t>bencana</a:t>
            </a:r>
            <a:r>
              <a:rPr lang="en-ID" sz="3600" b="1" dirty="0"/>
              <a:t>. 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Dengan</a:t>
            </a:r>
            <a:r>
              <a:rPr lang="en-ID" sz="3600" b="1" dirty="0"/>
              <a:t> </a:t>
            </a:r>
            <a:r>
              <a:rPr lang="en-ID" sz="3600" b="1" dirty="0" err="1"/>
              <a:t>dokumentasi</a:t>
            </a:r>
            <a:r>
              <a:rPr lang="en-ID" sz="3600" b="1" dirty="0"/>
              <a:t> yang </a:t>
            </a:r>
            <a:r>
              <a:rPr lang="en-ID" sz="3600" b="1" dirty="0" err="1"/>
              <a:t>baik</a:t>
            </a:r>
            <a:r>
              <a:rPr lang="en-ID" sz="3600" b="1" dirty="0"/>
              <a:t>, </a:t>
            </a:r>
            <a:r>
              <a:rPr lang="en-ID" sz="3600" b="1" dirty="0" err="1"/>
              <a:t>seluruh</a:t>
            </a:r>
            <a:r>
              <a:rPr lang="en-ID" sz="3600" b="1" dirty="0"/>
              <a:t> </a:t>
            </a:r>
            <a:r>
              <a:rPr lang="en-ID" sz="3600" b="1" dirty="0" err="1"/>
              <a:t>pihak</a:t>
            </a:r>
            <a:r>
              <a:rPr lang="en-ID" sz="3600" b="1" dirty="0"/>
              <a:t> yang </a:t>
            </a:r>
            <a:r>
              <a:rPr lang="en-ID" sz="3600" b="1" dirty="0" err="1"/>
              <a:t>terlibat</a:t>
            </a:r>
            <a:r>
              <a:rPr lang="en-ID" sz="3600" b="1" dirty="0"/>
              <a:t> </a:t>
            </a:r>
            <a:r>
              <a:rPr lang="en-ID" sz="3600" b="1" dirty="0" err="1"/>
              <a:t>dalam</a:t>
            </a:r>
            <a:r>
              <a:rPr lang="en-ID" sz="3600" b="1" dirty="0"/>
              <a:t> </a:t>
            </a:r>
            <a:r>
              <a:rPr lang="en-ID" sz="3600" b="1" dirty="0" err="1"/>
              <a:t>penanggulangan</a:t>
            </a:r>
            <a:r>
              <a:rPr lang="en-ID" sz="3600" b="1" dirty="0"/>
              <a:t> </a:t>
            </a:r>
            <a:r>
              <a:rPr lang="en-ID" sz="3600" b="1" dirty="0" err="1"/>
              <a:t>bencana</a:t>
            </a:r>
            <a:r>
              <a:rPr lang="en-ID" sz="3600" b="1" dirty="0"/>
              <a:t> </a:t>
            </a:r>
            <a:r>
              <a:rPr lang="en-ID" sz="3600" b="1" dirty="0" err="1"/>
              <a:t>dapat</a:t>
            </a:r>
            <a:r>
              <a:rPr lang="en-ID" sz="3600" b="1" dirty="0"/>
              <a:t> </a:t>
            </a:r>
            <a:r>
              <a:rPr lang="en-ID" sz="3600" b="1" dirty="0" err="1"/>
              <a:t>membuat</a:t>
            </a:r>
            <a:r>
              <a:rPr lang="en-ID" sz="3600" b="1" dirty="0"/>
              <a:t> </a:t>
            </a:r>
            <a:r>
              <a:rPr lang="en-ID" sz="3600" b="1" dirty="0" err="1"/>
              <a:t>keputusan</a:t>
            </a:r>
            <a:r>
              <a:rPr lang="en-ID" sz="3600" b="1" dirty="0"/>
              <a:t> yang </a:t>
            </a:r>
            <a:r>
              <a:rPr lang="en-ID" sz="3600" b="1" dirty="0" err="1"/>
              <a:t>lebih</a:t>
            </a:r>
            <a:r>
              <a:rPr lang="en-ID" sz="3600" b="1" dirty="0"/>
              <a:t> </a:t>
            </a:r>
            <a:r>
              <a:rPr lang="en-ID" sz="3600" b="1" dirty="0" err="1"/>
              <a:t>tepat</a:t>
            </a:r>
            <a:r>
              <a:rPr lang="en-ID" sz="3600" b="1" dirty="0"/>
              <a:t> </a:t>
            </a:r>
            <a:r>
              <a:rPr lang="en-ID" sz="3600" b="1" dirty="0" err="1"/>
              <a:t>untuk</a:t>
            </a:r>
            <a:r>
              <a:rPr lang="en-ID" sz="3600" b="1" dirty="0"/>
              <a:t> </a:t>
            </a:r>
            <a:r>
              <a:rPr lang="en-ID" sz="3600" b="1" dirty="0" err="1"/>
              <a:t>membantu</a:t>
            </a:r>
            <a:r>
              <a:rPr lang="en-ID" sz="3600" b="1" dirty="0"/>
              <a:t> </a:t>
            </a:r>
            <a:r>
              <a:rPr lang="en-ID" sz="3600" b="1" dirty="0" err="1"/>
              <a:t>masyarakat</a:t>
            </a:r>
            <a:r>
              <a:rPr lang="en-ID" sz="3600" b="1" dirty="0"/>
              <a:t> yang </a:t>
            </a:r>
            <a:r>
              <a:rPr lang="en-ID" sz="3600" b="1" dirty="0" err="1"/>
              <a:t>terdampak</a:t>
            </a:r>
            <a:r>
              <a:rPr lang="en-ID" sz="3600" b="1" dirty="0"/>
              <a:t>. 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Meskipun</a:t>
            </a:r>
            <a:r>
              <a:rPr lang="en-ID" sz="3600" b="1" dirty="0"/>
              <a:t> </a:t>
            </a:r>
            <a:r>
              <a:rPr lang="en-ID" sz="3600" b="1" dirty="0" err="1"/>
              <a:t>ada</a:t>
            </a:r>
            <a:r>
              <a:rPr lang="en-ID" sz="3600" b="1" dirty="0"/>
              <a:t> </a:t>
            </a:r>
            <a:r>
              <a:rPr lang="en-ID" sz="3600" b="1" dirty="0" err="1"/>
              <a:t>tantangan</a:t>
            </a:r>
            <a:r>
              <a:rPr lang="en-ID" sz="3600" b="1" dirty="0"/>
              <a:t> </a:t>
            </a:r>
            <a:r>
              <a:rPr lang="en-ID" sz="3600" b="1" dirty="0" err="1"/>
              <a:t>dalam</a:t>
            </a:r>
            <a:r>
              <a:rPr lang="en-ID" sz="3600" b="1" dirty="0"/>
              <a:t> </a:t>
            </a:r>
            <a:r>
              <a:rPr lang="en-ID" sz="3600" b="1" dirty="0" err="1"/>
              <a:t>pelaksanaannya</a:t>
            </a:r>
            <a:r>
              <a:rPr lang="en-ID" sz="3600" b="1" dirty="0"/>
              <a:t>, </a:t>
            </a:r>
            <a:r>
              <a:rPr lang="en-ID" sz="3600" b="1" dirty="0" err="1"/>
              <a:t>kemajuan</a:t>
            </a:r>
            <a:r>
              <a:rPr lang="en-ID" sz="3600" b="1" dirty="0"/>
              <a:t> </a:t>
            </a:r>
            <a:r>
              <a:rPr lang="en-ID" sz="3600" b="1" dirty="0" err="1"/>
              <a:t>teknologi</a:t>
            </a:r>
            <a:r>
              <a:rPr lang="en-ID" sz="3600" b="1" dirty="0"/>
              <a:t> </a:t>
            </a:r>
            <a:r>
              <a:rPr lang="en-ID" sz="3600" b="1" dirty="0" err="1"/>
              <a:t>dapat</a:t>
            </a:r>
            <a:r>
              <a:rPr lang="en-ID" sz="3600" b="1" dirty="0"/>
              <a:t> </a:t>
            </a:r>
            <a:r>
              <a:rPr lang="en-ID" sz="3600" b="1" dirty="0" err="1"/>
              <a:t>membantu</a:t>
            </a:r>
            <a:r>
              <a:rPr lang="en-ID" sz="3600" b="1" dirty="0"/>
              <a:t> </a:t>
            </a:r>
            <a:r>
              <a:rPr lang="en-ID" sz="3600" b="1" dirty="0" err="1"/>
              <a:t>mempermudah</a:t>
            </a:r>
            <a:r>
              <a:rPr lang="en-ID" sz="3600" b="1" dirty="0"/>
              <a:t> proses </a:t>
            </a:r>
            <a:r>
              <a:rPr lang="en-ID" sz="3600" b="1" dirty="0" err="1"/>
              <a:t>dokumentasi</a:t>
            </a:r>
            <a:r>
              <a:rPr lang="en-ID" sz="3600" b="1" dirty="0"/>
              <a:t> </a:t>
            </a:r>
            <a:r>
              <a:rPr lang="en-ID" sz="3600" b="1" dirty="0" err="1"/>
              <a:t>dan</a:t>
            </a:r>
            <a:r>
              <a:rPr lang="en-ID" sz="3600" b="1" dirty="0"/>
              <a:t> </a:t>
            </a:r>
            <a:r>
              <a:rPr lang="en-ID" sz="3600" b="1" dirty="0" err="1"/>
              <a:t>pelaporan</a:t>
            </a:r>
            <a:r>
              <a:rPr lang="en-ID" sz="3600" b="1" dirty="0"/>
              <a:t>, </a:t>
            </a:r>
            <a:r>
              <a:rPr lang="en-ID" sz="3600" b="1" dirty="0" err="1"/>
              <a:t>sehingga</a:t>
            </a:r>
            <a:r>
              <a:rPr lang="en-ID" sz="3600" b="1" dirty="0"/>
              <a:t> </a:t>
            </a:r>
            <a:r>
              <a:rPr lang="en-ID" sz="3600" b="1" dirty="0" err="1"/>
              <a:t>mempercepat</a:t>
            </a:r>
            <a:r>
              <a:rPr lang="en-ID" sz="3600" b="1" dirty="0"/>
              <a:t> </a:t>
            </a:r>
            <a:r>
              <a:rPr lang="en-ID" sz="3600" b="1" dirty="0" err="1"/>
              <a:t>penanganan</a:t>
            </a:r>
            <a:r>
              <a:rPr lang="en-ID" sz="3600" b="1" dirty="0"/>
              <a:t> </a:t>
            </a:r>
            <a:r>
              <a:rPr lang="en-ID" sz="3600" b="1" dirty="0" err="1"/>
              <a:t>bencana</a:t>
            </a:r>
            <a:r>
              <a:rPr lang="en-ID" sz="36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6551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92665"/>
          </a:xfrm>
          <a:custGeom>
            <a:avLst/>
            <a:gdLst/>
            <a:ahLst/>
            <a:cxnLst/>
            <a:rect l="l" t="t" r="r" b="b"/>
            <a:pathLst>
              <a:path w="18288000" h="10292665">
                <a:moveTo>
                  <a:pt x="0" y="0"/>
                </a:moveTo>
                <a:lnTo>
                  <a:pt x="18288000" y="0"/>
                </a:lnTo>
                <a:lnTo>
                  <a:pt x="18288000" y="10292665"/>
                </a:lnTo>
                <a:lnTo>
                  <a:pt x="0" y="102926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l="-803" t="-15285" r="-4770" b="-976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46860" y="9258300"/>
            <a:ext cx="3962933" cy="1034365"/>
            <a:chOff x="0" y="0"/>
            <a:chExt cx="1043735" cy="2724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43735" cy="272425"/>
            </a:xfrm>
            <a:custGeom>
              <a:avLst/>
              <a:gdLst/>
              <a:ahLst/>
              <a:cxnLst/>
              <a:rect l="l" t="t" r="r" b="b"/>
              <a:pathLst>
                <a:path w="1043735" h="272425">
                  <a:moveTo>
                    <a:pt x="0" y="0"/>
                  </a:moveTo>
                  <a:lnTo>
                    <a:pt x="1043735" y="0"/>
                  </a:lnTo>
                  <a:lnTo>
                    <a:pt x="1043735" y="272425"/>
                  </a:lnTo>
                  <a:lnTo>
                    <a:pt x="0" y="272425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043735" cy="329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259300" y="0"/>
            <a:ext cx="1028700" cy="10287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8534400" y="3238500"/>
            <a:ext cx="7423987" cy="33712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239"/>
              </a:lnSpc>
              <a:spcBef>
                <a:spcPct val="0"/>
              </a:spcBef>
            </a:pPr>
            <a:r>
              <a:rPr lang="en-US" sz="4000" dirty="0">
                <a:solidFill>
                  <a:srgbClr val="242F9B"/>
                </a:solidFill>
                <a:latin typeface="Montserrat Bold"/>
              </a:rPr>
              <a:t>PENGELOLAAN </a:t>
            </a:r>
          </a:p>
          <a:p>
            <a:pPr>
              <a:lnSpc>
                <a:spcPts val="9239"/>
              </a:lnSpc>
              <a:spcBef>
                <a:spcPct val="0"/>
              </a:spcBef>
            </a:pPr>
            <a:r>
              <a:rPr lang="en-US" sz="4000" dirty="0">
                <a:solidFill>
                  <a:srgbClr val="242F9B"/>
                </a:solidFill>
                <a:latin typeface="Montserrat Bold"/>
              </a:rPr>
              <a:t>KEGAWATDARURATAN BENCANA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506519" y="514350"/>
            <a:ext cx="1119845" cy="1119845"/>
            <a:chOff x="0" y="0"/>
            <a:chExt cx="1493127" cy="149312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93127" cy="1493127"/>
            </a:xfrm>
            <a:custGeom>
              <a:avLst/>
              <a:gdLst/>
              <a:ahLst/>
              <a:cxnLst/>
              <a:rect l="l" t="t" r="r" b="b"/>
              <a:pathLst>
                <a:path w="1493127" h="1493127">
                  <a:moveTo>
                    <a:pt x="0" y="0"/>
                  </a:moveTo>
                  <a:lnTo>
                    <a:pt x="1493127" y="0"/>
                  </a:lnTo>
                  <a:lnTo>
                    <a:pt x="1493127" y="1493127"/>
                  </a:lnTo>
                  <a:lnTo>
                    <a:pt x="0" y="1493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grpSp>
          <p:nvGrpSpPr>
            <p:cNvPr id="20" name="Group 20"/>
            <p:cNvGrpSpPr/>
            <p:nvPr/>
          </p:nvGrpSpPr>
          <p:grpSpPr>
            <a:xfrm>
              <a:off x="129613" y="126047"/>
              <a:ext cx="1241034" cy="1241034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>
              <a:off x="122480" y="126874"/>
              <a:ext cx="1241034" cy="1229543"/>
            </a:xfrm>
            <a:custGeom>
              <a:avLst/>
              <a:gdLst/>
              <a:ahLst/>
              <a:cxnLst/>
              <a:rect l="l" t="t" r="r" b="b"/>
              <a:pathLst>
                <a:path w="1241034" h="1229543">
                  <a:moveTo>
                    <a:pt x="0" y="0"/>
                  </a:moveTo>
                  <a:lnTo>
                    <a:pt x="1241035" y="0"/>
                  </a:lnTo>
                  <a:lnTo>
                    <a:pt x="1241035" y="1229543"/>
                  </a:lnTo>
                  <a:lnTo>
                    <a:pt x="0" y="1229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grpSp>
        <p:nvGrpSpPr>
          <p:cNvPr id="32" name="Group 32"/>
          <p:cNvGrpSpPr/>
          <p:nvPr/>
        </p:nvGrpSpPr>
        <p:grpSpPr>
          <a:xfrm>
            <a:off x="413576" y="9513296"/>
            <a:ext cx="2842061" cy="552530"/>
            <a:chOff x="0" y="0"/>
            <a:chExt cx="3789414" cy="73670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>
              <a:off x="737021" y="0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>
              <a:off x="1588731" y="0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>
              <a:off x="2418964" y="0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>
              <a:off x="3165214" y="0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223719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226115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297202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>
              <a:off x="299598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71CC1C-4A89-0244-9341-9550009BC6B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808025" y="2789121"/>
            <a:ext cx="5980160" cy="447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859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523561"/>
            <a:ext cx="13146982" cy="61555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0" tIns="0" rIns="0" bIns="0" rtlCol="0" anchor="t">
            <a:spAutoFit/>
          </a:bodyPr>
          <a:lstStyle/>
          <a:p>
            <a:r>
              <a:rPr lang="en-ID" sz="4000" b="1" dirty="0" err="1"/>
              <a:t>Pengertian</a:t>
            </a:r>
            <a:r>
              <a:rPr lang="en-ID" sz="4000" b="1" dirty="0"/>
              <a:t> </a:t>
            </a:r>
            <a:r>
              <a:rPr lang="en-ID" sz="4000" b="1" dirty="0" err="1"/>
              <a:t>Kegawatdaruratan</a:t>
            </a:r>
            <a:r>
              <a:rPr lang="en-ID" sz="4000" b="1" dirty="0"/>
              <a:t> </a:t>
            </a:r>
            <a:r>
              <a:rPr lang="en-ID" sz="4000" b="1" dirty="0" err="1"/>
              <a:t>Bencana</a:t>
            </a:r>
            <a:endParaRPr lang="en-ID" sz="4000" b="1" dirty="0"/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2184104"/>
            <a:ext cx="1451290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Wingdings" pitchFamily="2" charset="2"/>
              <a:buChar char="q"/>
            </a:pPr>
            <a:r>
              <a:rPr lang="en-ID" sz="3600" dirty="0" err="1"/>
              <a:t>Kegawatdaruratan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merujuk</a:t>
            </a:r>
            <a:r>
              <a:rPr lang="en-ID" sz="3600" dirty="0"/>
              <a:t> </a:t>
            </a:r>
            <a:r>
              <a:rPr lang="en-ID" sz="3600" dirty="0" err="1"/>
              <a:t>pada</a:t>
            </a:r>
            <a:r>
              <a:rPr lang="en-ID" sz="3600" dirty="0"/>
              <a:t> </a:t>
            </a:r>
            <a:r>
              <a:rPr lang="en-ID" sz="3600" dirty="0" err="1"/>
              <a:t>situasi</a:t>
            </a:r>
            <a:r>
              <a:rPr lang="en-ID" sz="3600" dirty="0"/>
              <a:t> </a:t>
            </a:r>
            <a:r>
              <a:rPr lang="en-ID" sz="3600" dirty="0" err="1"/>
              <a:t>kritis</a:t>
            </a:r>
            <a:r>
              <a:rPr lang="en-ID" sz="3600" dirty="0"/>
              <a:t> yang </a:t>
            </a:r>
            <a:r>
              <a:rPr lang="en-ID" sz="3600" dirty="0" err="1"/>
              <a:t>timbul</a:t>
            </a:r>
            <a:r>
              <a:rPr lang="en-ID" sz="3600" dirty="0"/>
              <a:t> </a:t>
            </a:r>
            <a:r>
              <a:rPr lang="en-ID" sz="3600" dirty="0" err="1"/>
              <a:t>akibat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alam</a:t>
            </a:r>
            <a:r>
              <a:rPr lang="en-ID" sz="3600" dirty="0"/>
              <a:t> </a:t>
            </a:r>
            <a:r>
              <a:rPr lang="en-ID" sz="3600" dirty="0" err="1"/>
              <a:t>atau</a:t>
            </a:r>
            <a:r>
              <a:rPr lang="en-ID" sz="3600" dirty="0"/>
              <a:t> non-</a:t>
            </a:r>
            <a:r>
              <a:rPr lang="en-ID" sz="3600" dirty="0" err="1"/>
              <a:t>alam</a:t>
            </a:r>
            <a:r>
              <a:rPr lang="en-ID" sz="3600" dirty="0"/>
              <a:t>, yang </a:t>
            </a:r>
            <a:r>
              <a:rPr lang="en-ID" sz="3600" dirty="0" err="1"/>
              <a:t>memerlukan</a:t>
            </a:r>
            <a:r>
              <a:rPr lang="en-ID" sz="3600" dirty="0"/>
              <a:t> </a:t>
            </a:r>
            <a:r>
              <a:rPr lang="en-ID" sz="3600" dirty="0" err="1"/>
              <a:t>tindakan</a:t>
            </a:r>
            <a:r>
              <a:rPr lang="en-ID" sz="3600" dirty="0"/>
              <a:t> </a:t>
            </a:r>
            <a:r>
              <a:rPr lang="en-ID" sz="3600" dirty="0" err="1"/>
              <a:t>cepat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tepat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menyelamatkan</a:t>
            </a:r>
            <a:r>
              <a:rPr lang="en-ID" sz="3600" dirty="0"/>
              <a:t> </a:t>
            </a:r>
            <a:r>
              <a:rPr lang="en-ID" sz="3600" dirty="0" err="1"/>
              <a:t>nyawa</a:t>
            </a:r>
            <a:r>
              <a:rPr lang="en-ID" sz="3600" dirty="0"/>
              <a:t>, </a:t>
            </a:r>
            <a:r>
              <a:rPr lang="en-ID" sz="3600" dirty="0" err="1"/>
              <a:t>mengurangi</a:t>
            </a:r>
            <a:r>
              <a:rPr lang="en-ID" sz="3600" dirty="0"/>
              <a:t> </a:t>
            </a:r>
            <a:r>
              <a:rPr lang="en-ID" sz="3600" dirty="0" err="1"/>
              <a:t>dampak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, </a:t>
            </a:r>
            <a:r>
              <a:rPr lang="en-ID" sz="3600" dirty="0" err="1"/>
              <a:t>serta</a:t>
            </a:r>
            <a:r>
              <a:rPr lang="en-ID" sz="3600" dirty="0"/>
              <a:t> </a:t>
            </a:r>
            <a:r>
              <a:rPr lang="en-ID" sz="3600" dirty="0" err="1"/>
              <a:t>memastikan</a:t>
            </a:r>
            <a:r>
              <a:rPr lang="en-ID" sz="3600" dirty="0"/>
              <a:t> </a:t>
            </a:r>
            <a:r>
              <a:rPr lang="en-ID" sz="3600" dirty="0" err="1"/>
              <a:t>keselamatan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kesejahteraan</a:t>
            </a:r>
            <a:r>
              <a:rPr lang="en-ID" sz="3600" dirty="0"/>
              <a:t> </a:t>
            </a:r>
            <a:r>
              <a:rPr lang="en-ID" sz="3600" dirty="0" err="1"/>
              <a:t>masyarakat</a:t>
            </a:r>
            <a:r>
              <a:rPr lang="en-ID" sz="3600" dirty="0"/>
              <a:t> </a:t>
            </a:r>
            <a:r>
              <a:rPr lang="en-ID" sz="3600" dirty="0" err="1"/>
              <a:t>terdampak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Pengelolaan</a:t>
            </a:r>
            <a:r>
              <a:rPr lang="en-ID" sz="3600" b="1" dirty="0"/>
              <a:t> </a:t>
            </a:r>
            <a:r>
              <a:rPr lang="en-ID" sz="3600" b="1" dirty="0" err="1"/>
              <a:t>kegawatdaruratan</a:t>
            </a:r>
            <a:r>
              <a:rPr lang="en-ID" sz="3600" b="1" dirty="0"/>
              <a:t> </a:t>
            </a:r>
            <a:r>
              <a:rPr lang="en-ID" sz="3600" b="1" dirty="0" err="1"/>
              <a:t>bencana</a:t>
            </a:r>
            <a:r>
              <a:rPr lang="en-ID" sz="3600" b="1" dirty="0"/>
              <a:t> </a:t>
            </a:r>
            <a:r>
              <a:rPr lang="en-ID" sz="3600" b="1" dirty="0" err="1"/>
              <a:t>mencakup</a:t>
            </a:r>
            <a:r>
              <a:rPr lang="en-ID" sz="3600" b="1" dirty="0"/>
              <a:t> </a:t>
            </a:r>
            <a:r>
              <a:rPr lang="en-ID" sz="3600" b="1" dirty="0" err="1"/>
              <a:t>serangkaian</a:t>
            </a:r>
            <a:r>
              <a:rPr lang="en-ID" sz="3600" b="1" dirty="0"/>
              <a:t> </a:t>
            </a:r>
            <a:r>
              <a:rPr lang="en-ID" sz="3600" b="1" dirty="0" err="1"/>
              <a:t>kegiatan</a:t>
            </a:r>
            <a:r>
              <a:rPr lang="en-ID" sz="3600" b="1" dirty="0"/>
              <a:t> </a:t>
            </a:r>
            <a:r>
              <a:rPr lang="en-ID" sz="3600" b="1" dirty="0" err="1"/>
              <a:t>mulai</a:t>
            </a:r>
            <a:r>
              <a:rPr lang="en-ID" sz="3600" b="1" dirty="0"/>
              <a:t> </a:t>
            </a:r>
            <a:r>
              <a:rPr lang="en-ID" sz="3600" b="1" dirty="0" err="1"/>
              <a:t>dari</a:t>
            </a:r>
            <a:r>
              <a:rPr lang="en-ID" sz="3600" b="1" dirty="0"/>
              <a:t> </a:t>
            </a:r>
            <a:r>
              <a:rPr lang="en-ID" sz="3600" b="1" dirty="0" err="1"/>
              <a:t>perencanaan</a:t>
            </a:r>
            <a:r>
              <a:rPr lang="en-ID" sz="3600" b="1" dirty="0"/>
              <a:t>, </a:t>
            </a:r>
            <a:r>
              <a:rPr lang="en-ID" sz="3600" b="1" dirty="0" err="1"/>
              <a:t>koordinasi</a:t>
            </a:r>
            <a:r>
              <a:rPr lang="en-ID" sz="3600" b="1" dirty="0"/>
              <a:t>, </a:t>
            </a:r>
            <a:r>
              <a:rPr lang="en-ID" sz="3600" b="1" dirty="0" err="1"/>
              <a:t>eksekusi</a:t>
            </a:r>
            <a:r>
              <a:rPr lang="en-ID" sz="3600" b="1" dirty="0"/>
              <a:t>, </a:t>
            </a:r>
            <a:r>
              <a:rPr lang="en-ID" sz="3600" b="1" dirty="0" err="1"/>
              <a:t>hingga</a:t>
            </a:r>
            <a:r>
              <a:rPr lang="en-ID" sz="3600" b="1" dirty="0"/>
              <a:t> </a:t>
            </a:r>
            <a:r>
              <a:rPr lang="en-ID" sz="3600" b="1" dirty="0" err="1"/>
              <a:t>evaluasi</a:t>
            </a:r>
            <a:r>
              <a:rPr lang="en-ID" sz="3600" b="1" dirty="0"/>
              <a:t> </a:t>
            </a:r>
            <a:r>
              <a:rPr lang="en-ID" sz="3600" b="1" dirty="0" err="1"/>
              <a:t>dalam</a:t>
            </a:r>
            <a:r>
              <a:rPr lang="en-ID" sz="3600" b="1" dirty="0"/>
              <a:t> </a:t>
            </a:r>
            <a:r>
              <a:rPr lang="en-ID" sz="3600" b="1" dirty="0" err="1"/>
              <a:t>menangani</a:t>
            </a:r>
            <a:r>
              <a:rPr lang="en-ID" sz="3600" b="1" dirty="0"/>
              <a:t> </a:t>
            </a:r>
            <a:r>
              <a:rPr lang="en-ID" sz="3600" b="1" dirty="0" err="1"/>
              <a:t>situasi</a:t>
            </a:r>
            <a:r>
              <a:rPr lang="en-ID" sz="3600" b="1" dirty="0"/>
              <a:t> </a:t>
            </a:r>
            <a:r>
              <a:rPr lang="en-ID" sz="3600" b="1" dirty="0" err="1"/>
              <a:t>darurat</a:t>
            </a:r>
            <a:r>
              <a:rPr lang="en-ID" sz="3600" b="1" dirty="0"/>
              <a:t> </a:t>
            </a:r>
            <a:r>
              <a:rPr lang="en-ID" sz="3600" b="1" dirty="0" err="1"/>
              <a:t>akibat</a:t>
            </a:r>
            <a:r>
              <a:rPr lang="en-ID" sz="3600" b="1" dirty="0"/>
              <a:t> </a:t>
            </a:r>
            <a:r>
              <a:rPr lang="en-ID" sz="3600" b="1" dirty="0" err="1"/>
              <a:t>bencana</a:t>
            </a:r>
            <a:r>
              <a:rPr lang="en-ID" sz="36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35984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523561"/>
            <a:ext cx="13146982" cy="123110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0" tIns="0" rIns="0" bIns="0" rtlCol="0" anchor="t">
            <a:spAutoFit/>
          </a:bodyPr>
          <a:lstStyle/>
          <a:p>
            <a:r>
              <a:rPr lang="en-ID" sz="4000" b="1" dirty="0" err="1"/>
              <a:t>Pengelolaan</a:t>
            </a:r>
            <a:r>
              <a:rPr lang="en-ID" sz="4000" b="1" dirty="0"/>
              <a:t> </a:t>
            </a:r>
            <a:r>
              <a:rPr lang="en-ID" sz="4000" b="1" dirty="0" err="1"/>
              <a:t>Kegawatdaruratan</a:t>
            </a:r>
            <a:r>
              <a:rPr lang="en-ID" sz="4000" b="1" dirty="0"/>
              <a:t> </a:t>
            </a:r>
            <a:r>
              <a:rPr lang="en-ID" sz="4000" b="1" dirty="0" err="1"/>
              <a:t>Bencana</a:t>
            </a:r>
            <a:r>
              <a:rPr lang="en-ID" sz="4000" b="1" dirty="0"/>
              <a:t> 4Cs </a:t>
            </a:r>
          </a:p>
          <a:p>
            <a:r>
              <a:rPr lang="en-ID" sz="4000" b="1" i="1" dirty="0"/>
              <a:t>(Command, Control, Coordination, Communication)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2184104"/>
            <a:ext cx="1451290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i="1" dirty="0"/>
              <a:t>Command</a:t>
            </a:r>
          </a:p>
          <a:p>
            <a:pPr algn="just"/>
            <a:r>
              <a:rPr lang="en-ID" sz="3600" b="1" dirty="0" err="1"/>
              <a:t>Sistem</a:t>
            </a:r>
            <a:r>
              <a:rPr lang="en-ID" sz="3600" b="1" dirty="0"/>
              <a:t> </a:t>
            </a:r>
            <a:r>
              <a:rPr lang="en-ID" sz="3600" b="1" dirty="0" err="1"/>
              <a:t>komando</a:t>
            </a:r>
            <a:r>
              <a:rPr lang="en-ID" sz="3600" b="1" dirty="0"/>
              <a:t> </a:t>
            </a:r>
            <a:r>
              <a:rPr lang="en-ID" sz="3600" b="1" dirty="0" err="1"/>
              <a:t>tanggap</a:t>
            </a:r>
            <a:r>
              <a:rPr lang="en-ID" sz="3600" b="1" dirty="0"/>
              <a:t> </a:t>
            </a:r>
            <a:r>
              <a:rPr lang="en-ID" sz="3600" b="1" dirty="0" err="1"/>
              <a:t>darurat</a:t>
            </a:r>
            <a:r>
              <a:rPr lang="en-ID" sz="3600" b="1" dirty="0"/>
              <a:t> </a:t>
            </a:r>
            <a:r>
              <a:rPr lang="en-ID" sz="3600" b="1" dirty="0" err="1"/>
              <a:t>bencana</a:t>
            </a:r>
            <a:r>
              <a:rPr lang="en-ID" sz="3600" b="1" dirty="0"/>
              <a:t> </a:t>
            </a:r>
            <a:r>
              <a:rPr lang="en-ID" sz="3600" b="1" dirty="0" err="1"/>
              <a:t>adalah</a:t>
            </a:r>
            <a:r>
              <a:rPr lang="en-ID" sz="3600" b="1" dirty="0"/>
              <a:t> </a:t>
            </a:r>
            <a:r>
              <a:rPr lang="en-ID" sz="3600" b="1" dirty="0" err="1"/>
              <a:t>suatu</a:t>
            </a:r>
            <a:r>
              <a:rPr lang="en-ID" sz="3600" b="1" dirty="0"/>
              <a:t> </a:t>
            </a:r>
            <a:r>
              <a:rPr lang="en-ID" sz="3600" b="1" dirty="0" err="1"/>
              <a:t>sistem</a:t>
            </a:r>
            <a:r>
              <a:rPr lang="en-ID" sz="3600" b="1" dirty="0"/>
              <a:t> </a:t>
            </a:r>
            <a:r>
              <a:rPr lang="en-ID" sz="3600" b="1" dirty="0" err="1"/>
              <a:t>penanganan</a:t>
            </a:r>
            <a:r>
              <a:rPr lang="en-ID" sz="3600" b="1" dirty="0"/>
              <a:t> </a:t>
            </a:r>
            <a:r>
              <a:rPr lang="en-ID" sz="3600" b="1" dirty="0" err="1"/>
              <a:t>darurat</a:t>
            </a:r>
            <a:r>
              <a:rPr lang="en-ID" sz="3600" b="1" dirty="0"/>
              <a:t> </a:t>
            </a:r>
            <a:r>
              <a:rPr lang="en-ID" sz="3600" b="1" dirty="0" err="1"/>
              <a:t>bencana</a:t>
            </a:r>
            <a:r>
              <a:rPr lang="en-ID" sz="3600" b="1" dirty="0"/>
              <a:t> yang </a:t>
            </a:r>
            <a:r>
              <a:rPr lang="en-ID" sz="3600" b="1" dirty="0" err="1"/>
              <a:t>digunakan</a:t>
            </a:r>
            <a:r>
              <a:rPr lang="en-ID" sz="3600" b="1" dirty="0"/>
              <a:t> </a:t>
            </a:r>
            <a:r>
              <a:rPr lang="en-ID" sz="3600" b="1" dirty="0" err="1"/>
              <a:t>oleh</a:t>
            </a:r>
            <a:r>
              <a:rPr lang="en-ID" sz="3600" b="1" dirty="0"/>
              <a:t> </a:t>
            </a:r>
            <a:r>
              <a:rPr lang="en-ID" sz="3600" b="1" dirty="0" err="1"/>
              <a:t>semua</a:t>
            </a:r>
            <a:r>
              <a:rPr lang="en-ID" sz="3600" b="1" dirty="0"/>
              <a:t> </a:t>
            </a:r>
            <a:r>
              <a:rPr lang="en-ID" sz="3600" b="1" dirty="0" err="1"/>
              <a:t>instansi</a:t>
            </a:r>
            <a:r>
              <a:rPr lang="en-ID" sz="3600" b="1" dirty="0"/>
              <a:t>/ </a:t>
            </a:r>
            <a:r>
              <a:rPr lang="en-ID" sz="3600" b="1" dirty="0" err="1"/>
              <a:t>lembaga</a:t>
            </a:r>
            <a:r>
              <a:rPr lang="en-ID" sz="3600" b="1" dirty="0"/>
              <a:t> </a:t>
            </a:r>
            <a:r>
              <a:rPr lang="en-ID" sz="3600" b="1" dirty="0" err="1"/>
              <a:t>dengan</a:t>
            </a:r>
            <a:r>
              <a:rPr lang="en-ID" sz="3600" b="1" dirty="0"/>
              <a:t> </a:t>
            </a:r>
            <a:r>
              <a:rPr lang="en-ID" sz="3600" b="1" dirty="0" err="1"/>
              <a:t>mengintegrasikan</a:t>
            </a:r>
            <a:r>
              <a:rPr lang="en-ID" sz="3600" b="1" dirty="0"/>
              <a:t> </a:t>
            </a:r>
            <a:r>
              <a:rPr lang="en-ID" sz="3600" b="1" dirty="0" err="1"/>
              <a:t>pemanfaaatan</a:t>
            </a:r>
            <a:r>
              <a:rPr lang="en-ID" sz="3600" b="1" dirty="0"/>
              <a:t> </a:t>
            </a:r>
            <a:r>
              <a:rPr lang="en-ID" sz="3600" b="1" dirty="0" err="1"/>
              <a:t>sumberdaya</a:t>
            </a:r>
            <a:r>
              <a:rPr lang="en-ID" sz="3600" b="1" dirty="0"/>
              <a:t> </a:t>
            </a:r>
            <a:r>
              <a:rPr lang="en-ID" sz="3600" b="1" dirty="0" err="1"/>
              <a:t>manusia</a:t>
            </a:r>
            <a:r>
              <a:rPr lang="en-ID" sz="3600" b="1" dirty="0"/>
              <a:t>, </a:t>
            </a:r>
            <a:r>
              <a:rPr lang="en-ID" sz="3600" b="1" dirty="0" err="1"/>
              <a:t>peralatan</a:t>
            </a:r>
            <a:r>
              <a:rPr lang="en-ID" sz="3600" b="1" dirty="0"/>
              <a:t> </a:t>
            </a:r>
            <a:r>
              <a:rPr lang="en-ID" sz="3600" b="1" dirty="0" err="1"/>
              <a:t>dan</a:t>
            </a:r>
            <a:r>
              <a:rPr lang="en-ID" sz="3600" b="1" dirty="0"/>
              <a:t> </a:t>
            </a:r>
            <a:r>
              <a:rPr lang="en-ID" sz="3600" b="1" dirty="0" err="1"/>
              <a:t>anggaran</a:t>
            </a:r>
            <a:endParaRPr lang="en-ID" sz="3600" b="1" dirty="0"/>
          </a:p>
          <a:p>
            <a:pPr algn="just"/>
            <a:endParaRPr lang="en-ID" sz="3600" b="1" dirty="0"/>
          </a:p>
          <a:p>
            <a:pPr algn="just"/>
            <a:r>
              <a:rPr lang="en-ID" sz="3600" b="1" dirty="0" err="1"/>
              <a:t>Sistematika</a:t>
            </a:r>
            <a:r>
              <a:rPr lang="en-ID" sz="3600" b="1" dirty="0"/>
              <a:t> </a:t>
            </a:r>
            <a:r>
              <a:rPr lang="en-ID" sz="3600" b="1" dirty="0" err="1"/>
              <a:t>pedoman</a:t>
            </a:r>
            <a:r>
              <a:rPr lang="en-ID" sz="3600" b="1" dirty="0"/>
              <a:t> </a:t>
            </a:r>
            <a:r>
              <a:rPr lang="en-ID" sz="3600" b="1" dirty="0" err="1"/>
              <a:t>komando</a:t>
            </a:r>
            <a:r>
              <a:rPr lang="en-ID" sz="3600" b="1" dirty="0"/>
              <a:t> </a:t>
            </a:r>
            <a:r>
              <a:rPr lang="en-ID" sz="3600" b="1" dirty="0" err="1"/>
              <a:t>tanggap</a:t>
            </a:r>
            <a:r>
              <a:rPr lang="en-ID" sz="3600" b="1" dirty="0"/>
              <a:t> </a:t>
            </a:r>
            <a:r>
              <a:rPr lang="en-ID" sz="3600" b="1" dirty="0" err="1"/>
              <a:t>darurat</a:t>
            </a:r>
            <a:r>
              <a:rPr lang="en-ID" sz="3600" b="1" dirty="0"/>
              <a:t>:</a:t>
            </a:r>
          </a:p>
          <a:p>
            <a:pPr marL="742950" indent="-742950" algn="just">
              <a:buAutoNum type="arabicPeriod"/>
            </a:pPr>
            <a:r>
              <a:rPr lang="en-ID" sz="3600" b="1" dirty="0" err="1"/>
              <a:t>Tahapan</a:t>
            </a:r>
            <a:r>
              <a:rPr lang="en-ID" sz="3600" b="1" dirty="0"/>
              <a:t> </a:t>
            </a:r>
            <a:r>
              <a:rPr lang="en-ID" sz="3600" b="1" dirty="0" err="1"/>
              <a:t>pembentukan</a:t>
            </a:r>
            <a:r>
              <a:rPr lang="en-ID" sz="3600" b="1" dirty="0"/>
              <a:t> </a:t>
            </a:r>
            <a:r>
              <a:rPr lang="en-ID" sz="3600" b="1" dirty="0" err="1"/>
              <a:t>komando</a:t>
            </a:r>
            <a:r>
              <a:rPr lang="en-ID" sz="3600" b="1" dirty="0"/>
              <a:t> </a:t>
            </a:r>
            <a:r>
              <a:rPr lang="en-ID" sz="3600" b="1" dirty="0" err="1"/>
              <a:t>tanggap</a:t>
            </a:r>
            <a:r>
              <a:rPr lang="en-ID" sz="3600" b="1" dirty="0"/>
              <a:t> </a:t>
            </a:r>
            <a:r>
              <a:rPr lang="en-ID" sz="3600" b="1" dirty="0" err="1"/>
              <a:t>darurat</a:t>
            </a:r>
            <a:r>
              <a:rPr lang="en-ID" sz="3600" b="1" dirty="0"/>
              <a:t> </a:t>
            </a:r>
            <a:r>
              <a:rPr lang="en-ID" sz="3600" b="1" dirty="0" err="1"/>
              <a:t>bencana</a:t>
            </a:r>
            <a:endParaRPr lang="en-ID" sz="3600" b="1" dirty="0"/>
          </a:p>
          <a:p>
            <a:pPr marL="742950" indent="-742950" algn="just">
              <a:buAutoNum type="arabicPeriod"/>
            </a:pPr>
            <a:r>
              <a:rPr lang="en-ID" sz="3600" b="1" dirty="0" err="1"/>
              <a:t>Organisasi</a:t>
            </a:r>
            <a:r>
              <a:rPr lang="en-ID" sz="3600" b="1" dirty="0"/>
              <a:t> </a:t>
            </a:r>
            <a:r>
              <a:rPr lang="en-ID" sz="3600" b="1" dirty="0" err="1"/>
              <a:t>dan</a:t>
            </a:r>
            <a:r>
              <a:rPr lang="en-ID" sz="3600" b="1" dirty="0"/>
              <a:t> tata </a:t>
            </a:r>
            <a:r>
              <a:rPr lang="en-ID" sz="3600" b="1" dirty="0" err="1"/>
              <a:t>kerja</a:t>
            </a:r>
            <a:r>
              <a:rPr lang="en-ID" sz="3600" b="1" dirty="0"/>
              <a:t> </a:t>
            </a:r>
            <a:r>
              <a:rPr lang="en-ID" sz="3600" b="1" dirty="0" err="1"/>
              <a:t>komando</a:t>
            </a:r>
            <a:r>
              <a:rPr lang="en-ID" sz="3600" b="1" dirty="0"/>
              <a:t> </a:t>
            </a:r>
            <a:r>
              <a:rPr lang="en-ID" sz="3600" b="1" dirty="0" err="1"/>
              <a:t>tanggap</a:t>
            </a:r>
            <a:r>
              <a:rPr lang="en-ID" sz="3600" b="1" dirty="0"/>
              <a:t> </a:t>
            </a:r>
            <a:r>
              <a:rPr lang="en-ID" sz="3600" b="1" dirty="0" err="1"/>
              <a:t>darurat</a:t>
            </a:r>
            <a:r>
              <a:rPr lang="en-ID" sz="3600" b="1" dirty="0"/>
              <a:t> </a:t>
            </a:r>
            <a:r>
              <a:rPr lang="en-ID" sz="3600" b="1" dirty="0" err="1"/>
              <a:t>bencana</a:t>
            </a:r>
            <a:endParaRPr lang="en-ID" sz="3600" b="1" dirty="0"/>
          </a:p>
          <a:p>
            <a:pPr marL="742950" indent="-742950" algn="just">
              <a:buAutoNum type="arabicPeriod"/>
            </a:pPr>
            <a:r>
              <a:rPr lang="en-ID" sz="3600" b="1" dirty="0"/>
              <a:t>Pola </a:t>
            </a:r>
            <a:r>
              <a:rPr lang="en-ID" sz="3600" b="1" dirty="0" err="1"/>
              <a:t>penyelenggaaan</a:t>
            </a:r>
            <a:r>
              <a:rPr lang="en-ID" sz="3600" b="1" dirty="0"/>
              <a:t> </a:t>
            </a:r>
            <a:r>
              <a:rPr lang="en-ID" sz="3600" b="1" dirty="0" err="1"/>
              <a:t>sistem</a:t>
            </a:r>
            <a:r>
              <a:rPr lang="en-ID" sz="3600" b="1" dirty="0"/>
              <a:t> </a:t>
            </a:r>
            <a:r>
              <a:rPr lang="en-ID" sz="3600" b="1" dirty="0" err="1"/>
              <a:t>komando</a:t>
            </a:r>
            <a:r>
              <a:rPr lang="en-ID" sz="3600" b="1" dirty="0"/>
              <a:t> </a:t>
            </a:r>
            <a:r>
              <a:rPr lang="en-ID" sz="3600" b="1" dirty="0" err="1"/>
              <a:t>tanggap</a:t>
            </a:r>
            <a:r>
              <a:rPr lang="en-ID" sz="3600" b="1" dirty="0"/>
              <a:t> </a:t>
            </a:r>
            <a:r>
              <a:rPr lang="en-ID" sz="3600" b="1" dirty="0" err="1"/>
              <a:t>darurat</a:t>
            </a:r>
            <a:r>
              <a:rPr lang="en-ID" sz="3600" b="1" dirty="0"/>
              <a:t> </a:t>
            </a:r>
            <a:r>
              <a:rPr lang="en-ID" sz="3600" b="1" dirty="0" err="1"/>
              <a:t>bencana</a:t>
            </a:r>
            <a:r>
              <a:rPr lang="en-ID" sz="3600" b="1" dirty="0"/>
              <a:t> </a:t>
            </a:r>
          </a:p>
          <a:p>
            <a:pPr marL="742950" indent="-742950" algn="just">
              <a:buAutoNum type="arabicPeriod"/>
            </a:pPr>
            <a:r>
              <a:rPr lang="en-ID" sz="3600" b="1" dirty="0" err="1"/>
              <a:t>Evaluasi</a:t>
            </a:r>
            <a:r>
              <a:rPr lang="en-ID" sz="3600" b="1" dirty="0"/>
              <a:t> </a:t>
            </a:r>
            <a:r>
              <a:rPr lang="en-ID" sz="3600" b="1" dirty="0" err="1"/>
              <a:t>dan</a:t>
            </a:r>
            <a:r>
              <a:rPr lang="en-ID" sz="3600" b="1" dirty="0"/>
              <a:t> </a:t>
            </a:r>
            <a:r>
              <a:rPr lang="en-ID" sz="3600" b="1" dirty="0" err="1"/>
              <a:t>pelaporan</a:t>
            </a:r>
            <a:endParaRPr lang="en-ID" sz="3600" b="1" dirty="0"/>
          </a:p>
        </p:txBody>
      </p:sp>
    </p:spTree>
    <p:extLst>
      <p:ext uri="{BB962C8B-B14F-4D97-AF65-F5344CB8AC3E}">
        <p14:creationId xmlns:p14="http://schemas.microsoft.com/office/powerpoint/2010/main" val="3222830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13146982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ID" sz="4000" b="1" dirty="0"/>
              <a:t>OUTLINE: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62227" y="2395940"/>
            <a:ext cx="1451290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0" indent="-914400">
              <a:buFont typeface="+mj-lt"/>
              <a:buAutoNum type="arabicPeriod"/>
            </a:pPr>
            <a:r>
              <a:rPr lang="en-US" sz="4800" dirty="0" err="1"/>
              <a:t>Dokumentasi</a:t>
            </a:r>
            <a:r>
              <a:rPr lang="en-US" sz="4800" dirty="0"/>
              <a:t> </a:t>
            </a:r>
            <a:r>
              <a:rPr lang="en-US" sz="4800" dirty="0" err="1"/>
              <a:t>dan</a:t>
            </a:r>
            <a:r>
              <a:rPr lang="en-US" sz="4800" dirty="0"/>
              <a:t> </a:t>
            </a:r>
            <a:r>
              <a:rPr lang="en-US" sz="4800" dirty="0" err="1"/>
              <a:t>pelaporan</a:t>
            </a:r>
            <a:r>
              <a:rPr lang="en-US" sz="4800" dirty="0"/>
              <a:t> </a:t>
            </a:r>
            <a:r>
              <a:rPr lang="en-US" sz="4800" dirty="0" err="1"/>
              <a:t>hasil</a:t>
            </a:r>
            <a:r>
              <a:rPr lang="en-US" sz="4800" dirty="0"/>
              <a:t> </a:t>
            </a:r>
            <a:r>
              <a:rPr lang="en-US" sz="4800" dirty="0" err="1"/>
              <a:t>penilaian</a:t>
            </a:r>
            <a:r>
              <a:rPr lang="en-US" sz="4800" dirty="0"/>
              <a:t> </a:t>
            </a:r>
            <a:r>
              <a:rPr lang="en-US" sz="4800" dirty="0" err="1"/>
              <a:t>bencana</a:t>
            </a:r>
            <a:endParaRPr lang="en-US" sz="4800" dirty="0"/>
          </a:p>
          <a:p>
            <a:pPr marL="914400" lvl="0" indent="-914400">
              <a:buFont typeface="+mj-lt"/>
              <a:buAutoNum type="arabicPeriod"/>
            </a:pPr>
            <a:r>
              <a:rPr lang="en-US" sz="4800" dirty="0" err="1"/>
              <a:t>Pengelolaan</a:t>
            </a:r>
            <a:r>
              <a:rPr lang="en-US" sz="4800" dirty="0"/>
              <a:t> </a:t>
            </a:r>
            <a:r>
              <a:rPr lang="en-US" sz="4800" dirty="0" err="1"/>
              <a:t>kegawatdaruratan</a:t>
            </a:r>
            <a:r>
              <a:rPr lang="en-US" sz="4800" dirty="0"/>
              <a:t> </a:t>
            </a:r>
            <a:r>
              <a:rPr lang="en-US" sz="4800" dirty="0" err="1"/>
              <a:t>bencana</a:t>
            </a:r>
            <a:r>
              <a:rPr lang="en-US" sz="4800" dirty="0"/>
              <a:t> : </a:t>
            </a:r>
            <a:r>
              <a:rPr lang="en-US" sz="4800" i="1" dirty="0"/>
              <a:t>comment, control, coordination and communication (4Cs)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583F67-BB38-4240-A086-374619262A8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353800" y="5791525"/>
            <a:ext cx="6631439" cy="425961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2184104"/>
            <a:ext cx="1451290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3600" b="1" dirty="0" err="1"/>
              <a:t>Tahapan</a:t>
            </a:r>
            <a:r>
              <a:rPr lang="en-ID" sz="3600" b="1" dirty="0"/>
              <a:t> </a:t>
            </a:r>
            <a:r>
              <a:rPr lang="en-ID" sz="3600" b="1" dirty="0" err="1"/>
              <a:t>pembentukan</a:t>
            </a:r>
            <a:r>
              <a:rPr lang="en-ID" sz="3600" b="1" dirty="0"/>
              <a:t> </a:t>
            </a:r>
            <a:r>
              <a:rPr lang="en-ID" sz="3600" b="1" dirty="0" err="1"/>
              <a:t>komando</a:t>
            </a:r>
            <a:r>
              <a:rPr lang="en-ID" sz="3600" b="1" dirty="0"/>
              <a:t> </a:t>
            </a:r>
            <a:r>
              <a:rPr lang="en-ID" sz="3600" b="1" dirty="0" err="1"/>
              <a:t>tanggap</a:t>
            </a:r>
            <a:r>
              <a:rPr lang="en-ID" sz="3600" b="1" dirty="0"/>
              <a:t> </a:t>
            </a:r>
            <a:r>
              <a:rPr lang="en-ID" sz="3600" b="1" dirty="0" err="1"/>
              <a:t>darurat</a:t>
            </a:r>
            <a:r>
              <a:rPr lang="en-ID" sz="3600" b="1" dirty="0"/>
              <a:t> </a:t>
            </a:r>
            <a:r>
              <a:rPr lang="en-ID" sz="3600" b="1" dirty="0" err="1"/>
              <a:t>bencana</a:t>
            </a:r>
            <a:r>
              <a:rPr lang="en-ID" sz="3600" b="1" dirty="0"/>
              <a:t>:</a:t>
            </a:r>
          </a:p>
          <a:p>
            <a:pPr algn="just"/>
            <a:endParaRPr lang="en-ID" sz="3600" b="1" dirty="0"/>
          </a:p>
          <a:p>
            <a:pPr algn="just"/>
            <a:r>
              <a:rPr lang="en-ID" sz="3600" b="1" dirty="0" err="1"/>
              <a:t>Terbentuknya</a:t>
            </a:r>
            <a:r>
              <a:rPr lang="en-ID" sz="3600" b="1" dirty="0"/>
              <a:t> </a:t>
            </a:r>
            <a:r>
              <a:rPr lang="en-ID" sz="3600" b="1" dirty="0" err="1"/>
              <a:t>komando</a:t>
            </a:r>
            <a:r>
              <a:rPr lang="en-ID" sz="3600" b="1" dirty="0"/>
              <a:t> </a:t>
            </a:r>
            <a:r>
              <a:rPr lang="en-ID" sz="3600" b="1" dirty="0" err="1"/>
              <a:t>tanggap</a:t>
            </a:r>
            <a:r>
              <a:rPr lang="en-ID" sz="3600" b="1" dirty="0"/>
              <a:t> </a:t>
            </a:r>
            <a:r>
              <a:rPr lang="en-ID" sz="3600" b="1" dirty="0" err="1"/>
              <a:t>darurat</a:t>
            </a:r>
            <a:r>
              <a:rPr lang="en-ID" sz="3600" b="1" dirty="0"/>
              <a:t> </a:t>
            </a:r>
            <a:r>
              <a:rPr lang="en-ID" sz="3600" b="1" dirty="0" err="1"/>
              <a:t>bencana</a:t>
            </a:r>
            <a:r>
              <a:rPr lang="en-ID" sz="3600" b="1" dirty="0"/>
              <a:t> </a:t>
            </a:r>
            <a:r>
              <a:rPr lang="en-ID" sz="3600" b="1" dirty="0" err="1"/>
              <a:t>meliputi</a:t>
            </a:r>
            <a:r>
              <a:rPr lang="en-ID" sz="3600" b="1" dirty="0"/>
              <a:t> </a:t>
            </a:r>
            <a:r>
              <a:rPr lang="en-ID" sz="3600" b="1" dirty="0" err="1"/>
              <a:t>tahapan</a:t>
            </a:r>
            <a:r>
              <a:rPr lang="en-ID" sz="3600" b="1" dirty="0"/>
              <a:t> yang </a:t>
            </a:r>
            <a:r>
              <a:rPr lang="en-ID" sz="3600" b="1" dirty="0" err="1"/>
              <a:t>terdiri</a:t>
            </a:r>
            <a:r>
              <a:rPr lang="en-ID" sz="3600" b="1" dirty="0"/>
              <a:t> </a:t>
            </a:r>
            <a:r>
              <a:rPr lang="en-ID" sz="3600" b="1" dirty="0" err="1"/>
              <a:t>dari</a:t>
            </a:r>
            <a:r>
              <a:rPr lang="en-ID" sz="3600" b="1" dirty="0"/>
              <a:t>:</a:t>
            </a:r>
          </a:p>
          <a:p>
            <a:pPr marL="742950" indent="-742950" algn="just">
              <a:buAutoNum type="alphaLcPeriod"/>
            </a:pPr>
            <a:r>
              <a:rPr lang="en-ID" sz="3600" b="1" dirty="0" err="1"/>
              <a:t>Informasi</a:t>
            </a:r>
            <a:r>
              <a:rPr lang="en-ID" sz="3600" b="1" dirty="0"/>
              <a:t> </a:t>
            </a:r>
            <a:r>
              <a:rPr lang="en-ID" sz="3600" b="1" dirty="0" err="1"/>
              <a:t>kejadian</a:t>
            </a:r>
            <a:r>
              <a:rPr lang="en-ID" sz="3600" b="1" dirty="0"/>
              <a:t> </a:t>
            </a:r>
            <a:r>
              <a:rPr lang="en-ID" sz="3600" b="1" dirty="0" err="1"/>
              <a:t>awal</a:t>
            </a:r>
            <a:endParaRPr lang="en-ID" sz="3600" b="1" dirty="0"/>
          </a:p>
          <a:p>
            <a:pPr marL="742950" indent="-742950" algn="just">
              <a:buAutoNum type="alphaLcPeriod"/>
            </a:pPr>
            <a:r>
              <a:rPr lang="en-ID" sz="3600" b="1" dirty="0" err="1"/>
              <a:t>Penugasan</a:t>
            </a:r>
            <a:r>
              <a:rPr lang="en-ID" sz="3600" b="1" dirty="0"/>
              <a:t> Tim </a:t>
            </a:r>
            <a:r>
              <a:rPr lang="en-ID" sz="3600" b="1" dirty="0" err="1"/>
              <a:t>Reaksi</a:t>
            </a:r>
            <a:r>
              <a:rPr lang="en-ID" sz="3600" b="1" dirty="0"/>
              <a:t> </a:t>
            </a:r>
            <a:r>
              <a:rPr lang="en-ID" sz="3600" b="1" dirty="0" err="1"/>
              <a:t>Cepat</a:t>
            </a:r>
            <a:r>
              <a:rPr lang="en-ID" sz="3600" b="1" dirty="0"/>
              <a:t> (TRC)</a:t>
            </a:r>
          </a:p>
          <a:p>
            <a:pPr marL="742950" indent="-742950" algn="just">
              <a:buAutoNum type="alphaLcPeriod"/>
            </a:pPr>
            <a:r>
              <a:rPr lang="en-ID" sz="3600" b="1" dirty="0" err="1"/>
              <a:t>Penetapan</a:t>
            </a:r>
            <a:r>
              <a:rPr lang="en-ID" sz="3600" b="1" dirty="0"/>
              <a:t> Status/ Tingkat </a:t>
            </a:r>
            <a:r>
              <a:rPr lang="en-ID" sz="3600" b="1" dirty="0" err="1"/>
              <a:t>Bencana</a:t>
            </a:r>
            <a:endParaRPr lang="en-ID" sz="3600" b="1" dirty="0"/>
          </a:p>
          <a:p>
            <a:pPr marL="742950" indent="-742950" algn="just">
              <a:buAutoNum type="alphaLcPeriod"/>
            </a:pPr>
            <a:r>
              <a:rPr lang="en-ID" sz="3600" b="1" dirty="0" err="1"/>
              <a:t>Pembentukan</a:t>
            </a:r>
            <a:r>
              <a:rPr lang="en-ID" sz="3600" b="1" dirty="0"/>
              <a:t> </a:t>
            </a:r>
            <a:r>
              <a:rPr lang="en-ID" sz="3600" b="1" dirty="0" err="1"/>
              <a:t>Komando</a:t>
            </a:r>
            <a:r>
              <a:rPr lang="en-ID" sz="3600" b="1" dirty="0"/>
              <a:t> </a:t>
            </a:r>
            <a:r>
              <a:rPr lang="en-ID" sz="3600" b="1" dirty="0" err="1"/>
              <a:t>Tanggap</a:t>
            </a:r>
            <a:r>
              <a:rPr lang="en-ID" sz="3600" b="1" dirty="0"/>
              <a:t> </a:t>
            </a:r>
            <a:r>
              <a:rPr lang="en-ID" sz="3600" b="1" dirty="0" err="1"/>
              <a:t>Darurat</a:t>
            </a:r>
            <a:r>
              <a:rPr lang="en-ID" sz="3600" b="1" dirty="0"/>
              <a:t> </a:t>
            </a:r>
            <a:r>
              <a:rPr lang="en-ID" sz="3600" b="1" dirty="0" err="1"/>
              <a:t>Bencana</a:t>
            </a:r>
            <a:r>
              <a:rPr lang="en-ID" sz="36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44705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2184104"/>
            <a:ext cx="1451290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i="1" dirty="0"/>
              <a:t>Coordination</a:t>
            </a:r>
          </a:p>
          <a:p>
            <a:pPr algn="just"/>
            <a:r>
              <a:rPr lang="en-ID" sz="3600" dirty="0" err="1"/>
              <a:t>Perihal</a:t>
            </a:r>
            <a:r>
              <a:rPr lang="en-ID" sz="3600" dirty="0"/>
              <a:t> </a:t>
            </a:r>
            <a:r>
              <a:rPr lang="en-ID" sz="3600" dirty="0" err="1"/>
              <a:t>mengatur</a:t>
            </a:r>
            <a:r>
              <a:rPr lang="en-ID" sz="3600" dirty="0"/>
              <a:t> </a:t>
            </a:r>
            <a:r>
              <a:rPr lang="en-ID" sz="3600" dirty="0" err="1"/>
              <a:t>suatu</a:t>
            </a:r>
            <a:r>
              <a:rPr lang="en-ID" sz="3600" dirty="0"/>
              <a:t> </a:t>
            </a:r>
            <a:r>
              <a:rPr lang="en-ID" sz="3600" dirty="0" err="1"/>
              <a:t>organisasi</a:t>
            </a:r>
            <a:r>
              <a:rPr lang="en-ID" sz="3600" dirty="0"/>
              <a:t> </a:t>
            </a:r>
            <a:r>
              <a:rPr lang="en-ID" sz="3600" dirty="0" err="1"/>
              <a:t>atau</a:t>
            </a:r>
            <a:r>
              <a:rPr lang="en-ID" sz="3600" dirty="0"/>
              <a:t> </a:t>
            </a:r>
            <a:r>
              <a:rPr lang="en-ID" sz="3600" dirty="0" err="1"/>
              <a:t>kegiatan</a:t>
            </a:r>
            <a:r>
              <a:rPr lang="en-ID" sz="3600" dirty="0"/>
              <a:t> </a:t>
            </a:r>
            <a:r>
              <a:rPr lang="en-ID" sz="3600" dirty="0" err="1"/>
              <a:t>sehingga</a:t>
            </a:r>
            <a:r>
              <a:rPr lang="en-ID" sz="3600" dirty="0"/>
              <a:t> </a:t>
            </a:r>
            <a:r>
              <a:rPr lang="en-ID" sz="3600" dirty="0" err="1"/>
              <a:t>peraturan</a:t>
            </a:r>
            <a:r>
              <a:rPr lang="en-ID" sz="3600" dirty="0"/>
              <a:t> </a:t>
            </a:r>
            <a:r>
              <a:rPr lang="en-ID" sz="3600" dirty="0" err="1"/>
              <a:t>atau</a:t>
            </a:r>
            <a:r>
              <a:rPr lang="en-ID" sz="3600" dirty="0"/>
              <a:t> </a:t>
            </a:r>
            <a:r>
              <a:rPr lang="en-ID" sz="3600" dirty="0" err="1"/>
              <a:t>tindakan</a:t>
            </a:r>
            <a:r>
              <a:rPr lang="en-ID" sz="3600" dirty="0"/>
              <a:t> yang </a:t>
            </a:r>
            <a:r>
              <a:rPr lang="en-ID" sz="3600" dirty="0" err="1"/>
              <a:t>akan</a:t>
            </a:r>
            <a:r>
              <a:rPr lang="en-ID" sz="3600" dirty="0"/>
              <a:t> </a:t>
            </a:r>
            <a:r>
              <a:rPr lang="en-ID" sz="3600" dirty="0" err="1"/>
              <a:t>dilaksanakan</a:t>
            </a:r>
            <a:r>
              <a:rPr lang="en-ID" sz="3600" dirty="0"/>
              <a:t> </a:t>
            </a:r>
            <a:r>
              <a:rPr lang="en-ID" sz="3600" dirty="0" err="1"/>
              <a:t>tidak</a:t>
            </a:r>
            <a:r>
              <a:rPr lang="en-ID" sz="3600" dirty="0"/>
              <a:t> </a:t>
            </a:r>
            <a:r>
              <a:rPr lang="en-ID" sz="3600" dirty="0" err="1"/>
              <a:t>saling</a:t>
            </a:r>
            <a:r>
              <a:rPr lang="en-ID" sz="3600" dirty="0"/>
              <a:t> </a:t>
            </a:r>
            <a:r>
              <a:rPr lang="en-ID" sz="3600" dirty="0" err="1"/>
              <a:t>bertentangan</a:t>
            </a:r>
            <a:r>
              <a:rPr lang="en-ID" sz="3600" dirty="0"/>
              <a:t> </a:t>
            </a:r>
            <a:r>
              <a:rPr lang="en-ID" sz="3600" dirty="0" err="1"/>
              <a:t>atau</a:t>
            </a:r>
            <a:r>
              <a:rPr lang="en-ID" sz="3600" dirty="0"/>
              <a:t> </a:t>
            </a:r>
            <a:r>
              <a:rPr lang="en-ID" sz="3600" dirty="0" err="1"/>
              <a:t>simpang</a:t>
            </a:r>
            <a:r>
              <a:rPr lang="en-ID" sz="3600" dirty="0"/>
              <a:t> </a:t>
            </a:r>
            <a:r>
              <a:rPr lang="en-ID" sz="3600" dirty="0" err="1"/>
              <a:t>siur</a:t>
            </a:r>
            <a:endParaRPr lang="en-ID" sz="3600" dirty="0"/>
          </a:p>
          <a:p>
            <a:pPr algn="just"/>
            <a:endParaRPr lang="en-ID" sz="3600" dirty="0"/>
          </a:p>
          <a:p>
            <a:pPr algn="just"/>
            <a:r>
              <a:rPr lang="en-ID" sz="3600" dirty="0" err="1"/>
              <a:t>Koordinasi</a:t>
            </a:r>
            <a:r>
              <a:rPr lang="en-ID" sz="3600" dirty="0"/>
              <a:t> yang </a:t>
            </a:r>
            <a:r>
              <a:rPr lang="en-ID" sz="3600" dirty="0" err="1"/>
              <a:t>baik</a:t>
            </a:r>
            <a:r>
              <a:rPr lang="en-ID" sz="3600" dirty="0"/>
              <a:t> </a:t>
            </a:r>
            <a:r>
              <a:rPr lang="en-ID" sz="3600" dirty="0" err="1"/>
              <a:t>akan</a:t>
            </a:r>
            <a:r>
              <a:rPr lang="en-ID" sz="3600" dirty="0"/>
              <a:t> </a:t>
            </a:r>
            <a:r>
              <a:rPr lang="en-ID" sz="3600" dirty="0" err="1"/>
              <a:t>menghasilkan</a:t>
            </a:r>
            <a:r>
              <a:rPr lang="en-ID" sz="3600" dirty="0"/>
              <a:t> </a:t>
            </a:r>
            <a:r>
              <a:rPr lang="en-ID" sz="3600" dirty="0" err="1"/>
              <a:t>keselarasan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kerjasama</a:t>
            </a:r>
            <a:r>
              <a:rPr lang="en-ID" sz="3600" dirty="0"/>
              <a:t> yang </a:t>
            </a:r>
            <a:r>
              <a:rPr lang="en-ID" sz="3600" dirty="0" err="1"/>
              <a:t>efektif</a:t>
            </a:r>
            <a:r>
              <a:rPr lang="en-ID" sz="3600" dirty="0"/>
              <a:t> </a:t>
            </a:r>
            <a:r>
              <a:rPr lang="en-ID" sz="3600" dirty="0" err="1"/>
              <a:t>dari</a:t>
            </a:r>
            <a:r>
              <a:rPr lang="en-ID" sz="3600" dirty="0"/>
              <a:t> </a:t>
            </a:r>
            <a:r>
              <a:rPr lang="en-ID" sz="3600" dirty="0" err="1"/>
              <a:t>organisasi-organisasi</a:t>
            </a:r>
            <a:r>
              <a:rPr lang="en-ID" sz="3600" dirty="0"/>
              <a:t> yang </a:t>
            </a:r>
            <a:r>
              <a:rPr lang="en-ID" sz="3600" dirty="0" err="1"/>
              <a:t>terlibat</a:t>
            </a:r>
            <a:r>
              <a:rPr lang="en-ID" sz="3600" dirty="0"/>
              <a:t> </a:t>
            </a:r>
            <a:r>
              <a:rPr lang="en-ID" sz="3600" dirty="0" err="1"/>
              <a:t>penanggulangan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di </a:t>
            </a:r>
            <a:r>
              <a:rPr lang="en-ID" sz="3600" dirty="0" err="1"/>
              <a:t>lapangan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19120587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999476" y="2146004"/>
            <a:ext cx="1451290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3600" dirty="0" err="1"/>
              <a:t>Koordinasi</a:t>
            </a:r>
            <a:r>
              <a:rPr lang="en-ID" sz="3600" dirty="0"/>
              <a:t> </a:t>
            </a:r>
            <a:r>
              <a:rPr lang="en-ID" sz="3600" dirty="0" err="1"/>
              <a:t>mempunyai</a:t>
            </a:r>
            <a:r>
              <a:rPr lang="en-ID" sz="3600" dirty="0"/>
              <a:t> </a:t>
            </a:r>
            <a:r>
              <a:rPr lang="en-ID" sz="3600" dirty="0" err="1"/>
              <a:t>ciri-ciri</a:t>
            </a:r>
            <a:r>
              <a:rPr lang="en-ID" sz="3600" dirty="0"/>
              <a:t> </a:t>
            </a:r>
            <a:r>
              <a:rPr lang="en-ID" sz="3600" dirty="0" err="1"/>
              <a:t>sebagai</a:t>
            </a:r>
            <a:r>
              <a:rPr lang="en-ID" sz="3600" dirty="0"/>
              <a:t> </a:t>
            </a:r>
            <a:r>
              <a:rPr lang="en-ID" sz="3600" dirty="0" err="1"/>
              <a:t>berikut</a:t>
            </a:r>
            <a:r>
              <a:rPr lang="en-ID" sz="3600" dirty="0"/>
              <a:t>:</a:t>
            </a:r>
          </a:p>
          <a:p>
            <a:pPr marL="742950" indent="-742950" algn="just">
              <a:buAutoNum type="arabicPeriod"/>
            </a:pPr>
            <a:r>
              <a:rPr lang="en-ID" sz="3600" dirty="0" err="1"/>
              <a:t>Tanggungjawab</a:t>
            </a:r>
            <a:r>
              <a:rPr lang="en-ID" sz="3600" dirty="0"/>
              <a:t> </a:t>
            </a:r>
            <a:r>
              <a:rPr lang="en-ID" sz="3600" dirty="0" err="1"/>
              <a:t>koordinasi</a:t>
            </a:r>
            <a:r>
              <a:rPr lang="en-ID" sz="3600" dirty="0"/>
              <a:t> </a:t>
            </a:r>
            <a:r>
              <a:rPr lang="en-ID" sz="3600" dirty="0" err="1"/>
              <a:t>adalah</a:t>
            </a:r>
            <a:r>
              <a:rPr lang="en-ID" sz="3600" dirty="0"/>
              <a:t> </a:t>
            </a:r>
            <a:r>
              <a:rPr lang="en-ID" sz="3600" dirty="0" err="1"/>
              <a:t>terletak</a:t>
            </a:r>
            <a:r>
              <a:rPr lang="en-ID" sz="3600" dirty="0"/>
              <a:t> </a:t>
            </a:r>
            <a:r>
              <a:rPr lang="en-ID" sz="3600" dirty="0" err="1"/>
              <a:t>pada</a:t>
            </a:r>
            <a:r>
              <a:rPr lang="en-ID" sz="3600" dirty="0"/>
              <a:t> </a:t>
            </a:r>
            <a:r>
              <a:rPr lang="en-ID" sz="3600" dirty="0" err="1"/>
              <a:t>pimpinan</a:t>
            </a:r>
            <a:r>
              <a:rPr lang="en-ID" sz="3600" dirty="0"/>
              <a:t> </a:t>
            </a:r>
          </a:p>
          <a:p>
            <a:pPr marL="742950" indent="-742950" algn="just">
              <a:buAutoNum type="arabicPeriod"/>
            </a:pPr>
            <a:r>
              <a:rPr lang="en-ID" sz="3600" dirty="0" err="1"/>
              <a:t>Adanya</a:t>
            </a:r>
            <a:r>
              <a:rPr lang="en-ID" sz="3600" dirty="0"/>
              <a:t> proses </a:t>
            </a:r>
          </a:p>
          <a:p>
            <a:pPr marL="742950" indent="-742950" algn="just">
              <a:buAutoNum type="arabicPeriod"/>
            </a:pPr>
            <a:r>
              <a:rPr lang="en-ID" sz="3600" dirty="0" err="1"/>
              <a:t>Pengaturan</a:t>
            </a:r>
            <a:r>
              <a:rPr lang="en-ID" sz="3600" dirty="0"/>
              <a:t> </a:t>
            </a:r>
            <a:r>
              <a:rPr lang="en-ID" sz="3600" dirty="0" err="1"/>
              <a:t>secara</a:t>
            </a:r>
            <a:r>
              <a:rPr lang="en-ID" sz="3600" dirty="0"/>
              <a:t> </a:t>
            </a:r>
            <a:r>
              <a:rPr lang="en-ID" sz="3600" dirty="0" err="1"/>
              <a:t>teratur</a:t>
            </a:r>
            <a:r>
              <a:rPr lang="en-ID" sz="3600" dirty="0"/>
              <a:t> </a:t>
            </a:r>
            <a:r>
              <a:rPr lang="en-ID" sz="3600" dirty="0" err="1"/>
              <a:t>usaha</a:t>
            </a:r>
            <a:r>
              <a:rPr lang="en-ID" sz="3600" dirty="0"/>
              <a:t> </a:t>
            </a:r>
            <a:r>
              <a:rPr lang="en-ID" sz="3600" dirty="0" err="1"/>
              <a:t>kelompok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38290932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5827" y="1239012"/>
            <a:ext cx="14512905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i="1" dirty="0" err="1"/>
              <a:t>Comunication</a:t>
            </a:r>
            <a:r>
              <a:rPr lang="en-ID" sz="3600" b="1" dirty="0"/>
              <a:t> </a:t>
            </a:r>
          </a:p>
          <a:p>
            <a:pPr algn="just"/>
            <a:r>
              <a:rPr lang="en-ID" sz="3600" dirty="0" err="1"/>
              <a:t>Komunikasi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yang </a:t>
            </a:r>
            <a:r>
              <a:rPr lang="en-ID" sz="3600" dirty="0" err="1"/>
              <a:t>efektif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penanggulangan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adalah</a:t>
            </a:r>
            <a:r>
              <a:rPr lang="en-ID" sz="3600" dirty="0"/>
              <a:t> </a:t>
            </a:r>
            <a:r>
              <a:rPr lang="en-ID" sz="3600" dirty="0" err="1"/>
              <a:t>komunikasi</a:t>
            </a:r>
            <a:r>
              <a:rPr lang="en-ID" sz="3600" dirty="0"/>
              <a:t> yang </a:t>
            </a:r>
            <a:r>
              <a:rPr lang="en-ID" sz="3600" dirty="0" err="1"/>
              <a:t>dilakukan</a:t>
            </a:r>
            <a:r>
              <a:rPr lang="en-ID" sz="3600" dirty="0"/>
              <a:t> </a:t>
            </a:r>
            <a:r>
              <a:rPr lang="en-ID" sz="3600" dirty="0" err="1"/>
              <a:t>tidak</a:t>
            </a:r>
            <a:r>
              <a:rPr lang="en-ID" sz="3600" dirty="0"/>
              <a:t> </a:t>
            </a:r>
            <a:r>
              <a:rPr lang="en-ID" sz="3600" dirty="0" err="1"/>
              <a:t>hanya</a:t>
            </a:r>
            <a:r>
              <a:rPr lang="en-ID" sz="3600" dirty="0"/>
              <a:t> </a:t>
            </a:r>
            <a:r>
              <a:rPr lang="en-ID" sz="3600" dirty="0" err="1"/>
              <a:t>saat</a:t>
            </a:r>
            <a:r>
              <a:rPr lang="en-ID" sz="3600" dirty="0"/>
              <a:t> </a:t>
            </a:r>
            <a:r>
              <a:rPr lang="en-ID" sz="3600" dirty="0" err="1"/>
              <a:t>tanggap</a:t>
            </a:r>
            <a:r>
              <a:rPr lang="en-ID" sz="3600" dirty="0"/>
              <a:t> </a:t>
            </a:r>
            <a:r>
              <a:rPr lang="en-ID" sz="3600" dirty="0" err="1"/>
              <a:t>darurat</a:t>
            </a:r>
            <a:r>
              <a:rPr lang="en-ID" sz="3600" dirty="0"/>
              <a:t> </a:t>
            </a:r>
            <a:r>
              <a:rPr lang="en-ID" sz="3600" dirty="0" err="1"/>
              <a:t>tetapi</a:t>
            </a:r>
            <a:r>
              <a:rPr lang="en-ID" sz="3600" dirty="0"/>
              <a:t> juga </a:t>
            </a:r>
            <a:r>
              <a:rPr lang="en-ID" sz="3600" dirty="0" err="1"/>
              <a:t>padat</a:t>
            </a:r>
            <a:r>
              <a:rPr lang="en-ID" sz="3600" dirty="0"/>
              <a:t> </a:t>
            </a:r>
            <a:r>
              <a:rPr lang="en-ID" sz="3600" dirty="0" err="1"/>
              <a:t>pra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atau</a:t>
            </a:r>
            <a:r>
              <a:rPr lang="en-ID" sz="3600" dirty="0"/>
              <a:t> </a:t>
            </a:r>
            <a:r>
              <a:rPr lang="en-ID" sz="3600" dirty="0" err="1"/>
              <a:t>kesiapsiagaan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setelah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atau</a:t>
            </a:r>
            <a:r>
              <a:rPr lang="en-ID" sz="3600" dirty="0"/>
              <a:t> masa </a:t>
            </a:r>
            <a:r>
              <a:rPr lang="en-ID" sz="3600" dirty="0" err="1"/>
              <a:t>rehabilitasi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rekonstruksi</a:t>
            </a:r>
            <a:endParaRPr lang="en-ID" sz="3600" dirty="0"/>
          </a:p>
          <a:p>
            <a:pPr algn="just"/>
            <a:endParaRPr lang="en-ID" sz="3600" dirty="0"/>
          </a:p>
          <a:p>
            <a:pPr algn="just"/>
            <a:r>
              <a:rPr lang="en-ID" sz="3600" dirty="0" err="1"/>
              <a:t>Tahapan</a:t>
            </a:r>
            <a:r>
              <a:rPr lang="en-ID" sz="3600" dirty="0"/>
              <a:t> </a:t>
            </a:r>
            <a:r>
              <a:rPr lang="en-ID" sz="3600" dirty="0" err="1"/>
              <a:t>Komunikasi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:</a:t>
            </a:r>
          </a:p>
          <a:p>
            <a:pPr marL="742950" indent="-742950" algn="just">
              <a:buAutoNum type="arabicPeriod"/>
            </a:pPr>
            <a:r>
              <a:rPr lang="en-ID" sz="3600" b="1" dirty="0" err="1"/>
              <a:t>Pada</a:t>
            </a:r>
            <a:r>
              <a:rPr lang="en-ID" sz="3600" b="1" dirty="0"/>
              <a:t> </a:t>
            </a:r>
            <a:r>
              <a:rPr lang="en-ID" sz="3600" b="1" dirty="0" err="1"/>
              <a:t>tahap</a:t>
            </a:r>
            <a:r>
              <a:rPr lang="en-ID" sz="3600" b="1" dirty="0"/>
              <a:t> </a:t>
            </a:r>
            <a:r>
              <a:rPr lang="en-ID" sz="3600" b="1" dirty="0" err="1"/>
              <a:t>sebelum</a:t>
            </a:r>
            <a:r>
              <a:rPr lang="en-ID" sz="3600" b="1" dirty="0"/>
              <a:t> </a:t>
            </a:r>
            <a:r>
              <a:rPr lang="en-ID" sz="3600" b="1" dirty="0" err="1"/>
              <a:t>kejadian</a:t>
            </a:r>
            <a:r>
              <a:rPr lang="en-ID" sz="3600" b="1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maka</a:t>
            </a:r>
            <a:r>
              <a:rPr lang="en-ID" sz="3600" dirty="0"/>
              <a:t> </a:t>
            </a:r>
            <a:r>
              <a:rPr lang="en-ID" sz="3600" dirty="0" err="1"/>
              <a:t>aspek</a:t>
            </a:r>
            <a:r>
              <a:rPr lang="en-ID" sz="3600" dirty="0"/>
              <a:t> </a:t>
            </a:r>
            <a:r>
              <a:rPr lang="en-ID" sz="3600" dirty="0" err="1"/>
              <a:t>komunikasi</a:t>
            </a:r>
            <a:r>
              <a:rPr lang="en-ID" sz="3600" dirty="0"/>
              <a:t> </a:t>
            </a:r>
            <a:r>
              <a:rPr lang="en-ID" sz="3600" dirty="0" err="1"/>
              <a:t>akan</a:t>
            </a:r>
            <a:r>
              <a:rPr lang="en-ID" sz="3600" dirty="0"/>
              <a:t> </a:t>
            </a:r>
            <a:r>
              <a:rPr lang="en-ID" sz="3600" dirty="0" err="1"/>
              <a:t>mencakup</a:t>
            </a:r>
            <a:r>
              <a:rPr lang="en-ID" sz="3600" dirty="0"/>
              <a:t> </a:t>
            </a:r>
            <a:r>
              <a:rPr lang="en-ID" sz="3600" dirty="0" err="1"/>
              <a:t>informasi</a:t>
            </a:r>
            <a:r>
              <a:rPr lang="en-ID" sz="3600" dirty="0"/>
              <a:t> yang </a:t>
            </a:r>
            <a:r>
              <a:rPr lang="en-ID" sz="3600" dirty="0" err="1"/>
              <a:t>akurat</a:t>
            </a:r>
            <a:r>
              <a:rPr lang="en-ID" sz="3600" dirty="0"/>
              <a:t>, </a:t>
            </a:r>
            <a:r>
              <a:rPr lang="en-ID" sz="3600" dirty="0" err="1"/>
              <a:t>koordinasi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aspek</a:t>
            </a:r>
            <a:r>
              <a:rPr lang="en-ID" sz="3600" dirty="0"/>
              <a:t> </a:t>
            </a:r>
            <a:r>
              <a:rPr lang="en-ID" sz="3600" dirty="0" err="1"/>
              <a:t>kerjasama</a:t>
            </a:r>
            <a:r>
              <a:rPr lang="en-ID" sz="3600" dirty="0"/>
              <a:t> </a:t>
            </a:r>
            <a:r>
              <a:rPr lang="en-ID" sz="3600" dirty="0" err="1"/>
              <a:t>terutama</a:t>
            </a:r>
            <a:r>
              <a:rPr lang="en-ID" sz="3600" dirty="0"/>
              <a:t> </a:t>
            </a:r>
            <a:r>
              <a:rPr lang="en-ID" sz="3600" dirty="0" err="1"/>
              <a:t>kepada</a:t>
            </a:r>
            <a:r>
              <a:rPr lang="en-ID" sz="3600" dirty="0"/>
              <a:t> </a:t>
            </a:r>
            <a:r>
              <a:rPr lang="en-ID" sz="3600" dirty="0" err="1"/>
              <a:t>masyarakat</a:t>
            </a:r>
            <a:r>
              <a:rPr lang="en-ID" sz="3600" dirty="0"/>
              <a:t> yang </a:t>
            </a:r>
            <a:r>
              <a:rPr lang="en-ID" sz="3600" dirty="0" err="1"/>
              <a:t>rentan</a:t>
            </a:r>
            <a:r>
              <a:rPr lang="en-ID" sz="3600" dirty="0"/>
              <a:t> </a:t>
            </a:r>
            <a:r>
              <a:rPr lang="en-ID" sz="3600" dirty="0" err="1"/>
              <a:t>atas</a:t>
            </a:r>
            <a:r>
              <a:rPr lang="en-ID" sz="3600" dirty="0"/>
              <a:t> </a:t>
            </a:r>
            <a:r>
              <a:rPr lang="en-ID" sz="3600" dirty="0" err="1"/>
              <a:t>peristiwa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</a:p>
          <a:p>
            <a:pPr marL="742950" indent="-742950" algn="just">
              <a:buAutoNum type="arabicPeriod"/>
            </a:pPr>
            <a:r>
              <a:rPr lang="en-ID" sz="3600" b="1" dirty="0" err="1"/>
              <a:t>Pada</a:t>
            </a:r>
            <a:r>
              <a:rPr lang="en-ID" sz="3600" b="1" dirty="0"/>
              <a:t> </a:t>
            </a:r>
            <a:r>
              <a:rPr lang="en-ID" sz="3600" b="1" dirty="0" err="1"/>
              <a:t>tahap</a:t>
            </a:r>
            <a:r>
              <a:rPr lang="en-ID" sz="3600" b="1" dirty="0"/>
              <a:t> </a:t>
            </a:r>
            <a:r>
              <a:rPr lang="en-ID" sz="3600" b="1" dirty="0" err="1"/>
              <a:t>kejadian</a:t>
            </a:r>
            <a:r>
              <a:rPr lang="en-ID" sz="3600" b="1" dirty="0"/>
              <a:t> </a:t>
            </a:r>
            <a:r>
              <a:rPr lang="en-ID" sz="3600" b="1" dirty="0" err="1"/>
              <a:t>bencana</a:t>
            </a:r>
            <a:r>
              <a:rPr lang="en-ID" sz="3600" b="1" dirty="0"/>
              <a:t> </a:t>
            </a:r>
            <a:r>
              <a:rPr lang="en-ID" sz="3600" dirty="0" err="1"/>
              <a:t>keempat</a:t>
            </a:r>
            <a:r>
              <a:rPr lang="en-ID" sz="3600" dirty="0"/>
              <a:t> </a:t>
            </a:r>
            <a:r>
              <a:rPr lang="en-ID" sz="3600" dirty="0" err="1"/>
              <a:t>aspek</a:t>
            </a:r>
            <a:r>
              <a:rPr lang="en-ID" sz="3600" dirty="0"/>
              <a:t>: </a:t>
            </a:r>
            <a:r>
              <a:rPr lang="en-ID" sz="3600" dirty="0" err="1"/>
              <a:t>komunikasi</a:t>
            </a:r>
            <a:r>
              <a:rPr lang="en-ID" sz="3600" dirty="0"/>
              <a:t>, </a:t>
            </a:r>
            <a:r>
              <a:rPr lang="en-ID" sz="3600" dirty="0" err="1"/>
              <a:t>informasi</a:t>
            </a:r>
            <a:r>
              <a:rPr lang="en-ID" sz="3600" dirty="0"/>
              <a:t>, </a:t>
            </a:r>
            <a:r>
              <a:rPr lang="en-ID" sz="3600" dirty="0" err="1"/>
              <a:t>kerjasama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koordinasi</a:t>
            </a:r>
            <a:r>
              <a:rPr lang="en-ID" sz="3600" dirty="0"/>
              <a:t> </a:t>
            </a:r>
            <a:r>
              <a:rPr lang="en-ID" sz="3600" dirty="0" err="1"/>
              <a:t>merupakan</a:t>
            </a:r>
            <a:r>
              <a:rPr lang="en-ID" sz="3600" dirty="0"/>
              <a:t> </a:t>
            </a:r>
            <a:r>
              <a:rPr lang="en-ID" sz="3600" dirty="0" err="1"/>
              <a:t>konci</a:t>
            </a:r>
            <a:r>
              <a:rPr lang="en-ID" sz="3600" dirty="0"/>
              <a:t> </a:t>
            </a:r>
            <a:r>
              <a:rPr lang="en-ID" sz="3600" dirty="0" err="1"/>
              <a:t>sukses</a:t>
            </a:r>
            <a:r>
              <a:rPr lang="en-ID" sz="3600" dirty="0"/>
              <a:t> </a:t>
            </a:r>
            <a:r>
              <a:rPr lang="en-ID" sz="3600" dirty="0" err="1"/>
              <a:t>penanganan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, </a:t>
            </a:r>
            <a:r>
              <a:rPr lang="en-ID" sz="3600" dirty="0" err="1"/>
              <a:t>terutama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penanganan</a:t>
            </a:r>
            <a:r>
              <a:rPr lang="en-ID" sz="3600" dirty="0"/>
              <a:t> korban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menghindari</a:t>
            </a:r>
            <a:r>
              <a:rPr lang="en-ID" sz="3600" dirty="0"/>
              <a:t> </a:t>
            </a:r>
            <a:r>
              <a:rPr lang="en-ID" sz="3600" dirty="0" err="1"/>
              <a:t>resiko</a:t>
            </a:r>
            <a:r>
              <a:rPr lang="en-ID" sz="3600" dirty="0"/>
              <a:t> </a:t>
            </a:r>
            <a:r>
              <a:rPr lang="en-ID" sz="3600" dirty="0" err="1"/>
              <a:t>lebih</a:t>
            </a:r>
            <a:r>
              <a:rPr lang="en-ID" sz="3600" dirty="0"/>
              <a:t> </a:t>
            </a:r>
            <a:r>
              <a:rPr lang="en-ID" sz="3600" dirty="0" err="1"/>
              <a:t>lanjut</a:t>
            </a:r>
            <a:r>
              <a:rPr lang="en-ID" sz="3600" dirty="0"/>
              <a:t> </a:t>
            </a:r>
          </a:p>
          <a:p>
            <a:pPr marL="742950" indent="-742950" algn="just">
              <a:buAutoNum type="arabicPeriod"/>
            </a:pP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39966592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999476" y="2146004"/>
            <a:ext cx="1451290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3600" dirty="0"/>
              <a:t>3. </a:t>
            </a:r>
            <a:r>
              <a:rPr lang="en-ID" sz="3600" b="1" dirty="0" err="1"/>
              <a:t>Pada</a:t>
            </a:r>
            <a:r>
              <a:rPr lang="en-ID" sz="3600" b="1" dirty="0"/>
              <a:t> </a:t>
            </a:r>
            <a:r>
              <a:rPr lang="en-ID" sz="3600" b="1" dirty="0" err="1"/>
              <a:t>tahap</a:t>
            </a:r>
            <a:r>
              <a:rPr lang="en-ID" sz="3600" b="1" dirty="0"/>
              <a:t> </a:t>
            </a:r>
            <a:r>
              <a:rPr lang="en-ID" sz="3600" b="1" dirty="0" err="1"/>
              <a:t>setelah</a:t>
            </a:r>
            <a:r>
              <a:rPr lang="en-ID" sz="3600" b="1" dirty="0"/>
              <a:t> </a:t>
            </a:r>
            <a:r>
              <a:rPr lang="en-ID" sz="3600" b="1" dirty="0" err="1"/>
              <a:t>bencana</a:t>
            </a:r>
            <a:r>
              <a:rPr lang="en-ID" sz="3600" b="1" dirty="0"/>
              <a:t> </a:t>
            </a:r>
            <a:r>
              <a:rPr lang="en-ID" sz="3600" dirty="0" err="1"/>
              <a:t>rekonstruksi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pemulihan</a:t>
            </a:r>
            <a:r>
              <a:rPr lang="en-ID" sz="3600" dirty="0"/>
              <a:t> </a:t>
            </a:r>
            <a:r>
              <a:rPr lang="en-ID" sz="3600" dirty="0" err="1"/>
              <a:t>pasca</a:t>
            </a:r>
            <a:r>
              <a:rPr lang="en-ID" sz="3600" dirty="0"/>
              <a:t> </a:t>
            </a:r>
            <a:r>
              <a:rPr lang="en-ID" sz="3600" dirty="0" err="1"/>
              <a:t>situasi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adalah</a:t>
            </a:r>
            <a:r>
              <a:rPr lang="en-ID" sz="3600" dirty="0"/>
              <a:t> </a:t>
            </a:r>
            <a:r>
              <a:rPr lang="en-ID" sz="3600" dirty="0" err="1"/>
              <a:t>tahap</a:t>
            </a:r>
            <a:r>
              <a:rPr lang="en-ID" sz="3600" dirty="0"/>
              <a:t> </a:t>
            </a:r>
            <a:r>
              <a:rPr lang="en-ID" sz="3600" dirty="0" err="1"/>
              <a:t>penting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membangun</a:t>
            </a:r>
            <a:r>
              <a:rPr lang="en-ID" sz="3600" dirty="0"/>
              <a:t> </a:t>
            </a:r>
            <a:r>
              <a:rPr lang="en-ID" sz="3600" dirty="0" err="1"/>
              <a:t>kembali</a:t>
            </a:r>
            <a:r>
              <a:rPr lang="en-ID" sz="3600" dirty="0"/>
              <a:t> korban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memastikan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mengurangi</a:t>
            </a:r>
            <a:r>
              <a:rPr lang="en-ID" sz="3600" dirty="0"/>
              <a:t> </a:t>
            </a:r>
            <a:r>
              <a:rPr lang="en-ID" sz="3600" dirty="0" err="1"/>
              <a:t>resiko</a:t>
            </a:r>
            <a:r>
              <a:rPr lang="en-ID" sz="3600" dirty="0"/>
              <a:t> </a:t>
            </a:r>
            <a:r>
              <a:rPr lang="en-ID" sz="3600" dirty="0" err="1"/>
              <a:t>apabila</a:t>
            </a:r>
            <a:r>
              <a:rPr lang="en-ID" sz="3600" dirty="0"/>
              <a:t> </a:t>
            </a:r>
            <a:r>
              <a:rPr lang="en-ID" sz="3600" dirty="0" err="1"/>
              <a:t>terjadi</a:t>
            </a:r>
            <a:r>
              <a:rPr lang="en-ID" sz="3600" dirty="0"/>
              <a:t> </a:t>
            </a:r>
            <a:r>
              <a:rPr lang="en-ID" sz="3600" dirty="0" err="1"/>
              <a:t>peristiwa</a:t>
            </a:r>
            <a:r>
              <a:rPr lang="en-ID" sz="3600" dirty="0"/>
              <a:t> </a:t>
            </a:r>
            <a:r>
              <a:rPr lang="en-ID" sz="3600" dirty="0" err="1"/>
              <a:t>serupa</a:t>
            </a:r>
            <a:r>
              <a:rPr lang="en-ID" sz="3600" dirty="0"/>
              <a:t> </a:t>
            </a:r>
            <a:r>
              <a:rPr lang="en-ID" sz="3600" dirty="0" err="1"/>
              <a:t>dikemudian</a:t>
            </a:r>
            <a:r>
              <a:rPr lang="en-ID" sz="3600" dirty="0"/>
              <a:t> </a:t>
            </a:r>
            <a:r>
              <a:rPr lang="en-ID" sz="3600" dirty="0" err="1"/>
              <a:t>hari</a:t>
            </a:r>
            <a:endParaRPr lang="en-ID" sz="3600" dirty="0"/>
          </a:p>
          <a:p>
            <a:pPr algn="just"/>
            <a:endParaRPr lang="en-ID" sz="3600" dirty="0"/>
          </a:p>
          <a:p>
            <a:pPr algn="just"/>
            <a:r>
              <a:rPr lang="en-ID" sz="3600" dirty="0" err="1"/>
              <a:t>Komunikasi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: </a:t>
            </a:r>
            <a:r>
              <a:rPr lang="en-ID" sz="3600" dirty="0" err="1"/>
              <a:t>tahap</a:t>
            </a:r>
            <a:r>
              <a:rPr lang="en-ID" sz="3600" dirty="0"/>
              <a:t> </a:t>
            </a:r>
            <a:r>
              <a:rPr lang="en-ID" sz="3600" dirty="0" err="1"/>
              <a:t>pemulihan</a:t>
            </a:r>
            <a:r>
              <a:rPr lang="en-ID" sz="3600" dirty="0"/>
              <a:t> </a:t>
            </a:r>
            <a:r>
              <a:rPr lang="en-ID" sz="3600" dirty="0" err="1"/>
              <a:t>tidak</a:t>
            </a:r>
            <a:r>
              <a:rPr lang="en-ID" sz="3600" dirty="0"/>
              <a:t> </a:t>
            </a:r>
            <a:r>
              <a:rPr lang="en-ID" sz="3600" dirty="0" err="1"/>
              <a:t>digunakan</a:t>
            </a:r>
            <a:r>
              <a:rPr lang="en-ID" sz="3600" dirty="0"/>
              <a:t> </a:t>
            </a:r>
            <a:r>
              <a:rPr lang="en-ID" sz="3600" dirty="0" err="1"/>
              <a:t>sebagai</a:t>
            </a:r>
            <a:r>
              <a:rPr lang="en-ID" sz="3600" dirty="0"/>
              <a:t> </a:t>
            </a:r>
            <a:r>
              <a:rPr lang="en-ID" sz="3600" dirty="0" err="1"/>
              <a:t>ajang</a:t>
            </a:r>
            <a:r>
              <a:rPr lang="en-ID" sz="3600" dirty="0"/>
              <a:t> </a:t>
            </a:r>
            <a:r>
              <a:rPr lang="en-ID" sz="3600" dirty="0" err="1"/>
              <a:t>pencitraan</a:t>
            </a:r>
            <a:r>
              <a:rPr lang="en-ID" sz="3600" dirty="0"/>
              <a:t> yang </a:t>
            </a:r>
            <a:r>
              <a:rPr lang="en-ID" sz="3600" dirty="0" err="1"/>
              <a:t>akhirnya</a:t>
            </a:r>
            <a:r>
              <a:rPr lang="en-ID" sz="3600" dirty="0"/>
              <a:t> </a:t>
            </a:r>
            <a:r>
              <a:rPr lang="en-ID" sz="3600" dirty="0" err="1"/>
              <a:t>menjadikan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korban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sebagai</a:t>
            </a:r>
            <a:r>
              <a:rPr lang="en-ID" sz="3600" dirty="0"/>
              <a:t> </a:t>
            </a:r>
            <a:r>
              <a:rPr lang="en-ID" sz="3600" dirty="0" err="1"/>
              <a:t>objek</a:t>
            </a:r>
            <a:r>
              <a:rPr lang="en-ID" sz="3600" dirty="0"/>
              <a:t> </a:t>
            </a:r>
            <a:r>
              <a:rPr lang="en-ID" sz="3600" dirty="0" err="1"/>
              <a:t>semata</a:t>
            </a:r>
            <a:r>
              <a:rPr lang="en-ID" sz="3600" dirty="0"/>
              <a:t>, </a:t>
            </a:r>
            <a:r>
              <a:rPr lang="en-ID" sz="3600" dirty="0" err="1"/>
              <a:t>namun</a:t>
            </a:r>
            <a:r>
              <a:rPr lang="en-ID" sz="3600" dirty="0"/>
              <a:t> </a:t>
            </a:r>
            <a:r>
              <a:rPr lang="en-ID" sz="3600" dirty="0" err="1"/>
              <a:t>justru</a:t>
            </a:r>
            <a:r>
              <a:rPr lang="en-ID" sz="3600" dirty="0"/>
              <a:t> </a:t>
            </a:r>
            <a:r>
              <a:rPr lang="en-ID" sz="3600" dirty="0" err="1"/>
              <a:t>secara</a:t>
            </a:r>
            <a:r>
              <a:rPr lang="en-ID" sz="3600" dirty="0"/>
              <a:t> </a:t>
            </a:r>
            <a:r>
              <a:rPr lang="en-ID" sz="3600" dirty="0" err="1"/>
              <a:t>substansial</a:t>
            </a:r>
            <a:r>
              <a:rPr lang="en-ID" sz="3600" dirty="0"/>
              <a:t> </a:t>
            </a:r>
            <a:r>
              <a:rPr lang="en-ID" sz="3600" dirty="0" err="1"/>
              <a:t>memang</a:t>
            </a:r>
            <a:r>
              <a:rPr lang="en-ID" sz="3600" dirty="0"/>
              <a:t> </a:t>
            </a:r>
            <a:r>
              <a:rPr lang="en-ID" sz="3600" dirty="0" err="1"/>
              <a:t>membantu</a:t>
            </a:r>
            <a:r>
              <a:rPr lang="en-ID" sz="3600" dirty="0"/>
              <a:t> korban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meminimalisir</a:t>
            </a:r>
            <a:r>
              <a:rPr lang="en-ID" sz="3600" dirty="0"/>
              <a:t> </a:t>
            </a:r>
            <a:r>
              <a:rPr lang="en-ID" sz="3600" dirty="0" err="1"/>
              <a:t>resiko</a:t>
            </a:r>
            <a:r>
              <a:rPr lang="en-ID" sz="3600" dirty="0"/>
              <a:t> yang </a:t>
            </a:r>
            <a:r>
              <a:rPr lang="en-ID" sz="3600" dirty="0" err="1"/>
              <a:t>ada</a:t>
            </a:r>
            <a:r>
              <a:rPr lang="en-ID" sz="3600" dirty="0"/>
              <a:t>/ yang </a:t>
            </a:r>
            <a:r>
              <a:rPr lang="en-ID" sz="3600" dirty="0" err="1"/>
              <a:t>akan</a:t>
            </a:r>
            <a:r>
              <a:rPr lang="en-ID" sz="3600" dirty="0"/>
              <a:t> </a:t>
            </a:r>
            <a:r>
              <a:rPr lang="en-ID" sz="3600" dirty="0" err="1"/>
              <a:t>terjadi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30794902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999476" y="2146004"/>
            <a:ext cx="1451290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3600" b="1" dirty="0" err="1"/>
              <a:t>Prinsip-prinsip</a:t>
            </a:r>
            <a:r>
              <a:rPr lang="en-ID" sz="3600" b="1" dirty="0"/>
              <a:t> </a:t>
            </a:r>
            <a:r>
              <a:rPr lang="en-ID" sz="3600" b="1" dirty="0" err="1"/>
              <a:t>komunikasi</a:t>
            </a:r>
            <a:r>
              <a:rPr lang="en-ID" sz="3600" b="1" dirty="0"/>
              <a:t>: </a:t>
            </a:r>
          </a:p>
          <a:p>
            <a:pPr marL="742950" indent="-742950" algn="just">
              <a:buAutoNum type="arabicPeriod"/>
            </a:pPr>
            <a:r>
              <a:rPr lang="en-ID" sz="3600" dirty="0" err="1"/>
              <a:t>Prinsip</a:t>
            </a:r>
            <a:r>
              <a:rPr lang="en-ID" sz="3600" dirty="0"/>
              <a:t> </a:t>
            </a:r>
            <a:r>
              <a:rPr lang="en-ID" sz="3600" dirty="0" err="1"/>
              <a:t>komunikasi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suatu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mengkomunikasikan</a:t>
            </a:r>
            <a:r>
              <a:rPr lang="en-ID" sz="3600" dirty="0"/>
              <a:t> </a:t>
            </a:r>
            <a:r>
              <a:rPr lang="en-ID" sz="3600" dirty="0" err="1"/>
              <a:t>suatu</a:t>
            </a:r>
            <a:r>
              <a:rPr lang="en-ID" sz="3600" dirty="0"/>
              <a:t> </a:t>
            </a:r>
            <a:r>
              <a:rPr lang="en-ID" sz="3600" dirty="0" err="1"/>
              <a:t>informasi</a:t>
            </a:r>
            <a:r>
              <a:rPr lang="en-ID" sz="3600" dirty="0"/>
              <a:t> </a:t>
            </a:r>
            <a:r>
              <a:rPr lang="en-ID" sz="3600" dirty="0" err="1"/>
              <a:t>tentang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yang </a:t>
            </a:r>
            <a:r>
              <a:rPr lang="en-ID" sz="3600" dirty="0" err="1"/>
              <a:t>berharga</a:t>
            </a:r>
            <a:r>
              <a:rPr lang="en-ID" sz="3600" dirty="0"/>
              <a:t> </a:t>
            </a:r>
            <a:r>
              <a:rPr lang="en-ID" sz="3600" dirty="0" err="1"/>
              <a:t>kepada</a:t>
            </a:r>
            <a:r>
              <a:rPr lang="en-ID" sz="3600" dirty="0"/>
              <a:t> public </a:t>
            </a:r>
            <a:r>
              <a:rPr lang="en-ID" sz="3600" dirty="0" err="1"/>
              <a:t>merupakan</a:t>
            </a:r>
            <a:r>
              <a:rPr lang="en-ID" sz="3600" dirty="0"/>
              <a:t> </a:t>
            </a:r>
            <a:r>
              <a:rPr lang="en-ID" sz="3600" dirty="0" err="1"/>
              <a:t>hal</a:t>
            </a:r>
            <a:r>
              <a:rPr lang="en-ID" sz="3600" dirty="0"/>
              <a:t> yang </a:t>
            </a:r>
            <a:r>
              <a:rPr lang="en-ID" sz="3600" dirty="0" err="1"/>
              <a:t>utama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“risk management”. </a:t>
            </a:r>
            <a:r>
              <a:rPr lang="en-ID" sz="3600" dirty="0" err="1"/>
              <a:t>Publik</a:t>
            </a:r>
            <a:r>
              <a:rPr lang="en-ID" sz="3600" dirty="0"/>
              <a:t> </a:t>
            </a:r>
            <a:r>
              <a:rPr lang="en-ID" sz="3600" dirty="0" err="1"/>
              <a:t>perlu</a:t>
            </a:r>
            <a:r>
              <a:rPr lang="en-ID" sz="3600" dirty="0"/>
              <a:t> </a:t>
            </a:r>
            <a:r>
              <a:rPr lang="en-ID" sz="3600" dirty="0" err="1"/>
              <a:t>tahu</a:t>
            </a:r>
            <a:r>
              <a:rPr lang="en-ID" sz="3600" dirty="0"/>
              <a:t> </a:t>
            </a:r>
            <a:r>
              <a:rPr lang="en-ID" sz="3600" dirty="0" err="1"/>
              <a:t>bagaimana</a:t>
            </a:r>
            <a:r>
              <a:rPr lang="en-ID" sz="3600" dirty="0"/>
              <a:t> </a:t>
            </a:r>
            <a:r>
              <a:rPr lang="en-ID" sz="3600" dirty="0" err="1"/>
              <a:t>bahaya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resiko</a:t>
            </a:r>
            <a:r>
              <a:rPr lang="en-ID" sz="3600" dirty="0"/>
              <a:t> yang </a:t>
            </a:r>
            <a:r>
              <a:rPr lang="en-ID" sz="3600" dirty="0" err="1"/>
              <a:t>akan</a:t>
            </a:r>
            <a:r>
              <a:rPr lang="en-ID" sz="3600" dirty="0"/>
              <a:t> </a:t>
            </a:r>
            <a:r>
              <a:rPr lang="en-ID" sz="3600" dirty="0" err="1"/>
              <a:t>mereka</a:t>
            </a:r>
            <a:r>
              <a:rPr lang="en-ID" sz="3600" dirty="0"/>
              <a:t> </a:t>
            </a:r>
            <a:r>
              <a:rPr lang="en-ID" sz="3600" dirty="0" err="1"/>
              <a:t>hadapi</a:t>
            </a:r>
            <a:r>
              <a:rPr lang="en-ID" sz="3600" dirty="0"/>
              <a:t>, </a:t>
            </a:r>
            <a:r>
              <a:rPr lang="en-ID" sz="3600" dirty="0" err="1"/>
              <a:t>sehingga</a:t>
            </a:r>
            <a:r>
              <a:rPr lang="en-ID" sz="3600" dirty="0"/>
              <a:t> </a:t>
            </a:r>
            <a:r>
              <a:rPr lang="en-ID" sz="3600" dirty="0" err="1"/>
              <a:t>mereka</a:t>
            </a:r>
            <a:r>
              <a:rPr lang="en-ID" sz="3600" dirty="0"/>
              <a:t> </a:t>
            </a:r>
            <a:r>
              <a:rPr lang="en-ID" sz="3600" dirty="0" err="1"/>
              <a:t>bisa</a:t>
            </a:r>
            <a:r>
              <a:rPr lang="en-ID" sz="3600" dirty="0"/>
              <a:t> </a:t>
            </a:r>
            <a:r>
              <a:rPr lang="en-ID" sz="3600" dirty="0" err="1"/>
              <a:t>melakukan</a:t>
            </a:r>
            <a:r>
              <a:rPr lang="en-ID" sz="3600" dirty="0"/>
              <a:t> </a:t>
            </a:r>
            <a:r>
              <a:rPr lang="en-ID" sz="3600" dirty="0" err="1"/>
              <a:t>persiapan-persiapan</a:t>
            </a:r>
            <a:r>
              <a:rPr lang="en-ID" sz="3600" dirty="0"/>
              <a:t> yang </a:t>
            </a:r>
            <a:r>
              <a:rPr lang="en-ID" sz="3600" dirty="0" err="1"/>
              <a:t>diperlukan</a:t>
            </a:r>
            <a:r>
              <a:rPr lang="en-ID" sz="3600" dirty="0"/>
              <a:t> </a:t>
            </a:r>
            <a:r>
              <a:rPr lang="en-ID" sz="3600" dirty="0" err="1"/>
              <a:t>bila</a:t>
            </a:r>
            <a:r>
              <a:rPr lang="en-ID" sz="3600" dirty="0"/>
              <a:t> </a:t>
            </a:r>
            <a:r>
              <a:rPr lang="en-ID" sz="3600" dirty="0" err="1"/>
              <a:t>terjadi</a:t>
            </a:r>
            <a:r>
              <a:rPr lang="en-ID" sz="3600" dirty="0"/>
              <a:t> </a:t>
            </a:r>
            <a:r>
              <a:rPr lang="en-ID" sz="3600" dirty="0" err="1"/>
              <a:t>suatu</a:t>
            </a:r>
            <a:r>
              <a:rPr lang="en-ID" sz="3600" dirty="0"/>
              <a:t> </a:t>
            </a:r>
            <a:r>
              <a:rPr lang="en-ID" sz="3600" dirty="0" err="1"/>
              <a:t>masalah</a:t>
            </a:r>
            <a:r>
              <a:rPr lang="en-ID" sz="3600" dirty="0"/>
              <a:t> </a:t>
            </a:r>
          </a:p>
          <a:p>
            <a:pPr marL="742950" indent="-742950" algn="just">
              <a:buAutoNum type="arabicPeriod"/>
            </a:pPr>
            <a:r>
              <a:rPr lang="en-ID" sz="3600" dirty="0" err="1"/>
              <a:t>Komunikasi</a:t>
            </a:r>
            <a:r>
              <a:rPr lang="en-ID" sz="3600" dirty="0"/>
              <a:t> yang </a:t>
            </a:r>
            <a:r>
              <a:rPr lang="en-ID" sz="3600" dirty="0" err="1"/>
              <a:t>baik</a:t>
            </a:r>
            <a:r>
              <a:rPr lang="en-ID" sz="3600" dirty="0"/>
              <a:t>, </a:t>
            </a:r>
            <a:r>
              <a:rPr lang="en-ID" sz="3600" dirty="0" err="1"/>
              <a:t>selama</a:t>
            </a:r>
            <a:r>
              <a:rPr lang="en-ID" sz="3600" dirty="0"/>
              <a:t> </a:t>
            </a:r>
            <a:r>
              <a:rPr lang="en-ID" sz="3600" dirty="0" err="1"/>
              <a:t>beberapa</a:t>
            </a:r>
            <a:r>
              <a:rPr lang="en-ID" sz="3600" dirty="0"/>
              <a:t> </a:t>
            </a:r>
            <a:r>
              <a:rPr lang="en-ID" sz="3600" dirty="0" err="1"/>
              <a:t>tahun</a:t>
            </a:r>
            <a:r>
              <a:rPr lang="en-ID" sz="3600" dirty="0"/>
              <a:t> </a:t>
            </a:r>
            <a:r>
              <a:rPr lang="en-ID" sz="3600" dirty="0" err="1"/>
              <a:t>ahli</a:t>
            </a:r>
            <a:r>
              <a:rPr lang="en-ID" sz="3600" dirty="0"/>
              <a:t> </a:t>
            </a:r>
            <a:r>
              <a:rPr lang="en-ID" sz="3600" dirty="0" err="1"/>
              <a:t>berpendapat</a:t>
            </a:r>
            <a:r>
              <a:rPr lang="en-ID" sz="3600" dirty="0"/>
              <a:t> </a:t>
            </a:r>
            <a:r>
              <a:rPr lang="en-ID" sz="3600" dirty="0" err="1"/>
              <a:t>bahwa</a:t>
            </a:r>
            <a:r>
              <a:rPr lang="en-ID" sz="3600" dirty="0"/>
              <a:t> </a:t>
            </a:r>
            <a:r>
              <a:rPr lang="en-ID" sz="3600" dirty="0" err="1"/>
              <a:t>mereka</a:t>
            </a:r>
            <a:r>
              <a:rPr lang="en-ID" sz="3600" dirty="0"/>
              <a:t> </a:t>
            </a:r>
            <a:r>
              <a:rPr lang="en-ID" sz="3600" dirty="0" err="1"/>
              <a:t>sanggup</a:t>
            </a:r>
            <a:r>
              <a:rPr lang="en-ID" sz="3600" dirty="0"/>
              <a:t> </a:t>
            </a:r>
            <a:r>
              <a:rPr lang="en-ID" sz="3600" dirty="0" err="1"/>
              <a:t>merangsang</a:t>
            </a:r>
            <a:r>
              <a:rPr lang="en-ID" sz="3600" dirty="0"/>
              <a:t> </a:t>
            </a:r>
            <a:r>
              <a:rPr lang="en-ID" sz="3600" dirty="0" err="1"/>
              <a:t>pertumbuhan</a:t>
            </a:r>
            <a:r>
              <a:rPr lang="en-ID" sz="3600" dirty="0"/>
              <a:t> </a:t>
            </a:r>
            <a:r>
              <a:rPr lang="en-ID" sz="3600" dirty="0" err="1"/>
              <a:t>sosial</a:t>
            </a:r>
            <a:r>
              <a:rPr lang="en-ID" sz="3600" dirty="0"/>
              <a:t> </a:t>
            </a:r>
            <a:r>
              <a:rPr lang="en-ID" sz="3600" dirty="0" err="1"/>
              <a:t>ekonomi</a:t>
            </a:r>
            <a:r>
              <a:rPr lang="en-ID" sz="3600" dirty="0"/>
              <a:t> </a:t>
            </a:r>
            <a:r>
              <a:rPr lang="en-ID" sz="3600" dirty="0" err="1"/>
              <a:t>dengan</a:t>
            </a:r>
            <a:r>
              <a:rPr lang="en-ID" sz="3600" dirty="0"/>
              <a:t> </a:t>
            </a:r>
            <a:r>
              <a:rPr lang="en-ID" sz="3600" dirty="0" err="1"/>
              <a:t>cara</a:t>
            </a:r>
            <a:r>
              <a:rPr lang="en-ID" sz="3600" dirty="0"/>
              <a:t> </a:t>
            </a:r>
            <a:r>
              <a:rPr lang="en-ID" sz="3600" dirty="0" err="1"/>
              <a:t>memberikan</a:t>
            </a:r>
            <a:r>
              <a:rPr lang="en-ID" sz="3600" dirty="0"/>
              <a:t> </a:t>
            </a:r>
            <a:r>
              <a:rPr lang="en-ID" sz="3600" dirty="0" err="1"/>
              <a:t>informasi</a:t>
            </a:r>
            <a:r>
              <a:rPr lang="en-ID" sz="3600" dirty="0"/>
              <a:t> yang </a:t>
            </a:r>
            <a:r>
              <a:rPr lang="en-ID" sz="3600" dirty="0" err="1"/>
              <a:t>memadai</a:t>
            </a:r>
            <a:r>
              <a:rPr lang="en-ID" sz="3600" dirty="0"/>
              <a:t> </a:t>
            </a:r>
            <a:r>
              <a:rPr lang="en-ID" sz="3600" dirty="0" err="1"/>
              <a:t>kepada</a:t>
            </a:r>
            <a:r>
              <a:rPr lang="en-ID" sz="3600" dirty="0"/>
              <a:t> </a:t>
            </a:r>
            <a:r>
              <a:rPr lang="en-ID" sz="3600" dirty="0" err="1"/>
              <a:t>masyarakat</a:t>
            </a:r>
            <a:r>
              <a:rPr lang="en-ID" sz="3600" dirty="0"/>
              <a:t> lain</a:t>
            </a:r>
          </a:p>
        </p:txBody>
      </p:sp>
    </p:spTree>
    <p:extLst>
      <p:ext uri="{BB962C8B-B14F-4D97-AF65-F5344CB8AC3E}">
        <p14:creationId xmlns:p14="http://schemas.microsoft.com/office/powerpoint/2010/main" val="14361731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523561"/>
            <a:ext cx="13146982" cy="61555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0" tIns="0" rIns="0" bIns="0" rtlCol="0" anchor="t">
            <a:spAutoFit/>
          </a:bodyPr>
          <a:lstStyle/>
          <a:p>
            <a:r>
              <a:rPr lang="en-ID" sz="4000" b="1" dirty="0" err="1"/>
              <a:t>Tahapan</a:t>
            </a:r>
            <a:r>
              <a:rPr lang="en-ID" sz="4000" b="1" dirty="0"/>
              <a:t> </a:t>
            </a:r>
            <a:r>
              <a:rPr lang="en-ID" sz="4000" b="1" dirty="0" err="1"/>
              <a:t>Pengelolaan</a:t>
            </a:r>
            <a:r>
              <a:rPr lang="en-ID" sz="4000" b="1" dirty="0"/>
              <a:t> </a:t>
            </a:r>
            <a:r>
              <a:rPr lang="en-ID" sz="4000" b="1" dirty="0" err="1"/>
              <a:t>Kegawatdaruratan</a:t>
            </a:r>
            <a:r>
              <a:rPr lang="en-ID" sz="4000" b="1" dirty="0"/>
              <a:t> </a:t>
            </a:r>
            <a:r>
              <a:rPr lang="en-ID" sz="4000" b="1" dirty="0" err="1"/>
              <a:t>Bencana</a:t>
            </a:r>
            <a:endParaRPr lang="en-ID" sz="4000" b="1" dirty="0"/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2184104"/>
            <a:ext cx="1451290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3600" dirty="0" err="1"/>
              <a:t>Pengelolaan</a:t>
            </a:r>
            <a:r>
              <a:rPr lang="en-ID" sz="3600" dirty="0"/>
              <a:t> </a:t>
            </a:r>
            <a:r>
              <a:rPr lang="en-ID" sz="3600" dirty="0" err="1"/>
              <a:t>kegawatdaruratan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umumnya</a:t>
            </a:r>
            <a:r>
              <a:rPr lang="en-ID" sz="3600" dirty="0"/>
              <a:t> </a:t>
            </a:r>
            <a:r>
              <a:rPr lang="en-ID" sz="3600" dirty="0" err="1"/>
              <a:t>dibagi</a:t>
            </a:r>
            <a:r>
              <a:rPr lang="en-ID" sz="3600" dirty="0"/>
              <a:t> </a:t>
            </a:r>
            <a:r>
              <a:rPr lang="en-ID" sz="3600" dirty="0" err="1"/>
              <a:t>ke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beberapa</a:t>
            </a:r>
            <a:r>
              <a:rPr lang="en-ID" sz="3600" dirty="0"/>
              <a:t> </a:t>
            </a:r>
            <a:r>
              <a:rPr lang="en-ID" sz="3600" dirty="0" err="1"/>
              <a:t>tahapan</a:t>
            </a:r>
            <a:r>
              <a:rPr lang="en-ID" sz="3600" dirty="0"/>
              <a:t> </a:t>
            </a:r>
            <a:r>
              <a:rPr lang="en-ID" sz="3600" dirty="0" err="1"/>
              <a:t>utama</a:t>
            </a:r>
            <a:r>
              <a:rPr lang="en-ID" sz="3600" dirty="0"/>
              <a:t>, </a:t>
            </a:r>
            <a:r>
              <a:rPr lang="en-ID" sz="3600" dirty="0" err="1"/>
              <a:t>yaitu</a:t>
            </a:r>
            <a:r>
              <a:rPr lang="en-ID" sz="3600" dirty="0"/>
              <a:t>:</a:t>
            </a:r>
          </a:p>
          <a:p>
            <a:endParaRPr lang="en-ID" sz="3600" dirty="0"/>
          </a:p>
          <a:p>
            <a:r>
              <a:rPr lang="en-ID" sz="3600" b="1" dirty="0"/>
              <a:t>a. </a:t>
            </a:r>
            <a:r>
              <a:rPr lang="en-ID" sz="3600" b="1" dirty="0" err="1"/>
              <a:t>Peringatan</a:t>
            </a:r>
            <a:r>
              <a:rPr lang="en-ID" sz="3600" b="1" dirty="0"/>
              <a:t> Dini </a:t>
            </a:r>
            <a:r>
              <a:rPr lang="en-ID" sz="3600" b="1" i="1" dirty="0"/>
              <a:t>(Early Warning System)</a:t>
            </a:r>
          </a:p>
          <a:p>
            <a:pPr marL="571500" indent="-571500">
              <a:buFont typeface="Wingdings" pitchFamily="2" charset="2"/>
              <a:buChar char="q"/>
            </a:pPr>
            <a:r>
              <a:rPr lang="en-ID" sz="3600" dirty="0" err="1"/>
              <a:t>Mendeteksi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menyampaikan</a:t>
            </a:r>
            <a:r>
              <a:rPr lang="en-ID" sz="3600" dirty="0"/>
              <a:t> </a:t>
            </a:r>
            <a:r>
              <a:rPr lang="en-ID" sz="3600" dirty="0" err="1"/>
              <a:t>potensi</a:t>
            </a:r>
            <a:r>
              <a:rPr lang="en-ID" sz="3600" dirty="0"/>
              <a:t> </a:t>
            </a:r>
            <a:r>
              <a:rPr lang="en-ID" sz="3600" dirty="0" err="1"/>
              <a:t>ancaman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kepada</a:t>
            </a:r>
            <a:r>
              <a:rPr lang="en-ID" sz="3600" dirty="0"/>
              <a:t> </a:t>
            </a:r>
            <a:r>
              <a:rPr lang="en-ID" sz="3600" dirty="0" err="1"/>
              <a:t>masyarakat</a:t>
            </a:r>
            <a:r>
              <a:rPr lang="en-ID" sz="3600" dirty="0"/>
              <a:t> </a:t>
            </a:r>
            <a:r>
              <a:rPr lang="en-ID" sz="3600" dirty="0" err="1"/>
              <a:t>melalui</a:t>
            </a:r>
            <a:r>
              <a:rPr lang="en-ID" sz="3600" dirty="0"/>
              <a:t> </a:t>
            </a:r>
            <a:r>
              <a:rPr lang="en-ID" sz="3600" dirty="0" err="1"/>
              <a:t>berbagai</a:t>
            </a:r>
            <a:r>
              <a:rPr lang="en-ID" sz="3600" dirty="0"/>
              <a:t> media </a:t>
            </a:r>
            <a:r>
              <a:rPr lang="en-ID" sz="3600" dirty="0" err="1"/>
              <a:t>komunikasi</a:t>
            </a:r>
            <a:r>
              <a:rPr lang="en-ID" sz="3600" dirty="0"/>
              <a:t>.</a:t>
            </a:r>
          </a:p>
          <a:p>
            <a:pPr marL="571500" indent="-571500">
              <a:buFont typeface="Wingdings" pitchFamily="2" charset="2"/>
              <a:buChar char="q"/>
            </a:pPr>
            <a:r>
              <a:rPr lang="en-ID" sz="3600" dirty="0" err="1"/>
              <a:t>Menggunakan</a:t>
            </a:r>
            <a:r>
              <a:rPr lang="en-ID" sz="3600" dirty="0"/>
              <a:t> </a:t>
            </a:r>
            <a:r>
              <a:rPr lang="en-ID" sz="3600" dirty="0" err="1"/>
              <a:t>teknologi</a:t>
            </a:r>
            <a:r>
              <a:rPr lang="en-ID" sz="3600" dirty="0"/>
              <a:t> </a:t>
            </a:r>
            <a:r>
              <a:rPr lang="en-ID" sz="3600" dirty="0" err="1"/>
              <a:t>seperti</a:t>
            </a:r>
            <a:r>
              <a:rPr lang="en-ID" sz="3600" dirty="0"/>
              <a:t> </a:t>
            </a:r>
            <a:r>
              <a:rPr lang="en-ID" sz="3600" dirty="0" err="1"/>
              <a:t>seismograf</a:t>
            </a:r>
            <a:r>
              <a:rPr lang="en-ID" sz="3600" dirty="0"/>
              <a:t> (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gempa</a:t>
            </a:r>
            <a:r>
              <a:rPr lang="en-ID" sz="3600" dirty="0"/>
              <a:t>), </a:t>
            </a:r>
            <a:r>
              <a:rPr lang="en-ID" sz="3600" dirty="0" err="1"/>
              <a:t>sistem</a:t>
            </a:r>
            <a:r>
              <a:rPr lang="en-ID" sz="3600" dirty="0"/>
              <a:t> </a:t>
            </a:r>
            <a:r>
              <a:rPr lang="en-ID" sz="3600" dirty="0" err="1"/>
              <a:t>peringatan</a:t>
            </a:r>
            <a:r>
              <a:rPr lang="en-ID" sz="3600" dirty="0"/>
              <a:t> </a:t>
            </a:r>
            <a:r>
              <a:rPr lang="en-ID" sz="3600" dirty="0" err="1"/>
              <a:t>dini</a:t>
            </a:r>
            <a:r>
              <a:rPr lang="en-ID" sz="3600" dirty="0"/>
              <a:t> tsunami,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prakiraan</a:t>
            </a:r>
            <a:r>
              <a:rPr lang="en-ID" sz="3600" dirty="0"/>
              <a:t> </a:t>
            </a:r>
            <a:r>
              <a:rPr lang="en-ID" sz="3600" dirty="0" err="1"/>
              <a:t>cuaca</a:t>
            </a:r>
            <a:r>
              <a:rPr lang="en-ID" sz="3600" dirty="0"/>
              <a:t> </a:t>
            </a:r>
            <a:r>
              <a:rPr lang="en-ID" sz="3600" dirty="0" err="1"/>
              <a:t>ekstrem</a:t>
            </a:r>
            <a:r>
              <a:rPr lang="en-ID" sz="3600" dirty="0"/>
              <a:t>.</a:t>
            </a:r>
          </a:p>
          <a:p>
            <a:pPr marL="571500" indent="-571500">
              <a:buFont typeface="Wingdings" pitchFamily="2" charset="2"/>
              <a:buChar char="q"/>
            </a:pPr>
            <a:r>
              <a:rPr lang="en-ID" sz="3600" dirty="0" err="1"/>
              <a:t>Melibatkan</a:t>
            </a:r>
            <a:r>
              <a:rPr lang="en-ID" sz="3600" dirty="0"/>
              <a:t> </a:t>
            </a:r>
            <a:r>
              <a:rPr lang="en-ID" sz="3600" dirty="0" err="1"/>
              <a:t>masyarakat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simulasi</a:t>
            </a:r>
            <a:r>
              <a:rPr lang="en-ID" sz="3600" dirty="0"/>
              <a:t> </a:t>
            </a:r>
            <a:r>
              <a:rPr lang="en-ID" sz="3600" dirty="0" err="1"/>
              <a:t>evakuasi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peningkatan</a:t>
            </a:r>
            <a:r>
              <a:rPr lang="en-ID" sz="3600" dirty="0"/>
              <a:t> </a:t>
            </a:r>
            <a:r>
              <a:rPr lang="en-ID" sz="3600" dirty="0" err="1"/>
              <a:t>kesiapsiagaan</a:t>
            </a:r>
            <a:r>
              <a:rPr lang="en-ID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26261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748293-ADAE-8840-8BC8-82CD76EFD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" y="723900"/>
            <a:ext cx="18180050" cy="7624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9456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523561"/>
            <a:ext cx="13146982" cy="61555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0" tIns="0" rIns="0" bIns="0" rtlCol="0" anchor="t">
            <a:spAutoFit/>
          </a:bodyPr>
          <a:lstStyle/>
          <a:p>
            <a:r>
              <a:rPr lang="en-ID" sz="4000" b="1" dirty="0" err="1"/>
              <a:t>Tahapan</a:t>
            </a:r>
            <a:r>
              <a:rPr lang="en-ID" sz="4000" b="1" dirty="0"/>
              <a:t> </a:t>
            </a:r>
            <a:r>
              <a:rPr lang="en-ID" sz="4000" b="1" dirty="0" err="1"/>
              <a:t>Pengelolaan</a:t>
            </a:r>
            <a:r>
              <a:rPr lang="en-ID" sz="4000" b="1" dirty="0"/>
              <a:t> </a:t>
            </a:r>
            <a:r>
              <a:rPr lang="en-ID" sz="4000" b="1" dirty="0" err="1"/>
              <a:t>Kegawatdaruratan</a:t>
            </a:r>
            <a:r>
              <a:rPr lang="en-ID" sz="4000" b="1" dirty="0"/>
              <a:t> </a:t>
            </a:r>
            <a:r>
              <a:rPr lang="en-ID" sz="4000" b="1" dirty="0" err="1"/>
              <a:t>Bencana</a:t>
            </a:r>
            <a:endParaRPr lang="en-ID" sz="4000" b="1" dirty="0"/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2184104"/>
            <a:ext cx="1451290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3600" b="1" dirty="0"/>
              <a:t>b. </a:t>
            </a:r>
            <a:r>
              <a:rPr lang="en-ID" sz="3600" b="1" dirty="0" err="1"/>
              <a:t>Respon</a:t>
            </a:r>
            <a:r>
              <a:rPr lang="en-ID" sz="3600" b="1" dirty="0"/>
              <a:t> </a:t>
            </a:r>
            <a:r>
              <a:rPr lang="en-ID" sz="3600" b="1" dirty="0" err="1"/>
              <a:t>Darurat</a:t>
            </a:r>
            <a:r>
              <a:rPr lang="en-ID" sz="3600" b="1" dirty="0"/>
              <a:t> </a:t>
            </a:r>
            <a:r>
              <a:rPr lang="en-ID" sz="3600" b="1" i="1" dirty="0"/>
              <a:t>(Emergency Response)</a:t>
            </a:r>
          </a:p>
          <a:p>
            <a:pPr algn="just"/>
            <a:r>
              <a:rPr lang="en-ID" sz="3600" dirty="0" err="1"/>
              <a:t>Merupakan</a:t>
            </a:r>
            <a:r>
              <a:rPr lang="en-ID" sz="3600" dirty="0"/>
              <a:t> </a:t>
            </a:r>
            <a:r>
              <a:rPr lang="en-ID" sz="3600" dirty="0" err="1"/>
              <a:t>tahap</a:t>
            </a:r>
            <a:r>
              <a:rPr lang="en-ID" sz="3600" dirty="0"/>
              <a:t> </a:t>
            </a:r>
            <a:r>
              <a:rPr lang="en-ID" sz="3600" dirty="0" err="1"/>
              <a:t>kritis</a:t>
            </a:r>
            <a:r>
              <a:rPr lang="en-ID" sz="3600" dirty="0"/>
              <a:t> yang </a:t>
            </a:r>
            <a:r>
              <a:rPr lang="en-ID" sz="3600" dirty="0" err="1"/>
              <a:t>dilakukan</a:t>
            </a:r>
            <a:r>
              <a:rPr lang="en-ID" sz="3600" dirty="0"/>
              <a:t> </a:t>
            </a:r>
            <a:r>
              <a:rPr lang="en-ID" sz="3600" dirty="0" err="1"/>
              <a:t>segera</a:t>
            </a:r>
            <a:r>
              <a:rPr lang="en-ID" sz="3600" dirty="0"/>
              <a:t> </a:t>
            </a:r>
            <a:r>
              <a:rPr lang="en-ID" sz="3600" dirty="0" err="1"/>
              <a:t>setelah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terjadi</a:t>
            </a:r>
            <a:r>
              <a:rPr lang="en-ID" sz="3600" dirty="0"/>
              <a:t>. </a:t>
            </a:r>
            <a:r>
              <a:rPr lang="en-ID" sz="3600" dirty="0" err="1"/>
              <a:t>Aktivitas</a:t>
            </a:r>
            <a:r>
              <a:rPr lang="en-ID" sz="3600" dirty="0"/>
              <a:t> </a:t>
            </a:r>
            <a:r>
              <a:rPr lang="en-ID" sz="3600" dirty="0" err="1"/>
              <a:t>utama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tahap</a:t>
            </a:r>
            <a:r>
              <a:rPr lang="en-ID" sz="3600" dirty="0"/>
              <a:t> </a:t>
            </a:r>
            <a:r>
              <a:rPr lang="en-ID" sz="3600" dirty="0" err="1"/>
              <a:t>ini</a:t>
            </a:r>
            <a:r>
              <a:rPr lang="en-ID" sz="3600" dirty="0"/>
              <a:t> </a:t>
            </a:r>
            <a:r>
              <a:rPr lang="en-ID" sz="3600" dirty="0" err="1"/>
              <a:t>meliputi</a:t>
            </a:r>
            <a:r>
              <a:rPr lang="en-ID" sz="3600" dirty="0"/>
              <a:t>: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Evaluasi</a:t>
            </a:r>
            <a:r>
              <a:rPr lang="en-ID" sz="3600" b="1" dirty="0"/>
              <a:t> </a:t>
            </a:r>
            <a:r>
              <a:rPr lang="en-ID" sz="3600" b="1" dirty="0" err="1"/>
              <a:t>Cepat</a:t>
            </a:r>
            <a:r>
              <a:rPr lang="en-ID" sz="3600" b="1" dirty="0"/>
              <a:t> </a:t>
            </a:r>
            <a:r>
              <a:rPr lang="en-ID" sz="3600" b="1" i="1" dirty="0"/>
              <a:t>(Rapid Assessment):</a:t>
            </a:r>
            <a:r>
              <a:rPr lang="en-ID" sz="3600" i="1" dirty="0"/>
              <a:t> </a:t>
            </a:r>
            <a:r>
              <a:rPr lang="en-ID" sz="3600" dirty="0" err="1"/>
              <a:t>Menilai</a:t>
            </a:r>
            <a:r>
              <a:rPr lang="en-ID" sz="3600" dirty="0"/>
              <a:t> </a:t>
            </a:r>
            <a:r>
              <a:rPr lang="en-ID" sz="3600" dirty="0" err="1"/>
              <a:t>tingkat</a:t>
            </a:r>
            <a:r>
              <a:rPr lang="en-ID" sz="3600" dirty="0"/>
              <a:t> </a:t>
            </a:r>
            <a:r>
              <a:rPr lang="en-ID" sz="3600" dirty="0" err="1"/>
              <a:t>kerusakan</a:t>
            </a:r>
            <a:r>
              <a:rPr lang="en-ID" sz="3600" dirty="0"/>
              <a:t>, </a:t>
            </a:r>
            <a:r>
              <a:rPr lang="en-ID" sz="3600" dirty="0" err="1"/>
              <a:t>jumlah</a:t>
            </a:r>
            <a:r>
              <a:rPr lang="en-ID" sz="3600" dirty="0"/>
              <a:t> korban,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kebutuhan</a:t>
            </a:r>
            <a:r>
              <a:rPr lang="en-ID" sz="3600" dirty="0"/>
              <a:t> </a:t>
            </a:r>
            <a:r>
              <a:rPr lang="en-ID" sz="3600" dirty="0" err="1"/>
              <a:t>darurat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Pertolongan</a:t>
            </a:r>
            <a:r>
              <a:rPr lang="en-ID" sz="3600" b="1" dirty="0"/>
              <a:t> </a:t>
            </a:r>
            <a:r>
              <a:rPr lang="en-ID" sz="3600" b="1" dirty="0" err="1"/>
              <a:t>Pertama</a:t>
            </a:r>
            <a:r>
              <a:rPr lang="en-ID" sz="3600" b="1" dirty="0"/>
              <a:t> </a:t>
            </a:r>
            <a:r>
              <a:rPr lang="en-ID" sz="3600" b="1" i="1" dirty="0"/>
              <a:t>(First Aid):</a:t>
            </a:r>
            <a:r>
              <a:rPr lang="en-ID" sz="3600" i="1" dirty="0"/>
              <a:t> </a:t>
            </a:r>
            <a:r>
              <a:rPr lang="en-ID" sz="3600" dirty="0" err="1"/>
              <a:t>Menyediakan</a:t>
            </a:r>
            <a:r>
              <a:rPr lang="en-ID" sz="3600" dirty="0"/>
              <a:t> </a:t>
            </a:r>
            <a:r>
              <a:rPr lang="en-ID" sz="3600" dirty="0" err="1"/>
              <a:t>layanan</a:t>
            </a:r>
            <a:r>
              <a:rPr lang="en-ID" sz="3600" dirty="0"/>
              <a:t> </a:t>
            </a:r>
            <a:r>
              <a:rPr lang="en-ID" sz="3600" dirty="0" err="1"/>
              <a:t>medis</a:t>
            </a:r>
            <a:r>
              <a:rPr lang="en-ID" sz="3600" dirty="0"/>
              <a:t> </a:t>
            </a:r>
            <a:r>
              <a:rPr lang="en-ID" sz="3600" dirty="0" err="1"/>
              <a:t>darurat</a:t>
            </a:r>
            <a:r>
              <a:rPr lang="en-ID" sz="3600" dirty="0"/>
              <a:t> </a:t>
            </a:r>
            <a:r>
              <a:rPr lang="en-ID" sz="3600" dirty="0" err="1"/>
              <a:t>bagi</a:t>
            </a:r>
            <a:r>
              <a:rPr lang="en-ID" sz="3600" dirty="0"/>
              <a:t> korban </a:t>
            </a:r>
            <a:r>
              <a:rPr lang="en-ID" sz="3600" dirty="0" err="1"/>
              <a:t>luka-luka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Evakuasi</a:t>
            </a:r>
            <a:r>
              <a:rPr lang="en-ID" sz="3600" b="1" dirty="0"/>
              <a:t>:</a:t>
            </a:r>
            <a:r>
              <a:rPr lang="en-ID" sz="3600" dirty="0"/>
              <a:t> </a:t>
            </a:r>
            <a:r>
              <a:rPr lang="en-ID" sz="3600" dirty="0" err="1"/>
              <a:t>Memindahkan</a:t>
            </a:r>
            <a:r>
              <a:rPr lang="en-ID" sz="3600" dirty="0"/>
              <a:t> </a:t>
            </a:r>
            <a:r>
              <a:rPr lang="en-ID" sz="3600" dirty="0" err="1"/>
              <a:t>masyarakat</a:t>
            </a:r>
            <a:r>
              <a:rPr lang="en-ID" sz="3600" dirty="0"/>
              <a:t> yang </a:t>
            </a:r>
            <a:r>
              <a:rPr lang="en-ID" sz="3600" dirty="0" err="1"/>
              <a:t>terdampak</a:t>
            </a:r>
            <a:r>
              <a:rPr lang="en-ID" sz="3600" dirty="0"/>
              <a:t> </a:t>
            </a:r>
            <a:r>
              <a:rPr lang="en-ID" sz="3600" dirty="0" err="1"/>
              <a:t>ke</a:t>
            </a:r>
            <a:r>
              <a:rPr lang="en-ID" sz="3600" dirty="0"/>
              <a:t> </a:t>
            </a:r>
            <a:r>
              <a:rPr lang="en-ID" sz="3600" dirty="0" err="1"/>
              <a:t>tempat</a:t>
            </a:r>
            <a:r>
              <a:rPr lang="en-ID" sz="3600" dirty="0"/>
              <a:t> yang </a:t>
            </a:r>
            <a:r>
              <a:rPr lang="en-ID" sz="3600" dirty="0" err="1"/>
              <a:t>lebih</a:t>
            </a:r>
            <a:r>
              <a:rPr lang="en-ID" sz="3600" dirty="0"/>
              <a:t> </a:t>
            </a:r>
            <a:r>
              <a:rPr lang="en-ID" sz="3600" dirty="0" err="1"/>
              <a:t>aman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Penyediaan</a:t>
            </a:r>
            <a:r>
              <a:rPr lang="en-ID" sz="3600" b="1" dirty="0"/>
              <a:t> </a:t>
            </a:r>
            <a:r>
              <a:rPr lang="en-ID" sz="3600" b="1" dirty="0" err="1"/>
              <a:t>Bantuan</a:t>
            </a:r>
            <a:r>
              <a:rPr lang="en-ID" sz="3600" b="1" dirty="0"/>
              <a:t> Dasar:</a:t>
            </a:r>
            <a:r>
              <a:rPr lang="en-ID" sz="3600" dirty="0"/>
              <a:t> </a:t>
            </a:r>
            <a:r>
              <a:rPr lang="en-ID" sz="3600" dirty="0" err="1"/>
              <a:t>Seperti</a:t>
            </a:r>
            <a:r>
              <a:rPr lang="en-ID" sz="3600" dirty="0"/>
              <a:t> </a:t>
            </a:r>
            <a:r>
              <a:rPr lang="en-ID" sz="3600" dirty="0" err="1"/>
              <a:t>makanan</a:t>
            </a:r>
            <a:r>
              <a:rPr lang="en-ID" sz="3600" dirty="0"/>
              <a:t>, air </a:t>
            </a:r>
            <a:r>
              <a:rPr lang="en-ID" sz="3600" dirty="0" err="1"/>
              <a:t>bersih</a:t>
            </a:r>
            <a:r>
              <a:rPr lang="en-ID" sz="3600" dirty="0"/>
              <a:t>, </a:t>
            </a:r>
            <a:r>
              <a:rPr lang="en-ID" sz="3600" dirty="0" err="1"/>
              <a:t>obat-obatan</a:t>
            </a:r>
            <a:r>
              <a:rPr lang="en-ID" sz="3600" dirty="0"/>
              <a:t>,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tempat</a:t>
            </a:r>
            <a:r>
              <a:rPr lang="en-ID" sz="3600" dirty="0"/>
              <a:t> </a:t>
            </a:r>
            <a:r>
              <a:rPr lang="en-ID" sz="3600" dirty="0" err="1"/>
              <a:t>pengungsian</a:t>
            </a:r>
            <a:r>
              <a:rPr lang="en-ID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68097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86BB03-BD55-B046-8863-607BB5C8C7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42900"/>
            <a:ext cx="11277600" cy="933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437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92665"/>
          </a:xfrm>
          <a:custGeom>
            <a:avLst/>
            <a:gdLst/>
            <a:ahLst/>
            <a:cxnLst/>
            <a:rect l="l" t="t" r="r" b="b"/>
            <a:pathLst>
              <a:path w="18288000" h="10292665">
                <a:moveTo>
                  <a:pt x="0" y="0"/>
                </a:moveTo>
                <a:lnTo>
                  <a:pt x="18288000" y="0"/>
                </a:lnTo>
                <a:lnTo>
                  <a:pt x="18288000" y="10292665"/>
                </a:lnTo>
                <a:lnTo>
                  <a:pt x="0" y="102926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l="-803" t="-15285" r="-4770" b="-976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46860" y="9258300"/>
            <a:ext cx="3962933" cy="1034365"/>
            <a:chOff x="0" y="0"/>
            <a:chExt cx="1043735" cy="2724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43735" cy="272425"/>
            </a:xfrm>
            <a:custGeom>
              <a:avLst/>
              <a:gdLst/>
              <a:ahLst/>
              <a:cxnLst/>
              <a:rect l="l" t="t" r="r" b="b"/>
              <a:pathLst>
                <a:path w="1043735" h="272425">
                  <a:moveTo>
                    <a:pt x="0" y="0"/>
                  </a:moveTo>
                  <a:lnTo>
                    <a:pt x="1043735" y="0"/>
                  </a:lnTo>
                  <a:lnTo>
                    <a:pt x="1043735" y="272425"/>
                  </a:lnTo>
                  <a:lnTo>
                    <a:pt x="0" y="272425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043735" cy="329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259300" y="0"/>
            <a:ext cx="1028700" cy="10287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7924800" y="3467100"/>
            <a:ext cx="11430674" cy="2191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239"/>
              </a:lnSpc>
              <a:spcBef>
                <a:spcPct val="0"/>
              </a:spcBef>
            </a:pPr>
            <a:r>
              <a:rPr lang="en-US" sz="4000" dirty="0">
                <a:solidFill>
                  <a:srgbClr val="242F9B"/>
                </a:solidFill>
                <a:latin typeface="Montserrat Bold"/>
              </a:rPr>
              <a:t>DOKUMENTASI DAN PELAPORAN </a:t>
            </a:r>
          </a:p>
          <a:p>
            <a:pPr>
              <a:lnSpc>
                <a:spcPts val="9239"/>
              </a:lnSpc>
              <a:spcBef>
                <a:spcPct val="0"/>
              </a:spcBef>
            </a:pPr>
            <a:r>
              <a:rPr lang="en-US" sz="4000" dirty="0">
                <a:solidFill>
                  <a:srgbClr val="242F9B"/>
                </a:solidFill>
                <a:latin typeface="Montserrat Bold"/>
              </a:rPr>
              <a:t>HASIL PENILAIAN BENCANA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506519" y="514350"/>
            <a:ext cx="1119845" cy="1119845"/>
            <a:chOff x="0" y="0"/>
            <a:chExt cx="1493127" cy="149312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93127" cy="1493127"/>
            </a:xfrm>
            <a:custGeom>
              <a:avLst/>
              <a:gdLst/>
              <a:ahLst/>
              <a:cxnLst/>
              <a:rect l="l" t="t" r="r" b="b"/>
              <a:pathLst>
                <a:path w="1493127" h="1493127">
                  <a:moveTo>
                    <a:pt x="0" y="0"/>
                  </a:moveTo>
                  <a:lnTo>
                    <a:pt x="1493127" y="0"/>
                  </a:lnTo>
                  <a:lnTo>
                    <a:pt x="1493127" y="1493127"/>
                  </a:lnTo>
                  <a:lnTo>
                    <a:pt x="0" y="1493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grpSp>
          <p:nvGrpSpPr>
            <p:cNvPr id="20" name="Group 20"/>
            <p:cNvGrpSpPr/>
            <p:nvPr/>
          </p:nvGrpSpPr>
          <p:grpSpPr>
            <a:xfrm>
              <a:off x="129613" y="126047"/>
              <a:ext cx="1241034" cy="1241034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>
              <a:off x="122480" y="126874"/>
              <a:ext cx="1241034" cy="1229543"/>
            </a:xfrm>
            <a:custGeom>
              <a:avLst/>
              <a:gdLst/>
              <a:ahLst/>
              <a:cxnLst/>
              <a:rect l="l" t="t" r="r" b="b"/>
              <a:pathLst>
                <a:path w="1241034" h="1229543">
                  <a:moveTo>
                    <a:pt x="0" y="0"/>
                  </a:moveTo>
                  <a:lnTo>
                    <a:pt x="1241035" y="0"/>
                  </a:lnTo>
                  <a:lnTo>
                    <a:pt x="1241035" y="1229543"/>
                  </a:lnTo>
                  <a:lnTo>
                    <a:pt x="0" y="1229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grpSp>
        <p:nvGrpSpPr>
          <p:cNvPr id="32" name="Group 32"/>
          <p:cNvGrpSpPr/>
          <p:nvPr/>
        </p:nvGrpSpPr>
        <p:grpSpPr>
          <a:xfrm>
            <a:off x="413576" y="9513296"/>
            <a:ext cx="2842061" cy="552530"/>
            <a:chOff x="0" y="0"/>
            <a:chExt cx="3789414" cy="73670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>
              <a:off x="737021" y="0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>
              <a:off x="1588731" y="0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>
              <a:off x="2418964" y="0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>
              <a:off x="3165214" y="0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223719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226115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297202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>
              <a:off x="299598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1EDD26F5-96F9-6648-9917-104A50F8EBD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87487" y="2511951"/>
            <a:ext cx="4582565" cy="458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5855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523561"/>
            <a:ext cx="13146982" cy="61555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0" tIns="0" rIns="0" bIns="0" rtlCol="0" anchor="t">
            <a:spAutoFit/>
          </a:bodyPr>
          <a:lstStyle/>
          <a:p>
            <a:r>
              <a:rPr lang="en-ID" sz="4000" b="1" dirty="0" err="1"/>
              <a:t>Tahapan</a:t>
            </a:r>
            <a:r>
              <a:rPr lang="en-ID" sz="4000" b="1" dirty="0"/>
              <a:t> </a:t>
            </a:r>
            <a:r>
              <a:rPr lang="en-ID" sz="4000" b="1" dirty="0" err="1"/>
              <a:t>Pengelolaan</a:t>
            </a:r>
            <a:r>
              <a:rPr lang="en-ID" sz="4000" b="1" dirty="0"/>
              <a:t> </a:t>
            </a:r>
            <a:r>
              <a:rPr lang="en-ID" sz="4000" b="1" dirty="0" err="1"/>
              <a:t>Kegawatdaruratan</a:t>
            </a:r>
            <a:r>
              <a:rPr lang="en-ID" sz="4000" b="1" dirty="0"/>
              <a:t> </a:t>
            </a:r>
            <a:r>
              <a:rPr lang="en-ID" sz="4000" b="1" dirty="0" err="1"/>
              <a:t>Bencana</a:t>
            </a:r>
            <a:endParaRPr lang="en-ID" sz="4000" b="1" dirty="0"/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2184104"/>
            <a:ext cx="1451290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3600" b="1" dirty="0"/>
              <a:t>c. </a:t>
            </a:r>
            <a:r>
              <a:rPr lang="en-ID" sz="3600" b="1" dirty="0" err="1"/>
              <a:t>Pemulihan</a:t>
            </a:r>
            <a:r>
              <a:rPr lang="en-ID" sz="3600" b="1" dirty="0"/>
              <a:t> </a:t>
            </a:r>
            <a:r>
              <a:rPr lang="en-ID" sz="3600" b="1" dirty="0" err="1"/>
              <a:t>Awal</a:t>
            </a:r>
            <a:r>
              <a:rPr lang="en-ID" sz="3600" b="1" dirty="0"/>
              <a:t> </a:t>
            </a:r>
            <a:r>
              <a:rPr lang="en-ID" sz="3600" b="1" i="1" dirty="0"/>
              <a:t>(Early Recovery)</a:t>
            </a:r>
          </a:p>
          <a:p>
            <a:r>
              <a:rPr lang="en-ID" sz="3600" dirty="0" err="1"/>
              <a:t>Tahap</a:t>
            </a:r>
            <a:r>
              <a:rPr lang="en-ID" sz="3600" dirty="0"/>
              <a:t> </a:t>
            </a:r>
            <a:r>
              <a:rPr lang="en-ID" sz="3600" dirty="0" err="1"/>
              <a:t>ini</a:t>
            </a:r>
            <a:r>
              <a:rPr lang="en-ID" sz="3600" dirty="0"/>
              <a:t> </a:t>
            </a:r>
            <a:r>
              <a:rPr lang="en-ID" sz="3600" dirty="0" err="1"/>
              <a:t>bertujuan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mengembalikan</a:t>
            </a:r>
            <a:r>
              <a:rPr lang="en-ID" sz="3600" dirty="0"/>
              <a:t> </a:t>
            </a:r>
            <a:r>
              <a:rPr lang="en-ID" sz="3600" dirty="0" err="1"/>
              <a:t>kehidupan</a:t>
            </a:r>
            <a:r>
              <a:rPr lang="en-ID" sz="3600" dirty="0"/>
              <a:t> </a:t>
            </a:r>
            <a:r>
              <a:rPr lang="en-ID" sz="3600" dirty="0" err="1"/>
              <a:t>masyarakat</a:t>
            </a:r>
            <a:r>
              <a:rPr lang="en-ID" sz="3600" dirty="0"/>
              <a:t> yang </a:t>
            </a:r>
            <a:r>
              <a:rPr lang="en-ID" sz="3600" dirty="0" err="1"/>
              <a:t>terdampak</a:t>
            </a:r>
            <a:r>
              <a:rPr lang="en-ID" sz="3600" dirty="0"/>
              <a:t> </a:t>
            </a:r>
            <a:r>
              <a:rPr lang="en-ID" sz="3600" dirty="0" err="1"/>
              <a:t>ke</a:t>
            </a:r>
            <a:r>
              <a:rPr lang="en-ID" sz="3600" dirty="0"/>
              <a:t> </a:t>
            </a:r>
            <a:r>
              <a:rPr lang="en-ID" sz="3600" dirty="0" err="1"/>
              <a:t>kondisi</a:t>
            </a:r>
            <a:r>
              <a:rPr lang="en-ID" sz="3600" dirty="0"/>
              <a:t> yang </a:t>
            </a:r>
            <a:r>
              <a:rPr lang="en-ID" sz="3600" dirty="0" err="1"/>
              <a:t>lebih</a:t>
            </a:r>
            <a:r>
              <a:rPr lang="en-ID" sz="3600" dirty="0"/>
              <a:t> </a:t>
            </a:r>
            <a:r>
              <a:rPr lang="en-ID" sz="3600" dirty="0" err="1"/>
              <a:t>stabil</a:t>
            </a:r>
            <a:r>
              <a:rPr lang="en-ID" sz="3600" dirty="0"/>
              <a:t>. </a:t>
            </a:r>
            <a:r>
              <a:rPr lang="en-ID" sz="3600" dirty="0" err="1"/>
              <a:t>Kegiatan</a:t>
            </a:r>
            <a:r>
              <a:rPr lang="en-ID" sz="3600" dirty="0"/>
              <a:t> </a:t>
            </a:r>
            <a:r>
              <a:rPr lang="en-ID" sz="3600" dirty="0" err="1"/>
              <a:t>meliputi</a:t>
            </a:r>
            <a:r>
              <a:rPr lang="en-ID" sz="3600" dirty="0"/>
              <a:t>:</a:t>
            </a:r>
          </a:p>
          <a:p>
            <a:pPr marL="571500" indent="-571500">
              <a:buFont typeface="Wingdings" pitchFamily="2" charset="2"/>
              <a:buChar char="q"/>
            </a:pPr>
            <a:r>
              <a:rPr lang="en-ID" sz="3600" dirty="0" err="1"/>
              <a:t>Penyediaan</a:t>
            </a:r>
            <a:r>
              <a:rPr lang="en-ID" sz="3600" dirty="0"/>
              <a:t> </a:t>
            </a:r>
            <a:r>
              <a:rPr lang="en-ID" sz="3600" dirty="0" err="1"/>
              <a:t>layanan</a:t>
            </a:r>
            <a:r>
              <a:rPr lang="en-ID" sz="3600" dirty="0"/>
              <a:t> </a:t>
            </a:r>
            <a:r>
              <a:rPr lang="en-ID" sz="3600" dirty="0" err="1"/>
              <a:t>kesehatan</a:t>
            </a:r>
            <a:r>
              <a:rPr lang="en-ID" sz="3600" dirty="0"/>
              <a:t> yang </a:t>
            </a:r>
            <a:r>
              <a:rPr lang="en-ID" sz="3600" dirty="0" err="1"/>
              <a:t>lebih</a:t>
            </a:r>
            <a:r>
              <a:rPr lang="en-ID" sz="3600" dirty="0"/>
              <a:t> </a:t>
            </a:r>
            <a:r>
              <a:rPr lang="en-ID" sz="3600" dirty="0" err="1"/>
              <a:t>komprehensif</a:t>
            </a:r>
            <a:r>
              <a:rPr lang="en-ID" sz="3600" dirty="0"/>
              <a:t>.</a:t>
            </a:r>
          </a:p>
          <a:p>
            <a:pPr marL="571500" indent="-571500">
              <a:buFont typeface="Wingdings" pitchFamily="2" charset="2"/>
              <a:buChar char="q"/>
            </a:pPr>
            <a:r>
              <a:rPr lang="en-ID" sz="3600" dirty="0" err="1"/>
              <a:t>Rehabilitasi</a:t>
            </a:r>
            <a:r>
              <a:rPr lang="en-ID" sz="3600" dirty="0"/>
              <a:t> </a:t>
            </a:r>
            <a:r>
              <a:rPr lang="en-ID" sz="3600" dirty="0" err="1"/>
              <a:t>fasilitas</a:t>
            </a:r>
            <a:r>
              <a:rPr lang="en-ID" sz="3600" dirty="0"/>
              <a:t> </a:t>
            </a:r>
            <a:r>
              <a:rPr lang="en-ID" sz="3600" dirty="0" err="1"/>
              <a:t>dasar</a:t>
            </a:r>
            <a:r>
              <a:rPr lang="en-ID" sz="3600" dirty="0"/>
              <a:t> </a:t>
            </a:r>
            <a:r>
              <a:rPr lang="en-ID" sz="3600" dirty="0" err="1"/>
              <a:t>seperti</a:t>
            </a:r>
            <a:r>
              <a:rPr lang="en-ID" sz="3600" dirty="0"/>
              <a:t> </a:t>
            </a:r>
            <a:r>
              <a:rPr lang="en-ID" sz="3600" dirty="0" err="1"/>
              <a:t>listrik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air </a:t>
            </a:r>
            <a:r>
              <a:rPr lang="en-ID" sz="3600" dirty="0" err="1"/>
              <a:t>bersih</a:t>
            </a:r>
            <a:r>
              <a:rPr lang="en-ID" sz="3600" dirty="0"/>
              <a:t>.</a:t>
            </a:r>
          </a:p>
          <a:p>
            <a:pPr marL="571500" indent="-571500">
              <a:buFont typeface="Wingdings" pitchFamily="2" charset="2"/>
              <a:buChar char="q"/>
            </a:pPr>
            <a:r>
              <a:rPr lang="en-ID" sz="3600" dirty="0" err="1"/>
              <a:t>Pemulihan</a:t>
            </a:r>
            <a:r>
              <a:rPr lang="en-ID" sz="3600" dirty="0"/>
              <a:t> </a:t>
            </a:r>
            <a:r>
              <a:rPr lang="en-ID" sz="3600" dirty="0" err="1"/>
              <a:t>psikososial</a:t>
            </a:r>
            <a:r>
              <a:rPr lang="en-ID" sz="3600" dirty="0"/>
              <a:t> </a:t>
            </a:r>
            <a:r>
              <a:rPr lang="en-ID" sz="3600" dirty="0" err="1"/>
              <a:t>bagi</a:t>
            </a:r>
            <a:r>
              <a:rPr lang="en-ID" sz="3600" dirty="0"/>
              <a:t> korban trauma.</a:t>
            </a:r>
          </a:p>
          <a:p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27673701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A5009A4-24DA-A94D-90F3-E6810F0E2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848100"/>
            <a:ext cx="15049500" cy="61485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354014-A1F1-094F-B9D6-F18B505602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876300"/>
            <a:ext cx="4616450" cy="212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8809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523561"/>
            <a:ext cx="13146982" cy="61555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0" tIns="0" rIns="0" bIns="0" rtlCol="0" anchor="t">
            <a:spAutoFit/>
          </a:bodyPr>
          <a:lstStyle/>
          <a:p>
            <a:r>
              <a:rPr lang="en-ID" sz="4000" b="1" dirty="0" err="1"/>
              <a:t>Tahapan</a:t>
            </a:r>
            <a:r>
              <a:rPr lang="en-ID" sz="4000" b="1" dirty="0"/>
              <a:t> </a:t>
            </a:r>
            <a:r>
              <a:rPr lang="en-ID" sz="4000" b="1" dirty="0" err="1"/>
              <a:t>Pengelolaan</a:t>
            </a:r>
            <a:r>
              <a:rPr lang="en-ID" sz="4000" b="1" dirty="0"/>
              <a:t> </a:t>
            </a:r>
            <a:r>
              <a:rPr lang="en-ID" sz="4000" b="1" dirty="0" err="1"/>
              <a:t>Kegawatdaruratan</a:t>
            </a:r>
            <a:r>
              <a:rPr lang="en-ID" sz="4000" b="1" dirty="0"/>
              <a:t> </a:t>
            </a:r>
            <a:r>
              <a:rPr lang="en-ID" sz="4000" b="1" dirty="0" err="1"/>
              <a:t>Bencana</a:t>
            </a:r>
            <a:endParaRPr lang="en-ID" sz="4000" b="1" dirty="0"/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2184104"/>
            <a:ext cx="1451290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3600" b="1" dirty="0"/>
              <a:t>d. </a:t>
            </a:r>
            <a:r>
              <a:rPr lang="en-ID" sz="3600" b="1" dirty="0" err="1"/>
              <a:t>Rehabilitasi</a:t>
            </a:r>
            <a:r>
              <a:rPr lang="en-ID" sz="3600" b="1" dirty="0"/>
              <a:t> </a:t>
            </a:r>
            <a:r>
              <a:rPr lang="en-ID" sz="3600" b="1" dirty="0" err="1"/>
              <a:t>dan</a:t>
            </a:r>
            <a:r>
              <a:rPr lang="en-ID" sz="3600" b="1" dirty="0"/>
              <a:t> </a:t>
            </a:r>
            <a:r>
              <a:rPr lang="en-ID" sz="3600" b="1" dirty="0" err="1"/>
              <a:t>Rekonstruksi</a:t>
            </a:r>
            <a:endParaRPr lang="en-ID" sz="3600" b="1" dirty="0"/>
          </a:p>
          <a:p>
            <a:pPr marL="571500" indent="-571500">
              <a:buFont typeface="Wingdings" pitchFamily="2" charset="2"/>
              <a:buChar char="q"/>
            </a:pPr>
            <a:r>
              <a:rPr lang="en-ID" sz="3600" b="1" dirty="0" err="1"/>
              <a:t>Rehabilitasi</a:t>
            </a:r>
            <a:r>
              <a:rPr lang="en-ID" sz="3600" b="1" dirty="0"/>
              <a:t>:</a:t>
            </a:r>
            <a:r>
              <a:rPr lang="en-ID" sz="3600" dirty="0"/>
              <a:t> </a:t>
            </a:r>
            <a:r>
              <a:rPr lang="en-ID" sz="3600" dirty="0" err="1"/>
              <a:t>Pemulihan</a:t>
            </a:r>
            <a:r>
              <a:rPr lang="en-ID" sz="3600" dirty="0"/>
              <a:t> </a:t>
            </a:r>
            <a:r>
              <a:rPr lang="en-ID" sz="3600" dirty="0" err="1"/>
              <a:t>kembali</a:t>
            </a:r>
            <a:r>
              <a:rPr lang="en-ID" sz="3600" dirty="0"/>
              <a:t> </a:t>
            </a:r>
            <a:r>
              <a:rPr lang="en-ID" sz="3600" dirty="0" err="1"/>
              <a:t>infrastruktur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layanan</a:t>
            </a:r>
            <a:r>
              <a:rPr lang="en-ID" sz="3600" dirty="0"/>
              <a:t> </a:t>
            </a:r>
            <a:r>
              <a:rPr lang="en-ID" sz="3600" dirty="0" err="1"/>
              <a:t>publik</a:t>
            </a:r>
            <a:r>
              <a:rPr lang="en-ID" sz="3600" dirty="0"/>
              <a:t> </a:t>
            </a:r>
            <a:r>
              <a:rPr lang="en-ID" sz="3600" dirty="0" err="1"/>
              <a:t>seperti</a:t>
            </a:r>
            <a:r>
              <a:rPr lang="en-ID" sz="3600" dirty="0"/>
              <a:t> </a:t>
            </a:r>
            <a:r>
              <a:rPr lang="en-ID" sz="3600" dirty="0" err="1"/>
              <a:t>rumah</a:t>
            </a:r>
            <a:r>
              <a:rPr lang="en-ID" sz="3600" dirty="0"/>
              <a:t> </a:t>
            </a:r>
            <a:r>
              <a:rPr lang="en-ID" sz="3600" dirty="0" err="1"/>
              <a:t>sakit</a:t>
            </a:r>
            <a:r>
              <a:rPr lang="en-ID" sz="3600" dirty="0"/>
              <a:t>, </a:t>
            </a:r>
            <a:r>
              <a:rPr lang="en-ID" sz="3600" dirty="0" err="1"/>
              <a:t>sekolah</a:t>
            </a:r>
            <a:r>
              <a:rPr lang="en-ID" sz="3600" dirty="0"/>
              <a:t>,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jalan</a:t>
            </a:r>
            <a:r>
              <a:rPr lang="en-ID" sz="3600" dirty="0"/>
              <a:t>.</a:t>
            </a:r>
          </a:p>
          <a:p>
            <a:pPr marL="571500" indent="-571500">
              <a:buFont typeface="Wingdings" pitchFamily="2" charset="2"/>
              <a:buChar char="q"/>
            </a:pPr>
            <a:r>
              <a:rPr lang="en-ID" sz="3600" b="1" dirty="0" err="1"/>
              <a:t>Rekonstruksi</a:t>
            </a:r>
            <a:r>
              <a:rPr lang="en-ID" sz="3600" b="1" dirty="0"/>
              <a:t>:</a:t>
            </a:r>
            <a:r>
              <a:rPr lang="en-ID" sz="3600" dirty="0"/>
              <a:t> Pembangunan </a:t>
            </a:r>
            <a:r>
              <a:rPr lang="en-ID" sz="3600" dirty="0" err="1"/>
              <a:t>kembali</a:t>
            </a:r>
            <a:r>
              <a:rPr lang="en-ID" sz="3600" dirty="0"/>
              <a:t> </a:t>
            </a:r>
            <a:r>
              <a:rPr lang="en-ID" sz="3600" dirty="0" err="1"/>
              <a:t>fasilitas</a:t>
            </a:r>
            <a:r>
              <a:rPr lang="en-ID" sz="3600" dirty="0"/>
              <a:t> yang </a:t>
            </a:r>
            <a:r>
              <a:rPr lang="en-ID" sz="3600" dirty="0" err="1"/>
              <a:t>rusak</a:t>
            </a:r>
            <a:r>
              <a:rPr lang="en-ID" sz="3600" dirty="0"/>
              <a:t> </a:t>
            </a:r>
            <a:r>
              <a:rPr lang="en-ID" sz="3600" dirty="0" err="1"/>
              <a:t>dengan</a:t>
            </a:r>
            <a:r>
              <a:rPr lang="en-ID" sz="3600" dirty="0"/>
              <a:t> </a:t>
            </a:r>
            <a:r>
              <a:rPr lang="en-ID" sz="3600" dirty="0" err="1"/>
              <a:t>pendekatan</a:t>
            </a:r>
            <a:r>
              <a:rPr lang="en-ID" sz="3600" dirty="0"/>
              <a:t> yang </a:t>
            </a:r>
            <a:r>
              <a:rPr lang="en-ID" sz="3600" dirty="0" err="1"/>
              <a:t>lebih</a:t>
            </a:r>
            <a:r>
              <a:rPr lang="en-ID" sz="3600" dirty="0"/>
              <a:t> </a:t>
            </a:r>
            <a:r>
              <a:rPr lang="en-ID" sz="3600" dirty="0" err="1"/>
              <a:t>tahan</a:t>
            </a:r>
            <a:r>
              <a:rPr lang="en-ID" sz="3600" dirty="0"/>
              <a:t> </a:t>
            </a:r>
            <a:r>
              <a:rPr lang="en-ID" sz="3600" dirty="0" err="1"/>
              <a:t>terhadap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i="1" dirty="0"/>
              <a:t>(build back better).</a:t>
            </a:r>
          </a:p>
        </p:txBody>
      </p:sp>
    </p:spTree>
    <p:extLst>
      <p:ext uri="{BB962C8B-B14F-4D97-AF65-F5344CB8AC3E}">
        <p14:creationId xmlns:p14="http://schemas.microsoft.com/office/powerpoint/2010/main" val="21977248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523561"/>
            <a:ext cx="13146982" cy="61555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0" tIns="0" rIns="0" bIns="0" rtlCol="0" anchor="t">
            <a:spAutoFit/>
          </a:bodyPr>
          <a:lstStyle/>
          <a:p>
            <a:r>
              <a:rPr lang="en-ID" sz="4000" b="1" dirty="0" err="1"/>
              <a:t>Prinsip-prinsip</a:t>
            </a:r>
            <a:r>
              <a:rPr lang="en-ID" sz="4000" b="1" dirty="0"/>
              <a:t> </a:t>
            </a:r>
            <a:r>
              <a:rPr lang="en-ID" sz="4000" b="1" dirty="0" err="1"/>
              <a:t>Pengelolaan</a:t>
            </a:r>
            <a:r>
              <a:rPr lang="en-ID" sz="4000" b="1" dirty="0"/>
              <a:t> </a:t>
            </a:r>
            <a:r>
              <a:rPr lang="en-ID" sz="4000" b="1" dirty="0" err="1"/>
              <a:t>Kegawatdaruratan</a:t>
            </a:r>
            <a:r>
              <a:rPr lang="en-ID" sz="4000" b="1" dirty="0"/>
              <a:t> </a:t>
            </a:r>
            <a:r>
              <a:rPr lang="en-ID" sz="4000" b="1" dirty="0" err="1"/>
              <a:t>Bencana</a:t>
            </a:r>
            <a:endParaRPr lang="en-ID" sz="4000" b="1" dirty="0"/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2184104"/>
            <a:ext cx="1451290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Keselamatan</a:t>
            </a:r>
            <a:r>
              <a:rPr lang="en-ID" sz="3600" b="1" dirty="0"/>
              <a:t> </a:t>
            </a:r>
            <a:r>
              <a:rPr lang="en-ID" sz="3600" b="1" dirty="0" err="1"/>
              <a:t>dan</a:t>
            </a:r>
            <a:r>
              <a:rPr lang="en-ID" sz="3600" b="1" dirty="0"/>
              <a:t> </a:t>
            </a:r>
            <a:r>
              <a:rPr lang="en-ID" sz="3600" b="1" dirty="0" err="1"/>
              <a:t>Kesehatan</a:t>
            </a:r>
            <a:r>
              <a:rPr lang="en-ID" sz="3600" b="1" dirty="0"/>
              <a:t> Masyarakat:</a:t>
            </a:r>
            <a:r>
              <a:rPr lang="en-ID" sz="3600" dirty="0"/>
              <a:t> </a:t>
            </a:r>
            <a:r>
              <a:rPr lang="en-ID" sz="3600" dirty="0" err="1"/>
              <a:t>Prioritas</a:t>
            </a:r>
            <a:r>
              <a:rPr lang="en-ID" sz="3600" dirty="0"/>
              <a:t> </a:t>
            </a:r>
            <a:r>
              <a:rPr lang="en-ID" sz="3600" dirty="0" err="1"/>
              <a:t>utama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setiap</a:t>
            </a:r>
            <a:r>
              <a:rPr lang="en-ID" sz="3600" dirty="0"/>
              <a:t> </a:t>
            </a:r>
            <a:r>
              <a:rPr lang="en-ID" sz="3600" dirty="0" err="1"/>
              <a:t>tahap</a:t>
            </a:r>
            <a:r>
              <a:rPr lang="en-ID" sz="3600" dirty="0"/>
              <a:t> </a:t>
            </a:r>
            <a:r>
              <a:rPr lang="en-ID" sz="3600" dirty="0" err="1"/>
              <a:t>kegawatdaruratan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Koordinasi</a:t>
            </a:r>
            <a:r>
              <a:rPr lang="en-ID" sz="3600" b="1" dirty="0"/>
              <a:t> Multi-</a:t>
            </a:r>
            <a:r>
              <a:rPr lang="en-ID" sz="3600" b="1" dirty="0" err="1"/>
              <a:t>Sektor</a:t>
            </a:r>
            <a:r>
              <a:rPr lang="en-ID" sz="3600" b="1" dirty="0"/>
              <a:t>:</a:t>
            </a:r>
            <a:r>
              <a:rPr lang="en-ID" sz="3600" dirty="0"/>
              <a:t> </a:t>
            </a:r>
            <a:r>
              <a:rPr lang="en-ID" sz="3600" dirty="0" err="1"/>
              <a:t>Melibatkan</a:t>
            </a:r>
            <a:r>
              <a:rPr lang="en-ID" sz="3600" dirty="0"/>
              <a:t> </a:t>
            </a:r>
            <a:r>
              <a:rPr lang="en-ID" sz="3600" dirty="0" err="1"/>
              <a:t>pemerintah</a:t>
            </a:r>
            <a:r>
              <a:rPr lang="en-ID" sz="3600" dirty="0"/>
              <a:t>, NGO, </a:t>
            </a:r>
            <a:r>
              <a:rPr lang="en-ID" sz="3600" dirty="0" err="1"/>
              <a:t>sektor</a:t>
            </a:r>
            <a:r>
              <a:rPr lang="en-ID" sz="3600" dirty="0"/>
              <a:t> </a:t>
            </a:r>
            <a:r>
              <a:rPr lang="en-ID" sz="3600" dirty="0" err="1"/>
              <a:t>swasta</a:t>
            </a:r>
            <a:r>
              <a:rPr lang="en-ID" sz="3600" dirty="0"/>
              <a:t>,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masyarakat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proses </a:t>
            </a:r>
            <a:r>
              <a:rPr lang="en-ID" sz="3600" dirty="0" err="1"/>
              <a:t>penanganan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Partisipasi</a:t>
            </a:r>
            <a:r>
              <a:rPr lang="en-ID" sz="3600" b="1" dirty="0"/>
              <a:t> Masyarakat:</a:t>
            </a:r>
            <a:r>
              <a:rPr lang="en-ID" sz="3600" dirty="0"/>
              <a:t> </a:t>
            </a:r>
            <a:r>
              <a:rPr lang="en-ID" sz="3600" dirty="0" err="1"/>
              <a:t>Memberikan</a:t>
            </a:r>
            <a:r>
              <a:rPr lang="en-ID" sz="3600" dirty="0"/>
              <a:t> </a:t>
            </a:r>
            <a:r>
              <a:rPr lang="en-ID" sz="3600" dirty="0" err="1"/>
              <a:t>pelatihan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edukasi</a:t>
            </a:r>
            <a:r>
              <a:rPr lang="en-ID" sz="3600" dirty="0"/>
              <a:t> </a:t>
            </a:r>
            <a:r>
              <a:rPr lang="en-ID" sz="3600" dirty="0" err="1"/>
              <a:t>kepada</a:t>
            </a:r>
            <a:r>
              <a:rPr lang="en-ID" sz="3600" dirty="0"/>
              <a:t> </a:t>
            </a:r>
            <a:r>
              <a:rPr lang="en-ID" sz="3600" dirty="0" err="1"/>
              <a:t>masyarakat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meningkatkan</a:t>
            </a:r>
            <a:r>
              <a:rPr lang="en-ID" sz="3600" dirty="0"/>
              <a:t> </a:t>
            </a:r>
            <a:r>
              <a:rPr lang="en-ID" sz="3600" dirty="0" err="1"/>
              <a:t>kesiapsiagaan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Aksesibilitas</a:t>
            </a:r>
            <a:r>
              <a:rPr lang="en-ID" sz="3600" b="1" dirty="0"/>
              <a:t> </a:t>
            </a:r>
            <a:r>
              <a:rPr lang="en-ID" sz="3600" b="1" dirty="0" err="1"/>
              <a:t>dan</a:t>
            </a:r>
            <a:r>
              <a:rPr lang="en-ID" sz="3600" b="1" dirty="0"/>
              <a:t> </a:t>
            </a:r>
            <a:r>
              <a:rPr lang="en-ID" sz="3600" b="1" dirty="0" err="1"/>
              <a:t>Kecepatan</a:t>
            </a:r>
            <a:r>
              <a:rPr lang="en-ID" sz="3600" b="1" dirty="0"/>
              <a:t>:</a:t>
            </a:r>
            <a:r>
              <a:rPr lang="en-ID" sz="3600" dirty="0"/>
              <a:t> </a:t>
            </a:r>
            <a:r>
              <a:rPr lang="en-ID" sz="3600" dirty="0" err="1"/>
              <a:t>Respon</a:t>
            </a:r>
            <a:r>
              <a:rPr lang="en-ID" sz="3600" dirty="0"/>
              <a:t> yang </a:t>
            </a:r>
            <a:r>
              <a:rPr lang="en-ID" sz="3600" dirty="0" err="1"/>
              <a:t>cepat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tepat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meminimalkan</a:t>
            </a:r>
            <a:r>
              <a:rPr lang="en-ID" sz="3600" dirty="0"/>
              <a:t> korban </a:t>
            </a:r>
            <a:r>
              <a:rPr lang="en-ID" sz="3600" dirty="0" err="1"/>
              <a:t>jiwa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dampak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Penerapan</a:t>
            </a:r>
            <a:r>
              <a:rPr lang="en-ID" sz="3600" b="1" dirty="0"/>
              <a:t> </a:t>
            </a:r>
            <a:r>
              <a:rPr lang="en-ID" sz="3600" b="1" dirty="0" err="1"/>
              <a:t>Teknologi</a:t>
            </a:r>
            <a:r>
              <a:rPr lang="en-ID" sz="3600" b="1" dirty="0"/>
              <a:t> </a:t>
            </a:r>
            <a:r>
              <a:rPr lang="en-ID" sz="3600" b="1" dirty="0" err="1"/>
              <a:t>dan</a:t>
            </a:r>
            <a:r>
              <a:rPr lang="en-ID" sz="3600" b="1" dirty="0"/>
              <a:t> </a:t>
            </a:r>
            <a:r>
              <a:rPr lang="en-ID" sz="3600" b="1" dirty="0" err="1"/>
              <a:t>Inovasi</a:t>
            </a:r>
            <a:r>
              <a:rPr lang="en-ID" sz="3600" b="1" dirty="0"/>
              <a:t>:</a:t>
            </a:r>
            <a:r>
              <a:rPr lang="en-ID" sz="3600" dirty="0"/>
              <a:t> </a:t>
            </a:r>
            <a:r>
              <a:rPr lang="en-ID" sz="3600" dirty="0" err="1"/>
              <a:t>Penggunaan</a:t>
            </a:r>
            <a:r>
              <a:rPr lang="en-ID" sz="3600" dirty="0"/>
              <a:t> </a:t>
            </a:r>
            <a:r>
              <a:rPr lang="en-ID" sz="3600" dirty="0" err="1"/>
              <a:t>teknologi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deteksi</a:t>
            </a:r>
            <a:r>
              <a:rPr lang="en-ID" sz="3600" dirty="0"/>
              <a:t> </a:t>
            </a:r>
            <a:r>
              <a:rPr lang="en-ID" sz="3600" dirty="0" err="1"/>
              <a:t>dini</a:t>
            </a:r>
            <a:r>
              <a:rPr lang="en-ID" sz="3600" dirty="0"/>
              <a:t>, </a:t>
            </a:r>
            <a:r>
              <a:rPr lang="en-ID" sz="3600" dirty="0" err="1"/>
              <a:t>komunikasi</a:t>
            </a:r>
            <a:r>
              <a:rPr lang="en-ID" sz="3600" dirty="0"/>
              <a:t> </a:t>
            </a:r>
            <a:r>
              <a:rPr lang="en-ID" sz="3600" dirty="0" err="1"/>
              <a:t>darurat</a:t>
            </a:r>
            <a:r>
              <a:rPr lang="en-ID" sz="3600" dirty="0"/>
              <a:t>,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pencatatan</a:t>
            </a:r>
            <a:r>
              <a:rPr lang="en-ID" sz="3600" dirty="0"/>
              <a:t> data </a:t>
            </a:r>
            <a:r>
              <a:rPr lang="en-ID" sz="3600" dirty="0" err="1"/>
              <a:t>bencana</a:t>
            </a:r>
            <a:r>
              <a:rPr lang="en-ID" sz="3600" dirty="0"/>
              <a:t>.</a:t>
            </a:r>
            <a:r>
              <a:rPr lang="en-ID" sz="3600" b="1" dirty="0"/>
              <a:t>. 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25033685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523561"/>
            <a:ext cx="13146982" cy="61555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0" tIns="0" rIns="0" bIns="0" rtlCol="0" anchor="t">
            <a:spAutoFit/>
          </a:bodyPr>
          <a:lstStyle/>
          <a:p>
            <a:r>
              <a:rPr lang="en-ID" sz="4000" b="1" dirty="0" err="1"/>
              <a:t>Peran</a:t>
            </a:r>
            <a:r>
              <a:rPr lang="en-ID" sz="4000" b="1" dirty="0"/>
              <a:t> </a:t>
            </a:r>
            <a:r>
              <a:rPr lang="en-ID" sz="4000" b="1" dirty="0" err="1"/>
              <a:t>dan</a:t>
            </a:r>
            <a:r>
              <a:rPr lang="en-ID" sz="4000" b="1" dirty="0"/>
              <a:t> </a:t>
            </a:r>
            <a:r>
              <a:rPr lang="en-ID" sz="4000" b="1" dirty="0" err="1"/>
              <a:t>Tanggung</a:t>
            </a:r>
            <a:r>
              <a:rPr lang="en-ID" sz="4000" b="1" dirty="0"/>
              <a:t> </a:t>
            </a:r>
            <a:r>
              <a:rPr lang="en-ID" sz="4000" b="1" dirty="0" err="1"/>
              <a:t>Jawab</a:t>
            </a:r>
            <a:r>
              <a:rPr lang="en-ID" sz="4000" b="1" dirty="0"/>
              <a:t> </a:t>
            </a:r>
            <a:r>
              <a:rPr lang="en-ID" sz="4000" b="1" dirty="0" err="1"/>
              <a:t>dalam</a:t>
            </a:r>
            <a:r>
              <a:rPr lang="en-ID" sz="4000" b="1" dirty="0"/>
              <a:t> </a:t>
            </a:r>
            <a:r>
              <a:rPr lang="en-ID" sz="4000" b="1" dirty="0" err="1"/>
              <a:t>Kegawatdaruratan</a:t>
            </a:r>
            <a:r>
              <a:rPr lang="en-ID" sz="4000" b="1" dirty="0"/>
              <a:t> </a:t>
            </a:r>
            <a:r>
              <a:rPr lang="en-ID" sz="4000" b="1" dirty="0" err="1"/>
              <a:t>Bencana</a:t>
            </a:r>
            <a:endParaRPr lang="en-ID" sz="4000" b="1" dirty="0"/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2184104"/>
            <a:ext cx="1451290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3600" dirty="0" err="1"/>
              <a:t>Berbagai</a:t>
            </a:r>
            <a:r>
              <a:rPr lang="en-ID" sz="3600" dirty="0"/>
              <a:t> </a:t>
            </a:r>
            <a:r>
              <a:rPr lang="en-ID" sz="3600" dirty="0" err="1"/>
              <a:t>pihak</a:t>
            </a:r>
            <a:r>
              <a:rPr lang="en-ID" sz="3600" dirty="0"/>
              <a:t> </a:t>
            </a:r>
            <a:r>
              <a:rPr lang="en-ID" sz="3600" dirty="0" err="1"/>
              <a:t>memiliki</a:t>
            </a:r>
            <a:r>
              <a:rPr lang="en-ID" sz="3600" dirty="0"/>
              <a:t> </a:t>
            </a:r>
            <a:r>
              <a:rPr lang="en-ID" sz="3600" dirty="0" err="1"/>
              <a:t>peran</a:t>
            </a:r>
            <a:r>
              <a:rPr lang="en-ID" sz="3600" dirty="0"/>
              <a:t> </a:t>
            </a:r>
            <a:r>
              <a:rPr lang="en-ID" sz="3600" dirty="0" err="1"/>
              <a:t>penting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penanganan</a:t>
            </a:r>
            <a:r>
              <a:rPr lang="en-ID" sz="3600" dirty="0"/>
              <a:t> </a:t>
            </a:r>
            <a:r>
              <a:rPr lang="en-ID" sz="3600" dirty="0" err="1"/>
              <a:t>kegawatdaruratan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, di </a:t>
            </a:r>
            <a:r>
              <a:rPr lang="en-ID" sz="3600" dirty="0" err="1"/>
              <a:t>antaranya</a:t>
            </a:r>
            <a:r>
              <a:rPr lang="en-ID" sz="3600" dirty="0"/>
              <a:t>:</a:t>
            </a:r>
          </a:p>
          <a:p>
            <a:r>
              <a:rPr lang="en-ID" sz="3600" b="1" dirty="0"/>
              <a:t>a. </a:t>
            </a:r>
            <a:r>
              <a:rPr lang="en-ID" sz="3600" b="1" dirty="0" err="1"/>
              <a:t>Pemerintah</a:t>
            </a:r>
            <a:r>
              <a:rPr lang="en-ID" sz="3600" b="1" dirty="0"/>
              <a:t> </a:t>
            </a:r>
            <a:r>
              <a:rPr lang="en-ID" sz="3600" b="1" dirty="0" err="1"/>
              <a:t>dan</a:t>
            </a:r>
            <a:r>
              <a:rPr lang="en-ID" sz="3600" b="1" dirty="0"/>
              <a:t> Lembaga </a:t>
            </a:r>
            <a:r>
              <a:rPr lang="en-ID" sz="3600" b="1" dirty="0" err="1"/>
              <a:t>Penanggulangan</a:t>
            </a:r>
            <a:r>
              <a:rPr lang="en-ID" sz="3600" b="1" dirty="0"/>
              <a:t> </a:t>
            </a:r>
            <a:r>
              <a:rPr lang="en-ID" sz="3600" b="1" dirty="0" err="1"/>
              <a:t>Bencana</a:t>
            </a:r>
            <a:endParaRPr lang="en-ID" sz="3600" b="1" dirty="0"/>
          </a:p>
          <a:p>
            <a:pPr marL="571500" indent="-571500">
              <a:buFont typeface="Wingdings" pitchFamily="2" charset="2"/>
              <a:buChar char="q"/>
            </a:pPr>
            <a:r>
              <a:rPr lang="en-ID" sz="3600" dirty="0"/>
              <a:t>BNPB </a:t>
            </a:r>
            <a:r>
              <a:rPr lang="en-ID" sz="3600" dirty="0" err="1"/>
              <a:t>dan</a:t>
            </a:r>
            <a:r>
              <a:rPr lang="en-ID" sz="3600" dirty="0"/>
              <a:t> BPBD </a:t>
            </a:r>
            <a:r>
              <a:rPr lang="en-ID" sz="3600" dirty="0" err="1"/>
              <a:t>sebagai</a:t>
            </a:r>
            <a:r>
              <a:rPr lang="en-ID" sz="3600" dirty="0"/>
              <a:t> </a:t>
            </a:r>
            <a:r>
              <a:rPr lang="en-ID" sz="3600" dirty="0" err="1"/>
              <a:t>koordinator</a:t>
            </a:r>
            <a:r>
              <a:rPr lang="en-ID" sz="3600" dirty="0"/>
              <a:t> </a:t>
            </a:r>
            <a:r>
              <a:rPr lang="en-ID" sz="3600" dirty="0" err="1"/>
              <a:t>utama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respon</a:t>
            </a:r>
            <a:r>
              <a:rPr lang="en-ID" sz="3600" dirty="0"/>
              <a:t> </a:t>
            </a:r>
            <a:r>
              <a:rPr lang="en-ID" sz="3600" dirty="0" err="1"/>
              <a:t>darurat</a:t>
            </a:r>
            <a:r>
              <a:rPr lang="en-ID" sz="3600" dirty="0"/>
              <a:t>.</a:t>
            </a:r>
          </a:p>
          <a:p>
            <a:pPr marL="571500" indent="-571500">
              <a:buFont typeface="Wingdings" pitchFamily="2" charset="2"/>
              <a:buChar char="q"/>
            </a:pPr>
            <a:r>
              <a:rPr lang="en-ID" sz="3600" dirty="0"/>
              <a:t>Kementerian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dinas</a:t>
            </a:r>
            <a:r>
              <a:rPr lang="en-ID" sz="3600" dirty="0"/>
              <a:t> </a:t>
            </a:r>
            <a:r>
              <a:rPr lang="en-ID" sz="3600" dirty="0" err="1"/>
              <a:t>terkait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penyediaan</a:t>
            </a:r>
            <a:r>
              <a:rPr lang="en-ID" sz="3600" dirty="0"/>
              <a:t> </a:t>
            </a:r>
            <a:r>
              <a:rPr lang="en-ID" sz="3600" dirty="0" err="1"/>
              <a:t>logistik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layanan</a:t>
            </a:r>
            <a:r>
              <a:rPr lang="en-ID" sz="3600" dirty="0"/>
              <a:t> </a:t>
            </a:r>
            <a:r>
              <a:rPr lang="en-ID" sz="3600" dirty="0" err="1"/>
              <a:t>kesehatan</a:t>
            </a:r>
            <a:r>
              <a:rPr lang="en-ID" sz="3600" dirty="0"/>
              <a:t>.</a:t>
            </a:r>
          </a:p>
          <a:p>
            <a:r>
              <a:rPr lang="en-ID" sz="3600" b="1" dirty="0"/>
              <a:t>b. Tim </a:t>
            </a:r>
            <a:r>
              <a:rPr lang="en-ID" sz="3600" b="1" dirty="0" err="1"/>
              <a:t>Medis</a:t>
            </a:r>
            <a:r>
              <a:rPr lang="en-ID" sz="3600" b="1" dirty="0"/>
              <a:t> </a:t>
            </a:r>
            <a:r>
              <a:rPr lang="en-ID" sz="3600" b="1" dirty="0" err="1"/>
              <a:t>dan</a:t>
            </a:r>
            <a:r>
              <a:rPr lang="en-ID" sz="3600" b="1" dirty="0"/>
              <a:t> </a:t>
            </a:r>
            <a:r>
              <a:rPr lang="en-ID" sz="3600" b="1" dirty="0" err="1"/>
              <a:t>Relawan</a:t>
            </a:r>
            <a:endParaRPr lang="en-ID" sz="3600" b="1" dirty="0"/>
          </a:p>
          <a:p>
            <a:pPr marL="571500" indent="-571500">
              <a:buFont typeface="Wingdings" pitchFamily="2" charset="2"/>
              <a:buChar char="q"/>
            </a:pPr>
            <a:r>
              <a:rPr lang="en-ID" sz="3600" dirty="0" err="1"/>
              <a:t>Memberikan</a:t>
            </a:r>
            <a:r>
              <a:rPr lang="en-ID" sz="3600" dirty="0"/>
              <a:t> </a:t>
            </a:r>
            <a:r>
              <a:rPr lang="en-ID" sz="3600" dirty="0" err="1"/>
              <a:t>pertolongan</a:t>
            </a:r>
            <a:r>
              <a:rPr lang="en-ID" sz="3600" dirty="0"/>
              <a:t> </a:t>
            </a:r>
            <a:r>
              <a:rPr lang="en-ID" sz="3600" dirty="0" err="1"/>
              <a:t>pertama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layanan</a:t>
            </a:r>
            <a:r>
              <a:rPr lang="en-ID" sz="3600" dirty="0"/>
              <a:t> </a:t>
            </a:r>
            <a:r>
              <a:rPr lang="en-ID" sz="3600" dirty="0" err="1"/>
              <a:t>medis</a:t>
            </a:r>
            <a:r>
              <a:rPr lang="en-ID" sz="3600" dirty="0"/>
              <a:t> di </a:t>
            </a:r>
            <a:r>
              <a:rPr lang="en-ID" sz="3600" dirty="0" err="1"/>
              <a:t>lokasi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.</a:t>
            </a:r>
          </a:p>
          <a:p>
            <a:pPr marL="571500" indent="-571500">
              <a:buFont typeface="Wingdings" pitchFamily="2" charset="2"/>
              <a:buChar char="q"/>
            </a:pPr>
            <a:r>
              <a:rPr lang="en-ID" sz="3600" dirty="0" err="1"/>
              <a:t>Membantu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proses </a:t>
            </a:r>
            <a:r>
              <a:rPr lang="en-ID" sz="3600" dirty="0" err="1"/>
              <a:t>evakuasi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distribusi</a:t>
            </a:r>
            <a:r>
              <a:rPr lang="en-ID" sz="3600" dirty="0"/>
              <a:t> </a:t>
            </a:r>
            <a:r>
              <a:rPr lang="en-ID" sz="3600" dirty="0" err="1"/>
              <a:t>bantuan</a:t>
            </a:r>
            <a:r>
              <a:rPr lang="en-ID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74055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9DBC67F-E1A3-084C-8E03-357771DF8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876300"/>
            <a:ext cx="6803571" cy="8572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4988059-E3B5-924A-A356-B1549763E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1600" y="2019300"/>
            <a:ext cx="8782050" cy="491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9305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8C5E99-8477-C846-9692-892500063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57150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7483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523561"/>
            <a:ext cx="13146982" cy="61555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0" tIns="0" rIns="0" bIns="0" rtlCol="0" anchor="t">
            <a:spAutoFit/>
          </a:bodyPr>
          <a:lstStyle/>
          <a:p>
            <a:r>
              <a:rPr lang="en-ID" sz="4000" b="1" dirty="0" err="1"/>
              <a:t>Peran</a:t>
            </a:r>
            <a:r>
              <a:rPr lang="en-ID" sz="4000" b="1" dirty="0"/>
              <a:t> </a:t>
            </a:r>
            <a:r>
              <a:rPr lang="en-ID" sz="4000" b="1" dirty="0" err="1"/>
              <a:t>dan</a:t>
            </a:r>
            <a:r>
              <a:rPr lang="en-ID" sz="4000" b="1" dirty="0"/>
              <a:t> </a:t>
            </a:r>
            <a:r>
              <a:rPr lang="en-ID" sz="4000" b="1" dirty="0" err="1"/>
              <a:t>Tanggung</a:t>
            </a:r>
            <a:r>
              <a:rPr lang="en-ID" sz="4000" b="1" dirty="0"/>
              <a:t> </a:t>
            </a:r>
            <a:r>
              <a:rPr lang="en-ID" sz="4000" b="1" dirty="0" err="1"/>
              <a:t>Jawab</a:t>
            </a:r>
            <a:r>
              <a:rPr lang="en-ID" sz="4000" b="1" dirty="0"/>
              <a:t> </a:t>
            </a:r>
            <a:r>
              <a:rPr lang="en-ID" sz="4000" b="1" dirty="0" err="1"/>
              <a:t>dalam</a:t>
            </a:r>
            <a:r>
              <a:rPr lang="en-ID" sz="4000" b="1" dirty="0"/>
              <a:t> </a:t>
            </a:r>
            <a:r>
              <a:rPr lang="en-ID" sz="4000" b="1" dirty="0" err="1"/>
              <a:t>Kegawatdaruratan</a:t>
            </a:r>
            <a:r>
              <a:rPr lang="en-ID" sz="4000" b="1" dirty="0"/>
              <a:t> </a:t>
            </a:r>
            <a:r>
              <a:rPr lang="en-ID" sz="4000" b="1" dirty="0" err="1"/>
              <a:t>Bencana</a:t>
            </a:r>
            <a:endParaRPr lang="en-ID" sz="4000" b="1" dirty="0"/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2184104"/>
            <a:ext cx="1451290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3600" b="1" dirty="0"/>
              <a:t>c. Media </a:t>
            </a:r>
            <a:r>
              <a:rPr lang="en-ID" sz="3600" b="1" dirty="0" err="1"/>
              <a:t>dan</a:t>
            </a:r>
            <a:r>
              <a:rPr lang="en-ID" sz="3600" b="1" dirty="0"/>
              <a:t> </a:t>
            </a:r>
            <a:r>
              <a:rPr lang="en-ID" sz="3600" b="1" dirty="0" err="1"/>
              <a:t>Komunikasi</a:t>
            </a:r>
            <a:endParaRPr lang="en-ID" sz="3600" b="1" dirty="0"/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dirty="0" err="1"/>
              <a:t>Menyebarkan</a:t>
            </a:r>
            <a:r>
              <a:rPr lang="en-ID" sz="3600" dirty="0"/>
              <a:t> </a:t>
            </a:r>
            <a:r>
              <a:rPr lang="en-ID" sz="3600" dirty="0" err="1"/>
              <a:t>informasi</a:t>
            </a:r>
            <a:r>
              <a:rPr lang="en-ID" sz="3600" dirty="0"/>
              <a:t> yang </a:t>
            </a:r>
            <a:r>
              <a:rPr lang="en-ID" sz="3600" dirty="0" err="1"/>
              <a:t>akurat</a:t>
            </a:r>
            <a:r>
              <a:rPr lang="en-ID" sz="3600" dirty="0"/>
              <a:t> </a:t>
            </a:r>
            <a:r>
              <a:rPr lang="en-ID" sz="3600" dirty="0" err="1"/>
              <a:t>kepada</a:t>
            </a:r>
            <a:r>
              <a:rPr lang="en-ID" sz="3600" dirty="0"/>
              <a:t> </a:t>
            </a:r>
            <a:r>
              <a:rPr lang="en-ID" sz="3600" dirty="0" err="1"/>
              <a:t>masyarakat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dirty="0" err="1"/>
              <a:t>Menghindari</a:t>
            </a:r>
            <a:r>
              <a:rPr lang="en-ID" sz="3600" dirty="0"/>
              <a:t> </a:t>
            </a:r>
            <a:r>
              <a:rPr lang="en-ID" sz="3600" dirty="0" err="1"/>
              <a:t>penyebaran</a:t>
            </a:r>
            <a:r>
              <a:rPr lang="en-ID" sz="3600" dirty="0"/>
              <a:t> </a:t>
            </a:r>
            <a:r>
              <a:rPr lang="en-ID" sz="3600" dirty="0" err="1"/>
              <a:t>berita</a:t>
            </a:r>
            <a:r>
              <a:rPr lang="en-ID" sz="3600" dirty="0"/>
              <a:t> </a:t>
            </a:r>
            <a:r>
              <a:rPr lang="en-ID" sz="3600" dirty="0" err="1"/>
              <a:t>hoaks</a:t>
            </a:r>
            <a:r>
              <a:rPr lang="en-ID" sz="3600" dirty="0"/>
              <a:t> yang </a:t>
            </a:r>
            <a:r>
              <a:rPr lang="en-ID" sz="3600" dirty="0" err="1"/>
              <a:t>dapat</a:t>
            </a:r>
            <a:r>
              <a:rPr lang="en-ID" sz="3600" dirty="0"/>
              <a:t> </a:t>
            </a:r>
            <a:r>
              <a:rPr lang="en-ID" sz="3600" dirty="0" err="1"/>
              <a:t>memperburuk</a:t>
            </a:r>
            <a:r>
              <a:rPr lang="en-ID" sz="3600" dirty="0"/>
              <a:t> </a:t>
            </a:r>
            <a:r>
              <a:rPr lang="en-ID" sz="3600" dirty="0" err="1"/>
              <a:t>situasi</a:t>
            </a:r>
            <a:r>
              <a:rPr lang="en-ID" sz="3600" dirty="0"/>
              <a:t>.</a:t>
            </a:r>
          </a:p>
          <a:p>
            <a:pPr algn="just"/>
            <a:r>
              <a:rPr lang="en-ID" sz="3600" b="1" dirty="0"/>
              <a:t>d. Masyarakat </a:t>
            </a:r>
            <a:r>
              <a:rPr lang="en-ID" sz="3600" b="1" dirty="0" err="1"/>
              <a:t>dan</a:t>
            </a:r>
            <a:r>
              <a:rPr lang="en-ID" sz="3600" b="1" dirty="0"/>
              <a:t> Lembaga </a:t>
            </a:r>
            <a:r>
              <a:rPr lang="en-ID" sz="3600" b="1" dirty="0" err="1"/>
              <a:t>Swadaya</a:t>
            </a:r>
            <a:r>
              <a:rPr lang="en-ID" sz="3600" b="1" dirty="0"/>
              <a:t> Masyarakat (LSM)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dirty="0" err="1"/>
              <a:t>Berpartisipasi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simulasi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pelatihan</a:t>
            </a:r>
            <a:r>
              <a:rPr lang="en-ID" sz="3600" dirty="0"/>
              <a:t> </a:t>
            </a:r>
            <a:r>
              <a:rPr lang="en-ID" sz="3600" dirty="0" err="1"/>
              <a:t>tanggap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dirty="0" err="1"/>
              <a:t>Membantu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penyediaan</a:t>
            </a:r>
            <a:r>
              <a:rPr lang="en-ID" sz="3600" dirty="0"/>
              <a:t> </a:t>
            </a:r>
            <a:r>
              <a:rPr lang="en-ID" sz="3600" dirty="0" err="1"/>
              <a:t>bantuan</a:t>
            </a:r>
            <a:r>
              <a:rPr lang="en-ID" sz="3600" dirty="0"/>
              <a:t> </a:t>
            </a:r>
            <a:r>
              <a:rPr lang="en-ID" sz="3600" dirty="0" err="1"/>
              <a:t>kemanusiaan</a:t>
            </a:r>
            <a:r>
              <a:rPr lang="en-ID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92492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3AF29DE-0113-1047-95B2-A3D083EB4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90500"/>
            <a:ext cx="13395339" cy="986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2588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C4AE103-45F4-3448-941F-02BDDC0467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31775"/>
            <a:ext cx="13208000" cy="986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733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13830300" cy="61555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ID" sz="4000" b="1" dirty="0" err="1"/>
              <a:t>Pengertian</a:t>
            </a:r>
            <a:r>
              <a:rPr lang="en-ID" sz="4000" b="1" dirty="0"/>
              <a:t> </a:t>
            </a:r>
            <a:r>
              <a:rPr lang="en-ID" sz="4000" b="1" dirty="0" err="1"/>
              <a:t>Dokumentasi</a:t>
            </a:r>
            <a:r>
              <a:rPr lang="en-ID" sz="4000" b="1" dirty="0"/>
              <a:t> </a:t>
            </a:r>
            <a:r>
              <a:rPr lang="en-ID" sz="4000" b="1" dirty="0" err="1"/>
              <a:t>dan</a:t>
            </a:r>
            <a:r>
              <a:rPr lang="en-ID" sz="4000" b="1" dirty="0"/>
              <a:t> </a:t>
            </a:r>
            <a:r>
              <a:rPr lang="en-ID" sz="4000" b="1" dirty="0" err="1"/>
              <a:t>Pelaporan</a:t>
            </a:r>
            <a:r>
              <a:rPr lang="en-ID" sz="4000" b="1" dirty="0"/>
              <a:t> Hasil </a:t>
            </a:r>
            <a:r>
              <a:rPr lang="en-ID" sz="4000" b="1" dirty="0" err="1"/>
              <a:t>Penilaian</a:t>
            </a:r>
            <a:r>
              <a:rPr lang="en-ID" sz="4000" b="1" dirty="0"/>
              <a:t> </a:t>
            </a:r>
            <a:r>
              <a:rPr lang="en-ID" sz="4000" b="1" dirty="0" err="1"/>
              <a:t>Bencana</a:t>
            </a:r>
            <a:endParaRPr lang="en-ID" sz="4000" b="1" dirty="0"/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1737540"/>
            <a:ext cx="1451290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 typeface="Wingdings" pitchFamily="2" charset="2"/>
              <a:buChar char="q"/>
            </a:pPr>
            <a:r>
              <a:rPr lang="en-ID" sz="3600" b="1" dirty="0" err="1"/>
              <a:t>Dokumentasi</a:t>
            </a:r>
            <a:r>
              <a:rPr lang="en-ID" sz="3600" dirty="0"/>
              <a:t> </a:t>
            </a:r>
            <a:r>
              <a:rPr lang="en-ID" sz="3600" b="1" dirty="0" err="1"/>
              <a:t>dan</a:t>
            </a:r>
            <a:r>
              <a:rPr lang="en-ID" sz="3600" b="1" dirty="0"/>
              <a:t> </a:t>
            </a:r>
            <a:r>
              <a:rPr lang="en-ID" sz="3600" b="1" dirty="0" err="1"/>
              <a:t>pelaporan</a:t>
            </a:r>
            <a:r>
              <a:rPr lang="en-ID" sz="3600" b="1" dirty="0"/>
              <a:t> </a:t>
            </a:r>
            <a:r>
              <a:rPr lang="en-ID" sz="3600" b="1" dirty="0" err="1"/>
              <a:t>hasil</a:t>
            </a:r>
            <a:r>
              <a:rPr lang="en-ID" sz="3600" b="1" dirty="0"/>
              <a:t> </a:t>
            </a:r>
            <a:r>
              <a:rPr lang="en-ID" sz="3600" dirty="0" err="1"/>
              <a:t>penilaian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merupakan</a:t>
            </a:r>
            <a:r>
              <a:rPr lang="en-ID" sz="3600" dirty="0"/>
              <a:t> </a:t>
            </a:r>
            <a:r>
              <a:rPr lang="en-ID" sz="3600" dirty="0" err="1"/>
              <a:t>bagian</a:t>
            </a:r>
            <a:r>
              <a:rPr lang="en-ID" sz="3600" dirty="0"/>
              <a:t> </a:t>
            </a:r>
            <a:r>
              <a:rPr lang="en-ID" sz="3600" b="1" dirty="0" err="1"/>
              <a:t>penting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proses </a:t>
            </a:r>
            <a:r>
              <a:rPr lang="en-ID" sz="3600" dirty="0" err="1"/>
              <a:t>penanggulangan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.</a:t>
            </a:r>
          </a:p>
          <a:p>
            <a:pPr marL="571500" lvl="0" indent="-571500" algn="just">
              <a:buFont typeface="Wingdings" pitchFamily="2" charset="2"/>
              <a:buChar char="q"/>
            </a:pPr>
            <a:r>
              <a:rPr lang="en-ID" sz="3600" dirty="0" err="1"/>
              <a:t>Kedua</a:t>
            </a:r>
            <a:r>
              <a:rPr lang="en-ID" sz="3600" dirty="0"/>
              <a:t> </a:t>
            </a:r>
            <a:r>
              <a:rPr lang="en-ID" sz="3600" dirty="0" err="1"/>
              <a:t>aktivitas</a:t>
            </a:r>
            <a:r>
              <a:rPr lang="en-ID" sz="3600" dirty="0"/>
              <a:t> </a:t>
            </a:r>
            <a:r>
              <a:rPr lang="en-ID" sz="3600" dirty="0" err="1"/>
              <a:t>ini</a:t>
            </a:r>
            <a:r>
              <a:rPr lang="en-ID" sz="3600" dirty="0"/>
              <a:t> </a:t>
            </a:r>
            <a:r>
              <a:rPr lang="en-ID" sz="3600" b="1" dirty="0" err="1"/>
              <a:t>bertujuan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b="1" dirty="0" err="1"/>
              <a:t>mencatat</a:t>
            </a:r>
            <a:r>
              <a:rPr lang="en-ID" sz="3600" b="1" dirty="0"/>
              <a:t>, </a:t>
            </a:r>
            <a:r>
              <a:rPr lang="en-ID" sz="3600" b="1" dirty="0" err="1"/>
              <a:t>mengorganisir</a:t>
            </a:r>
            <a:r>
              <a:rPr lang="en-ID" sz="3600" b="1" dirty="0"/>
              <a:t>, </a:t>
            </a:r>
            <a:r>
              <a:rPr lang="en-ID" sz="3600" b="1" dirty="0" err="1"/>
              <a:t>dan</a:t>
            </a:r>
            <a:r>
              <a:rPr lang="en-ID" sz="3600" b="1" dirty="0"/>
              <a:t> </a:t>
            </a:r>
            <a:r>
              <a:rPr lang="en-ID" sz="3600" b="1" dirty="0" err="1"/>
              <a:t>menyampaikan</a:t>
            </a:r>
            <a:r>
              <a:rPr lang="en-ID" sz="3600" b="1" dirty="0"/>
              <a:t> </a:t>
            </a:r>
            <a:r>
              <a:rPr lang="en-ID" sz="3600" b="1" dirty="0" err="1"/>
              <a:t>informasi</a:t>
            </a:r>
            <a:r>
              <a:rPr lang="en-ID" sz="3600" b="1" dirty="0"/>
              <a:t> </a:t>
            </a:r>
            <a:r>
              <a:rPr lang="en-ID" sz="3600" b="1" dirty="0" err="1"/>
              <a:t>mengenai</a:t>
            </a:r>
            <a:r>
              <a:rPr lang="en-ID" sz="3600" b="1" dirty="0"/>
              <a:t> </a:t>
            </a:r>
            <a:r>
              <a:rPr lang="en-ID" sz="3600" b="1" dirty="0" err="1"/>
              <a:t>keadaan</a:t>
            </a:r>
            <a:r>
              <a:rPr lang="en-ID" sz="3600" b="1" dirty="0"/>
              <a:t> </a:t>
            </a:r>
            <a:r>
              <a:rPr lang="en-ID" sz="3600" b="1" dirty="0" err="1"/>
              <a:t>darurat</a:t>
            </a:r>
            <a:r>
              <a:rPr lang="en-ID" sz="3600" b="1" dirty="0"/>
              <a:t> </a:t>
            </a:r>
            <a:r>
              <a:rPr lang="en-ID" sz="3600" b="1" dirty="0" err="1"/>
              <a:t>dan</a:t>
            </a:r>
            <a:r>
              <a:rPr lang="en-ID" sz="3600" b="1" dirty="0"/>
              <a:t> </a:t>
            </a:r>
            <a:r>
              <a:rPr lang="en-ID" sz="3600" b="1" dirty="0" err="1"/>
              <a:t>dampaknya</a:t>
            </a:r>
            <a:r>
              <a:rPr lang="en-ID" sz="3600" b="1" dirty="0"/>
              <a:t>, </a:t>
            </a:r>
            <a:r>
              <a:rPr lang="en-ID" sz="3600" b="1" dirty="0" err="1"/>
              <a:t>baik</a:t>
            </a:r>
            <a:r>
              <a:rPr lang="en-ID" sz="3600" b="1" dirty="0"/>
              <a:t> </a:t>
            </a:r>
            <a:r>
              <a:rPr lang="en-ID" sz="3600" b="1" dirty="0" err="1"/>
              <a:t>kepada</a:t>
            </a:r>
            <a:r>
              <a:rPr lang="en-ID" sz="3600" b="1" dirty="0"/>
              <a:t> </a:t>
            </a:r>
            <a:r>
              <a:rPr lang="en-ID" sz="3600" b="1" dirty="0" err="1"/>
              <a:t>pihak</a:t>
            </a:r>
            <a:r>
              <a:rPr lang="en-ID" sz="3600" b="1" dirty="0"/>
              <a:t> </a:t>
            </a:r>
            <a:r>
              <a:rPr lang="en-ID" sz="3600" b="1" dirty="0" err="1"/>
              <a:t>berwenang</a:t>
            </a:r>
            <a:r>
              <a:rPr lang="en-ID" sz="3600" b="1" dirty="0"/>
              <a:t>, </a:t>
            </a:r>
            <a:r>
              <a:rPr lang="en-ID" sz="3600" b="1" dirty="0" err="1"/>
              <a:t>masyarakat</a:t>
            </a:r>
            <a:r>
              <a:rPr lang="en-ID" sz="3600" b="1" dirty="0"/>
              <a:t>, </a:t>
            </a:r>
            <a:r>
              <a:rPr lang="en-ID" sz="3600" b="1" dirty="0" err="1"/>
              <a:t>maupun</a:t>
            </a:r>
            <a:r>
              <a:rPr lang="en-ID" sz="3600" b="1" dirty="0"/>
              <a:t> </a:t>
            </a:r>
            <a:r>
              <a:rPr lang="en-ID" sz="3600" b="1" dirty="0" err="1"/>
              <a:t>lembaga-lembaga</a:t>
            </a:r>
            <a:r>
              <a:rPr lang="en-ID" sz="3600" b="1" dirty="0"/>
              <a:t> </a:t>
            </a:r>
            <a:r>
              <a:rPr lang="en-ID" sz="3600" b="1" dirty="0" err="1"/>
              <a:t>terkait</a:t>
            </a:r>
            <a:r>
              <a:rPr lang="en-ID" sz="3600" b="1" dirty="0"/>
              <a:t>. </a:t>
            </a:r>
          </a:p>
          <a:p>
            <a:pPr marL="571500" lvl="0" indent="-571500" algn="just">
              <a:buFont typeface="Wingdings" pitchFamily="2" charset="2"/>
              <a:buChar char="q"/>
            </a:pPr>
            <a:r>
              <a:rPr lang="en-ID" sz="3600" dirty="0" err="1"/>
              <a:t>Dokumentasi</a:t>
            </a:r>
            <a:r>
              <a:rPr lang="en-ID" sz="3600" dirty="0"/>
              <a:t> yang </a:t>
            </a:r>
            <a:r>
              <a:rPr lang="en-ID" sz="3600" dirty="0" err="1"/>
              <a:t>baik</a:t>
            </a:r>
            <a:r>
              <a:rPr lang="en-ID" sz="3600" dirty="0"/>
              <a:t> </a:t>
            </a:r>
            <a:r>
              <a:rPr lang="en-ID" sz="3600" dirty="0" err="1"/>
              <a:t>dapat</a:t>
            </a:r>
            <a:r>
              <a:rPr lang="en-ID" sz="3600" dirty="0"/>
              <a:t> </a:t>
            </a:r>
            <a:r>
              <a:rPr lang="en-ID" sz="3600" dirty="0" err="1"/>
              <a:t>membantu</a:t>
            </a:r>
            <a:r>
              <a:rPr lang="en-ID" sz="3600" dirty="0"/>
              <a:t> </a:t>
            </a:r>
            <a:r>
              <a:rPr lang="en-ID" sz="3600" dirty="0" err="1"/>
              <a:t>merencanakan</a:t>
            </a:r>
            <a:r>
              <a:rPr lang="en-ID" sz="3600" dirty="0"/>
              <a:t> </a:t>
            </a:r>
            <a:r>
              <a:rPr lang="en-ID" sz="3600" dirty="0" err="1"/>
              <a:t>langkah-langkah</a:t>
            </a:r>
            <a:r>
              <a:rPr lang="en-ID" sz="3600" dirty="0"/>
              <a:t> </a:t>
            </a:r>
            <a:r>
              <a:rPr lang="en-ID" sz="3600" dirty="0" err="1"/>
              <a:t>penanganan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selanjutnya</a:t>
            </a:r>
            <a:r>
              <a:rPr lang="en-ID" sz="3600" dirty="0"/>
              <a:t>, </a:t>
            </a:r>
            <a:r>
              <a:rPr lang="en-ID" sz="3600" dirty="0" err="1"/>
              <a:t>sementara</a:t>
            </a:r>
            <a:r>
              <a:rPr lang="en-ID" sz="3600" dirty="0"/>
              <a:t> </a:t>
            </a:r>
            <a:r>
              <a:rPr lang="en-ID" sz="3600" dirty="0" err="1"/>
              <a:t>pelaporan</a:t>
            </a:r>
            <a:r>
              <a:rPr lang="en-ID" sz="3600" dirty="0"/>
              <a:t> </a:t>
            </a:r>
            <a:r>
              <a:rPr lang="en-ID" sz="3600" dirty="0" err="1"/>
              <a:t>memastikan</a:t>
            </a:r>
            <a:r>
              <a:rPr lang="en-ID" sz="3600" dirty="0"/>
              <a:t> </a:t>
            </a:r>
            <a:r>
              <a:rPr lang="en-ID" sz="3600" dirty="0" err="1"/>
              <a:t>transparansi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akuntabilitas</a:t>
            </a:r>
            <a:r>
              <a:rPr lang="en-ID" sz="3600" dirty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747943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523561"/>
            <a:ext cx="13146982" cy="61555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0" tIns="0" rIns="0" bIns="0" rtlCol="0" anchor="t">
            <a:spAutoFit/>
          </a:bodyPr>
          <a:lstStyle/>
          <a:p>
            <a:r>
              <a:rPr lang="en-ID" sz="4000" b="1" dirty="0" err="1"/>
              <a:t>Teknologi</a:t>
            </a:r>
            <a:r>
              <a:rPr lang="en-ID" sz="4000" b="1" dirty="0"/>
              <a:t> </a:t>
            </a:r>
            <a:r>
              <a:rPr lang="en-ID" sz="4000" b="1" dirty="0" err="1"/>
              <a:t>dan</a:t>
            </a:r>
            <a:r>
              <a:rPr lang="en-ID" sz="4000" b="1" dirty="0"/>
              <a:t> </a:t>
            </a:r>
            <a:r>
              <a:rPr lang="en-ID" sz="4000" b="1" dirty="0" err="1"/>
              <a:t>Inovasi</a:t>
            </a:r>
            <a:r>
              <a:rPr lang="en-ID" sz="4000" b="1" dirty="0"/>
              <a:t> </a:t>
            </a:r>
            <a:r>
              <a:rPr lang="en-ID" sz="4000" b="1" dirty="0" err="1"/>
              <a:t>dalam</a:t>
            </a:r>
            <a:r>
              <a:rPr lang="en-ID" sz="4000" b="1" dirty="0"/>
              <a:t> </a:t>
            </a:r>
            <a:r>
              <a:rPr lang="en-ID" sz="4000" b="1" dirty="0" err="1"/>
              <a:t>Penanganan</a:t>
            </a:r>
            <a:r>
              <a:rPr lang="en-ID" sz="4000" b="1" dirty="0"/>
              <a:t> </a:t>
            </a:r>
            <a:r>
              <a:rPr lang="en-ID" sz="4000" b="1" dirty="0" err="1"/>
              <a:t>Darurat</a:t>
            </a:r>
            <a:r>
              <a:rPr lang="en-ID" sz="4000" b="1" dirty="0"/>
              <a:t> </a:t>
            </a:r>
            <a:r>
              <a:rPr lang="en-ID" sz="4000" b="1" dirty="0" err="1"/>
              <a:t>Bencana</a:t>
            </a:r>
            <a:endParaRPr lang="en-ID" sz="4000" b="1" dirty="0"/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2184104"/>
            <a:ext cx="1451290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3600" dirty="0" err="1"/>
              <a:t>Beberapa</a:t>
            </a:r>
            <a:r>
              <a:rPr lang="en-ID" sz="3600" dirty="0"/>
              <a:t> </a:t>
            </a:r>
            <a:r>
              <a:rPr lang="en-ID" sz="3600" dirty="0" err="1"/>
              <a:t>teknologi</a:t>
            </a:r>
            <a:r>
              <a:rPr lang="en-ID" sz="3600" dirty="0"/>
              <a:t> yang </a:t>
            </a:r>
            <a:r>
              <a:rPr lang="en-ID" sz="3600" dirty="0" err="1"/>
              <a:t>mendukung</a:t>
            </a:r>
            <a:r>
              <a:rPr lang="en-ID" sz="3600" dirty="0"/>
              <a:t> </a:t>
            </a:r>
            <a:r>
              <a:rPr lang="en-ID" sz="3600" dirty="0" err="1"/>
              <a:t>pengelolaan</a:t>
            </a:r>
            <a:r>
              <a:rPr lang="en-ID" sz="3600" dirty="0"/>
              <a:t> </a:t>
            </a:r>
            <a:r>
              <a:rPr lang="en-ID" sz="3600" dirty="0" err="1"/>
              <a:t>kegawatdaruratan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: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/>
              <a:t>GIS (Geographic Information System):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pemetaan</a:t>
            </a:r>
            <a:r>
              <a:rPr lang="en-ID" sz="3600" dirty="0"/>
              <a:t> </a:t>
            </a:r>
            <a:r>
              <a:rPr lang="en-ID" sz="3600" dirty="0" err="1"/>
              <a:t>daerah</a:t>
            </a:r>
            <a:r>
              <a:rPr lang="en-ID" sz="3600" dirty="0"/>
              <a:t> </a:t>
            </a:r>
            <a:r>
              <a:rPr lang="en-ID" sz="3600" dirty="0" err="1"/>
              <a:t>terdampak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/>
              <a:t>Drone:</a:t>
            </a:r>
            <a:r>
              <a:rPr lang="en-ID" sz="3600" dirty="0"/>
              <a:t> </a:t>
            </a:r>
            <a:r>
              <a:rPr lang="en-ID" sz="3600" dirty="0" err="1"/>
              <a:t>Digunakan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survei</a:t>
            </a:r>
            <a:r>
              <a:rPr lang="en-ID" sz="3600" dirty="0"/>
              <a:t> </a:t>
            </a:r>
            <a:r>
              <a:rPr lang="en-ID" sz="3600" dirty="0" err="1"/>
              <a:t>udara</a:t>
            </a:r>
            <a:r>
              <a:rPr lang="en-ID" sz="3600" dirty="0"/>
              <a:t> di </a:t>
            </a:r>
            <a:r>
              <a:rPr lang="en-ID" sz="3600" dirty="0" err="1"/>
              <a:t>daerah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Aplikasi</a:t>
            </a:r>
            <a:r>
              <a:rPr lang="en-ID" sz="3600" b="1" dirty="0"/>
              <a:t> Mobile: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komunikasi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pelaporan</a:t>
            </a:r>
            <a:r>
              <a:rPr lang="en-ID" sz="3600" dirty="0"/>
              <a:t> </a:t>
            </a:r>
            <a:r>
              <a:rPr lang="en-ID" sz="3600" dirty="0" err="1"/>
              <a:t>darurat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/>
              <a:t>Big Data </a:t>
            </a:r>
            <a:r>
              <a:rPr lang="en-ID" sz="3600" b="1" dirty="0" err="1"/>
              <a:t>dan</a:t>
            </a:r>
            <a:r>
              <a:rPr lang="en-ID" sz="3600" b="1" dirty="0"/>
              <a:t> AI: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analisis</a:t>
            </a:r>
            <a:r>
              <a:rPr lang="en-ID" sz="3600" dirty="0"/>
              <a:t> </a:t>
            </a:r>
            <a:r>
              <a:rPr lang="en-ID" sz="3600" dirty="0" err="1"/>
              <a:t>prediksi</a:t>
            </a:r>
            <a:r>
              <a:rPr lang="en-ID" sz="3600" dirty="0"/>
              <a:t> </a:t>
            </a:r>
            <a:r>
              <a:rPr lang="en-ID" sz="3600" dirty="0" err="1"/>
              <a:t>dampak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perencanaan</a:t>
            </a:r>
            <a:r>
              <a:rPr lang="en-ID" sz="3600" dirty="0"/>
              <a:t> </a:t>
            </a:r>
            <a:r>
              <a:rPr lang="en-ID" sz="3600" dirty="0" err="1"/>
              <a:t>tanggap</a:t>
            </a:r>
            <a:r>
              <a:rPr lang="en-ID" sz="3600" dirty="0"/>
              <a:t> </a:t>
            </a:r>
            <a:r>
              <a:rPr lang="en-ID" sz="3600" dirty="0" err="1"/>
              <a:t>darurat</a:t>
            </a:r>
            <a:r>
              <a:rPr lang="en-ID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54725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845A24-CD61-FE43-9BCF-97FD5A6501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257300"/>
            <a:ext cx="13163550" cy="783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8131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523561"/>
            <a:ext cx="13146982" cy="61555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0" tIns="0" rIns="0" bIns="0" rtlCol="0" anchor="t">
            <a:spAutoFit/>
          </a:bodyPr>
          <a:lstStyle/>
          <a:p>
            <a:r>
              <a:rPr lang="en-ID" sz="4000" b="1" dirty="0" err="1"/>
              <a:t>Studi</a:t>
            </a:r>
            <a:r>
              <a:rPr lang="en-ID" sz="4000" b="1" dirty="0"/>
              <a:t> </a:t>
            </a:r>
            <a:r>
              <a:rPr lang="en-ID" sz="4000" b="1" dirty="0" err="1"/>
              <a:t>Kasus</a:t>
            </a:r>
            <a:r>
              <a:rPr lang="en-ID" sz="4000" b="1" dirty="0"/>
              <a:t> </a:t>
            </a:r>
            <a:r>
              <a:rPr lang="en-ID" sz="4000" b="1" dirty="0" err="1"/>
              <a:t>dan</a:t>
            </a:r>
            <a:r>
              <a:rPr lang="en-ID" sz="4000" b="1" dirty="0"/>
              <a:t> </a:t>
            </a:r>
            <a:r>
              <a:rPr lang="en-ID" sz="4000" b="1" dirty="0" err="1"/>
              <a:t>Evaluasi</a:t>
            </a:r>
            <a:endParaRPr lang="en-ID" sz="4000" b="1" dirty="0"/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2184104"/>
            <a:ext cx="1451290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3600" dirty="0" err="1"/>
              <a:t>Beberapa</a:t>
            </a:r>
            <a:r>
              <a:rPr lang="en-ID" sz="3600" dirty="0"/>
              <a:t> </a:t>
            </a:r>
            <a:r>
              <a:rPr lang="en-ID" sz="3600" dirty="0" err="1"/>
              <a:t>contoh</a:t>
            </a:r>
            <a:r>
              <a:rPr lang="en-ID" sz="3600" dirty="0"/>
              <a:t> </a:t>
            </a:r>
            <a:r>
              <a:rPr lang="en-ID" sz="3600" dirty="0" err="1"/>
              <a:t>pengelolaan</a:t>
            </a:r>
            <a:r>
              <a:rPr lang="en-ID" sz="3600" dirty="0"/>
              <a:t> </a:t>
            </a:r>
            <a:r>
              <a:rPr lang="en-ID" sz="3600" dirty="0" err="1"/>
              <a:t>kegawatdaruratan</a:t>
            </a:r>
            <a:r>
              <a:rPr lang="en-ID" sz="3600" dirty="0"/>
              <a:t> yang </a:t>
            </a:r>
            <a:r>
              <a:rPr lang="en-ID" sz="3600" dirty="0" err="1"/>
              <a:t>dapat</a:t>
            </a:r>
            <a:r>
              <a:rPr lang="en-ID" sz="3600" dirty="0"/>
              <a:t> </a:t>
            </a:r>
            <a:r>
              <a:rPr lang="en-ID" sz="3600" dirty="0" err="1"/>
              <a:t>dipelajari</a:t>
            </a:r>
            <a:r>
              <a:rPr lang="en-ID" sz="3600" dirty="0"/>
              <a:t>: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Gempa</a:t>
            </a:r>
            <a:r>
              <a:rPr lang="en-ID" sz="3600" b="1" dirty="0"/>
              <a:t> </a:t>
            </a:r>
            <a:r>
              <a:rPr lang="en-ID" sz="3600" b="1" dirty="0" err="1"/>
              <a:t>dan</a:t>
            </a:r>
            <a:r>
              <a:rPr lang="en-ID" sz="3600" b="1" dirty="0"/>
              <a:t> tsunami </a:t>
            </a:r>
            <a:r>
              <a:rPr lang="en-ID" sz="3600" b="1" dirty="0" err="1"/>
              <a:t>Palu</a:t>
            </a:r>
            <a:r>
              <a:rPr lang="en-ID" sz="3600" b="1" dirty="0"/>
              <a:t> 2018:</a:t>
            </a:r>
            <a:r>
              <a:rPr lang="en-ID" sz="3600" dirty="0"/>
              <a:t> </a:t>
            </a:r>
            <a:r>
              <a:rPr lang="en-ID" sz="3600" dirty="0" err="1"/>
              <a:t>Bagaimana</a:t>
            </a:r>
            <a:r>
              <a:rPr lang="en-ID" sz="3600" dirty="0"/>
              <a:t> </a:t>
            </a:r>
            <a:r>
              <a:rPr lang="en-ID" sz="3600" dirty="0" err="1"/>
              <a:t>sistem</a:t>
            </a:r>
            <a:r>
              <a:rPr lang="en-ID" sz="3600" dirty="0"/>
              <a:t> </a:t>
            </a:r>
            <a:r>
              <a:rPr lang="en-ID" sz="3600" dirty="0" err="1"/>
              <a:t>peringatan</a:t>
            </a:r>
            <a:r>
              <a:rPr lang="en-ID" sz="3600" dirty="0"/>
              <a:t> </a:t>
            </a:r>
            <a:r>
              <a:rPr lang="en-ID" sz="3600" dirty="0" err="1"/>
              <a:t>dini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respon</a:t>
            </a:r>
            <a:r>
              <a:rPr lang="en-ID" sz="3600" dirty="0"/>
              <a:t> </a:t>
            </a:r>
            <a:r>
              <a:rPr lang="en-ID" sz="3600" dirty="0" err="1"/>
              <a:t>darurat</a:t>
            </a:r>
            <a:r>
              <a:rPr lang="en-ID" sz="3600" dirty="0"/>
              <a:t> </a:t>
            </a:r>
            <a:r>
              <a:rPr lang="en-ID" sz="3600" dirty="0" err="1"/>
              <a:t>dilakukan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Banjir</a:t>
            </a:r>
            <a:r>
              <a:rPr lang="en-ID" sz="3600" b="1" dirty="0"/>
              <a:t> Jakarta 2021:</a:t>
            </a:r>
            <a:r>
              <a:rPr lang="en-ID" sz="3600" dirty="0"/>
              <a:t> </a:t>
            </a:r>
            <a:r>
              <a:rPr lang="en-ID" sz="3600" dirty="0" err="1"/>
              <a:t>Peran</a:t>
            </a:r>
            <a:r>
              <a:rPr lang="en-ID" sz="3600" dirty="0"/>
              <a:t> </a:t>
            </a:r>
            <a:r>
              <a:rPr lang="en-ID" sz="3600" dirty="0" err="1"/>
              <a:t>berbagai</a:t>
            </a:r>
            <a:r>
              <a:rPr lang="en-ID" sz="3600" dirty="0"/>
              <a:t> </a:t>
            </a:r>
            <a:r>
              <a:rPr lang="en-ID" sz="3600" dirty="0" err="1"/>
              <a:t>pihak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evakuasi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penanganan</a:t>
            </a:r>
            <a:r>
              <a:rPr lang="en-ID" sz="3600" dirty="0"/>
              <a:t> korban.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Letusan</a:t>
            </a:r>
            <a:r>
              <a:rPr lang="en-ID" sz="3600" b="1" dirty="0"/>
              <a:t> </a:t>
            </a:r>
            <a:r>
              <a:rPr lang="en-ID" sz="3600" b="1" dirty="0" err="1"/>
              <a:t>Gunung</a:t>
            </a:r>
            <a:r>
              <a:rPr lang="en-ID" sz="3600" b="1" dirty="0"/>
              <a:t> </a:t>
            </a:r>
            <a:r>
              <a:rPr lang="en-ID" sz="3600" b="1" dirty="0" err="1"/>
              <a:t>Semeru</a:t>
            </a:r>
            <a:r>
              <a:rPr lang="en-ID" sz="3600" b="1" dirty="0"/>
              <a:t> 2021:</a:t>
            </a:r>
            <a:r>
              <a:rPr lang="en-ID" sz="3600" dirty="0"/>
              <a:t> </a:t>
            </a:r>
            <a:r>
              <a:rPr lang="en-ID" sz="3600" dirty="0" err="1"/>
              <a:t>Strategi</a:t>
            </a:r>
            <a:r>
              <a:rPr lang="en-ID" sz="3600" dirty="0"/>
              <a:t> </a:t>
            </a:r>
            <a:r>
              <a:rPr lang="en-ID" sz="3600" dirty="0" err="1"/>
              <a:t>evakuasi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mitigasi</a:t>
            </a:r>
            <a:r>
              <a:rPr lang="en-ID" sz="3600" dirty="0"/>
              <a:t> </a:t>
            </a:r>
            <a:r>
              <a:rPr lang="en-ID" sz="3600" dirty="0" err="1"/>
              <a:t>dampak</a:t>
            </a:r>
            <a:r>
              <a:rPr lang="en-ID" sz="3600" dirty="0"/>
              <a:t> </a:t>
            </a:r>
            <a:r>
              <a:rPr lang="en-ID" sz="3600" dirty="0" err="1"/>
              <a:t>erupsi</a:t>
            </a:r>
            <a:r>
              <a:rPr lang="en-ID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7581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8D5613-96D3-384F-A2C8-EE00DB6FF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800100"/>
            <a:ext cx="15540534" cy="872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5794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A1F8710-A274-B045-90FB-01ED117E8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952500"/>
            <a:ext cx="15201222" cy="853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0237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7881BD6-3891-1D42-AE89-4F1ACF70E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647700"/>
            <a:ext cx="6754603" cy="900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9024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523561"/>
            <a:ext cx="13146982" cy="61555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0" tIns="0" rIns="0" bIns="0" rtlCol="0" anchor="t">
            <a:spAutoFit/>
          </a:bodyPr>
          <a:lstStyle/>
          <a:p>
            <a:r>
              <a:rPr lang="en-ID" sz="4000" b="1" dirty="0"/>
              <a:t>Kesimpulan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2184104"/>
            <a:ext cx="1451290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Pengelolaan</a:t>
            </a:r>
            <a:r>
              <a:rPr lang="en-ID" sz="3600" b="1" dirty="0"/>
              <a:t> </a:t>
            </a:r>
            <a:r>
              <a:rPr lang="en-ID" sz="3600" b="1" dirty="0" err="1"/>
              <a:t>kegawatdaruratan</a:t>
            </a:r>
            <a:r>
              <a:rPr lang="en-ID" sz="3600" b="1" dirty="0"/>
              <a:t> </a:t>
            </a:r>
            <a:r>
              <a:rPr lang="en-ID" sz="3600" b="1" dirty="0" err="1"/>
              <a:t>bencana</a:t>
            </a:r>
            <a:r>
              <a:rPr lang="en-ID" sz="3600" b="1" dirty="0"/>
              <a:t> </a:t>
            </a:r>
            <a:r>
              <a:rPr lang="en-ID" sz="3600" b="1" dirty="0" err="1"/>
              <a:t>merupakan</a:t>
            </a:r>
            <a:r>
              <a:rPr lang="en-ID" sz="3600" b="1" dirty="0"/>
              <a:t> </a:t>
            </a:r>
            <a:r>
              <a:rPr lang="en-ID" sz="3600" b="1" dirty="0" err="1"/>
              <a:t>aspek</a:t>
            </a:r>
            <a:r>
              <a:rPr lang="en-ID" sz="3600" b="1" dirty="0"/>
              <a:t> </a:t>
            </a:r>
            <a:r>
              <a:rPr lang="en-ID" sz="3600" b="1" dirty="0" err="1"/>
              <a:t>penting</a:t>
            </a:r>
            <a:r>
              <a:rPr lang="en-ID" sz="3600" b="1" dirty="0"/>
              <a:t> </a:t>
            </a:r>
            <a:r>
              <a:rPr lang="en-ID" sz="3600" b="1" dirty="0" err="1"/>
              <a:t>dalam</a:t>
            </a:r>
            <a:r>
              <a:rPr lang="en-ID" sz="3600" b="1" dirty="0"/>
              <a:t> </a:t>
            </a:r>
            <a:r>
              <a:rPr lang="en-ID" sz="3600" b="1" dirty="0" err="1"/>
              <a:t>manajemen</a:t>
            </a:r>
            <a:r>
              <a:rPr lang="en-ID" sz="3600" b="1" dirty="0"/>
              <a:t> </a:t>
            </a:r>
            <a:r>
              <a:rPr lang="en-ID" sz="3600" b="1" dirty="0" err="1"/>
              <a:t>bencana</a:t>
            </a:r>
            <a:r>
              <a:rPr lang="en-ID" sz="3600" b="1" dirty="0"/>
              <a:t> yang </a:t>
            </a:r>
            <a:r>
              <a:rPr lang="en-ID" sz="3600" b="1" dirty="0" err="1"/>
              <a:t>melibatkan</a:t>
            </a:r>
            <a:r>
              <a:rPr lang="en-ID" sz="3600" b="1" dirty="0"/>
              <a:t> </a:t>
            </a:r>
            <a:r>
              <a:rPr lang="en-ID" sz="3600" b="1" dirty="0" err="1"/>
              <a:t>berbagai</a:t>
            </a:r>
            <a:r>
              <a:rPr lang="en-ID" sz="3600" b="1" dirty="0"/>
              <a:t> </a:t>
            </a:r>
            <a:r>
              <a:rPr lang="en-ID" sz="3600" b="1" dirty="0" err="1"/>
              <a:t>pihak</a:t>
            </a:r>
            <a:r>
              <a:rPr lang="en-ID" sz="3600" b="1" dirty="0"/>
              <a:t> </a:t>
            </a:r>
            <a:r>
              <a:rPr lang="en-ID" sz="3600" b="1" dirty="0" err="1"/>
              <a:t>dan</a:t>
            </a:r>
            <a:r>
              <a:rPr lang="en-ID" sz="3600" b="1" dirty="0"/>
              <a:t> </a:t>
            </a:r>
            <a:r>
              <a:rPr lang="en-ID" sz="3600" b="1" dirty="0" err="1"/>
              <a:t>teknologi</a:t>
            </a:r>
            <a:r>
              <a:rPr lang="en-ID" sz="3600" b="1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Respon</a:t>
            </a:r>
            <a:r>
              <a:rPr lang="en-ID" sz="3600" b="1" dirty="0"/>
              <a:t> yang </a:t>
            </a:r>
            <a:r>
              <a:rPr lang="en-ID" sz="3600" b="1" dirty="0" err="1"/>
              <a:t>cepat</a:t>
            </a:r>
            <a:r>
              <a:rPr lang="en-ID" sz="3600" b="1" dirty="0"/>
              <a:t>, </a:t>
            </a:r>
            <a:r>
              <a:rPr lang="en-ID" sz="3600" b="1" dirty="0" err="1"/>
              <a:t>koordinasi</a:t>
            </a:r>
            <a:r>
              <a:rPr lang="en-ID" sz="3600" b="1" dirty="0"/>
              <a:t> yang </a:t>
            </a:r>
            <a:r>
              <a:rPr lang="en-ID" sz="3600" b="1" dirty="0" err="1"/>
              <a:t>baik</a:t>
            </a:r>
            <a:r>
              <a:rPr lang="en-ID" sz="3600" b="1" dirty="0"/>
              <a:t>, </a:t>
            </a:r>
            <a:r>
              <a:rPr lang="en-ID" sz="3600" b="1" dirty="0" err="1"/>
              <a:t>serta</a:t>
            </a:r>
            <a:r>
              <a:rPr lang="en-ID" sz="3600" b="1" dirty="0"/>
              <a:t> </a:t>
            </a:r>
            <a:r>
              <a:rPr lang="en-ID" sz="3600" b="1" dirty="0" err="1"/>
              <a:t>penggunaan</a:t>
            </a:r>
            <a:r>
              <a:rPr lang="en-ID" sz="3600" b="1" dirty="0"/>
              <a:t> </a:t>
            </a:r>
            <a:r>
              <a:rPr lang="en-ID" sz="3600" b="1" dirty="0" err="1"/>
              <a:t>teknologi</a:t>
            </a:r>
            <a:r>
              <a:rPr lang="en-ID" sz="3600" b="1" dirty="0"/>
              <a:t> yang </a:t>
            </a:r>
            <a:r>
              <a:rPr lang="en-ID" sz="3600" b="1" dirty="0" err="1"/>
              <a:t>tepat</a:t>
            </a:r>
            <a:r>
              <a:rPr lang="en-ID" sz="3600" b="1" dirty="0"/>
              <a:t> </a:t>
            </a:r>
            <a:r>
              <a:rPr lang="en-ID" sz="3600" b="1" dirty="0" err="1"/>
              <a:t>dapat</a:t>
            </a:r>
            <a:r>
              <a:rPr lang="en-ID" sz="3600" b="1" dirty="0"/>
              <a:t> </a:t>
            </a:r>
            <a:r>
              <a:rPr lang="en-ID" sz="3600" b="1" dirty="0" err="1"/>
              <a:t>menyelamatkan</a:t>
            </a:r>
            <a:r>
              <a:rPr lang="en-ID" sz="3600" b="1" dirty="0"/>
              <a:t> </a:t>
            </a:r>
            <a:r>
              <a:rPr lang="en-ID" sz="3600" b="1" dirty="0" err="1"/>
              <a:t>lebih</a:t>
            </a:r>
            <a:r>
              <a:rPr lang="en-ID" sz="3600" b="1" dirty="0"/>
              <a:t> </a:t>
            </a:r>
            <a:r>
              <a:rPr lang="en-ID" sz="3600" b="1" dirty="0" err="1"/>
              <a:t>banyak</a:t>
            </a:r>
            <a:r>
              <a:rPr lang="en-ID" sz="3600" b="1" dirty="0"/>
              <a:t> </a:t>
            </a:r>
            <a:r>
              <a:rPr lang="en-ID" sz="3600" b="1" dirty="0" err="1"/>
              <a:t>nyawa</a:t>
            </a:r>
            <a:r>
              <a:rPr lang="en-ID" sz="3600" b="1" dirty="0"/>
              <a:t> </a:t>
            </a:r>
            <a:r>
              <a:rPr lang="en-ID" sz="3600" b="1" dirty="0" err="1"/>
              <a:t>dan</a:t>
            </a:r>
            <a:r>
              <a:rPr lang="en-ID" sz="3600" b="1" dirty="0"/>
              <a:t> </a:t>
            </a:r>
            <a:r>
              <a:rPr lang="en-ID" sz="3600" b="1" dirty="0" err="1"/>
              <a:t>mempercepat</a:t>
            </a:r>
            <a:r>
              <a:rPr lang="en-ID" sz="3600" b="1" dirty="0"/>
              <a:t> </a:t>
            </a:r>
            <a:r>
              <a:rPr lang="en-ID" sz="3600" b="1" dirty="0" err="1"/>
              <a:t>pemulihan</a:t>
            </a:r>
            <a:r>
              <a:rPr lang="en-ID" sz="3600" b="1" dirty="0"/>
              <a:t> </a:t>
            </a:r>
            <a:r>
              <a:rPr lang="en-ID" sz="3600" b="1" dirty="0" err="1"/>
              <a:t>pasca-bencana</a:t>
            </a:r>
            <a:r>
              <a:rPr lang="en-ID" sz="3600" b="1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/>
              <a:t>Oleh </a:t>
            </a:r>
            <a:r>
              <a:rPr lang="en-ID" sz="3600" b="1" dirty="0" err="1"/>
              <a:t>karena</a:t>
            </a:r>
            <a:r>
              <a:rPr lang="en-ID" sz="3600" b="1" dirty="0"/>
              <a:t> </a:t>
            </a:r>
            <a:r>
              <a:rPr lang="en-ID" sz="3600" b="1" dirty="0" err="1"/>
              <a:t>itu</a:t>
            </a:r>
            <a:r>
              <a:rPr lang="en-ID" sz="3600" b="1" dirty="0"/>
              <a:t>, </a:t>
            </a:r>
            <a:r>
              <a:rPr lang="en-ID" sz="3600" b="1" dirty="0" err="1"/>
              <a:t>peningkatan</a:t>
            </a:r>
            <a:r>
              <a:rPr lang="en-ID" sz="3600" b="1" dirty="0"/>
              <a:t> </a:t>
            </a:r>
            <a:r>
              <a:rPr lang="en-ID" sz="3600" b="1" dirty="0" err="1"/>
              <a:t>kesiapsiagaan</a:t>
            </a:r>
            <a:r>
              <a:rPr lang="en-ID" sz="3600" b="1" dirty="0"/>
              <a:t> </a:t>
            </a:r>
            <a:r>
              <a:rPr lang="en-ID" sz="3600" b="1" dirty="0" err="1"/>
              <a:t>dan</a:t>
            </a:r>
            <a:r>
              <a:rPr lang="en-ID" sz="3600" b="1" dirty="0"/>
              <a:t> </a:t>
            </a:r>
            <a:r>
              <a:rPr lang="en-ID" sz="3600" b="1" dirty="0" err="1"/>
              <a:t>perencanaan</a:t>
            </a:r>
            <a:r>
              <a:rPr lang="en-ID" sz="3600" b="1" dirty="0"/>
              <a:t> yang </a:t>
            </a:r>
            <a:r>
              <a:rPr lang="en-ID" sz="3600" b="1" dirty="0" err="1"/>
              <a:t>matang</a:t>
            </a:r>
            <a:r>
              <a:rPr lang="en-ID" sz="3600" b="1" dirty="0"/>
              <a:t> </a:t>
            </a:r>
            <a:r>
              <a:rPr lang="en-ID" sz="3600" b="1" dirty="0" err="1"/>
              <a:t>sangat</a:t>
            </a:r>
            <a:r>
              <a:rPr lang="en-ID" sz="3600" b="1" dirty="0"/>
              <a:t> </a:t>
            </a:r>
            <a:r>
              <a:rPr lang="en-ID" sz="3600" b="1" dirty="0" err="1"/>
              <a:t>diperlukan</a:t>
            </a:r>
            <a:r>
              <a:rPr lang="en-ID" sz="3600" b="1" dirty="0"/>
              <a:t> </a:t>
            </a:r>
            <a:r>
              <a:rPr lang="en-ID" sz="3600" b="1" dirty="0" err="1"/>
              <a:t>dalam</a:t>
            </a:r>
            <a:r>
              <a:rPr lang="en-ID" sz="3600" b="1" dirty="0"/>
              <a:t> </a:t>
            </a:r>
            <a:r>
              <a:rPr lang="en-ID" sz="3600" b="1" dirty="0" err="1"/>
              <a:t>menghadapi</a:t>
            </a:r>
            <a:r>
              <a:rPr lang="en-ID" sz="3600" b="1" dirty="0"/>
              <a:t> </a:t>
            </a:r>
            <a:r>
              <a:rPr lang="en-ID" sz="3600" b="1" dirty="0" err="1"/>
              <a:t>situasi</a:t>
            </a:r>
            <a:r>
              <a:rPr lang="en-ID" sz="3600" b="1" dirty="0"/>
              <a:t> </a:t>
            </a:r>
            <a:r>
              <a:rPr lang="en-ID" sz="3600" b="1" dirty="0" err="1"/>
              <a:t>darurat</a:t>
            </a:r>
            <a:r>
              <a:rPr lang="en-ID" sz="3600" b="1" dirty="0"/>
              <a:t> </a:t>
            </a:r>
            <a:r>
              <a:rPr lang="en-ID" sz="3600" b="1" dirty="0" err="1"/>
              <a:t>akibat</a:t>
            </a:r>
            <a:r>
              <a:rPr lang="en-ID" sz="3600" b="1" dirty="0"/>
              <a:t> </a:t>
            </a:r>
            <a:r>
              <a:rPr lang="en-ID" sz="3600" b="1" dirty="0" err="1"/>
              <a:t>bencana</a:t>
            </a:r>
            <a:r>
              <a:rPr lang="en-ID" sz="36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57999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44852" y="4419582"/>
            <a:ext cx="10749819" cy="2100252"/>
            <a:chOff x="0" y="0"/>
            <a:chExt cx="2831228" cy="5531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940384" y="4454870"/>
            <a:ext cx="12358756" cy="1602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19"/>
              </a:lnSpc>
              <a:spcBef>
                <a:spcPct val="0"/>
              </a:spcBef>
            </a:pPr>
            <a:r>
              <a:rPr lang="en-US" sz="9300">
                <a:solidFill>
                  <a:srgbClr val="FAFAFA"/>
                </a:solidFill>
                <a:latin typeface="Raleway Bold"/>
              </a:rPr>
              <a:t>MATUR NUWUN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1010076" y="9236874"/>
            <a:ext cx="10749819" cy="2100252"/>
            <a:chOff x="0" y="0"/>
            <a:chExt cx="2831228" cy="5531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3341957" y="-1050126"/>
            <a:ext cx="10749819" cy="2100252"/>
            <a:chOff x="0" y="0"/>
            <a:chExt cx="2831228" cy="55315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324454" y="7821437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5" y="0"/>
                </a:lnTo>
                <a:lnTo>
                  <a:pt x="2008505" y="1099199"/>
                </a:lnTo>
                <a:lnTo>
                  <a:pt x="0" y="10991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929161" y="1512007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5" y="0"/>
                </a:lnTo>
                <a:lnTo>
                  <a:pt x="2008505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7068547" y="2611207"/>
            <a:ext cx="6407954" cy="1245782"/>
            <a:chOff x="0" y="0"/>
            <a:chExt cx="8543938" cy="166104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53900" cy="1099512"/>
            </a:xfrm>
            <a:custGeom>
              <a:avLst/>
              <a:gdLst/>
              <a:ahLst/>
              <a:cxnLst/>
              <a:rect l="l" t="t" r="r" b="b"/>
              <a:pathLst>
                <a:path w="1453900" h="1099512">
                  <a:moveTo>
                    <a:pt x="0" y="0"/>
                  </a:moveTo>
                  <a:lnTo>
                    <a:pt x="1453900" y="0"/>
                  </a:lnTo>
                  <a:lnTo>
                    <a:pt x="1453900" y="1099512"/>
                  </a:lnTo>
                  <a:lnTo>
                    <a:pt x="0" y="1099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661751" y="0"/>
              <a:ext cx="1610174" cy="1078816"/>
            </a:xfrm>
            <a:custGeom>
              <a:avLst/>
              <a:gdLst/>
              <a:ahLst/>
              <a:cxnLst/>
              <a:rect l="l" t="t" r="r" b="b"/>
              <a:pathLst>
                <a:path w="1610174" h="1078816">
                  <a:moveTo>
                    <a:pt x="0" y="0"/>
                  </a:moveTo>
                  <a:lnTo>
                    <a:pt x="1610173" y="0"/>
                  </a:lnTo>
                  <a:lnTo>
                    <a:pt x="1610173" y="1078816"/>
                  </a:lnTo>
                  <a:lnTo>
                    <a:pt x="0" y="10788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3582089" y="0"/>
              <a:ext cx="1601231" cy="1099512"/>
            </a:xfrm>
            <a:custGeom>
              <a:avLst/>
              <a:gdLst/>
              <a:ahLst/>
              <a:cxnLst/>
              <a:rect l="l" t="t" r="r" b="b"/>
              <a:pathLst>
                <a:path w="1601231" h="1099512">
                  <a:moveTo>
                    <a:pt x="0" y="0"/>
                  </a:moveTo>
                  <a:lnTo>
                    <a:pt x="1601231" y="0"/>
                  </a:lnTo>
                  <a:lnTo>
                    <a:pt x="1601231" y="1099512"/>
                  </a:lnTo>
                  <a:lnTo>
                    <a:pt x="0" y="1099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454003" y="0"/>
              <a:ext cx="1374390" cy="1099512"/>
            </a:xfrm>
            <a:custGeom>
              <a:avLst/>
              <a:gdLst/>
              <a:ahLst/>
              <a:cxnLst/>
              <a:rect l="l" t="t" r="r" b="b"/>
              <a:pathLst>
                <a:path w="1374390" h="1099512">
                  <a:moveTo>
                    <a:pt x="0" y="0"/>
                  </a:moveTo>
                  <a:lnTo>
                    <a:pt x="1374390" y="0"/>
                  </a:lnTo>
                  <a:lnTo>
                    <a:pt x="1374390" y="1099512"/>
                  </a:lnTo>
                  <a:lnTo>
                    <a:pt x="0" y="1099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7136563" y="0"/>
              <a:ext cx="1407375" cy="1099512"/>
            </a:xfrm>
            <a:custGeom>
              <a:avLst/>
              <a:gdLst/>
              <a:ahLst/>
              <a:cxnLst/>
              <a:rect l="l" t="t" r="r" b="b"/>
              <a:pathLst>
                <a:path w="1407375" h="1099512">
                  <a:moveTo>
                    <a:pt x="0" y="0"/>
                  </a:moveTo>
                  <a:lnTo>
                    <a:pt x="1407375" y="0"/>
                  </a:lnTo>
                  <a:lnTo>
                    <a:pt x="1407375" y="1099512"/>
                  </a:lnTo>
                  <a:lnTo>
                    <a:pt x="0" y="1099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5044173" y="450936"/>
              <a:ext cx="385217" cy="1210106"/>
            </a:xfrm>
            <a:custGeom>
              <a:avLst/>
              <a:gdLst/>
              <a:ahLst/>
              <a:cxnLst/>
              <a:rect l="l" t="t" r="r" b="b"/>
              <a:pathLst>
                <a:path w="385217" h="1210106">
                  <a:moveTo>
                    <a:pt x="0" y="0"/>
                  </a:moveTo>
                  <a:lnTo>
                    <a:pt x="385217" y="0"/>
                  </a:lnTo>
                  <a:lnTo>
                    <a:pt x="385217" y="1210106"/>
                  </a:lnTo>
                  <a:lnTo>
                    <a:pt x="0" y="1210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098199" y="480545"/>
              <a:ext cx="350260" cy="1100294"/>
            </a:xfrm>
            <a:custGeom>
              <a:avLst/>
              <a:gdLst/>
              <a:ahLst/>
              <a:cxnLst/>
              <a:rect l="l" t="t" r="r" b="b"/>
              <a:pathLst>
                <a:path w="350260" h="1100294">
                  <a:moveTo>
                    <a:pt x="0" y="0"/>
                  </a:moveTo>
                  <a:lnTo>
                    <a:pt x="350260" y="0"/>
                  </a:lnTo>
                  <a:lnTo>
                    <a:pt x="350260" y="1100294"/>
                  </a:lnTo>
                  <a:lnTo>
                    <a:pt x="0" y="11002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6700984" y="450936"/>
              <a:ext cx="385217" cy="1210106"/>
            </a:xfrm>
            <a:custGeom>
              <a:avLst/>
              <a:gdLst/>
              <a:ahLst/>
              <a:cxnLst/>
              <a:rect l="l" t="t" r="r" b="b"/>
              <a:pathLst>
                <a:path w="385217" h="1210106">
                  <a:moveTo>
                    <a:pt x="0" y="0"/>
                  </a:moveTo>
                  <a:lnTo>
                    <a:pt x="385217" y="0"/>
                  </a:lnTo>
                  <a:lnTo>
                    <a:pt x="385217" y="1210106"/>
                  </a:lnTo>
                  <a:lnTo>
                    <a:pt x="0" y="1210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6755010" y="480545"/>
              <a:ext cx="350260" cy="1100294"/>
            </a:xfrm>
            <a:custGeom>
              <a:avLst/>
              <a:gdLst/>
              <a:ahLst/>
              <a:cxnLst/>
              <a:rect l="l" t="t" r="r" b="b"/>
              <a:pathLst>
                <a:path w="350260" h="1100294">
                  <a:moveTo>
                    <a:pt x="0" y="0"/>
                  </a:moveTo>
                  <a:lnTo>
                    <a:pt x="350260" y="0"/>
                  </a:lnTo>
                  <a:lnTo>
                    <a:pt x="350260" y="1100294"/>
                  </a:lnTo>
                  <a:lnTo>
                    <a:pt x="0" y="11002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4354678" y="2061607"/>
            <a:ext cx="2078023" cy="2078023"/>
            <a:chOff x="0" y="0"/>
            <a:chExt cx="2770697" cy="2770697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770697" cy="2770697"/>
            </a:xfrm>
            <a:custGeom>
              <a:avLst/>
              <a:gdLst/>
              <a:ahLst/>
              <a:cxnLst/>
              <a:rect l="l" t="t" r="r" b="b"/>
              <a:pathLst>
                <a:path w="2770697" h="2770697">
                  <a:moveTo>
                    <a:pt x="0" y="0"/>
                  </a:moveTo>
                  <a:lnTo>
                    <a:pt x="2770697" y="0"/>
                  </a:lnTo>
                  <a:lnTo>
                    <a:pt x="2770697" y="2770697"/>
                  </a:lnTo>
                  <a:lnTo>
                    <a:pt x="0" y="27706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</p:sp>
        <p:grpSp>
          <p:nvGrpSpPr>
            <p:cNvPr id="26" name="Group 26"/>
            <p:cNvGrpSpPr/>
            <p:nvPr/>
          </p:nvGrpSpPr>
          <p:grpSpPr>
            <a:xfrm>
              <a:off x="240514" y="233896"/>
              <a:ext cx="2302904" cy="2302904"/>
              <a:chOff x="0" y="0"/>
              <a:chExt cx="812800" cy="8128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29" name="Freeform 29"/>
            <p:cNvSpPr/>
            <p:nvPr/>
          </p:nvSpPr>
          <p:spPr>
            <a:xfrm>
              <a:off x="227279" y="235432"/>
              <a:ext cx="2302904" cy="2281581"/>
            </a:xfrm>
            <a:custGeom>
              <a:avLst/>
              <a:gdLst/>
              <a:ahLst/>
              <a:cxnLst/>
              <a:rect l="l" t="t" r="r" b="b"/>
              <a:pathLst>
                <a:path w="2302904" h="2281581">
                  <a:moveTo>
                    <a:pt x="0" y="0"/>
                  </a:moveTo>
                  <a:lnTo>
                    <a:pt x="2302904" y="0"/>
                  </a:lnTo>
                  <a:lnTo>
                    <a:pt x="2302904" y="2281581"/>
                  </a:lnTo>
                  <a:lnTo>
                    <a:pt x="0" y="22815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13146982" cy="61555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0" tIns="0" rIns="0" bIns="0" rtlCol="0" anchor="t">
            <a:spAutoFit/>
          </a:bodyPr>
          <a:lstStyle/>
          <a:p>
            <a:r>
              <a:rPr lang="en-ID" sz="4000" b="1" dirty="0" err="1"/>
              <a:t>Tujuan</a:t>
            </a:r>
            <a:r>
              <a:rPr lang="en-ID" sz="4000" b="1" dirty="0"/>
              <a:t> </a:t>
            </a:r>
            <a:r>
              <a:rPr lang="en-ID" sz="4000" b="1" dirty="0" err="1"/>
              <a:t>Dokumentasi</a:t>
            </a:r>
            <a:r>
              <a:rPr lang="en-ID" sz="4000" b="1" dirty="0"/>
              <a:t> </a:t>
            </a:r>
            <a:r>
              <a:rPr lang="en-ID" sz="4000" b="1" dirty="0" err="1"/>
              <a:t>dan</a:t>
            </a:r>
            <a:r>
              <a:rPr lang="en-ID" sz="4000" b="1" dirty="0"/>
              <a:t> </a:t>
            </a:r>
            <a:r>
              <a:rPr lang="en-ID" sz="4000" b="1" dirty="0" err="1"/>
              <a:t>Pelaporan</a:t>
            </a:r>
            <a:endParaRPr lang="en-ID" sz="4000" b="1" dirty="0"/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1737540"/>
            <a:ext cx="1451290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Mengidentifikasi</a:t>
            </a:r>
            <a:r>
              <a:rPr lang="en-ID" sz="3600" b="1" dirty="0"/>
              <a:t> </a:t>
            </a:r>
            <a:r>
              <a:rPr lang="en-ID" sz="3600" b="1" dirty="0" err="1"/>
              <a:t>Dampak</a:t>
            </a:r>
            <a:r>
              <a:rPr lang="en-ID" sz="3600" b="1" dirty="0"/>
              <a:t> </a:t>
            </a:r>
            <a:r>
              <a:rPr lang="en-ID" sz="3600" b="1" dirty="0" err="1"/>
              <a:t>Bencana</a:t>
            </a:r>
            <a:r>
              <a:rPr lang="en-ID" sz="3600" b="1" dirty="0"/>
              <a:t>:</a:t>
            </a:r>
            <a:r>
              <a:rPr lang="en-ID" sz="3600" dirty="0"/>
              <a:t> </a:t>
            </a:r>
            <a:r>
              <a:rPr lang="en-ID" sz="3600" dirty="0" err="1"/>
              <a:t>Mendokumentasikan</a:t>
            </a:r>
            <a:r>
              <a:rPr lang="en-ID" sz="3600" dirty="0"/>
              <a:t> </a:t>
            </a:r>
            <a:r>
              <a:rPr lang="en-ID" sz="3600" dirty="0" err="1"/>
              <a:t>segala</a:t>
            </a:r>
            <a:r>
              <a:rPr lang="en-ID" sz="3600" dirty="0"/>
              <a:t> </a:t>
            </a:r>
            <a:r>
              <a:rPr lang="en-ID" sz="3600" dirty="0" err="1"/>
              <a:t>aspek</a:t>
            </a:r>
            <a:r>
              <a:rPr lang="en-ID" sz="3600" dirty="0"/>
              <a:t> yang </a:t>
            </a:r>
            <a:r>
              <a:rPr lang="en-ID" sz="3600" dirty="0" err="1"/>
              <a:t>terkena</a:t>
            </a:r>
            <a:r>
              <a:rPr lang="en-ID" sz="3600" dirty="0"/>
              <a:t> </a:t>
            </a:r>
            <a:r>
              <a:rPr lang="en-ID" sz="3600" dirty="0" err="1"/>
              <a:t>dampak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, </a:t>
            </a:r>
            <a:r>
              <a:rPr lang="en-ID" sz="3600" dirty="0" err="1"/>
              <a:t>baik</a:t>
            </a:r>
            <a:r>
              <a:rPr lang="en-ID" sz="3600" dirty="0"/>
              <a:t> </a:t>
            </a:r>
            <a:r>
              <a:rPr lang="en-ID" sz="3600" dirty="0" err="1"/>
              <a:t>itu</a:t>
            </a:r>
            <a:r>
              <a:rPr lang="en-ID" sz="3600" dirty="0"/>
              <a:t> </a:t>
            </a:r>
            <a:r>
              <a:rPr lang="en-ID" sz="3600" dirty="0" err="1"/>
              <a:t>kerusakan</a:t>
            </a:r>
            <a:r>
              <a:rPr lang="en-ID" sz="3600" dirty="0"/>
              <a:t> </a:t>
            </a:r>
            <a:r>
              <a:rPr lang="en-ID" sz="3600" dirty="0" err="1"/>
              <a:t>fisik</a:t>
            </a:r>
            <a:r>
              <a:rPr lang="en-ID" sz="3600" dirty="0"/>
              <a:t>, </a:t>
            </a:r>
            <a:r>
              <a:rPr lang="en-ID" sz="3600" dirty="0" err="1"/>
              <a:t>kerugian</a:t>
            </a:r>
            <a:r>
              <a:rPr lang="en-ID" sz="3600" dirty="0"/>
              <a:t> </a:t>
            </a:r>
            <a:r>
              <a:rPr lang="en-ID" sz="3600" dirty="0" err="1"/>
              <a:t>ekonomi</a:t>
            </a:r>
            <a:r>
              <a:rPr lang="en-ID" sz="3600" dirty="0"/>
              <a:t>, </a:t>
            </a:r>
            <a:r>
              <a:rPr lang="en-ID" sz="3600" dirty="0" err="1"/>
              <a:t>maupun</a:t>
            </a:r>
            <a:r>
              <a:rPr lang="en-ID" sz="3600" dirty="0"/>
              <a:t> </a:t>
            </a:r>
            <a:r>
              <a:rPr lang="en-ID" sz="3600" dirty="0" err="1"/>
              <a:t>dampak</a:t>
            </a:r>
            <a:r>
              <a:rPr lang="en-ID" sz="3600" dirty="0"/>
              <a:t> </a:t>
            </a:r>
            <a:r>
              <a:rPr lang="en-ID" sz="3600" dirty="0" err="1"/>
              <a:t>sosial</a:t>
            </a:r>
            <a:r>
              <a:rPr lang="en-ID" sz="3600" dirty="0"/>
              <a:t> yang </a:t>
            </a:r>
            <a:r>
              <a:rPr lang="en-ID" sz="3600" dirty="0" err="1"/>
              <a:t>ditimbulkan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Memberikan</a:t>
            </a:r>
            <a:r>
              <a:rPr lang="en-ID" sz="3600" b="1" dirty="0"/>
              <a:t> </a:t>
            </a:r>
            <a:r>
              <a:rPr lang="en-ID" sz="3600" b="1" dirty="0" err="1"/>
              <a:t>Informasi</a:t>
            </a:r>
            <a:r>
              <a:rPr lang="en-ID" sz="3600" b="1" dirty="0"/>
              <a:t> yang </a:t>
            </a:r>
            <a:r>
              <a:rPr lang="en-ID" sz="3600" b="1" dirty="0" err="1"/>
              <a:t>Akurat</a:t>
            </a:r>
            <a:r>
              <a:rPr lang="en-ID" sz="3600" b="1" dirty="0"/>
              <a:t>:</a:t>
            </a:r>
            <a:r>
              <a:rPr lang="en-ID" sz="3600" dirty="0"/>
              <a:t> </a:t>
            </a:r>
            <a:r>
              <a:rPr lang="en-ID" sz="3600" dirty="0" err="1"/>
              <a:t>Pelaporan</a:t>
            </a:r>
            <a:r>
              <a:rPr lang="en-ID" sz="3600" dirty="0"/>
              <a:t> yang </a:t>
            </a:r>
            <a:r>
              <a:rPr lang="en-ID" sz="3600" dirty="0" err="1"/>
              <a:t>lengkap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akurat</a:t>
            </a:r>
            <a:r>
              <a:rPr lang="en-ID" sz="3600" dirty="0"/>
              <a:t> </a:t>
            </a:r>
            <a:r>
              <a:rPr lang="en-ID" sz="3600" dirty="0" err="1"/>
              <a:t>akan</a:t>
            </a:r>
            <a:r>
              <a:rPr lang="en-ID" sz="3600" dirty="0"/>
              <a:t> </a:t>
            </a:r>
            <a:r>
              <a:rPr lang="en-ID" sz="3600" dirty="0" err="1"/>
              <a:t>memberikan</a:t>
            </a:r>
            <a:r>
              <a:rPr lang="en-ID" sz="3600" dirty="0"/>
              <a:t> </a:t>
            </a:r>
            <a:r>
              <a:rPr lang="en-ID" sz="3600" dirty="0" err="1"/>
              <a:t>gambaran</a:t>
            </a:r>
            <a:r>
              <a:rPr lang="en-ID" sz="3600" dirty="0"/>
              <a:t> yang </a:t>
            </a:r>
            <a:r>
              <a:rPr lang="en-ID" sz="3600" dirty="0" err="1"/>
              <a:t>jelas</a:t>
            </a:r>
            <a:r>
              <a:rPr lang="en-ID" sz="3600" dirty="0"/>
              <a:t> </a:t>
            </a:r>
            <a:r>
              <a:rPr lang="en-ID" sz="3600" dirty="0" err="1"/>
              <a:t>tentang</a:t>
            </a:r>
            <a:r>
              <a:rPr lang="en-ID" sz="3600" dirty="0"/>
              <a:t> </a:t>
            </a:r>
            <a:r>
              <a:rPr lang="en-ID" sz="3600" dirty="0" err="1"/>
              <a:t>situasi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yang </a:t>
            </a:r>
            <a:r>
              <a:rPr lang="en-ID" sz="3600" dirty="0" err="1"/>
              <a:t>terjadi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Mendukung</a:t>
            </a:r>
            <a:r>
              <a:rPr lang="en-ID" sz="3600" b="1" dirty="0"/>
              <a:t> </a:t>
            </a:r>
            <a:r>
              <a:rPr lang="en-ID" sz="3600" b="1" dirty="0" err="1"/>
              <a:t>Pengambilan</a:t>
            </a:r>
            <a:r>
              <a:rPr lang="en-ID" sz="3600" b="1" dirty="0"/>
              <a:t> Keputusan:</a:t>
            </a:r>
            <a:r>
              <a:rPr lang="en-ID" sz="3600" dirty="0"/>
              <a:t> </a:t>
            </a:r>
            <a:r>
              <a:rPr lang="en-ID" sz="3600" dirty="0" err="1"/>
              <a:t>Dokumentasi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pelaporan</a:t>
            </a:r>
            <a:r>
              <a:rPr lang="en-ID" sz="3600" dirty="0"/>
              <a:t> yang </a:t>
            </a:r>
            <a:r>
              <a:rPr lang="en-ID" sz="3600" dirty="0" err="1"/>
              <a:t>tepat</a:t>
            </a:r>
            <a:r>
              <a:rPr lang="en-ID" sz="3600" dirty="0"/>
              <a:t> </a:t>
            </a:r>
            <a:r>
              <a:rPr lang="en-ID" sz="3600" dirty="0" err="1"/>
              <a:t>waktu</a:t>
            </a:r>
            <a:r>
              <a:rPr lang="en-ID" sz="3600" dirty="0"/>
              <a:t> </a:t>
            </a:r>
            <a:r>
              <a:rPr lang="en-ID" sz="3600" dirty="0" err="1"/>
              <a:t>membantu</a:t>
            </a:r>
            <a:r>
              <a:rPr lang="en-ID" sz="3600" dirty="0"/>
              <a:t> para </a:t>
            </a:r>
            <a:r>
              <a:rPr lang="en-ID" sz="3600" dirty="0" err="1"/>
              <a:t>pengambil</a:t>
            </a:r>
            <a:r>
              <a:rPr lang="en-ID" sz="3600" dirty="0"/>
              <a:t> </a:t>
            </a:r>
            <a:r>
              <a:rPr lang="en-ID" sz="3600" dirty="0" err="1"/>
              <a:t>kebijakan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membuat</a:t>
            </a:r>
            <a:r>
              <a:rPr lang="en-ID" sz="3600" dirty="0"/>
              <a:t> </a:t>
            </a:r>
            <a:r>
              <a:rPr lang="en-ID" sz="3600" dirty="0" err="1"/>
              <a:t>keputusan</a:t>
            </a:r>
            <a:r>
              <a:rPr lang="en-ID" sz="3600" dirty="0"/>
              <a:t> yang </a:t>
            </a:r>
            <a:r>
              <a:rPr lang="en-ID" sz="3600" dirty="0" err="1"/>
              <a:t>lebih</a:t>
            </a:r>
            <a:r>
              <a:rPr lang="en-ID" sz="3600" dirty="0"/>
              <a:t> </a:t>
            </a:r>
            <a:r>
              <a:rPr lang="en-ID" sz="3600" dirty="0" err="1"/>
              <a:t>cepat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tepat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penanggulangan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Peningkatan</a:t>
            </a:r>
            <a:r>
              <a:rPr lang="en-ID" sz="3600" b="1" dirty="0"/>
              <a:t> Proses </a:t>
            </a:r>
            <a:r>
              <a:rPr lang="en-ID" sz="3600" b="1" dirty="0" err="1"/>
              <a:t>Evaluasi</a:t>
            </a:r>
            <a:r>
              <a:rPr lang="en-ID" sz="3600" b="1" dirty="0"/>
              <a:t>:</a:t>
            </a:r>
            <a:r>
              <a:rPr lang="en-ID" sz="3600" dirty="0"/>
              <a:t> Hasil </a:t>
            </a:r>
            <a:r>
              <a:rPr lang="en-ID" sz="3600" dirty="0" err="1"/>
              <a:t>dari</a:t>
            </a:r>
            <a:r>
              <a:rPr lang="en-ID" sz="3600" dirty="0"/>
              <a:t> </a:t>
            </a:r>
            <a:r>
              <a:rPr lang="en-ID" sz="3600" dirty="0" err="1"/>
              <a:t>dokumentasi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pelaporan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juga </a:t>
            </a:r>
            <a:r>
              <a:rPr lang="en-ID" sz="3600" dirty="0" err="1"/>
              <a:t>digunakan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evaluasi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merancang</a:t>
            </a:r>
            <a:r>
              <a:rPr lang="en-ID" sz="3600" dirty="0"/>
              <a:t> </a:t>
            </a:r>
            <a:r>
              <a:rPr lang="en-ID" sz="3600" dirty="0" err="1"/>
              <a:t>strategi</a:t>
            </a:r>
            <a:r>
              <a:rPr lang="en-ID" sz="3600" dirty="0"/>
              <a:t> </a:t>
            </a:r>
            <a:r>
              <a:rPr lang="en-ID" sz="3600" dirty="0" err="1"/>
              <a:t>mitigasi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di masa </a:t>
            </a:r>
            <a:r>
              <a:rPr lang="en-ID" sz="3600" dirty="0" err="1"/>
              <a:t>mendatang</a:t>
            </a:r>
            <a:r>
              <a:rPr lang="en-ID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5697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523561"/>
            <a:ext cx="13146982" cy="61555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0" tIns="0" rIns="0" bIns="0" rtlCol="0" anchor="t">
            <a:spAutoFit/>
          </a:bodyPr>
          <a:lstStyle/>
          <a:p>
            <a:r>
              <a:rPr lang="en-ID" sz="4000" b="1" dirty="0"/>
              <a:t>Proses </a:t>
            </a:r>
            <a:r>
              <a:rPr lang="en-ID" sz="4000" b="1" dirty="0" err="1"/>
              <a:t>Dokumentasi</a:t>
            </a:r>
            <a:r>
              <a:rPr lang="en-ID" sz="4000" b="1" dirty="0"/>
              <a:t> </a:t>
            </a:r>
            <a:r>
              <a:rPr lang="en-ID" sz="4000" b="1" dirty="0" err="1"/>
              <a:t>Penilaian</a:t>
            </a:r>
            <a:r>
              <a:rPr lang="en-ID" sz="4000" b="1" dirty="0"/>
              <a:t> </a:t>
            </a:r>
            <a:r>
              <a:rPr lang="en-ID" sz="4000" b="1" dirty="0" err="1"/>
              <a:t>Bencana</a:t>
            </a:r>
            <a:endParaRPr lang="en-ID" sz="4000" b="1" dirty="0"/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1737540"/>
            <a:ext cx="1451290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3600" b="1" dirty="0" err="1"/>
              <a:t>Dokumentasi</a:t>
            </a:r>
            <a:r>
              <a:rPr lang="en-ID" sz="3600" b="1" dirty="0"/>
              <a:t> </a:t>
            </a:r>
            <a:r>
              <a:rPr lang="en-ID" sz="3600" b="1" dirty="0" err="1"/>
              <a:t>hasil</a:t>
            </a:r>
            <a:r>
              <a:rPr lang="en-ID" sz="3600" b="1" dirty="0"/>
              <a:t> </a:t>
            </a:r>
            <a:r>
              <a:rPr lang="en-ID" sz="3600" b="1" dirty="0" err="1"/>
              <a:t>penilaian</a:t>
            </a:r>
            <a:r>
              <a:rPr lang="en-ID" sz="3600" b="1" dirty="0"/>
              <a:t> </a:t>
            </a:r>
            <a:r>
              <a:rPr lang="en-ID" sz="3600" b="1" dirty="0" err="1"/>
              <a:t>bencana</a:t>
            </a:r>
            <a:r>
              <a:rPr lang="en-ID" sz="3600" b="1" dirty="0"/>
              <a:t> </a:t>
            </a:r>
            <a:r>
              <a:rPr lang="en-ID" sz="3600" b="1" dirty="0" err="1"/>
              <a:t>mencakup</a:t>
            </a:r>
            <a:r>
              <a:rPr lang="en-ID" sz="3600" b="1" dirty="0"/>
              <a:t> </a:t>
            </a:r>
            <a:r>
              <a:rPr lang="en-ID" sz="3600" b="1" dirty="0" err="1"/>
              <a:t>tahapan-tahapan</a:t>
            </a:r>
            <a:r>
              <a:rPr lang="en-ID" sz="3600" b="1" dirty="0"/>
              <a:t> </a:t>
            </a:r>
            <a:r>
              <a:rPr lang="en-ID" sz="3600" b="1" dirty="0" err="1"/>
              <a:t>berikut</a:t>
            </a:r>
            <a:r>
              <a:rPr lang="en-ID" sz="3600" b="1" dirty="0"/>
              <a:t>:</a:t>
            </a:r>
          </a:p>
          <a:p>
            <a:pPr algn="just"/>
            <a:endParaRPr lang="en-ID" sz="3600" dirty="0"/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Pengumpulan</a:t>
            </a:r>
            <a:r>
              <a:rPr lang="en-ID" sz="3600" b="1" dirty="0"/>
              <a:t> Data </a:t>
            </a:r>
            <a:r>
              <a:rPr lang="en-ID" sz="3600" b="1" dirty="0" err="1"/>
              <a:t>Lapangan</a:t>
            </a:r>
            <a:r>
              <a:rPr lang="en-ID" sz="3600" b="1" dirty="0"/>
              <a:t>:</a:t>
            </a:r>
            <a:r>
              <a:rPr lang="en-ID" sz="3600" dirty="0"/>
              <a:t> Tim </a:t>
            </a:r>
            <a:r>
              <a:rPr lang="en-ID" sz="3600" dirty="0" err="1"/>
              <a:t>penilai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mengumpulkan</a:t>
            </a:r>
            <a:r>
              <a:rPr lang="en-ID" sz="3600" dirty="0"/>
              <a:t> data </a:t>
            </a:r>
            <a:r>
              <a:rPr lang="en-ID" sz="3600" dirty="0" err="1"/>
              <a:t>mengenai</a:t>
            </a:r>
            <a:r>
              <a:rPr lang="en-ID" sz="3600" dirty="0"/>
              <a:t> </a:t>
            </a:r>
            <a:r>
              <a:rPr lang="en-ID" sz="3600" dirty="0" err="1"/>
              <a:t>kondisi</a:t>
            </a:r>
            <a:r>
              <a:rPr lang="en-ID" sz="3600" dirty="0"/>
              <a:t> di </a:t>
            </a:r>
            <a:r>
              <a:rPr lang="en-ID" sz="3600" dirty="0" err="1"/>
              <a:t>lapangan</a:t>
            </a:r>
            <a:r>
              <a:rPr lang="en-ID" sz="3600" dirty="0"/>
              <a:t>, </a:t>
            </a:r>
            <a:r>
              <a:rPr lang="en-ID" sz="3600" dirty="0" err="1"/>
              <a:t>baik</a:t>
            </a:r>
            <a:r>
              <a:rPr lang="en-ID" sz="3600" dirty="0"/>
              <a:t> </a:t>
            </a:r>
            <a:r>
              <a:rPr lang="en-ID" sz="3600" dirty="0" err="1"/>
              <a:t>melalui</a:t>
            </a:r>
            <a:r>
              <a:rPr lang="en-ID" sz="3600" dirty="0"/>
              <a:t> </a:t>
            </a:r>
            <a:r>
              <a:rPr lang="en-ID" sz="3600" dirty="0" err="1"/>
              <a:t>observasi</a:t>
            </a:r>
            <a:r>
              <a:rPr lang="en-ID" sz="3600" dirty="0"/>
              <a:t> </a:t>
            </a:r>
            <a:r>
              <a:rPr lang="en-ID" sz="3600" dirty="0" err="1"/>
              <a:t>langsung</a:t>
            </a:r>
            <a:r>
              <a:rPr lang="en-ID" sz="3600" dirty="0"/>
              <a:t>, </a:t>
            </a:r>
            <a:r>
              <a:rPr lang="en-ID" sz="3600" dirty="0" err="1"/>
              <a:t>wawancara</a:t>
            </a:r>
            <a:r>
              <a:rPr lang="en-ID" sz="3600" dirty="0"/>
              <a:t> </a:t>
            </a:r>
            <a:r>
              <a:rPr lang="en-ID" sz="3600" dirty="0" err="1"/>
              <a:t>dengan</a:t>
            </a:r>
            <a:r>
              <a:rPr lang="en-ID" sz="3600" dirty="0"/>
              <a:t> korban, </a:t>
            </a:r>
            <a:r>
              <a:rPr lang="en-ID" sz="3600" dirty="0" err="1"/>
              <a:t>maupun</a:t>
            </a:r>
            <a:r>
              <a:rPr lang="en-ID" sz="3600" dirty="0"/>
              <a:t> </a:t>
            </a:r>
            <a:r>
              <a:rPr lang="en-ID" sz="3600" dirty="0" err="1"/>
              <a:t>menggunakan</a:t>
            </a:r>
            <a:r>
              <a:rPr lang="en-ID" sz="3600" dirty="0"/>
              <a:t> </a:t>
            </a:r>
            <a:r>
              <a:rPr lang="en-ID" sz="3600" dirty="0" err="1"/>
              <a:t>teknologi</a:t>
            </a:r>
            <a:r>
              <a:rPr lang="en-ID" sz="3600" dirty="0"/>
              <a:t> </a:t>
            </a:r>
            <a:r>
              <a:rPr lang="en-ID" sz="3600" dirty="0" err="1"/>
              <a:t>seperti</a:t>
            </a:r>
            <a:r>
              <a:rPr lang="en-ID" sz="3600" dirty="0"/>
              <a:t> </a:t>
            </a:r>
            <a:r>
              <a:rPr lang="en-ID" sz="3600" dirty="0" err="1"/>
              <a:t>satelit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drone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mendapatkan</a:t>
            </a:r>
            <a:r>
              <a:rPr lang="en-ID" sz="3600" dirty="0"/>
              <a:t> </a:t>
            </a:r>
            <a:r>
              <a:rPr lang="en-ID" sz="3600" dirty="0" err="1"/>
              <a:t>gambaran</a:t>
            </a:r>
            <a:r>
              <a:rPr lang="en-ID" sz="3600" dirty="0"/>
              <a:t> yang </a:t>
            </a:r>
            <a:r>
              <a:rPr lang="en-ID" sz="3600" dirty="0" err="1"/>
              <a:t>lebih</a:t>
            </a:r>
            <a:r>
              <a:rPr lang="en-ID" sz="3600" dirty="0"/>
              <a:t> </a:t>
            </a:r>
            <a:r>
              <a:rPr lang="en-ID" sz="3600" dirty="0" err="1"/>
              <a:t>lengkap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Penggunaan</a:t>
            </a:r>
            <a:r>
              <a:rPr lang="en-ID" sz="3600" b="1" dirty="0"/>
              <a:t> </a:t>
            </a:r>
            <a:r>
              <a:rPr lang="en-ID" sz="3600" b="1" dirty="0" err="1"/>
              <a:t>Alat</a:t>
            </a:r>
            <a:r>
              <a:rPr lang="en-ID" sz="3600" b="1" dirty="0"/>
              <a:t> </a:t>
            </a:r>
            <a:r>
              <a:rPr lang="en-ID" sz="3600" b="1" dirty="0" err="1"/>
              <a:t>dan</a:t>
            </a:r>
            <a:r>
              <a:rPr lang="en-ID" sz="3600" b="1" dirty="0"/>
              <a:t> </a:t>
            </a:r>
            <a:r>
              <a:rPr lang="en-ID" sz="3600" b="1" dirty="0" err="1"/>
              <a:t>Metode</a:t>
            </a:r>
            <a:r>
              <a:rPr lang="en-ID" sz="3600" b="1" dirty="0"/>
              <a:t> </a:t>
            </a:r>
            <a:r>
              <a:rPr lang="en-ID" sz="3600" b="1" dirty="0" err="1"/>
              <a:t>Penilaian</a:t>
            </a:r>
            <a:r>
              <a:rPr lang="en-ID" sz="3600" b="1" dirty="0"/>
              <a:t>: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memastikan</a:t>
            </a:r>
            <a:r>
              <a:rPr lang="en-ID" sz="3600" dirty="0"/>
              <a:t> </a:t>
            </a:r>
            <a:r>
              <a:rPr lang="en-ID" sz="3600" dirty="0" err="1"/>
              <a:t>akurasi</a:t>
            </a:r>
            <a:r>
              <a:rPr lang="en-ID" sz="3600" dirty="0"/>
              <a:t> data, </a:t>
            </a:r>
            <a:r>
              <a:rPr lang="en-ID" sz="3600" dirty="0" err="1"/>
              <a:t>berbagai</a:t>
            </a:r>
            <a:r>
              <a:rPr lang="en-ID" sz="3600" dirty="0"/>
              <a:t> </a:t>
            </a:r>
            <a:r>
              <a:rPr lang="en-ID" sz="3600" dirty="0" err="1"/>
              <a:t>metode</a:t>
            </a:r>
            <a:r>
              <a:rPr lang="en-ID" sz="3600" dirty="0"/>
              <a:t> </a:t>
            </a:r>
            <a:r>
              <a:rPr lang="en-ID" sz="3600" dirty="0" err="1"/>
              <a:t>penilaian</a:t>
            </a:r>
            <a:r>
              <a:rPr lang="en-ID" sz="3600" dirty="0"/>
              <a:t> </a:t>
            </a:r>
            <a:r>
              <a:rPr lang="en-ID" sz="3600" dirty="0" err="1"/>
              <a:t>seperti</a:t>
            </a:r>
            <a:r>
              <a:rPr lang="en-ID" sz="3600" dirty="0"/>
              <a:t> </a:t>
            </a:r>
            <a:r>
              <a:rPr lang="en-ID" sz="3600" dirty="0" err="1"/>
              <a:t>penilaian</a:t>
            </a:r>
            <a:r>
              <a:rPr lang="en-ID" sz="3600" dirty="0"/>
              <a:t> </a:t>
            </a:r>
            <a:r>
              <a:rPr lang="en-ID" sz="3600" dirty="0" err="1"/>
              <a:t>kerusakan</a:t>
            </a:r>
            <a:r>
              <a:rPr lang="en-ID" sz="3600" dirty="0"/>
              <a:t> </a:t>
            </a:r>
            <a:r>
              <a:rPr lang="en-ID" sz="3600" dirty="0" err="1"/>
              <a:t>struktur</a:t>
            </a:r>
            <a:r>
              <a:rPr lang="en-ID" sz="3600" dirty="0"/>
              <a:t>, </a:t>
            </a:r>
            <a:r>
              <a:rPr lang="en-ID" sz="3600" dirty="0" err="1"/>
              <a:t>penilaian</a:t>
            </a:r>
            <a:r>
              <a:rPr lang="en-ID" sz="3600" dirty="0"/>
              <a:t> </a:t>
            </a:r>
            <a:r>
              <a:rPr lang="en-ID" sz="3600" dirty="0" err="1"/>
              <a:t>kebutuhan</a:t>
            </a:r>
            <a:r>
              <a:rPr lang="en-ID" sz="3600" dirty="0"/>
              <a:t> </a:t>
            </a:r>
            <a:r>
              <a:rPr lang="en-ID" sz="3600" dirty="0" err="1"/>
              <a:t>pengungsi</a:t>
            </a:r>
            <a:r>
              <a:rPr lang="en-ID" sz="3600" dirty="0"/>
              <a:t>, </a:t>
            </a:r>
            <a:r>
              <a:rPr lang="en-ID" sz="3600" dirty="0" err="1"/>
              <a:t>hingga</a:t>
            </a:r>
            <a:r>
              <a:rPr lang="en-ID" sz="3600" dirty="0"/>
              <a:t> </a:t>
            </a:r>
            <a:r>
              <a:rPr lang="en-ID" sz="3600" dirty="0" err="1"/>
              <a:t>penilaian</a:t>
            </a:r>
            <a:r>
              <a:rPr lang="en-ID" sz="3600" dirty="0"/>
              <a:t> </a:t>
            </a:r>
            <a:r>
              <a:rPr lang="en-ID" sz="3600" dirty="0" err="1"/>
              <a:t>kesehatan</a:t>
            </a:r>
            <a:r>
              <a:rPr lang="en-ID" sz="3600" dirty="0"/>
              <a:t> </a:t>
            </a:r>
            <a:r>
              <a:rPr lang="en-ID" sz="3600" dirty="0" err="1"/>
              <a:t>masyarakat</a:t>
            </a:r>
            <a:r>
              <a:rPr lang="en-ID" sz="3600" dirty="0"/>
              <a:t> </a:t>
            </a:r>
            <a:r>
              <a:rPr lang="en-ID" sz="3600" dirty="0" err="1"/>
              <a:t>dilakukan</a:t>
            </a:r>
            <a:r>
              <a:rPr lang="en-ID" sz="3600" dirty="0"/>
              <a:t>.</a:t>
            </a:r>
          </a:p>
          <a:p>
            <a:pPr algn="just"/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4203035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523561"/>
            <a:ext cx="13146982" cy="61555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0" tIns="0" rIns="0" bIns="0" rtlCol="0" anchor="t">
            <a:spAutoFit/>
          </a:bodyPr>
          <a:lstStyle/>
          <a:p>
            <a:r>
              <a:rPr lang="en-ID" sz="4000" b="1" dirty="0"/>
              <a:t>Proses </a:t>
            </a:r>
            <a:r>
              <a:rPr lang="en-ID" sz="4000" b="1" dirty="0" err="1"/>
              <a:t>Dokumentasi</a:t>
            </a:r>
            <a:r>
              <a:rPr lang="en-ID" sz="4000" b="1" dirty="0"/>
              <a:t> </a:t>
            </a:r>
            <a:r>
              <a:rPr lang="en-ID" sz="4000" b="1" dirty="0" err="1"/>
              <a:t>Penilaian</a:t>
            </a:r>
            <a:r>
              <a:rPr lang="en-ID" sz="4000" b="1" dirty="0"/>
              <a:t> </a:t>
            </a:r>
            <a:r>
              <a:rPr lang="en-ID" sz="4000" b="1" dirty="0" err="1"/>
              <a:t>Bencana</a:t>
            </a:r>
            <a:endParaRPr lang="en-ID" sz="4000" b="1" dirty="0"/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1737540"/>
            <a:ext cx="1451290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Pengelompokan</a:t>
            </a:r>
            <a:r>
              <a:rPr lang="en-ID" sz="3600" b="1" dirty="0"/>
              <a:t> Data:</a:t>
            </a:r>
            <a:r>
              <a:rPr lang="en-ID" sz="3600" dirty="0"/>
              <a:t> Data yang </a:t>
            </a:r>
            <a:r>
              <a:rPr lang="en-ID" sz="3600" dirty="0" err="1"/>
              <a:t>dikumpulkan</a:t>
            </a:r>
            <a:r>
              <a:rPr lang="en-ID" sz="3600" dirty="0"/>
              <a:t> </a:t>
            </a:r>
            <a:r>
              <a:rPr lang="en-ID" sz="3600" dirty="0" err="1"/>
              <a:t>perlu</a:t>
            </a:r>
            <a:r>
              <a:rPr lang="en-ID" sz="3600" dirty="0"/>
              <a:t> </a:t>
            </a:r>
            <a:r>
              <a:rPr lang="en-ID" sz="3600" dirty="0" err="1"/>
              <a:t>dikelompokkan</a:t>
            </a:r>
            <a:r>
              <a:rPr lang="en-ID" sz="3600" dirty="0"/>
              <a:t> </a:t>
            </a:r>
            <a:r>
              <a:rPr lang="en-ID" sz="3600" dirty="0" err="1"/>
              <a:t>berdasarkan</a:t>
            </a:r>
            <a:r>
              <a:rPr lang="en-ID" sz="3600" dirty="0"/>
              <a:t> </a:t>
            </a:r>
            <a:r>
              <a:rPr lang="en-ID" sz="3600" dirty="0" err="1"/>
              <a:t>kategori</a:t>
            </a:r>
            <a:r>
              <a:rPr lang="en-ID" sz="3600" dirty="0"/>
              <a:t> </a:t>
            </a:r>
            <a:r>
              <a:rPr lang="en-ID" sz="3600" dirty="0" err="1"/>
              <a:t>seperti</a:t>
            </a:r>
            <a:r>
              <a:rPr lang="en-ID" sz="3600" dirty="0"/>
              <a:t> </a:t>
            </a:r>
            <a:r>
              <a:rPr lang="en-ID" sz="3600" dirty="0" err="1"/>
              <a:t>kerusakan</a:t>
            </a:r>
            <a:r>
              <a:rPr lang="en-ID" sz="3600" dirty="0"/>
              <a:t> </a:t>
            </a:r>
            <a:r>
              <a:rPr lang="en-ID" sz="3600" dirty="0" err="1"/>
              <a:t>infrastruktur</a:t>
            </a:r>
            <a:r>
              <a:rPr lang="en-ID" sz="3600" dirty="0"/>
              <a:t>, </a:t>
            </a:r>
            <a:r>
              <a:rPr lang="en-ID" sz="3600" dirty="0" err="1"/>
              <a:t>kondisi</a:t>
            </a:r>
            <a:r>
              <a:rPr lang="en-ID" sz="3600" dirty="0"/>
              <a:t> korban, </a:t>
            </a:r>
            <a:r>
              <a:rPr lang="en-ID" sz="3600" dirty="0" err="1"/>
              <a:t>kebutuhan</a:t>
            </a:r>
            <a:r>
              <a:rPr lang="en-ID" sz="3600" dirty="0"/>
              <a:t> </a:t>
            </a:r>
            <a:r>
              <a:rPr lang="en-ID" sz="3600" dirty="0" err="1"/>
              <a:t>bantuan</a:t>
            </a:r>
            <a:r>
              <a:rPr lang="en-ID" sz="3600" dirty="0"/>
              <a:t>,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lainnya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Penyusunan</a:t>
            </a:r>
            <a:r>
              <a:rPr lang="en-ID" sz="3600" b="1" dirty="0"/>
              <a:t> </a:t>
            </a:r>
            <a:r>
              <a:rPr lang="en-ID" sz="3600" b="1" dirty="0" err="1"/>
              <a:t>Laporan</a:t>
            </a:r>
            <a:r>
              <a:rPr lang="en-ID" sz="3600" b="1" dirty="0"/>
              <a:t>:</a:t>
            </a:r>
            <a:r>
              <a:rPr lang="en-ID" sz="3600" dirty="0"/>
              <a:t> Setelah data </a:t>
            </a:r>
            <a:r>
              <a:rPr lang="en-ID" sz="3600" dirty="0" err="1"/>
              <a:t>terkumpul</a:t>
            </a:r>
            <a:r>
              <a:rPr lang="en-ID" sz="3600" dirty="0"/>
              <a:t>, </a:t>
            </a:r>
            <a:r>
              <a:rPr lang="en-ID" sz="3600" dirty="0" err="1"/>
              <a:t>langkah</a:t>
            </a:r>
            <a:r>
              <a:rPr lang="en-ID" sz="3600" dirty="0"/>
              <a:t> </a:t>
            </a:r>
            <a:r>
              <a:rPr lang="en-ID" sz="3600" dirty="0" err="1"/>
              <a:t>selanjutnya</a:t>
            </a:r>
            <a:r>
              <a:rPr lang="en-ID" sz="3600" dirty="0"/>
              <a:t> </a:t>
            </a:r>
            <a:r>
              <a:rPr lang="en-ID" sz="3600" dirty="0" err="1"/>
              <a:t>adalah</a:t>
            </a:r>
            <a:r>
              <a:rPr lang="en-ID" sz="3600" dirty="0"/>
              <a:t> </a:t>
            </a:r>
            <a:r>
              <a:rPr lang="en-ID" sz="3600" dirty="0" err="1"/>
              <a:t>menyusun</a:t>
            </a:r>
            <a:r>
              <a:rPr lang="en-ID" sz="3600" dirty="0"/>
              <a:t> </a:t>
            </a:r>
            <a:r>
              <a:rPr lang="en-ID" sz="3600" dirty="0" err="1"/>
              <a:t>laporan</a:t>
            </a:r>
            <a:r>
              <a:rPr lang="en-ID" sz="3600" dirty="0"/>
              <a:t> </a:t>
            </a:r>
            <a:r>
              <a:rPr lang="en-ID" sz="3600" dirty="0" err="1"/>
              <a:t>penilaian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yang </a:t>
            </a:r>
            <a:r>
              <a:rPr lang="en-ID" sz="3600" dirty="0" err="1"/>
              <a:t>dapat</a:t>
            </a:r>
            <a:r>
              <a:rPr lang="en-ID" sz="3600" dirty="0"/>
              <a:t> </a:t>
            </a:r>
            <a:r>
              <a:rPr lang="en-ID" sz="3600" dirty="0" err="1"/>
              <a:t>berupa</a:t>
            </a:r>
            <a:r>
              <a:rPr lang="en-ID" sz="3600" dirty="0"/>
              <a:t> </a:t>
            </a:r>
            <a:r>
              <a:rPr lang="en-ID" sz="3600" dirty="0" err="1"/>
              <a:t>laporan</a:t>
            </a:r>
            <a:r>
              <a:rPr lang="en-ID" sz="3600" dirty="0"/>
              <a:t> </a:t>
            </a:r>
            <a:r>
              <a:rPr lang="en-ID" sz="3600" dirty="0" err="1"/>
              <a:t>sementara</a:t>
            </a:r>
            <a:r>
              <a:rPr lang="en-ID" sz="3600" dirty="0"/>
              <a:t> </a:t>
            </a:r>
            <a:r>
              <a:rPr lang="en-ID" sz="3600" i="1" dirty="0"/>
              <a:t>(quick report) </a:t>
            </a:r>
            <a:r>
              <a:rPr lang="en-ID" sz="3600" dirty="0" err="1"/>
              <a:t>atau</a:t>
            </a:r>
            <a:r>
              <a:rPr lang="en-ID" sz="3600" dirty="0"/>
              <a:t> </a:t>
            </a:r>
            <a:r>
              <a:rPr lang="en-ID" sz="3600" dirty="0" err="1"/>
              <a:t>laporan</a:t>
            </a:r>
            <a:r>
              <a:rPr lang="en-ID" sz="3600" dirty="0"/>
              <a:t> </a:t>
            </a:r>
            <a:r>
              <a:rPr lang="en-ID" sz="3600" dirty="0" err="1"/>
              <a:t>komprehensif</a:t>
            </a:r>
            <a:r>
              <a:rPr lang="en-ID" sz="3600" dirty="0"/>
              <a:t> yang </a:t>
            </a:r>
            <a:r>
              <a:rPr lang="en-ID" sz="3600" dirty="0" err="1"/>
              <a:t>lebih</a:t>
            </a:r>
            <a:r>
              <a:rPr lang="en-ID" sz="3600" dirty="0"/>
              <a:t> </a:t>
            </a:r>
            <a:r>
              <a:rPr lang="en-ID" sz="3600" dirty="0" err="1"/>
              <a:t>mendalam</a:t>
            </a:r>
            <a:r>
              <a:rPr lang="en-ID" sz="3600" dirty="0"/>
              <a:t>.</a:t>
            </a:r>
          </a:p>
          <a:p>
            <a:endParaRPr lang="en-ID" sz="36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B5B662-05BE-E14F-B206-E79F62C9BBC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19702" y="6150411"/>
            <a:ext cx="6647033" cy="349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354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5B359540-67D3-FB48-BBB4-2070442EB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6222" y="7792886"/>
            <a:ext cx="3931778" cy="2215964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523561"/>
            <a:ext cx="13146982" cy="61555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0" tIns="0" rIns="0" bIns="0" rtlCol="0" anchor="t">
            <a:spAutoFit/>
          </a:bodyPr>
          <a:lstStyle/>
          <a:p>
            <a:r>
              <a:rPr lang="en-ID" sz="4000" b="1" dirty="0"/>
              <a:t>Format </a:t>
            </a:r>
            <a:r>
              <a:rPr lang="en-ID" sz="4000" b="1" dirty="0" err="1"/>
              <a:t>Laporan</a:t>
            </a:r>
            <a:r>
              <a:rPr lang="en-ID" sz="4000" b="1" dirty="0"/>
              <a:t> </a:t>
            </a:r>
            <a:r>
              <a:rPr lang="en-ID" sz="4000" b="1" dirty="0" err="1"/>
              <a:t>Penilaian</a:t>
            </a:r>
            <a:r>
              <a:rPr lang="en-ID" sz="4000" b="1" dirty="0"/>
              <a:t> </a:t>
            </a:r>
            <a:r>
              <a:rPr lang="en-ID" sz="4000" b="1" dirty="0" err="1"/>
              <a:t>Bencana</a:t>
            </a:r>
            <a:endParaRPr lang="en-ID" sz="4000" b="1" dirty="0"/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993432" y="1237000"/>
            <a:ext cx="14512905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3600" dirty="0" err="1"/>
              <a:t>Laporan</a:t>
            </a:r>
            <a:r>
              <a:rPr lang="en-ID" sz="3600" dirty="0"/>
              <a:t> </a:t>
            </a:r>
            <a:r>
              <a:rPr lang="en-ID" sz="3600" dirty="0" err="1"/>
              <a:t>penilaian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harus</a:t>
            </a:r>
            <a:r>
              <a:rPr lang="en-ID" sz="3600" dirty="0"/>
              <a:t> </a:t>
            </a:r>
            <a:r>
              <a:rPr lang="en-ID" sz="3600" dirty="0" err="1"/>
              <a:t>mencakup</a:t>
            </a:r>
            <a:r>
              <a:rPr lang="en-ID" sz="3600" dirty="0"/>
              <a:t> </a:t>
            </a:r>
            <a:r>
              <a:rPr lang="en-ID" sz="3600" dirty="0" err="1"/>
              <a:t>beberapa</a:t>
            </a:r>
            <a:r>
              <a:rPr lang="en-ID" sz="3600" dirty="0"/>
              <a:t> </a:t>
            </a:r>
            <a:r>
              <a:rPr lang="en-ID" sz="3600" dirty="0" err="1"/>
              <a:t>informasi</a:t>
            </a:r>
            <a:r>
              <a:rPr lang="en-ID" sz="3600" dirty="0"/>
              <a:t> </a:t>
            </a:r>
            <a:r>
              <a:rPr lang="en-ID" sz="3600" dirty="0" err="1"/>
              <a:t>penting</a:t>
            </a:r>
            <a:r>
              <a:rPr lang="en-ID" sz="3600" dirty="0"/>
              <a:t>, di </a:t>
            </a:r>
            <a:r>
              <a:rPr lang="en-ID" sz="3600" dirty="0" err="1"/>
              <a:t>antaranya</a:t>
            </a:r>
            <a:r>
              <a:rPr lang="en-ID" sz="3600" dirty="0"/>
              <a:t>: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Judul</a:t>
            </a:r>
            <a:r>
              <a:rPr lang="en-ID" sz="3600" b="1" dirty="0"/>
              <a:t> </a:t>
            </a:r>
            <a:r>
              <a:rPr lang="en-ID" sz="3600" b="1" dirty="0" err="1"/>
              <a:t>Laporan</a:t>
            </a:r>
            <a:r>
              <a:rPr lang="en-ID" sz="3600" b="1" dirty="0"/>
              <a:t>:</a:t>
            </a:r>
            <a:r>
              <a:rPr lang="en-ID" sz="3600" dirty="0"/>
              <a:t> </a:t>
            </a:r>
            <a:r>
              <a:rPr lang="en-ID" sz="3600" dirty="0" err="1"/>
              <a:t>Menyebutkan</a:t>
            </a:r>
            <a:r>
              <a:rPr lang="en-ID" sz="3600" dirty="0"/>
              <a:t> </a:t>
            </a:r>
            <a:r>
              <a:rPr lang="en-ID" sz="3600" dirty="0" err="1"/>
              <a:t>jenis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, </a:t>
            </a:r>
            <a:r>
              <a:rPr lang="en-ID" sz="3600" dirty="0" err="1"/>
              <a:t>waktu</a:t>
            </a:r>
            <a:r>
              <a:rPr lang="en-ID" sz="3600" dirty="0"/>
              <a:t> </a:t>
            </a:r>
            <a:r>
              <a:rPr lang="en-ID" sz="3600" dirty="0" err="1"/>
              <a:t>kejadian</a:t>
            </a:r>
            <a:r>
              <a:rPr lang="en-ID" sz="3600" dirty="0"/>
              <a:t>,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lokasi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Deskripsi</a:t>
            </a:r>
            <a:r>
              <a:rPr lang="en-ID" sz="3600" b="1" dirty="0"/>
              <a:t> </a:t>
            </a:r>
            <a:r>
              <a:rPr lang="en-ID" sz="3600" b="1" dirty="0" err="1"/>
              <a:t>Bencana</a:t>
            </a:r>
            <a:r>
              <a:rPr lang="en-ID" sz="3600" b="1" dirty="0"/>
              <a:t>:</a:t>
            </a:r>
            <a:r>
              <a:rPr lang="en-ID" sz="3600" dirty="0"/>
              <a:t> </a:t>
            </a:r>
            <a:r>
              <a:rPr lang="en-ID" sz="3600" dirty="0" err="1"/>
              <a:t>Informasi</a:t>
            </a:r>
            <a:r>
              <a:rPr lang="en-ID" sz="3600" dirty="0"/>
              <a:t> </a:t>
            </a:r>
            <a:r>
              <a:rPr lang="en-ID" sz="3600" dirty="0" err="1"/>
              <a:t>mengenai</a:t>
            </a:r>
            <a:r>
              <a:rPr lang="en-ID" sz="3600" dirty="0"/>
              <a:t> </a:t>
            </a:r>
            <a:r>
              <a:rPr lang="en-ID" sz="3600" dirty="0" err="1"/>
              <a:t>jenis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skala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yang </a:t>
            </a:r>
            <a:r>
              <a:rPr lang="en-ID" sz="3600" dirty="0" err="1"/>
              <a:t>terjadi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Kondisi</a:t>
            </a:r>
            <a:r>
              <a:rPr lang="en-ID" sz="3600" b="1" dirty="0"/>
              <a:t> </a:t>
            </a:r>
            <a:r>
              <a:rPr lang="en-ID" sz="3600" b="1" dirty="0" err="1"/>
              <a:t>Lapangan</a:t>
            </a:r>
            <a:r>
              <a:rPr lang="en-ID" sz="3600" b="1" dirty="0"/>
              <a:t>:</a:t>
            </a:r>
            <a:r>
              <a:rPr lang="en-ID" sz="3600" dirty="0"/>
              <a:t> </a:t>
            </a:r>
            <a:r>
              <a:rPr lang="en-ID" sz="3600" dirty="0" err="1"/>
              <a:t>Gambaran</a:t>
            </a:r>
            <a:r>
              <a:rPr lang="en-ID" sz="3600" dirty="0"/>
              <a:t> </a:t>
            </a:r>
            <a:r>
              <a:rPr lang="en-ID" sz="3600" dirty="0" err="1"/>
              <a:t>tentang</a:t>
            </a:r>
            <a:r>
              <a:rPr lang="en-ID" sz="3600" dirty="0"/>
              <a:t> </a:t>
            </a:r>
            <a:r>
              <a:rPr lang="en-ID" sz="3600" dirty="0" err="1"/>
              <a:t>kerusakan</a:t>
            </a:r>
            <a:r>
              <a:rPr lang="en-ID" sz="3600" dirty="0"/>
              <a:t> yang </a:t>
            </a:r>
            <a:r>
              <a:rPr lang="en-ID" sz="3600" dirty="0" err="1"/>
              <a:t>terjadi</a:t>
            </a:r>
            <a:r>
              <a:rPr lang="en-ID" sz="3600" dirty="0"/>
              <a:t> </a:t>
            </a:r>
            <a:r>
              <a:rPr lang="en-ID" sz="3600" dirty="0" err="1"/>
              <a:t>pada</a:t>
            </a:r>
            <a:r>
              <a:rPr lang="en-ID" sz="3600" dirty="0"/>
              <a:t> </a:t>
            </a:r>
            <a:r>
              <a:rPr lang="en-ID" sz="3600" dirty="0" err="1"/>
              <a:t>infrastruktur</a:t>
            </a:r>
            <a:r>
              <a:rPr lang="en-ID" sz="3600" dirty="0"/>
              <a:t>, </a:t>
            </a:r>
            <a:r>
              <a:rPr lang="en-ID" sz="3600" dirty="0" err="1"/>
              <a:t>fasilitas</a:t>
            </a:r>
            <a:r>
              <a:rPr lang="en-ID" sz="3600" dirty="0"/>
              <a:t> </a:t>
            </a:r>
            <a:r>
              <a:rPr lang="en-ID" sz="3600" dirty="0" err="1"/>
              <a:t>umum</a:t>
            </a:r>
            <a:r>
              <a:rPr lang="en-ID" sz="3600" dirty="0"/>
              <a:t>,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rumah</a:t>
            </a:r>
            <a:r>
              <a:rPr lang="en-ID" sz="3600" dirty="0"/>
              <a:t> </a:t>
            </a:r>
            <a:r>
              <a:rPr lang="en-ID" sz="3600" dirty="0" err="1"/>
              <a:t>warga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Jumlah</a:t>
            </a:r>
            <a:r>
              <a:rPr lang="en-ID" sz="3600" b="1" dirty="0"/>
              <a:t> Korban:</a:t>
            </a:r>
            <a:r>
              <a:rPr lang="en-ID" sz="3600" dirty="0"/>
              <a:t> Data </a:t>
            </a:r>
            <a:r>
              <a:rPr lang="en-ID" sz="3600" dirty="0" err="1"/>
              <a:t>mengenai</a:t>
            </a:r>
            <a:r>
              <a:rPr lang="en-ID" sz="3600" dirty="0"/>
              <a:t> </a:t>
            </a:r>
            <a:r>
              <a:rPr lang="en-ID" sz="3600" dirty="0" err="1"/>
              <a:t>jumlah</a:t>
            </a:r>
            <a:r>
              <a:rPr lang="en-ID" sz="3600" dirty="0"/>
              <a:t> korban </a:t>
            </a:r>
            <a:r>
              <a:rPr lang="en-ID" sz="3600" dirty="0" err="1"/>
              <a:t>jiwa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luka-luka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Kebutuhan</a:t>
            </a:r>
            <a:r>
              <a:rPr lang="en-ID" sz="3600" b="1" dirty="0"/>
              <a:t> </a:t>
            </a:r>
            <a:r>
              <a:rPr lang="en-ID" sz="3600" b="1" dirty="0" err="1"/>
              <a:t>Bantuan</a:t>
            </a:r>
            <a:r>
              <a:rPr lang="en-ID" sz="3600" b="1" dirty="0"/>
              <a:t>:</a:t>
            </a:r>
            <a:r>
              <a:rPr lang="en-ID" sz="3600" dirty="0"/>
              <a:t> Daftar </a:t>
            </a:r>
            <a:r>
              <a:rPr lang="en-ID" sz="3600" dirty="0" err="1"/>
              <a:t>jenis</a:t>
            </a:r>
            <a:r>
              <a:rPr lang="en-ID" sz="3600" dirty="0"/>
              <a:t> </a:t>
            </a:r>
            <a:r>
              <a:rPr lang="en-ID" sz="3600" dirty="0" err="1"/>
              <a:t>bantuan</a:t>
            </a:r>
            <a:r>
              <a:rPr lang="en-ID" sz="3600" dirty="0"/>
              <a:t> yang </a:t>
            </a:r>
            <a:r>
              <a:rPr lang="en-ID" sz="3600" dirty="0" err="1"/>
              <a:t>dibutuhkan</a:t>
            </a:r>
            <a:r>
              <a:rPr lang="en-ID" sz="3600" dirty="0"/>
              <a:t> </a:t>
            </a:r>
            <a:r>
              <a:rPr lang="en-ID" sz="3600" dirty="0" err="1"/>
              <a:t>oleh</a:t>
            </a:r>
            <a:r>
              <a:rPr lang="en-ID" sz="3600" dirty="0"/>
              <a:t> </a:t>
            </a:r>
            <a:r>
              <a:rPr lang="en-ID" sz="3600" dirty="0" err="1"/>
              <a:t>masyarakat</a:t>
            </a:r>
            <a:r>
              <a:rPr lang="en-ID" sz="3600" dirty="0"/>
              <a:t> </a:t>
            </a:r>
            <a:r>
              <a:rPr lang="en-ID" sz="3600" dirty="0" err="1"/>
              <a:t>terdampak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Rekomendasi</a:t>
            </a:r>
            <a:r>
              <a:rPr lang="en-ID" sz="3600" b="1" dirty="0"/>
              <a:t>:</a:t>
            </a:r>
            <a:r>
              <a:rPr lang="en-ID" sz="3600" dirty="0"/>
              <a:t> </a:t>
            </a:r>
            <a:r>
              <a:rPr lang="en-ID" sz="3600" dirty="0" err="1"/>
              <a:t>Rekomendasi</a:t>
            </a:r>
            <a:r>
              <a:rPr lang="en-ID" sz="3600" dirty="0"/>
              <a:t> </a:t>
            </a:r>
            <a:r>
              <a:rPr lang="en-ID" sz="3600" dirty="0" err="1"/>
              <a:t>dari</a:t>
            </a:r>
            <a:r>
              <a:rPr lang="en-ID" sz="3600" dirty="0"/>
              <a:t> </a:t>
            </a:r>
            <a:r>
              <a:rPr lang="en-ID" sz="3600" dirty="0" err="1"/>
              <a:t>tim</a:t>
            </a:r>
            <a:r>
              <a:rPr lang="en-ID" sz="3600" dirty="0"/>
              <a:t> </a:t>
            </a:r>
            <a:r>
              <a:rPr lang="en-ID" sz="3600" dirty="0" err="1"/>
              <a:t>penilai</a:t>
            </a:r>
            <a:r>
              <a:rPr lang="en-ID" sz="3600" dirty="0"/>
              <a:t> </a:t>
            </a:r>
            <a:r>
              <a:rPr lang="en-ID" sz="3600" dirty="0" err="1"/>
              <a:t>tentang</a:t>
            </a:r>
            <a:r>
              <a:rPr lang="en-ID" sz="3600" dirty="0"/>
              <a:t> </a:t>
            </a:r>
            <a:r>
              <a:rPr lang="en-ID" sz="3600" dirty="0" err="1"/>
              <a:t>langkah-langkah</a:t>
            </a:r>
            <a:r>
              <a:rPr lang="en-ID" sz="3600" dirty="0"/>
              <a:t> yang </a:t>
            </a:r>
            <a:r>
              <a:rPr lang="en-ID" sz="3600" dirty="0" err="1"/>
              <a:t>perlu</a:t>
            </a:r>
            <a:r>
              <a:rPr lang="en-ID" sz="3600" dirty="0"/>
              <a:t> </a:t>
            </a:r>
            <a:r>
              <a:rPr lang="en-ID" sz="3600" dirty="0" err="1"/>
              <a:t>diambil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penanggulangan</a:t>
            </a:r>
            <a:r>
              <a:rPr lang="en-ID" sz="3600" dirty="0"/>
              <a:t> </a:t>
            </a:r>
            <a:r>
              <a:rPr lang="en-ID" sz="3600" dirty="0" err="1"/>
              <a:t>lebih</a:t>
            </a:r>
            <a:r>
              <a:rPr lang="en-ID" sz="3600" dirty="0"/>
              <a:t> </a:t>
            </a:r>
            <a:r>
              <a:rPr lang="en-ID" sz="3600" dirty="0" err="1"/>
              <a:t>lanjut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Dokumentasi</a:t>
            </a:r>
            <a:r>
              <a:rPr lang="en-ID" sz="3600" b="1" dirty="0"/>
              <a:t> Visual:</a:t>
            </a:r>
            <a:r>
              <a:rPr lang="en-ID" sz="3600" dirty="0"/>
              <a:t> </a:t>
            </a:r>
            <a:r>
              <a:rPr lang="en-ID" sz="3600" dirty="0" err="1"/>
              <a:t>Foto-foto</a:t>
            </a:r>
            <a:r>
              <a:rPr lang="en-ID" sz="3600" dirty="0"/>
              <a:t> </a:t>
            </a:r>
            <a:r>
              <a:rPr lang="en-ID" sz="3600" dirty="0" err="1"/>
              <a:t>atau</a:t>
            </a:r>
            <a:r>
              <a:rPr lang="en-ID" sz="3600" dirty="0"/>
              <a:t> video </a:t>
            </a:r>
            <a:r>
              <a:rPr lang="en-ID" sz="3600" dirty="0" err="1"/>
              <a:t>dari</a:t>
            </a:r>
            <a:r>
              <a:rPr lang="en-ID" sz="3600" dirty="0"/>
              <a:t> </a:t>
            </a:r>
            <a:r>
              <a:rPr lang="en-ID" sz="3600" dirty="0" err="1"/>
              <a:t>lokasi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yang </a:t>
            </a:r>
            <a:r>
              <a:rPr lang="en-ID" sz="3600" dirty="0" err="1"/>
              <a:t>memperlihatkan</a:t>
            </a:r>
            <a:r>
              <a:rPr lang="en-ID" sz="3600" dirty="0"/>
              <a:t> </a:t>
            </a:r>
            <a:r>
              <a:rPr lang="en-ID" sz="3600" dirty="0" err="1"/>
              <a:t>kerusakan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kondisi</a:t>
            </a:r>
            <a:r>
              <a:rPr lang="en-ID" sz="3600" dirty="0"/>
              <a:t> di </a:t>
            </a:r>
            <a:r>
              <a:rPr lang="en-ID" sz="3600" dirty="0" err="1"/>
              <a:t>lapangan</a:t>
            </a:r>
            <a:r>
              <a:rPr lang="en-ID" sz="3600" dirty="0"/>
              <a:t>.</a:t>
            </a:r>
          </a:p>
          <a:p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1011014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523561"/>
            <a:ext cx="13146982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ID" sz="4000" b="1" dirty="0" err="1"/>
              <a:t>Jenis-jenis</a:t>
            </a:r>
            <a:r>
              <a:rPr lang="en-ID" sz="4000" b="1" dirty="0"/>
              <a:t> </a:t>
            </a:r>
            <a:r>
              <a:rPr lang="en-ID" sz="4000" b="1" dirty="0" err="1"/>
              <a:t>Pelaporan</a:t>
            </a:r>
            <a:r>
              <a:rPr lang="en-ID" sz="4000" b="1" dirty="0"/>
              <a:t> </a:t>
            </a:r>
            <a:r>
              <a:rPr lang="en-ID" sz="4000" b="1" dirty="0" err="1"/>
              <a:t>dalam</a:t>
            </a:r>
            <a:r>
              <a:rPr lang="en-ID" sz="4000" b="1" dirty="0"/>
              <a:t> </a:t>
            </a:r>
            <a:r>
              <a:rPr lang="en-ID" sz="4000" b="1" dirty="0" err="1"/>
              <a:t>Penanggulangan</a:t>
            </a:r>
            <a:r>
              <a:rPr lang="en-ID" sz="4000" b="1" dirty="0"/>
              <a:t> </a:t>
            </a:r>
            <a:r>
              <a:rPr lang="en-ID" sz="4000" b="1" dirty="0" err="1"/>
              <a:t>Bencana</a:t>
            </a:r>
            <a:endParaRPr lang="en-ID" sz="4000" b="1" dirty="0"/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16B3034-F3A5-7D4D-B099-E1273E042FB9}"/>
              </a:ext>
            </a:extLst>
          </p:cNvPr>
          <p:cNvSpPr/>
          <p:nvPr/>
        </p:nvSpPr>
        <p:spPr>
          <a:xfrm>
            <a:off x="1028700" y="2184104"/>
            <a:ext cx="1451290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Pelaporan</a:t>
            </a:r>
            <a:r>
              <a:rPr lang="en-ID" sz="3600" b="1" dirty="0"/>
              <a:t> </a:t>
            </a:r>
            <a:r>
              <a:rPr lang="en-ID" sz="3600" b="1" dirty="0" err="1"/>
              <a:t>Cepat</a:t>
            </a:r>
            <a:r>
              <a:rPr lang="en-ID" sz="3600" b="1" dirty="0"/>
              <a:t> </a:t>
            </a:r>
            <a:r>
              <a:rPr lang="en-ID" sz="3600" b="1" i="1" dirty="0"/>
              <a:t>(Quick Report)</a:t>
            </a:r>
            <a:r>
              <a:rPr lang="en-ID" sz="3600" b="1" dirty="0"/>
              <a:t>:</a:t>
            </a:r>
            <a:r>
              <a:rPr lang="en-ID" sz="3600" dirty="0"/>
              <a:t> </a:t>
            </a:r>
            <a:r>
              <a:rPr lang="en-ID" sz="3600" dirty="0" err="1"/>
              <a:t>Merupakan</a:t>
            </a:r>
            <a:r>
              <a:rPr lang="en-ID" sz="3600" dirty="0"/>
              <a:t> </a:t>
            </a:r>
            <a:r>
              <a:rPr lang="en-ID" sz="3600" dirty="0" err="1"/>
              <a:t>laporan</a:t>
            </a:r>
            <a:r>
              <a:rPr lang="en-ID" sz="3600" dirty="0"/>
              <a:t> yang </a:t>
            </a:r>
            <a:r>
              <a:rPr lang="en-ID" sz="3600" dirty="0" err="1"/>
              <a:t>dibuat</a:t>
            </a:r>
            <a:r>
              <a:rPr lang="en-ID" sz="3600" dirty="0"/>
              <a:t> </a:t>
            </a:r>
            <a:r>
              <a:rPr lang="en-ID" sz="3600" dirty="0" err="1"/>
              <a:t>segera</a:t>
            </a:r>
            <a:r>
              <a:rPr lang="en-ID" sz="3600" dirty="0"/>
              <a:t> </a:t>
            </a:r>
            <a:r>
              <a:rPr lang="en-ID" sz="3600" dirty="0" err="1"/>
              <a:t>setelah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terjadi</a:t>
            </a:r>
            <a:r>
              <a:rPr lang="en-ID" sz="3600" dirty="0"/>
              <a:t>, </a:t>
            </a:r>
            <a:r>
              <a:rPr lang="en-ID" sz="3600" dirty="0" err="1"/>
              <a:t>biasanya</a:t>
            </a:r>
            <a:r>
              <a:rPr lang="en-ID" sz="3600" dirty="0"/>
              <a:t> </a:t>
            </a:r>
            <a:r>
              <a:rPr lang="en-ID" sz="3600" dirty="0" err="1"/>
              <a:t>berisi</a:t>
            </a:r>
            <a:r>
              <a:rPr lang="en-ID" sz="3600" dirty="0"/>
              <a:t> </a:t>
            </a:r>
            <a:r>
              <a:rPr lang="en-ID" sz="3600" dirty="0" err="1"/>
              <a:t>informasi</a:t>
            </a:r>
            <a:r>
              <a:rPr lang="en-ID" sz="3600" dirty="0"/>
              <a:t> </a:t>
            </a:r>
            <a:r>
              <a:rPr lang="en-ID" sz="3600" dirty="0" err="1"/>
              <a:t>dasar</a:t>
            </a:r>
            <a:r>
              <a:rPr lang="en-ID" sz="3600" dirty="0"/>
              <a:t> </a:t>
            </a:r>
            <a:r>
              <a:rPr lang="en-ID" sz="3600" dirty="0" err="1"/>
              <a:t>mengenai</a:t>
            </a:r>
            <a:r>
              <a:rPr lang="en-ID" sz="3600" dirty="0"/>
              <a:t> </a:t>
            </a:r>
            <a:r>
              <a:rPr lang="en-ID" sz="3600" dirty="0" err="1"/>
              <a:t>skala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kondisi</a:t>
            </a:r>
            <a:r>
              <a:rPr lang="en-ID" sz="3600" dirty="0"/>
              <a:t> </a:t>
            </a:r>
            <a:r>
              <a:rPr lang="en-ID" sz="3600" dirty="0" err="1"/>
              <a:t>darurat</a:t>
            </a:r>
            <a:r>
              <a:rPr lang="en-ID" sz="3600" dirty="0"/>
              <a:t> di </a:t>
            </a:r>
            <a:r>
              <a:rPr lang="en-ID" sz="3600" dirty="0" err="1"/>
              <a:t>lapangan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Pelaporan</a:t>
            </a:r>
            <a:r>
              <a:rPr lang="en-ID" sz="3600" b="1" dirty="0"/>
              <a:t> </a:t>
            </a:r>
            <a:r>
              <a:rPr lang="en-ID" sz="3600" b="1" dirty="0" err="1"/>
              <a:t>Rutin</a:t>
            </a:r>
            <a:r>
              <a:rPr lang="en-ID" sz="3600" b="1" dirty="0"/>
              <a:t>:</a:t>
            </a:r>
            <a:r>
              <a:rPr lang="en-ID" sz="3600" dirty="0"/>
              <a:t> </a:t>
            </a:r>
            <a:r>
              <a:rPr lang="en-ID" sz="3600" dirty="0" err="1"/>
              <a:t>Dilakukan</a:t>
            </a:r>
            <a:r>
              <a:rPr lang="en-ID" sz="3600" dirty="0"/>
              <a:t> </a:t>
            </a:r>
            <a:r>
              <a:rPr lang="en-ID" sz="3600" dirty="0" err="1"/>
              <a:t>secara</a:t>
            </a:r>
            <a:r>
              <a:rPr lang="en-ID" sz="3600" dirty="0"/>
              <a:t> </a:t>
            </a:r>
            <a:r>
              <a:rPr lang="en-ID" sz="3600" dirty="0" err="1"/>
              <a:t>berkala</a:t>
            </a:r>
            <a:r>
              <a:rPr lang="en-ID" sz="3600" dirty="0"/>
              <a:t> </a:t>
            </a:r>
            <a:r>
              <a:rPr lang="en-ID" sz="3600" dirty="0" err="1"/>
              <a:t>oleh</a:t>
            </a:r>
            <a:r>
              <a:rPr lang="en-ID" sz="3600" dirty="0"/>
              <a:t> </a:t>
            </a:r>
            <a:r>
              <a:rPr lang="en-ID" sz="3600" dirty="0" err="1"/>
              <a:t>tim</a:t>
            </a:r>
            <a:r>
              <a:rPr lang="en-ID" sz="3600" dirty="0"/>
              <a:t> </a:t>
            </a:r>
            <a:r>
              <a:rPr lang="en-ID" sz="3600" dirty="0" err="1"/>
              <a:t>penanggulangan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memberikan</a:t>
            </a:r>
            <a:r>
              <a:rPr lang="en-ID" sz="3600" dirty="0"/>
              <a:t> </a:t>
            </a:r>
            <a:r>
              <a:rPr lang="en-ID" sz="3600" i="1" dirty="0"/>
              <a:t>update </a:t>
            </a:r>
            <a:r>
              <a:rPr lang="en-ID" sz="3600" dirty="0" err="1"/>
              <a:t>tentang</a:t>
            </a:r>
            <a:r>
              <a:rPr lang="en-ID" sz="3600" dirty="0"/>
              <a:t> </a:t>
            </a:r>
            <a:r>
              <a:rPr lang="en-ID" sz="3600" dirty="0" err="1"/>
              <a:t>situasi</a:t>
            </a:r>
            <a:r>
              <a:rPr lang="en-ID" sz="3600" dirty="0"/>
              <a:t> </a:t>
            </a:r>
            <a:r>
              <a:rPr lang="en-ID" sz="3600" dirty="0" err="1"/>
              <a:t>terkini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kondisi</a:t>
            </a:r>
            <a:r>
              <a:rPr lang="en-ID" sz="3600" dirty="0"/>
              <a:t> </a:t>
            </a:r>
            <a:r>
              <a:rPr lang="en-ID" sz="3600" dirty="0" err="1"/>
              <a:t>masyarakat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r>
              <a:rPr lang="en-ID" sz="3600" b="1" dirty="0" err="1"/>
              <a:t>Pelaporan</a:t>
            </a:r>
            <a:r>
              <a:rPr lang="en-ID" sz="3600" b="1" dirty="0"/>
              <a:t> </a:t>
            </a:r>
            <a:r>
              <a:rPr lang="en-ID" sz="3600" b="1" dirty="0" err="1"/>
              <a:t>Pasca-Bencana</a:t>
            </a:r>
            <a:r>
              <a:rPr lang="en-ID" sz="3600" b="1" dirty="0"/>
              <a:t>:</a:t>
            </a:r>
            <a:r>
              <a:rPr lang="en-ID" sz="3600" dirty="0"/>
              <a:t> </a:t>
            </a:r>
            <a:r>
              <a:rPr lang="en-ID" sz="3600" dirty="0" err="1"/>
              <a:t>Laporan</a:t>
            </a:r>
            <a:r>
              <a:rPr lang="en-ID" sz="3600" dirty="0"/>
              <a:t> yang </a:t>
            </a:r>
            <a:r>
              <a:rPr lang="en-ID" sz="3600" dirty="0" err="1"/>
              <a:t>disusun</a:t>
            </a:r>
            <a:r>
              <a:rPr lang="en-ID" sz="3600" dirty="0"/>
              <a:t> </a:t>
            </a:r>
            <a:r>
              <a:rPr lang="en-ID" sz="3600" dirty="0" err="1"/>
              <a:t>setelah</a:t>
            </a:r>
            <a:r>
              <a:rPr lang="en-ID" sz="3600" dirty="0"/>
              <a:t> </a:t>
            </a:r>
            <a:r>
              <a:rPr lang="en-ID" sz="3600" dirty="0" err="1"/>
              <a:t>situasi</a:t>
            </a:r>
            <a:r>
              <a:rPr lang="en-ID" sz="3600" dirty="0"/>
              <a:t> </a:t>
            </a:r>
            <a:r>
              <a:rPr lang="en-ID" sz="3600" dirty="0" err="1"/>
              <a:t>darurat</a:t>
            </a:r>
            <a:r>
              <a:rPr lang="en-ID" sz="3600" dirty="0"/>
              <a:t> </a:t>
            </a:r>
            <a:r>
              <a:rPr lang="en-ID" sz="3600" dirty="0" err="1"/>
              <a:t>berakhir</a:t>
            </a:r>
            <a:r>
              <a:rPr lang="en-ID" sz="3600" dirty="0"/>
              <a:t> </a:t>
            </a:r>
            <a:r>
              <a:rPr lang="en-ID" sz="3600" dirty="0" err="1"/>
              <a:t>dan</a:t>
            </a:r>
            <a:r>
              <a:rPr lang="en-ID" sz="3600" dirty="0"/>
              <a:t> </a:t>
            </a:r>
            <a:r>
              <a:rPr lang="en-ID" sz="3600" dirty="0" err="1"/>
              <a:t>berfokus</a:t>
            </a:r>
            <a:r>
              <a:rPr lang="en-ID" sz="3600" dirty="0"/>
              <a:t> </a:t>
            </a:r>
            <a:r>
              <a:rPr lang="en-ID" sz="3600" dirty="0" err="1"/>
              <a:t>pada</a:t>
            </a:r>
            <a:r>
              <a:rPr lang="en-ID" sz="3600" dirty="0"/>
              <a:t> </a:t>
            </a:r>
            <a:r>
              <a:rPr lang="en-ID" sz="3600" dirty="0" err="1"/>
              <a:t>evaluasi</a:t>
            </a:r>
            <a:r>
              <a:rPr lang="en-ID" sz="3600" dirty="0"/>
              <a:t> </a:t>
            </a:r>
            <a:r>
              <a:rPr lang="en-ID" sz="3600" dirty="0" err="1"/>
              <a:t>dampak</a:t>
            </a:r>
            <a:r>
              <a:rPr lang="en-ID" sz="3600" dirty="0"/>
              <a:t> </a:t>
            </a:r>
            <a:r>
              <a:rPr lang="en-ID" sz="3600" dirty="0" err="1"/>
              <a:t>bencana</a:t>
            </a:r>
            <a:r>
              <a:rPr lang="en-ID" sz="3600" dirty="0"/>
              <a:t> </a:t>
            </a:r>
            <a:r>
              <a:rPr lang="en-ID" sz="3600" dirty="0" err="1"/>
              <a:t>serta</a:t>
            </a:r>
            <a:r>
              <a:rPr lang="en-ID" sz="3600" dirty="0"/>
              <a:t> </a:t>
            </a:r>
            <a:r>
              <a:rPr lang="en-ID" sz="3600" dirty="0" err="1"/>
              <a:t>pemulihan</a:t>
            </a:r>
            <a:r>
              <a:rPr lang="en-ID" sz="3600" dirty="0"/>
              <a:t> yang </a:t>
            </a:r>
            <a:r>
              <a:rPr lang="en-ID" sz="3600" dirty="0" err="1"/>
              <a:t>telah</a:t>
            </a:r>
            <a:r>
              <a:rPr lang="en-ID" sz="3600" dirty="0"/>
              <a:t> </a:t>
            </a:r>
            <a:r>
              <a:rPr lang="en-ID" sz="3600" dirty="0" err="1"/>
              <a:t>dilakukan</a:t>
            </a:r>
            <a:r>
              <a:rPr lang="en-ID" sz="3600" dirty="0"/>
              <a:t>.</a:t>
            </a:r>
          </a:p>
          <a:p>
            <a:pPr marL="571500" indent="-571500" algn="just">
              <a:buFont typeface="Wingdings" pitchFamily="2" charset="2"/>
              <a:buChar char="q"/>
            </a:pPr>
            <a:endParaRPr lang="en-ID" sz="36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09B70CC-B2DE-6D45-A1B4-06349CDAF4A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4356222" y="7792886"/>
            <a:ext cx="3931778" cy="221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256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</TotalTime>
  <Words>1895</Words>
  <Application>Microsoft Macintosh PowerPoint</Application>
  <PresentationFormat>Custom</PresentationFormat>
  <Paragraphs>161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5" baseType="lpstr">
      <vt:lpstr>Montserrat Bold</vt:lpstr>
      <vt:lpstr>Arial</vt:lpstr>
      <vt:lpstr>Wingdings</vt:lpstr>
      <vt:lpstr>Poppins Bold</vt:lpstr>
      <vt:lpstr>Montserrat Classic</vt:lpstr>
      <vt:lpstr>Raleway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 PENGAJARAN</dc:title>
  <cp:lastModifiedBy>Microsoft Office User</cp:lastModifiedBy>
  <cp:revision>43</cp:revision>
  <dcterms:created xsi:type="dcterms:W3CDTF">2006-08-16T00:00:00Z</dcterms:created>
  <dcterms:modified xsi:type="dcterms:W3CDTF">2025-03-13T02:49:50Z</dcterms:modified>
  <dc:identifier>DAF6gEpU58o</dc:identifier>
</cp:coreProperties>
</file>