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319" r:id="rId4"/>
    <p:sldId id="318" r:id="rId5"/>
    <p:sldId id="276" r:id="rId6"/>
    <p:sldId id="277" r:id="rId7"/>
    <p:sldId id="278" r:id="rId8"/>
    <p:sldId id="279" r:id="rId9"/>
    <p:sldId id="280" r:id="rId10"/>
    <p:sldId id="281" r:id="rId11"/>
    <p:sldId id="272" r:id="rId12"/>
    <p:sldId id="273" r:id="rId13"/>
    <p:sldId id="320" r:id="rId14"/>
    <p:sldId id="323" r:id="rId15"/>
    <p:sldId id="324" r:id="rId16"/>
    <p:sldId id="325" r:id="rId17"/>
    <p:sldId id="326" r:id="rId18"/>
    <p:sldId id="328" r:id="rId19"/>
    <p:sldId id="327" r:id="rId20"/>
    <p:sldId id="329" r:id="rId21"/>
    <p:sldId id="330" r:id="rId22"/>
    <p:sldId id="331" r:id="rId23"/>
    <p:sldId id="321" r:id="rId24"/>
    <p:sldId id="270" r:id="rId25"/>
    <p:sldId id="298" r:id="rId26"/>
    <p:sldId id="299" r:id="rId27"/>
    <p:sldId id="300" r:id="rId28"/>
    <p:sldId id="301" r:id="rId29"/>
    <p:sldId id="302" r:id="rId30"/>
    <p:sldId id="303" r:id="rId31"/>
    <p:sldId id="322" r:id="rId32"/>
    <p:sldId id="271" r:id="rId33"/>
    <p:sldId id="304" r:id="rId34"/>
    <p:sldId id="305" r:id="rId35"/>
    <p:sldId id="315" r:id="rId36"/>
    <p:sldId id="316" r:id="rId37"/>
    <p:sldId id="317" r:id="rId38"/>
    <p:sldId id="267" r:id="rId39"/>
  </p:sldIdLst>
  <p:sldSz cx="18288000" cy="10287000"/>
  <p:notesSz cx="6858000" cy="9144000"/>
  <p:embeddedFontLst>
    <p:embeddedFont>
      <p:font typeface="Montserrat Bold" pitchFamily="2" charset="77"/>
      <p:regular r:id="rId40"/>
    </p:embeddedFont>
    <p:embeddedFont>
      <p:font typeface="Montserrat Classic" pitchFamily="2" charset="77"/>
      <p:regular r:id="rId41"/>
    </p:embeddedFont>
    <p:embeddedFont>
      <p:font typeface="Montserrat Ultra-Bold" pitchFamily="2" charset="77"/>
      <p:regular r:id="rId42"/>
    </p:embeddedFont>
    <p:embeddedFont>
      <p:font typeface="Open Sans 1" pitchFamily="2" charset="0"/>
      <p:regular r:id="rId43"/>
    </p:embeddedFont>
    <p:embeddedFont>
      <p:font typeface="Open Sans 1 Bold" pitchFamily="2" charset="0"/>
      <p:regular r:id="rId44"/>
    </p:embeddedFont>
    <p:embeddedFont>
      <p:font typeface="Poppins Bold" pitchFamily="2" charset="77"/>
      <p:regular r:id="rId45"/>
    </p:embeddedFont>
    <p:embeddedFont>
      <p:font typeface="Raleway Bold" panose="020B0803030101060003" pitchFamily="34" charset="77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2582" autoAdjust="0"/>
  </p:normalViewPr>
  <p:slideViewPr>
    <p:cSldViewPr>
      <p:cViewPr varScale="1">
        <p:scale>
          <a:sx n="33" d="100"/>
          <a:sy n="33" d="100"/>
        </p:scale>
        <p:origin x="360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8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2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2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1.em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52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3.em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4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5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3.svg"/><Relationship Id="rId7" Type="http://schemas.openxmlformats.org/officeDocument/2006/relationships/image" Target="../media/image25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2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6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7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5" Type="http://schemas.openxmlformats.org/officeDocument/2006/relationships/image" Target="../media/image61.tiff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24" Type="http://schemas.openxmlformats.org/officeDocument/2006/relationships/image" Target="../media/image60.tiff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23" Type="http://schemas.openxmlformats.org/officeDocument/2006/relationships/image" Target="../media/image59.tiff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58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62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6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tif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sv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12" Type="http://schemas.openxmlformats.org/officeDocument/2006/relationships/image" Target="../media/image80.png"/><Relationship Id="rId17" Type="http://schemas.openxmlformats.org/officeDocument/2006/relationships/image" Target="../media/image5.png"/><Relationship Id="rId2" Type="http://schemas.openxmlformats.org/officeDocument/2006/relationships/image" Target="../media/image70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svg"/><Relationship Id="rId5" Type="http://schemas.openxmlformats.org/officeDocument/2006/relationships/image" Target="../media/image73.svg"/><Relationship Id="rId15" Type="http://schemas.openxmlformats.org/officeDocument/2006/relationships/image" Target="../media/image83.sv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svg"/><Relationship Id="rId1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3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4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5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6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47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227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MANAJEMEN PENGELOLAAN OBAT I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15360458" cy="1450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label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untuk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memastikan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bahwa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tersebut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dapat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diberikan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sesuai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diinstruksikan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pada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catatan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BENAR DOKUMENTASI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FB7E2E3-14E7-374E-B071-6C272CC940F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F934734-27C4-E747-BFBB-CEBB2C64D52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69235" y="4627926"/>
            <a:ext cx="7627216" cy="509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14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5658768" cy="428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…….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35227" y="2871910"/>
            <a:ext cx="6857235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…………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D58D9AD-832A-F04C-A83E-A7A2340C860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011" y="157501"/>
            <a:ext cx="10614274" cy="89144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25C56FF-A725-064D-8246-4DBD2834A77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15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5658768" cy="428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…….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35227" y="2871910"/>
            <a:ext cx="6857235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…………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F210E17-BAD1-6748-8223-A4845F7B318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491" y="373163"/>
            <a:ext cx="9763642" cy="96356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4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109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OBAT HIGH ALERT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832688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557879-F450-EE4C-AAFB-AD1B79D1F3C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50423" y="0"/>
            <a:ext cx="6539279" cy="10287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2D4A21-22C0-0840-ABAB-E7137BB4E75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69690" y="3733800"/>
            <a:ext cx="6081059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54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88CA5D-02BD-5741-98A9-C08A91AB63DD}"/>
              </a:ext>
            </a:extLst>
          </p:cNvPr>
          <p:cNvSpPr/>
          <p:nvPr/>
        </p:nvSpPr>
        <p:spPr>
          <a:xfrm>
            <a:off x="782324" y="2508721"/>
            <a:ext cx="142464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en-ID" sz="3600" dirty="0" err="1">
                <a:latin typeface="BookmanOldStyle"/>
              </a:rPr>
              <a:t>Rumah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Sakit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perlu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mengembangkan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kebijakan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pengelolaan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Obat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untuk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meningkatkan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keamanan</a:t>
            </a:r>
            <a:r>
              <a:rPr lang="en-ID" sz="3600" dirty="0">
                <a:latin typeface="BookmanOldStyle"/>
              </a:rPr>
              <a:t>, </a:t>
            </a:r>
            <a:r>
              <a:rPr lang="en-ID" sz="3600" dirty="0" err="1">
                <a:latin typeface="BookmanOldStyle"/>
              </a:rPr>
              <a:t>khususnya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Obat</a:t>
            </a:r>
            <a:r>
              <a:rPr lang="en-ID" sz="3600" dirty="0">
                <a:latin typeface="BookmanOldStyle"/>
              </a:rPr>
              <a:t> yang </a:t>
            </a:r>
            <a:r>
              <a:rPr lang="en-ID" sz="3600" dirty="0" err="1">
                <a:latin typeface="BookmanOldStyle"/>
              </a:rPr>
              <a:t>perlu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diwaspadai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i="1" dirty="0">
                <a:latin typeface="BookmanOldStyle"/>
              </a:rPr>
              <a:t>(high- alert medication)</a:t>
            </a:r>
            <a:r>
              <a:rPr lang="en-ID" sz="3600" dirty="0">
                <a:latin typeface="BookmanOldStyle"/>
              </a:rPr>
              <a:t>.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3600" i="1" dirty="0">
                <a:latin typeface="BookmanOldStyle"/>
              </a:rPr>
              <a:t>High-alert medication </a:t>
            </a:r>
            <a:r>
              <a:rPr lang="en-ID" sz="3600" dirty="0" err="1">
                <a:latin typeface="BookmanOldStyle"/>
              </a:rPr>
              <a:t>adalah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Obat</a:t>
            </a:r>
            <a:r>
              <a:rPr lang="en-ID" sz="3600" dirty="0">
                <a:latin typeface="BookmanOldStyle"/>
              </a:rPr>
              <a:t> yang </a:t>
            </a:r>
            <a:r>
              <a:rPr lang="en-ID" sz="3600" dirty="0" err="1">
                <a:latin typeface="BookmanOldStyle"/>
              </a:rPr>
              <a:t>harus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diwaspadai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karena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sering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menyebabkan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terjadi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kesalahan</a:t>
            </a:r>
            <a:r>
              <a:rPr lang="en-ID" sz="3600" dirty="0">
                <a:latin typeface="BookmanOldStyle"/>
              </a:rPr>
              <a:t>/</a:t>
            </a:r>
            <a:r>
              <a:rPr lang="en-ID" sz="3600" dirty="0" err="1">
                <a:latin typeface="BookmanOldStyle"/>
              </a:rPr>
              <a:t>kesalahan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serius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i="1" dirty="0">
                <a:latin typeface="BookmanOldStyle"/>
              </a:rPr>
              <a:t>(sentinel event) </a:t>
            </a:r>
            <a:r>
              <a:rPr lang="en-ID" sz="3600" dirty="0" err="1">
                <a:latin typeface="BookmanOldStyle"/>
              </a:rPr>
              <a:t>dan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Obat</a:t>
            </a:r>
            <a:r>
              <a:rPr lang="en-ID" sz="3600" dirty="0">
                <a:latin typeface="BookmanOldStyle"/>
              </a:rPr>
              <a:t> yang </a:t>
            </a:r>
            <a:r>
              <a:rPr lang="en-ID" sz="3600" dirty="0" err="1">
                <a:latin typeface="BookmanOldStyle"/>
              </a:rPr>
              <a:t>berisiko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tinggi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menyebabkan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Reaksi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Obat</a:t>
            </a:r>
            <a:r>
              <a:rPr lang="en-ID" sz="3600" dirty="0">
                <a:latin typeface="BookmanOldStyle"/>
              </a:rPr>
              <a:t> yang </a:t>
            </a:r>
            <a:r>
              <a:rPr lang="en-ID" sz="3600" dirty="0" err="1">
                <a:latin typeface="BookmanOldStyle"/>
              </a:rPr>
              <a:t>Tidak</a:t>
            </a:r>
            <a:r>
              <a:rPr lang="en-ID" sz="3600" dirty="0">
                <a:latin typeface="BookmanOldStyle"/>
              </a:rPr>
              <a:t> </a:t>
            </a:r>
            <a:r>
              <a:rPr lang="en-ID" sz="3600" dirty="0" err="1">
                <a:latin typeface="BookmanOldStyle"/>
              </a:rPr>
              <a:t>Diinginkan</a:t>
            </a:r>
            <a:r>
              <a:rPr lang="en-ID" sz="3600" dirty="0">
                <a:latin typeface="BookmanOldStyle"/>
              </a:rPr>
              <a:t> (ROTD). </a:t>
            </a:r>
          </a:p>
        </p:txBody>
      </p:sp>
    </p:spTree>
    <p:extLst>
      <p:ext uri="{BB962C8B-B14F-4D97-AF65-F5344CB8AC3E}">
        <p14:creationId xmlns:p14="http://schemas.microsoft.com/office/powerpoint/2010/main" val="795254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88CA5D-02BD-5741-98A9-C08A91AB63DD}"/>
              </a:ext>
            </a:extLst>
          </p:cNvPr>
          <p:cNvSpPr/>
          <p:nvPr/>
        </p:nvSpPr>
        <p:spPr>
          <a:xfrm>
            <a:off x="625986" y="2346805"/>
            <a:ext cx="149855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b="1" dirty="0" err="1">
                <a:latin typeface="BookmanOldStyle"/>
              </a:rPr>
              <a:t>Kelompok</a:t>
            </a:r>
            <a:r>
              <a:rPr lang="en-ID" sz="4000" b="1" dirty="0">
                <a:latin typeface="BookmanOldStyle"/>
              </a:rPr>
              <a:t> </a:t>
            </a:r>
            <a:r>
              <a:rPr lang="en-ID" sz="4000" b="1" dirty="0" err="1">
                <a:latin typeface="BookmanOldStyle"/>
              </a:rPr>
              <a:t>Obat</a:t>
            </a:r>
            <a:r>
              <a:rPr lang="en-ID" sz="4000" b="1" dirty="0">
                <a:latin typeface="BookmanOldStyle"/>
              </a:rPr>
              <a:t> </a:t>
            </a:r>
            <a:r>
              <a:rPr lang="en-ID" sz="4000" b="1" i="1" dirty="0">
                <a:latin typeface="BookmanOldStyle"/>
              </a:rPr>
              <a:t>high-alert </a:t>
            </a:r>
            <a:r>
              <a:rPr lang="en-ID" sz="4000" b="1" dirty="0" err="1">
                <a:latin typeface="BookmanOldStyle"/>
              </a:rPr>
              <a:t>diantaranya</a:t>
            </a:r>
            <a:r>
              <a:rPr lang="en-ID" sz="4000" b="1" dirty="0">
                <a:latin typeface="BookmanOldStyle"/>
              </a:rPr>
              <a:t>: </a:t>
            </a:r>
            <a:endParaRPr lang="en-ID" sz="4000" b="1" dirty="0"/>
          </a:p>
          <a:p>
            <a:pPr algn="just">
              <a:buFont typeface="+mj-lt"/>
              <a:buAutoNum type="arabicPeriod"/>
            </a:pPr>
            <a:r>
              <a:rPr lang="en-ID" sz="4000" dirty="0" err="1">
                <a:latin typeface="BookmanOldStyle"/>
              </a:rPr>
              <a:t>Obat</a:t>
            </a:r>
            <a:r>
              <a:rPr lang="en-ID" sz="4000" dirty="0">
                <a:latin typeface="BookmanOldStyle"/>
              </a:rPr>
              <a:t> yang </a:t>
            </a:r>
            <a:r>
              <a:rPr lang="en-ID" sz="4000" dirty="0" err="1">
                <a:latin typeface="BookmanOldStyle"/>
              </a:rPr>
              <a:t>terlihat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mirip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dan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kedengarannya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mirip</a:t>
            </a:r>
            <a:r>
              <a:rPr lang="en-ID" sz="4000" dirty="0">
                <a:latin typeface="BookmanOldStyle"/>
              </a:rPr>
              <a:t> (Nama </a:t>
            </a:r>
            <a:r>
              <a:rPr lang="en-ID" sz="4000" dirty="0" err="1">
                <a:latin typeface="BookmanOldStyle"/>
              </a:rPr>
              <a:t>Obat</a:t>
            </a:r>
            <a:r>
              <a:rPr lang="en-ID" sz="4000" dirty="0">
                <a:latin typeface="BookmanOldStyle"/>
              </a:rPr>
              <a:t> Rupa </a:t>
            </a:r>
          </a:p>
          <a:p>
            <a:pPr algn="just">
              <a:buFont typeface="+mj-lt"/>
              <a:buAutoNum type="arabicPeriod"/>
            </a:pPr>
            <a:r>
              <a:rPr lang="en-ID" sz="4000" dirty="0" err="1">
                <a:latin typeface="BookmanOldStyle"/>
              </a:rPr>
              <a:t>dan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Ucapan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Mirip</a:t>
            </a:r>
            <a:r>
              <a:rPr lang="en-ID" sz="4000" dirty="0">
                <a:latin typeface="BookmanOldStyle"/>
              </a:rPr>
              <a:t>/NORUM, </a:t>
            </a:r>
            <a:r>
              <a:rPr lang="en-ID" sz="4000" dirty="0" err="1">
                <a:latin typeface="BookmanOldStyle"/>
              </a:rPr>
              <a:t>atau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i="1" dirty="0">
                <a:latin typeface="BookmanOldStyle"/>
              </a:rPr>
              <a:t>Look Alike Sound Alike</a:t>
            </a:r>
            <a:r>
              <a:rPr lang="en-ID" sz="4000" dirty="0">
                <a:latin typeface="BookmanOldStyle"/>
              </a:rPr>
              <a:t>/LASA). </a:t>
            </a:r>
          </a:p>
          <a:p>
            <a:pPr algn="just">
              <a:buFont typeface="+mj-lt"/>
              <a:buAutoNum type="arabicPeriod"/>
            </a:pPr>
            <a:r>
              <a:rPr lang="en-ID" sz="4000" dirty="0" err="1">
                <a:latin typeface="BookmanOldStyle"/>
              </a:rPr>
              <a:t>Elektrolit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konsentrasi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tinggi</a:t>
            </a:r>
            <a:r>
              <a:rPr lang="en-ID" sz="4000" dirty="0">
                <a:latin typeface="BookmanOldStyle"/>
              </a:rPr>
              <a:t> (</a:t>
            </a:r>
            <a:r>
              <a:rPr lang="en-ID" sz="4000" dirty="0" err="1">
                <a:latin typeface="BookmanOldStyle"/>
              </a:rPr>
              <a:t>misalnya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kalium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klorida</a:t>
            </a:r>
            <a:r>
              <a:rPr lang="en-ID" sz="4000" dirty="0">
                <a:latin typeface="BookmanOldStyle"/>
              </a:rPr>
              <a:t> 2meq/ml </a:t>
            </a:r>
            <a:r>
              <a:rPr lang="en-ID" sz="4000" dirty="0" err="1">
                <a:latin typeface="BookmanOldStyle"/>
              </a:rPr>
              <a:t>atau</a:t>
            </a:r>
            <a:r>
              <a:rPr lang="en-ID" sz="4000" dirty="0">
                <a:latin typeface="BookmanOldStyle"/>
              </a:rPr>
              <a:t> yang </a:t>
            </a:r>
            <a:r>
              <a:rPr lang="en-ID" sz="4000" dirty="0" err="1">
                <a:latin typeface="BookmanOldStyle"/>
              </a:rPr>
              <a:t>lebih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pekat</a:t>
            </a:r>
            <a:r>
              <a:rPr lang="en-ID" sz="4000" dirty="0">
                <a:latin typeface="BookmanOldStyle"/>
              </a:rPr>
              <a:t>, </a:t>
            </a:r>
            <a:r>
              <a:rPr lang="en-ID" sz="4000" dirty="0" err="1">
                <a:latin typeface="BookmanOldStyle"/>
              </a:rPr>
              <a:t>kalium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fosfat</a:t>
            </a:r>
            <a:r>
              <a:rPr lang="en-ID" sz="4000" dirty="0">
                <a:latin typeface="BookmanOldStyle"/>
              </a:rPr>
              <a:t>, natrium </a:t>
            </a:r>
            <a:r>
              <a:rPr lang="en-ID" sz="4000" dirty="0" err="1">
                <a:latin typeface="BookmanOldStyle"/>
              </a:rPr>
              <a:t>klorida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lebih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pekat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dari</a:t>
            </a:r>
            <a:r>
              <a:rPr lang="en-ID" sz="4000" dirty="0">
                <a:latin typeface="BookmanOldStyle"/>
              </a:rPr>
              <a:t> 0,9%, </a:t>
            </a:r>
          </a:p>
          <a:p>
            <a:pPr algn="just">
              <a:buFont typeface="+mj-lt"/>
              <a:buAutoNum type="arabicPeriod"/>
            </a:pPr>
            <a:r>
              <a:rPr lang="en-ID" sz="4000" dirty="0" err="1">
                <a:latin typeface="BookmanOldStyle"/>
              </a:rPr>
              <a:t>dan</a:t>
            </a:r>
            <a:r>
              <a:rPr lang="en-ID" sz="4000" dirty="0">
                <a:latin typeface="BookmanOldStyle"/>
              </a:rPr>
              <a:t> magnesium </a:t>
            </a:r>
            <a:r>
              <a:rPr lang="en-ID" sz="4000" dirty="0" err="1">
                <a:latin typeface="BookmanOldStyle"/>
              </a:rPr>
              <a:t>sulfat</a:t>
            </a:r>
            <a:r>
              <a:rPr lang="en-ID" sz="4000" dirty="0">
                <a:latin typeface="BookmanOldStyle"/>
              </a:rPr>
              <a:t> =50% </a:t>
            </a:r>
            <a:r>
              <a:rPr lang="en-ID" sz="4000" dirty="0" err="1">
                <a:latin typeface="BookmanOldStyle"/>
              </a:rPr>
              <a:t>atau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lebih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pekat</a:t>
            </a:r>
            <a:r>
              <a:rPr lang="en-ID" sz="4000" dirty="0">
                <a:latin typeface="BookmanOldStyle"/>
              </a:rPr>
              <a:t>). </a:t>
            </a:r>
          </a:p>
          <a:p>
            <a:pPr algn="just">
              <a:buFont typeface="+mj-lt"/>
              <a:buAutoNum type="arabicPeriod"/>
            </a:pPr>
            <a:r>
              <a:rPr lang="en-ID" sz="4000" dirty="0" err="1">
                <a:latin typeface="BookmanOldStyle"/>
              </a:rPr>
              <a:t>Obat-Obat</a:t>
            </a:r>
            <a:r>
              <a:rPr lang="en-ID" sz="4000" dirty="0">
                <a:latin typeface="BookmanOldStyle"/>
              </a:rPr>
              <a:t> </a:t>
            </a:r>
            <a:r>
              <a:rPr lang="en-ID" sz="4000" dirty="0" err="1">
                <a:latin typeface="BookmanOldStyle"/>
              </a:rPr>
              <a:t>sitostatika</a:t>
            </a:r>
            <a:r>
              <a:rPr lang="en-ID" sz="4000" dirty="0">
                <a:latin typeface="BookmanOldStyle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0641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8C530A-1AB9-D441-A82A-412FF0DE7BC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09341" y="0"/>
            <a:ext cx="726931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63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0824909-7111-7344-B5B6-B156374DBA6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531" y="325458"/>
            <a:ext cx="12798285" cy="881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2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08D62C-EC76-5C49-9345-AEE465EE771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05" y="809681"/>
            <a:ext cx="11070540" cy="681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64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b="1" dirty="0"/>
              <a:t>MANAJEMEN PENGELOLAAN OBAT</a:t>
            </a:r>
            <a:endParaRPr lang="en-ID" sz="3200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2861746-87CF-5D40-BC15-5CF6918FE268}"/>
              </a:ext>
            </a:extLst>
          </p:cNvPr>
          <p:cNvSpPr/>
          <p:nvPr/>
        </p:nvSpPr>
        <p:spPr>
          <a:xfrm>
            <a:off x="1028700" y="2184104"/>
            <a:ext cx="11968380" cy="287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Prinsip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pemberian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endParaRPr lang="en-ID" sz="4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high alert</a:t>
            </a:r>
            <a:endParaRPr lang="en-ID" sz="4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Medication error</a:t>
            </a:r>
            <a:endParaRPr lang="en-ID" sz="4000" i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Tren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pemberian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di Indonesia</a:t>
            </a:r>
            <a:r>
              <a:rPr lang="en-ID" sz="4000" dirty="0"/>
              <a:t> 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698C241-54F7-334F-A71E-AF7528B717F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283" y="1087709"/>
            <a:ext cx="11391900" cy="741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78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91FF542-108C-D543-84BA-493C7B273C9B}"/>
              </a:ext>
            </a:extLst>
          </p:cNvPr>
          <p:cNvSpPr/>
          <p:nvPr/>
        </p:nvSpPr>
        <p:spPr>
          <a:xfrm>
            <a:off x="1288217" y="903043"/>
            <a:ext cx="13846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/>
              <a:t>Tahapan</a:t>
            </a:r>
            <a:r>
              <a:rPr lang="en-US" sz="4000" b="1" dirty="0"/>
              <a:t> </a:t>
            </a:r>
            <a:r>
              <a:rPr lang="en-US" sz="4000" b="1" dirty="0" err="1"/>
              <a:t>penggunaan</a:t>
            </a:r>
            <a:r>
              <a:rPr lang="en-US" sz="4000" b="1" dirty="0"/>
              <a:t> </a:t>
            </a:r>
            <a:r>
              <a:rPr lang="en-US" sz="4000" b="1" dirty="0" err="1"/>
              <a:t>obat</a:t>
            </a:r>
            <a:r>
              <a:rPr lang="en-US" sz="4000" b="1" dirty="0"/>
              <a:t> </a:t>
            </a:r>
            <a:r>
              <a:rPr lang="en-US" sz="4000" b="1" dirty="0" err="1"/>
              <a:t>dimana</a:t>
            </a:r>
            <a:r>
              <a:rPr lang="en-US" sz="4000" b="1" dirty="0"/>
              <a:t> </a:t>
            </a:r>
            <a:r>
              <a:rPr lang="en-US" sz="4000" b="1" dirty="0" err="1"/>
              <a:t>kesalahan</a:t>
            </a:r>
            <a:r>
              <a:rPr lang="en-US" sz="4000" b="1" dirty="0"/>
              <a:t> LASA </a:t>
            </a:r>
            <a:r>
              <a:rPr lang="en-US" sz="4000" b="1" dirty="0" err="1"/>
              <a:t>dapat</a:t>
            </a:r>
            <a:r>
              <a:rPr lang="en-US" sz="4000" b="1" dirty="0"/>
              <a:t> </a:t>
            </a:r>
            <a:r>
              <a:rPr lang="en-US" sz="4000" b="1" dirty="0" err="1"/>
              <a:t>terjadi</a:t>
            </a:r>
            <a:endParaRPr lang="en-US" sz="40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9C21D9-E261-8E40-B83F-966E3B9D6288}"/>
              </a:ext>
            </a:extLst>
          </p:cNvPr>
          <p:cNvSpPr/>
          <p:nvPr/>
        </p:nvSpPr>
        <p:spPr>
          <a:xfrm>
            <a:off x="2239578" y="2443592"/>
            <a:ext cx="2509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Meresepkan</a:t>
            </a:r>
            <a:endParaRPr lang="en-US" sz="3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A496C2-7E19-4042-9401-741C82BCA4B9}"/>
              </a:ext>
            </a:extLst>
          </p:cNvPr>
          <p:cNvSpPr/>
          <p:nvPr/>
        </p:nvSpPr>
        <p:spPr>
          <a:xfrm>
            <a:off x="2223013" y="3553254"/>
            <a:ext cx="86294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Mentranskripsikan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mendokumentasikan</a:t>
            </a:r>
            <a:endParaRPr lang="en-US" sz="3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F0572E0-65AA-3140-A2E0-739DF3AEEBDF}"/>
              </a:ext>
            </a:extLst>
          </p:cNvPr>
          <p:cNvSpPr/>
          <p:nvPr/>
        </p:nvSpPr>
        <p:spPr>
          <a:xfrm>
            <a:off x="2270080" y="4515293"/>
            <a:ext cx="25120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Pengeluaran</a:t>
            </a:r>
            <a:endParaRPr lang="en-US" sz="36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00E862-1188-764F-8EAB-A7EEADC47EDE}"/>
              </a:ext>
            </a:extLst>
          </p:cNvPr>
          <p:cNvSpPr/>
          <p:nvPr/>
        </p:nvSpPr>
        <p:spPr>
          <a:xfrm>
            <a:off x="2223013" y="5580696"/>
            <a:ext cx="2170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Mengelola</a:t>
            </a:r>
            <a:endParaRPr lang="en-US" sz="36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19476B3-7298-9749-95FA-3D4C91B82628}"/>
              </a:ext>
            </a:extLst>
          </p:cNvPr>
          <p:cNvSpPr/>
          <p:nvPr/>
        </p:nvSpPr>
        <p:spPr>
          <a:xfrm>
            <a:off x="2268159" y="6688629"/>
            <a:ext cx="25459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/>
              <a:t>Pemantauan</a:t>
            </a:r>
            <a:endParaRPr lang="en-US" sz="36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1D02C7E-AB9B-4A4C-A89F-0C1B07E4A3E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7136" y="2184104"/>
            <a:ext cx="905819" cy="90581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9075FC3-9C2E-4E41-9326-CD035953289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57842" y="3484049"/>
            <a:ext cx="784739" cy="78473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21C365B-8AE4-784F-9FEC-493CDA2F5F7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05598" y="4409822"/>
            <a:ext cx="751802" cy="75180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AEE922B-FAF9-6E46-A479-17C9302F0D3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24659" y="5386348"/>
            <a:ext cx="878035" cy="8780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2828BE8-1301-8F47-AA44-326D10EF6C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24659" y="6534417"/>
            <a:ext cx="800543" cy="80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34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E175352-95BD-2940-8E67-80972A7781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F79DCC1-74BC-FE4E-89B3-A65FCCF6AC2C}"/>
              </a:ext>
            </a:extLst>
          </p:cNvPr>
          <p:cNvSpPr/>
          <p:nvPr/>
        </p:nvSpPr>
        <p:spPr>
          <a:xfrm>
            <a:off x="754052" y="1071118"/>
            <a:ext cx="116647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/>
              <a:t>Dampak</a:t>
            </a:r>
            <a:r>
              <a:rPr lang="en-US" sz="4000" b="1" dirty="0"/>
              <a:t> </a:t>
            </a:r>
            <a:r>
              <a:rPr lang="en-US" sz="4000" b="1" dirty="0" err="1"/>
              <a:t>klinis</a:t>
            </a:r>
            <a:r>
              <a:rPr lang="en-US" sz="4000" b="1" dirty="0"/>
              <a:t> </a:t>
            </a:r>
            <a:r>
              <a:rPr lang="en-US" sz="4000" b="1" dirty="0" err="1"/>
              <a:t>dari</a:t>
            </a:r>
            <a:r>
              <a:rPr lang="en-US" sz="4000" b="1" dirty="0"/>
              <a:t> </a:t>
            </a:r>
            <a:r>
              <a:rPr lang="en-US" sz="4000" b="1" dirty="0" err="1"/>
              <a:t>kesalahan</a:t>
            </a:r>
            <a:r>
              <a:rPr lang="en-US" sz="4000" b="1" dirty="0"/>
              <a:t> LASA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pasien</a:t>
            </a:r>
            <a:r>
              <a:rPr lang="en-US" sz="4000" b="1" dirty="0"/>
              <a:t> </a:t>
            </a:r>
            <a:r>
              <a:rPr lang="en-US" sz="4000" b="1" dirty="0" err="1"/>
              <a:t>rentan</a:t>
            </a:r>
            <a:r>
              <a:rPr lang="en-US" sz="4000" b="1" dirty="0"/>
              <a:t>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7277256-C025-7E4F-8BAE-4C80AA00745A}"/>
              </a:ext>
            </a:extLst>
          </p:cNvPr>
          <p:cNvSpPr/>
          <p:nvPr/>
        </p:nvSpPr>
        <p:spPr>
          <a:xfrm>
            <a:off x="754052" y="2782669"/>
            <a:ext cx="9144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err="1"/>
              <a:t>Kesalahan</a:t>
            </a:r>
            <a:r>
              <a:rPr lang="en-US" sz="3200" dirty="0"/>
              <a:t> LASA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mengakibatkan</a:t>
            </a:r>
            <a:r>
              <a:rPr lang="en-US" sz="3200" dirty="0"/>
              <a:t> </a:t>
            </a:r>
            <a:r>
              <a:rPr lang="en-US" sz="3200" dirty="0" err="1"/>
              <a:t>toksisitas</a:t>
            </a:r>
            <a:r>
              <a:rPr lang="en-US" sz="3200" dirty="0"/>
              <a:t> </a:t>
            </a:r>
            <a:r>
              <a:rPr lang="en-US" sz="3200" dirty="0" err="1"/>
              <a:t>akibat</a:t>
            </a:r>
            <a:r>
              <a:rPr lang="en-US" sz="3200" dirty="0"/>
              <a:t> </a:t>
            </a:r>
            <a:r>
              <a:rPr lang="en-US" sz="3200" dirty="0" err="1"/>
              <a:t>overdosis</a:t>
            </a:r>
            <a:r>
              <a:rPr lang="en-US" sz="3200" dirty="0"/>
              <a:t> </a:t>
            </a:r>
            <a:r>
              <a:rPr lang="en-US" sz="3200" dirty="0" err="1"/>
              <a:t>obat</a:t>
            </a:r>
            <a:endParaRPr lang="en-US" sz="32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samping</a:t>
            </a:r>
            <a:r>
              <a:rPr lang="en-US" sz="3200" dirty="0"/>
              <a:t> </a:t>
            </a:r>
            <a:r>
              <a:rPr lang="en-US" sz="3200" dirty="0" err="1"/>
              <a:t>obat</a:t>
            </a:r>
            <a:r>
              <a:rPr lang="en-US" sz="3200" dirty="0"/>
              <a:t> yang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diinginkan</a:t>
            </a:r>
            <a:endParaRPr lang="en-US" sz="32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sz="3200" dirty="0" err="1"/>
              <a:t>eksaserbasi</a:t>
            </a:r>
            <a:r>
              <a:rPr lang="en-US" sz="3200" dirty="0"/>
              <a:t> </a:t>
            </a:r>
            <a:r>
              <a:rPr lang="en-US" sz="3200" dirty="0" err="1"/>
              <a:t>penyakit</a:t>
            </a:r>
            <a:r>
              <a:rPr lang="en-US" sz="3200" dirty="0"/>
              <a:t> </a:t>
            </a:r>
            <a:r>
              <a:rPr lang="en-US" sz="3200" dirty="0" err="1"/>
              <a:t>dimana</a:t>
            </a:r>
            <a:r>
              <a:rPr lang="en-US" sz="3200" dirty="0"/>
              <a:t> </a:t>
            </a:r>
            <a:r>
              <a:rPr lang="en-US" sz="3200" dirty="0" err="1"/>
              <a:t>obat</a:t>
            </a:r>
            <a:r>
              <a:rPr lang="en-US" sz="3200" dirty="0"/>
              <a:t> yang </a:t>
            </a:r>
            <a:r>
              <a:rPr lang="en-US" sz="3200" dirty="0" err="1"/>
              <a:t>dimaksudkan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diberikan</a:t>
            </a:r>
            <a:r>
              <a:rPr lang="en-US" sz="3200" dirty="0"/>
              <a:t>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DA8E103-D97D-1149-BE15-3710B668F32C}"/>
              </a:ext>
            </a:extLst>
          </p:cNvPr>
          <p:cNvSpPr/>
          <p:nvPr/>
        </p:nvSpPr>
        <p:spPr>
          <a:xfrm>
            <a:off x="6178251" y="5399113"/>
            <a:ext cx="9144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/>
              <a:t>Beberapa</a:t>
            </a:r>
            <a:r>
              <a:rPr lang="en-US" sz="3200" dirty="0"/>
              <a:t> </a:t>
            </a:r>
            <a:r>
              <a:rPr lang="en-US" sz="3200" dirty="0" err="1"/>
              <a:t>kelompok</a:t>
            </a:r>
            <a:r>
              <a:rPr lang="en-US" sz="3200" dirty="0"/>
              <a:t> </a:t>
            </a:r>
            <a:r>
              <a:rPr lang="en-US" sz="3200" dirty="0" err="1"/>
              <a:t>pasien</a:t>
            </a:r>
            <a:r>
              <a:rPr lang="en-US" sz="3200" dirty="0"/>
              <a:t> </a:t>
            </a:r>
            <a:r>
              <a:rPr lang="en-US" sz="3200" dirty="0" err="1"/>
              <a:t>lebih</a:t>
            </a:r>
            <a:r>
              <a:rPr lang="en-US" sz="3200" dirty="0"/>
              <a:t> </a:t>
            </a:r>
            <a:r>
              <a:rPr lang="en-US" sz="3200" dirty="0" err="1"/>
              <a:t>rentan</a:t>
            </a:r>
            <a:r>
              <a:rPr lang="en-US" sz="3200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kesalahan</a:t>
            </a:r>
            <a:r>
              <a:rPr lang="en-US" sz="3200" dirty="0"/>
              <a:t> </a:t>
            </a:r>
            <a:r>
              <a:rPr lang="en-US" sz="3200" dirty="0" err="1"/>
              <a:t>pengobatan</a:t>
            </a:r>
            <a:r>
              <a:rPr lang="en-US" sz="3200" dirty="0"/>
              <a:t> </a:t>
            </a:r>
            <a:r>
              <a:rPr lang="en-US" sz="3200" dirty="0" err="1"/>
              <a:t>dibandingkan</a:t>
            </a:r>
            <a:r>
              <a:rPr lang="en-US" sz="3200" dirty="0"/>
              <a:t> yang lain, </a:t>
            </a:r>
            <a:r>
              <a:rPr lang="en-US" sz="3200" dirty="0" err="1"/>
              <a:t>misalnya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fisiologi</a:t>
            </a:r>
            <a:r>
              <a:rPr lang="en-US" sz="3200" dirty="0"/>
              <a:t> </a:t>
            </a:r>
            <a:r>
              <a:rPr lang="en-US" sz="3200" dirty="0" err="1"/>
              <a:t>mereka</a:t>
            </a:r>
            <a:r>
              <a:rPr lang="en-US" sz="3200" dirty="0"/>
              <a:t> yang </a:t>
            </a:r>
            <a:r>
              <a:rPr lang="en-US" sz="3200" dirty="0" err="1"/>
              <a:t>terlalu</a:t>
            </a:r>
            <a:r>
              <a:rPr lang="en-US" sz="3200" dirty="0"/>
              <a:t> </a:t>
            </a:r>
            <a:r>
              <a:rPr lang="en-US" sz="3200" dirty="0" err="1"/>
              <a:t>tua</a:t>
            </a:r>
            <a:r>
              <a:rPr lang="en-US" sz="3200" dirty="0"/>
              <a:t>, </a:t>
            </a:r>
            <a:r>
              <a:rPr lang="en-US" sz="3200" dirty="0" err="1"/>
              <a:t>gangguan</a:t>
            </a:r>
            <a:r>
              <a:rPr lang="en-US" sz="3200" dirty="0"/>
              <a:t> </a:t>
            </a:r>
            <a:r>
              <a:rPr lang="en-US" sz="3200" dirty="0" err="1"/>
              <a:t>ginjal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hati</a:t>
            </a:r>
            <a:r>
              <a:rPr lang="en-US" sz="3200" dirty="0"/>
              <a:t>,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kelemahan</a:t>
            </a:r>
            <a:r>
              <a:rPr lang="en-US" sz="3200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/>
              <a:t>Potensi</a:t>
            </a:r>
            <a:r>
              <a:rPr lang="en-US" sz="3200" dirty="0"/>
              <a:t> </a:t>
            </a:r>
            <a:r>
              <a:rPr lang="en-US" sz="3200" dirty="0" err="1"/>
              <a:t>bahaya</a:t>
            </a:r>
            <a:r>
              <a:rPr lang="en-US" sz="3200" dirty="0"/>
              <a:t> </a:t>
            </a:r>
            <a:r>
              <a:rPr lang="en-US" sz="3200" dirty="0" err="1"/>
              <a:t>lebih</a:t>
            </a:r>
            <a:r>
              <a:rPr lang="en-US" sz="3200" dirty="0"/>
              <a:t> </a:t>
            </a:r>
            <a:r>
              <a:rPr lang="en-US" sz="3200" dirty="0" err="1"/>
              <a:t>tinggi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pasien</a:t>
            </a:r>
            <a:r>
              <a:rPr lang="en-US" sz="3200" dirty="0"/>
              <a:t> </a:t>
            </a:r>
            <a:r>
              <a:rPr lang="en-US" sz="3200" dirty="0" err="1"/>
              <a:t>anak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lanjut</a:t>
            </a:r>
            <a:r>
              <a:rPr lang="en-US" sz="3200" dirty="0"/>
              <a:t> </a:t>
            </a:r>
            <a:r>
              <a:rPr lang="en-US" sz="3200" dirty="0" err="1"/>
              <a:t>usia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perbedaan</a:t>
            </a:r>
            <a:r>
              <a:rPr lang="en-US" sz="3200" dirty="0"/>
              <a:t> </a:t>
            </a:r>
            <a:r>
              <a:rPr lang="en-US" sz="3200" dirty="0" err="1"/>
              <a:t>fisiologi</a:t>
            </a:r>
            <a:r>
              <a:rPr lang="en-US" sz="3200" dirty="0"/>
              <a:t> </a:t>
            </a:r>
            <a:r>
              <a:rPr lang="en-US" sz="3200" dirty="0" err="1"/>
              <a:t>sehingga</a:t>
            </a:r>
            <a:r>
              <a:rPr lang="en-US" sz="3200" dirty="0"/>
              <a:t> </a:t>
            </a:r>
            <a:r>
              <a:rPr lang="en-US" sz="3200" dirty="0" err="1"/>
              <a:t>menyebabkan</a:t>
            </a:r>
            <a:r>
              <a:rPr lang="en-US" sz="3200" dirty="0"/>
              <a:t> </a:t>
            </a:r>
            <a:r>
              <a:rPr lang="en-US" sz="3200" dirty="0" err="1"/>
              <a:t>perbedaan</a:t>
            </a:r>
            <a:r>
              <a:rPr lang="en-US" sz="3200" dirty="0"/>
              <a:t> </a:t>
            </a:r>
            <a:r>
              <a:rPr lang="en-US" sz="3200" dirty="0" err="1"/>
              <a:t>farmakodinamik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farmakokinetik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8612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109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MEDICATION ERROR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413489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5658768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pengobatan</a:t>
            </a:r>
            <a:r>
              <a:rPr lang="en-ID" sz="2800" dirty="0"/>
              <a:t> (</a:t>
            </a:r>
            <a:r>
              <a:rPr lang="en-ID" sz="2800" i="1" dirty="0"/>
              <a:t>medication error</a:t>
            </a:r>
            <a:r>
              <a:rPr lang="en-ID" sz="2800" dirty="0"/>
              <a:t>)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semua</a:t>
            </a:r>
            <a:r>
              <a:rPr lang="en-ID" sz="2800" dirty="0"/>
              <a:t> </a:t>
            </a:r>
            <a:r>
              <a:rPr lang="en-ID" sz="2800" dirty="0" err="1"/>
              <a:t>keadaan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kejadian</a:t>
            </a:r>
            <a:r>
              <a:rPr lang="en-ID" sz="2800" dirty="0"/>
              <a:t> yang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menyebabkan</a:t>
            </a:r>
            <a:r>
              <a:rPr lang="en-ID" sz="2800" dirty="0"/>
              <a:t> </a:t>
            </a:r>
            <a:r>
              <a:rPr lang="en-ID" sz="2800" dirty="0" err="1"/>
              <a:t>penyaluran</a:t>
            </a:r>
            <a:r>
              <a:rPr lang="en-ID" sz="2800" dirty="0"/>
              <a:t> </a:t>
            </a:r>
            <a:r>
              <a:rPr lang="en-ID" sz="2800" dirty="0" err="1"/>
              <a:t>pengobatan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sesuai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yang </a:t>
            </a:r>
            <a:r>
              <a:rPr lang="en-ID" sz="2800" dirty="0" err="1"/>
              <a:t>diharapkan</a:t>
            </a:r>
            <a:r>
              <a:rPr lang="en-ID" sz="2800" dirty="0"/>
              <a:t> </a:t>
            </a:r>
            <a:r>
              <a:rPr lang="en-ID" sz="2800" dirty="0" err="1"/>
              <a:t>dimana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mencelakakan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839200" y="2871910"/>
            <a:ext cx="6857235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ID" sz="2800" i="1" dirty="0"/>
              <a:t>Medication error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kesalahan</a:t>
            </a:r>
            <a:r>
              <a:rPr lang="en-ID" sz="2800" dirty="0"/>
              <a:t> yang </a:t>
            </a:r>
            <a:r>
              <a:rPr lang="en-ID" sz="2800" dirty="0" err="1"/>
              <a:t>terjadi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pelayanan</a:t>
            </a:r>
            <a:r>
              <a:rPr lang="en-ID" sz="2800" dirty="0"/>
              <a:t> </a:t>
            </a:r>
            <a:r>
              <a:rPr lang="en-ID" sz="2800" dirty="0" err="1"/>
              <a:t>pengobatan</a:t>
            </a:r>
            <a:r>
              <a:rPr lang="en-ID" sz="2800" dirty="0"/>
              <a:t> </a:t>
            </a:r>
            <a:r>
              <a:rPr lang="en-ID" sz="2800" dirty="0" err="1"/>
              <a:t>terhadap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yang </a:t>
            </a:r>
            <a:r>
              <a:rPr lang="en-ID" sz="2800" dirty="0" err="1"/>
              <a:t>menyebabkan</a:t>
            </a:r>
            <a:r>
              <a:rPr lang="en-ID" sz="2800" dirty="0"/>
              <a:t> </a:t>
            </a:r>
            <a:r>
              <a:rPr lang="en-ID" sz="2800" dirty="0" err="1"/>
              <a:t>tejadinya</a:t>
            </a:r>
            <a:r>
              <a:rPr lang="en-ID" sz="2800" dirty="0"/>
              <a:t> </a:t>
            </a:r>
            <a:r>
              <a:rPr lang="en-ID" sz="2800" dirty="0" err="1"/>
              <a:t>kegagalan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pengobatan</a:t>
            </a:r>
            <a:r>
              <a:rPr lang="en-ID" sz="2800" dirty="0"/>
              <a:t> </a:t>
            </a:r>
            <a:r>
              <a:rPr lang="en-ID" sz="2800" dirty="0" err="1"/>
              <a:t>sehingga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memiliki</a:t>
            </a:r>
            <a:r>
              <a:rPr lang="en-ID" sz="2800" dirty="0"/>
              <a:t> </a:t>
            </a:r>
            <a:r>
              <a:rPr lang="en-ID" sz="2800" dirty="0" err="1"/>
              <a:t>potensi</a:t>
            </a:r>
            <a:r>
              <a:rPr lang="en-ID" sz="2800" dirty="0"/>
              <a:t> </a:t>
            </a:r>
            <a:r>
              <a:rPr lang="en-ID" sz="2800" dirty="0" err="1"/>
              <a:t>membahayan</a:t>
            </a:r>
            <a:r>
              <a:rPr lang="en-ID" sz="2800" dirty="0"/>
              <a:t> </a:t>
            </a:r>
            <a:r>
              <a:rPr lang="en-ID" sz="2800" dirty="0" err="1"/>
              <a:t>keselamatan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perawatan</a:t>
            </a:r>
            <a:r>
              <a:rPr lang="en-ID" sz="2800" dirty="0"/>
              <a:t>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A89CCFC-CB5B-B44F-A7C2-2DEB5555869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77561" y="6591299"/>
            <a:ext cx="7394714" cy="36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44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21254CF-B2C2-134A-B4AA-2D66EDAC4B4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93" y="281419"/>
            <a:ext cx="6172200" cy="97371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0F10A5E-03C7-F748-A0EA-02B94F9D516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6908" y="3419061"/>
            <a:ext cx="7394714" cy="36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59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2D9530-0570-2946-B9B1-78AE90CDE2EA}"/>
              </a:ext>
            </a:extLst>
          </p:cNvPr>
          <p:cNvSpPr/>
          <p:nvPr/>
        </p:nvSpPr>
        <p:spPr>
          <a:xfrm>
            <a:off x="1324660" y="2314969"/>
            <a:ext cx="135939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b="1" dirty="0" err="1">
                <a:latin typeface="ArialMT"/>
              </a:rPr>
              <a:t>Menurut</a:t>
            </a:r>
            <a:r>
              <a:rPr lang="en-ID" sz="3200" b="1" dirty="0">
                <a:latin typeface="ArialMT"/>
              </a:rPr>
              <a:t> Cohen, M.R. </a:t>
            </a:r>
            <a:r>
              <a:rPr lang="en-ID" sz="3200" b="1" dirty="0" err="1">
                <a:latin typeface="ArialMT"/>
              </a:rPr>
              <a:t>tahun</a:t>
            </a:r>
            <a:r>
              <a:rPr lang="en-ID" sz="3200" b="1" dirty="0">
                <a:latin typeface="ArialMT"/>
              </a:rPr>
              <a:t> 1999 </a:t>
            </a:r>
            <a:r>
              <a:rPr lang="en-ID" sz="3200" b="1" dirty="0" err="1">
                <a:latin typeface="ArialMT"/>
              </a:rPr>
              <a:t>kejadian</a:t>
            </a:r>
            <a:r>
              <a:rPr lang="en-ID" sz="3200" b="1" dirty="0">
                <a:latin typeface="ArialMT"/>
              </a:rPr>
              <a:t> </a:t>
            </a:r>
            <a:r>
              <a:rPr lang="en-ID" sz="3200" b="1" i="1" dirty="0">
                <a:latin typeface="Arial" panose="020B0604020202020204" pitchFamily="34" charset="0"/>
              </a:rPr>
              <a:t>medication error </a:t>
            </a:r>
            <a:r>
              <a:rPr lang="en-ID" sz="3200" b="1" dirty="0" err="1">
                <a:latin typeface="ArialMT"/>
              </a:rPr>
              <a:t>dibagi</a:t>
            </a:r>
            <a:r>
              <a:rPr lang="en-ID" sz="3200" b="1" dirty="0">
                <a:latin typeface="ArialMT"/>
              </a:rPr>
              <a:t> 4 </a:t>
            </a:r>
            <a:r>
              <a:rPr lang="en-ID" sz="3200" b="1" dirty="0" err="1">
                <a:latin typeface="ArialMT"/>
              </a:rPr>
              <a:t>fase</a:t>
            </a:r>
            <a:r>
              <a:rPr lang="en-ID" sz="3200" b="1" dirty="0">
                <a:latin typeface="ArialMT"/>
              </a:rPr>
              <a:t>, </a:t>
            </a:r>
            <a:r>
              <a:rPr lang="en-ID" sz="3200" b="1" dirty="0" err="1">
                <a:latin typeface="ArialMT"/>
              </a:rPr>
              <a:t>yaitu</a:t>
            </a:r>
            <a:r>
              <a:rPr lang="en-ID" sz="3200" b="1" dirty="0">
                <a:latin typeface="ArialMT"/>
              </a:rPr>
              <a:t>: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3200" i="1" dirty="0" err="1">
                <a:latin typeface="Arial" panose="020B0604020202020204" pitchFamily="34" charset="0"/>
              </a:rPr>
              <a:t>fase</a:t>
            </a:r>
            <a:r>
              <a:rPr lang="en-ID" sz="3200" i="1" dirty="0">
                <a:latin typeface="Arial" panose="020B0604020202020204" pitchFamily="34" charset="0"/>
              </a:rPr>
              <a:t> prescribing </a:t>
            </a:r>
            <a:r>
              <a:rPr lang="en-ID" sz="3200" dirty="0">
                <a:latin typeface="ArialMT"/>
              </a:rPr>
              <a:t>(error </a:t>
            </a:r>
            <a:r>
              <a:rPr lang="en-ID" sz="3200" dirty="0" err="1">
                <a:latin typeface="ArialMT"/>
              </a:rPr>
              <a:t>saat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penulisan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resep</a:t>
            </a:r>
            <a:r>
              <a:rPr lang="en-ID" sz="3200" dirty="0">
                <a:latin typeface="ArialMT"/>
              </a:rPr>
              <a:t>)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3200" i="1" dirty="0" err="1">
                <a:latin typeface="Arial" panose="020B0604020202020204" pitchFamily="34" charset="0"/>
              </a:rPr>
              <a:t>fase</a:t>
            </a:r>
            <a:r>
              <a:rPr lang="en-ID" sz="3200" i="1" dirty="0">
                <a:latin typeface="Arial" panose="020B0604020202020204" pitchFamily="34" charset="0"/>
              </a:rPr>
              <a:t> transcribing </a:t>
            </a:r>
            <a:r>
              <a:rPr lang="en-ID" sz="3200" dirty="0">
                <a:latin typeface="ArialMT"/>
              </a:rPr>
              <a:t>(error </a:t>
            </a:r>
            <a:r>
              <a:rPr lang="en-ID" sz="3200" dirty="0" err="1">
                <a:latin typeface="ArialMT"/>
              </a:rPr>
              <a:t>terjadi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pada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saat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pembacaan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resep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atau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pemahaman</a:t>
            </a:r>
            <a:r>
              <a:rPr lang="en-ID" sz="3200" dirty="0">
                <a:latin typeface="ArialMT"/>
              </a:rPr>
              <a:t>)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3200" i="1" dirty="0" err="1">
                <a:latin typeface="Arial" panose="020B0604020202020204" pitchFamily="34" charset="0"/>
              </a:rPr>
              <a:t>fase</a:t>
            </a:r>
            <a:r>
              <a:rPr lang="en-ID" sz="3200" i="1" dirty="0">
                <a:latin typeface="Arial" panose="020B0604020202020204" pitchFamily="34" charset="0"/>
              </a:rPr>
              <a:t> dispensing </a:t>
            </a:r>
            <a:r>
              <a:rPr lang="en-ID" sz="3200" dirty="0">
                <a:latin typeface="ArialMT"/>
              </a:rPr>
              <a:t>(error </a:t>
            </a:r>
            <a:r>
              <a:rPr lang="en-ID" sz="3200" dirty="0" err="1">
                <a:latin typeface="ArialMT"/>
              </a:rPr>
              <a:t>terjadi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pada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saat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penyiapan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hingga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penyerahan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obat</a:t>
            </a:r>
            <a:r>
              <a:rPr lang="en-ID" sz="3200" dirty="0">
                <a:latin typeface="ArialMT"/>
              </a:rPr>
              <a:t>)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3200" i="1" dirty="0" err="1">
                <a:latin typeface="Arial" panose="020B0604020202020204" pitchFamily="34" charset="0"/>
              </a:rPr>
              <a:t>fase</a:t>
            </a:r>
            <a:r>
              <a:rPr lang="en-ID" sz="3200" i="1" dirty="0">
                <a:latin typeface="Arial" panose="020B0604020202020204" pitchFamily="34" charset="0"/>
              </a:rPr>
              <a:t> administration </a:t>
            </a:r>
            <a:r>
              <a:rPr lang="en-ID" sz="3200" dirty="0">
                <a:latin typeface="ArialMT"/>
              </a:rPr>
              <a:t>(error yang </a:t>
            </a:r>
            <a:r>
              <a:rPr lang="en-ID" sz="3200" dirty="0" err="1">
                <a:latin typeface="ArialMT"/>
              </a:rPr>
              <a:t>terjadi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pada</a:t>
            </a:r>
            <a:r>
              <a:rPr lang="en-ID" sz="3200" dirty="0">
                <a:latin typeface="ArialMT"/>
              </a:rPr>
              <a:t> proses </a:t>
            </a:r>
            <a:r>
              <a:rPr lang="en-ID" sz="3200" dirty="0" err="1">
                <a:latin typeface="ArialMT"/>
              </a:rPr>
              <a:t>penggunaan</a:t>
            </a:r>
            <a:r>
              <a:rPr lang="en-ID" sz="3200" dirty="0">
                <a:latin typeface="ArialMT"/>
              </a:rPr>
              <a:t> </a:t>
            </a:r>
            <a:r>
              <a:rPr lang="en-ID" sz="3200" dirty="0" err="1">
                <a:latin typeface="ArialMT"/>
              </a:rPr>
              <a:t>obat</a:t>
            </a:r>
            <a:r>
              <a:rPr lang="en-ID" sz="3200" dirty="0">
                <a:latin typeface="ArialMT"/>
              </a:rPr>
              <a:t>). </a:t>
            </a:r>
            <a:endParaRPr lang="en-ID" sz="32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DB4D3-0578-2542-A80A-CD997E4C391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77561" y="6591299"/>
            <a:ext cx="7394714" cy="36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3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D79F14-8A62-7049-B747-14FF1C18D82C}"/>
              </a:ext>
            </a:extLst>
          </p:cNvPr>
          <p:cNvSpPr/>
          <p:nvPr/>
        </p:nvSpPr>
        <p:spPr>
          <a:xfrm>
            <a:off x="1600200" y="2472945"/>
            <a:ext cx="111820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>
                <a:latin typeface="ArialMT"/>
              </a:rPr>
              <a:t>1. </a:t>
            </a:r>
            <a:r>
              <a:rPr lang="en-ID" sz="2800" b="1" i="1" dirty="0">
                <a:latin typeface="Arial" panose="020B0604020202020204" pitchFamily="34" charset="0"/>
              </a:rPr>
              <a:t>Prescribing Error</a:t>
            </a:r>
            <a:br>
              <a:rPr lang="en-ID" sz="2800" i="1" dirty="0">
                <a:latin typeface="Arial" panose="020B0604020202020204" pitchFamily="34" charset="0"/>
              </a:rPr>
            </a:br>
            <a:r>
              <a:rPr lang="en-ID" sz="2800" b="1" i="1" dirty="0">
                <a:latin typeface="Arial" panose="020B0604020202020204" pitchFamily="34" charset="0"/>
              </a:rPr>
              <a:t>Medication error </a:t>
            </a:r>
            <a:r>
              <a:rPr lang="en-ID" sz="2800" b="1" dirty="0" err="1">
                <a:latin typeface="ArialMT"/>
              </a:rPr>
              <a:t>pada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i="1" dirty="0" err="1">
                <a:latin typeface="Arial" panose="020B0604020202020204" pitchFamily="34" charset="0"/>
              </a:rPr>
              <a:t>fase</a:t>
            </a:r>
            <a:r>
              <a:rPr lang="en-ID" sz="2800" b="1" i="1" dirty="0">
                <a:latin typeface="Arial" panose="020B0604020202020204" pitchFamily="34" charset="0"/>
              </a:rPr>
              <a:t> prescribing </a:t>
            </a:r>
            <a:r>
              <a:rPr lang="en-ID" sz="2800" b="1" dirty="0" err="1">
                <a:latin typeface="ArialMT"/>
              </a:rPr>
              <a:t>adalah</a:t>
            </a:r>
            <a:r>
              <a:rPr lang="en-ID" sz="2800" b="1" dirty="0">
                <a:latin typeface="ArialMT"/>
              </a:rPr>
              <a:t> error yang </a:t>
            </a:r>
            <a:r>
              <a:rPr lang="en-ID" sz="2800" b="1" dirty="0" err="1">
                <a:latin typeface="ArialMT"/>
              </a:rPr>
              <a:t>terjadi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pada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fase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penulisan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resep</a:t>
            </a:r>
            <a:r>
              <a:rPr lang="en-ID" sz="2800" dirty="0">
                <a:latin typeface="ArialMT"/>
              </a:rPr>
              <a:t>. </a:t>
            </a:r>
            <a:r>
              <a:rPr lang="en-ID" sz="2800" dirty="0" err="1">
                <a:latin typeface="ArialMT"/>
              </a:rPr>
              <a:t>Fase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ini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meliputi</a:t>
            </a:r>
            <a:r>
              <a:rPr lang="en-ID" sz="2800" dirty="0">
                <a:latin typeface="ArialMT"/>
              </a:rPr>
              <a:t> :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resep</a:t>
            </a:r>
            <a:r>
              <a:rPr lang="en-ID" sz="2800" dirty="0">
                <a:latin typeface="ArialMT"/>
              </a:rPr>
              <a:t> )</a:t>
            </a:r>
            <a:r>
              <a:rPr lang="en-ID" sz="2800" dirty="0" err="1">
                <a:latin typeface="ArialMT"/>
              </a:rPr>
              <a:t>seleksi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, </a:t>
            </a:r>
            <a:r>
              <a:rPr lang="en-ID" sz="2800" dirty="0" err="1">
                <a:latin typeface="ArialMT"/>
              </a:rPr>
              <a:t>resep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atau</a:t>
            </a:r>
            <a:r>
              <a:rPr lang="en-ID" sz="2800" dirty="0">
                <a:latin typeface="ArialMT"/>
              </a:rPr>
              <a:t> order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tidak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diotorisasi</a:t>
            </a:r>
            <a:endParaRPr lang="en-ID" sz="2800" dirty="0">
              <a:latin typeface="ArialMT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dosis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tidak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benar</a:t>
            </a:r>
            <a:endParaRPr lang="en-ID" sz="2800" dirty="0">
              <a:latin typeface="ArialMT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indikasi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tidak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diobati</a:t>
            </a:r>
            <a:endParaRPr lang="en-ID" sz="2800" dirty="0">
              <a:latin typeface="ArialMT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penggunaaan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tidak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diperlukan</a:t>
            </a:r>
            <a:r>
              <a:rPr lang="en-ID" sz="2800" dirty="0">
                <a:latin typeface="ArialMT"/>
              </a:rPr>
              <a:t> </a:t>
            </a:r>
            <a:endParaRPr lang="en-ID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BB18917-F695-9F4C-A118-9B42CE2F150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77561" y="6591299"/>
            <a:ext cx="7394714" cy="36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30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8ADDE6-DE15-9F42-AC3E-E8848A9FF4CD}"/>
              </a:ext>
            </a:extLst>
          </p:cNvPr>
          <p:cNvSpPr/>
          <p:nvPr/>
        </p:nvSpPr>
        <p:spPr>
          <a:xfrm>
            <a:off x="1321347" y="2534778"/>
            <a:ext cx="102434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>
                <a:latin typeface="ArialMT"/>
              </a:rPr>
              <a:t>2. </a:t>
            </a:r>
            <a:r>
              <a:rPr lang="en-ID" sz="2800" b="1" i="1" dirty="0">
                <a:latin typeface="Arial" panose="020B0604020202020204" pitchFamily="34" charset="0"/>
              </a:rPr>
              <a:t>Transcribing Error</a:t>
            </a:r>
            <a:br>
              <a:rPr lang="en-ID" sz="2800" i="1" dirty="0">
                <a:latin typeface="Arial" panose="020B0604020202020204" pitchFamily="34" charset="0"/>
              </a:rPr>
            </a:br>
            <a:r>
              <a:rPr lang="en-ID" sz="2800" b="1" dirty="0" err="1">
                <a:latin typeface="ArialMT"/>
              </a:rPr>
              <a:t>Pada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i="1" dirty="0" err="1">
                <a:latin typeface="Arial" panose="020B0604020202020204" pitchFamily="34" charset="0"/>
              </a:rPr>
              <a:t>fase</a:t>
            </a:r>
            <a:r>
              <a:rPr lang="en-ID" sz="2800" b="1" i="1" dirty="0">
                <a:latin typeface="Arial" panose="020B0604020202020204" pitchFamily="34" charset="0"/>
              </a:rPr>
              <a:t> transcribing</a:t>
            </a:r>
            <a:r>
              <a:rPr lang="en-ID" sz="2800" b="1" dirty="0">
                <a:latin typeface="ArialMT"/>
              </a:rPr>
              <a:t>, </a:t>
            </a:r>
            <a:r>
              <a:rPr lang="en-ID" sz="2800" b="1" dirty="0" err="1">
                <a:latin typeface="ArialMT"/>
              </a:rPr>
              <a:t>kesalahan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terjadi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pada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saat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pembacaan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resep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untuk</a:t>
            </a:r>
            <a:r>
              <a:rPr lang="en-ID" sz="2800" b="1" dirty="0">
                <a:latin typeface="ArialMT"/>
              </a:rPr>
              <a:t> proses dispensing, </a:t>
            </a:r>
            <a:r>
              <a:rPr lang="en-ID" sz="2800" b="1" dirty="0" err="1">
                <a:latin typeface="ArialMT"/>
              </a:rPr>
              <a:t>antara</a:t>
            </a:r>
            <a:r>
              <a:rPr lang="en-ID" sz="2800" b="1" dirty="0">
                <a:latin typeface="ArialMT"/>
              </a:rPr>
              <a:t> lain salah </a:t>
            </a:r>
            <a:r>
              <a:rPr lang="en-ID" sz="2800" b="1" dirty="0" err="1">
                <a:latin typeface="ArialMT"/>
              </a:rPr>
              <a:t>membaca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resep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karena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tulisan</a:t>
            </a:r>
            <a:r>
              <a:rPr lang="en-ID" sz="2800" b="1" dirty="0">
                <a:latin typeface="ArialMT"/>
              </a:rPr>
              <a:t> yang </a:t>
            </a:r>
            <a:r>
              <a:rPr lang="en-ID" sz="2800" b="1" dirty="0" err="1">
                <a:latin typeface="ArialMT"/>
              </a:rPr>
              <a:t>tidak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jelas</a:t>
            </a:r>
            <a:r>
              <a:rPr lang="en-ID" sz="2800" dirty="0">
                <a:latin typeface="ArialMT"/>
              </a:rPr>
              <a:t>. Salah </a:t>
            </a:r>
            <a:r>
              <a:rPr lang="en-ID" sz="2800" dirty="0" err="1">
                <a:latin typeface="ArialMT"/>
              </a:rPr>
              <a:t>dalam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menterjemahkan</a:t>
            </a:r>
            <a:r>
              <a:rPr lang="en-ID" sz="2800" dirty="0">
                <a:latin typeface="ArialMT"/>
              </a:rPr>
              <a:t> order </a:t>
            </a:r>
            <a:r>
              <a:rPr lang="en-ID" sz="2800" dirty="0" err="1">
                <a:latin typeface="ArialMT"/>
              </a:rPr>
              <a:t>pembuatan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resep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dan</a:t>
            </a:r>
            <a:r>
              <a:rPr lang="en-ID" sz="2800" dirty="0">
                <a:latin typeface="ArialMT"/>
              </a:rPr>
              <a:t> signature juga </a:t>
            </a:r>
            <a:r>
              <a:rPr lang="en-ID" sz="2800" dirty="0" err="1">
                <a:latin typeface="ArialMT"/>
              </a:rPr>
              <a:t>dapat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terjadi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pada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fase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ini</a:t>
            </a:r>
            <a:r>
              <a:rPr lang="en-ID" sz="2800" dirty="0">
                <a:latin typeface="ArialMT"/>
              </a:rPr>
              <a:t>. </a:t>
            </a:r>
            <a:endParaRPr lang="en-ID" sz="2800" dirty="0"/>
          </a:p>
          <a:p>
            <a:r>
              <a:rPr lang="en-ID" sz="2800" dirty="0" err="1">
                <a:latin typeface="ArialMT"/>
              </a:rPr>
              <a:t>Jenis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termasuk</a:t>
            </a:r>
            <a:r>
              <a:rPr lang="en-ID" sz="2800" dirty="0">
                <a:latin typeface="ArialMT"/>
              </a:rPr>
              <a:t> </a:t>
            </a:r>
            <a:r>
              <a:rPr lang="en-ID" sz="2800" i="1" dirty="0">
                <a:latin typeface="Arial" panose="020B0604020202020204" pitchFamily="34" charset="0"/>
              </a:rPr>
              <a:t>transcribing error</a:t>
            </a:r>
            <a:r>
              <a:rPr lang="en-ID" sz="2800" dirty="0">
                <a:latin typeface="ArialMT"/>
              </a:rPr>
              <a:t>, </a:t>
            </a:r>
            <a:r>
              <a:rPr lang="en-ID" sz="2800" dirty="0" err="1">
                <a:latin typeface="ArialMT"/>
              </a:rPr>
              <a:t>yaitu</a:t>
            </a:r>
            <a:r>
              <a:rPr lang="en-ID" sz="2800" dirty="0">
                <a:latin typeface="ArialMT"/>
              </a:rPr>
              <a:t>: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pemantauan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keliru</a:t>
            </a:r>
            <a:endParaRPr lang="en-ID" sz="2800" dirty="0">
              <a:latin typeface="ArialMT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reaksi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merugikan</a:t>
            </a:r>
            <a:r>
              <a:rPr lang="en-ID" sz="2800" dirty="0">
                <a:latin typeface="ArialMT"/>
              </a:rPr>
              <a:t> (ROM)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iinteraksi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endParaRPr lang="en-ID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C9B5386-EF0A-984C-AAE4-1972FDC1E5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77561" y="6591299"/>
            <a:ext cx="7394714" cy="36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92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01E51C-AFAF-F042-95E0-707C137B7658}"/>
              </a:ext>
            </a:extLst>
          </p:cNvPr>
          <p:cNvSpPr/>
          <p:nvPr/>
        </p:nvSpPr>
        <p:spPr>
          <a:xfrm>
            <a:off x="1080720" y="2549831"/>
            <a:ext cx="108349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>
                <a:latin typeface="ArialMT"/>
              </a:rPr>
              <a:t>3. </a:t>
            </a:r>
            <a:r>
              <a:rPr lang="en-ID" sz="2800" b="1" i="1" dirty="0">
                <a:latin typeface="Arial" panose="020B0604020202020204" pitchFamily="34" charset="0"/>
              </a:rPr>
              <a:t>Dispensing Error </a:t>
            </a:r>
            <a:endParaRPr lang="en-ID" sz="2800" b="1" dirty="0"/>
          </a:p>
          <a:p>
            <a:r>
              <a:rPr lang="en-ID" sz="2800" b="1" dirty="0" err="1">
                <a:latin typeface="ArialMT"/>
              </a:rPr>
              <a:t>Kesalahan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pada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i="1" dirty="0" err="1">
                <a:latin typeface="Arial" panose="020B0604020202020204" pitchFamily="34" charset="0"/>
              </a:rPr>
              <a:t>fase</a:t>
            </a:r>
            <a:r>
              <a:rPr lang="en-ID" sz="2800" b="1" i="1" dirty="0">
                <a:latin typeface="Arial" panose="020B0604020202020204" pitchFamily="34" charset="0"/>
              </a:rPr>
              <a:t> dispensing </a:t>
            </a:r>
            <a:r>
              <a:rPr lang="en-ID" sz="2800" b="1" dirty="0" err="1">
                <a:latin typeface="ArialMT"/>
              </a:rPr>
              <a:t>terjadi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pada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saat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penyiapan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hingga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penyerahan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resep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oleh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petugas</a:t>
            </a:r>
            <a:r>
              <a:rPr lang="en-ID" sz="2800" b="1" dirty="0">
                <a:latin typeface="ArialMT"/>
              </a:rPr>
              <a:t> </a:t>
            </a:r>
            <a:r>
              <a:rPr lang="en-ID" sz="2800" b="1" dirty="0" err="1">
                <a:latin typeface="ArialMT"/>
              </a:rPr>
              <a:t>apotek</a:t>
            </a:r>
            <a:r>
              <a:rPr lang="en-ID" sz="2800" b="1" dirty="0">
                <a:latin typeface="ArialMT"/>
              </a:rPr>
              <a:t>. </a:t>
            </a:r>
          </a:p>
          <a:p>
            <a:r>
              <a:rPr lang="en-ID" sz="2800" dirty="0">
                <a:latin typeface="ArialMT"/>
              </a:rPr>
              <a:t>Salah </a:t>
            </a:r>
            <a:r>
              <a:rPr lang="en-ID" sz="2800" dirty="0" err="1">
                <a:latin typeface="ArialMT"/>
              </a:rPr>
              <a:t>satu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kemungkinan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terjadinya</a:t>
            </a:r>
            <a:r>
              <a:rPr lang="en-ID" sz="2800" dirty="0">
                <a:latin typeface="ArialMT"/>
              </a:rPr>
              <a:t> error </a:t>
            </a:r>
            <a:r>
              <a:rPr lang="en-ID" sz="2800" dirty="0" err="1">
                <a:latin typeface="ArialMT"/>
              </a:rPr>
              <a:t>adalah</a:t>
            </a:r>
            <a:r>
              <a:rPr lang="en-ID" sz="2800" dirty="0">
                <a:latin typeface="ArialMT"/>
              </a:rPr>
              <a:t> salah </a:t>
            </a:r>
            <a:r>
              <a:rPr lang="en-ID" sz="2800" dirty="0" err="1">
                <a:latin typeface="ArialMT"/>
              </a:rPr>
              <a:t>dalam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mengambil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dari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rak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penyimpanan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kemasan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atau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nama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mirip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atau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dapat</a:t>
            </a:r>
            <a:r>
              <a:rPr lang="en-ID" sz="2800" dirty="0">
                <a:latin typeface="ArialMT"/>
              </a:rPr>
              <a:t> pula </a:t>
            </a:r>
            <a:r>
              <a:rPr lang="en-ID" sz="2800" dirty="0" err="1">
                <a:latin typeface="ArialMT"/>
              </a:rPr>
              <a:t>terjadi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berdekatan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letaknya</a:t>
            </a:r>
            <a:r>
              <a:rPr lang="en-ID" sz="2800" dirty="0">
                <a:latin typeface="ArialMT"/>
              </a:rPr>
              <a:t>.</a:t>
            </a:r>
          </a:p>
          <a:p>
            <a:r>
              <a:rPr lang="en-ID" sz="2800" dirty="0" err="1">
                <a:latin typeface="ArialMT"/>
              </a:rPr>
              <a:t>Selain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itu</a:t>
            </a:r>
            <a:r>
              <a:rPr lang="en-ID" sz="2800" dirty="0">
                <a:latin typeface="ArialMT"/>
              </a:rPr>
              <a:t>, salah </a:t>
            </a:r>
            <a:r>
              <a:rPr lang="en-ID" sz="2800" dirty="0" err="1">
                <a:latin typeface="ArialMT"/>
              </a:rPr>
              <a:t>dalam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menghitung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jumlah</a:t>
            </a:r>
            <a:r>
              <a:rPr lang="en-ID" sz="2800" dirty="0">
                <a:latin typeface="ArialMT"/>
              </a:rPr>
              <a:t> tablet yang </a:t>
            </a:r>
            <a:r>
              <a:rPr lang="en-ID" sz="2800" dirty="0" err="1">
                <a:latin typeface="ArialMT"/>
              </a:rPr>
              <a:t>akan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diracik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ataupun</a:t>
            </a:r>
            <a:r>
              <a:rPr lang="en-ID" sz="2800" dirty="0">
                <a:latin typeface="ArialMT"/>
              </a:rPr>
              <a:t> salah </a:t>
            </a:r>
            <a:r>
              <a:rPr lang="en-ID" sz="2800" dirty="0" err="1">
                <a:latin typeface="ArialMT"/>
              </a:rPr>
              <a:t>dalam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pemberian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informasi</a:t>
            </a:r>
            <a:r>
              <a:rPr lang="en-ID" sz="2800" dirty="0">
                <a:latin typeface="ArialMT"/>
              </a:rPr>
              <a:t>. </a:t>
            </a:r>
            <a:r>
              <a:rPr lang="en-ID" sz="2800" dirty="0" err="1">
                <a:latin typeface="ArialMT"/>
              </a:rPr>
              <a:t>Jenis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termasuk</a:t>
            </a:r>
            <a:r>
              <a:rPr lang="en-ID" sz="2800" dirty="0">
                <a:latin typeface="ArialMT"/>
              </a:rPr>
              <a:t> </a:t>
            </a:r>
            <a:r>
              <a:rPr lang="en-ID" sz="2800" i="1" dirty="0">
                <a:latin typeface="Arial" panose="020B0604020202020204" pitchFamily="34" charset="0"/>
              </a:rPr>
              <a:t>dispensing error </a:t>
            </a:r>
            <a:r>
              <a:rPr lang="en-ID" sz="2800" dirty="0" err="1">
                <a:latin typeface="ArialMT"/>
              </a:rPr>
              <a:t>yaitu</a:t>
            </a:r>
            <a:r>
              <a:rPr lang="en-ID" sz="2800" dirty="0">
                <a:latin typeface="ArialMT"/>
              </a:rPr>
              <a:t> :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bentuk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sediaan</a:t>
            </a:r>
            <a:r>
              <a:rPr lang="en-ID" sz="2800" dirty="0">
                <a:latin typeface="ArialMT"/>
              </a:rPr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pembuatan</a:t>
            </a:r>
            <a:r>
              <a:rPr lang="en-ID" sz="2800" dirty="0">
                <a:latin typeface="ArialMT"/>
              </a:rPr>
              <a:t>/</a:t>
            </a:r>
            <a:r>
              <a:rPr lang="en-ID" sz="2800" dirty="0" err="1">
                <a:latin typeface="ArialMT"/>
              </a:rPr>
              <a:t>penyiapan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keliru</a:t>
            </a:r>
            <a:endParaRPr lang="en-ID" sz="2800" dirty="0">
              <a:latin typeface="ArialMT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karena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pemberian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rusak</a:t>
            </a:r>
            <a:endParaRPr lang="en-ID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3770788-1FD5-A24D-BBD7-9073486A2E1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77563" y="6591300"/>
            <a:ext cx="7394712" cy="369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95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227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PRINSIP PEMBERIAN OBAT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3077813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MEDICATION EROR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D91960-EA73-554C-A20F-B5B5C7E3770C}"/>
              </a:ext>
            </a:extLst>
          </p:cNvPr>
          <p:cNvSpPr/>
          <p:nvPr/>
        </p:nvSpPr>
        <p:spPr>
          <a:xfrm>
            <a:off x="1764588" y="1903597"/>
            <a:ext cx="13258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>
                <a:latin typeface="ArialMT"/>
              </a:rPr>
              <a:t>4. </a:t>
            </a:r>
            <a:r>
              <a:rPr lang="en-ID" sz="2800" b="1" i="1" dirty="0">
                <a:latin typeface="Arial" panose="020B0604020202020204" pitchFamily="34" charset="0"/>
              </a:rPr>
              <a:t>Administration Error </a:t>
            </a:r>
            <a:endParaRPr lang="en-ID" sz="2800" b="1" dirty="0"/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pada</a:t>
            </a:r>
            <a:r>
              <a:rPr lang="en-ID" sz="2800" dirty="0">
                <a:latin typeface="ArialMT"/>
              </a:rPr>
              <a:t> </a:t>
            </a:r>
            <a:r>
              <a:rPr lang="en-ID" sz="2800" i="1" dirty="0" err="1">
                <a:latin typeface="Arial" panose="020B0604020202020204" pitchFamily="34" charset="0"/>
              </a:rPr>
              <a:t>fase</a:t>
            </a:r>
            <a:r>
              <a:rPr lang="en-ID" sz="2800" i="1" dirty="0">
                <a:latin typeface="Arial" panose="020B0604020202020204" pitchFamily="34" charset="0"/>
              </a:rPr>
              <a:t> administration </a:t>
            </a:r>
            <a:r>
              <a:rPr lang="en-ID" sz="2800" dirty="0" err="1">
                <a:latin typeface="ArialMT"/>
              </a:rPr>
              <a:t>adalah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terjadi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pada</a:t>
            </a:r>
            <a:r>
              <a:rPr lang="en-ID" sz="2800" dirty="0">
                <a:latin typeface="ArialMT"/>
              </a:rPr>
              <a:t> proses </a:t>
            </a:r>
            <a:r>
              <a:rPr lang="en-ID" sz="2800" dirty="0" err="1">
                <a:latin typeface="ArialMT"/>
              </a:rPr>
              <a:t>penggunaan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</a:t>
            </a:r>
            <a:r>
              <a:rPr lang="en-ID" sz="2800" dirty="0">
                <a:latin typeface="ArialMT"/>
              </a:rPr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>
                <a:latin typeface="ArialMT"/>
              </a:rPr>
              <a:t>Fase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ini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dapat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melibatkan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petugas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apotek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pasien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atau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keluarganya</a:t>
            </a:r>
            <a:r>
              <a:rPr lang="en-ID" sz="2800" dirty="0">
                <a:latin typeface="ArialMT"/>
              </a:rPr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>
                <a:latin typeface="ArialMT"/>
              </a:rPr>
              <a:t>Kesalahan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terjadi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misalnya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pasien</a:t>
            </a:r>
            <a:r>
              <a:rPr lang="en-ID" sz="2800" dirty="0">
                <a:latin typeface="ArialMT"/>
              </a:rPr>
              <a:t> salah </a:t>
            </a:r>
            <a:r>
              <a:rPr lang="en-ID" sz="2800" dirty="0" err="1">
                <a:latin typeface="ArialMT"/>
              </a:rPr>
              <a:t>menggunakan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supositoria</a:t>
            </a:r>
            <a:r>
              <a:rPr lang="en-ID" sz="2800" dirty="0">
                <a:latin typeface="ArialMT"/>
              </a:rPr>
              <a:t> yang </a:t>
            </a:r>
            <a:r>
              <a:rPr lang="en-ID" sz="2800" dirty="0" err="1">
                <a:latin typeface="ArialMT"/>
              </a:rPr>
              <a:t>seharusnya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melalui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dubur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tapi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dimakan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dengan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bubur</a:t>
            </a:r>
            <a:r>
              <a:rPr lang="en-ID" sz="2800" dirty="0">
                <a:latin typeface="ArialMT"/>
              </a:rPr>
              <a:t>, salah </a:t>
            </a:r>
            <a:r>
              <a:rPr lang="en-ID" sz="2800" dirty="0" err="1">
                <a:latin typeface="ArialMT"/>
              </a:rPr>
              <a:t>waktu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minum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obatnya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seharusnya</a:t>
            </a:r>
            <a:r>
              <a:rPr lang="en-ID" sz="2800" dirty="0">
                <a:latin typeface="ArialMT"/>
              </a:rPr>
              <a:t> 1 jam </a:t>
            </a:r>
            <a:r>
              <a:rPr lang="en-ID" sz="2800" dirty="0" err="1">
                <a:latin typeface="ArialMT"/>
              </a:rPr>
              <a:t>sebelum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makan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tetapi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diminum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bersama</a:t>
            </a:r>
            <a:r>
              <a:rPr lang="en-ID" sz="2800" dirty="0">
                <a:latin typeface="ArialMT"/>
              </a:rPr>
              <a:t> </a:t>
            </a:r>
            <a:r>
              <a:rPr lang="en-ID" sz="2800" dirty="0" err="1">
                <a:latin typeface="ArialMT"/>
              </a:rPr>
              <a:t>makan</a:t>
            </a:r>
            <a:r>
              <a:rPr lang="en-ID" sz="2800" dirty="0">
                <a:latin typeface="ArialMT"/>
              </a:rPr>
              <a:t>. </a:t>
            </a:r>
          </a:p>
          <a:p>
            <a:endParaRPr lang="en-ID" sz="2800" dirty="0">
              <a:latin typeface="ArialMT"/>
            </a:endParaRPr>
          </a:p>
          <a:p>
            <a:r>
              <a:rPr lang="en-ID" sz="2800" dirty="0" err="1"/>
              <a:t>Jenis</a:t>
            </a:r>
            <a:r>
              <a:rPr lang="en-ID" sz="2800" dirty="0"/>
              <a:t> </a:t>
            </a: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yang </a:t>
            </a:r>
            <a:r>
              <a:rPr lang="en-ID" sz="2800" dirty="0" err="1"/>
              <a:t>termasuk</a:t>
            </a:r>
            <a:r>
              <a:rPr lang="en-ID" sz="2800" dirty="0"/>
              <a:t> </a:t>
            </a:r>
            <a:r>
              <a:rPr lang="en-ID" sz="2800" i="1" dirty="0"/>
              <a:t>administration error </a:t>
            </a:r>
            <a:r>
              <a:rPr lang="en-ID" sz="2800" dirty="0" err="1"/>
              <a:t>yaitu</a:t>
            </a:r>
            <a:r>
              <a:rPr lang="en-ID" sz="2800" dirty="0"/>
              <a:t> :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lalai</a:t>
            </a:r>
            <a:r>
              <a:rPr lang="en-ID" sz="2800" dirty="0"/>
              <a:t> </a:t>
            </a:r>
            <a:r>
              <a:rPr lang="en-ID" sz="2800" dirty="0" err="1"/>
              <a:t>memberikan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endParaRPr lang="en-ID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waktu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yang </a:t>
            </a:r>
            <a:r>
              <a:rPr lang="en-ID" sz="2800" dirty="0" err="1"/>
              <a:t>keliru</a:t>
            </a:r>
            <a:endParaRPr lang="en-ID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tehnik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yang </a:t>
            </a:r>
            <a:r>
              <a:rPr lang="en-ID" sz="2800" dirty="0" err="1"/>
              <a:t>keliru</a:t>
            </a:r>
            <a:endParaRPr lang="en-ID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patuh</a:t>
            </a:r>
            <a:r>
              <a:rPr lang="en-ID" sz="2800" dirty="0"/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rute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benar</a:t>
            </a:r>
            <a:endParaRPr lang="en-ID" sz="2800" dirty="0"/>
          </a:p>
          <a:p>
            <a:pPr marL="457200" indent="-457200">
              <a:buFont typeface="Wingdings" pitchFamily="2" charset="2"/>
              <a:buChar char="v"/>
            </a:pPr>
            <a:r>
              <a:rPr lang="en-ID" sz="2800" dirty="0" err="1"/>
              <a:t>Kesalahan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gagal</a:t>
            </a:r>
            <a:r>
              <a:rPr lang="en-ID" sz="2800" dirty="0"/>
              <a:t> </a:t>
            </a:r>
            <a:r>
              <a:rPr lang="en-ID" sz="2800" dirty="0" err="1"/>
              <a:t>menerima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endParaRPr lang="en-ID" sz="28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AEA7CE2-A6FA-4545-8EC3-E65083B84C6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77561" y="6591299"/>
            <a:ext cx="7394714" cy="36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6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5858316" y="3429000"/>
            <a:ext cx="11430674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6600" dirty="0">
                <a:solidFill>
                  <a:srgbClr val="242F9B"/>
                </a:solidFill>
                <a:latin typeface="Montserrat Ultra-Bold"/>
              </a:rPr>
              <a:t>TREND DAN ISSUE DALAM PEMBERIAN OBAT DI INDONESIA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3572600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5658768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ase"/>
            <a:r>
              <a:rPr lang="en-ID" sz="3200" b="1" dirty="0" err="1"/>
              <a:t>Pemahaman</a:t>
            </a:r>
            <a:r>
              <a:rPr lang="en-ID" sz="3200" b="1" dirty="0"/>
              <a:t> Masyarakat Akan </a:t>
            </a:r>
            <a:r>
              <a:rPr lang="en-ID" sz="3200" b="1" dirty="0" err="1"/>
              <a:t>Penggunaan</a:t>
            </a:r>
            <a:r>
              <a:rPr lang="en-ID" sz="3200" b="1" dirty="0"/>
              <a:t> </a:t>
            </a:r>
            <a:r>
              <a:rPr lang="en-ID" sz="3200" b="1" dirty="0" err="1"/>
              <a:t>Obat</a:t>
            </a:r>
            <a:r>
              <a:rPr lang="en-ID" sz="3200" b="1" dirty="0"/>
              <a:t> Masih </a:t>
            </a:r>
            <a:r>
              <a:rPr lang="en-ID" sz="3200" b="1" dirty="0" err="1"/>
              <a:t>Rendah</a:t>
            </a:r>
            <a:endParaRPr lang="en-ID" sz="3200" b="1" dirty="0"/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35227" y="2871910"/>
            <a:ext cx="6857235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…………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163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TREND DAN ISSUE DALAM PEMBERIAN OBAT DI INDONESIA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EB6AAF-90B4-2B44-887D-1BB5B80ADC0F}"/>
              </a:ext>
            </a:extLst>
          </p:cNvPr>
          <p:cNvSpPr/>
          <p:nvPr/>
        </p:nvSpPr>
        <p:spPr>
          <a:xfrm>
            <a:off x="5478807" y="4397240"/>
            <a:ext cx="1188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Wingdings" pitchFamily="2" charset="2"/>
              <a:buChar char="Ø"/>
            </a:pPr>
            <a:r>
              <a:rPr lang="en-ID" sz="2400" dirty="0" err="1">
                <a:latin typeface="Helvetica Neue" panose="02000503000000020004" pitchFamily="2" charset="0"/>
              </a:rPr>
              <a:t>Sampai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saat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ini</a:t>
            </a:r>
            <a:r>
              <a:rPr lang="en-ID" sz="2400" dirty="0">
                <a:latin typeface="Helvetica Neue" panose="02000503000000020004" pitchFamily="2" charset="0"/>
              </a:rPr>
              <a:t> di </a:t>
            </a:r>
            <a:r>
              <a:rPr lang="en-ID" sz="2400" dirty="0" err="1">
                <a:latin typeface="Helvetica Neue" panose="02000503000000020004" pitchFamily="2" charset="0"/>
              </a:rPr>
              <a:t>tengah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masyarakat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seringkali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dijumpai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berbagai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masalah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dalam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penggunaan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en-ID" sz="2400" dirty="0" err="1">
                <a:latin typeface="Helvetica Neue" panose="02000503000000020004" pitchFamily="2" charset="0"/>
              </a:rPr>
              <a:t>Diantaranya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ialah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kurangnya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pemahaman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tentang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penggunaan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tepat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rasional</a:t>
            </a:r>
            <a:r>
              <a:rPr lang="en-ID" sz="2400" dirty="0">
                <a:latin typeface="Helvetica Neue" panose="02000503000000020004" pitchFamily="2" charset="0"/>
              </a:rPr>
              <a:t>, </a:t>
            </a:r>
            <a:r>
              <a:rPr lang="en-ID" sz="2400" dirty="0" err="1">
                <a:latin typeface="Helvetica Neue" panose="02000503000000020004" pitchFamily="2" charset="0"/>
              </a:rPr>
              <a:t>penggunaan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bebas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secara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berlebihan</a:t>
            </a:r>
            <a:r>
              <a:rPr lang="en-ID" sz="2400" dirty="0">
                <a:latin typeface="Helvetica Neue" panose="02000503000000020004" pitchFamily="2" charset="0"/>
              </a:rPr>
              <a:t>, </a:t>
            </a:r>
            <a:r>
              <a:rPr lang="en-ID" sz="2400" dirty="0" err="1">
                <a:latin typeface="Helvetica Neue" panose="02000503000000020004" pitchFamily="2" charset="0"/>
              </a:rPr>
              <a:t>serta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kurangnya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pemahaman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tentang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cara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menyimpan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membuang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dengan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benar</a:t>
            </a:r>
            <a:r>
              <a:rPr lang="en-ID" sz="2400" dirty="0">
                <a:latin typeface="Helvetica Neue" panose="02000503000000020004" pitchFamily="2" charset="0"/>
              </a:rPr>
              <a:t>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en-ID" sz="2400" dirty="0" err="1">
                <a:latin typeface="Helvetica Neue" panose="02000503000000020004" pitchFamily="2" charset="0"/>
              </a:rPr>
              <a:t>Sedangkan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tenaga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kesehatan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masih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dirasakan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kurang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memberikan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informasi</a:t>
            </a:r>
            <a:r>
              <a:rPr lang="en-ID" sz="2400" dirty="0">
                <a:latin typeface="Helvetica Neue" panose="02000503000000020004" pitchFamily="2" charset="0"/>
              </a:rPr>
              <a:t> yang </a:t>
            </a:r>
            <a:r>
              <a:rPr lang="en-ID" sz="2400" dirty="0" err="1">
                <a:latin typeface="Helvetica Neue" panose="02000503000000020004" pitchFamily="2" charset="0"/>
              </a:rPr>
              <a:t>memadai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tentang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penggunaan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en-ID" sz="2400" dirty="0" err="1">
                <a:latin typeface="Helvetica Neue" panose="02000503000000020004" pitchFamily="2" charset="0"/>
              </a:rPr>
              <a:t>Berdasarkan</a:t>
            </a:r>
            <a:r>
              <a:rPr lang="en-ID" sz="2400" dirty="0">
                <a:latin typeface="Helvetica Neue" panose="02000503000000020004" pitchFamily="2" charset="0"/>
              </a:rPr>
              <a:t> Hasil </a:t>
            </a:r>
            <a:r>
              <a:rPr lang="en-ID" sz="2400" dirty="0" err="1">
                <a:latin typeface="Helvetica Neue" panose="02000503000000020004" pitchFamily="2" charset="0"/>
              </a:rPr>
              <a:t>Riset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Kesehatan</a:t>
            </a:r>
            <a:r>
              <a:rPr lang="en-ID" sz="2400" dirty="0">
                <a:latin typeface="Helvetica Neue" panose="02000503000000020004" pitchFamily="2" charset="0"/>
              </a:rPr>
              <a:t> Dasar (</a:t>
            </a:r>
            <a:r>
              <a:rPr lang="en-ID" sz="2400" dirty="0" err="1">
                <a:latin typeface="Helvetica Neue" panose="02000503000000020004" pitchFamily="2" charset="0"/>
              </a:rPr>
              <a:t>Riskesdas</a:t>
            </a:r>
            <a:r>
              <a:rPr lang="en-ID" sz="2400" dirty="0">
                <a:latin typeface="Helvetica Neue" panose="02000503000000020004" pitchFamily="2" charset="0"/>
              </a:rPr>
              <a:t>) 2013 </a:t>
            </a:r>
            <a:r>
              <a:rPr lang="en-ID" sz="2400" dirty="0" err="1">
                <a:latin typeface="Helvetica Neue" panose="02000503000000020004" pitchFamily="2" charset="0"/>
              </a:rPr>
              <a:t>menunjukkan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bahwa</a:t>
            </a:r>
            <a:r>
              <a:rPr lang="en-ID" sz="2400" dirty="0">
                <a:latin typeface="Helvetica Neue" panose="02000503000000020004" pitchFamily="2" charset="0"/>
              </a:rPr>
              <a:t> 35,2% </a:t>
            </a:r>
            <a:r>
              <a:rPr lang="en-ID" sz="2400" dirty="0" err="1">
                <a:latin typeface="Helvetica Neue" panose="02000503000000020004" pitchFamily="2" charset="0"/>
              </a:rPr>
              <a:t>rumah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tangga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menyimpan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untuk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swamedikasi</a:t>
            </a:r>
            <a:r>
              <a:rPr lang="en-ID" sz="2400" dirty="0">
                <a:latin typeface="Helvetica Neue" panose="02000503000000020004" pitchFamily="2" charset="0"/>
              </a:rPr>
              <a:t>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en-ID" sz="2400" dirty="0">
                <a:latin typeface="Helvetica Neue" panose="02000503000000020004" pitchFamily="2" charset="0"/>
              </a:rPr>
              <a:t>Dari 35,2% </a:t>
            </a:r>
            <a:r>
              <a:rPr lang="en-ID" sz="2400" dirty="0" err="1">
                <a:latin typeface="Helvetica Neue" panose="02000503000000020004" pitchFamily="2" charset="0"/>
              </a:rPr>
              <a:t>rumah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tangga</a:t>
            </a:r>
            <a:r>
              <a:rPr lang="en-ID" sz="2400" dirty="0">
                <a:latin typeface="Helvetica Neue" panose="02000503000000020004" pitchFamily="2" charset="0"/>
              </a:rPr>
              <a:t> yang </a:t>
            </a:r>
            <a:r>
              <a:rPr lang="en-ID" sz="2400" dirty="0" err="1">
                <a:latin typeface="Helvetica Neue" panose="02000503000000020004" pitchFamily="2" charset="0"/>
              </a:rPr>
              <a:t>menyimpan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, 35,7% di </a:t>
            </a:r>
            <a:r>
              <a:rPr lang="en-ID" sz="2400" dirty="0" err="1">
                <a:latin typeface="Helvetica Neue" panose="02000503000000020004" pitchFamily="2" charset="0"/>
              </a:rPr>
              <a:t>antaranya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menyimpan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obat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keras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dan</a:t>
            </a:r>
            <a:r>
              <a:rPr lang="en-ID" sz="2400" dirty="0">
                <a:latin typeface="Helvetica Neue" panose="02000503000000020004" pitchFamily="2" charset="0"/>
              </a:rPr>
              <a:t> 27,8% </a:t>
            </a:r>
            <a:r>
              <a:rPr lang="en-ID" sz="2400" dirty="0" err="1">
                <a:latin typeface="Helvetica Neue" panose="02000503000000020004" pitchFamily="2" charset="0"/>
              </a:rPr>
              <a:t>diantaranya</a:t>
            </a:r>
            <a:r>
              <a:rPr lang="en-ID" sz="2400" dirty="0">
                <a:latin typeface="Helvetica Neue" panose="02000503000000020004" pitchFamily="2" charset="0"/>
              </a:rPr>
              <a:t> 86,1% </a:t>
            </a:r>
            <a:r>
              <a:rPr lang="en-ID" sz="2400" dirty="0" err="1">
                <a:latin typeface="Helvetica Neue" panose="02000503000000020004" pitchFamily="2" charset="0"/>
              </a:rPr>
              <a:t>antibiotik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tersebut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diperoleh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tanpa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resep</a:t>
            </a:r>
            <a:r>
              <a:rPr lang="en-ID" sz="2400" dirty="0">
                <a:latin typeface="Helvetica Neue" panose="02000503000000020004" pitchFamily="2" charset="0"/>
              </a:rPr>
              <a:t>.</a:t>
            </a:r>
          </a:p>
          <a:p>
            <a:pPr marL="285750" indent="-285750" fontAlgn="base">
              <a:buFont typeface="Wingdings" pitchFamily="2" charset="2"/>
              <a:buChar char="Ø"/>
            </a:pPr>
            <a:r>
              <a:rPr lang="en-ID" sz="2400" dirty="0">
                <a:latin typeface="Helvetica Neue" panose="02000503000000020004" pitchFamily="2" charset="0"/>
              </a:rPr>
              <a:t>Hal </a:t>
            </a:r>
            <a:r>
              <a:rPr lang="en-ID" sz="2400" dirty="0" err="1">
                <a:latin typeface="Helvetica Neue" panose="02000503000000020004" pitchFamily="2" charset="0"/>
              </a:rPr>
              <a:t>ini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memicu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terjadinya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masalah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kesehatan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baru</a:t>
            </a:r>
            <a:r>
              <a:rPr lang="en-ID" sz="2400" dirty="0">
                <a:latin typeface="Helvetica Neue" panose="02000503000000020004" pitchFamily="2" charset="0"/>
              </a:rPr>
              <a:t>, </a:t>
            </a:r>
            <a:r>
              <a:rPr lang="en-ID" sz="2400" dirty="0" err="1">
                <a:latin typeface="Helvetica Neue" panose="02000503000000020004" pitchFamily="2" charset="0"/>
              </a:rPr>
              <a:t>khususnya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resistensi</a:t>
            </a:r>
            <a:r>
              <a:rPr lang="en-ID" sz="2400" dirty="0">
                <a:latin typeface="Helvetica Neue" panose="02000503000000020004" pitchFamily="2" charset="0"/>
              </a:rPr>
              <a:t> </a:t>
            </a:r>
            <a:r>
              <a:rPr lang="en-ID" sz="2400" dirty="0" err="1">
                <a:latin typeface="Helvetica Neue" panose="02000503000000020004" pitchFamily="2" charset="0"/>
              </a:rPr>
              <a:t>bakteri</a:t>
            </a:r>
            <a:r>
              <a:rPr lang="en-ID" sz="2400" dirty="0">
                <a:latin typeface="Helvetica Neue" panose="02000503000000020004" pitchFamily="2" charset="0"/>
              </a:rPr>
              <a:t>.</a:t>
            </a:r>
            <a:endParaRPr lang="en-ID" sz="2400" b="0" i="0" u="none" strike="noStrike" dirty="0">
              <a:effectLst/>
              <a:latin typeface="Helvetica Neue" panose="02000503000000020004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230725A-0207-5241-B2EB-ECD840C0122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5887" y="5448300"/>
            <a:ext cx="4197374" cy="282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543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RESISTENSI OBAT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E74D97-BD6D-C544-9DB1-74D960C92E81}"/>
              </a:ext>
            </a:extLst>
          </p:cNvPr>
          <p:cNvSpPr/>
          <p:nvPr/>
        </p:nvSpPr>
        <p:spPr>
          <a:xfrm>
            <a:off x="585537" y="2184104"/>
            <a:ext cx="78726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ID" sz="2800" dirty="0" err="1">
                <a:latin typeface="Helvetica Neue" panose="02000503000000020004" pitchFamily="2" charset="0"/>
              </a:rPr>
              <a:t>kurangnya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pemahaman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informasi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dari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tenaga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kesehatan</a:t>
            </a:r>
            <a:r>
              <a:rPr lang="en-ID" sz="2800" dirty="0">
                <a:latin typeface="Helvetica Neue" panose="02000503000000020004" pitchFamily="2" charset="0"/>
              </a:rPr>
              <a:t>, </a:t>
            </a:r>
            <a:r>
              <a:rPr lang="en-ID" sz="2800" dirty="0" err="1">
                <a:latin typeface="Helvetica Neue" panose="02000503000000020004" pitchFamily="2" charset="0"/>
              </a:rPr>
              <a:t>menyebabkan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menggunakan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antibiotik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tanpa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supervisi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tenaga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kesehatan</a:t>
            </a:r>
            <a:r>
              <a:rPr lang="en-ID" sz="2800" dirty="0">
                <a:latin typeface="Helvetica Neue" panose="02000503000000020004" pitchFamily="2" charset="0"/>
              </a:rPr>
              <a:t>.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ID" sz="2800" dirty="0" err="1">
                <a:latin typeface="Helvetica Neue" panose="02000503000000020004" pitchFamily="2" charset="0"/>
              </a:rPr>
              <a:t>Persepsi</a:t>
            </a:r>
            <a:r>
              <a:rPr lang="en-ID" sz="2800" dirty="0">
                <a:latin typeface="Helvetica Neue" panose="02000503000000020004" pitchFamily="2" charset="0"/>
              </a:rPr>
              <a:t> yang salah </a:t>
            </a:r>
            <a:r>
              <a:rPr lang="en-ID" sz="2800" dirty="0" err="1">
                <a:latin typeface="Helvetica Neue" panose="02000503000000020004" pitchFamily="2" charset="0"/>
              </a:rPr>
              <a:t>pada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banyaknya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yang </a:t>
            </a:r>
            <a:r>
              <a:rPr lang="en-ID" sz="2800" dirty="0" err="1">
                <a:latin typeface="Helvetica Neue" panose="02000503000000020004" pitchFamily="2" charset="0"/>
              </a:rPr>
              <a:t>membeli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antibiotik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secara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bebas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tanpa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resep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dokter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memicu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terjadinya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masalah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resistensi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antibiotik</a:t>
            </a:r>
            <a:r>
              <a:rPr lang="en-ID" sz="2800" dirty="0">
                <a:latin typeface="Helvetica Neue" panose="02000503000000020004" pitchFamily="2" charset="0"/>
              </a:rPr>
              <a:t>.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1F33DA-B989-0045-80CB-984B98DCAC9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82688" y="4491404"/>
            <a:ext cx="85471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82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GEMA CERMAT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E3A2F9-AC80-B242-AA6D-A4299F5EAB79}"/>
              </a:ext>
            </a:extLst>
          </p:cNvPr>
          <p:cNvSpPr/>
          <p:nvPr/>
        </p:nvSpPr>
        <p:spPr>
          <a:xfrm>
            <a:off x="4810788" y="2711226"/>
            <a:ext cx="1171655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fontAlgn="base">
              <a:buFont typeface="Wingdings" pitchFamily="2" charset="2"/>
              <a:buChar char="Ø"/>
            </a:pPr>
            <a:r>
              <a:rPr lang="en-ID" sz="2800" dirty="0" err="1">
                <a:latin typeface="Helvetica Neue" panose="02000503000000020004" pitchFamily="2" charset="0"/>
              </a:rPr>
              <a:t>Gema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Cermat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merupakan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upaya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bersama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antara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pemerintah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melalui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rangkaian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kegiatan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dalam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rangka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mewujudkan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kepedulian</a:t>
            </a:r>
            <a:r>
              <a:rPr lang="en-ID" sz="2800" dirty="0">
                <a:latin typeface="Helvetica Neue" panose="02000503000000020004" pitchFamily="2" charset="0"/>
              </a:rPr>
              <a:t>, </a:t>
            </a:r>
            <a:r>
              <a:rPr lang="en-ID" sz="2800" dirty="0" err="1">
                <a:latin typeface="Helvetica Neue" panose="02000503000000020004" pitchFamily="2" charset="0"/>
              </a:rPr>
              <a:t>kesadaran</a:t>
            </a:r>
            <a:r>
              <a:rPr lang="en-ID" sz="2800" dirty="0">
                <a:latin typeface="Helvetica Neue" panose="02000503000000020004" pitchFamily="2" charset="0"/>
              </a:rPr>
              <a:t>, </a:t>
            </a:r>
            <a:r>
              <a:rPr lang="en-ID" sz="2800" dirty="0" err="1">
                <a:latin typeface="Helvetica Neue" panose="02000503000000020004" pitchFamily="2" charset="0"/>
              </a:rPr>
              <a:t>pemahaman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keterampilan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dalam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menggunakan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obat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secara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tepat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benar</a:t>
            </a:r>
            <a:r>
              <a:rPr lang="en-ID" sz="2800" dirty="0">
                <a:latin typeface="Helvetica Neue" panose="02000503000000020004" pitchFamily="2" charset="0"/>
              </a:rPr>
              <a:t>.</a:t>
            </a:r>
          </a:p>
          <a:p>
            <a:pPr marL="457200" indent="-457200" algn="just" fontAlgn="base">
              <a:buFont typeface="Wingdings" pitchFamily="2" charset="2"/>
              <a:buChar char="Ø"/>
            </a:pPr>
            <a:r>
              <a:rPr lang="en-ID" sz="2800" dirty="0" err="1">
                <a:latin typeface="Helvetica Neue" panose="02000503000000020004" pitchFamily="2" charset="0"/>
              </a:rPr>
              <a:t>Gerakan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ini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bertujuan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untuk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meningkatkan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pemahaman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kesadaran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tentang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pentingnya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menggunakan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obat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dengan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benar</a:t>
            </a:r>
            <a:r>
              <a:rPr lang="en-ID" sz="2800" dirty="0">
                <a:latin typeface="Helvetica Neue" panose="02000503000000020004" pitchFamily="2" charset="0"/>
              </a:rPr>
              <a:t>, </a:t>
            </a:r>
            <a:r>
              <a:rPr lang="en-ID" sz="2800" dirty="0" err="1">
                <a:latin typeface="Helvetica Neue" panose="02000503000000020004" pitchFamily="2" charset="0"/>
              </a:rPr>
              <a:t>meningkatkan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kemandirian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perubahan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perilaku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masyarakat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dalam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memilih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menggunakan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obat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secara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benar</a:t>
            </a:r>
            <a:r>
              <a:rPr lang="en-ID" sz="2800" dirty="0">
                <a:latin typeface="Helvetica Neue" panose="02000503000000020004" pitchFamily="2" charset="0"/>
              </a:rPr>
              <a:t>, </a:t>
            </a:r>
            <a:r>
              <a:rPr lang="en-ID" sz="2800" dirty="0" err="1">
                <a:latin typeface="Helvetica Neue" panose="02000503000000020004" pitchFamily="2" charset="0"/>
              </a:rPr>
              <a:t>dan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akhirnya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meningkatkan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penggunaan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obat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secara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rasiona</a:t>
            </a:r>
            <a:r>
              <a:rPr lang="en-ID" sz="2800" dirty="0">
                <a:latin typeface="Helvetica Neue" panose="02000503000000020004" pitchFamily="2" charset="0"/>
              </a:rPr>
              <a:t>, </a:t>
            </a:r>
            <a:r>
              <a:rPr lang="en-ID" sz="2800" dirty="0" err="1">
                <a:latin typeface="Helvetica Neue" panose="02000503000000020004" pitchFamily="2" charset="0"/>
              </a:rPr>
              <a:t>termasuk</a:t>
            </a:r>
            <a:r>
              <a:rPr lang="en-ID" sz="2800" dirty="0">
                <a:latin typeface="Helvetica Neue" panose="02000503000000020004" pitchFamily="2" charset="0"/>
              </a:rPr>
              <a:t> </a:t>
            </a:r>
            <a:r>
              <a:rPr lang="en-ID" sz="2800" dirty="0" err="1">
                <a:latin typeface="Helvetica Neue" panose="02000503000000020004" pitchFamily="2" charset="0"/>
              </a:rPr>
              <a:t>antibiotik</a:t>
            </a:r>
            <a:r>
              <a:rPr lang="en-ID" sz="2800" dirty="0">
                <a:latin typeface="Helvetica Neue" panose="02000503000000020004" pitchFamily="2" charset="0"/>
              </a:rPr>
              <a:t>.</a:t>
            </a:r>
            <a:endParaRPr lang="en-ID" sz="2800" b="0" i="0" u="none" strike="noStrike" dirty="0">
              <a:effectLst/>
              <a:latin typeface="Helvetica Neue" panose="02000503000000020004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FC9056D-8DBB-2345-B7D5-BB5A56CFB46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8234" y="2686492"/>
            <a:ext cx="3651986" cy="365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53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7984C1-6AAC-3545-99B7-3DF1BFD21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283"/>
            <a:ext cx="9817100" cy="981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2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08B19B-AB85-FA48-B36D-CCF197426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1535"/>
            <a:ext cx="10198100" cy="10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5FCE9C-8B9F-BC47-B842-07EB2A3D3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0"/>
            <a:ext cx="10315161" cy="1031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6672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44852" y="4419582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0384" y="4454870"/>
            <a:ext cx="12358756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300">
                <a:solidFill>
                  <a:srgbClr val="FAFAFA"/>
                </a:solidFill>
                <a:latin typeface="Raleway Bold"/>
              </a:rPr>
              <a:t>MATUR NUWUN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10076" y="9236874"/>
            <a:ext cx="10749819" cy="2100252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1957" y="-1050126"/>
            <a:ext cx="10749819" cy="2100252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7068547" y="2611207"/>
            <a:ext cx="6407954" cy="1245782"/>
            <a:chOff x="0" y="0"/>
            <a:chExt cx="8543938" cy="1661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900" cy="1099512"/>
            </a:xfrm>
            <a:custGeom>
              <a:avLst/>
              <a:gdLst/>
              <a:ahLst/>
              <a:cxnLst/>
              <a:rect l="l" t="t" r="r" b="b"/>
              <a:pathLst>
                <a:path w="1453900" h="1099512">
                  <a:moveTo>
                    <a:pt x="0" y="0"/>
                  </a:moveTo>
                  <a:lnTo>
                    <a:pt x="1453900" y="0"/>
                  </a:lnTo>
                  <a:lnTo>
                    <a:pt x="145390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661751" y="0"/>
              <a:ext cx="1610174" cy="1078816"/>
            </a:xfrm>
            <a:custGeom>
              <a:avLst/>
              <a:gdLst/>
              <a:ahLst/>
              <a:cxnLst/>
              <a:rect l="l" t="t" r="r" b="b"/>
              <a:pathLst>
                <a:path w="1610174" h="1078816">
                  <a:moveTo>
                    <a:pt x="0" y="0"/>
                  </a:moveTo>
                  <a:lnTo>
                    <a:pt x="1610173" y="0"/>
                  </a:lnTo>
                  <a:lnTo>
                    <a:pt x="1610173" y="1078816"/>
                  </a:lnTo>
                  <a:lnTo>
                    <a:pt x="0" y="1078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582089" y="0"/>
              <a:ext cx="1601231" cy="1099512"/>
            </a:xfrm>
            <a:custGeom>
              <a:avLst/>
              <a:gdLst/>
              <a:ahLst/>
              <a:cxnLst/>
              <a:rect l="l" t="t" r="r" b="b"/>
              <a:pathLst>
                <a:path w="1601231" h="1099512">
                  <a:moveTo>
                    <a:pt x="0" y="0"/>
                  </a:moveTo>
                  <a:lnTo>
                    <a:pt x="1601231" y="0"/>
                  </a:lnTo>
                  <a:lnTo>
                    <a:pt x="1601231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454003" y="0"/>
              <a:ext cx="1374390" cy="1099512"/>
            </a:xfrm>
            <a:custGeom>
              <a:avLst/>
              <a:gdLst/>
              <a:ahLst/>
              <a:cxnLst/>
              <a:rect l="l" t="t" r="r" b="b"/>
              <a:pathLst>
                <a:path w="1374390" h="1099512">
                  <a:moveTo>
                    <a:pt x="0" y="0"/>
                  </a:moveTo>
                  <a:lnTo>
                    <a:pt x="1374390" y="0"/>
                  </a:lnTo>
                  <a:lnTo>
                    <a:pt x="137439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136563" y="0"/>
              <a:ext cx="1407375" cy="1099512"/>
            </a:xfrm>
            <a:custGeom>
              <a:avLst/>
              <a:gdLst/>
              <a:ahLst/>
              <a:cxnLst/>
              <a:rect l="l" t="t" r="r" b="b"/>
              <a:pathLst>
                <a:path w="1407375" h="1099512">
                  <a:moveTo>
                    <a:pt x="0" y="0"/>
                  </a:moveTo>
                  <a:lnTo>
                    <a:pt x="1407375" y="0"/>
                  </a:lnTo>
                  <a:lnTo>
                    <a:pt x="1407375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5044173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098199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700984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6755010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4354678" y="2061607"/>
            <a:ext cx="2078023" cy="2078023"/>
            <a:chOff x="0" y="0"/>
            <a:chExt cx="2770697" cy="2770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70697" cy="2770697"/>
            </a:xfrm>
            <a:custGeom>
              <a:avLst/>
              <a:gdLst/>
              <a:ahLst/>
              <a:cxnLst/>
              <a:rect l="l" t="t" r="r" b="b"/>
              <a:pathLst>
                <a:path w="2770697" h="2770697">
                  <a:moveTo>
                    <a:pt x="0" y="0"/>
                  </a:moveTo>
                  <a:lnTo>
                    <a:pt x="2770697" y="0"/>
                  </a:lnTo>
                  <a:lnTo>
                    <a:pt x="2770697" y="2770697"/>
                  </a:lnTo>
                  <a:lnTo>
                    <a:pt x="0" y="2770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240514" y="233896"/>
              <a:ext cx="2302904" cy="230290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27279" y="235432"/>
              <a:ext cx="2302904" cy="2281581"/>
            </a:xfrm>
            <a:custGeom>
              <a:avLst/>
              <a:gdLst/>
              <a:ahLst/>
              <a:cxnLst/>
              <a:rect l="l" t="t" r="r" b="b"/>
              <a:pathLst>
                <a:path w="2302904" h="2281581">
                  <a:moveTo>
                    <a:pt x="0" y="0"/>
                  </a:moveTo>
                  <a:lnTo>
                    <a:pt x="2302904" y="0"/>
                  </a:lnTo>
                  <a:lnTo>
                    <a:pt x="2302904" y="2281581"/>
                  </a:lnTo>
                  <a:lnTo>
                    <a:pt x="0" y="2281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7824716" cy="1925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Benar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Pasien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</a:p>
          <a:p>
            <a:pPr algn="just">
              <a:lnSpc>
                <a:spcPts val="3739"/>
              </a:lnSpc>
            </a:pP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Benar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Obat</a:t>
            </a:r>
            <a:endParaRPr lang="en-US" sz="4400" b="1" dirty="0">
              <a:solidFill>
                <a:srgbClr val="242F9B"/>
              </a:solidFill>
              <a:latin typeface="Open Sans 1"/>
            </a:endParaRPr>
          </a:p>
          <a:p>
            <a:pPr algn="just">
              <a:lnSpc>
                <a:spcPts val="3739"/>
              </a:lnSpc>
            </a:pP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Benar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dosis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</a:p>
          <a:p>
            <a:pPr algn="just">
              <a:lnSpc>
                <a:spcPts val="3739"/>
              </a:lnSpc>
            </a:pP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Benar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cara</a:t>
            </a:r>
            <a:r>
              <a:rPr lang="en-US" sz="4400" b="1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b="1" dirty="0" err="1">
                <a:solidFill>
                  <a:srgbClr val="242F9B"/>
                </a:solidFill>
                <a:latin typeface="Open Sans 1"/>
              </a:rPr>
              <a:t>pemberian</a:t>
            </a:r>
            <a:endParaRPr lang="en-US" sz="4400" b="1" dirty="0">
              <a:solidFill>
                <a:srgbClr val="242F9B"/>
              </a:solidFill>
              <a:latin typeface="Open Sans 1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1166884" y="4906484"/>
            <a:ext cx="6857235" cy="976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FF914D"/>
                </a:solidFill>
                <a:latin typeface="Open Sans 1 Bold"/>
              </a:rPr>
              <a:t>Benar</a:t>
            </a:r>
            <a:r>
              <a:rPr lang="en-US" sz="4400" dirty="0">
                <a:solidFill>
                  <a:srgbClr val="FF914D"/>
                </a:solidFill>
                <a:latin typeface="Open Sans 1 Bold"/>
              </a:rPr>
              <a:t> </a:t>
            </a:r>
            <a:r>
              <a:rPr lang="en-US" sz="4400" dirty="0" err="1">
                <a:solidFill>
                  <a:srgbClr val="FF914D"/>
                </a:solidFill>
                <a:latin typeface="Open Sans 1 Bold"/>
              </a:rPr>
              <a:t>waktu</a:t>
            </a:r>
            <a:endParaRPr lang="en-US" sz="4400" dirty="0">
              <a:solidFill>
                <a:srgbClr val="FF914D"/>
              </a:solidFill>
              <a:latin typeface="Open Sans 1 Bold"/>
            </a:endParaRPr>
          </a:p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FF914D"/>
                </a:solidFill>
                <a:latin typeface="Open Sans 1 Bold"/>
              </a:rPr>
              <a:t>Benar</a:t>
            </a:r>
            <a:r>
              <a:rPr lang="en-US" sz="4400" dirty="0">
                <a:solidFill>
                  <a:srgbClr val="FF914D"/>
                </a:solidFill>
                <a:latin typeface="Open Sans 1 Bold"/>
              </a:rPr>
              <a:t> </a:t>
            </a:r>
            <a:r>
              <a:rPr lang="en-US" sz="4400" dirty="0" err="1">
                <a:solidFill>
                  <a:srgbClr val="FF914D"/>
                </a:solidFill>
                <a:latin typeface="Open Sans 1 Bold"/>
              </a:rPr>
              <a:t>dokumentasi</a:t>
            </a:r>
            <a:endParaRPr lang="en-US" sz="4400" dirty="0">
              <a:solidFill>
                <a:srgbClr val="242F9B"/>
              </a:solidFill>
              <a:latin typeface="Open Sans 1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PRINSIP PEMBERIAN OBAT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DFBAE8D-681A-734C-89AB-4C3616BE097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32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15360458" cy="976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Tanyakan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nama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pasien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alamat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usia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cocokkan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gelang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pasien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(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nama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tanggal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lahir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nomor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RM)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PRINSIP PEMBERIAN OBAT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B8236B1-F617-DE43-97CF-49501B385A4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EAF410C-8082-C04F-9732-968CC001F19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02342" y="4488395"/>
            <a:ext cx="7289541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0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15360458" cy="1450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Memastikan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bahwa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sesuai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nama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dagang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pasien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tidak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alergi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kandungan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didapat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identitas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catatan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BENAR OBAT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DA9F9A2-E4E5-0E4A-990A-0D0D240EC92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28FF6C-905E-2345-AEE6-F84EE96A0F3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48662" y="4322435"/>
            <a:ext cx="8680450" cy="577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4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15360458" cy="2873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Memastikan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dosis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diberikan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sesuai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rentang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dosis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untuk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tersebut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berat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badan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umur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klien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dosisi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pada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label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untuk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membandingkan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dosis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sesuai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pada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catatatan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.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Lakukan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perhitungan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dosis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secara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akurat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BENAR DOSIS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88FAE4B-22F5-FF44-80A9-A869CD26147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0A4F317-5A60-3E42-B89B-B5BDF4F4E3A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06137" y="5794628"/>
            <a:ext cx="7010400" cy="392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9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15360458" cy="1925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label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untuk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memastikan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bahwa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tersebut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dapat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diberikan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sesuai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diinstruksikan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pada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catatan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resep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dokter</a:t>
            </a:r>
            <a:endParaRPr lang="en-US" sz="4400" dirty="0">
              <a:solidFill>
                <a:srgbClr val="242F9B"/>
              </a:solidFill>
              <a:latin typeface="Open Sans 1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BENAR CARA PEMBERIAN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1A0B519-14A6-4741-A9F8-530C4C4C3E5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8F889C9-37BD-264F-A332-530E22BAC04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05489" y="4830074"/>
            <a:ext cx="508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9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4" y="2871910"/>
            <a:ext cx="15360458" cy="1925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Periksa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waktu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sesuai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dengan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waktu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tertera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pada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catatan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(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misalnya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yang di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berikan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2x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sehari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,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maka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pada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catatan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pemberian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</a:t>
            </a:r>
            <a:r>
              <a:rPr lang="en-US" sz="4400" dirty="0" err="1">
                <a:solidFill>
                  <a:srgbClr val="242F9B"/>
                </a:solidFill>
                <a:latin typeface="Open Sans 1"/>
              </a:rPr>
              <a:t>obat</a:t>
            </a:r>
            <a:r>
              <a:rPr lang="en-US" sz="4400" dirty="0">
                <a:solidFill>
                  <a:srgbClr val="242F9B"/>
                </a:solidFill>
                <a:latin typeface="Open Sans 1"/>
              </a:rPr>
              <a:t>  /12 jam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BENAR WAKTU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A7CCF5C-D6B1-C143-B03F-61D9354012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2287" y="7474372"/>
            <a:ext cx="3187700" cy="2552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8986576-60BE-534F-BCE1-E837858528A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80207" y="4829708"/>
            <a:ext cx="6864350" cy="492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60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1257</Words>
  <Application>Microsoft Macintosh PowerPoint</Application>
  <PresentationFormat>Custom</PresentationFormat>
  <Paragraphs>138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Calibri</vt:lpstr>
      <vt:lpstr>Raleway Bold</vt:lpstr>
      <vt:lpstr>Wingdings</vt:lpstr>
      <vt:lpstr>Open Sans 1 Bold</vt:lpstr>
      <vt:lpstr>ArialMT</vt:lpstr>
      <vt:lpstr>Times New Roman</vt:lpstr>
      <vt:lpstr>Arial</vt:lpstr>
      <vt:lpstr>Open Sans 1</vt:lpstr>
      <vt:lpstr>Helvetica Neue</vt:lpstr>
      <vt:lpstr>Montserrat Classic</vt:lpstr>
      <vt:lpstr>BookmanOldStyle</vt:lpstr>
      <vt:lpstr>Montserrat Ultra-Bold</vt:lpstr>
      <vt:lpstr>Montserrat Bold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PENGAJARAN</dc:title>
  <cp:lastModifiedBy>Microsoft Office User</cp:lastModifiedBy>
  <cp:revision>9</cp:revision>
  <dcterms:created xsi:type="dcterms:W3CDTF">2006-08-16T00:00:00Z</dcterms:created>
  <dcterms:modified xsi:type="dcterms:W3CDTF">2024-06-11T01:11:25Z</dcterms:modified>
  <dc:identifier>DAF6gEpU58o</dc:identifier>
</cp:coreProperties>
</file>