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8" r:id="rId3"/>
    <p:sldId id="268" r:id="rId4"/>
    <p:sldId id="271" r:id="rId5"/>
    <p:sldId id="306" r:id="rId6"/>
    <p:sldId id="285" r:id="rId7"/>
    <p:sldId id="286" r:id="rId8"/>
    <p:sldId id="287" r:id="rId9"/>
    <p:sldId id="307" r:id="rId10"/>
    <p:sldId id="288" r:id="rId11"/>
    <p:sldId id="308" r:id="rId12"/>
    <p:sldId id="289" r:id="rId13"/>
    <p:sldId id="290" r:id="rId14"/>
    <p:sldId id="291" r:id="rId15"/>
    <p:sldId id="309" r:id="rId16"/>
    <p:sldId id="292" r:id="rId17"/>
    <p:sldId id="310" r:id="rId18"/>
    <p:sldId id="311" r:id="rId19"/>
    <p:sldId id="295" r:id="rId20"/>
    <p:sldId id="293" r:id="rId21"/>
    <p:sldId id="312" r:id="rId22"/>
    <p:sldId id="294" r:id="rId23"/>
    <p:sldId id="313" r:id="rId24"/>
    <p:sldId id="296" r:id="rId25"/>
    <p:sldId id="297" r:id="rId26"/>
    <p:sldId id="314" r:id="rId27"/>
    <p:sldId id="269" r:id="rId28"/>
    <p:sldId id="315" r:id="rId29"/>
    <p:sldId id="282" r:id="rId30"/>
    <p:sldId id="283" r:id="rId31"/>
    <p:sldId id="284" r:id="rId32"/>
    <p:sldId id="270" r:id="rId33"/>
    <p:sldId id="316" r:id="rId34"/>
    <p:sldId id="317" r:id="rId35"/>
    <p:sldId id="318" r:id="rId36"/>
    <p:sldId id="319" r:id="rId37"/>
    <p:sldId id="267" r:id="rId38"/>
    <p:sldId id="321" r:id="rId39"/>
  </p:sldIdLst>
  <p:sldSz cx="18288000" cy="10287000"/>
  <p:notesSz cx="6858000" cy="9144000"/>
  <p:embeddedFontLst>
    <p:embeddedFont>
      <p:font typeface="Montserrat Bold" pitchFamily="2" charset="77"/>
      <p:regular r:id="rId40"/>
    </p:embeddedFont>
    <p:embeddedFont>
      <p:font typeface="Montserrat Classic" pitchFamily="2" charset="77"/>
      <p:regular r:id="rId41"/>
    </p:embeddedFont>
    <p:embeddedFont>
      <p:font typeface="Montserrat Ultra-Bold" pitchFamily="2" charset="77"/>
      <p:regular r:id="rId42"/>
    </p:embeddedFont>
    <p:embeddedFont>
      <p:font typeface="Open Sans 1" pitchFamily="2" charset="0"/>
      <p:regular r:id="rId43"/>
    </p:embeddedFont>
    <p:embeddedFont>
      <p:font typeface="Open Sans 1 Bold" pitchFamily="2" charset="0"/>
      <p:regular r:id="rId44"/>
    </p:embeddedFont>
    <p:embeddedFont>
      <p:font typeface="Poppins Bold" pitchFamily="2" charset="77"/>
      <p:regular r:id="rId45"/>
    </p:embeddedFont>
    <p:embeddedFont>
      <p:font typeface="Raleway Bold" panose="020B0803030101060003" pitchFamily="34" charset="77"/>
      <p:regular r:id="rId4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788" autoAdjust="0"/>
    <p:restoredTop sz="92574" autoAdjust="0"/>
  </p:normalViewPr>
  <p:slideViewPr>
    <p:cSldViewPr>
      <p:cViewPr varScale="1">
        <p:scale>
          <a:sx n="61" d="100"/>
          <a:sy n="61" d="100"/>
        </p:scale>
        <p:origin x="1480" y="2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3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1.fntdata"/><Relationship Id="rId45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4.fntdata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7.fntdata"/><Relationship Id="rId20" Type="http://schemas.openxmlformats.org/officeDocument/2006/relationships/slide" Target="slides/slide19.xml"/><Relationship Id="rId41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18" Type="http://schemas.openxmlformats.org/officeDocument/2006/relationships/image" Target="../media/image17.sv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17" Type="http://schemas.openxmlformats.org/officeDocument/2006/relationships/image" Target="../media/image16.png"/><Relationship Id="rId2" Type="http://schemas.openxmlformats.org/officeDocument/2006/relationships/image" Target="../media/image1.jpeg"/><Relationship Id="rId16" Type="http://schemas.openxmlformats.org/officeDocument/2006/relationships/image" Target="../media/image15.svg"/><Relationship Id="rId20" Type="http://schemas.openxmlformats.org/officeDocument/2006/relationships/image" Target="../media/image1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svg"/><Relationship Id="rId19" Type="http://schemas.openxmlformats.org/officeDocument/2006/relationships/image" Target="../media/image18.png"/><Relationship Id="rId4" Type="http://schemas.openxmlformats.org/officeDocument/2006/relationships/image" Target="../media/image3.svg"/><Relationship Id="rId9" Type="http://schemas.openxmlformats.org/officeDocument/2006/relationships/image" Target="../media/image8.png"/><Relationship Id="rId14" Type="http://schemas.openxmlformats.org/officeDocument/2006/relationships/image" Target="../media/image13.svg"/><Relationship Id="rId22" Type="http://schemas.openxmlformats.org/officeDocument/2006/relationships/image" Target="../media/image21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svg"/><Relationship Id="rId18" Type="http://schemas.openxmlformats.org/officeDocument/2006/relationships/image" Target="../media/image40.png"/><Relationship Id="rId3" Type="http://schemas.openxmlformats.org/officeDocument/2006/relationships/image" Target="../media/image27.svg"/><Relationship Id="rId7" Type="http://schemas.openxmlformats.org/officeDocument/2006/relationships/image" Target="../media/image29.svg"/><Relationship Id="rId12" Type="http://schemas.openxmlformats.org/officeDocument/2006/relationships/image" Target="../media/image34.png"/><Relationship Id="rId17" Type="http://schemas.openxmlformats.org/officeDocument/2006/relationships/image" Target="../media/image39.svg"/><Relationship Id="rId2" Type="http://schemas.openxmlformats.org/officeDocument/2006/relationships/image" Target="../media/image26.png"/><Relationship Id="rId16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33.svg"/><Relationship Id="rId5" Type="http://schemas.openxmlformats.org/officeDocument/2006/relationships/image" Target="../media/image5.png"/><Relationship Id="rId15" Type="http://schemas.openxmlformats.org/officeDocument/2006/relationships/image" Target="../media/image37.svg"/><Relationship Id="rId10" Type="http://schemas.openxmlformats.org/officeDocument/2006/relationships/image" Target="../media/image32.png"/><Relationship Id="rId19" Type="http://schemas.openxmlformats.org/officeDocument/2006/relationships/image" Target="../media/image41.svg"/><Relationship Id="rId4" Type="http://schemas.openxmlformats.org/officeDocument/2006/relationships/image" Target="../media/image4.png"/><Relationship Id="rId9" Type="http://schemas.openxmlformats.org/officeDocument/2006/relationships/image" Target="../media/image31.svg"/><Relationship Id="rId1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tif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svg"/><Relationship Id="rId18" Type="http://schemas.openxmlformats.org/officeDocument/2006/relationships/image" Target="../media/image40.png"/><Relationship Id="rId3" Type="http://schemas.openxmlformats.org/officeDocument/2006/relationships/image" Target="../media/image27.svg"/><Relationship Id="rId7" Type="http://schemas.openxmlformats.org/officeDocument/2006/relationships/image" Target="../media/image29.svg"/><Relationship Id="rId12" Type="http://schemas.openxmlformats.org/officeDocument/2006/relationships/image" Target="../media/image34.png"/><Relationship Id="rId17" Type="http://schemas.openxmlformats.org/officeDocument/2006/relationships/image" Target="../media/image39.svg"/><Relationship Id="rId2" Type="http://schemas.openxmlformats.org/officeDocument/2006/relationships/image" Target="../media/image26.png"/><Relationship Id="rId16" Type="http://schemas.openxmlformats.org/officeDocument/2006/relationships/image" Target="../media/image38.png"/><Relationship Id="rId20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33.svg"/><Relationship Id="rId5" Type="http://schemas.openxmlformats.org/officeDocument/2006/relationships/image" Target="../media/image5.png"/><Relationship Id="rId15" Type="http://schemas.openxmlformats.org/officeDocument/2006/relationships/image" Target="../media/image37.svg"/><Relationship Id="rId10" Type="http://schemas.openxmlformats.org/officeDocument/2006/relationships/image" Target="../media/image32.png"/><Relationship Id="rId19" Type="http://schemas.openxmlformats.org/officeDocument/2006/relationships/image" Target="../media/image41.svg"/><Relationship Id="rId4" Type="http://schemas.openxmlformats.org/officeDocument/2006/relationships/image" Target="../media/image4.png"/><Relationship Id="rId9" Type="http://schemas.openxmlformats.org/officeDocument/2006/relationships/image" Target="../media/image31.svg"/><Relationship Id="rId14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svg"/><Relationship Id="rId18" Type="http://schemas.openxmlformats.org/officeDocument/2006/relationships/image" Target="../media/image40.png"/><Relationship Id="rId3" Type="http://schemas.openxmlformats.org/officeDocument/2006/relationships/image" Target="../media/image27.svg"/><Relationship Id="rId7" Type="http://schemas.openxmlformats.org/officeDocument/2006/relationships/image" Target="../media/image29.svg"/><Relationship Id="rId12" Type="http://schemas.openxmlformats.org/officeDocument/2006/relationships/image" Target="../media/image34.png"/><Relationship Id="rId17" Type="http://schemas.openxmlformats.org/officeDocument/2006/relationships/image" Target="../media/image39.svg"/><Relationship Id="rId2" Type="http://schemas.openxmlformats.org/officeDocument/2006/relationships/image" Target="../media/image26.png"/><Relationship Id="rId16" Type="http://schemas.openxmlformats.org/officeDocument/2006/relationships/image" Target="../media/image38.png"/><Relationship Id="rId20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33.svg"/><Relationship Id="rId5" Type="http://schemas.openxmlformats.org/officeDocument/2006/relationships/image" Target="../media/image5.png"/><Relationship Id="rId15" Type="http://schemas.openxmlformats.org/officeDocument/2006/relationships/image" Target="../media/image37.svg"/><Relationship Id="rId10" Type="http://schemas.openxmlformats.org/officeDocument/2006/relationships/image" Target="../media/image32.png"/><Relationship Id="rId19" Type="http://schemas.openxmlformats.org/officeDocument/2006/relationships/image" Target="../media/image41.svg"/><Relationship Id="rId4" Type="http://schemas.openxmlformats.org/officeDocument/2006/relationships/image" Target="../media/image4.png"/><Relationship Id="rId9" Type="http://schemas.openxmlformats.org/officeDocument/2006/relationships/image" Target="../media/image31.svg"/><Relationship Id="rId1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svg"/><Relationship Id="rId18" Type="http://schemas.openxmlformats.org/officeDocument/2006/relationships/image" Target="../media/image40.png"/><Relationship Id="rId3" Type="http://schemas.openxmlformats.org/officeDocument/2006/relationships/image" Target="../media/image27.svg"/><Relationship Id="rId21" Type="http://schemas.openxmlformats.org/officeDocument/2006/relationships/image" Target="../media/image51.tiff"/><Relationship Id="rId7" Type="http://schemas.openxmlformats.org/officeDocument/2006/relationships/image" Target="../media/image29.svg"/><Relationship Id="rId12" Type="http://schemas.openxmlformats.org/officeDocument/2006/relationships/image" Target="../media/image34.png"/><Relationship Id="rId17" Type="http://schemas.openxmlformats.org/officeDocument/2006/relationships/image" Target="../media/image39.svg"/><Relationship Id="rId2" Type="http://schemas.openxmlformats.org/officeDocument/2006/relationships/image" Target="../media/image26.png"/><Relationship Id="rId16" Type="http://schemas.openxmlformats.org/officeDocument/2006/relationships/image" Target="../media/image38.png"/><Relationship Id="rId20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33.svg"/><Relationship Id="rId5" Type="http://schemas.openxmlformats.org/officeDocument/2006/relationships/image" Target="../media/image5.png"/><Relationship Id="rId15" Type="http://schemas.openxmlformats.org/officeDocument/2006/relationships/image" Target="../media/image37.svg"/><Relationship Id="rId10" Type="http://schemas.openxmlformats.org/officeDocument/2006/relationships/image" Target="../media/image32.png"/><Relationship Id="rId19" Type="http://schemas.openxmlformats.org/officeDocument/2006/relationships/image" Target="../media/image41.svg"/><Relationship Id="rId4" Type="http://schemas.openxmlformats.org/officeDocument/2006/relationships/image" Target="../media/image4.png"/><Relationship Id="rId9" Type="http://schemas.openxmlformats.org/officeDocument/2006/relationships/image" Target="../media/image31.svg"/><Relationship Id="rId14" Type="http://schemas.openxmlformats.org/officeDocument/2006/relationships/image" Target="../media/image36.png"/><Relationship Id="rId22" Type="http://schemas.openxmlformats.org/officeDocument/2006/relationships/image" Target="../media/image52.tif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tif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svg"/><Relationship Id="rId18" Type="http://schemas.openxmlformats.org/officeDocument/2006/relationships/image" Target="../media/image40.png"/><Relationship Id="rId3" Type="http://schemas.openxmlformats.org/officeDocument/2006/relationships/image" Target="../media/image27.svg"/><Relationship Id="rId7" Type="http://schemas.openxmlformats.org/officeDocument/2006/relationships/image" Target="../media/image29.svg"/><Relationship Id="rId12" Type="http://schemas.openxmlformats.org/officeDocument/2006/relationships/image" Target="../media/image34.png"/><Relationship Id="rId17" Type="http://schemas.openxmlformats.org/officeDocument/2006/relationships/image" Target="../media/image39.svg"/><Relationship Id="rId2" Type="http://schemas.openxmlformats.org/officeDocument/2006/relationships/image" Target="../media/image26.png"/><Relationship Id="rId16" Type="http://schemas.openxmlformats.org/officeDocument/2006/relationships/image" Target="../media/image38.png"/><Relationship Id="rId20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33.svg"/><Relationship Id="rId5" Type="http://schemas.openxmlformats.org/officeDocument/2006/relationships/image" Target="../media/image5.png"/><Relationship Id="rId15" Type="http://schemas.openxmlformats.org/officeDocument/2006/relationships/image" Target="../media/image37.svg"/><Relationship Id="rId10" Type="http://schemas.openxmlformats.org/officeDocument/2006/relationships/image" Target="../media/image32.png"/><Relationship Id="rId19" Type="http://schemas.openxmlformats.org/officeDocument/2006/relationships/image" Target="../media/image41.svg"/><Relationship Id="rId4" Type="http://schemas.openxmlformats.org/officeDocument/2006/relationships/image" Target="../media/image4.png"/><Relationship Id="rId9" Type="http://schemas.openxmlformats.org/officeDocument/2006/relationships/image" Target="../media/image31.svg"/><Relationship Id="rId14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tif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tif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svg"/><Relationship Id="rId18" Type="http://schemas.openxmlformats.org/officeDocument/2006/relationships/image" Target="../media/image40.png"/><Relationship Id="rId3" Type="http://schemas.openxmlformats.org/officeDocument/2006/relationships/image" Target="../media/image27.svg"/><Relationship Id="rId7" Type="http://schemas.openxmlformats.org/officeDocument/2006/relationships/image" Target="../media/image29.svg"/><Relationship Id="rId12" Type="http://schemas.openxmlformats.org/officeDocument/2006/relationships/image" Target="../media/image34.png"/><Relationship Id="rId17" Type="http://schemas.openxmlformats.org/officeDocument/2006/relationships/image" Target="../media/image39.svg"/><Relationship Id="rId2" Type="http://schemas.openxmlformats.org/officeDocument/2006/relationships/image" Target="../media/image26.png"/><Relationship Id="rId16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33.svg"/><Relationship Id="rId5" Type="http://schemas.openxmlformats.org/officeDocument/2006/relationships/image" Target="../media/image5.png"/><Relationship Id="rId15" Type="http://schemas.openxmlformats.org/officeDocument/2006/relationships/image" Target="../media/image37.svg"/><Relationship Id="rId10" Type="http://schemas.openxmlformats.org/officeDocument/2006/relationships/image" Target="../media/image32.png"/><Relationship Id="rId19" Type="http://schemas.openxmlformats.org/officeDocument/2006/relationships/image" Target="../media/image41.svg"/><Relationship Id="rId4" Type="http://schemas.openxmlformats.org/officeDocument/2006/relationships/image" Target="../media/image4.png"/><Relationship Id="rId9" Type="http://schemas.openxmlformats.org/officeDocument/2006/relationships/image" Target="../media/image31.svg"/><Relationship Id="rId1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svg"/><Relationship Id="rId18" Type="http://schemas.openxmlformats.org/officeDocument/2006/relationships/image" Target="../media/image20.png"/><Relationship Id="rId3" Type="http://schemas.openxmlformats.org/officeDocument/2006/relationships/image" Target="../media/image23.svg"/><Relationship Id="rId7" Type="http://schemas.openxmlformats.org/officeDocument/2006/relationships/image" Target="../media/image25.svg"/><Relationship Id="rId12" Type="http://schemas.openxmlformats.org/officeDocument/2006/relationships/image" Target="../media/image14.png"/><Relationship Id="rId17" Type="http://schemas.openxmlformats.org/officeDocument/2006/relationships/image" Target="../media/image19.svg"/><Relationship Id="rId2" Type="http://schemas.openxmlformats.org/officeDocument/2006/relationships/image" Target="../media/image22.png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11" Type="http://schemas.openxmlformats.org/officeDocument/2006/relationships/image" Target="../media/image13.svg"/><Relationship Id="rId5" Type="http://schemas.openxmlformats.org/officeDocument/2006/relationships/image" Target="../media/image5.png"/><Relationship Id="rId15" Type="http://schemas.openxmlformats.org/officeDocument/2006/relationships/image" Target="../media/image17.svg"/><Relationship Id="rId10" Type="http://schemas.openxmlformats.org/officeDocument/2006/relationships/image" Target="../media/image12.png"/><Relationship Id="rId19" Type="http://schemas.openxmlformats.org/officeDocument/2006/relationships/image" Target="../media/image21.svg"/><Relationship Id="rId4" Type="http://schemas.openxmlformats.org/officeDocument/2006/relationships/image" Target="../media/image4.png"/><Relationship Id="rId9" Type="http://schemas.openxmlformats.org/officeDocument/2006/relationships/image" Target="../media/image11.svg"/><Relationship Id="rId14" Type="http://schemas.openxmlformats.org/officeDocument/2006/relationships/image" Target="../media/image1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svg"/><Relationship Id="rId18" Type="http://schemas.openxmlformats.org/officeDocument/2006/relationships/image" Target="../media/image40.png"/><Relationship Id="rId3" Type="http://schemas.openxmlformats.org/officeDocument/2006/relationships/image" Target="../media/image27.svg"/><Relationship Id="rId7" Type="http://schemas.openxmlformats.org/officeDocument/2006/relationships/image" Target="../media/image29.svg"/><Relationship Id="rId12" Type="http://schemas.openxmlformats.org/officeDocument/2006/relationships/image" Target="../media/image34.png"/><Relationship Id="rId17" Type="http://schemas.openxmlformats.org/officeDocument/2006/relationships/image" Target="../media/image39.svg"/><Relationship Id="rId2" Type="http://schemas.openxmlformats.org/officeDocument/2006/relationships/image" Target="../media/image26.png"/><Relationship Id="rId16" Type="http://schemas.openxmlformats.org/officeDocument/2006/relationships/image" Target="../media/image38.png"/><Relationship Id="rId20" Type="http://schemas.openxmlformats.org/officeDocument/2006/relationships/image" Target="../media/image57.tif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33.svg"/><Relationship Id="rId5" Type="http://schemas.openxmlformats.org/officeDocument/2006/relationships/image" Target="../media/image5.png"/><Relationship Id="rId15" Type="http://schemas.openxmlformats.org/officeDocument/2006/relationships/image" Target="../media/image37.svg"/><Relationship Id="rId10" Type="http://schemas.openxmlformats.org/officeDocument/2006/relationships/image" Target="../media/image32.png"/><Relationship Id="rId19" Type="http://schemas.openxmlformats.org/officeDocument/2006/relationships/image" Target="../media/image41.svg"/><Relationship Id="rId4" Type="http://schemas.openxmlformats.org/officeDocument/2006/relationships/image" Target="../media/image4.png"/><Relationship Id="rId9" Type="http://schemas.openxmlformats.org/officeDocument/2006/relationships/image" Target="../media/image31.svg"/><Relationship Id="rId1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tif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svg"/><Relationship Id="rId18" Type="http://schemas.openxmlformats.org/officeDocument/2006/relationships/image" Target="../media/image40.png"/><Relationship Id="rId3" Type="http://schemas.openxmlformats.org/officeDocument/2006/relationships/image" Target="../media/image27.svg"/><Relationship Id="rId7" Type="http://schemas.openxmlformats.org/officeDocument/2006/relationships/image" Target="../media/image29.svg"/><Relationship Id="rId12" Type="http://schemas.openxmlformats.org/officeDocument/2006/relationships/image" Target="../media/image34.png"/><Relationship Id="rId17" Type="http://schemas.openxmlformats.org/officeDocument/2006/relationships/image" Target="../media/image39.svg"/><Relationship Id="rId2" Type="http://schemas.openxmlformats.org/officeDocument/2006/relationships/image" Target="../media/image26.png"/><Relationship Id="rId16" Type="http://schemas.openxmlformats.org/officeDocument/2006/relationships/image" Target="../media/image38.png"/><Relationship Id="rId20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33.svg"/><Relationship Id="rId5" Type="http://schemas.openxmlformats.org/officeDocument/2006/relationships/image" Target="../media/image5.png"/><Relationship Id="rId15" Type="http://schemas.openxmlformats.org/officeDocument/2006/relationships/image" Target="../media/image37.svg"/><Relationship Id="rId10" Type="http://schemas.openxmlformats.org/officeDocument/2006/relationships/image" Target="../media/image32.png"/><Relationship Id="rId19" Type="http://schemas.openxmlformats.org/officeDocument/2006/relationships/image" Target="../media/image41.svg"/><Relationship Id="rId4" Type="http://schemas.openxmlformats.org/officeDocument/2006/relationships/image" Target="../media/image4.png"/><Relationship Id="rId9" Type="http://schemas.openxmlformats.org/officeDocument/2006/relationships/image" Target="../media/image31.svg"/><Relationship Id="rId14" Type="http://schemas.openxmlformats.org/officeDocument/2006/relationships/image" Target="../media/image36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tif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svg"/><Relationship Id="rId18" Type="http://schemas.openxmlformats.org/officeDocument/2006/relationships/image" Target="../media/image40.png"/><Relationship Id="rId3" Type="http://schemas.openxmlformats.org/officeDocument/2006/relationships/image" Target="../media/image27.svg"/><Relationship Id="rId7" Type="http://schemas.openxmlformats.org/officeDocument/2006/relationships/image" Target="../media/image29.svg"/><Relationship Id="rId12" Type="http://schemas.openxmlformats.org/officeDocument/2006/relationships/image" Target="../media/image34.png"/><Relationship Id="rId17" Type="http://schemas.openxmlformats.org/officeDocument/2006/relationships/image" Target="../media/image39.svg"/><Relationship Id="rId2" Type="http://schemas.openxmlformats.org/officeDocument/2006/relationships/image" Target="../media/image26.png"/><Relationship Id="rId16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33.svg"/><Relationship Id="rId5" Type="http://schemas.openxmlformats.org/officeDocument/2006/relationships/image" Target="../media/image5.png"/><Relationship Id="rId15" Type="http://schemas.openxmlformats.org/officeDocument/2006/relationships/image" Target="../media/image37.svg"/><Relationship Id="rId10" Type="http://schemas.openxmlformats.org/officeDocument/2006/relationships/image" Target="../media/image32.png"/><Relationship Id="rId19" Type="http://schemas.openxmlformats.org/officeDocument/2006/relationships/image" Target="../media/image41.svg"/><Relationship Id="rId4" Type="http://schemas.openxmlformats.org/officeDocument/2006/relationships/image" Target="../media/image4.png"/><Relationship Id="rId9" Type="http://schemas.openxmlformats.org/officeDocument/2006/relationships/image" Target="../media/image31.svg"/><Relationship Id="rId14" Type="http://schemas.openxmlformats.org/officeDocument/2006/relationships/image" Target="../media/image36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svg"/><Relationship Id="rId18" Type="http://schemas.openxmlformats.org/officeDocument/2006/relationships/image" Target="../media/image40.png"/><Relationship Id="rId3" Type="http://schemas.openxmlformats.org/officeDocument/2006/relationships/image" Target="../media/image27.svg"/><Relationship Id="rId7" Type="http://schemas.openxmlformats.org/officeDocument/2006/relationships/image" Target="../media/image29.svg"/><Relationship Id="rId12" Type="http://schemas.openxmlformats.org/officeDocument/2006/relationships/image" Target="../media/image34.png"/><Relationship Id="rId17" Type="http://schemas.openxmlformats.org/officeDocument/2006/relationships/image" Target="../media/image39.svg"/><Relationship Id="rId2" Type="http://schemas.openxmlformats.org/officeDocument/2006/relationships/image" Target="../media/image26.png"/><Relationship Id="rId16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33.svg"/><Relationship Id="rId5" Type="http://schemas.openxmlformats.org/officeDocument/2006/relationships/image" Target="../media/image5.png"/><Relationship Id="rId15" Type="http://schemas.openxmlformats.org/officeDocument/2006/relationships/image" Target="../media/image37.svg"/><Relationship Id="rId10" Type="http://schemas.openxmlformats.org/officeDocument/2006/relationships/image" Target="../media/image32.png"/><Relationship Id="rId19" Type="http://schemas.openxmlformats.org/officeDocument/2006/relationships/image" Target="../media/image41.svg"/><Relationship Id="rId4" Type="http://schemas.openxmlformats.org/officeDocument/2006/relationships/image" Target="../media/image4.png"/><Relationship Id="rId9" Type="http://schemas.openxmlformats.org/officeDocument/2006/relationships/image" Target="../media/image31.svg"/><Relationship Id="rId14" Type="http://schemas.openxmlformats.org/officeDocument/2006/relationships/image" Target="../media/image36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svg"/><Relationship Id="rId18" Type="http://schemas.openxmlformats.org/officeDocument/2006/relationships/image" Target="../media/image40.png"/><Relationship Id="rId3" Type="http://schemas.openxmlformats.org/officeDocument/2006/relationships/image" Target="../media/image27.svg"/><Relationship Id="rId7" Type="http://schemas.openxmlformats.org/officeDocument/2006/relationships/image" Target="../media/image29.svg"/><Relationship Id="rId12" Type="http://schemas.openxmlformats.org/officeDocument/2006/relationships/image" Target="../media/image34.png"/><Relationship Id="rId17" Type="http://schemas.openxmlformats.org/officeDocument/2006/relationships/image" Target="../media/image39.svg"/><Relationship Id="rId2" Type="http://schemas.openxmlformats.org/officeDocument/2006/relationships/image" Target="../media/image26.png"/><Relationship Id="rId16" Type="http://schemas.openxmlformats.org/officeDocument/2006/relationships/image" Target="../media/image38.png"/><Relationship Id="rId20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33.svg"/><Relationship Id="rId5" Type="http://schemas.openxmlformats.org/officeDocument/2006/relationships/image" Target="../media/image5.png"/><Relationship Id="rId15" Type="http://schemas.openxmlformats.org/officeDocument/2006/relationships/image" Target="../media/image37.svg"/><Relationship Id="rId10" Type="http://schemas.openxmlformats.org/officeDocument/2006/relationships/image" Target="../media/image32.png"/><Relationship Id="rId19" Type="http://schemas.openxmlformats.org/officeDocument/2006/relationships/image" Target="../media/image41.svg"/><Relationship Id="rId4" Type="http://schemas.openxmlformats.org/officeDocument/2006/relationships/image" Target="../media/image4.png"/><Relationship Id="rId9" Type="http://schemas.openxmlformats.org/officeDocument/2006/relationships/image" Target="../media/image31.svg"/><Relationship Id="rId14" Type="http://schemas.openxmlformats.org/officeDocument/2006/relationships/image" Target="../media/image36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18" Type="http://schemas.openxmlformats.org/officeDocument/2006/relationships/image" Target="../media/image17.sv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17" Type="http://schemas.openxmlformats.org/officeDocument/2006/relationships/image" Target="../media/image16.png"/><Relationship Id="rId2" Type="http://schemas.openxmlformats.org/officeDocument/2006/relationships/image" Target="../media/image1.jpeg"/><Relationship Id="rId16" Type="http://schemas.openxmlformats.org/officeDocument/2006/relationships/image" Target="../media/image15.svg"/><Relationship Id="rId20" Type="http://schemas.openxmlformats.org/officeDocument/2006/relationships/image" Target="../media/image1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svg"/><Relationship Id="rId19" Type="http://schemas.openxmlformats.org/officeDocument/2006/relationships/image" Target="../media/image18.png"/><Relationship Id="rId4" Type="http://schemas.openxmlformats.org/officeDocument/2006/relationships/image" Target="../media/image3.svg"/><Relationship Id="rId9" Type="http://schemas.openxmlformats.org/officeDocument/2006/relationships/image" Target="../media/image8.png"/><Relationship Id="rId14" Type="http://schemas.openxmlformats.org/officeDocument/2006/relationships/image" Target="../media/image13.svg"/><Relationship Id="rId22" Type="http://schemas.openxmlformats.org/officeDocument/2006/relationships/image" Target="../media/image21.sv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svg"/><Relationship Id="rId18" Type="http://schemas.openxmlformats.org/officeDocument/2006/relationships/image" Target="../media/image40.png"/><Relationship Id="rId3" Type="http://schemas.openxmlformats.org/officeDocument/2006/relationships/image" Target="../media/image27.svg"/><Relationship Id="rId7" Type="http://schemas.openxmlformats.org/officeDocument/2006/relationships/image" Target="../media/image29.svg"/><Relationship Id="rId12" Type="http://schemas.openxmlformats.org/officeDocument/2006/relationships/image" Target="../media/image34.png"/><Relationship Id="rId17" Type="http://schemas.openxmlformats.org/officeDocument/2006/relationships/image" Target="../media/image39.svg"/><Relationship Id="rId2" Type="http://schemas.openxmlformats.org/officeDocument/2006/relationships/image" Target="../media/image26.png"/><Relationship Id="rId16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33.svg"/><Relationship Id="rId5" Type="http://schemas.openxmlformats.org/officeDocument/2006/relationships/image" Target="../media/image5.png"/><Relationship Id="rId15" Type="http://schemas.openxmlformats.org/officeDocument/2006/relationships/image" Target="../media/image37.svg"/><Relationship Id="rId10" Type="http://schemas.openxmlformats.org/officeDocument/2006/relationships/image" Target="../media/image32.png"/><Relationship Id="rId19" Type="http://schemas.openxmlformats.org/officeDocument/2006/relationships/image" Target="../media/image41.svg"/><Relationship Id="rId4" Type="http://schemas.openxmlformats.org/officeDocument/2006/relationships/image" Target="../media/image4.png"/><Relationship Id="rId9" Type="http://schemas.openxmlformats.org/officeDocument/2006/relationships/image" Target="../media/image31.svg"/><Relationship Id="rId14" Type="http://schemas.openxmlformats.org/officeDocument/2006/relationships/image" Target="../media/image36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svg"/><Relationship Id="rId18" Type="http://schemas.openxmlformats.org/officeDocument/2006/relationships/image" Target="../media/image40.png"/><Relationship Id="rId3" Type="http://schemas.openxmlformats.org/officeDocument/2006/relationships/image" Target="../media/image27.svg"/><Relationship Id="rId21" Type="http://schemas.openxmlformats.org/officeDocument/2006/relationships/image" Target="../media/image63.png"/><Relationship Id="rId7" Type="http://schemas.openxmlformats.org/officeDocument/2006/relationships/image" Target="../media/image29.svg"/><Relationship Id="rId12" Type="http://schemas.openxmlformats.org/officeDocument/2006/relationships/image" Target="../media/image34.png"/><Relationship Id="rId17" Type="http://schemas.openxmlformats.org/officeDocument/2006/relationships/image" Target="../media/image39.svg"/><Relationship Id="rId2" Type="http://schemas.openxmlformats.org/officeDocument/2006/relationships/image" Target="../media/image26.png"/><Relationship Id="rId16" Type="http://schemas.openxmlformats.org/officeDocument/2006/relationships/image" Target="../media/image38.png"/><Relationship Id="rId20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33.svg"/><Relationship Id="rId5" Type="http://schemas.openxmlformats.org/officeDocument/2006/relationships/image" Target="../media/image5.png"/><Relationship Id="rId15" Type="http://schemas.openxmlformats.org/officeDocument/2006/relationships/image" Target="../media/image37.svg"/><Relationship Id="rId10" Type="http://schemas.openxmlformats.org/officeDocument/2006/relationships/image" Target="../media/image32.png"/><Relationship Id="rId19" Type="http://schemas.openxmlformats.org/officeDocument/2006/relationships/image" Target="../media/image41.svg"/><Relationship Id="rId4" Type="http://schemas.openxmlformats.org/officeDocument/2006/relationships/image" Target="../media/image4.png"/><Relationship Id="rId9" Type="http://schemas.openxmlformats.org/officeDocument/2006/relationships/image" Target="../media/image31.svg"/><Relationship Id="rId14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18" Type="http://schemas.openxmlformats.org/officeDocument/2006/relationships/image" Target="../media/image17.sv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17" Type="http://schemas.openxmlformats.org/officeDocument/2006/relationships/image" Target="../media/image16.png"/><Relationship Id="rId2" Type="http://schemas.openxmlformats.org/officeDocument/2006/relationships/image" Target="../media/image1.jpeg"/><Relationship Id="rId16" Type="http://schemas.openxmlformats.org/officeDocument/2006/relationships/image" Target="../media/image15.svg"/><Relationship Id="rId20" Type="http://schemas.openxmlformats.org/officeDocument/2006/relationships/image" Target="../media/image1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svg"/><Relationship Id="rId19" Type="http://schemas.openxmlformats.org/officeDocument/2006/relationships/image" Target="../media/image18.png"/><Relationship Id="rId4" Type="http://schemas.openxmlformats.org/officeDocument/2006/relationships/image" Target="../media/image3.svg"/><Relationship Id="rId9" Type="http://schemas.openxmlformats.org/officeDocument/2006/relationships/image" Target="../media/image8.png"/><Relationship Id="rId14" Type="http://schemas.openxmlformats.org/officeDocument/2006/relationships/image" Target="../media/image13.svg"/><Relationship Id="rId22" Type="http://schemas.openxmlformats.org/officeDocument/2006/relationships/image" Target="../media/image21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svg"/><Relationship Id="rId18" Type="http://schemas.openxmlformats.org/officeDocument/2006/relationships/image" Target="../media/image40.png"/><Relationship Id="rId3" Type="http://schemas.openxmlformats.org/officeDocument/2006/relationships/image" Target="../media/image27.svg"/><Relationship Id="rId7" Type="http://schemas.openxmlformats.org/officeDocument/2006/relationships/image" Target="../media/image29.svg"/><Relationship Id="rId12" Type="http://schemas.openxmlformats.org/officeDocument/2006/relationships/image" Target="../media/image34.png"/><Relationship Id="rId17" Type="http://schemas.openxmlformats.org/officeDocument/2006/relationships/image" Target="../media/image39.svg"/><Relationship Id="rId2" Type="http://schemas.openxmlformats.org/officeDocument/2006/relationships/image" Target="../media/image26.png"/><Relationship Id="rId16" Type="http://schemas.openxmlformats.org/officeDocument/2006/relationships/image" Target="../media/image38.png"/><Relationship Id="rId20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33.svg"/><Relationship Id="rId5" Type="http://schemas.openxmlformats.org/officeDocument/2006/relationships/image" Target="../media/image5.png"/><Relationship Id="rId15" Type="http://schemas.openxmlformats.org/officeDocument/2006/relationships/image" Target="../media/image37.svg"/><Relationship Id="rId10" Type="http://schemas.openxmlformats.org/officeDocument/2006/relationships/image" Target="../media/image32.png"/><Relationship Id="rId19" Type="http://schemas.openxmlformats.org/officeDocument/2006/relationships/image" Target="../media/image41.svg"/><Relationship Id="rId4" Type="http://schemas.openxmlformats.org/officeDocument/2006/relationships/image" Target="../media/image4.png"/><Relationship Id="rId9" Type="http://schemas.openxmlformats.org/officeDocument/2006/relationships/image" Target="../media/image31.svg"/><Relationship Id="rId14" Type="http://schemas.openxmlformats.org/officeDocument/2006/relationships/image" Target="../media/image36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svg"/><Relationship Id="rId18" Type="http://schemas.openxmlformats.org/officeDocument/2006/relationships/image" Target="../media/image40.png"/><Relationship Id="rId3" Type="http://schemas.openxmlformats.org/officeDocument/2006/relationships/image" Target="../media/image27.svg"/><Relationship Id="rId7" Type="http://schemas.openxmlformats.org/officeDocument/2006/relationships/image" Target="../media/image29.svg"/><Relationship Id="rId12" Type="http://schemas.openxmlformats.org/officeDocument/2006/relationships/image" Target="../media/image34.png"/><Relationship Id="rId17" Type="http://schemas.openxmlformats.org/officeDocument/2006/relationships/image" Target="../media/image39.svg"/><Relationship Id="rId2" Type="http://schemas.openxmlformats.org/officeDocument/2006/relationships/image" Target="../media/image26.png"/><Relationship Id="rId16" Type="http://schemas.openxmlformats.org/officeDocument/2006/relationships/image" Target="../media/image38.png"/><Relationship Id="rId20" Type="http://schemas.openxmlformats.org/officeDocument/2006/relationships/image" Target="../media/image6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33.svg"/><Relationship Id="rId5" Type="http://schemas.openxmlformats.org/officeDocument/2006/relationships/image" Target="../media/image5.png"/><Relationship Id="rId15" Type="http://schemas.openxmlformats.org/officeDocument/2006/relationships/image" Target="../media/image37.svg"/><Relationship Id="rId10" Type="http://schemas.openxmlformats.org/officeDocument/2006/relationships/image" Target="../media/image32.png"/><Relationship Id="rId19" Type="http://schemas.openxmlformats.org/officeDocument/2006/relationships/image" Target="../media/image41.svg"/><Relationship Id="rId4" Type="http://schemas.openxmlformats.org/officeDocument/2006/relationships/image" Target="../media/image4.png"/><Relationship Id="rId9" Type="http://schemas.openxmlformats.org/officeDocument/2006/relationships/image" Target="../media/image31.svg"/><Relationship Id="rId14" Type="http://schemas.openxmlformats.org/officeDocument/2006/relationships/image" Target="../media/image36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18" Type="http://schemas.openxmlformats.org/officeDocument/2006/relationships/image" Target="../media/image17.sv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17" Type="http://schemas.openxmlformats.org/officeDocument/2006/relationships/image" Target="../media/image16.png"/><Relationship Id="rId2" Type="http://schemas.openxmlformats.org/officeDocument/2006/relationships/image" Target="../media/image1.jpeg"/><Relationship Id="rId16" Type="http://schemas.openxmlformats.org/officeDocument/2006/relationships/image" Target="../media/image15.svg"/><Relationship Id="rId20" Type="http://schemas.openxmlformats.org/officeDocument/2006/relationships/image" Target="../media/image1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svg"/><Relationship Id="rId19" Type="http://schemas.openxmlformats.org/officeDocument/2006/relationships/image" Target="../media/image18.png"/><Relationship Id="rId4" Type="http://schemas.openxmlformats.org/officeDocument/2006/relationships/image" Target="../media/image3.svg"/><Relationship Id="rId9" Type="http://schemas.openxmlformats.org/officeDocument/2006/relationships/image" Target="../media/image8.png"/><Relationship Id="rId14" Type="http://schemas.openxmlformats.org/officeDocument/2006/relationships/image" Target="../media/image13.svg"/><Relationship Id="rId22" Type="http://schemas.openxmlformats.org/officeDocument/2006/relationships/image" Target="../media/image21.sv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svg"/><Relationship Id="rId18" Type="http://schemas.openxmlformats.org/officeDocument/2006/relationships/image" Target="../media/image40.png"/><Relationship Id="rId3" Type="http://schemas.openxmlformats.org/officeDocument/2006/relationships/image" Target="../media/image27.svg"/><Relationship Id="rId7" Type="http://schemas.openxmlformats.org/officeDocument/2006/relationships/image" Target="../media/image29.svg"/><Relationship Id="rId12" Type="http://schemas.openxmlformats.org/officeDocument/2006/relationships/image" Target="../media/image34.png"/><Relationship Id="rId17" Type="http://schemas.openxmlformats.org/officeDocument/2006/relationships/image" Target="../media/image39.svg"/><Relationship Id="rId2" Type="http://schemas.openxmlformats.org/officeDocument/2006/relationships/image" Target="../media/image26.png"/><Relationship Id="rId16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33.svg"/><Relationship Id="rId5" Type="http://schemas.openxmlformats.org/officeDocument/2006/relationships/image" Target="../media/image5.png"/><Relationship Id="rId15" Type="http://schemas.openxmlformats.org/officeDocument/2006/relationships/image" Target="../media/image37.svg"/><Relationship Id="rId10" Type="http://schemas.openxmlformats.org/officeDocument/2006/relationships/image" Target="../media/image32.png"/><Relationship Id="rId19" Type="http://schemas.openxmlformats.org/officeDocument/2006/relationships/image" Target="../media/image41.svg"/><Relationship Id="rId4" Type="http://schemas.openxmlformats.org/officeDocument/2006/relationships/image" Target="../media/image4.png"/><Relationship Id="rId9" Type="http://schemas.openxmlformats.org/officeDocument/2006/relationships/image" Target="../media/image31.svg"/><Relationship Id="rId14" Type="http://schemas.openxmlformats.org/officeDocument/2006/relationships/image" Target="../media/image36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svg"/><Relationship Id="rId18" Type="http://schemas.openxmlformats.org/officeDocument/2006/relationships/image" Target="../media/image40.png"/><Relationship Id="rId3" Type="http://schemas.openxmlformats.org/officeDocument/2006/relationships/image" Target="../media/image27.svg"/><Relationship Id="rId7" Type="http://schemas.openxmlformats.org/officeDocument/2006/relationships/image" Target="../media/image29.svg"/><Relationship Id="rId12" Type="http://schemas.openxmlformats.org/officeDocument/2006/relationships/image" Target="../media/image34.png"/><Relationship Id="rId17" Type="http://schemas.openxmlformats.org/officeDocument/2006/relationships/image" Target="../media/image39.svg"/><Relationship Id="rId2" Type="http://schemas.openxmlformats.org/officeDocument/2006/relationships/image" Target="../media/image26.png"/><Relationship Id="rId16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33.svg"/><Relationship Id="rId5" Type="http://schemas.openxmlformats.org/officeDocument/2006/relationships/image" Target="../media/image5.png"/><Relationship Id="rId15" Type="http://schemas.openxmlformats.org/officeDocument/2006/relationships/image" Target="../media/image37.svg"/><Relationship Id="rId10" Type="http://schemas.openxmlformats.org/officeDocument/2006/relationships/image" Target="../media/image32.png"/><Relationship Id="rId19" Type="http://schemas.openxmlformats.org/officeDocument/2006/relationships/image" Target="../media/image41.svg"/><Relationship Id="rId4" Type="http://schemas.openxmlformats.org/officeDocument/2006/relationships/image" Target="../media/image4.png"/><Relationship Id="rId9" Type="http://schemas.openxmlformats.org/officeDocument/2006/relationships/image" Target="../media/image31.svg"/><Relationship Id="rId14" Type="http://schemas.openxmlformats.org/officeDocument/2006/relationships/image" Target="../media/image36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svg"/><Relationship Id="rId18" Type="http://schemas.openxmlformats.org/officeDocument/2006/relationships/image" Target="../media/image40.png"/><Relationship Id="rId3" Type="http://schemas.openxmlformats.org/officeDocument/2006/relationships/image" Target="../media/image27.svg"/><Relationship Id="rId7" Type="http://schemas.openxmlformats.org/officeDocument/2006/relationships/image" Target="../media/image29.svg"/><Relationship Id="rId12" Type="http://schemas.openxmlformats.org/officeDocument/2006/relationships/image" Target="../media/image34.png"/><Relationship Id="rId17" Type="http://schemas.openxmlformats.org/officeDocument/2006/relationships/image" Target="../media/image39.svg"/><Relationship Id="rId2" Type="http://schemas.openxmlformats.org/officeDocument/2006/relationships/image" Target="../media/image26.png"/><Relationship Id="rId16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33.svg"/><Relationship Id="rId5" Type="http://schemas.openxmlformats.org/officeDocument/2006/relationships/image" Target="../media/image5.png"/><Relationship Id="rId15" Type="http://schemas.openxmlformats.org/officeDocument/2006/relationships/image" Target="../media/image37.svg"/><Relationship Id="rId10" Type="http://schemas.openxmlformats.org/officeDocument/2006/relationships/image" Target="../media/image32.png"/><Relationship Id="rId19" Type="http://schemas.openxmlformats.org/officeDocument/2006/relationships/image" Target="../media/image41.svg"/><Relationship Id="rId4" Type="http://schemas.openxmlformats.org/officeDocument/2006/relationships/image" Target="../media/image4.png"/><Relationship Id="rId9" Type="http://schemas.openxmlformats.org/officeDocument/2006/relationships/image" Target="../media/image31.svg"/><Relationship Id="rId14" Type="http://schemas.openxmlformats.org/officeDocument/2006/relationships/image" Target="../media/image36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svg"/><Relationship Id="rId18" Type="http://schemas.openxmlformats.org/officeDocument/2006/relationships/image" Target="../media/image40.png"/><Relationship Id="rId3" Type="http://schemas.openxmlformats.org/officeDocument/2006/relationships/image" Target="../media/image27.svg"/><Relationship Id="rId7" Type="http://schemas.openxmlformats.org/officeDocument/2006/relationships/image" Target="../media/image29.svg"/><Relationship Id="rId12" Type="http://schemas.openxmlformats.org/officeDocument/2006/relationships/image" Target="../media/image34.png"/><Relationship Id="rId17" Type="http://schemas.openxmlformats.org/officeDocument/2006/relationships/image" Target="../media/image39.svg"/><Relationship Id="rId2" Type="http://schemas.openxmlformats.org/officeDocument/2006/relationships/image" Target="../media/image26.png"/><Relationship Id="rId16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33.svg"/><Relationship Id="rId5" Type="http://schemas.openxmlformats.org/officeDocument/2006/relationships/image" Target="../media/image5.png"/><Relationship Id="rId15" Type="http://schemas.openxmlformats.org/officeDocument/2006/relationships/image" Target="../media/image37.svg"/><Relationship Id="rId10" Type="http://schemas.openxmlformats.org/officeDocument/2006/relationships/image" Target="../media/image32.png"/><Relationship Id="rId19" Type="http://schemas.openxmlformats.org/officeDocument/2006/relationships/image" Target="../media/image41.svg"/><Relationship Id="rId4" Type="http://schemas.openxmlformats.org/officeDocument/2006/relationships/image" Target="../media/image4.png"/><Relationship Id="rId9" Type="http://schemas.openxmlformats.org/officeDocument/2006/relationships/image" Target="../media/image31.svg"/><Relationship Id="rId14" Type="http://schemas.openxmlformats.org/officeDocument/2006/relationships/image" Target="../media/image36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13" Type="http://schemas.openxmlformats.org/officeDocument/2006/relationships/image" Target="../media/image77.svg"/><Relationship Id="rId3" Type="http://schemas.openxmlformats.org/officeDocument/2006/relationships/image" Target="../media/image67.svg"/><Relationship Id="rId7" Type="http://schemas.openxmlformats.org/officeDocument/2006/relationships/image" Target="../media/image71.svg"/><Relationship Id="rId12" Type="http://schemas.openxmlformats.org/officeDocument/2006/relationships/image" Target="../media/image76.png"/><Relationship Id="rId17" Type="http://schemas.openxmlformats.org/officeDocument/2006/relationships/image" Target="../media/image5.png"/><Relationship Id="rId2" Type="http://schemas.openxmlformats.org/officeDocument/2006/relationships/image" Target="../media/image66.png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png"/><Relationship Id="rId11" Type="http://schemas.openxmlformats.org/officeDocument/2006/relationships/image" Target="../media/image75.svg"/><Relationship Id="rId5" Type="http://schemas.openxmlformats.org/officeDocument/2006/relationships/image" Target="../media/image69.svg"/><Relationship Id="rId15" Type="http://schemas.openxmlformats.org/officeDocument/2006/relationships/image" Target="../media/image79.svg"/><Relationship Id="rId10" Type="http://schemas.openxmlformats.org/officeDocument/2006/relationships/image" Target="../media/image74.png"/><Relationship Id="rId4" Type="http://schemas.openxmlformats.org/officeDocument/2006/relationships/image" Target="../media/image68.png"/><Relationship Id="rId9" Type="http://schemas.openxmlformats.org/officeDocument/2006/relationships/image" Target="../media/image73.svg"/><Relationship Id="rId14" Type="http://schemas.openxmlformats.org/officeDocument/2006/relationships/image" Target="../media/image78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svg"/><Relationship Id="rId18" Type="http://schemas.openxmlformats.org/officeDocument/2006/relationships/image" Target="../media/image40.png"/><Relationship Id="rId3" Type="http://schemas.openxmlformats.org/officeDocument/2006/relationships/image" Target="../media/image27.svg"/><Relationship Id="rId7" Type="http://schemas.openxmlformats.org/officeDocument/2006/relationships/image" Target="../media/image29.svg"/><Relationship Id="rId12" Type="http://schemas.openxmlformats.org/officeDocument/2006/relationships/image" Target="../media/image34.png"/><Relationship Id="rId17" Type="http://schemas.openxmlformats.org/officeDocument/2006/relationships/image" Target="../media/image39.svg"/><Relationship Id="rId2" Type="http://schemas.openxmlformats.org/officeDocument/2006/relationships/image" Target="../media/image26.png"/><Relationship Id="rId16" Type="http://schemas.openxmlformats.org/officeDocument/2006/relationships/image" Target="../media/image38.png"/><Relationship Id="rId20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33.svg"/><Relationship Id="rId5" Type="http://schemas.openxmlformats.org/officeDocument/2006/relationships/image" Target="../media/image5.png"/><Relationship Id="rId15" Type="http://schemas.openxmlformats.org/officeDocument/2006/relationships/image" Target="../media/image37.svg"/><Relationship Id="rId10" Type="http://schemas.openxmlformats.org/officeDocument/2006/relationships/image" Target="../media/image32.png"/><Relationship Id="rId19" Type="http://schemas.openxmlformats.org/officeDocument/2006/relationships/image" Target="../media/image41.svg"/><Relationship Id="rId4" Type="http://schemas.openxmlformats.org/officeDocument/2006/relationships/image" Target="../media/image4.png"/><Relationship Id="rId9" Type="http://schemas.openxmlformats.org/officeDocument/2006/relationships/image" Target="../media/image31.svg"/><Relationship Id="rId14" Type="http://schemas.openxmlformats.org/officeDocument/2006/relationships/image" Target="../media/image3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svg"/><Relationship Id="rId18" Type="http://schemas.openxmlformats.org/officeDocument/2006/relationships/image" Target="../media/image40.png"/><Relationship Id="rId3" Type="http://schemas.openxmlformats.org/officeDocument/2006/relationships/image" Target="../media/image27.svg"/><Relationship Id="rId7" Type="http://schemas.openxmlformats.org/officeDocument/2006/relationships/image" Target="../media/image29.svg"/><Relationship Id="rId12" Type="http://schemas.openxmlformats.org/officeDocument/2006/relationships/image" Target="../media/image34.png"/><Relationship Id="rId17" Type="http://schemas.openxmlformats.org/officeDocument/2006/relationships/image" Target="../media/image39.svg"/><Relationship Id="rId2" Type="http://schemas.openxmlformats.org/officeDocument/2006/relationships/image" Target="../media/image26.png"/><Relationship Id="rId16" Type="http://schemas.openxmlformats.org/officeDocument/2006/relationships/image" Target="../media/image38.png"/><Relationship Id="rId20" Type="http://schemas.openxmlformats.org/officeDocument/2006/relationships/image" Target="../media/image43.tif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33.svg"/><Relationship Id="rId5" Type="http://schemas.openxmlformats.org/officeDocument/2006/relationships/image" Target="../media/image5.png"/><Relationship Id="rId15" Type="http://schemas.openxmlformats.org/officeDocument/2006/relationships/image" Target="../media/image37.svg"/><Relationship Id="rId10" Type="http://schemas.openxmlformats.org/officeDocument/2006/relationships/image" Target="../media/image32.png"/><Relationship Id="rId19" Type="http://schemas.openxmlformats.org/officeDocument/2006/relationships/image" Target="../media/image41.svg"/><Relationship Id="rId4" Type="http://schemas.openxmlformats.org/officeDocument/2006/relationships/image" Target="../media/image4.png"/><Relationship Id="rId9" Type="http://schemas.openxmlformats.org/officeDocument/2006/relationships/image" Target="../media/image31.svg"/><Relationship Id="rId14" Type="http://schemas.openxmlformats.org/officeDocument/2006/relationships/image" Target="../media/image3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svg"/><Relationship Id="rId18" Type="http://schemas.openxmlformats.org/officeDocument/2006/relationships/image" Target="../media/image40.png"/><Relationship Id="rId3" Type="http://schemas.openxmlformats.org/officeDocument/2006/relationships/image" Target="../media/image27.svg"/><Relationship Id="rId7" Type="http://schemas.openxmlformats.org/officeDocument/2006/relationships/image" Target="../media/image29.svg"/><Relationship Id="rId12" Type="http://schemas.openxmlformats.org/officeDocument/2006/relationships/image" Target="../media/image34.png"/><Relationship Id="rId17" Type="http://schemas.openxmlformats.org/officeDocument/2006/relationships/image" Target="../media/image39.svg"/><Relationship Id="rId2" Type="http://schemas.openxmlformats.org/officeDocument/2006/relationships/image" Target="../media/image26.png"/><Relationship Id="rId16" Type="http://schemas.openxmlformats.org/officeDocument/2006/relationships/image" Target="../media/image38.png"/><Relationship Id="rId20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33.svg"/><Relationship Id="rId5" Type="http://schemas.openxmlformats.org/officeDocument/2006/relationships/image" Target="../media/image5.png"/><Relationship Id="rId15" Type="http://schemas.openxmlformats.org/officeDocument/2006/relationships/image" Target="../media/image37.svg"/><Relationship Id="rId10" Type="http://schemas.openxmlformats.org/officeDocument/2006/relationships/image" Target="../media/image32.png"/><Relationship Id="rId19" Type="http://schemas.openxmlformats.org/officeDocument/2006/relationships/image" Target="../media/image41.svg"/><Relationship Id="rId4" Type="http://schemas.openxmlformats.org/officeDocument/2006/relationships/image" Target="../media/image4.png"/><Relationship Id="rId9" Type="http://schemas.openxmlformats.org/officeDocument/2006/relationships/image" Target="../media/image31.svg"/><Relationship Id="rId14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svg"/><Relationship Id="rId18" Type="http://schemas.openxmlformats.org/officeDocument/2006/relationships/image" Target="../media/image40.png"/><Relationship Id="rId3" Type="http://schemas.openxmlformats.org/officeDocument/2006/relationships/image" Target="../media/image27.svg"/><Relationship Id="rId7" Type="http://schemas.openxmlformats.org/officeDocument/2006/relationships/image" Target="../media/image29.svg"/><Relationship Id="rId12" Type="http://schemas.openxmlformats.org/officeDocument/2006/relationships/image" Target="../media/image34.png"/><Relationship Id="rId17" Type="http://schemas.openxmlformats.org/officeDocument/2006/relationships/image" Target="../media/image39.svg"/><Relationship Id="rId2" Type="http://schemas.openxmlformats.org/officeDocument/2006/relationships/image" Target="../media/image26.png"/><Relationship Id="rId16" Type="http://schemas.openxmlformats.org/officeDocument/2006/relationships/image" Target="../media/image38.png"/><Relationship Id="rId20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33.svg"/><Relationship Id="rId5" Type="http://schemas.openxmlformats.org/officeDocument/2006/relationships/image" Target="../media/image5.png"/><Relationship Id="rId15" Type="http://schemas.openxmlformats.org/officeDocument/2006/relationships/image" Target="../media/image37.svg"/><Relationship Id="rId10" Type="http://schemas.openxmlformats.org/officeDocument/2006/relationships/image" Target="../media/image32.png"/><Relationship Id="rId19" Type="http://schemas.openxmlformats.org/officeDocument/2006/relationships/image" Target="../media/image41.svg"/><Relationship Id="rId4" Type="http://schemas.openxmlformats.org/officeDocument/2006/relationships/image" Target="../media/image4.png"/><Relationship Id="rId9" Type="http://schemas.openxmlformats.org/officeDocument/2006/relationships/image" Target="../media/image31.svg"/><Relationship Id="rId14" Type="http://schemas.openxmlformats.org/officeDocument/2006/relationships/image" Target="../media/image3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svg"/><Relationship Id="rId18" Type="http://schemas.openxmlformats.org/officeDocument/2006/relationships/image" Target="../media/image40.png"/><Relationship Id="rId3" Type="http://schemas.openxmlformats.org/officeDocument/2006/relationships/image" Target="../media/image27.svg"/><Relationship Id="rId7" Type="http://schemas.openxmlformats.org/officeDocument/2006/relationships/image" Target="../media/image29.svg"/><Relationship Id="rId12" Type="http://schemas.openxmlformats.org/officeDocument/2006/relationships/image" Target="../media/image34.png"/><Relationship Id="rId17" Type="http://schemas.openxmlformats.org/officeDocument/2006/relationships/image" Target="../media/image39.svg"/><Relationship Id="rId2" Type="http://schemas.openxmlformats.org/officeDocument/2006/relationships/image" Target="../media/image26.png"/><Relationship Id="rId16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33.svg"/><Relationship Id="rId5" Type="http://schemas.openxmlformats.org/officeDocument/2006/relationships/image" Target="../media/image5.png"/><Relationship Id="rId15" Type="http://schemas.openxmlformats.org/officeDocument/2006/relationships/image" Target="../media/image37.svg"/><Relationship Id="rId10" Type="http://schemas.openxmlformats.org/officeDocument/2006/relationships/image" Target="../media/image32.png"/><Relationship Id="rId19" Type="http://schemas.openxmlformats.org/officeDocument/2006/relationships/image" Target="../media/image41.svg"/><Relationship Id="rId4" Type="http://schemas.openxmlformats.org/officeDocument/2006/relationships/image" Target="../media/image4.png"/><Relationship Id="rId9" Type="http://schemas.openxmlformats.org/officeDocument/2006/relationships/image" Target="../media/image31.svg"/><Relationship Id="rId14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tif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92665"/>
          </a:xfrm>
          <a:custGeom>
            <a:avLst/>
            <a:gdLst/>
            <a:ahLst/>
            <a:cxnLst/>
            <a:rect l="l" t="t" r="r" b="b"/>
            <a:pathLst>
              <a:path w="18288000" h="10292665">
                <a:moveTo>
                  <a:pt x="0" y="0"/>
                </a:moveTo>
                <a:lnTo>
                  <a:pt x="18288000" y="0"/>
                </a:lnTo>
                <a:lnTo>
                  <a:pt x="18288000" y="10292665"/>
                </a:lnTo>
                <a:lnTo>
                  <a:pt x="0" y="1029266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5000"/>
            </a:blip>
            <a:stretch>
              <a:fillRect l="-803" t="-15285" r="-4770" b="-9769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146860" y="9258300"/>
            <a:ext cx="3962933" cy="1034365"/>
            <a:chOff x="0" y="0"/>
            <a:chExt cx="1043735" cy="27242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43735" cy="272425"/>
            </a:xfrm>
            <a:custGeom>
              <a:avLst/>
              <a:gdLst/>
              <a:ahLst/>
              <a:cxnLst/>
              <a:rect l="l" t="t" r="r" b="b"/>
              <a:pathLst>
                <a:path w="1043735" h="272425">
                  <a:moveTo>
                    <a:pt x="0" y="0"/>
                  </a:moveTo>
                  <a:lnTo>
                    <a:pt x="1043735" y="0"/>
                  </a:lnTo>
                  <a:lnTo>
                    <a:pt x="1043735" y="272425"/>
                  </a:lnTo>
                  <a:lnTo>
                    <a:pt x="0" y="272425"/>
                  </a:lnTo>
                  <a:close/>
                </a:path>
              </a:pathLst>
            </a:custGeom>
            <a:solidFill>
              <a:srgbClr val="242F9B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1043735" cy="3295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70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7259300" y="0"/>
            <a:ext cx="1028700" cy="1028700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242F9B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7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1542327" y="8108629"/>
            <a:ext cx="1560994" cy="305542"/>
            <a:chOff x="0" y="0"/>
            <a:chExt cx="2081326" cy="407390"/>
          </a:xfrm>
        </p:grpSpPr>
        <p:grpSp>
          <p:nvGrpSpPr>
            <p:cNvPr id="10" name="Group 10"/>
            <p:cNvGrpSpPr/>
            <p:nvPr/>
          </p:nvGrpSpPr>
          <p:grpSpPr>
            <a:xfrm>
              <a:off x="1673936" y="0"/>
              <a:ext cx="407390" cy="407390"/>
              <a:chOff x="0" y="0"/>
              <a:chExt cx="812800" cy="8128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  <p:sp>
            <p:nvSpPr>
              <p:cNvPr id="12" name="TextBox 12"/>
              <p:cNvSpPr txBox="1"/>
              <p:nvPr/>
            </p:nvSpPr>
            <p:spPr>
              <a:xfrm>
                <a:off x="0" y="-57150"/>
                <a:ext cx="812800" cy="8699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470"/>
                  </a:lnSpc>
                </a:pPr>
                <a:endParaRPr/>
              </a:p>
            </p:txBody>
          </p:sp>
        </p:grpSp>
        <p:grpSp>
          <p:nvGrpSpPr>
            <p:cNvPr id="13" name="Group 13"/>
            <p:cNvGrpSpPr/>
            <p:nvPr/>
          </p:nvGrpSpPr>
          <p:grpSpPr>
            <a:xfrm>
              <a:off x="0" y="0"/>
              <a:ext cx="1537697" cy="407390"/>
              <a:chOff x="0" y="0"/>
              <a:chExt cx="3067924" cy="8128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3067924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3067924" h="812800">
                    <a:moveTo>
                      <a:pt x="0" y="0"/>
                    </a:moveTo>
                    <a:lnTo>
                      <a:pt x="3067924" y="0"/>
                    </a:lnTo>
                    <a:lnTo>
                      <a:pt x="3067924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  <p:sp>
            <p:nvSpPr>
              <p:cNvPr id="15" name="TextBox 15"/>
              <p:cNvSpPr txBox="1"/>
              <p:nvPr/>
            </p:nvSpPr>
            <p:spPr>
              <a:xfrm>
                <a:off x="0" y="-57150"/>
                <a:ext cx="3067924" cy="8699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470"/>
                  </a:lnSpc>
                </a:pPr>
                <a:endParaRPr/>
              </a:p>
            </p:txBody>
          </p:sp>
        </p:grpSp>
        <p:sp>
          <p:nvSpPr>
            <p:cNvPr id="16" name="Freeform 16"/>
            <p:cNvSpPr/>
            <p:nvPr/>
          </p:nvSpPr>
          <p:spPr>
            <a:xfrm rot="-5400000">
              <a:off x="1801082" y="155956"/>
              <a:ext cx="153098" cy="95477"/>
            </a:xfrm>
            <a:custGeom>
              <a:avLst/>
              <a:gdLst/>
              <a:ahLst/>
              <a:cxnLst/>
              <a:rect l="l" t="t" r="r" b="b"/>
              <a:pathLst>
                <a:path w="153098" h="95477">
                  <a:moveTo>
                    <a:pt x="0" y="0"/>
                  </a:moveTo>
                  <a:lnTo>
                    <a:pt x="153098" y="0"/>
                  </a:lnTo>
                  <a:lnTo>
                    <a:pt x="153098" y="95478"/>
                  </a:lnTo>
                  <a:lnTo>
                    <a:pt x="0" y="95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7" name="TextBox 17"/>
          <p:cNvSpPr txBox="1"/>
          <p:nvPr/>
        </p:nvSpPr>
        <p:spPr>
          <a:xfrm>
            <a:off x="4223588" y="2613233"/>
            <a:ext cx="11430674" cy="22737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9239"/>
              </a:lnSpc>
              <a:spcBef>
                <a:spcPct val="0"/>
              </a:spcBef>
            </a:pPr>
            <a:r>
              <a:rPr lang="en-US" sz="6599" dirty="0">
                <a:solidFill>
                  <a:srgbClr val="242F9B"/>
                </a:solidFill>
                <a:latin typeface="Montserrat Bold"/>
              </a:rPr>
              <a:t>MANAJEMEN PENGELOLAAN OBAT II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536999" y="514350"/>
            <a:ext cx="1119845" cy="1119845"/>
            <a:chOff x="0" y="0"/>
            <a:chExt cx="1493127" cy="1493127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493127" cy="1493127"/>
            </a:xfrm>
            <a:custGeom>
              <a:avLst/>
              <a:gdLst/>
              <a:ahLst/>
              <a:cxnLst/>
              <a:rect l="l" t="t" r="r" b="b"/>
              <a:pathLst>
                <a:path w="1493127" h="1493127">
                  <a:moveTo>
                    <a:pt x="0" y="0"/>
                  </a:moveTo>
                  <a:lnTo>
                    <a:pt x="1493127" y="0"/>
                  </a:lnTo>
                  <a:lnTo>
                    <a:pt x="1493127" y="1493127"/>
                  </a:lnTo>
                  <a:lnTo>
                    <a:pt x="0" y="14931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  <p:grpSp>
          <p:nvGrpSpPr>
            <p:cNvPr id="20" name="Group 20"/>
            <p:cNvGrpSpPr/>
            <p:nvPr/>
          </p:nvGrpSpPr>
          <p:grpSpPr>
            <a:xfrm>
              <a:off x="129613" y="126047"/>
              <a:ext cx="1241034" cy="1241034"/>
              <a:chOff x="0" y="0"/>
              <a:chExt cx="812800" cy="812800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2" name="TextBox 22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23" name="Freeform 23"/>
            <p:cNvSpPr/>
            <p:nvPr/>
          </p:nvSpPr>
          <p:spPr>
            <a:xfrm>
              <a:off x="122480" y="126874"/>
              <a:ext cx="1241034" cy="1229543"/>
            </a:xfrm>
            <a:custGeom>
              <a:avLst/>
              <a:gdLst/>
              <a:ahLst/>
              <a:cxnLst/>
              <a:rect l="l" t="t" r="r" b="b"/>
              <a:pathLst>
                <a:path w="1241034" h="1229543">
                  <a:moveTo>
                    <a:pt x="0" y="0"/>
                  </a:moveTo>
                  <a:lnTo>
                    <a:pt x="1241035" y="0"/>
                  </a:lnTo>
                  <a:lnTo>
                    <a:pt x="1241035" y="1229543"/>
                  </a:lnTo>
                  <a:lnTo>
                    <a:pt x="0" y="12295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</p:grpSp>
      <p:grpSp>
        <p:nvGrpSpPr>
          <p:cNvPr id="24" name="Group 24"/>
          <p:cNvGrpSpPr/>
          <p:nvPr/>
        </p:nvGrpSpPr>
        <p:grpSpPr>
          <a:xfrm>
            <a:off x="1834606" y="694600"/>
            <a:ext cx="3632280" cy="820661"/>
            <a:chOff x="0" y="0"/>
            <a:chExt cx="4843040" cy="1094214"/>
          </a:xfrm>
        </p:grpSpPr>
        <p:sp>
          <p:nvSpPr>
            <p:cNvPr id="25" name="TextBox 25"/>
            <p:cNvSpPr txBox="1"/>
            <p:nvPr/>
          </p:nvSpPr>
          <p:spPr>
            <a:xfrm>
              <a:off x="0" y="-38100"/>
              <a:ext cx="4843040" cy="31709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005"/>
                </a:lnSpc>
                <a:spcBef>
                  <a:spcPct val="0"/>
                </a:spcBef>
              </a:pPr>
              <a:r>
                <a:rPr lang="en-US" sz="1432" spc="113">
                  <a:solidFill>
                    <a:srgbClr val="000000"/>
                  </a:solidFill>
                  <a:latin typeface="Poppins Bold"/>
                </a:rPr>
                <a:t>SEKOLAH TINGGI ILMU KESEHATAN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107116"/>
              <a:ext cx="4843040" cy="70297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212"/>
                </a:lnSpc>
                <a:spcBef>
                  <a:spcPct val="0"/>
                </a:spcBef>
              </a:pPr>
              <a:r>
                <a:rPr lang="en-US" sz="3008" spc="352">
                  <a:solidFill>
                    <a:srgbClr val="000000"/>
                  </a:solidFill>
                  <a:latin typeface="Poppins Bold"/>
                </a:rPr>
                <a:t>NOTOKUSUMO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704515"/>
              <a:ext cx="4843040" cy="3897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406"/>
                </a:lnSpc>
                <a:spcBef>
                  <a:spcPct val="0"/>
                </a:spcBef>
              </a:pPr>
              <a:r>
                <a:rPr lang="en-US" sz="1719" spc="135">
                  <a:solidFill>
                    <a:srgbClr val="000000"/>
                  </a:solidFill>
                  <a:latin typeface="Poppins Bold"/>
                </a:rPr>
                <a:t>YOGYAKARTA</a:t>
              </a:r>
            </a:p>
          </p:txBody>
        </p:sp>
      </p:grpSp>
      <p:sp>
        <p:nvSpPr>
          <p:cNvPr id="28" name="Freeform 28"/>
          <p:cNvSpPr/>
          <p:nvPr/>
        </p:nvSpPr>
        <p:spPr>
          <a:xfrm>
            <a:off x="11551852" y="9155176"/>
            <a:ext cx="674551" cy="564093"/>
          </a:xfrm>
          <a:custGeom>
            <a:avLst/>
            <a:gdLst/>
            <a:ahLst/>
            <a:cxnLst/>
            <a:rect l="l" t="t" r="r" b="b"/>
            <a:pathLst>
              <a:path w="674551" h="564093">
                <a:moveTo>
                  <a:pt x="0" y="0"/>
                </a:moveTo>
                <a:lnTo>
                  <a:pt x="674551" y="0"/>
                </a:lnTo>
                <a:lnTo>
                  <a:pt x="674551" y="564094"/>
                </a:lnTo>
                <a:lnTo>
                  <a:pt x="0" y="56409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29" name="Freeform 29"/>
          <p:cNvSpPr/>
          <p:nvPr/>
        </p:nvSpPr>
        <p:spPr>
          <a:xfrm>
            <a:off x="11542327" y="8668569"/>
            <a:ext cx="368306" cy="362782"/>
          </a:xfrm>
          <a:custGeom>
            <a:avLst/>
            <a:gdLst/>
            <a:ahLst/>
            <a:cxnLst/>
            <a:rect l="l" t="t" r="r" b="b"/>
            <a:pathLst>
              <a:path w="368306" h="362782">
                <a:moveTo>
                  <a:pt x="0" y="0"/>
                </a:moveTo>
                <a:lnTo>
                  <a:pt x="368306" y="0"/>
                </a:lnTo>
                <a:lnTo>
                  <a:pt x="368306" y="362782"/>
                </a:lnTo>
                <a:lnTo>
                  <a:pt x="0" y="36278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30" name="TextBox 30"/>
          <p:cNvSpPr txBox="1"/>
          <p:nvPr/>
        </p:nvSpPr>
        <p:spPr>
          <a:xfrm>
            <a:off x="12140139" y="8614196"/>
            <a:ext cx="5148851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242F9B"/>
                </a:solidFill>
                <a:latin typeface="Montserrat Classic"/>
              </a:rPr>
              <a:t>www.stikes-notokusumo.ac.id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2140139" y="9182400"/>
            <a:ext cx="5148851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080"/>
              </a:lnSpc>
              <a:spcBef>
                <a:spcPct val="0"/>
              </a:spcBef>
            </a:pPr>
            <a:r>
              <a:rPr lang="en-US" sz="2200">
                <a:solidFill>
                  <a:srgbClr val="242F9B"/>
                </a:solidFill>
                <a:latin typeface="Montserrat Classic"/>
              </a:rPr>
              <a:t>Jl. Bener No. 26 Tegalrejo Yogyakarta</a:t>
            </a:r>
          </a:p>
        </p:txBody>
      </p:sp>
      <p:grpSp>
        <p:nvGrpSpPr>
          <p:cNvPr id="32" name="Group 32"/>
          <p:cNvGrpSpPr/>
          <p:nvPr/>
        </p:nvGrpSpPr>
        <p:grpSpPr>
          <a:xfrm>
            <a:off x="413576" y="9513296"/>
            <a:ext cx="2842061" cy="552530"/>
            <a:chOff x="0" y="0"/>
            <a:chExt cx="3789414" cy="736707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6"/>
                  </a:lnTo>
                  <a:lnTo>
                    <a:pt x="0" y="4876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4" name="Freeform 34"/>
            <p:cNvSpPr/>
            <p:nvPr/>
          </p:nvSpPr>
          <p:spPr>
            <a:xfrm>
              <a:off x="737021" y="0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5" name="Freeform 35"/>
            <p:cNvSpPr/>
            <p:nvPr/>
          </p:nvSpPr>
          <p:spPr>
            <a:xfrm>
              <a:off x="1588731" y="0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6"/>
                  </a:lnTo>
                  <a:lnTo>
                    <a:pt x="0" y="4876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6" name="Freeform 36"/>
            <p:cNvSpPr/>
            <p:nvPr/>
          </p:nvSpPr>
          <p:spPr>
            <a:xfrm>
              <a:off x="2418964" y="0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6"/>
                  </a:lnTo>
                  <a:lnTo>
                    <a:pt x="0" y="4876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7" name="Freeform 37"/>
            <p:cNvSpPr/>
            <p:nvPr/>
          </p:nvSpPr>
          <p:spPr>
            <a:xfrm>
              <a:off x="3165214" y="0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6"/>
                  </a:lnTo>
                  <a:lnTo>
                    <a:pt x="0" y="4876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8" name="Freeform 38"/>
            <p:cNvSpPr/>
            <p:nvPr/>
          </p:nvSpPr>
          <p:spPr>
            <a:xfrm>
              <a:off x="2237196" y="199999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8"/>
                  </a:lnTo>
                  <a:lnTo>
                    <a:pt x="0" y="5367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9" name="Freeform 39"/>
            <p:cNvSpPr/>
            <p:nvPr/>
          </p:nvSpPr>
          <p:spPr>
            <a:xfrm>
              <a:off x="2261157" y="213132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0" name="Freeform 40"/>
            <p:cNvSpPr/>
            <p:nvPr/>
          </p:nvSpPr>
          <p:spPr>
            <a:xfrm>
              <a:off x="2972026" y="199999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8"/>
                  </a:lnTo>
                  <a:lnTo>
                    <a:pt x="0" y="5367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1" name="Freeform 41"/>
            <p:cNvSpPr/>
            <p:nvPr/>
          </p:nvSpPr>
          <p:spPr>
            <a:xfrm>
              <a:off x="2995987" y="213132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5" name="Group 5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8" name="Freeform 8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1" name="Group 11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3" name="Freeform 13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3" name="TextBox 23"/>
          <p:cNvSpPr txBox="1"/>
          <p:nvPr/>
        </p:nvSpPr>
        <p:spPr>
          <a:xfrm>
            <a:off x="457200" y="2206438"/>
            <a:ext cx="15544800" cy="51706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en-ID" sz="2800" dirty="0" err="1"/>
              <a:t>Dalam</a:t>
            </a:r>
            <a:r>
              <a:rPr lang="en-ID" sz="2800" dirty="0"/>
              <a:t> </a:t>
            </a:r>
            <a:r>
              <a:rPr lang="en-ID" sz="2800" dirty="0" err="1"/>
              <a:t>pemberian</a:t>
            </a:r>
            <a:r>
              <a:rPr lang="en-ID" sz="2800" dirty="0"/>
              <a:t> </a:t>
            </a:r>
            <a:r>
              <a:rPr lang="en-ID" sz="2800" dirty="0" err="1"/>
              <a:t>obat</a:t>
            </a:r>
            <a:r>
              <a:rPr lang="en-ID" sz="2800" dirty="0"/>
              <a:t> </a:t>
            </a:r>
            <a:r>
              <a:rPr lang="en-ID" sz="2800" dirty="0" err="1"/>
              <a:t>secara</a:t>
            </a:r>
            <a:r>
              <a:rPr lang="en-ID" sz="2800" dirty="0"/>
              <a:t> </a:t>
            </a:r>
            <a:r>
              <a:rPr lang="en-ID" sz="2800" dirty="0" err="1"/>
              <a:t>bucal</a:t>
            </a:r>
            <a:r>
              <a:rPr lang="en-ID" sz="2800" dirty="0"/>
              <a:t>, </a:t>
            </a:r>
            <a:r>
              <a:rPr lang="en-ID" sz="2800" dirty="0" err="1"/>
              <a:t>obat</a:t>
            </a:r>
            <a:r>
              <a:rPr lang="en-ID" sz="2800" dirty="0"/>
              <a:t> </a:t>
            </a:r>
            <a:r>
              <a:rPr lang="en-ID" sz="2800" dirty="0" err="1"/>
              <a:t>diletakkan</a:t>
            </a:r>
            <a:r>
              <a:rPr lang="en-ID" sz="2800" dirty="0"/>
              <a:t> </a:t>
            </a:r>
            <a:r>
              <a:rPr lang="en-ID" sz="2800" dirty="0" err="1"/>
              <a:t>antara</a:t>
            </a:r>
            <a:r>
              <a:rPr lang="en-ID" sz="2800" dirty="0"/>
              <a:t> </a:t>
            </a:r>
            <a:r>
              <a:rPr lang="en-ID" sz="2800" dirty="0" err="1"/>
              <a:t>gigi</a:t>
            </a:r>
            <a:r>
              <a:rPr lang="en-ID" sz="2800" dirty="0"/>
              <a:t> </a:t>
            </a:r>
            <a:r>
              <a:rPr lang="en-ID" sz="2800" dirty="0" err="1"/>
              <a:t>dengan</a:t>
            </a:r>
            <a:r>
              <a:rPr lang="en-ID" sz="2800" dirty="0"/>
              <a:t> </a:t>
            </a:r>
            <a:r>
              <a:rPr lang="en-ID" sz="2800" dirty="0" err="1"/>
              <a:t>selaput</a:t>
            </a:r>
            <a:r>
              <a:rPr lang="en-ID" sz="2800" dirty="0"/>
              <a:t> </a:t>
            </a:r>
            <a:r>
              <a:rPr lang="en-ID" sz="2800" dirty="0" err="1"/>
              <a:t>lendir</a:t>
            </a:r>
            <a:r>
              <a:rPr lang="en-ID" sz="2800" dirty="0"/>
              <a:t> </a:t>
            </a:r>
            <a:r>
              <a:rPr lang="en-ID" sz="2800" dirty="0" err="1"/>
              <a:t>pada</a:t>
            </a:r>
            <a:r>
              <a:rPr lang="en-ID" sz="2800" dirty="0"/>
              <a:t> pipi </a:t>
            </a:r>
            <a:r>
              <a:rPr lang="en-ID" sz="2800" dirty="0" err="1"/>
              <a:t>bagian</a:t>
            </a:r>
            <a:r>
              <a:rPr lang="en-ID" sz="2800" dirty="0"/>
              <a:t> </a:t>
            </a:r>
            <a:r>
              <a:rPr lang="en-ID" sz="2800" dirty="0" err="1"/>
              <a:t>dalam</a:t>
            </a:r>
            <a:r>
              <a:rPr lang="en-ID" sz="2800" dirty="0"/>
              <a:t>. </a:t>
            </a:r>
            <a:r>
              <a:rPr lang="en-ID" sz="2800" dirty="0" err="1"/>
              <a:t>Seperti</a:t>
            </a:r>
            <a:r>
              <a:rPr lang="en-ID" sz="2800" dirty="0"/>
              <a:t> </a:t>
            </a:r>
            <a:r>
              <a:rPr lang="en-ID" sz="2800" dirty="0" err="1"/>
              <a:t>pada</a:t>
            </a:r>
            <a:r>
              <a:rPr lang="en-ID" sz="2800" dirty="0"/>
              <a:t> </a:t>
            </a:r>
            <a:r>
              <a:rPr lang="en-ID" sz="2800" dirty="0" err="1"/>
              <a:t>pemberian</a:t>
            </a:r>
            <a:r>
              <a:rPr lang="en-ID" sz="2800" dirty="0"/>
              <a:t> </a:t>
            </a:r>
            <a:r>
              <a:rPr lang="en-ID" sz="2800" dirty="0" err="1"/>
              <a:t>secara</a:t>
            </a:r>
            <a:r>
              <a:rPr lang="en-ID" sz="2800" dirty="0"/>
              <a:t> sublingual, </a:t>
            </a:r>
            <a:r>
              <a:rPr lang="en-ID" sz="2800" dirty="0" err="1"/>
              <a:t>pasien</a:t>
            </a:r>
            <a:r>
              <a:rPr lang="en-ID" sz="2800" dirty="0"/>
              <a:t> </a:t>
            </a:r>
            <a:r>
              <a:rPr lang="en-ID" sz="2800" dirty="0" err="1"/>
              <a:t>dianjurkan</a:t>
            </a:r>
            <a:r>
              <a:rPr lang="en-ID" sz="2800" dirty="0"/>
              <a:t> </a:t>
            </a:r>
            <a:r>
              <a:rPr lang="en-ID" sz="2800" dirty="0" err="1"/>
              <a:t>untuk</a:t>
            </a:r>
            <a:r>
              <a:rPr lang="en-ID" sz="2800" dirty="0"/>
              <a:t> </a:t>
            </a:r>
            <a:r>
              <a:rPr lang="en-ID" sz="2800" dirty="0" err="1"/>
              <a:t>membiarkan</a:t>
            </a:r>
            <a:r>
              <a:rPr lang="en-ID" sz="2800" dirty="0"/>
              <a:t> </a:t>
            </a:r>
            <a:r>
              <a:rPr lang="en-ID" sz="2800" dirty="0" err="1"/>
              <a:t>obat</a:t>
            </a:r>
            <a:r>
              <a:rPr lang="en-ID" sz="2800" dirty="0"/>
              <a:t> </a:t>
            </a:r>
            <a:r>
              <a:rPr lang="en-ID" sz="2800" dirty="0" err="1"/>
              <a:t>pada</a:t>
            </a:r>
            <a:r>
              <a:rPr lang="en-ID" sz="2800" dirty="0"/>
              <a:t> </a:t>
            </a:r>
            <a:r>
              <a:rPr lang="en-ID" sz="2800" dirty="0" err="1"/>
              <a:t>selaput</a:t>
            </a:r>
            <a:r>
              <a:rPr lang="en-ID" sz="2800" dirty="0"/>
              <a:t> </a:t>
            </a:r>
            <a:r>
              <a:rPr lang="en-ID" sz="2800" dirty="0" err="1"/>
              <a:t>lendir</a:t>
            </a:r>
            <a:r>
              <a:rPr lang="en-ID" sz="2800" dirty="0"/>
              <a:t> pipi </a:t>
            </a:r>
            <a:r>
              <a:rPr lang="en-ID" sz="2800" dirty="0" err="1"/>
              <a:t>bagian</a:t>
            </a:r>
            <a:r>
              <a:rPr lang="en-ID" sz="2800" dirty="0"/>
              <a:t> </a:t>
            </a:r>
            <a:r>
              <a:rPr lang="en-ID" sz="2800" dirty="0" err="1"/>
              <a:t>dalam</a:t>
            </a:r>
            <a:r>
              <a:rPr lang="en-ID" sz="2800" dirty="0"/>
              <a:t> </a:t>
            </a:r>
            <a:r>
              <a:rPr lang="en-ID" sz="2800" dirty="0" err="1"/>
              <a:t>sampai</a:t>
            </a:r>
            <a:r>
              <a:rPr lang="en-ID" sz="2800" dirty="0"/>
              <a:t> </a:t>
            </a:r>
            <a:r>
              <a:rPr lang="en-ID" sz="2800" dirty="0" err="1"/>
              <a:t>obat</a:t>
            </a:r>
            <a:r>
              <a:rPr lang="en-ID" sz="2800" dirty="0"/>
              <a:t> </a:t>
            </a:r>
            <a:r>
              <a:rPr lang="en-ID" sz="2800" dirty="0" err="1"/>
              <a:t>hancur</a:t>
            </a:r>
            <a:r>
              <a:rPr lang="en-ID" sz="2800" dirty="0"/>
              <a:t> </a:t>
            </a:r>
            <a:r>
              <a:rPr lang="en-ID" sz="2800" dirty="0" err="1"/>
              <a:t>dan</a:t>
            </a:r>
            <a:r>
              <a:rPr lang="en-ID" sz="2800" dirty="0"/>
              <a:t> </a:t>
            </a:r>
            <a:r>
              <a:rPr lang="en-ID" sz="2800" dirty="0" err="1"/>
              <a:t>diabsorbsi</a:t>
            </a:r>
            <a:r>
              <a:rPr lang="en-ID" sz="2800" dirty="0"/>
              <a:t>. </a:t>
            </a:r>
            <a:r>
              <a:rPr lang="en-ID" sz="2800" dirty="0" err="1"/>
              <a:t>Kerja</a:t>
            </a:r>
            <a:r>
              <a:rPr lang="en-ID" sz="2800" dirty="0"/>
              <a:t> </a:t>
            </a:r>
            <a:r>
              <a:rPr lang="en-ID" sz="2800" dirty="0" err="1"/>
              <a:t>sama</a:t>
            </a:r>
            <a:r>
              <a:rPr lang="en-ID" sz="2800" dirty="0"/>
              <a:t> </a:t>
            </a:r>
            <a:r>
              <a:rPr lang="en-ID" sz="2800" dirty="0" err="1"/>
              <a:t>pasien</a:t>
            </a:r>
            <a:r>
              <a:rPr lang="en-ID" sz="2800" dirty="0"/>
              <a:t> </a:t>
            </a:r>
            <a:r>
              <a:rPr lang="en-ID" sz="2800" dirty="0" err="1"/>
              <a:t>sangat</a:t>
            </a:r>
            <a:r>
              <a:rPr lang="en-ID" sz="2800" dirty="0"/>
              <a:t> </a:t>
            </a:r>
            <a:r>
              <a:rPr lang="en-ID" sz="2800" dirty="0" err="1"/>
              <a:t>penting</a:t>
            </a:r>
            <a:r>
              <a:rPr lang="en-ID" sz="2800" dirty="0"/>
              <a:t> </a:t>
            </a:r>
            <a:r>
              <a:rPr lang="en-ID" sz="2800" dirty="0" err="1"/>
              <a:t>dalam</a:t>
            </a:r>
            <a:r>
              <a:rPr lang="en-ID" sz="2800" dirty="0"/>
              <a:t> </a:t>
            </a:r>
            <a:r>
              <a:rPr lang="en-ID" sz="2800" dirty="0" err="1"/>
              <a:t>pemberian</a:t>
            </a:r>
            <a:r>
              <a:rPr lang="en-ID" sz="2800" dirty="0"/>
              <a:t> </a:t>
            </a:r>
            <a:r>
              <a:rPr lang="en-ID" sz="2800" dirty="0" err="1"/>
              <a:t>obat</a:t>
            </a:r>
            <a:r>
              <a:rPr lang="en-ID" sz="2800" dirty="0"/>
              <a:t> </a:t>
            </a:r>
            <a:r>
              <a:rPr lang="en-ID" sz="2800" dirty="0" err="1"/>
              <a:t>cara</a:t>
            </a:r>
            <a:r>
              <a:rPr lang="en-ID" sz="2800" dirty="0"/>
              <a:t> </a:t>
            </a:r>
            <a:r>
              <a:rPr lang="en-ID" sz="2800" dirty="0" err="1"/>
              <a:t>ini</a:t>
            </a:r>
            <a:r>
              <a:rPr lang="en-ID" sz="2800" dirty="0"/>
              <a:t> </a:t>
            </a:r>
            <a:r>
              <a:rPr lang="en-ID" sz="2800" dirty="0" err="1"/>
              <a:t>karena</a:t>
            </a:r>
            <a:r>
              <a:rPr lang="en-ID" sz="2800" dirty="0"/>
              <a:t> </a:t>
            </a:r>
            <a:r>
              <a:rPr lang="en-ID" sz="2800" dirty="0" err="1"/>
              <a:t>biasanya</a:t>
            </a:r>
            <a:r>
              <a:rPr lang="en-ID" sz="2800" dirty="0"/>
              <a:t> </a:t>
            </a:r>
            <a:r>
              <a:rPr lang="en-ID" sz="2800" dirty="0" err="1"/>
              <a:t>pasien</a:t>
            </a:r>
            <a:r>
              <a:rPr lang="en-ID" sz="2800" dirty="0"/>
              <a:t> </a:t>
            </a:r>
            <a:r>
              <a:rPr lang="en-ID" sz="2800" dirty="0" err="1"/>
              <a:t>akan</a:t>
            </a:r>
            <a:r>
              <a:rPr lang="en-ID" sz="2800" dirty="0"/>
              <a:t> </a:t>
            </a:r>
            <a:r>
              <a:rPr lang="en-ID" sz="2800" dirty="0" err="1"/>
              <a:t>menelan</a:t>
            </a:r>
            <a:r>
              <a:rPr lang="en-ID" sz="2800" dirty="0"/>
              <a:t> yang </a:t>
            </a:r>
            <a:r>
              <a:rPr lang="en-ID" sz="2800" dirty="0" err="1"/>
              <a:t>akan</a:t>
            </a:r>
            <a:r>
              <a:rPr lang="en-ID" sz="2800" dirty="0"/>
              <a:t> </a:t>
            </a:r>
            <a:r>
              <a:rPr lang="en-ID" sz="2800" dirty="0" err="1"/>
              <a:t>menyebabkan</a:t>
            </a:r>
            <a:r>
              <a:rPr lang="en-ID" sz="2800" dirty="0"/>
              <a:t> </a:t>
            </a:r>
            <a:r>
              <a:rPr lang="en-ID" sz="2800" dirty="0" err="1"/>
              <a:t>obat</a:t>
            </a:r>
            <a:r>
              <a:rPr lang="en-ID" sz="2800" dirty="0"/>
              <a:t> </a:t>
            </a:r>
            <a:r>
              <a:rPr lang="en-ID" sz="2800" dirty="0" err="1"/>
              <a:t>menjadi</a:t>
            </a:r>
            <a:r>
              <a:rPr lang="en-ID" sz="2800" dirty="0"/>
              <a:t> </a:t>
            </a:r>
            <a:r>
              <a:rPr lang="en-ID" sz="2800" dirty="0" err="1"/>
              <a:t>tidak</a:t>
            </a:r>
            <a:r>
              <a:rPr lang="en-ID" sz="2800" dirty="0"/>
              <a:t> </a:t>
            </a:r>
            <a:r>
              <a:rPr lang="en-ID" sz="2800" dirty="0" err="1"/>
              <a:t>efektif</a:t>
            </a:r>
            <a:r>
              <a:rPr lang="en-ID" sz="2800" dirty="0"/>
              <a:t>. </a:t>
            </a:r>
          </a:p>
          <a:p>
            <a:pPr algn="just"/>
            <a:r>
              <a:rPr lang="en-ID" sz="2800" dirty="0"/>
              <a:t>Cara </a:t>
            </a:r>
            <a:r>
              <a:rPr lang="en-ID" sz="2800" dirty="0" err="1"/>
              <a:t>pemberian</a:t>
            </a:r>
            <a:r>
              <a:rPr lang="en-ID" sz="2800" dirty="0"/>
              <a:t> </a:t>
            </a:r>
            <a:r>
              <a:rPr lang="en-ID" sz="2800" dirty="0" err="1"/>
              <a:t>ini</a:t>
            </a:r>
            <a:r>
              <a:rPr lang="en-ID" sz="2800" dirty="0"/>
              <a:t> </a:t>
            </a:r>
            <a:r>
              <a:rPr lang="en-ID" sz="2800" dirty="0" err="1"/>
              <a:t>jarang</a:t>
            </a:r>
            <a:r>
              <a:rPr lang="en-ID" sz="2800" dirty="0"/>
              <a:t> </a:t>
            </a:r>
            <a:r>
              <a:rPr lang="en-ID" sz="2800" dirty="0" err="1"/>
              <a:t>dilakukan</a:t>
            </a:r>
            <a:r>
              <a:rPr lang="en-ID" sz="2800" dirty="0"/>
              <a:t> </a:t>
            </a:r>
            <a:r>
              <a:rPr lang="en-ID" sz="2800" dirty="0" err="1"/>
              <a:t>dan</a:t>
            </a:r>
            <a:r>
              <a:rPr lang="en-ID" sz="2800" dirty="0"/>
              <a:t> </a:t>
            </a:r>
            <a:r>
              <a:rPr lang="en-ID" sz="2800" dirty="0" err="1"/>
              <a:t>pada</a:t>
            </a:r>
            <a:r>
              <a:rPr lang="en-ID" sz="2800" dirty="0"/>
              <a:t> </a:t>
            </a:r>
            <a:r>
              <a:rPr lang="en-ID" sz="2800" dirty="0" err="1"/>
              <a:t>saat</a:t>
            </a:r>
            <a:r>
              <a:rPr lang="en-ID" sz="2800" dirty="0"/>
              <a:t> </a:t>
            </a:r>
            <a:r>
              <a:rPr lang="en-ID" sz="2800" dirty="0" err="1"/>
              <a:t>ini</a:t>
            </a:r>
            <a:r>
              <a:rPr lang="en-ID" sz="2800" dirty="0"/>
              <a:t> </a:t>
            </a:r>
            <a:r>
              <a:rPr lang="en-ID" sz="2800" dirty="0" err="1"/>
              <a:t>hanya</a:t>
            </a:r>
            <a:r>
              <a:rPr lang="en-ID" sz="2800" dirty="0"/>
              <a:t> </a:t>
            </a:r>
            <a:r>
              <a:rPr lang="en-ID" sz="2800" dirty="0" err="1"/>
              <a:t>jenis</a:t>
            </a:r>
            <a:r>
              <a:rPr lang="en-ID" sz="2800" dirty="0"/>
              <a:t> </a:t>
            </a:r>
            <a:r>
              <a:rPr lang="en-ID" sz="2800" dirty="0" err="1"/>
              <a:t>preparat</a:t>
            </a:r>
            <a:r>
              <a:rPr lang="en-ID" sz="2800" dirty="0"/>
              <a:t> hormone </a:t>
            </a:r>
            <a:r>
              <a:rPr lang="en-ID" sz="2800" dirty="0" err="1"/>
              <a:t>dan</a:t>
            </a:r>
            <a:r>
              <a:rPr lang="en-ID" sz="2800" dirty="0"/>
              <a:t> </a:t>
            </a:r>
            <a:r>
              <a:rPr lang="en-ID" sz="2800" dirty="0" err="1"/>
              <a:t>enzim</a:t>
            </a:r>
            <a:r>
              <a:rPr lang="en-ID" sz="2800" dirty="0"/>
              <a:t> yang </a:t>
            </a:r>
            <a:r>
              <a:rPr lang="en-ID" sz="2800" dirty="0" err="1"/>
              <a:t>menggunakan</a:t>
            </a:r>
            <a:r>
              <a:rPr lang="en-ID" sz="2800" dirty="0"/>
              <a:t> </a:t>
            </a:r>
            <a:r>
              <a:rPr lang="en-ID" sz="2800" dirty="0" err="1"/>
              <a:t>metode</a:t>
            </a:r>
            <a:r>
              <a:rPr lang="en-ID" sz="2800" dirty="0"/>
              <a:t> </a:t>
            </a:r>
            <a:r>
              <a:rPr lang="en-ID" sz="2800" dirty="0" err="1"/>
              <a:t>ini</a:t>
            </a:r>
            <a:r>
              <a:rPr lang="en-ID" sz="2800" dirty="0"/>
              <a:t> </a:t>
            </a:r>
            <a:r>
              <a:rPr lang="en-ID" sz="2800" dirty="0" err="1"/>
              <a:t>misalnya</a:t>
            </a:r>
            <a:r>
              <a:rPr lang="en-ID" sz="2800" dirty="0"/>
              <a:t> hormone </a:t>
            </a:r>
            <a:r>
              <a:rPr lang="en-ID" sz="2800" dirty="0" err="1"/>
              <a:t>polipeptida</a:t>
            </a:r>
            <a:r>
              <a:rPr lang="en-ID" sz="2800" dirty="0"/>
              <a:t> </a:t>
            </a:r>
            <a:r>
              <a:rPr lang="en-ID" sz="2800" dirty="0" err="1"/>
              <a:t>oksitosin</a:t>
            </a:r>
            <a:r>
              <a:rPr lang="en-ID" sz="2800" dirty="0"/>
              <a:t> </a:t>
            </a:r>
            <a:r>
              <a:rPr lang="en-ID" sz="2800" dirty="0" err="1"/>
              <a:t>pada</a:t>
            </a:r>
            <a:r>
              <a:rPr lang="en-ID" sz="2800" dirty="0"/>
              <a:t> </a:t>
            </a:r>
            <a:r>
              <a:rPr lang="en-ID" sz="2800" dirty="0" err="1"/>
              <a:t>kasus</a:t>
            </a:r>
            <a:r>
              <a:rPr lang="en-ID" sz="2800" dirty="0"/>
              <a:t> obstetric. Hormone </a:t>
            </a:r>
            <a:r>
              <a:rPr lang="en-ID" sz="2800" dirty="0" err="1"/>
              <a:t>oksitosin</a:t>
            </a:r>
            <a:r>
              <a:rPr lang="en-ID" sz="2800" dirty="0"/>
              <a:t> </a:t>
            </a:r>
            <a:r>
              <a:rPr lang="en-ID" sz="2800" dirty="0" err="1"/>
              <a:t>mempunyai</a:t>
            </a:r>
            <a:r>
              <a:rPr lang="en-ID" sz="2800" dirty="0"/>
              <a:t> </a:t>
            </a:r>
            <a:r>
              <a:rPr lang="en-ID" sz="2800" dirty="0" err="1"/>
              <a:t>efek</a:t>
            </a:r>
            <a:r>
              <a:rPr lang="en-ID" sz="2800" dirty="0"/>
              <a:t> </a:t>
            </a:r>
            <a:r>
              <a:rPr lang="en-ID" sz="2800" dirty="0" err="1"/>
              <a:t>meningkatkan</a:t>
            </a:r>
            <a:r>
              <a:rPr lang="en-ID" sz="2800" dirty="0"/>
              <a:t> tonus </a:t>
            </a:r>
            <a:r>
              <a:rPr lang="en-ID" sz="2800" dirty="0" err="1"/>
              <a:t>serta</a:t>
            </a:r>
            <a:r>
              <a:rPr lang="en-ID" sz="2800" dirty="0"/>
              <a:t> </a:t>
            </a:r>
            <a:r>
              <a:rPr lang="en-ID" sz="2800" dirty="0" err="1"/>
              <a:t>motalitas</a:t>
            </a:r>
            <a:r>
              <a:rPr lang="en-ID" sz="2800" dirty="0"/>
              <a:t> </a:t>
            </a:r>
            <a:r>
              <a:rPr lang="en-ID" sz="2800" dirty="0" err="1"/>
              <a:t>otot</a:t>
            </a:r>
            <a:r>
              <a:rPr lang="en-ID" sz="2800" dirty="0"/>
              <a:t> uterus </a:t>
            </a:r>
            <a:r>
              <a:rPr lang="en-ID" sz="2800" dirty="0" err="1"/>
              <a:t>dan</a:t>
            </a:r>
            <a:r>
              <a:rPr lang="en-ID" sz="2800" dirty="0"/>
              <a:t> </a:t>
            </a:r>
            <a:r>
              <a:rPr lang="en-ID" sz="2800" dirty="0" err="1"/>
              <a:t>digunakan</a:t>
            </a:r>
            <a:r>
              <a:rPr lang="en-ID" sz="2800" dirty="0"/>
              <a:t> </a:t>
            </a:r>
            <a:r>
              <a:rPr lang="en-ID" sz="2800" dirty="0" err="1"/>
              <a:t>untuk</a:t>
            </a:r>
            <a:r>
              <a:rPr lang="en-ID" sz="2800" dirty="0"/>
              <a:t> </a:t>
            </a:r>
            <a:r>
              <a:rPr lang="en-ID" sz="2800" dirty="0" err="1"/>
              <a:t>memacu</a:t>
            </a:r>
            <a:r>
              <a:rPr lang="en-ID" sz="2800" dirty="0"/>
              <a:t> </a:t>
            </a:r>
            <a:r>
              <a:rPr lang="en-ID" sz="2800" dirty="0" err="1"/>
              <a:t>kelahiran</a:t>
            </a:r>
            <a:r>
              <a:rPr lang="en-ID" sz="2800" dirty="0"/>
              <a:t> </a:t>
            </a:r>
            <a:r>
              <a:rPr lang="en-ID" sz="2800" dirty="0" err="1"/>
              <a:t>pada</a:t>
            </a:r>
            <a:r>
              <a:rPr lang="en-ID" sz="2800" dirty="0"/>
              <a:t> </a:t>
            </a:r>
            <a:r>
              <a:rPr lang="en-ID" sz="2800" dirty="0" err="1"/>
              <a:t>kasus</a:t>
            </a:r>
            <a:r>
              <a:rPr lang="en-ID" sz="2800" dirty="0"/>
              <a:t>- </a:t>
            </a:r>
            <a:r>
              <a:rPr lang="en-ID" sz="2800" dirty="0" err="1"/>
              <a:t>kasus</a:t>
            </a:r>
            <a:r>
              <a:rPr lang="en-ID" sz="2800" dirty="0"/>
              <a:t> </a:t>
            </a:r>
            <a:r>
              <a:rPr lang="en-ID" sz="2800" dirty="0" err="1"/>
              <a:t>tertentu</a:t>
            </a:r>
            <a:r>
              <a:rPr lang="en-ID" sz="2800" dirty="0"/>
              <a:t> </a:t>
            </a:r>
            <a:r>
              <a:rPr lang="en-ID" sz="2800" dirty="0" err="1"/>
              <a:t>Kelebihan</a:t>
            </a:r>
            <a:r>
              <a:rPr lang="en-ID" sz="2800" dirty="0"/>
              <a:t> </a:t>
            </a:r>
            <a:r>
              <a:rPr lang="en-ID" sz="2800" dirty="0" err="1"/>
              <a:t>dari</a:t>
            </a:r>
            <a:r>
              <a:rPr lang="en-ID" sz="2800" dirty="0"/>
              <a:t> </a:t>
            </a:r>
            <a:r>
              <a:rPr lang="en-ID" sz="2800" dirty="0" err="1"/>
              <a:t>obat</a:t>
            </a:r>
            <a:r>
              <a:rPr lang="en-ID" sz="2800" dirty="0"/>
              <a:t> </a:t>
            </a:r>
            <a:r>
              <a:rPr lang="en-ID" sz="2800" dirty="0" err="1"/>
              <a:t>bukal</a:t>
            </a:r>
            <a:r>
              <a:rPr lang="en-ID" sz="2800" dirty="0"/>
              <a:t> </a:t>
            </a:r>
            <a:r>
              <a:rPr lang="en-ID" sz="2800" dirty="0" err="1"/>
              <a:t>adalah</a:t>
            </a:r>
            <a:r>
              <a:rPr lang="en-ID" sz="2800" dirty="0"/>
              <a:t>: onset </a:t>
            </a:r>
            <a:r>
              <a:rPr lang="en-ID" sz="2800" dirty="0" err="1"/>
              <a:t>cepat</a:t>
            </a:r>
            <a:r>
              <a:rPr lang="en-ID" sz="2800" dirty="0"/>
              <a:t>, </a:t>
            </a:r>
            <a:r>
              <a:rPr lang="en-ID" sz="2800" dirty="0" err="1"/>
              <a:t>mencegah</a:t>
            </a:r>
            <a:r>
              <a:rPr lang="en-ID" sz="2800" dirty="0"/>
              <a:t> “first-pass effect”, </a:t>
            </a:r>
            <a:r>
              <a:rPr lang="en-ID" sz="2800" dirty="0" err="1"/>
              <a:t>tidak</a:t>
            </a:r>
            <a:r>
              <a:rPr lang="en-ID" sz="2800" dirty="0"/>
              <a:t> </a:t>
            </a:r>
            <a:r>
              <a:rPr lang="en-ID" sz="2800" dirty="0" err="1"/>
              <a:t>diperlukan</a:t>
            </a:r>
            <a:r>
              <a:rPr lang="en-ID" sz="2800" dirty="0"/>
              <a:t> </a:t>
            </a:r>
            <a:r>
              <a:rPr lang="en-ID" sz="2800" dirty="0" err="1"/>
              <a:t>kemampuan</a:t>
            </a:r>
            <a:r>
              <a:rPr lang="en-ID" sz="2800" dirty="0"/>
              <a:t> </a:t>
            </a:r>
            <a:r>
              <a:rPr lang="en-ID" sz="2800" dirty="0" err="1"/>
              <a:t>menelan</a:t>
            </a:r>
            <a:r>
              <a:rPr lang="en-ID" sz="2800" dirty="0"/>
              <a:t>. </a:t>
            </a:r>
            <a:r>
              <a:rPr lang="en-ID" sz="2800" dirty="0" err="1"/>
              <a:t>Namun</a:t>
            </a:r>
            <a:r>
              <a:rPr lang="en-ID" sz="2800" dirty="0"/>
              <a:t> </a:t>
            </a:r>
            <a:r>
              <a:rPr lang="en-ID" sz="2800" dirty="0" err="1"/>
              <a:t>kekurangan</a:t>
            </a:r>
            <a:r>
              <a:rPr lang="en-ID" sz="2800" dirty="0"/>
              <a:t> </a:t>
            </a:r>
            <a:r>
              <a:rPr lang="en-ID" sz="2800" dirty="0" err="1"/>
              <a:t>dari</a:t>
            </a:r>
            <a:r>
              <a:rPr lang="en-ID" sz="2800" dirty="0"/>
              <a:t> </a:t>
            </a:r>
            <a:r>
              <a:rPr lang="en-ID" sz="2800" dirty="0" err="1"/>
              <a:t>obat</a:t>
            </a:r>
            <a:r>
              <a:rPr lang="en-ID" sz="2800" dirty="0"/>
              <a:t> </a:t>
            </a:r>
            <a:r>
              <a:rPr lang="en-ID" sz="2800" dirty="0" err="1"/>
              <a:t>bukal</a:t>
            </a:r>
            <a:r>
              <a:rPr lang="en-ID" sz="2800" dirty="0"/>
              <a:t> </a:t>
            </a:r>
            <a:r>
              <a:rPr lang="en-ID" sz="2800" dirty="0" err="1"/>
              <a:t>adalah</a:t>
            </a:r>
            <a:r>
              <a:rPr lang="en-ID" sz="2800" dirty="0"/>
              <a:t>: </a:t>
            </a:r>
            <a:r>
              <a:rPr lang="en-ID" sz="2800" dirty="0" err="1"/>
              <a:t>absorbsi</a:t>
            </a:r>
            <a:r>
              <a:rPr lang="en-ID" sz="2800" dirty="0"/>
              <a:t> </a:t>
            </a:r>
            <a:r>
              <a:rPr lang="en-ID" sz="2800" dirty="0" err="1"/>
              <a:t>tidak</a:t>
            </a:r>
            <a:r>
              <a:rPr lang="en-ID" sz="2800" dirty="0"/>
              <a:t> </a:t>
            </a:r>
            <a:r>
              <a:rPr lang="en-ID" sz="2800" dirty="0" err="1"/>
              <a:t>adekuat</a:t>
            </a:r>
            <a:r>
              <a:rPr lang="en-ID" sz="2800" dirty="0"/>
              <a:t>, </a:t>
            </a:r>
            <a:r>
              <a:rPr lang="en-ID" sz="2800" dirty="0" err="1"/>
              <a:t>kepatuhan</a:t>
            </a:r>
            <a:r>
              <a:rPr lang="en-ID" sz="2800" dirty="0"/>
              <a:t> </a:t>
            </a:r>
            <a:r>
              <a:rPr lang="en-ID" sz="2800" dirty="0" err="1"/>
              <a:t>pasien</a:t>
            </a:r>
            <a:r>
              <a:rPr lang="en-ID" sz="2800" dirty="0"/>
              <a:t> </a:t>
            </a:r>
            <a:r>
              <a:rPr lang="en-ID" sz="2800" dirty="0" err="1"/>
              <a:t>kurang</a:t>
            </a:r>
            <a:r>
              <a:rPr lang="en-ID" sz="2800" dirty="0"/>
              <a:t> (compliance), </a:t>
            </a:r>
            <a:r>
              <a:rPr lang="en-ID" sz="2800" dirty="0" err="1"/>
              <a:t>mencegah</a:t>
            </a:r>
            <a:r>
              <a:rPr lang="en-ID" sz="2800" dirty="0"/>
              <a:t> </a:t>
            </a:r>
            <a:r>
              <a:rPr lang="en-ID" sz="2800" dirty="0" err="1"/>
              <a:t>pasien</a:t>
            </a:r>
            <a:r>
              <a:rPr lang="en-ID" sz="2800" dirty="0"/>
              <a:t> </a:t>
            </a:r>
            <a:r>
              <a:rPr lang="en-ID" sz="2800" dirty="0" err="1"/>
              <a:t>menelan</a:t>
            </a:r>
            <a:r>
              <a:rPr lang="en-ID" sz="2800" dirty="0"/>
              <a:t> </a:t>
            </a:r>
            <a:r>
              <a:rPr lang="en-ID" sz="2800" dirty="0" err="1"/>
              <a:t>dan</a:t>
            </a:r>
            <a:r>
              <a:rPr lang="en-ID" sz="2800" dirty="0"/>
              <a:t> </a:t>
            </a:r>
            <a:r>
              <a:rPr lang="en-ID" sz="2800" dirty="0" err="1"/>
              <a:t>kurang</a:t>
            </a:r>
            <a:r>
              <a:rPr lang="en-ID" sz="2800" dirty="0"/>
              <a:t> </a:t>
            </a:r>
            <a:r>
              <a:rPr lang="en-ID" sz="2800" dirty="0" err="1"/>
              <a:t>praktis</a:t>
            </a:r>
            <a:r>
              <a:rPr lang="en-ID" sz="2800" dirty="0"/>
              <a:t> </a:t>
            </a:r>
            <a:r>
              <a:rPr lang="en-ID" sz="2800" dirty="0" err="1"/>
              <a:t>untuk</a:t>
            </a:r>
            <a:r>
              <a:rPr lang="en-ID" sz="2800" dirty="0"/>
              <a:t> </a:t>
            </a:r>
            <a:r>
              <a:rPr lang="en-ID" sz="2800" dirty="0" err="1"/>
              <a:t>digunakan</a:t>
            </a:r>
            <a:r>
              <a:rPr lang="en-ID" sz="2800" dirty="0"/>
              <a:t> </a:t>
            </a:r>
            <a:r>
              <a:rPr lang="en-ID" sz="2800" dirty="0" err="1"/>
              <a:t>terus</a:t>
            </a:r>
            <a:r>
              <a:rPr lang="en-ID" sz="2800" dirty="0"/>
              <a:t> </a:t>
            </a:r>
            <a:r>
              <a:rPr lang="en-ID" sz="2800" dirty="0" err="1"/>
              <a:t>menerus</a:t>
            </a:r>
            <a:r>
              <a:rPr lang="en-ID" sz="2800" dirty="0"/>
              <a:t> </a:t>
            </a:r>
            <a:r>
              <a:rPr lang="en-ID" sz="2800" dirty="0" err="1"/>
              <a:t>dan</a:t>
            </a:r>
            <a:r>
              <a:rPr lang="en-ID" sz="2800" dirty="0"/>
              <a:t> </a:t>
            </a:r>
            <a:r>
              <a:rPr lang="en-ID" sz="2800" dirty="0" err="1"/>
              <a:t>dapat</a:t>
            </a:r>
            <a:r>
              <a:rPr lang="en-ID" sz="2800" dirty="0"/>
              <a:t> </a:t>
            </a:r>
            <a:r>
              <a:rPr lang="en-ID" sz="2800" dirty="0" err="1"/>
              <a:t>merangsang</a:t>
            </a:r>
            <a:r>
              <a:rPr lang="en-ID" sz="2800" dirty="0"/>
              <a:t> </a:t>
            </a:r>
            <a:r>
              <a:rPr lang="en-ID" sz="2800" dirty="0" err="1"/>
              <a:t>selaput</a:t>
            </a:r>
            <a:r>
              <a:rPr lang="en-ID" sz="2800" dirty="0"/>
              <a:t> </a:t>
            </a:r>
            <a:r>
              <a:rPr lang="en-ID" sz="2800" dirty="0" err="1"/>
              <a:t>lendir</a:t>
            </a:r>
            <a:r>
              <a:rPr lang="en-ID" sz="2800" dirty="0"/>
              <a:t> </a:t>
            </a:r>
            <a:r>
              <a:rPr lang="en-ID" sz="2800" dirty="0" err="1"/>
              <a:t>mulut</a:t>
            </a:r>
            <a:r>
              <a:rPr lang="en-ID" sz="2800" dirty="0"/>
              <a:t>. 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324660" y="793343"/>
            <a:ext cx="13146982" cy="783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580"/>
              </a:lnSpc>
            </a:pPr>
            <a:r>
              <a:rPr lang="en-US" sz="4700" dirty="0">
                <a:solidFill>
                  <a:srgbClr val="242F9B"/>
                </a:solidFill>
                <a:latin typeface="Montserrat Ultra-Bold"/>
              </a:rPr>
              <a:t>OBAT BUKAL </a:t>
            </a:r>
          </a:p>
        </p:txBody>
      </p:sp>
    </p:spTree>
    <p:extLst>
      <p:ext uri="{BB962C8B-B14F-4D97-AF65-F5344CB8AC3E}">
        <p14:creationId xmlns:p14="http://schemas.microsoft.com/office/powerpoint/2010/main" val="38711892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39C3180-4F74-BD46-A6F4-9E67ABEFDF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0500" y="0"/>
            <a:ext cx="10287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4447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5" name="Group 5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8" name="Freeform 8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1" name="Group 11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3" name="Freeform 13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3" name="TextBox 23"/>
          <p:cNvSpPr txBox="1"/>
          <p:nvPr/>
        </p:nvSpPr>
        <p:spPr>
          <a:xfrm>
            <a:off x="657014" y="1924602"/>
            <a:ext cx="14582986" cy="34470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 algn="just">
              <a:buFont typeface="Wingdings" pitchFamily="2" charset="2"/>
              <a:buChar char="Ø"/>
            </a:pPr>
            <a:r>
              <a:rPr lang="en-ID" sz="2800" b="1" dirty="0" err="1"/>
              <a:t>Rute</a:t>
            </a:r>
            <a:r>
              <a:rPr lang="en-ID" sz="2800" b="1" dirty="0"/>
              <a:t> parenteral </a:t>
            </a:r>
            <a:r>
              <a:rPr lang="en-ID" sz="2800" b="1" dirty="0" err="1"/>
              <a:t>adalah</a:t>
            </a:r>
            <a:r>
              <a:rPr lang="en-ID" sz="2800" b="1" dirty="0"/>
              <a:t> </a:t>
            </a:r>
            <a:r>
              <a:rPr lang="en-ID" sz="2800" b="1" dirty="0" err="1"/>
              <a:t>memberikan</a:t>
            </a:r>
            <a:r>
              <a:rPr lang="en-ID" sz="2800" b="1" dirty="0"/>
              <a:t> </a:t>
            </a:r>
            <a:r>
              <a:rPr lang="en-ID" sz="2800" b="1" dirty="0" err="1"/>
              <a:t>obat</a:t>
            </a:r>
            <a:r>
              <a:rPr lang="en-ID" sz="2800" b="1" dirty="0"/>
              <a:t> </a:t>
            </a:r>
            <a:r>
              <a:rPr lang="en-ID" sz="2800" b="1" dirty="0" err="1"/>
              <a:t>dengan</a:t>
            </a:r>
            <a:r>
              <a:rPr lang="en-ID" sz="2800" b="1" dirty="0"/>
              <a:t> </a:t>
            </a:r>
            <a:r>
              <a:rPr lang="en-ID" sz="2800" b="1" dirty="0" err="1"/>
              <a:t>meninginjeksi</a:t>
            </a:r>
            <a:r>
              <a:rPr lang="en-ID" sz="2800" b="1" dirty="0"/>
              <a:t> </a:t>
            </a:r>
            <a:r>
              <a:rPr lang="en-ID" sz="2800" b="1" dirty="0" err="1"/>
              <a:t>ke</a:t>
            </a:r>
            <a:r>
              <a:rPr lang="en-ID" sz="2800" b="1" dirty="0"/>
              <a:t> </a:t>
            </a:r>
            <a:r>
              <a:rPr lang="en-ID" sz="2800" b="1" dirty="0" err="1"/>
              <a:t>dalam</a:t>
            </a:r>
            <a:r>
              <a:rPr lang="en-ID" sz="2800" b="1" dirty="0"/>
              <a:t> </a:t>
            </a:r>
            <a:r>
              <a:rPr lang="en-ID" sz="2800" b="1" dirty="0" err="1"/>
              <a:t>jaringan</a:t>
            </a:r>
            <a:r>
              <a:rPr lang="en-ID" sz="2800" b="1" dirty="0"/>
              <a:t> </a:t>
            </a:r>
            <a:r>
              <a:rPr lang="en-ID" sz="2800" b="1" dirty="0" err="1"/>
              <a:t>tubuh</a:t>
            </a:r>
            <a:r>
              <a:rPr lang="en-ID" sz="2800" b="1" dirty="0"/>
              <a:t>, </a:t>
            </a:r>
            <a:r>
              <a:rPr lang="en-ID" sz="2800" b="1" dirty="0" err="1"/>
              <a:t>obat</a:t>
            </a:r>
            <a:r>
              <a:rPr lang="en-ID" sz="2800" b="1" dirty="0"/>
              <a:t> yang </a:t>
            </a:r>
            <a:r>
              <a:rPr lang="en-ID" sz="2800" b="1" dirty="0" err="1"/>
              <a:t>cara</a:t>
            </a:r>
            <a:r>
              <a:rPr lang="en-ID" sz="2800" b="1" dirty="0"/>
              <a:t> </a:t>
            </a:r>
            <a:r>
              <a:rPr lang="en-ID" sz="2800" b="1" dirty="0" err="1"/>
              <a:t>pemberiaannya</a:t>
            </a:r>
            <a:r>
              <a:rPr lang="en-ID" sz="2800" b="1" dirty="0"/>
              <a:t> </a:t>
            </a:r>
            <a:r>
              <a:rPr lang="en-ID" sz="2800" b="1" dirty="0" err="1"/>
              <a:t>tanpa</a:t>
            </a:r>
            <a:r>
              <a:rPr lang="en-ID" sz="2800" b="1" dirty="0"/>
              <a:t> </a:t>
            </a:r>
            <a:r>
              <a:rPr lang="en-ID" sz="2800" b="1" dirty="0" err="1"/>
              <a:t>melalui</a:t>
            </a:r>
            <a:r>
              <a:rPr lang="en-ID" sz="2800" b="1" dirty="0"/>
              <a:t> </a:t>
            </a:r>
            <a:r>
              <a:rPr lang="en-ID" sz="2800" b="1" dirty="0" err="1"/>
              <a:t>mulut</a:t>
            </a:r>
            <a:r>
              <a:rPr lang="en-ID" sz="2800" b="1" dirty="0"/>
              <a:t> (</a:t>
            </a:r>
            <a:r>
              <a:rPr lang="en-ID" sz="2800" b="1" dirty="0" err="1"/>
              <a:t>tanpa</a:t>
            </a:r>
            <a:r>
              <a:rPr lang="en-ID" sz="2800" b="1" dirty="0"/>
              <a:t> </a:t>
            </a:r>
            <a:r>
              <a:rPr lang="en-ID" sz="2800" b="1" dirty="0" err="1"/>
              <a:t>melalui</a:t>
            </a:r>
            <a:r>
              <a:rPr lang="en-ID" sz="2800" b="1" dirty="0"/>
              <a:t> </a:t>
            </a:r>
            <a:r>
              <a:rPr lang="en-ID" sz="2800" b="1" dirty="0" err="1"/>
              <a:t>usus</a:t>
            </a:r>
            <a:r>
              <a:rPr lang="en-ID" sz="2800" b="1" dirty="0"/>
              <a:t>/ </a:t>
            </a:r>
            <a:r>
              <a:rPr lang="en-ID" sz="2800" b="1" dirty="0" err="1"/>
              <a:t>saluran</a:t>
            </a:r>
            <a:r>
              <a:rPr lang="en-ID" sz="2800" b="1" dirty="0"/>
              <a:t> </a:t>
            </a:r>
            <a:r>
              <a:rPr lang="en-ID" sz="2800" b="1" dirty="0" err="1"/>
              <a:t>pencernaan</a:t>
            </a:r>
            <a:r>
              <a:rPr lang="en-ID" sz="2800" b="1" dirty="0"/>
              <a:t>) </a:t>
            </a:r>
            <a:r>
              <a:rPr lang="en-ID" sz="2800" b="1" dirty="0" err="1"/>
              <a:t>tetapi</a:t>
            </a:r>
            <a:r>
              <a:rPr lang="en-ID" sz="2800" b="1" dirty="0"/>
              <a:t> </a:t>
            </a:r>
            <a:r>
              <a:rPr lang="en-ID" sz="2800" b="1" dirty="0" err="1"/>
              <a:t>langsung</a:t>
            </a:r>
            <a:r>
              <a:rPr lang="en-ID" sz="2800" b="1" dirty="0"/>
              <a:t> </a:t>
            </a:r>
            <a:r>
              <a:rPr lang="en-ID" sz="2800" b="1" dirty="0" err="1"/>
              <a:t>ke</a:t>
            </a:r>
            <a:r>
              <a:rPr lang="en-ID" sz="2800" b="1" dirty="0"/>
              <a:t> </a:t>
            </a:r>
            <a:r>
              <a:rPr lang="en-ID" sz="2800" b="1" dirty="0" err="1"/>
              <a:t>pembuluh</a:t>
            </a:r>
            <a:r>
              <a:rPr lang="en-ID" sz="2800" b="1" dirty="0"/>
              <a:t> </a:t>
            </a:r>
            <a:r>
              <a:rPr lang="en-ID" sz="2800" b="1" dirty="0" err="1"/>
              <a:t>darah</a:t>
            </a:r>
            <a:r>
              <a:rPr lang="en-ID" sz="2800" b="1" dirty="0"/>
              <a:t>. </a:t>
            </a:r>
          </a:p>
          <a:p>
            <a:pPr marL="457200" indent="-457200" algn="just">
              <a:buFont typeface="Wingdings" pitchFamily="2" charset="2"/>
              <a:buChar char="Ø"/>
            </a:pPr>
            <a:r>
              <a:rPr lang="en-ID" sz="2800" dirty="0" err="1"/>
              <a:t>Misalnya</a:t>
            </a:r>
            <a:r>
              <a:rPr lang="en-ID" sz="2800" dirty="0"/>
              <a:t> </a:t>
            </a:r>
            <a:r>
              <a:rPr lang="en-ID" sz="2800" dirty="0" err="1"/>
              <a:t>sediaan</a:t>
            </a:r>
            <a:r>
              <a:rPr lang="en-ID" sz="2800" dirty="0"/>
              <a:t> </a:t>
            </a:r>
            <a:r>
              <a:rPr lang="en-ID" sz="2800" dirty="0" err="1"/>
              <a:t>injeksi</a:t>
            </a:r>
            <a:r>
              <a:rPr lang="en-ID" sz="2800" dirty="0"/>
              <a:t> </a:t>
            </a:r>
            <a:r>
              <a:rPr lang="en-ID" sz="2800" dirty="0" err="1"/>
              <a:t>atau</a:t>
            </a:r>
            <a:r>
              <a:rPr lang="en-ID" sz="2800" dirty="0"/>
              <a:t> </a:t>
            </a:r>
            <a:r>
              <a:rPr lang="en-ID" sz="2800" dirty="0" err="1"/>
              <a:t>suntikan</a:t>
            </a:r>
            <a:r>
              <a:rPr lang="en-ID" sz="2800" dirty="0"/>
              <a:t>. </a:t>
            </a:r>
          </a:p>
          <a:p>
            <a:pPr marL="457200" indent="-457200" algn="just">
              <a:buFont typeface="Wingdings" pitchFamily="2" charset="2"/>
              <a:buChar char="Ø"/>
            </a:pPr>
            <a:r>
              <a:rPr lang="en-ID" sz="2800" dirty="0" err="1"/>
              <a:t>Tujuannya</a:t>
            </a:r>
            <a:r>
              <a:rPr lang="en-ID" sz="2800" dirty="0"/>
              <a:t> </a:t>
            </a:r>
            <a:r>
              <a:rPr lang="en-ID" sz="2800" dirty="0" err="1"/>
              <a:t>adalah</a:t>
            </a:r>
            <a:r>
              <a:rPr lang="en-ID" sz="2800" dirty="0"/>
              <a:t> </a:t>
            </a:r>
            <a:r>
              <a:rPr lang="en-ID" sz="2800" b="1" dirty="0"/>
              <a:t>agar </a:t>
            </a:r>
            <a:r>
              <a:rPr lang="en-ID" sz="2800" b="1" dirty="0" err="1"/>
              <a:t>dapat</a:t>
            </a:r>
            <a:r>
              <a:rPr lang="en-ID" sz="2800" b="1" dirty="0"/>
              <a:t> </a:t>
            </a:r>
            <a:r>
              <a:rPr lang="en-ID" sz="2800" b="1" dirty="0" err="1"/>
              <a:t>langsung</a:t>
            </a:r>
            <a:r>
              <a:rPr lang="en-ID" sz="2800" b="1" dirty="0"/>
              <a:t> </a:t>
            </a:r>
            <a:r>
              <a:rPr lang="en-ID" sz="2800" b="1" dirty="0" err="1"/>
              <a:t>menuju</a:t>
            </a:r>
            <a:r>
              <a:rPr lang="en-ID" sz="2800" b="1" dirty="0"/>
              <a:t> </a:t>
            </a:r>
            <a:r>
              <a:rPr lang="en-ID" sz="2800" b="1" dirty="0" err="1"/>
              <a:t>sasaran</a:t>
            </a:r>
            <a:r>
              <a:rPr lang="en-ID" sz="2800" dirty="0"/>
              <a:t>. </a:t>
            </a:r>
          </a:p>
          <a:p>
            <a:pPr marL="457200" indent="-457200" algn="just">
              <a:buFont typeface="Wingdings" pitchFamily="2" charset="2"/>
              <a:buChar char="Ø"/>
            </a:pPr>
            <a:r>
              <a:rPr lang="en-ID" sz="2800" dirty="0" err="1"/>
              <a:t>Rute</a:t>
            </a:r>
            <a:r>
              <a:rPr lang="en-ID" sz="2800" dirty="0"/>
              <a:t> parenteral </a:t>
            </a:r>
            <a:r>
              <a:rPr lang="en-ID" sz="2800" dirty="0" err="1"/>
              <a:t>biasanya</a:t>
            </a:r>
            <a:r>
              <a:rPr lang="en-ID" sz="2800" dirty="0"/>
              <a:t> </a:t>
            </a:r>
            <a:r>
              <a:rPr lang="en-ID" sz="2800" dirty="0" err="1"/>
              <a:t>digunakan</a:t>
            </a:r>
            <a:r>
              <a:rPr lang="en-ID" sz="2800" dirty="0"/>
              <a:t> </a:t>
            </a:r>
            <a:r>
              <a:rPr lang="en-ID" sz="2800" dirty="0" err="1"/>
              <a:t>untuk</a:t>
            </a:r>
            <a:r>
              <a:rPr lang="en-ID" sz="2800" dirty="0"/>
              <a:t> </a:t>
            </a:r>
            <a:r>
              <a:rPr lang="en-ID" sz="2800" dirty="0" err="1"/>
              <a:t>obat</a:t>
            </a:r>
            <a:r>
              <a:rPr lang="en-ID" sz="2800" dirty="0"/>
              <a:t> yang </a:t>
            </a:r>
            <a:r>
              <a:rPr lang="en-ID" sz="2800" dirty="0" err="1"/>
              <a:t>absorbsinya</a:t>
            </a:r>
            <a:r>
              <a:rPr lang="en-ID" sz="2800" dirty="0"/>
              <a:t> </a:t>
            </a:r>
            <a:r>
              <a:rPr lang="en-ID" sz="2800" dirty="0" err="1"/>
              <a:t>buruk</a:t>
            </a:r>
            <a:r>
              <a:rPr lang="en-ID" sz="2800" dirty="0"/>
              <a:t> </a:t>
            </a:r>
            <a:r>
              <a:rPr lang="en-ID" sz="2800" dirty="0" err="1"/>
              <a:t>melalui</a:t>
            </a:r>
            <a:r>
              <a:rPr lang="en-ID" sz="2800" dirty="0"/>
              <a:t> </a:t>
            </a:r>
            <a:r>
              <a:rPr lang="en-ID" sz="2800" dirty="0" err="1"/>
              <a:t>saluran</a:t>
            </a:r>
            <a:r>
              <a:rPr lang="en-ID" sz="2800" dirty="0"/>
              <a:t> </a:t>
            </a:r>
            <a:r>
              <a:rPr lang="en-ID" sz="2800" dirty="0" err="1"/>
              <a:t>cerna</a:t>
            </a:r>
            <a:r>
              <a:rPr lang="en-ID" sz="2800" dirty="0"/>
              <a:t>. </a:t>
            </a:r>
          </a:p>
          <a:p>
            <a:pPr marL="457200" indent="-457200" algn="just">
              <a:buFont typeface="Wingdings" pitchFamily="2" charset="2"/>
              <a:buChar char="Ø"/>
            </a:pPr>
            <a:r>
              <a:rPr lang="en-ID" sz="2800" dirty="0" err="1"/>
              <a:t>Pemberian</a:t>
            </a:r>
            <a:r>
              <a:rPr lang="en-ID" sz="2800" dirty="0"/>
              <a:t> parenteral juga </a:t>
            </a:r>
            <a:r>
              <a:rPr lang="en-ID" sz="2800" dirty="0" err="1"/>
              <a:t>digunakan</a:t>
            </a:r>
            <a:r>
              <a:rPr lang="en-ID" sz="2800" dirty="0"/>
              <a:t> </a:t>
            </a:r>
            <a:r>
              <a:rPr lang="en-ID" sz="2800" dirty="0" err="1"/>
              <a:t>untuk</a:t>
            </a:r>
            <a:r>
              <a:rPr lang="en-ID" sz="2800" dirty="0"/>
              <a:t> </a:t>
            </a:r>
            <a:r>
              <a:rPr lang="en-ID" sz="2800" dirty="0" err="1"/>
              <a:t>pengobatan</a:t>
            </a:r>
            <a:r>
              <a:rPr lang="en-ID" sz="2800" dirty="0"/>
              <a:t> </a:t>
            </a:r>
            <a:r>
              <a:rPr lang="en-ID" sz="2800" dirty="0" err="1"/>
              <a:t>pasien</a:t>
            </a:r>
            <a:r>
              <a:rPr lang="en-ID" sz="2800" dirty="0"/>
              <a:t> yang </a:t>
            </a:r>
            <a:r>
              <a:rPr lang="en-ID" sz="2800" dirty="0" err="1"/>
              <a:t>tidak</a:t>
            </a:r>
            <a:r>
              <a:rPr lang="en-ID" sz="2800" dirty="0"/>
              <a:t> </a:t>
            </a:r>
            <a:r>
              <a:rPr lang="en-ID" sz="2800" dirty="0" err="1"/>
              <a:t>sadar</a:t>
            </a:r>
            <a:r>
              <a:rPr lang="en-ID" sz="2800" dirty="0"/>
              <a:t> </a:t>
            </a:r>
            <a:r>
              <a:rPr lang="en-ID" sz="2800" dirty="0" err="1"/>
              <a:t>dan</a:t>
            </a:r>
            <a:r>
              <a:rPr lang="en-ID" sz="2800" dirty="0"/>
              <a:t> </a:t>
            </a:r>
            <a:r>
              <a:rPr lang="en-ID" sz="2800" dirty="0" err="1"/>
              <a:t>dalam</a:t>
            </a:r>
            <a:r>
              <a:rPr lang="en-ID" sz="2800" dirty="0"/>
              <a:t> </a:t>
            </a:r>
            <a:r>
              <a:rPr lang="en-ID" sz="2800" dirty="0" err="1"/>
              <a:t>keadaan</a:t>
            </a:r>
            <a:r>
              <a:rPr lang="en-ID" sz="2800" dirty="0"/>
              <a:t> yang </a:t>
            </a:r>
            <a:r>
              <a:rPr lang="en-ID" sz="2800" dirty="0" err="1"/>
              <a:t>memerlukan</a:t>
            </a:r>
            <a:r>
              <a:rPr lang="en-ID" sz="2800" dirty="0"/>
              <a:t> </a:t>
            </a:r>
            <a:r>
              <a:rPr lang="en-ID" sz="2800" dirty="0" err="1"/>
              <a:t>kerja</a:t>
            </a:r>
            <a:r>
              <a:rPr lang="en-ID" sz="2800" dirty="0"/>
              <a:t> </a:t>
            </a:r>
            <a:r>
              <a:rPr lang="en-ID" sz="2800" dirty="0" err="1"/>
              <a:t>obat</a:t>
            </a:r>
            <a:r>
              <a:rPr lang="en-ID" sz="2800" dirty="0"/>
              <a:t> yang </a:t>
            </a:r>
            <a:r>
              <a:rPr lang="en-ID" sz="2800" dirty="0" err="1"/>
              <a:t>cepat</a:t>
            </a:r>
            <a:r>
              <a:rPr lang="en-ID" sz="2800" dirty="0"/>
              <a:t>. 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324660" y="793343"/>
            <a:ext cx="13146982" cy="783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580"/>
              </a:lnSpc>
            </a:pPr>
            <a:r>
              <a:rPr lang="en-US" sz="4700" dirty="0">
                <a:solidFill>
                  <a:srgbClr val="242F9B"/>
                </a:solidFill>
                <a:latin typeface="Montserrat Ultra-Bold"/>
              </a:rPr>
              <a:t>RUTE PARENTERAL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C65D890A-12AD-764D-AA43-61E54FD87657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4754" y="5460718"/>
            <a:ext cx="11133246" cy="4826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4669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5" name="Group 5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8" name="Freeform 8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1" name="Group 11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3" name="Freeform 13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5" name="TextBox 25"/>
          <p:cNvSpPr txBox="1"/>
          <p:nvPr/>
        </p:nvSpPr>
        <p:spPr>
          <a:xfrm>
            <a:off x="662330" y="401505"/>
            <a:ext cx="13146982" cy="783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580"/>
              </a:lnSpc>
            </a:pPr>
            <a:r>
              <a:rPr lang="en-US" sz="4700" dirty="0">
                <a:solidFill>
                  <a:srgbClr val="242F9B"/>
                </a:solidFill>
                <a:latin typeface="Montserrat Ultra-Bold"/>
              </a:rPr>
              <a:t>RUTE PARENTERAL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258A16BA-EB9E-8646-AC61-CF7E2931CBB4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4254" y="1425061"/>
            <a:ext cx="10569493" cy="8861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6269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5" name="Group 5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8" name="Freeform 8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1" name="Group 11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3" name="Freeform 13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5" name="TextBox 25"/>
          <p:cNvSpPr txBox="1"/>
          <p:nvPr/>
        </p:nvSpPr>
        <p:spPr>
          <a:xfrm>
            <a:off x="700741" y="417843"/>
            <a:ext cx="13146982" cy="783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580"/>
              </a:lnSpc>
            </a:pPr>
            <a:r>
              <a:rPr lang="en-US" sz="4700" dirty="0">
                <a:solidFill>
                  <a:srgbClr val="242F9B"/>
                </a:solidFill>
                <a:latin typeface="Montserrat Ultra-Bold"/>
              </a:rPr>
              <a:t>INTRAVENA (IV)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9B6B9C-694C-4649-BC7D-DAFD966B52F7}"/>
              </a:ext>
            </a:extLst>
          </p:cNvPr>
          <p:cNvSpPr/>
          <p:nvPr/>
        </p:nvSpPr>
        <p:spPr>
          <a:xfrm>
            <a:off x="567816" y="1425061"/>
            <a:ext cx="1196913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itchFamily="2" charset="2"/>
              <a:buChar char="Ø"/>
            </a:pPr>
            <a:r>
              <a:rPr lang="en-ID" sz="2800" dirty="0" err="1">
                <a:latin typeface="Calibri" panose="020F0502020204030204" pitchFamily="34" charset="0"/>
              </a:rPr>
              <a:t>Suntikan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intravena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adalah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cara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pemberian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obat</a:t>
            </a:r>
            <a:r>
              <a:rPr lang="en-ID" sz="2800" dirty="0">
                <a:latin typeface="Calibri" panose="020F0502020204030204" pitchFamily="34" charset="0"/>
              </a:rPr>
              <a:t> parenteral yang </a:t>
            </a:r>
            <a:r>
              <a:rPr lang="en-ID" sz="2800" dirty="0" err="1">
                <a:latin typeface="Calibri" panose="020F0502020204030204" pitchFamily="34" charset="0"/>
              </a:rPr>
              <a:t>sering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dilakukan</a:t>
            </a:r>
            <a:r>
              <a:rPr lang="en-ID" sz="2800" dirty="0">
                <a:latin typeface="Calibri" panose="020F0502020204030204" pitchFamily="34" charset="0"/>
              </a:rPr>
              <a:t>. </a:t>
            </a:r>
          </a:p>
          <a:p>
            <a:pPr marL="457200" indent="-457200" algn="just">
              <a:buFont typeface="Wingdings" pitchFamily="2" charset="2"/>
              <a:buChar char="Ø"/>
            </a:pPr>
            <a:r>
              <a:rPr lang="en-ID" sz="2800" dirty="0" err="1">
                <a:latin typeface="Calibri" panose="020F0502020204030204" pitchFamily="34" charset="0"/>
              </a:rPr>
              <a:t>Untuk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obat</a:t>
            </a:r>
            <a:r>
              <a:rPr lang="en-ID" sz="2800" dirty="0">
                <a:latin typeface="Calibri" panose="020F0502020204030204" pitchFamily="34" charset="0"/>
              </a:rPr>
              <a:t> yang </a:t>
            </a:r>
            <a:r>
              <a:rPr lang="en-ID" sz="2800" dirty="0" err="1">
                <a:latin typeface="Calibri" panose="020F0502020204030204" pitchFamily="34" charset="0"/>
              </a:rPr>
              <a:t>tidak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diabsorbsi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secara</a:t>
            </a:r>
            <a:r>
              <a:rPr lang="en-ID" sz="2800" dirty="0">
                <a:latin typeface="Calibri" panose="020F0502020204030204" pitchFamily="34" charset="0"/>
              </a:rPr>
              <a:t> oral, </a:t>
            </a:r>
            <a:r>
              <a:rPr lang="en-ID" sz="2800" dirty="0" err="1">
                <a:latin typeface="Calibri" panose="020F0502020204030204" pitchFamily="34" charset="0"/>
              </a:rPr>
              <a:t>sering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tidak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ada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pilihan</a:t>
            </a:r>
            <a:r>
              <a:rPr lang="en-ID" sz="2800" dirty="0">
                <a:latin typeface="Calibri" panose="020F0502020204030204" pitchFamily="34" charset="0"/>
              </a:rPr>
              <a:t>.</a:t>
            </a:r>
          </a:p>
          <a:p>
            <a:pPr marL="457200" indent="-457200" algn="just">
              <a:buFont typeface="Wingdings" pitchFamily="2" charset="2"/>
              <a:buChar char="Ø"/>
            </a:pPr>
            <a:r>
              <a:rPr lang="en-ID" sz="2800" dirty="0" err="1">
                <a:latin typeface="Calibri" panose="020F0502020204030204" pitchFamily="34" charset="0"/>
              </a:rPr>
              <a:t>Obat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langsung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dimasukkan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ke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pembuluh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darah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sehingga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kadar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obat</a:t>
            </a:r>
            <a:r>
              <a:rPr lang="en-ID" sz="2800" dirty="0">
                <a:latin typeface="Calibri" panose="020F0502020204030204" pitchFamily="34" charset="0"/>
              </a:rPr>
              <a:t> di </a:t>
            </a:r>
            <a:r>
              <a:rPr lang="en-ID" sz="2800" dirty="0" err="1">
                <a:latin typeface="Calibri" panose="020F0502020204030204" pitchFamily="34" charset="0"/>
              </a:rPr>
              <a:t>dalam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darah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diperoleh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dengan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cepat</a:t>
            </a:r>
            <a:r>
              <a:rPr lang="en-ID" sz="2800" dirty="0">
                <a:latin typeface="Calibri" panose="020F0502020204030204" pitchFamily="34" charset="0"/>
              </a:rPr>
              <a:t>, </a:t>
            </a:r>
            <a:r>
              <a:rPr lang="en-ID" sz="2800" dirty="0" err="1">
                <a:latin typeface="Calibri" panose="020F0502020204030204" pitchFamily="34" charset="0"/>
              </a:rPr>
              <a:t>tepat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dan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dapat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disesuaikan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langsung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dengan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respons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penderita</a:t>
            </a:r>
            <a:r>
              <a:rPr lang="en-ID" sz="2800" dirty="0">
                <a:latin typeface="Calibri" panose="020F0502020204030204" pitchFamily="34" charset="0"/>
              </a:rPr>
              <a:t>. </a:t>
            </a:r>
            <a:endParaRPr lang="en-ID" sz="2800" dirty="0"/>
          </a:p>
          <a:p>
            <a:pPr marL="457200" indent="-457200" algn="just">
              <a:buFont typeface="Wingdings" pitchFamily="2" charset="2"/>
              <a:buChar char="Ø"/>
            </a:pPr>
            <a:r>
              <a:rPr lang="en-ID" sz="2800" dirty="0" err="1">
                <a:latin typeface="Calibri" panose="020F0502020204030204" pitchFamily="34" charset="0"/>
              </a:rPr>
              <a:t>Dengan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pemberian</a:t>
            </a:r>
            <a:r>
              <a:rPr lang="en-ID" sz="2800" dirty="0">
                <a:latin typeface="Calibri" panose="020F0502020204030204" pitchFamily="34" charset="0"/>
              </a:rPr>
              <a:t> IV, </a:t>
            </a:r>
            <a:r>
              <a:rPr lang="en-ID" sz="2800" dirty="0" err="1">
                <a:latin typeface="Calibri" panose="020F0502020204030204" pitchFamily="34" charset="0"/>
              </a:rPr>
              <a:t>obat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menghindari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saluran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cerna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dan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oleh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karena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itu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menghindari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metabolisme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>
                <a:latin typeface="Calibri,Italic"/>
              </a:rPr>
              <a:t>first pass </a:t>
            </a:r>
            <a:r>
              <a:rPr lang="en-ID" sz="2800" dirty="0" err="1">
                <a:latin typeface="Calibri" panose="020F0502020204030204" pitchFamily="34" charset="0"/>
              </a:rPr>
              <a:t>oleh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hati</a:t>
            </a:r>
            <a:r>
              <a:rPr lang="en-ID" sz="2800" dirty="0">
                <a:latin typeface="Calibri" panose="020F0502020204030204" pitchFamily="34" charset="0"/>
              </a:rPr>
              <a:t>. </a:t>
            </a:r>
            <a:r>
              <a:rPr lang="en-ID" sz="2800" dirty="0" err="1">
                <a:latin typeface="Calibri" panose="020F0502020204030204" pitchFamily="34" charset="0"/>
              </a:rPr>
              <a:t>Rute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ini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memberikan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suatu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efek</a:t>
            </a:r>
            <a:r>
              <a:rPr lang="en-ID" sz="2800" dirty="0">
                <a:latin typeface="Calibri" panose="020F0502020204030204" pitchFamily="34" charset="0"/>
              </a:rPr>
              <a:t> yang </a:t>
            </a:r>
            <a:r>
              <a:rPr lang="en-ID" sz="2800" dirty="0" err="1">
                <a:latin typeface="Calibri" panose="020F0502020204030204" pitchFamily="34" charset="0"/>
              </a:rPr>
              <a:t>cepat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dan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kontrol</a:t>
            </a:r>
            <a:r>
              <a:rPr lang="en-ID" sz="2800" dirty="0">
                <a:latin typeface="Calibri" panose="020F0502020204030204" pitchFamily="34" charset="0"/>
              </a:rPr>
              <a:t> yang </a:t>
            </a:r>
            <a:r>
              <a:rPr lang="en-ID" sz="2800" dirty="0" err="1">
                <a:latin typeface="Calibri" panose="020F0502020204030204" pitchFamily="34" charset="0"/>
              </a:rPr>
              <a:t>baik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atas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kadar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obat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dalam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sirkulasi</a:t>
            </a:r>
            <a:r>
              <a:rPr lang="en-ID" sz="2800" dirty="0">
                <a:latin typeface="Calibri" panose="020F0502020204030204" pitchFamily="34" charset="0"/>
              </a:rPr>
              <a:t>. </a:t>
            </a:r>
            <a:endParaRPr lang="en-ID" sz="2800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91591793-3496-DD4B-86E1-8E7C0B2EDD90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1842" y="5456638"/>
            <a:ext cx="10282256" cy="476448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A9D6496-7494-0546-A51C-D80285DC16BD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221831" y="5555228"/>
            <a:ext cx="5147184" cy="3437822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FF69E31A-76E5-8649-B21C-B61914B270D6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3539775" y="2764165"/>
            <a:ext cx="2987567" cy="4482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384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1A860AB-88ED-C54A-99A4-AA91AE6FF1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3946" y="0"/>
            <a:ext cx="13920107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9038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5" name="Group 5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8" name="Freeform 8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1" name="Group 11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3" name="Freeform 13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5" name="TextBox 25"/>
          <p:cNvSpPr txBox="1"/>
          <p:nvPr/>
        </p:nvSpPr>
        <p:spPr>
          <a:xfrm>
            <a:off x="1324660" y="793343"/>
            <a:ext cx="13146982" cy="783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580"/>
              </a:lnSpc>
            </a:pPr>
            <a:r>
              <a:rPr lang="en-US" sz="4700" dirty="0">
                <a:solidFill>
                  <a:srgbClr val="242F9B"/>
                </a:solidFill>
                <a:latin typeface="Montserrat Ultra-Bold"/>
              </a:rPr>
              <a:t>INTRAMUSKULAR (IM)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C71876F-1BCB-5144-8B8A-7D6D0F0D83AF}"/>
              </a:ext>
            </a:extLst>
          </p:cNvPr>
          <p:cNvSpPr/>
          <p:nvPr/>
        </p:nvSpPr>
        <p:spPr>
          <a:xfrm>
            <a:off x="662330" y="1959739"/>
            <a:ext cx="1525539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itchFamily="2" charset="2"/>
              <a:buChar char="Ø"/>
            </a:pPr>
            <a:r>
              <a:rPr lang="en-ID" sz="2800" b="1" dirty="0" err="1">
                <a:latin typeface="Calibri" panose="020F0502020204030204" pitchFamily="34" charset="0"/>
              </a:rPr>
              <a:t>Suntikan</a:t>
            </a:r>
            <a:r>
              <a:rPr lang="en-ID" sz="2800" b="1" dirty="0">
                <a:latin typeface="Calibri" panose="020F0502020204030204" pitchFamily="34" charset="0"/>
              </a:rPr>
              <a:t> </a:t>
            </a:r>
            <a:r>
              <a:rPr lang="en-ID" sz="2800" b="1" dirty="0" err="1">
                <a:latin typeface="Calibri" panose="020F0502020204030204" pitchFamily="34" charset="0"/>
              </a:rPr>
              <a:t>intramuskular</a:t>
            </a:r>
            <a:r>
              <a:rPr lang="en-ID" sz="2800" b="1" dirty="0">
                <a:latin typeface="Calibri" panose="020F0502020204030204" pitchFamily="34" charset="0"/>
              </a:rPr>
              <a:t> </a:t>
            </a:r>
            <a:r>
              <a:rPr lang="en-ID" sz="2800" b="1" dirty="0" err="1">
                <a:latin typeface="Calibri" panose="020F0502020204030204" pitchFamily="34" charset="0"/>
              </a:rPr>
              <a:t>adalah</a:t>
            </a:r>
            <a:r>
              <a:rPr lang="en-ID" sz="2800" b="1" dirty="0">
                <a:latin typeface="Calibri" panose="020F0502020204030204" pitchFamily="34" charset="0"/>
              </a:rPr>
              <a:t> </a:t>
            </a:r>
            <a:r>
              <a:rPr lang="en-ID" sz="2800" b="1" dirty="0" err="1">
                <a:latin typeface="Calibri" panose="020F0502020204030204" pitchFamily="34" charset="0"/>
              </a:rPr>
              <a:t>pemberian</a:t>
            </a:r>
            <a:r>
              <a:rPr lang="en-ID" sz="2800" b="1" dirty="0">
                <a:latin typeface="Calibri" panose="020F0502020204030204" pitchFamily="34" charset="0"/>
              </a:rPr>
              <a:t> </a:t>
            </a:r>
            <a:r>
              <a:rPr lang="en-ID" sz="2800" b="1" dirty="0" err="1">
                <a:latin typeface="Calibri" panose="020F0502020204030204" pitchFamily="34" charset="0"/>
              </a:rPr>
              <a:t>obat</a:t>
            </a:r>
            <a:r>
              <a:rPr lang="en-ID" sz="2800" b="1" dirty="0">
                <a:latin typeface="Calibri" panose="020F0502020204030204" pitchFamily="34" charset="0"/>
              </a:rPr>
              <a:t> </a:t>
            </a:r>
            <a:r>
              <a:rPr lang="en-ID" sz="2800" b="1" dirty="0" err="1">
                <a:latin typeface="Calibri" panose="020F0502020204030204" pitchFamily="34" charset="0"/>
              </a:rPr>
              <a:t>dengan</a:t>
            </a:r>
            <a:r>
              <a:rPr lang="en-ID" sz="2800" b="1" dirty="0">
                <a:latin typeface="Calibri" panose="020F0502020204030204" pitchFamily="34" charset="0"/>
              </a:rPr>
              <a:t> </a:t>
            </a:r>
            <a:r>
              <a:rPr lang="en-ID" sz="2800" b="1" dirty="0" err="1">
                <a:latin typeface="Calibri" panose="020F0502020204030204" pitchFamily="34" charset="0"/>
              </a:rPr>
              <a:t>cara</a:t>
            </a:r>
            <a:r>
              <a:rPr lang="en-ID" sz="2800" b="1" dirty="0">
                <a:latin typeface="Calibri" panose="020F0502020204030204" pitchFamily="34" charset="0"/>
              </a:rPr>
              <a:t> </a:t>
            </a:r>
            <a:r>
              <a:rPr lang="en-ID" sz="2800" b="1" dirty="0" err="1">
                <a:latin typeface="Calibri" panose="020F0502020204030204" pitchFamily="34" charset="0"/>
              </a:rPr>
              <a:t>menginjeksikan</a:t>
            </a:r>
            <a:r>
              <a:rPr lang="en-ID" sz="2800" b="1" dirty="0">
                <a:latin typeface="Calibri" panose="020F0502020204030204" pitchFamily="34" charset="0"/>
              </a:rPr>
              <a:t> </a:t>
            </a:r>
            <a:r>
              <a:rPr lang="en-ID" sz="2800" b="1" dirty="0" err="1">
                <a:latin typeface="Calibri" panose="020F0502020204030204" pitchFamily="34" charset="0"/>
              </a:rPr>
              <a:t>obat</a:t>
            </a:r>
            <a:r>
              <a:rPr lang="en-ID" sz="2800" b="1" dirty="0">
                <a:latin typeface="Calibri" panose="020F0502020204030204" pitchFamily="34" charset="0"/>
              </a:rPr>
              <a:t> </a:t>
            </a:r>
            <a:r>
              <a:rPr lang="en-ID" sz="2800" b="1" dirty="0" err="1">
                <a:latin typeface="Calibri" panose="020F0502020204030204" pitchFamily="34" charset="0"/>
              </a:rPr>
              <a:t>ke</a:t>
            </a:r>
            <a:r>
              <a:rPr lang="en-ID" sz="2800" b="1" dirty="0">
                <a:latin typeface="Calibri" panose="020F0502020204030204" pitchFamily="34" charset="0"/>
              </a:rPr>
              <a:t> </a:t>
            </a:r>
            <a:r>
              <a:rPr lang="en-ID" sz="2800" b="1" dirty="0" err="1">
                <a:latin typeface="Calibri" panose="020F0502020204030204" pitchFamily="34" charset="0"/>
              </a:rPr>
              <a:t>jaringan</a:t>
            </a:r>
            <a:r>
              <a:rPr lang="en-ID" sz="2800" b="1" dirty="0">
                <a:latin typeface="Calibri" panose="020F0502020204030204" pitchFamily="34" charset="0"/>
              </a:rPr>
              <a:t> </a:t>
            </a:r>
            <a:r>
              <a:rPr lang="en-ID" sz="2800" b="1" dirty="0" err="1">
                <a:latin typeface="Calibri" panose="020F0502020204030204" pitchFamily="34" charset="0"/>
              </a:rPr>
              <a:t>otot</a:t>
            </a:r>
            <a:r>
              <a:rPr lang="en-ID" sz="2800" b="1" dirty="0">
                <a:latin typeface="Calibri" panose="020F0502020204030204" pitchFamily="34" charset="0"/>
              </a:rPr>
              <a:t>, </a:t>
            </a:r>
            <a:r>
              <a:rPr lang="en-ID" sz="2800" dirty="0" err="1">
                <a:latin typeface="Calibri" panose="020F0502020204030204" pitchFamily="34" charset="0"/>
              </a:rPr>
              <a:t>obat-obat</a:t>
            </a:r>
            <a:r>
              <a:rPr lang="en-ID" sz="2800" dirty="0">
                <a:latin typeface="Calibri" panose="020F0502020204030204" pitchFamily="34" charset="0"/>
              </a:rPr>
              <a:t> yang </a:t>
            </a:r>
            <a:r>
              <a:rPr lang="en-ID" sz="2800" dirty="0" err="1">
                <a:latin typeface="Calibri" panose="020F0502020204030204" pitchFamily="34" charset="0"/>
              </a:rPr>
              <a:t>diberikan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secara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intramuskular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dapat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berupa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larutan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dalam</a:t>
            </a:r>
            <a:r>
              <a:rPr lang="en-ID" sz="2800" dirty="0">
                <a:latin typeface="Calibri" panose="020F0502020204030204" pitchFamily="34" charset="0"/>
              </a:rPr>
              <a:t> air </a:t>
            </a:r>
            <a:r>
              <a:rPr lang="en-ID" sz="2800" dirty="0" err="1">
                <a:latin typeface="Calibri" panose="020F0502020204030204" pitchFamily="34" charset="0"/>
              </a:rPr>
              <a:t>atau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preparat</a:t>
            </a:r>
            <a:r>
              <a:rPr lang="en-ID" sz="2800" dirty="0">
                <a:latin typeface="Calibri" panose="020F0502020204030204" pitchFamily="34" charset="0"/>
              </a:rPr>
              <a:t> depo </a:t>
            </a:r>
            <a:r>
              <a:rPr lang="en-ID" sz="2800" dirty="0" err="1">
                <a:latin typeface="Calibri" panose="020F0502020204030204" pitchFamily="34" charset="0"/>
              </a:rPr>
              <a:t>khusus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sering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berupa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suspensi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obat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dalam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vehikulum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nonaqua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seperti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etilenglikol</a:t>
            </a:r>
            <a:r>
              <a:rPr lang="en-ID" sz="2800" dirty="0">
                <a:latin typeface="Calibri" panose="020F0502020204030204" pitchFamily="34" charset="0"/>
              </a:rPr>
              <a:t>.</a:t>
            </a:r>
          </a:p>
          <a:p>
            <a:pPr marL="457200" indent="-457200" algn="just">
              <a:buFont typeface="Wingdings" pitchFamily="2" charset="2"/>
              <a:buChar char="Ø"/>
            </a:pPr>
            <a:r>
              <a:rPr lang="en-ID" sz="2800" dirty="0" err="1">
                <a:latin typeface="Calibri" panose="020F0502020204030204" pitchFamily="34" charset="0"/>
              </a:rPr>
              <a:t>Absorbsi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obat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dalam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larutan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cepat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sedangkan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absorbsi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preparat-preparat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berlangsung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lambat</a:t>
            </a:r>
            <a:r>
              <a:rPr lang="en-ID" sz="2800" dirty="0">
                <a:latin typeface="Calibri" panose="020F0502020204030204" pitchFamily="34" charset="0"/>
              </a:rPr>
              <a:t>.</a:t>
            </a:r>
          </a:p>
          <a:p>
            <a:pPr marL="457200" indent="-457200" algn="just">
              <a:buFont typeface="Wingdings" pitchFamily="2" charset="2"/>
              <a:buChar char="Ø"/>
            </a:pPr>
            <a:r>
              <a:rPr lang="en-ID" sz="2800" dirty="0">
                <a:latin typeface="Calibri" panose="020F0502020204030204" pitchFamily="34" charset="0"/>
              </a:rPr>
              <a:t>Setelah </a:t>
            </a:r>
            <a:r>
              <a:rPr lang="en-ID" sz="2800" dirty="0" err="1">
                <a:latin typeface="Calibri" panose="020F0502020204030204" pitchFamily="34" charset="0"/>
              </a:rPr>
              <a:t>vehikulum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berdifusi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keluar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dari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otot</a:t>
            </a:r>
            <a:r>
              <a:rPr lang="en-ID" sz="2800" dirty="0">
                <a:latin typeface="Calibri" panose="020F0502020204030204" pitchFamily="34" charset="0"/>
              </a:rPr>
              <a:t>, </a:t>
            </a:r>
            <a:r>
              <a:rPr lang="en-ID" sz="2800" dirty="0" err="1">
                <a:latin typeface="Calibri" panose="020F0502020204030204" pitchFamily="34" charset="0"/>
              </a:rPr>
              <a:t>obat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tersebut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mengendap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pada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tempat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suntikan</a:t>
            </a:r>
            <a:r>
              <a:rPr lang="en-ID" sz="2800" dirty="0">
                <a:latin typeface="Calibri" panose="020F0502020204030204" pitchFamily="34" charset="0"/>
              </a:rPr>
              <a:t>.</a:t>
            </a:r>
          </a:p>
          <a:p>
            <a:pPr marL="457200" indent="-457200" algn="just">
              <a:buFont typeface="Wingdings" pitchFamily="2" charset="2"/>
              <a:buChar char="Ø"/>
            </a:pPr>
            <a:r>
              <a:rPr lang="en-ID" sz="2800" b="1" dirty="0" err="1">
                <a:latin typeface="Calibri" panose="020F0502020204030204" pitchFamily="34" charset="0"/>
              </a:rPr>
              <a:t>Kemudian</a:t>
            </a:r>
            <a:r>
              <a:rPr lang="en-ID" sz="2800" b="1" dirty="0">
                <a:latin typeface="Calibri" panose="020F0502020204030204" pitchFamily="34" charset="0"/>
              </a:rPr>
              <a:t> </a:t>
            </a:r>
            <a:r>
              <a:rPr lang="en-ID" sz="2800" b="1" dirty="0" err="1">
                <a:latin typeface="Calibri" panose="020F0502020204030204" pitchFamily="34" charset="0"/>
              </a:rPr>
              <a:t>obat</a:t>
            </a:r>
            <a:r>
              <a:rPr lang="en-ID" sz="2800" b="1" dirty="0">
                <a:latin typeface="Calibri" panose="020F0502020204030204" pitchFamily="34" charset="0"/>
              </a:rPr>
              <a:t> </a:t>
            </a:r>
            <a:r>
              <a:rPr lang="en-ID" sz="2800" b="1" dirty="0" err="1">
                <a:latin typeface="Calibri" panose="020F0502020204030204" pitchFamily="34" charset="0"/>
              </a:rPr>
              <a:t>melarut</a:t>
            </a:r>
            <a:r>
              <a:rPr lang="en-ID" sz="2800" b="1" dirty="0">
                <a:latin typeface="Calibri" panose="020F0502020204030204" pitchFamily="34" charset="0"/>
              </a:rPr>
              <a:t> </a:t>
            </a:r>
            <a:r>
              <a:rPr lang="en-ID" sz="2800" b="1" dirty="0" err="1">
                <a:latin typeface="Calibri" panose="020F0502020204030204" pitchFamily="34" charset="0"/>
              </a:rPr>
              <a:t>perlahan-lahan</a:t>
            </a:r>
            <a:r>
              <a:rPr lang="en-ID" sz="2800" b="1" dirty="0">
                <a:latin typeface="Calibri" panose="020F0502020204030204" pitchFamily="34" charset="0"/>
              </a:rPr>
              <a:t> </a:t>
            </a:r>
            <a:r>
              <a:rPr lang="en-ID" sz="2800" b="1" dirty="0" err="1">
                <a:latin typeface="Calibri" panose="020F0502020204030204" pitchFamily="34" charset="0"/>
              </a:rPr>
              <a:t>memberikan</a:t>
            </a:r>
            <a:r>
              <a:rPr lang="en-ID" sz="2800" b="1" dirty="0">
                <a:latin typeface="Calibri" panose="020F0502020204030204" pitchFamily="34" charset="0"/>
              </a:rPr>
              <a:t> </a:t>
            </a:r>
            <a:r>
              <a:rPr lang="en-ID" sz="2800" b="1" dirty="0" err="1">
                <a:latin typeface="Calibri" panose="020F0502020204030204" pitchFamily="34" charset="0"/>
              </a:rPr>
              <a:t>suatu</a:t>
            </a:r>
            <a:r>
              <a:rPr lang="en-ID" sz="2800" b="1" dirty="0">
                <a:latin typeface="Calibri" panose="020F0502020204030204" pitchFamily="34" charset="0"/>
              </a:rPr>
              <a:t> </a:t>
            </a:r>
            <a:r>
              <a:rPr lang="en-ID" sz="2800" b="1" dirty="0" err="1">
                <a:latin typeface="Calibri" panose="020F0502020204030204" pitchFamily="34" charset="0"/>
              </a:rPr>
              <a:t>dosis</a:t>
            </a:r>
            <a:r>
              <a:rPr lang="en-ID" sz="2800" b="1" dirty="0">
                <a:latin typeface="Calibri" panose="020F0502020204030204" pitchFamily="34" charset="0"/>
              </a:rPr>
              <a:t> </a:t>
            </a:r>
            <a:r>
              <a:rPr lang="en-ID" sz="2800" b="1" dirty="0" err="1">
                <a:latin typeface="Calibri" panose="020F0502020204030204" pitchFamily="34" charset="0"/>
              </a:rPr>
              <a:t>sedikit</a:t>
            </a:r>
            <a:r>
              <a:rPr lang="en-ID" sz="2800" b="1" dirty="0">
                <a:latin typeface="Calibri" panose="020F0502020204030204" pitchFamily="34" charset="0"/>
              </a:rPr>
              <a:t> demi </a:t>
            </a:r>
            <a:r>
              <a:rPr lang="en-ID" sz="2800" b="1" dirty="0" err="1">
                <a:latin typeface="Calibri" panose="020F0502020204030204" pitchFamily="34" charset="0"/>
              </a:rPr>
              <a:t>sedikit</a:t>
            </a:r>
            <a:r>
              <a:rPr lang="en-ID" sz="2800" b="1" dirty="0">
                <a:latin typeface="Calibri" panose="020F0502020204030204" pitchFamily="34" charset="0"/>
              </a:rPr>
              <a:t> </a:t>
            </a:r>
            <a:r>
              <a:rPr lang="en-ID" sz="2800" b="1" dirty="0" err="1">
                <a:latin typeface="Calibri" panose="020F0502020204030204" pitchFamily="34" charset="0"/>
              </a:rPr>
              <a:t>untuk</a:t>
            </a:r>
            <a:r>
              <a:rPr lang="en-ID" sz="2800" b="1" dirty="0">
                <a:latin typeface="Calibri" panose="020F0502020204030204" pitchFamily="34" charset="0"/>
              </a:rPr>
              <a:t> </a:t>
            </a:r>
            <a:r>
              <a:rPr lang="en-ID" sz="2800" b="1" dirty="0" err="1">
                <a:latin typeface="Calibri" panose="020F0502020204030204" pitchFamily="34" charset="0"/>
              </a:rPr>
              <a:t>waktu</a:t>
            </a:r>
            <a:r>
              <a:rPr lang="en-ID" sz="2800" b="1" dirty="0">
                <a:latin typeface="Calibri" panose="020F0502020204030204" pitchFamily="34" charset="0"/>
              </a:rPr>
              <a:t> yang </a:t>
            </a:r>
            <a:r>
              <a:rPr lang="en-ID" sz="2800" b="1" dirty="0" err="1">
                <a:latin typeface="Calibri" panose="020F0502020204030204" pitchFamily="34" charset="0"/>
              </a:rPr>
              <a:t>lebih</a:t>
            </a:r>
            <a:r>
              <a:rPr lang="en-ID" sz="2800" b="1" dirty="0">
                <a:latin typeface="Calibri" panose="020F0502020204030204" pitchFamily="34" charset="0"/>
              </a:rPr>
              <a:t> lama </a:t>
            </a:r>
            <a:r>
              <a:rPr lang="en-ID" sz="2800" b="1" dirty="0" err="1">
                <a:latin typeface="Calibri" panose="020F0502020204030204" pitchFamily="34" charset="0"/>
              </a:rPr>
              <a:t>dengan</a:t>
            </a:r>
            <a:r>
              <a:rPr lang="en-ID" sz="2800" b="1" dirty="0">
                <a:latin typeface="Calibri" panose="020F0502020204030204" pitchFamily="34" charset="0"/>
              </a:rPr>
              <a:t> </a:t>
            </a:r>
            <a:r>
              <a:rPr lang="en-ID" sz="2800" b="1" dirty="0" err="1">
                <a:latin typeface="Calibri" panose="020F0502020204030204" pitchFamily="34" charset="0"/>
              </a:rPr>
              <a:t>efek</a:t>
            </a:r>
            <a:r>
              <a:rPr lang="en-ID" sz="2800" b="1" dirty="0">
                <a:latin typeface="Calibri" panose="020F0502020204030204" pitchFamily="34" charset="0"/>
              </a:rPr>
              <a:t> </a:t>
            </a:r>
            <a:r>
              <a:rPr lang="en-ID" sz="2800" b="1" dirty="0" err="1">
                <a:latin typeface="Calibri" panose="020F0502020204030204" pitchFamily="34" charset="0"/>
              </a:rPr>
              <a:t>terapeutik</a:t>
            </a:r>
            <a:r>
              <a:rPr lang="en-ID" sz="2800" b="1" dirty="0">
                <a:latin typeface="Calibri" panose="020F0502020204030204" pitchFamily="34" charset="0"/>
              </a:rPr>
              <a:t> yang </a:t>
            </a:r>
            <a:r>
              <a:rPr lang="en-ID" sz="2800" b="1" dirty="0" err="1">
                <a:latin typeface="Calibri" panose="020F0502020204030204" pitchFamily="34" charset="0"/>
              </a:rPr>
              <a:t>panjang</a:t>
            </a:r>
            <a:r>
              <a:rPr lang="en-ID" sz="2800" b="1" dirty="0">
                <a:latin typeface="Calibri" panose="020F0502020204030204" pitchFamily="34" charset="0"/>
              </a:rPr>
              <a:t>. </a:t>
            </a:r>
            <a:endParaRPr lang="en-ID" sz="2800" b="1" dirty="0"/>
          </a:p>
          <a:p>
            <a:pPr marL="457200" indent="-457200" algn="just">
              <a:buFont typeface="Wingdings" pitchFamily="2" charset="2"/>
              <a:buChar char="Ø"/>
            </a:pPr>
            <a:r>
              <a:rPr lang="en-ID" sz="2800" dirty="0" err="1">
                <a:latin typeface="Calibri" panose="020F0502020204030204" pitchFamily="34" charset="0"/>
              </a:rPr>
              <a:t>Kelarutan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obat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dalam</a:t>
            </a:r>
            <a:r>
              <a:rPr lang="en-ID" sz="2800" dirty="0">
                <a:latin typeface="Calibri" panose="020F0502020204030204" pitchFamily="34" charset="0"/>
              </a:rPr>
              <a:t> air </a:t>
            </a:r>
            <a:r>
              <a:rPr lang="en-ID" sz="2800" dirty="0" err="1">
                <a:latin typeface="Calibri" panose="020F0502020204030204" pitchFamily="34" charset="0"/>
              </a:rPr>
              <a:t>menentukan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kecepatan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dan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kelengkapan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absorpsi</a:t>
            </a:r>
            <a:r>
              <a:rPr lang="en-ID" sz="2800" dirty="0">
                <a:latin typeface="Calibri" panose="020F0502020204030204" pitchFamily="34" charset="0"/>
              </a:rPr>
              <a:t>. </a:t>
            </a:r>
            <a:r>
              <a:rPr lang="en-ID" sz="2800" dirty="0" err="1">
                <a:latin typeface="Calibri" panose="020F0502020204030204" pitchFamily="34" charset="0"/>
              </a:rPr>
              <a:t>Obat</a:t>
            </a:r>
            <a:r>
              <a:rPr lang="en-ID" sz="2800" dirty="0">
                <a:latin typeface="Calibri" panose="020F0502020204030204" pitchFamily="34" charset="0"/>
              </a:rPr>
              <a:t> yang </a:t>
            </a:r>
            <a:r>
              <a:rPr lang="en-ID" sz="2800" dirty="0" err="1">
                <a:latin typeface="Calibri" panose="020F0502020204030204" pitchFamily="34" charset="0"/>
              </a:rPr>
              <a:t>sukar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larut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seperti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dizepam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dan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penitoin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akan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mengendap</a:t>
            </a:r>
            <a:r>
              <a:rPr lang="en-ID" sz="2800" dirty="0">
                <a:latin typeface="Calibri" panose="020F0502020204030204" pitchFamily="34" charset="0"/>
              </a:rPr>
              <a:t> di </a:t>
            </a:r>
            <a:r>
              <a:rPr lang="en-ID" sz="2800" dirty="0" err="1">
                <a:latin typeface="Calibri" panose="020F0502020204030204" pitchFamily="34" charset="0"/>
              </a:rPr>
              <a:t>tempat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suntikan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sehingga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absorpsinya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berjalan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lambat</a:t>
            </a:r>
            <a:r>
              <a:rPr lang="en-ID" sz="2800" dirty="0">
                <a:latin typeface="Calibri" panose="020F0502020204030204" pitchFamily="34" charset="0"/>
              </a:rPr>
              <a:t>, </a:t>
            </a:r>
            <a:r>
              <a:rPr lang="en-ID" sz="2800" dirty="0" err="1">
                <a:latin typeface="Calibri" panose="020F0502020204030204" pitchFamily="34" charset="0"/>
              </a:rPr>
              <a:t>tidak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lengkap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dan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tidak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teratur</a:t>
            </a:r>
            <a:r>
              <a:rPr lang="en-ID" sz="2800" dirty="0">
                <a:latin typeface="Calibri" panose="020F0502020204030204" pitchFamily="34" charset="0"/>
              </a:rPr>
              <a:t>. </a:t>
            </a:r>
            <a:endParaRPr lang="en-ID" sz="2800" dirty="0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8A621273-6500-2E4F-B5DD-249800CAF359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9630" y="6360944"/>
            <a:ext cx="11954970" cy="3751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1168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2584D1E-D5AF-7D4B-ABC3-86D84C982D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9368" y="0"/>
            <a:ext cx="11889264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3520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C9DD598-0C7D-5B4D-8B7E-D5912C9FB9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266700"/>
            <a:ext cx="13157200" cy="986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923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5" name="Group 5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8" name="Freeform 8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1" name="Group 11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3" name="Freeform 13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5" name="TextBox 25"/>
          <p:cNvSpPr txBox="1"/>
          <p:nvPr/>
        </p:nvSpPr>
        <p:spPr>
          <a:xfrm>
            <a:off x="1324660" y="793343"/>
            <a:ext cx="13146982" cy="783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580"/>
              </a:lnSpc>
            </a:pPr>
            <a:r>
              <a:rPr lang="en-US" sz="4700" dirty="0">
                <a:solidFill>
                  <a:srgbClr val="242F9B"/>
                </a:solidFill>
                <a:latin typeface="Montserrat Ultra-Bold"/>
              </a:rPr>
              <a:t>INTRAMUSCULAR (IM)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CBFC859-0956-864D-AF4E-82C3BE83FE22}"/>
              </a:ext>
            </a:extLst>
          </p:cNvPr>
          <p:cNvSpPr/>
          <p:nvPr/>
        </p:nvSpPr>
        <p:spPr>
          <a:xfrm>
            <a:off x="1343052" y="2235011"/>
            <a:ext cx="12068147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D" sz="2800" b="1" dirty="0" err="1"/>
              <a:t>Kelarutan</a:t>
            </a:r>
            <a:r>
              <a:rPr lang="en-ID" sz="2800" b="1" dirty="0"/>
              <a:t> </a:t>
            </a:r>
            <a:r>
              <a:rPr lang="en-ID" sz="2800" b="1" dirty="0" err="1"/>
              <a:t>obat</a:t>
            </a:r>
            <a:r>
              <a:rPr lang="en-ID" sz="2800" b="1" dirty="0"/>
              <a:t> </a:t>
            </a:r>
            <a:r>
              <a:rPr lang="en-ID" sz="2800" b="1" dirty="0" err="1"/>
              <a:t>dalam</a:t>
            </a:r>
            <a:r>
              <a:rPr lang="en-ID" sz="2800" b="1" dirty="0"/>
              <a:t> air </a:t>
            </a:r>
            <a:r>
              <a:rPr lang="en-ID" sz="2800" b="1" dirty="0" err="1"/>
              <a:t>menentukan</a:t>
            </a:r>
            <a:r>
              <a:rPr lang="en-ID" sz="2800" b="1" dirty="0"/>
              <a:t> </a:t>
            </a:r>
            <a:r>
              <a:rPr lang="en-ID" sz="2800" b="1" dirty="0" err="1"/>
              <a:t>kecepatan</a:t>
            </a:r>
            <a:r>
              <a:rPr lang="en-ID" sz="2800" b="1" dirty="0"/>
              <a:t> </a:t>
            </a:r>
            <a:r>
              <a:rPr lang="en-ID" sz="2800" b="1" dirty="0" err="1"/>
              <a:t>dan</a:t>
            </a:r>
            <a:r>
              <a:rPr lang="en-ID" sz="2800" b="1" dirty="0"/>
              <a:t> </a:t>
            </a:r>
            <a:r>
              <a:rPr lang="en-ID" sz="2800" b="1" dirty="0" err="1"/>
              <a:t>kelengkapan</a:t>
            </a:r>
            <a:r>
              <a:rPr lang="en-ID" sz="2800" b="1" dirty="0"/>
              <a:t> </a:t>
            </a:r>
            <a:r>
              <a:rPr lang="en-ID" sz="2800" b="1" dirty="0" err="1"/>
              <a:t>absorpsi</a:t>
            </a:r>
            <a:r>
              <a:rPr lang="en-ID" sz="2800" b="1" dirty="0"/>
              <a:t>. </a:t>
            </a:r>
            <a:r>
              <a:rPr lang="en-ID" sz="2800" b="1" dirty="0" err="1"/>
              <a:t>Obat</a:t>
            </a:r>
            <a:r>
              <a:rPr lang="en-ID" sz="2800" b="1" dirty="0"/>
              <a:t> yang </a:t>
            </a:r>
            <a:r>
              <a:rPr lang="en-ID" sz="2800" b="1" dirty="0" err="1"/>
              <a:t>sukar</a:t>
            </a:r>
            <a:r>
              <a:rPr lang="en-ID" sz="2800" b="1" dirty="0"/>
              <a:t> </a:t>
            </a:r>
            <a:r>
              <a:rPr lang="en-ID" sz="2800" b="1" dirty="0" err="1"/>
              <a:t>larut</a:t>
            </a:r>
            <a:r>
              <a:rPr lang="en-ID" sz="2800" b="1" dirty="0"/>
              <a:t> </a:t>
            </a:r>
            <a:r>
              <a:rPr lang="en-ID" sz="2800" b="1" dirty="0" err="1"/>
              <a:t>seperti</a:t>
            </a:r>
            <a:r>
              <a:rPr lang="en-ID" sz="2800" b="1" dirty="0"/>
              <a:t> </a:t>
            </a:r>
            <a:r>
              <a:rPr lang="en-ID" sz="2800" b="1" dirty="0" err="1"/>
              <a:t>dizepam</a:t>
            </a:r>
            <a:r>
              <a:rPr lang="en-ID" sz="2800" b="1" dirty="0"/>
              <a:t> </a:t>
            </a:r>
            <a:r>
              <a:rPr lang="en-ID" sz="2800" b="1" dirty="0" err="1"/>
              <a:t>dan</a:t>
            </a:r>
            <a:r>
              <a:rPr lang="en-ID" sz="2800" b="1" dirty="0"/>
              <a:t> </a:t>
            </a:r>
            <a:r>
              <a:rPr lang="en-ID" sz="2800" b="1" dirty="0" err="1"/>
              <a:t>penitoin</a:t>
            </a:r>
            <a:r>
              <a:rPr lang="en-ID" sz="2800" b="1" dirty="0"/>
              <a:t> </a:t>
            </a:r>
            <a:r>
              <a:rPr lang="en-ID" sz="2800" b="1" dirty="0" err="1"/>
              <a:t>akan</a:t>
            </a:r>
            <a:r>
              <a:rPr lang="en-ID" sz="2800" b="1" dirty="0"/>
              <a:t> </a:t>
            </a:r>
            <a:r>
              <a:rPr lang="en-ID" sz="2800" b="1" dirty="0" err="1"/>
              <a:t>mengendap</a:t>
            </a:r>
            <a:r>
              <a:rPr lang="en-ID" sz="2800" b="1" dirty="0"/>
              <a:t> di </a:t>
            </a:r>
            <a:r>
              <a:rPr lang="en-ID" sz="2800" b="1" dirty="0" err="1"/>
              <a:t>tempat</a:t>
            </a:r>
            <a:r>
              <a:rPr lang="en-ID" sz="2800" b="1" dirty="0"/>
              <a:t> </a:t>
            </a:r>
            <a:r>
              <a:rPr lang="en-ID" sz="2800" b="1" dirty="0" err="1"/>
              <a:t>suntikan</a:t>
            </a:r>
            <a:r>
              <a:rPr lang="en-ID" sz="2800" b="1" dirty="0"/>
              <a:t> </a:t>
            </a:r>
            <a:r>
              <a:rPr lang="en-ID" sz="2800" b="1" dirty="0" err="1"/>
              <a:t>sehingga</a:t>
            </a:r>
            <a:r>
              <a:rPr lang="en-ID" sz="2800" b="1" dirty="0"/>
              <a:t> </a:t>
            </a:r>
            <a:r>
              <a:rPr lang="en-ID" sz="2800" b="1" dirty="0" err="1"/>
              <a:t>absorpsinya</a:t>
            </a:r>
            <a:r>
              <a:rPr lang="en-ID" sz="2800" b="1" dirty="0"/>
              <a:t> </a:t>
            </a:r>
            <a:r>
              <a:rPr lang="en-ID" sz="2800" b="1" dirty="0" err="1"/>
              <a:t>berjalan</a:t>
            </a:r>
            <a:r>
              <a:rPr lang="en-ID" sz="2800" b="1" dirty="0"/>
              <a:t> </a:t>
            </a:r>
            <a:r>
              <a:rPr lang="en-ID" sz="2800" b="1" dirty="0" err="1"/>
              <a:t>lambat</a:t>
            </a:r>
            <a:r>
              <a:rPr lang="en-ID" sz="2800" b="1" dirty="0"/>
              <a:t>, </a:t>
            </a:r>
            <a:r>
              <a:rPr lang="en-ID" sz="2800" b="1" dirty="0" err="1"/>
              <a:t>tidak</a:t>
            </a:r>
            <a:r>
              <a:rPr lang="en-ID" sz="2800" b="1" dirty="0"/>
              <a:t> </a:t>
            </a:r>
            <a:r>
              <a:rPr lang="en-ID" sz="2800" b="1" dirty="0" err="1"/>
              <a:t>lengkap</a:t>
            </a:r>
            <a:r>
              <a:rPr lang="en-ID" sz="2800" b="1" dirty="0"/>
              <a:t> </a:t>
            </a:r>
            <a:r>
              <a:rPr lang="en-ID" sz="2800" b="1" dirty="0" err="1"/>
              <a:t>dan</a:t>
            </a:r>
            <a:r>
              <a:rPr lang="en-ID" sz="2800" b="1" dirty="0"/>
              <a:t> </a:t>
            </a:r>
            <a:r>
              <a:rPr lang="en-ID" sz="2800" b="1" dirty="0" err="1"/>
              <a:t>tidak</a:t>
            </a:r>
            <a:r>
              <a:rPr lang="en-ID" sz="2800" b="1" dirty="0"/>
              <a:t> </a:t>
            </a:r>
            <a:r>
              <a:rPr lang="en-ID" sz="2800" b="1" dirty="0" err="1"/>
              <a:t>teratur</a:t>
            </a:r>
            <a:r>
              <a:rPr lang="en-ID" sz="2800" b="1" dirty="0"/>
              <a:t>. </a:t>
            </a:r>
          </a:p>
          <a:p>
            <a:pPr algn="just"/>
            <a:endParaRPr lang="en-ID" sz="2800" b="1" dirty="0"/>
          </a:p>
          <a:p>
            <a:pPr algn="just"/>
            <a:r>
              <a:rPr lang="en-ID" sz="2800" b="1" dirty="0" err="1"/>
              <a:t>Kelebihan</a:t>
            </a:r>
            <a:r>
              <a:rPr lang="en-ID" sz="2800" b="1" dirty="0"/>
              <a:t> </a:t>
            </a:r>
            <a:r>
              <a:rPr lang="en-ID" sz="2800" b="1" dirty="0" err="1"/>
              <a:t>dari</a:t>
            </a:r>
            <a:r>
              <a:rPr lang="en-ID" sz="2800" b="1" dirty="0"/>
              <a:t> </a:t>
            </a:r>
            <a:r>
              <a:rPr lang="en-ID" sz="2800" b="1" dirty="0" err="1"/>
              <a:t>pemberian</a:t>
            </a:r>
            <a:r>
              <a:rPr lang="en-ID" sz="2800" b="1" dirty="0"/>
              <a:t> </a:t>
            </a:r>
            <a:r>
              <a:rPr lang="en-ID" sz="2800" b="1" dirty="0" err="1"/>
              <a:t>obat</a:t>
            </a:r>
            <a:r>
              <a:rPr lang="en-ID" sz="2800" b="1" dirty="0"/>
              <a:t> </a:t>
            </a:r>
            <a:r>
              <a:rPr lang="en-ID" sz="2800" b="1" dirty="0" err="1"/>
              <a:t>melalui</a:t>
            </a:r>
            <a:r>
              <a:rPr lang="en-ID" sz="2800" b="1" dirty="0"/>
              <a:t> </a:t>
            </a:r>
            <a:r>
              <a:rPr lang="en-ID" sz="2800" b="1" dirty="0" err="1"/>
              <a:t>rute</a:t>
            </a:r>
            <a:r>
              <a:rPr lang="en-ID" sz="2800" b="1" dirty="0"/>
              <a:t> intramuscular </a:t>
            </a:r>
            <a:r>
              <a:rPr lang="en-ID" sz="2800" b="1" dirty="0" err="1"/>
              <a:t>adalah</a:t>
            </a:r>
            <a:r>
              <a:rPr lang="en-ID" sz="2800" b="1" dirty="0"/>
              <a:t>: </a:t>
            </a:r>
          </a:p>
          <a:p>
            <a:pPr algn="just"/>
            <a:r>
              <a:rPr lang="en-ID" sz="2800" dirty="0"/>
              <a:t>1)  </a:t>
            </a:r>
            <a:r>
              <a:rPr lang="en-ID" sz="2800" dirty="0" err="1"/>
              <a:t>tidak</a:t>
            </a:r>
            <a:r>
              <a:rPr lang="en-ID" sz="2800" dirty="0"/>
              <a:t> </a:t>
            </a:r>
            <a:r>
              <a:rPr lang="en-ID" sz="2800" dirty="0" err="1"/>
              <a:t>diperlukan</a:t>
            </a:r>
            <a:r>
              <a:rPr lang="en-ID" sz="2800" dirty="0"/>
              <a:t> </a:t>
            </a:r>
            <a:r>
              <a:rPr lang="en-ID" sz="2800" dirty="0" err="1"/>
              <a:t>keahlian</a:t>
            </a:r>
            <a:r>
              <a:rPr lang="en-ID" sz="2800" dirty="0"/>
              <a:t> </a:t>
            </a:r>
            <a:r>
              <a:rPr lang="en-ID" sz="2800" dirty="0" err="1"/>
              <a:t>khusus</a:t>
            </a:r>
            <a:r>
              <a:rPr lang="en-ID" sz="2800" dirty="0"/>
              <a:t>, </a:t>
            </a:r>
          </a:p>
          <a:p>
            <a:pPr algn="just"/>
            <a:r>
              <a:rPr lang="en-ID" sz="2800" dirty="0"/>
              <a:t>2)  </a:t>
            </a:r>
            <a:r>
              <a:rPr lang="en-ID" sz="2800" dirty="0" err="1"/>
              <a:t>dapat</a:t>
            </a:r>
            <a:r>
              <a:rPr lang="en-ID" sz="2800" dirty="0"/>
              <a:t> </a:t>
            </a:r>
            <a:r>
              <a:rPr lang="en-ID" sz="2800" dirty="0" err="1"/>
              <a:t>dipakai</a:t>
            </a:r>
            <a:r>
              <a:rPr lang="en-ID" sz="2800" dirty="0"/>
              <a:t> </a:t>
            </a:r>
            <a:r>
              <a:rPr lang="en-ID" sz="2800" dirty="0" err="1"/>
              <a:t>untuk</a:t>
            </a:r>
            <a:r>
              <a:rPr lang="en-ID" sz="2800" dirty="0"/>
              <a:t> </a:t>
            </a:r>
            <a:r>
              <a:rPr lang="en-ID" sz="2800" dirty="0" err="1"/>
              <a:t>pemberian</a:t>
            </a:r>
            <a:r>
              <a:rPr lang="en-ID" sz="2800" dirty="0"/>
              <a:t> </a:t>
            </a:r>
            <a:r>
              <a:rPr lang="en-ID" sz="2800" dirty="0" err="1"/>
              <a:t>obat</a:t>
            </a:r>
            <a:r>
              <a:rPr lang="en-ID" sz="2800" dirty="0"/>
              <a:t> </a:t>
            </a:r>
            <a:r>
              <a:rPr lang="en-ID" sz="2800" dirty="0" err="1"/>
              <a:t>larut</a:t>
            </a:r>
            <a:r>
              <a:rPr lang="en-ID" sz="2800" dirty="0"/>
              <a:t> </a:t>
            </a:r>
            <a:r>
              <a:rPr lang="en-ID" sz="2800" dirty="0" err="1"/>
              <a:t>dalam</a:t>
            </a:r>
            <a:r>
              <a:rPr lang="en-ID" sz="2800" dirty="0"/>
              <a:t> </a:t>
            </a:r>
            <a:r>
              <a:rPr lang="en-ID" sz="2800" dirty="0" err="1"/>
              <a:t>minyak</a:t>
            </a:r>
            <a:r>
              <a:rPr lang="en-ID" sz="2800" dirty="0"/>
              <a:t>, </a:t>
            </a:r>
          </a:p>
          <a:p>
            <a:pPr algn="just"/>
            <a:r>
              <a:rPr lang="en-ID" sz="2800" dirty="0"/>
              <a:t>3)  </a:t>
            </a:r>
            <a:r>
              <a:rPr lang="en-ID" sz="2800" dirty="0" err="1"/>
              <a:t>absorbsi</a:t>
            </a:r>
            <a:r>
              <a:rPr lang="en-ID" sz="2800" dirty="0"/>
              <a:t> </a:t>
            </a:r>
            <a:r>
              <a:rPr lang="en-ID" sz="2800" dirty="0" err="1"/>
              <a:t>cepat</a:t>
            </a:r>
            <a:r>
              <a:rPr lang="en-ID" sz="2800" dirty="0"/>
              <a:t> </a:t>
            </a:r>
            <a:r>
              <a:rPr lang="en-ID" sz="2800" dirty="0" err="1"/>
              <a:t>obat</a:t>
            </a:r>
            <a:r>
              <a:rPr lang="en-ID" sz="2800" dirty="0"/>
              <a:t> </a:t>
            </a:r>
            <a:r>
              <a:rPr lang="en-ID" sz="2800" dirty="0" err="1"/>
              <a:t>larut</a:t>
            </a:r>
            <a:r>
              <a:rPr lang="en-ID" sz="2800" dirty="0"/>
              <a:t> </a:t>
            </a:r>
            <a:r>
              <a:rPr lang="en-ID" sz="2800" dirty="0" err="1"/>
              <a:t>dalam</a:t>
            </a:r>
            <a:r>
              <a:rPr lang="en-ID" sz="2800" dirty="0"/>
              <a:t> air. </a:t>
            </a:r>
          </a:p>
          <a:p>
            <a:pPr algn="just"/>
            <a:endParaRPr lang="en-ID" sz="2800" dirty="0"/>
          </a:p>
          <a:p>
            <a:pPr algn="just"/>
            <a:r>
              <a:rPr lang="en-ID" sz="2800" b="1" dirty="0" err="1"/>
              <a:t>Kekurangan</a:t>
            </a:r>
            <a:r>
              <a:rPr lang="en-ID" sz="2800" b="1" dirty="0"/>
              <a:t> </a:t>
            </a:r>
            <a:r>
              <a:rPr lang="en-ID" sz="2800" b="1" dirty="0" err="1"/>
              <a:t>dari</a:t>
            </a:r>
            <a:r>
              <a:rPr lang="en-ID" sz="2800" b="1" dirty="0"/>
              <a:t> </a:t>
            </a:r>
            <a:r>
              <a:rPr lang="en-ID" sz="2800" b="1" dirty="0" err="1"/>
              <a:t>pemberian</a:t>
            </a:r>
            <a:r>
              <a:rPr lang="en-ID" sz="2800" b="1" dirty="0"/>
              <a:t> </a:t>
            </a:r>
            <a:r>
              <a:rPr lang="en-ID" sz="2800" b="1" dirty="0" err="1"/>
              <a:t>obat</a:t>
            </a:r>
            <a:r>
              <a:rPr lang="en-ID" sz="2800" b="1" dirty="0"/>
              <a:t> </a:t>
            </a:r>
            <a:r>
              <a:rPr lang="en-ID" sz="2800" b="1" dirty="0" err="1"/>
              <a:t>melalui</a:t>
            </a:r>
            <a:r>
              <a:rPr lang="en-ID" sz="2800" b="1" dirty="0"/>
              <a:t> </a:t>
            </a:r>
            <a:r>
              <a:rPr lang="en-ID" sz="2800" b="1" dirty="0" err="1"/>
              <a:t>rute</a:t>
            </a:r>
            <a:r>
              <a:rPr lang="en-ID" sz="2800" b="1" dirty="0"/>
              <a:t> intramuscular </a:t>
            </a:r>
            <a:r>
              <a:rPr lang="en-ID" sz="2800" b="1" dirty="0" err="1"/>
              <a:t>adalah</a:t>
            </a:r>
            <a:r>
              <a:rPr lang="en-ID" sz="2800" b="1" dirty="0"/>
              <a:t>: </a:t>
            </a:r>
          </a:p>
          <a:p>
            <a:pPr algn="just"/>
            <a:r>
              <a:rPr lang="en-ID" sz="2800" dirty="0"/>
              <a:t>1)  rasa </a:t>
            </a:r>
            <a:r>
              <a:rPr lang="en-ID" sz="2800" dirty="0" err="1"/>
              <a:t>sakit</a:t>
            </a:r>
            <a:r>
              <a:rPr lang="en-ID" sz="2800" dirty="0"/>
              <a:t>, </a:t>
            </a:r>
            <a:r>
              <a:rPr lang="en-ID" sz="2800" dirty="0" err="1"/>
              <a:t>tidak</a:t>
            </a:r>
            <a:r>
              <a:rPr lang="en-ID" sz="2800" dirty="0"/>
              <a:t> </a:t>
            </a:r>
            <a:r>
              <a:rPr lang="en-ID" sz="2800" dirty="0" err="1"/>
              <a:t>dapat</a:t>
            </a:r>
            <a:r>
              <a:rPr lang="en-ID" sz="2800" dirty="0"/>
              <a:t> </a:t>
            </a:r>
            <a:r>
              <a:rPr lang="en-ID" sz="2800" dirty="0" err="1"/>
              <a:t>dipakai</a:t>
            </a:r>
            <a:r>
              <a:rPr lang="en-ID" sz="2800" dirty="0"/>
              <a:t> </a:t>
            </a:r>
            <a:r>
              <a:rPr lang="en-ID" sz="2800" dirty="0" err="1"/>
              <a:t>pada</a:t>
            </a:r>
            <a:r>
              <a:rPr lang="en-ID" sz="2800" dirty="0"/>
              <a:t> </a:t>
            </a:r>
            <a:r>
              <a:rPr lang="en-ID" sz="2800" dirty="0" err="1"/>
              <a:t>gangguan</a:t>
            </a:r>
            <a:r>
              <a:rPr lang="en-ID" sz="2800" dirty="0"/>
              <a:t> </a:t>
            </a:r>
            <a:r>
              <a:rPr lang="en-ID" sz="2800" dirty="0" err="1"/>
              <a:t>bekuan</a:t>
            </a:r>
            <a:r>
              <a:rPr lang="en-ID" sz="2800" dirty="0"/>
              <a:t> </a:t>
            </a:r>
            <a:r>
              <a:rPr lang="en-ID" sz="2800" dirty="0" err="1"/>
              <a:t>darah</a:t>
            </a:r>
            <a:r>
              <a:rPr lang="en-ID" sz="2800" dirty="0"/>
              <a:t> (Clotting time), </a:t>
            </a:r>
          </a:p>
          <a:p>
            <a:pPr algn="just"/>
            <a:r>
              <a:rPr lang="en-ID" sz="2800" dirty="0"/>
              <a:t>2)  </a:t>
            </a:r>
            <a:r>
              <a:rPr lang="en-ID" sz="2800" dirty="0" err="1"/>
              <a:t>bioavailibilitas</a:t>
            </a:r>
            <a:r>
              <a:rPr lang="en-ID" sz="2800" dirty="0"/>
              <a:t> </a:t>
            </a:r>
            <a:r>
              <a:rPr lang="en-ID" sz="2800" dirty="0" err="1"/>
              <a:t>bervariasi</a:t>
            </a:r>
            <a:r>
              <a:rPr lang="en-ID" sz="2800" dirty="0"/>
              <a:t>, </a:t>
            </a:r>
            <a:r>
              <a:rPr lang="en-ID" sz="2800" dirty="0" err="1"/>
              <a:t>obat</a:t>
            </a:r>
            <a:r>
              <a:rPr lang="en-ID" sz="2800" dirty="0"/>
              <a:t> </a:t>
            </a:r>
            <a:r>
              <a:rPr lang="en-ID" sz="2800" dirty="0" err="1"/>
              <a:t>dapat</a:t>
            </a:r>
            <a:r>
              <a:rPr lang="en-ID" sz="2800" dirty="0"/>
              <a:t> </a:t>
            </a:r>
            <a:r>
              <a:rPr lang="en-ID" sz="2800" dirty="0" err="1"/>
              <a:t>menggumpal</a:t>
            </a:r>
            <a:r>
              <a:rPr lang="en-ID" sz="2800" dirty="0"/>
              <a:t> </a:t>
            </a:r>
            <a:r>
              <a:rPr lang="en-ID" sz="2800" dirty="0" err="1"/>
              <a:t>pada</a:t>
            </a:r>
            <a:r>
              <a:rPr lang="en-ID" sz="2800" dirty="0"/>
              <a:t> </a:t>
            </a:r>
            <a:r>
              <a:rPr lang="en-ID" sz="2800" dirty="0" err="1"/>
              <a:t>lokasi</a:t>
            </a:r>
            <a:r>
              <a:rPr lang="en-ID" sz="2800" dirty="0"/>
              <a:t> </a:t>
            </a:r>
            <a:r>
              <a:rPr lang="en-ID" sz="2800" dirty="0" err="1"/>
              <a:t>penyuntikan</a:t>
            </a:r>
            <a:r>
              <a:rPr lang="en-ID" sz="2800" dirty="0"/>
              <a:t>. </a:t>
            </a:r>
            <a:endParaRPr lang="en-ID" sz="28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4149479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6" name="Group 6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grpSp>
        <p:nvGrpSpPr>
          <p:cNvPr id="11" name="Group 11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2" name="Group 12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4" name="Freeform 14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0A0F3167-49F0-2548-96FC-95D5316C846D}"/>
              </a:ext>
            </a:extLst>
          </p:cNvPr>
          <p:cNvSpPr/>
          <p:nvPr/>
        </p:nvSpPr>
        <p:spPr>
          <a:xfrm>
            <a:off x="1301468" y="1144084"/>
            <a:ext cx="11423931" cy="3586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1270">
              <a:lnSpc>
                <a:spcPct val="115000"/>
              </a:lnSpc>
              <a:spcAft>
                <a:spcPts val="0"/>
              </a:spcAft>
            </a:pPr>
            <a:r>
              <a:rPr lang="en-US" sz="40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Manajemen</a:t>
            </a:r>
            <a:r>
              <a:rPr lang="en-US" sz="4000" b="1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pengelolaan</a:t>
            </a:r>
            <a:r>
              <a:rPr lang="en-US" sz="4000" b="1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obat</a:t>
            </a:r>
            <a:r>
              <a:rPr lang="en-US" sz="4000" b="1" dirty="0">
                <a:latin typeface="Arial" panose="020B0604020202020204" pitchFamily="34" charset="0"/>
                <a:ea typeface="Times New Roman" panose="02020603050405020304" pitchFamily="18" charset="0"/>
              </a:rPr>
              <a:t> II:</a:t>
            </a:r>
            <a:endParaRPr lang="en-ID" sz="4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  <a:tabLst>
                <a:tab pos="221615" algn="l"/>
              </a:tabLst>
            </a:pP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Cara/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rute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pemberian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obat</a:t>
            </a:r>
            <a:endParaRPr lang="en-ID" sz="4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  <a:tabLst>
                <a:tab pos="221615" algn="l"/>
              </a:tabLst>
            </a:pP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Perhitungan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dosis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obat</a:t>
            </a:r>
            <a:endParaRPr lang="en-ID" sz="4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  <a:tabLst>
                <a:tab pos="221615" algn="l"/>
              </a:tabLst>
            </a:pP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Faktor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yang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mempengaruhi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pemberian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dosis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obat</a:t>
            </a:r>
            <a:endParaRPr lang="en-ID" sz="4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5" name="Group 5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8" name="Freeform 8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1" name="Group 11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3" name="Freeform 13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5" name="TextBox 25"/>
          <p:cNvSpPr txBox="1"/>
          <p:nvPr/>
        </p:nvSpPr>
        <p:spPr>
          <a:xfrm>
            <a:off x="1324660" y="793343"/>
            <a:ext cx="13146982" cy="783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580"/>
              </a:lnSpc>
            </a:pPr>
            <a:r>
              <a:rPr lang="en-US" sz="4700" dirty="0">
                <a:solidFill>
                  <a:srgbClr val="242F9B"/>
                </a:solidFill>
                <a:latin typeface="Montserrat Ultra-Bold"/>
              </a:rPr>
              <a:t>INTRAKUTAN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CBFC859-0956-864D-AF4E-82C3BE83FE22}"/>
              </a:ext>
            </a:extLst>
          </p:cNvPr>
          <p:cNvSpPr/>
          <p:nvPr/>
        </p:nvSpPr>
        <p:spPr>
          <a:xfrm>
            <a:off x="1343052" y="2235011"/>
            <a:ext cx="1312858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itchFamily="2" charset="2"/>
              <a:buChar char="Ø"/>
            </a:pPr>
            <a:r>
              <a:rPr lang="en-ID" sz="2800" b="1" dirty="0" err="1">
                <a:latin typeface="Calibri" panose="020F0502020204030204" pitchFamily="34" charset="0"/>
              </a:rPr>
              <a:t>Memberikan</a:t>
            </a:r>
            <a:r>
              <a:rPr lang="en-ID" sz="2800" b="1" dirty="0">
                <a:latin typeface="Calibri" panose="020F0502020204030204" pitchFamily="34" charset="0"/>
              </a:rPr>
              <a:t> </a:t>
            </a:r>
            <a:r>
              <a:rPr lang="en-ID" sz="2800" b="1" dirty="0" err="1">
                <a:latin typeface="Calibri" panose="020F0502020204030204" pitchFamily="34" charset="0"/>
              </a:rPr>
              <a:t>obat</a:t>
            </a:r>
            <a:r>
              <a:rPr lang="en-ID" sz="2800" b="1" dirty="0">
                <a:latin typeface="Calibri" panose="020F0502020204030204" pitchFamily="34" charset="0"/>
              </a:rPr>
              <a:t> </a:t>
            </a:r>
            <a:r>
              <a:rPr lang="en-ID" sz="2800" b="1" dirty="0" err="1">
                <a:latin typeface="Calibri" panose="020F0502020204030204" pitchFamily="34" charset="0"/>
              </a:rPr>
              <a:t>melalui</a:t>
            </a:r>
            <a:r>
              <a:rPr lang="en-ID" sz="2800" b="1" dirty="0">
                <a:latin typeface="Calibri" panose="020F0502020204030204" pitchFamily="34" charset="0"/>
              </a:rPr>
              <a:t> </a:t>
            </a:r>
            <a:r>
              <a:rPr lang="en-ID" sz="2800" b="1" dirty="0" err="1">
                <a:latin typeface="Calibri" panose="020F0502020204030204" pitchFamily="34" charset="0"/>
              </a:rPr>
              <a:t>suntikan</a:t>
            </a:r>
            <a:r>
              <a:rPr lang="en-ID" sz="2800" b="1" dirty="0">
                <a:latin typeface="Calibri" panose="020F0502020204030204" pitchFamily="34" charset="0"/>
              </a:rPr>
              <a:t> </a:t>
            </a:r>
            <a:r>
              <a:rPr lang="en-ID" sz="2800" b="1" dirty="0" err="1">
                <a:latin typeface="Calibri" panose="020F0502020204030204" pitchFamily="34" charset="0"/>
              </a:rPr>
              <a:t>ke</a:t>
            </a:r>
            <a:r>
              <a:rPr lang="en-ID" sz="2800" b="1" dirty="0">
                <a:latin typeface="Calibri" panose="020F0502020204030204" pitchFamily="34" charset="0"/>
              </a:rPr>
              <a:t> </a:t>
            </a:r>
            <a:r>
              <a:rPr lang="en-ID" sz="2800" b="1" dirty="0" err="1">
                <a:latin typeface="Calibri" panose="020F0502020204030204" pitchFamily="34" charset="0"/>
              </a:rPr>
              <a:t>dalam</a:t>
            </a:r>
            <a:r>
              <a:rPr lang="en-ID" sz="2800" b="1" dirty="0">
                <a:latin typeface="Calibri" panose="020F0502020204030204" pitchFamily="34" charset="0"/>
              </a:rPr>
              <a:t> </a:t>
            </a:r>
            <a:r>
              <a:rPr lang="en-ID" sz="2800" b="1" dirty="0" err="1">
                <a:latin typeface="Calibri" panose="020F0502020204030204" pitchFamily="34" charset="0"/>
              </a:rPr>
              <a:t>jaringan</a:t>
            </a:r>
            <a:r>
              <a:rPr lang="en-ID" sz="2800" b="1" dirty="0">
                <a:latin typeface="Calibri" panose="020F0502020204030204" pitchFamily="34" charset="0"/>
              </a:rPr>
              <a:t> </a:t>
            </a:r>
            <a:r>
              <a:rPr lang="en-ID" sz="2800" b="1" dirty="0" err="1">
                <a:latin typeface="Calibri" panose="020F0502020204030204" pitchFamily="34" charset="0"/>
              </a:rPr>
              <a:t>kulit</a:t>
            </a:r>
            <a:r>
              <a:rPr lang="en-ID" sz="2800" b="1" dirty="0">
                <a:latin typeface="Calibri" panose="020F0502020204030204" pitchFamily="34" charset="0"/>
              </a:rPr>
              <a:t> yang </a:t>
            </a:r>
            <a:r>
              <a:rPr lang="en-ID" sz="2800" b="1" dirty="0" err="1">
                <a:latin typeface="Calibri" panose="020F0502020204030204" pitchFamily="34" charset="0"/>
              </a:rPr>
              <a:t>dilakukan</a:t>
            </a:r>
            <a:r>
              <a:rPr lang="en-ID" sz="2800" b="1" dirty="0">
                <a:latin typeface="Calibri" panose="020F0502020204030204" pitchFamily="34" charset="0"/>
              </a:rPr>
              <a:t> </a:t>
            </a:r>
            <a:r>
              <a:rPr lang="en-ID" sz="2800" b="1" dirty="0" err="1">
                <a:latin typeface="Calibri" panose="020F0502020204030204" pitchFamily="34" charset="0"/>
              </a:rPr>
              <a:t>pada</a:t>
            </a:r>
            <a:r>
              <a:rPr lang="en-ID" sz="2800" b="1" dirty="0">
                <a:latin typeface="Calibri" panose="020F0502020204030204" pitchFamily="34" charset="0"/>
              </a:rPr>
              <a:t> </a:t>
            </a:r>
            <a:r>
              <a:rPr lang="en-ID" sz="2800" b="1" dirty="0" err="1">
                <a:latin typeface="Calibri" panose="020F0502020204030204" pitchFamily="34" charset="0"/>
              </a:rPr>
              <a:t>lengan</a:t>
            </a:r>
            <a:r>
              <a:rPr lang="en-ID" sz="2800" b="1" dirty="0">
                <a:latin typeface="Calibri" panose="020F0502020204030204" pitchFamily="34" charset="0"/>
              </a:rPr>
              <a:t> </a:t>
            </a:r>
            <a:r>
              <a:rPr lang="en-ID" sz="2800" b="1" dirty="0" err="1">
                <a:latin typeface="Calibri" panose="020F0502020204030204" pitchFamily="34" charset="0"/>
              </a:rPr>
              <a:t>bawah</a:t>
            </a:r>
            <a:r>
              <a:rPr lang="en-ID" sz="2800" b="1" dirty="0">
                <a:latin typeface="Calibri" panose="020F0502020204030204" pitchFamily="34" charset="0"/>
              </a:rPr>
              <a:t> </a:t>
            </a:r>
            <a:r>
              <a:rPr lang="en-ID" sz="2800" b="1" dirty="0" err="1">
                <a:latin typeface="Calibri" panose="020F0502020204030204" pitchFamily="34" charset="0"/>
              </a:rPr>
              <a:t>bagian</a:t>
            </a:r>
            <a:r>
              <a:rPr lang="en-ID" sz="2800" b="1" dirty="0">
                <a:latin typeface="Calibri" panose="020F0502020204030204" pitchFamily="34" charset="0"/>
              </a:rPr>
              <a:t> </a:t>
            </a:r>
            <a:r>
              <a:rPr lang="en-ID" sz="2800" b="1" dirty="0" err="1">
                <a:latin typeface="Calibri" panose="020F0502020204030204" pitchFamily="34" charset="0"/>
              </a:rPr>
              <a:t>dalam</a:t>
            </a:r>
            <a:r>
              <a:rPr lang="en-ID" sz="2800" b="1" dirty="0">
                <a:latin typeface="Calibri" panose="020F0502020204030204" pitchFamily="34" charset="0"/>
              </a:rPr>
              <a:t> </a:t>
            </a:r>
            <a:r>
              <a:rPr lang="en-ID" sz="2800" b="1" dirty="0" err="1">
                <a:latin typeface="Calibri" panose="020F0502020204030204" pitchFamily="34" charset="0"/>
              </a:rPr>
              <a:t>atau</a:t>
            </a:r>
            <a:r>
              <a:rPr lang="en-ID" sz="2800" b="1" dirty="0">
                <a:latin typeface="Calibri" panose="020F0502020204030204" pitchFamily="34" charset="0"/>
              </a:rPr>
              <a:t> </a:t>
            </a:r>
            <a:r>
              <a:rPr lang="en-ID" sz="2800" b="1" dirty="0" err="1">
                <a:latin typeface="Calibri" panose="020F0502020204030204" pitchFamily="34" charset="0"/>
              </a:rPr>
              <a:t>tempat</a:t>
            </a:r>
            <a:r>
              <a:rPr lang="en-ID" sz="2800" b="1" dirty="0">
                <a:latin typeface="Calibri" panose="020F0502020204030204" pitchFamily="34" charset="0"/>
              </a:rPr>
              <a:t> lain yang </a:t>
            </a:r>
            <a:r>
              <a:rPr lang="en-ID" sz="2800" b="1" dirty="0" err="1">
                <a:latin typeface="Calibri" panose="020F0502020204030204" pitchFamily="34" charset="0"/>
              </a:rPr>
              <a:t>dianggap</a:t>
            </a:r>
            <a:r>
              <a:rPr lang="en-ID" sz="2800" b="1" dirty="0">
                <a:latin typeface="Calibri" panose="020F0502020204030204" pitchFamily="34" charset="0"/>
              </a:rPr>
              <a:t> </a:t>
            </a:r>
            <a:r>
              <a:rPr lang="en-ID" sz="2800" b="1" dirty="0" err="1">
                <a:latin typeface="Calibri" panose="020F0502020204030204" pitchFamily="34" charset="0"/>
              </a:rPr>
              <a:t>perlu</a:t>
            </a:r>
            <a:r>
              <a:rPr lang="en-ID" sz="2800" b="1" dirty="0">
                <a:latin typeface="Calibri" panose="020F0502020204030204" pitchFamily="34" charset="0"/>
              </a:rPr>
              <a:t>. </a:t>
            </a:r>
          </a:p>
          <a:p>
            <a:pPr marL="457200" indent="-457200" algn="just">
              <a:buFont typeface="Wingdings" pitchFamily="2" charset="2"/>
              <a:buChar char="Ø"/>
            </a:pPr>
            <a:r>
              <a:rPr lang="en-ID" sz="2800" dirty="0" err="1">
                <a:latin typeface="Calibri" panose="020F0502020204030204" pitchFamily="34" charset="0"/>
              </a:rPr>
              <a:t>Tujuan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dari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rute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ini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adalah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b="1" dirty="0" err="1">
                <a:latin typeface="Calibri" panose="020F0502020204030204" pitchFamily="34" charset="0"/>
              </a:rPr>
              <a:t>melaksanakan</a:t>
            </a:r>
            <a:r>
              <a:rPr lang="en-ID" sz="2800" b="1" dirty="0">
                <a:latin typeface="Calibri" panose="020F0502020204030204" pitchFamily="34" charset="0"/>
              </a:rPr>
              <a:t> </a:t>
            </a:r>
            <a:r>
              <a:rPr lang="en-ID" sz="2800" b="1" dirty="0" err="1">
                <a:latin typeface="Calibri" panose="020F0502020204030204" pitchFamily="34" charset="0"/>
              </a:rPr>
              <a:t>uji</a:t>
            </a:r>
            <a:r>
              <a:rPr lang="en-ID" sz="2800" b="1" dirty="0">
                <a:latin typeface="Calibri" panose="020F0502020204030204" pitchFamily="34" charset="0"/>
              </a:rPr>
              <a:t> </a:t>
            </a:r>
            <a:r>
              <a:rPr lang="en-ID" sz="2800" b="1" dirty="0" err="1">
                <a:latin typeface="Calibri" panose="020F0502020204030204" pitchFamily="34" charset="0"/>
              </a:rPr>
              <a:t>coba</a:t>
            </a:r>
            <a:r>
              <a:rPr lang="en-ID" sz="2800" b="1" dirty="0">
                <a:latin typeface="Calibri" panose="020F0502020204030204" pitchFamily="34" charset="0"/>
              </a:rPr>
              <a:t> </a:t>
            </a:r>
            <a:r>
              <a:rPr lang="en-ID" sz="2800" b="1" dirty="0" err="1">
                <a:latin typeface="Calibri" panose="020F0502020204030204" pitchFamily="34" charset="0"/>
              </a:rPr>
              <a:t>obat</a:t>
            </a:r>
            <a:r>
              <a:rPr lang="en-ID" sz="2800" b="1" dirty="0">
                <a:latin typeface="Calibri" panose="020F0502020204030204" pitchFamily="34" charset="0"/>
              </a:rPr>
              <a:t> </a:t>
            </a:r>
            <a:r>
              <a:rPr lang="en-ID" sz="2800" b="1" dirty="0" err="1">
                <a:latin typeface="Calibri" panose="020F0502020204030204" pitchFamily="34" charset="0"/>
              </a:rPr>
              <a:t>tertentu</a:t>
            </a:r>
            <a:r>
              <a:rPr lang="en-ID" sz="2800" b="1" dirty="0">
                <a:latin typeface="Calibri" panose="020F0502020204030204" pitchFamily="34" charset="0"/>
              </a:rPr>
              <a:t> (</a:t>
            </a:r>
            <a:r>
              <a:rPr lang="en-ID" sz="2800" b="1" dirty="0" err="1">
                <a:latin typeface="Calibri" panose="020F0502020204030204" pitchFamily="34" charset="0"/>
              </a:rPr>
              <a:t>misalnya</a:t>
            </a:r>
            <a:r>
              <a:rPr lang="en-ID" sz="2800" b="1" dirty="0">
                <a:latin typeface="Calibri" panose="020F0502020204030204" pitchFamily="34" charset="0"/>
              </a:rPr>
              <a:t> skin test penicillin),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memberikan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obat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tertentu</a:t>
            </a:r>
            <a:r>
              <a:rPr lang="en-ID" sz="2800" dirty="0">
                <a:latin typeface="Calibri" panose="020F0502020204030204" pitchFamily="34" charset="0"/>
              </a:rPr>
              <a:t> yang </a:t>
            </a:r>
            <a:r>
              <a:rPr lang="en-ID" sz="2800" dirty="0" err="1">
                <a:latin typeface="Calibri" panose="020F0502020204030204" pitchFamily="34" charset="0"/>
              </a:rPr>
              <a:t>pemberiannya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hanya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dilakukan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dengan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cara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suntikan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intrakutan</a:t>
            </a:r>
            <a:r>
              <a:rPr lang="en-ID" sz="2800" dirty="0">
                <a:latin typeface="Calibri" panose="020F0502020204030204" pitchFamily="34" charset="0"/>
              </a:rPr>
              <a:t>, </a:t>
            </a:r>
            <a:r>
              <a:rPr lang="en-ID" sz="2800" dirty="0" err="1">
                <a:latin typeface="Calibri" panose="020F0502020204030204" pitchFamily="34" charset="0"/>
              </a:rPr>
              <a:t>membantu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menentukan</a:t>
            </a:r>
            <a:r>
              <a:rPr lang="en-ID" sz="2800" dirty="0">
                <a:latin typeface="Calibri" panose="020F0502020204030204" pitchFamily="34" charset="0"/>
              </a:rPr>
              <a:t> diagnose </a:t>
            </a:r>
            <a:r>
              <a:rPr lang="en-ID" sz="2800" dirty="0" err="1">
                <a:latin typeface="Calibri" panose="020F0502020204030204" pitchFamily="34" charset="0"/>
              </a:rPr>
              <a:t>terhadap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penyakit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tertentu</a:t>
            </a:r>
            <a:r>
              <a:rPr lang="en-ID" sz="2800" dirty="0">
                <a:latin typeface="Calibri" panose="020F0502020204030204" pitchFamily="34" charset="0"/>
              </a:rPr>
              <a:t> (</a:t>
            </a:r>
            <a:r>
              <a:rPr lang="en-ID" sz="2800" dirty="0" err="1">
                <a:latin typeface="Calibri" panose="020F0502020204030204" pitchFamily="34" charset="0"/>
              </a:rPr>
              <a:t>misalnya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Tuberkulin</a:t>
            </a:r>
            <a:r>
              <a:rPr lang="en-ID" sz="2800" dirty="0">
                <a:latin typeface="Calibri" panose="020F0502020204030204" pitchFamily="34" charset="0"/>
              </a:rPr>
              <a:t> Test). </a:t>
            </a:r>
            <a:endParaRPr lang="en-ID" sz="2800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2AC0D229-2F29-664A-B46F-386E09CAC03B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356421" y="4836327"/>
            <a:ext cx="7588250" cy="4880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6911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2CCD372-FA66-5242-BF5A-90D7A2F7DB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36328"/>
            <a:ext cx="14452600" cy="10250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5186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5" name="Group 5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8" name="Freeform 8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1" name="Group 11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3" name="Freeform 13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5" name="TextBox 25"/>
          <p:cNvSpPr txBox="1"/>
          <p:nvPr/>
        </p:nvSpPr>
        <p:spPr>
          <a:xfrm>
            <a:off x="1324660" y="793343"/>
            <a:ext cx="13146982" cy="783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580"/>
              </a:lnSpc>
            </a:pPr>
            <a:r>
              <a:rPr lang="en-US" sz="4700" dirty="0">
                <a:solidFill>
                  <a:srgbClr val="242F9B"/>
                </a:solidFill>
                <a:latin typeface="Montserrat Ultra-Bold"/>
              </a:rPr>
              <a:t>SUBKUTAN 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F29B79D-F10F-FA4B-9C7F-C45D4E3BF9C6}"/>
              </a:ext>
            </a:extLst>
          </p:cNvPr>
          <p:cNvSpPr/>
          <p:nvPr/>
        </p:nvSpPr>
        <p:spPr>
          <a:xfrm>
            <a:off x="1143000" y="1774542"/>
            <a:ext cx="146304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itchFamily="2" charset="2"/>
              <a:buChar char="Ø"/>
            </a:pPr>
            <a:r>
              <a:rPr lang="en-ID" sz="2700" dirty="0" err="1">
                <a:latin typeface="Calibri" panose="020F0502020204030204" pitchFamily="34" charset="0"/>
              </a:rPr>
              <a:t>Suntikan</a:t>
            </a:r>
            <a:r>
              <a:rPr lang="en-ID" sz="2700" dirty="0">
                <a:latin typeface="Calibri" panose="020F0502020204030204" pitchFamily="34" charset="0"/>
              </a:rPr>
              <a:t> </a:t>
            </a:r>
            <a:r>
              <a:rPr lang="en-ID" sz="2700" dirty="0" err="1">
                <a:latin typeface="Calibri" panose="020F0502020204030204" pitchFamily="34" charset="0"/>
              </a:rPr>
              <a:t>subkutan</a:t>
            </a:r>
            <a:r>
              <a:rPr lang="en-ID" sz="2700" dirty="0">
                <a:latin typeface="Calibri" panose="020F0502020204030204" pitchFamily="34" charset="0"/>
              </a:rPr>
              <a:t> </a:t>
            </a:r>
            <a:r>
              <a:rPr lang="en-ID" sz="2700" dirty="0" err="1">
                <a:latin typeface="Calibri" panose="020F0502020204030204" pitchFamily="34" charset="0"/>
              </a:rPr>
              <a:t>mengurangi</a:t>
            </a:r>
            <a:r>
              <a:rPr lang="en-ID" sz="2700" dirty="0">
                <a:latin typeface="Calibri" panose="020F0502020204030204" pitchFamily="34" charset="0"/>
              </a:rPr>
              <a:t> </a:t>
            </a:r>
            <a:r>
              <a:rPr lang="en-ID" sz="2700" dirty="0" err="1">
                <a:latin typeface="Calibri" panose="020F0502020204030204" pitchFamily="34" charset="0"/>
              </a:rPr>
              <a:t>resiko</a:t>
            </a:r>
            <a:r>
              <a:rPr lang="en-ID" sz="2700" dirty="0">
                <a:latin typeface="Calibri" panose="020F0502020204030204" pitchFamily="34" charset="0"/>
              </a:rPr>
              <a:t> yang </a:t>
            </a:r>
            <a:r>
              <a:rPr lang="en-ID" sz="2700" dirty="0" err="1">
                <a:latin typeface="Calibri" panose="020F0502020204030204" pitchFamily="34" charset="0"/>
              </a:rPr>
              <a:t>berhubungan</a:t>
            </a:r>
            <a:r>
              <a:rPr lang="en-ID" sz="2700" dirty="0">
                <a:latin typeface="Calibri" panose="020F0502020204030204" pitchFamily="34" charset="0"/>
              </a:rPr>
              <a:t> </a:t>
            </a:r>
            <a:r>
              <a:rPr lang="en-ID" sz="2700" dirty="0" err="1">
                <a:latin typeface="Calibri" panose="020F0502020204030204" pitchFamily="34" charset="0"/>
              </a:rPr>
              <a:t>dengan</a:t>
            </a:r>
            <a:r>
              <a:rPr lang="en-ID" sz="2700" dirty="0">
                <a:latin typeface="Calibri" panose="020F0502020204030204" pitchFamily="34" charset="0"/>
              </a:rPr>
              <a:t> </a:t>
            </a:r>
            <a:r>
              <a:rPr lang="en-ID" sz="2700" dirty="0" err="1">
                <a:latin typeface="Calibri" panose="020F0502020204030204" pitchFamily="34" charset="0"/>
              </a:rPr>
              <a:t>suntikan</a:t>
            </a:r>
            <a:r>
              <a:rPr lang="en-ID" sz="2700" dirty="0">
                <a:latin typeface="Calibri" panose="020F0502020204030204" pitchFamily="34" charset="0"/>
              </a:rPr>
              <a:t> </a:t>
            </a:r>
            <a:r>
              <a:rPr lang="en-ID" sz="2700" dirty="0" err="1">
                <a:latin typeface="Calibri" panose="020F0502020204030204" pitchFamily="34" charset="0"/>
              </a:rPr>
              <a:t>intravaskular</a:t>
            </a:r>
            <a:r>
              <a:rPr lang="en-ID" sz="2700" dirty="0">
                <a:latin typeface="Calibri" panose="020F0502020204030204" pitchFamily="34" charset="0"/>
              </a:rPr>
              <a:t>.</a:t>
            </a:r>
          </a:p>
          <a:p>
            <a:pPr marL="457200" indent="-457200" algn="just">
              <a:buFont typeface="Wingdings" pitchFamily="2" charset="2"/>
              <a:buChar char="Ø"/>
            </a:pPr>
            <a:r>
              <a:rPr lang="en-ID" sz="2700" dirty="0" err="1">
                <a:latin typeface="Calibri" panose="020F0502020204030204" pitchFamily="34" charset="0"/>
              </a:rPr>
              <a:t>Contohnya</a:t>
            </a:r>
            <a:r>
              <a:rPr lang="en-ID" sz="2700" dirty="0">
                <a:latin typeface="Calibri" panose="020F0502020204030204" pitchFamily="34" charset="0"/>
              </a:rPr>
              <a:t> </a:t>
            </a:r>
            <a:r>
              <a:rPr lang="en-ID" sz="2700" dirty="0" err="1">
                <a:latin typeface="Calibri" panose="020F0502020204030204" pitchFamily="34" charset="0"/>
              </a:rPr>
              <a:t>pada</a:t>
            </a:r>
            <a:r>
              <a:rPr lang="en-ID" sz="2700" dirty="0">
                <a:latin typeface="Calibri" panose="020F0502020204030204" pitchFamily="34" charset="0"/>
              </a:rPr>
              <a:t> </a:t>
            </a:r>
            <a:r>
              <a:rPr lang="en-ID" sz="2700" dirty="0" err="1">
                <a:latin typeface="Calibri" panose="020F0502020204030204" pitchFamily="34" charset="0"/>
              </a:rPr>
              <a:t>sejumlah</a:t>
            </a:r>
            <a:r>
              <a:rPr lang="en-ID" sz="2700" dirty="0">
                <a:latin typeface="Calibri" panose="020F0502020204030204" pitchFamily="34" charset="0"/>
              </a:rPr>
              <a:t> </a:t>
            </a:r>
            <a:r>
              <a:rPr lang="en-ID" sz="2700" dirty="0" err="1">
                <a:latin typeface="Calibri" panose="020F0502020204030204" pitchFamily="34" charset="0"/>
              </a:rPr>
              <a:t>kecil</a:t>
            </a:r>
            <a:r>
              <a:rPr lang="en-ID" sz="2700" dirty="0">
                <a:latin typeface="Calibri" panose="020F0502020204030204" pitchFamily="34" charset="0"/>
              </a:rPr>
              <a:t> </a:t>
            </a:r>
            <a:r>
              <a:rPr lang="en-ID" sz="2700" dirty="0" err="1">
                <a:latin typeface="Calibri,Italic"/>
              </a:rPr>
              <a:t>epinefrin</a:t>
            </a:r>
            <a:r>
              <a:rPr lang="en-ID" sz="2700" dirty="0">
                <a:latin typeface="Calibri,Italic"/>
              </a:rPr>
              <a:t> </a:t>
            </a:r>
            <a:r>
              <a:rPr lang="en-ID" sz="2700" dirty="0" err="1">
                <a:latin typeface="Calibri" panose="020F0502020204030204" pitchFamily="34" charset="0"/>
              </a:rPr>
              <a:t>kadang-kadang</a:t>
            </a:r>
            <a:r>
              <a:rPr lang="en-ID" sz="2700" dirty="0">
                <a:latin typeface="Calibri" panose="020F0502020204030204" pitchFamily="34" charset="0"/>
              </a:rPr>
              <a:t> </a:t>
            </a:r>
            <a:r>
              <a:rPr lang="en-ID" sz="2700" dirty="0" err="1">
                <a:latin typeface="Calibri" panose="020F0502020204030204" pitchFamily="34" charset="0"/>
              </a:rPr>
              <a:t>dikombinasikan</a:t>
            </a:r>
            <a:r>
              <a:rPr lang="en-ID" sz="2700" dirty="0">
                <a:latin typeface="Calibri" panose="020F0502020204030204" pitchFamily="34" charset="0"/>
              </a:rPr>
              <a:t> </a:t>
            </a:r>
            <a:r>
              <a:rPr lang="en-ID" sz="2700" dirty="0" err="1">
                <a:latin typeface="Calibri" panose="020F0502020204030204" pitchFamily="34" charset="0"/>
              </a:rPr>
              <a:t>dengan</a:t>
            </a:r>
            <a:r>
              <a:rPr lang="en-ID" sz="2700" dirty="0">
                <a:latin typeface="Calibri" panose="020F0502020204030204" pitchFamily="34" charset="0"/>
              </a:rPr>
              <a:t> </a:t>
            </a:r>
            <a:r>
              <a:rPr lang="en-ID" sz="2700" dirty="0" err="1">
                <a:latin typeface="Calibri" panose="020F0502020204030204" pitchFamily="34" charset="0"/>
              </a:rPr>
              <a:t>suatu</a:t>
            </a:r>
            <a:r>
              <a:rPr lang="en-ID" sz="2700" dirty="0">
                <a:latin typeface="Calibri" panose="020F0502020204030204" pitchFamily="34" charset="0"/>
              </a:rPr>
              <a:t> </a:t>
            </a:r>
            <a:r>
              <a:rPr lang="en-ID" sz="2700" dirty="0" err="1">
                <a:latin typeface="Calibri" panose="020F0502020204030204" pitchFamily="34" charset="0"/>
              </a:rPr>
              <a:t>obat</a:t>
            </a:r>
            <a:r>
              <a:rPr lang="en-ID" sz="2700" dirty="0">
                <a:latin typeface="Calibri" panose="020F0502020204030204" pitchFamily="34" charset="0"/>
              </a:rPr>
              <a:t> </a:t>
            </a:r>
            <a:r>
              <a:rPr lang="en-ID" sz="2700" dirty="0" err="1">
                <a:latin typeface="Calibri" panose="020F0502020204030204" pitchFamily="34" charset="0"/>
              </a:rPr>
              <a:t>untuk</a:t>
            </a:r>
            <a:r>
              <a:rPr lang="en-ID" sz="2700" dirty="0">
                <a:latin typeface="Calibri" panose="020F0502020204030204" pitchFamily="34" charset="0"/>
              </a:rPr>
              <a:t> </a:t>
            </a:r>
            <a:r>
              <a:rPr lang="en-ID" sz="2700" dirty="0" err="1">
                <a:latin typeface="Calibri" panose="020F0502020204030204" pitchFamily="34" charset="0"/>
              </a:rPr>
              <a:t>membatasi</a:t>
            </a:r>
            <a:r>
              <a:rPr lang="en-ID" sz="2700" dirty="0">
                <a:latin typeface="Calibri" panose="020F0502020204030204" pitchFamily="34" charset="0"/>
              </a:rPr>
              <a:t> area </a:t>
            </a:r>
            <a:r>
              <a:rPr lang="en-ID" sz="2700" dirty="0" err="1">
                <a:latin typeface="Calibri" panose="020F0502020204030204" pitchFamily="34" charset="0"/>
              </a:rPr>
              <a:t>kerjanya</a:t>
            </a:r>
            <a:r>
              <a:rPr lang="en-ID" sz="2700" dirty="0">
                <a:latin typeface="Calibri" panose="020F0502020204030204" pitchFamily="34" charset="0"/>
              </a:rPr>
              <a:t>.</a:t>
            </a:r>
          </a:p>
          <a:p>
            <a:pPr marL="457200" indent="-457200" algn="just">
              <a:buFont typeface="Wingdings" pitchFamily="2" charset="2"/>
              <a:buChar char="Ø"/>
            </a:pPr>
            <a:r>
              <a:rPr lang="en-ID" sz="2700" dirty="0" err="1">
                <a:latin typeface="Calibri,Italic"/>
              </a:rPr>
              <a:t>Epinefrin</a:t>
            </a:r>
            <a:r>
              <a:rPr lang="en-ID" sz="2700" dirty="0">
                <a:latin typeface="Calibri,Italic"/>
              </a:rPr>
              <a:t> </a:t>
            </a:r>
            <a:r>
              <a:rPr lang="en-ID" sz="2700" dirty="0" err="1">
                <a:latin typeface="Calibri" panose="020F0502020204030204" pitchFamily="34" charset="0"/>
              </a:rPr>
              <a:t>bekerja</a:t>
            </a:r>
            <a:r>
              <a:rPr lang="en-ID" sz="2700" dirty="0">
                <a:latin typeface="Calibri" panose="020F0502020204030204" pitchFamily="34" charset="0"/>
              </a:rPr>
              <a:t> </a:t>
            </a:r>
            <a:r>
              <a:rPr lang="en-ID" sz="2700" dirty="0" err="1">
                <a:latin typeface="Calibri" panose="020F0502020204030204" pitchFamily="34" charset="0"/>
              </a:rPr>
              <a:t>sebagai</a:t>
            </a:r>
            <a:r>
              <a:rPr lang="en-ID" sz="2700" dirty="0">
                <a:latin typeface="Calibri" panose="020F0502020204030204" pitchFamily="34" charset="0"/>
              </a:rPr>
              <a:t> </a:t>
            </a:r>
            <a:r>
              <a:rPr lang="en-ID" sz="2700" dirty="0" err="1">
                <a:latin typeface="Calibri" panose="020F0502020204030204" pitchFamily="34" charset="0"/>
              </a:rPr>
              <a:t>vasokonstriktor</a:t>
            </a:r>
            <a:r>
              <a:rPr lang="en-ID" sz="2700" dirty="0">
                <a:latin typeface="Calibri" panose="020F0502020204030204" pitchFamily="34" charset="0"/>
              </a:rPr>
              <a:t> </a:t>
            </a:r>
            <a:r>
              <a:rPr lang="en-ID" sz="2700" dirty="0" err="1">
                <a:latin typeface="Calibri" panose="020F0502020204030204" pitchFamily="34" charset="0"/>
              </a:rPr>
              <a:t>lokal</a:t>
            </a:r>
            <a:r>
              <a:rPr lang="en-ID" sz="2700" dirty="0">
                <a:latin typeface="Calibri" panose="020F0502020204030204" pitchFamily="34" charset="0"/>
              </a:rPr>
              <a:t> </a:t>
            </a:r>
            <a:r>
              <a:rPr lang="en-ID" sz="2700" dirty="0" err="1">
                <a:latin typeface="Calibri" panose="020F0502020204030204" pitchFamily="34" charset="0"/>
              </a:rPr>
              <a:t>dan</a:t>
            </a:r>
            <a:r>
              <a:rPr lang="en-ID" sz="2700" dirty="0">
                <a:latin typeface="Calibri" panose="020F0502020204030204" pitchFamily="34" charset="0"/>
              </a:rPr>
              <a:t> </a:t>
            </a:r>
            <a:r>
              <a:rPr lang="en-ID" sz="2700" dirty="0" err="1">
                <a:latin typeface="Calibri" panose="020F0502020204030204" pitchFamily="34" charset="0"/>
              </a:rPr>
              <a:t>mengurangi</a:t>
            </a:r>
            <a:r>
              <a:rPr lang="en-ID" sz="2700" dirty="0">
                <a:latin typeface="Calibri" panose="020F0502020204030204" pitchFamily="34" charset="0"/>
              </a:rPr>
              <a:t> </a:t>
            </a:r>
            <a:r>
              <a:rPr lang="en-ID" sz="2700" dirty="0" err="1">
                <a:latin typeface="Calibri" panose="020F0502020204030204" pitchFamily="34" charset="0"/>
              </a:rPr>
              <a:t>pembuangan</a:t>
            </a:r>
            <a:r>
              <a:rPr lang="en-ID" sz="2700" dirty="0">
                <a:latin typeface="Calibri" panose="020F0502020204030204" pitchFamily="34" charset="0"/>
              </a:rPr>
              <a:t> </a:t>
            </a:r>
            <a:r>
              <a:rPr lang="en-ID" sz="2700" dirty="0" err="1">
                <a:latin typeface="Calibri" panose="020F0502020204030204" pitchFamily="34" charset="0"/>
              </a:rPr>
              <a:t>obat</a:t>
            </a:r>
            <a:r>
              <a:rPr lang="en-ID" sz="2700" dirty="0">
                <a:latin typeface="Calibri" panose="020F0502020204030204" pitchFamily="34" charset="0"/>
              </a:rPr>
              <a:t> </a:t>
            </a:r>
            <a:r>
              <a:rPr lang="en-ID" sz="2700" dirty="0" err="1">
                <a:latin typeface="Calibri" panose="020F0502020204030204" pitchFamily="34" charset="0"/>
              </a:rPr>
              <a:t>seperti</a:t>
            </a:r>
            <a:r>
              <a:rPr lang="en-ID" sz="2700" dirty="0">
                <a:latin typeface="Calibri" panose="020F0502020204030204" pitchFamily="34" charset="0"/>
              </a:rPr>
              <a:t> </a:t>
            </a:r>
            <a:r>
              <a:rPr lang="en-ID" sz="2700" dirty="0" err="1">
                <a:latin typeface="Calibri,Italic"/>
              </a:rPr>
              <a:t>lidokain</a:t>
            </a:r>
            <a:r>
              <a:rPr lang="en-ID" sz="2700" dirty="0">
                <a:latin typeface="Calibri,Italic"/>
              </a:rPr>
              <a:t>, </a:t>
            </a:r>
            <a:r>
              <a:rPr lang="en-ID" sz="2700" dirty="0" err="1">
                <a:latin typeface="Calibri" panose="020F0502020204030204" pitchFamily="34" charset="0"/>
              </a:rPr>
              <a:t>dari</a:t>
            </a:r>
            <a:r>
              <a:rPr lang="en-ID" sz="2700" dirty="0">
                <a:latin typeface="Calibri" panose="020F0502020204030204" pitchFamily="34" charset="0"/>
              </a:rPr>
              <a:t> </a:t>
            </a:r>
            <a:r>
              <a:rPr lang="en-ID" sz="2700" dirty="0" err="1">
                <a:latin typeface="Calibri" panose="020F0502020204030204" pitchFamily="34" charset="0"/>
              </a:rPr>
              <a:t>tempat</a:t>
            </a:r>
            <a:r>
              <a:rPr lang="en-ID" sz="2700" dirty="0">
                <a:latin typeface="Calibri" panose="020F0502020204030204" pitchFamily="34" charset="0"/>
              </a:rPr>
              <a:t> </a:t>
            </a:r>
            <a:r>
              <a:rPr lang="en-ID" sz="2700" dirty="0" err="1">
                <a:latin typeface="Calibri" panose="020F0502020204030204" pitchFamily="34" charset="0"/>
              </a:rPr>
              <a:t>pemberian</a:t>
            </a:r>
            <a:r>
              <a:rPr lang="en-ID" sz="2700" dirty="0">
                <a:latin typeface="Calibri" panose="020F0502020204030204" pitchFamily="34" charset="0"/>
              </a:rPr>
              <a:t>.</a:t>
            </a:r>
          </a:p>
          <a:p>
            <a:pPr marL="457200" indent="-457200" algn="just">
              <a:buFont typeface="Wingdings" pitchFamily="2" charset="2"/>
              <a:buChar char="Ø"/>
            </a:pPr>
            <a:r>
              <a:rPr lang="en-ID" sz="2700" dirty="0" err="1">
                <a:latin typeface="Calibri" panose="020F0502020204030204" pitchFamily="34" charset="0"/>
              </a:rPr>
              <a:t>Contoh-contoh</a:t>
            </a:r>
            <a:r>
              <a:rPr lang="en-ID" sz="2700" dirty="0">
                <a:latin typeface="Calibri" panose="020F0502020204030204" pitchFamily="34" charset="0"/>
              </a:rPr>
              <a:t> lain </a:t>
            </a:r>
            <a:r>
              <a:rPr lang="en-ID" sz="2700" dirty="0" err="1">
                <a:latin typeface="Calibri" panose="020F0502020204030204" pitchFamily="34" charset="0"/>
              </a:rPr>
              <a:t>pemberian</a:t>
            </a:r>
            <a:r>
              <a:rPr lang="en-ID" sz="2700" dirty="0">
                <a:latin typeface="Calibri" panose="020F0502020204030204" pitchFamily="34" charset="0"/>
              </a:rPr>
              <a:t> </a:t>
            </a:r>
            <a:r>
              <a:rPr lang="en-ID" sz="2700" dirty="0" err="1">
                <a:latin typeface="Calibri" panose="020F0502020204030204" pitchFamily="34" charset="0"/>
              </a:rPr>
              <a:t>obat</a:t>
            </a:r>
            <a:r>
              <a:rPr lang="en-ID" sz="2700" dirty="0">
                <a:latin typeface="Calibri" panose="020F0502020204030204" pitchFamily="34" charset="0"/>
              </a:rPr>
              <a:t> </a:t>
            </a:r>
            <a:r>
              <a:rPr lang="en-ID" sz="2700" dirty="0" err="1">
                <a:latin typeface="Calibri" panose="020F0502020204030204" pitchFamily="34" charset="0"/>
              </a:rPr>
              <a:t>subkutan</a:t>
            </a:r>
            <a:r>
              <a:rPr lang="en-ID" sz="2700" dirty="0">
                <a:latin typeface="Calibri" panose="020F0502020204030204" pitchFamily="34" charset="0"/>
              </a:rPr>
              <a:t> </a:t>
            </a:r>
            <a:r>
              <a:rPr lang="en-ID" sz="2700" dirty="0" err="1">
                <a:latin typeface="Calibri" panose="020F0502020204030204" pitchFamily="34" charset="0"/>
              </a:rPr>
              <a:t>meliputi</a:t>
            </a:r>
            <a:r>
              <a:rPr lang="en-ID" sz="2700" dirty="0">
                <a:latin typeface="Calibri" panose="020F0502020204030204" pitchFamily="34" charset="0"/>
              </a:rPr>
              <a:t> </a:t>
            </a:r>
            <a:r>
              <a:rPr lang="en-ID" sz="2700" dirty="0" err="1">
                <a:latin typeface="Calibri" panose="020F0502020204030204" pitchFamily="34" charset="0"/>
              </a:rPr>
              <a:t>bahan-bahan</a:t>
            </a:r>
            <a:r>
              <a:rPr lang="en-ID" sz="2700" dirty="0">
                <a:latin typeface="Calibri" panose="020F0502020204030204" pitchFamily="34" charset="0"/>
              </a:rPr>
              <a:t> </a:t>
            </a:r>
            <a:r>
              <a:rPr lang="en-ID" sz="2700" dirty="0" err="1">
                <a:latin typeface="Calibri" panose="020F0502020204030204" pitchFamily="34" charset="0"/>
              </a:rPr>
              <a:t>padat</a:t>
            </a:r>
            <a:r>
              <a:rPr lang="en-ID" sz="2700" dirty="0">
                <a:latin typeface="Calibri" panose="020F0502020204030204" pitchFamily="34" charset="0"/>
              </a:rPr>
              <a:t> </a:t>
            </a:r>
            <a:r>
              <a:rPr lang="en-ID" sz="2700" dirty="0" err="1">
                <a:latin typeface="Calibri" panose="020F0502020204030204" pitchFamily="34" charset="0"/>
              </a:rPr>
              <a:t>seperti</a:t>
            </a:r>
            <a:r>
              <a:rPr lang="en-ID" sz="2700" dirty="0">
                <a:latin typeface="Calibri" panose="020F0502020204030204" pitchFamily="34" charset="0"/>
              </a:rPr>
              <a:t> </a:t>
            </a:r>
            <a:r>
              <a:rPr lang="en-ID" sz="2700" dirty="0" err="1">
                <a:latin typeface="Calibri" panose="020F0502020204030204" pitchFamily="34" charset="0"/>
              </a:rPr>
              <a:t>kapsul</a:t>
            </a:r>
            <a:r>
              <a:rPr lang="en-ID" sz="2700" dirty="0">
                <a:latin typeface="Calibri" panose="020F0502020204030204" pitchFamily="34" charset="0"/>
              </a:rPr>
              <a:t> </a:t>
            </a:r>
            <a:r>
              <a:rPr lang="en-ID" sz="2700" dirty="0" err="1">
                <a:latin typeface="Calibri" panose="020F0502020204030204" pitchFamily="34" charset="0"/>
              </a:rPr>
              <a:t>silastik</a:t>
            </a:r>
            <a:r>
              <a:rPr lang="en-ID" sz="2700" dirty="0">
                <a:latin typeface="Calibri" panose="020F0502020204030204" pitchFamily="34" charset="0"/>
              </a:rPr>
              <a:t> yang </a:t>
            </a:r>
            <a:r>
              <a:rPr lang="en-ID" sz="2700" dirty="0" err="1">
                <a:latin typeface="Calibri" panose="020F0502020204030204" pitchFamily="34" charset="0"/>
              </a:rPr>
              <a:t>berisikan</a:t>
            </a:r>
            <a:r>
              <a:rPr lang="en-ID" sz="2700" dirty="0">
                <a:latin typeface="Calibri" panose="020F0502020204030204" pitchFamily="34" charset="0"/>
              </a:rPr>
              <a:t> </a:t>
            </a:r>
            <a:r>
              <a:rPr lang="en-ID" sz="2700" dirty="0" err="1">
                <a:latin typeface="Calibri" panose="020F0502020204030204" pitchFamily="34" charset="0"/>
              </a:rPr>
              <a:t>kontrasepsi</a:t>
            </a:r>
            <a:r>
              <a:rPr lang="en-ID" sz="2700" dirty="0">
                <a:latin typeface="Calibri" panose="020F0502020204030204" pitchFamily="34" charset="0"/>
              </a:rPr>
              <a:t> </a:t>
            </a:r>
            <a:r>
              <a:rPr lang="en-ID" sz="2700" dirty="0" err="1">
                <a:latin typeface="Calibri,Italic"/>
              </a:rPr>
              <a:t>levonergestrel</a:t>
            </a:r>
            <a:r>
              <a:rPr lang="en-ID" sz="2700" dirty="0">
                <a:latin typeface="Calibri,Italic"/>
              </a:rPr>
              <a:t> </a:t>
            </a:r>
            <a:r>
              <a:rPr lang="en-ID" sz="2700" dirty="0">
                <a:latin typeface="Calibri" panose="020F0502020204030204" pitchFamily="34" charset="0"/>
              </a:rPr>
              <a:t>yang </a:t>
            </a:r>
            <a:r>
              <a:rPr lang="en-ID" sz="2700" dirty="0" err="1">
                <a:latin typeface="Calibri" panose="020F0502020204030204" pitchFamily="34" charset="0"/>
              </a:rPr>
              <a:t>diimplantasi</a:t>
            </a:r>
            <a:r>
              <a:rPr lang="en-ID" sz="2700" dirty="0">
                <a:latin typeface="Calibri" panose="020F0502020204030204" pitchFamily="34" charset="0"/>
              </a:rPr>
              <a:t> </a:t>
            </a:r>
            <a:r>
              <a:rPr lang="en-ID" sz="2700" dirty="0" err="1">
                <a:latin typeface="Calibri" panose="020F0502020204030204" pitchFamily="34" charset="0"/>
              </a:rPr>
              <a:t>untuk</a:t>
            </a:r>
            <a:r>
              <a:rPr lang="en-ID" sz="2700" dirty="0">
                <a:latin typeface="Calibri" panose="020F0502020204030204" pitchFamily="34" charset="0"/>
              </a:rPr>
              <a:t> </a:t>
            </a:r>
            <a:r>
              <a:rPr lang="en-ID" sz="2700" dirty="0" err="1">
                <a:latin typeface="Calibri" panose="020F0502020204030204" pitchFamily="34" charset="0"/>
              </a:rPr>
              <a:t>jangka</a:t>
            </a:r>
            <a:r>
              <a:rPr lang="en-ID" sz="2700" dirty="0">
                <a:latin typeface="Calibri" panose="020F0502020204030204" pitchFamily="34" charset="0"/>
              </a:rPr>
              <a:t> yang </a:t>
            </a:r>
            <a:r>
              <a:rPr lang="en-ID" sz="2700" dirty="0" err="1">
                <a:latin typeface="Calibri" panose="020F0502020204030204" pitchFamily="34" charset="0"/>
              </a:rPr>
              <a:t>sangat</a:t>
            </a:r>
            <a:r>
              <a:rPr lang="en-ID" sz="2700" dirty="0">
                <a:latin typeface="Calibri" panose="020F0502020204030204" pitchFamily="34" charset="0"/>
              </a:rPr>
              <a:t> </a:t>
            </a:r>
            <a:r>
              <a:rPr lang="en-ID" sz="2700" dirty="0" err="1">
                <a:latin typeface="Calibri" panose="020F0502020204030204" pitchFamily="34" charset="0"/>
              </a:rPr>
              <a:t>panjang</a:t>
            </a:r>
            <a:r>
              <a:rPr lang="en-ID" sz="2700" dirty="0">
                <a:latin typeface="Calibri" panose="020F0502020204030204" pitchFamily="34" charset="0"/>
              </a:rPr>
              <a:t>. </a:t>
            </a:r>
            <a:endParaRPr lang="en-ID" sz="2700" dirty="0"/>
          </a:p>
          <a:p>
            <a:pPr marL="457200" indent="-457200" algn="just">
              <a:buFont typeface="Wingdings" pitchFamily="2" charset="2"/>
              <a:buChar char="Ø"/>
            </a:pPr>
            <a:r>
              <a:rPr lang="en-ID" sz="2700" dirty="0" err="1">
                <a:latin typeface="Calibri" panose="020F0502020204030204" pitchFamily="34" charset="0"/>
              </a:rPr>
              <a:t>Suntikan</a:t>
            </a:r>
            <a:r>
              <a:rPr lang="en-ID" sz="2700" dirty="0">
                <a:latin typeface="Calibri" panose="020F0502020204030204" pitchFamily="34" charset="0"/>
              </a:rPr>
              <a:t> </a:t>
            </a:r>
            <a:r>
              <a:rPr lang="en-ID" sz="2700" dirty="0" err="1">
                <a:latin typeface="Calibri" panose="020F0502020204030204" pitchFamily="34" charset="0"/>
              </a:rPr>
              <a:t>subkutan</a:t>
            </a:r>
            <a:r>
              <a:rPr lang="en-ID" sz="2700" dirty="0">
                <a:latin typeface="Calibri" panose="020F0502020204030204" pitchFamily="34" charset="0"/>
              </a:rPr>
              <a:t> </a:t>
            </a:r>
            <a:r>
              <a:rPr lang="en-ID" sz="2700" dirty="0" err="1">
                <a:latin typeface="Calibri" panose="020F0502020204030204" pitchFamily="34" charset="0"/>
              </a:rPr>
              <a:t>hanya</a:t>
            </a:r>
            <a:r>
              <a:rPr lang="en-ID" sz="2700" dirty="0">
                <a:latin typeface="Calibri" panose="020F0502020204030204" pitchFamily="34" charset="0"/>
              </a:rPr>
              <a:t> </a:t>
            </a:r>
            <a:r>
              <a:rPr lang="en-ID" sz="2700" dirty="0" err="1">
                <a:latin typeface="Calibri" panose="020F0502020204030204" pitchFamily="34" charset="0"/>
              </a:rPr>
              <a:t>boleh</a:t>
            </a:r>
            <a:r>
              <a:rPr lang="en-ID" sz="2700" dirty="0">
                <a:latin typeface="Calibri" panose="020F0502020204030204" pitchFamily="34" charset="0"/>
              </a:rPr>
              <a:t> </a:t>
            </a:r>
            <a:r>
              <a:rPr lang="en-ID" sz="2700" dirty="0" err="1">
                <a:latin typeface="Calibri" panose="020F0502020204030204" pitchFamily="34" charset="0"/>
              </a:rPr>
              <a:t>dilakukan</a:t>
            </a:r>
            <a:r>
              <a:rPr lang="en-ID" sz="2700" dirty="0">
                <a:latin typeface="Calibri" panose="020F0502020204030204" pitchFamily="34" charset="0"/>
              </a:rPr>
              <a:t> </a:t>
            </a:r>
            <a:r>
              <a:rPr lang="en-ID" sz="2700" dirty="0" err="1">
                <a:latin typeface="Calibri" panose="020F0502020204030204" pitchFamily="34" charset="0"/>
              </a:rPr>
              <a:t>untuk</a:t>
            </a:r>
            <a:r>
              <a:rPr lang="en-ID" sz="2700" dirty="0">
                <a:latin typeface="Calibri" panose="020F0502020204030204" pitchFamily="34" charset="0"/>
              </a:rPr>
              <a:t> </a:t>
            </a:r>
            <a:r>
              <a:rPr lang="en-ID" sz="2700" dirty="0" err="1">
                <a:latin typeface="Calibri" panose="020F0502020204030204" pitchFamily="34" charset="0"/>
              </a:rPr>
              <a:t>obat</a:t>
            </a:r>
            <a:r>
              <a:rPr lang="en-ID" sz="2700" dirty="0">
                <a:latin typeface="Calibri" panose="020F0502020204030204" pitchFamily="34" charset="0"/>
              </a:rPr>
              <a:t> yang </a:t>
            </a:r>
            <a:r>
              <a:rPr lang="en-ID" sz="2700" dirty="0" err="1">
                <a:latin typeface="Calibri" panose="020F0502020204030204" pitchFamily="34" charset="0"/>
              </a:rPr>
              <a:t>tidak</a:t>
            </a:r>
            <a:r>
              <a:rPr lang="en-ID" sz="2700" dirty="0">
                <a:latin typeface="Calibri" panose="020F0502020204030204" pitchFamily="34" charset="0"/>
              </a:rPr>
              <a:t> </a:t>
            </a:r>
            <a:r>
              <a:rPr lang="en-ID" sz="2700" dirty="0" err="1">
                <a:latin typeface="Calibri" panose="020F0502020204030204" pitchFamily="34" charset="0"/>
              </a:rPr>
              <a:t>iritatif</a:t>
            </a:r>
            <a:r>
              <a:rPr lang="en-ID" sz="2700" dirty="0">
                <a:latin typeface="Calibri" panose="020F0502020204030204" pitchFamily="34" charset="0"/>
              </a:rPr>
              <a:t> </a:t>
            </a:r>
            <a:r>
              <a:rPr lang="en-ID" sz="2700" dirty="0" err="1">
                <a:latin typeface="Calibri" panose="020F0502020204030204" pitchFamily="34" charset="0"/>
              </a:rPr>
              <a:t>terhadap</a:t>
            </a:r>
            <a:r>
              <a:rPr lang="en-ID" sz="2700" dirty="0">
                <a:latin typeface="Calibri" panose="020F0502020204030204" pitchFamily="34" charset="0"/>
              </a:rPr>
              <a:t> </a:t>
            </a:r>
            <a:r>
              <a:rPr lang="en-ID" sz="2700" dirty="0" err="1">
                <a:latin typeface="Calibri" panose="020F0502020204030204" pitchFamily="34" charset="0"/>
              </a:rPr>
              <a:t>jaringan</a:t>
            </a:r>
            <a:r>
              <a:rPr lang="en-ID" sz="2700" dirty="0">
                <a:latin typeface="Calibri" panose="020F0502020204030204" pitchFamily="34" charset="0"/>
              </a:rPr>
              <a:t>.</a:t>
            </a:r>
          </a:p>
          <a:p>
            <a:pPr marL="457200" indent="-457200" algn="just">
              <a:buFont typeface="Wingdings" pitchFamily="2" charset="2"/>
              <a:buChar char="Ø"/>
            </a:pPr>
            <a:r>
              <a:rPr lang="en-ID" sz="2700" dirty="0" err="1">
                <a:latin typeface="Calibri" panose="020F0502020204030204" pitchFamily="34" charset="0"/>
              </a:rPr>
              <a:t>Absorpsi</a:t>
            </a:r>
            <a:r>
              <a:rPr lang="en-ID" sz="2700" dirty="0">
                <a:latin typeface="Calibri" panose="020F0502020204030204" pitchFamily="34" charset="0"/>
              </a:rPr>
              <a:t> </a:t>
            </a:r>
            <a:r>
              <a:rPr lang="en-ID" sz="2700" dirty="0" err="1">
                <a:latin typeface="Calibri" panose="020F0502020204030204" pitchFamily="34" charset="0"/>
              </a:rPr>
              <a:t>biasanya</a:t>
            </a:r>
            <a:r>
              <a:rPr lang="en-ID" sz="2700" dirty="0">
                <a:latin typeface="Calibri" panose="020F0502020204030204" pitchFamily="34" charset="0"/>
              </a:rPr>
              <a:t> </a:t>
            </a:r>
            <a:r>
              <a:rPr lang="en-ID" sz="2700" dirty="0" err="1">
                <a:latin typeface="Calibri" panose="020F0502020204030204" pitchFamily="34" charset="0"/>
              </a:rPr>
              <a:t>berjalan</a:t>
            </a:r>
            <a:r>
              <a:rPr lang="en-ID" sz="2700" dirty="0">
                <a:latin typeface="Calibri" panose="020F0502020204030204" pitchFamily="34" charset="0"/>
              </a:rPr>
              <a:t> </a:t>
            </a:r>
            <a:r>
              <a:rPr lang="en-ID" sz="2700" dirty="0" err="1">
                <a:latin typeface="Calibri" panose="020F0502020204030204" pitchFamily="34" charset="0"/>
              </a:rPr>
              <a:t>lambat</a:t>
            </a:r>
            <a:r>
              <a:rPr lang="en-ID" sz="2700" dirty="0">
                <a:latin typeface="Calibri" panose="020F0502020204030204" pitchFamily="34" charset="0"/>
              </a:rPr>
              <a:t> </a:t>
            </a:r>
            <a:r>
              <a:rPr lang="en-ID" sz="2700" dirty="0" err="1">
                <a:latin typeface="Calibri" panose="020F0502020204030204" pitchFamily="34" charset="0"/>
              </a:rPr>
              <a:t>dan</a:t>
            </a:r>
            <a:r>
              <a:rPr lang="en-ID" sz="2700" dirty="0">
                <a:latin typeface="Calibri" panose="020F0502020204030204" pitchFamily="34" charset="0"/>
              </a:rPr>
              <a:t> </a:t>
            </a:r>
            <a:r>
              <a:rPr lang="en-ID" sz="2700" dirty="0" err="1">
                <a:latin typeface="Calibri" panose="020F0502020204030204" pitchFamily="34" charset="0"/>
              </a:rPr>
              <a:t>konstan</a:t>
            </a:r>
            <a:r>
              <a:rPr lang="en-ID" sz="2700" dirty="0">
                <a:latin typeface="Calibri" panose="020F0502020204030204" pitchFamily="34" charset="0"/>
              </a:rPr>
              <a:t>, </a:t>
            </a:r>
            <a:r>
              <a:rPr lang="en-ID" sz="2700" dirty="0" err="1">
                <a:latin typeface="Calibri" panose="020F0502020204030204" pitchFamily="34" charset="0"/>
              </a:rPr>
              <a:t>sehingga</a:t>
            </a:r>
            <a:r>
              <a:rPr lang="en-ID" sz="2700" dirty="0">
                <a:latin typeface="Calibri" panose="020F0502020204030204" pitchFamily="34" charset="0"/>
              </a:rPr>
              <a:t> </a:t>
            </a:r>
            <a:r>
              <a:rPr lang="en-ID" sz="2700" dirty="0" err="1">
                <a:latin typeface="Calibri" panose="020F0502020204030204" pitchFamily="34" charset="0"/>
              </a:rPr>
              <a:t>efeknya</a:t>
            </a:r>
            <a:r>
              <a:rPr lang="en-ID" sz="2700" dirty="0">
                <a:latin typeface="Calibri" panose="020F0502020204030204" pitchFamily="34" charset="0"/>
              </a:rPr>
              <a:t> </a:t>
            </a:r>
            <a:r>
              <a:rPr lang="en-ID" sz="2700" dirty="0" err="1">
                <a:latin typeface="Calibri" panose="020F0502020204030204" pitchFamily="34" charset="0"/>
              </a:rPr>
              <a:t>bertahan</a:t>
            </a:r>
            <a:r>
              <a:rPr lang="en-ID" sz="2700" dirty="0">
                <a:latin typeface="Calibri" panose="020F0502020204030204" pitchFamily="34" charset="0"/>
              </a:rPr>
              <a:t> </a:t>
            </a:r>
            <a:r>
              <a:rPr lang="en-ID" sz="2700" dirty="0" err="1">
                <a:latin typeface="Calibri" panose="020F0502020204030204" pitchFamily="34" charset="0"/>
              </a:rPr>
              <a:t>lebih</a:t>
            </a:r>
            <a:r>
              <a:rPr lang="en-ID" sz="2700" dirty="0">
                <a:latin typeface="Calibri" panose="020F0502020204030204" pitchFamily="34" charset="0"/>
              </a:rPr>
              <a:t> lama. </a:t>
            </a:r>
            <a:r>
              <a:rPr lang="en-ID" sz="2700" dirty="0" err="1">
                <a:latin typeface="Calibri" panose="020F0502020204030204" pitchFamily="34" charset="0"/>
              </a:rPr>
              <a:t>Absorpsi</a:t>
            </a:r>
            <a:r>
              <a:rPr lang="en-ID" sz="2700" dirty="0">
                <a:latin typeface="Calibri" panose="020F0502020204030204" pitchFamily="34" charset="0"/>
              </a:rPr>
              <a:t> </a:t>
            </a:r>
            <a:r>
              <a:rPr lang="en-ID" sz="2700" dirty="0" err="1">
                <a:latin typeface="Calibri" panose="020F0502020204030204" pitchFamily="34" charset="0"/>
              </a:rPr>
              <a:t>menjadi</a:t>
            </a:r>
            <a:r>
              <a:rPr lang="en-ID" sz="2700" dirty="0">
                <a:latin typeface="Calibri" panose="020F0502020204030204" pitchFamily="34" charset="0"/>
              </a:rPr>
              <a:t> </a:t>
            </a:r>
            <a:r>
              <a:rPr lang="en-ID" sz="2700" dirty="0" err="1">
                <a:latin typeface="Calibri" panose="020F0502020204030204" pitchFamily="34" charset="0"/>
              </a:rPr>
              <a:t>lebih</a:t>
            </a:r>
            <a:r>
              <a:rPr lang="en-ID" sz="2700" dirty="0">
                <a:latin typeface="Calibri" panose="020F0502020204030204" pitchFamily="34" charset="0"/>
              </a:rPr>
              <a:t> </a:t>
            </a:r>
            <a:r>
              <a:rPr lang="en-ID" sz="2700" dirty="0" err="1">
                <a:latin typeface="Calibri" panose="020F0502020204030204" pitchFamily="34" charset="0"/>
              </a:rPr>
              <a:t>lambat</a:t>
            </a:r>
            <a:r>
              <a:rPr lang="en-ID" sz="2700" dirty="0">
                <a:latin typeface="Calibri" panose="020F0502020204030204" pitchFamily="34" charset="0"/>
              </a:rPr>
              <a:t> </a:t>
            </a:r>
            <a:r>
              <a:rPr lang="en-ID" sz="2700" dirty="0" err="1">
                <a:latin typeface="Calibri" panose="020F0502020204030204" pitchFamily="34" charset="0"/>
              </a:rPr>
              <a:t>jika</a:t>
            </a:r>
            <a:r>
              <a:rPr lang="en-ID" sz="2700" dirty="0">
                <a:latin typeface="Calibri" panose="020F0502020204030204" pitchFamily="34" charset="0"/>
              </a:rPr>
              <a:t> </a:t>
            </a:r>
            <a:r>
              <a:rPr lang="en-ID" sz="2700" dirty="0" err="1">
                <a:latin typeface="Calibri" panose="020F0502020204030204" pitchFamily="34" charset="0"/>
              </a:rPr>
              <a:t>diberikan</a:t>
            </a:r>
            <a:r>
              <a:rPr lang="en-ID" sz="2700" dirty="0">
                <a:latin typeface="Calibri" panose="020F0502020204030204" pitchFamily="34" charset="0"/>
              </a:rPr>
              <a:t> </a:t>
            </a:r>
            <a:r>
              <a:rPr lang="en-ID" sz="2700" dirty="0" err="1">
                <a:latin typeface="Calibri" panose="020F0502020204030204" pitchFamily="34" charset="0"/>
              </a:rPr>
              <a:t>dalam</a:t>
            </a:r>
            <a:r>
              <a:rPr lang="en-ID" sz="2700" dirty="0">
                <a:latin typeface="Calibri" panose="020F0502020204030204" pitchFamily="34" charset="0"/>
              </a:rPr>
              <a:t> </a:t>
            </a:r>
            <a:r>
              <a:rPr lang="en-ID" sz="2700" dirty="0" err="1">
                <a:latin typeface="Calibri" panose="020F0502020204030204" pitchFamily="34" charset="0"/>
              </a:rPr>
              <a:t>bentuk</a:t>
            </a:r>
            <a:r>
              <a:rPr lang="en-ID" sz="2700" dirty="0">
                <a:latin typeface="Calibri" panose="020F0502020204030204" pitchFamily="34" charset="0"/>
              </a:rPr>
              <a:t> </a:t>
            </a:r>
            <a:r>
              <a:rPr lang="en-ID" sz="2700" dirty="0" err="1">
                <a:latin typeface="Calibri" panose="020F0502020204030204" pitchFamily="34" charset="0"/>
              </a:rPr>
              <a:t>padat</a:t>
            </a:r>
            <a:r>
              <a:rPr lang="en-ID" sz="2700" dirty="0">
                <a:latin typeface="Calibri" panose="020F0502020204030204" pitchFamily="34" charset="0"/>
              </a:rPr>
              <a:t> yang </a:t>
            </a:r>
            <a:r>
              <a:rPr lang="en-ID" sz="2700" dirty="0" err="1">
                <a:latin typeface="Calibri" panose="020F0502020204030204" pitchFamily="34" charset="0"/>
              </a:rPr>
              <a:t>ditanamkan</a:t>
            </a:r>
            <a:r>
              <a:rPr lang="en-ID" sz="2700" dirty="0">
                <a:latin typeface="Calibri" panose="020F0502020204030204" pitchFamily="34" charset="0"/>
              </a:rPr>
              <a:t> </a:t>
            </a:r>
            <a:r>
              <a:rPr lang="en-ID" sz="2700" dirty="0" err="1">
                <a:latin typeface="Calibri" panose="020F0502020204030204" pitchFamily="34" charset="0"/>
              </a:rPr>
              <a:t>dibawah</a:t>
            </a:r>
            <a:r>
              <a:rPr lang="en-ID" sz="2700" dirty="0">
                <a:latin typeface="Calibri" panose="020F0502020204030204" pitchFamily="34" charset="0"/>
              </a:rPr>
              <a:t> </a:t>
            </a:r>
            <a:r>
              <a:rPr lang="en-ID" sz="2700" dirty="0" err="1">
                <a:latin typeface="Calibri" panose="020F0502020204030204" pitchFamily="34" charset="0"/>
              </a:rPr>
              <a:t>kulit</a:t>
            </a:r>
            <a:r>
              <a:rPr lang="en-ID" sz="2700" dirty="0">
                <a:latin typeface="Calibri" panose="020F0502020204030204" pitchFamily="34" charset="0"/>
              </a:rPr>
              <a:t> </a:t>
            </a:r>
            <a:r>
              <a:rPr lang="en-ID" sz="2700" dirty="0" err="1">
                <a:latin typeface="Calibri" panose="020F0502020204030204" pitchFamily="34" charset="0"/>
              </a:rPr>
              <a:t>atau</a:t>
            </a:r>
            <a:r>
              <a:rPr lang="en-ID" sz="2700" dirty="0">
                <a:latin typeface="Calibri" panose="020F0502020204030204" pitchFamily="34" charset="0"/>
              </a:rPr>
              <a:t> </a:t>
            </a:r>
            <a:r>
              <a:rPr lang="en-ID" sz="2700" dirty="0" err="1">
                <a:latin typeface="Calibri" panose="020F0502020204030204" pitchFamily="34" charset="0"/>
              </a:rPr>
              <a:t>dalam</a:t>
            </a:r>
            <a:r>
              <a:rPr lang="en-ID" sz="2700" dirty="0">
                <a:latin typeface="Calibri" panose="020F0502020204030204" pitchFamily="34" charset="0"/>
              </a:rPr>
              <a:t> </a:t>
            </a:r>
            <a:r>
              <a:rPr lang="en-ID" sz="2700" dirty="0" err="1">
                <a:latin typeface="Calibri" panose="020F0502020204030204" pitchFamily="34" charset="0"/>
              </a:rPr>
              <a:t>bentuk</a:t>
            </a:r>
            <a:r>
              <a:rPr lang="en-ID" sz="2700" dirty="0">
                <a:latin typeface="Calibri" panose="020F0502020204030204" pitchFamily="34" charset="0"/>
              </a:rPr>
              <a:t> </a:t>
            </a:r>
            <a:r>
              <a:rPr lang="en-ID" sz="2700" dirty="0" err="1">
                <a:latin typeface="Calibri" panose="020F0502020204030204" pitchFamily="34" charset="0"/>
              </a:rPr>
              <a:t>suspensi</a:t>
            </a:r>
            <a:r>
              <a:rPr lang="en-ID" sz="2700" dirty="0">
                <a:latin typeface="Calibri" panose="020F0502020204030204" pitchFamily="34" charset="0"/>
              </a:rPr>
              <a:t>.</a:t>
            </a:r>
          </a:p>
          <a:p>
            <a:pPr marL="457200" indent="-457200" algn="just">
              <a:buFont typeface="Wingdings" pitchFamily="2" charset="2"/>
              <a:buChar char="Ø"/>
            </a:pPr>
            <a:r>
              <a:rPr lang="en-ID" sz="2700" dirty="0" err="1">
                <a:latin typeface="Calibri" panose="020F0502020204030204" pitchFamily="34" charset="0"/>
              </a:rPr>
              <a:t>Pemberian</a:t>
            </a:r>
            <a:r>
              <a:rPr lang="en-ID" sz="2700" dirty="0">
                <a:latin typeface="Calibri" panose="020F0502020204030204" pitchFamily="34" charset="0"/>
              </a:rPr>
              <a:t> </a:t>
            </a:r>
            <a:r>
              <a:rPr lang="en-ID" sz="2700" dirty="0" err="1">
                <a:latin typeface="Calibri" panose="020F0502020204030204" pitchFamily="34" charset="0"/>
              </a:rPr>
              <a:t>obat</a:t>
            </a:r>
            <a:r>
              <a:rPr lang="en-ID" sz="2700" dirty="0">
                <a:latin typeface="Calibri" panose="020F0502020204030204" pitchFamily="34" charset="0"/>
              </a:rPr>
              <a:t> </a:t>
            </a:r>
            <a:r>
              <a:rPr lang="en-ID" sz="2700" dirty="0" err="1">
                <a:latin typeface="Calibri" panose="020F0502020204030204" pitchFamily="34" charset="0"/>
              </a:rPr>
              <a:t>bersama</a:t>
            </a:r>
            <a:r>
              <a:rPr lang="en-ID" sz="2700" dirty="0">
                <a:latin typeface="Calibri" panose="020F0502020204030204" pitchFamily="34" charset="0"/>
              </a:rPr>
              <a:t> </a:t>
            </a:r>
            <a:r>
              <a:rPr lang="en-ID" sz="2700" dirty="0" err="1">
                <a:latin typeface="Calibri" panose="020F0502020204030204" pitchFamily="34" charset="0"/>
              </a:rPr>
              <a:t>dengan</a:t>
            </a:r>
            <a:r>
              <a:rPr lang="en-ID" sz="2700" dirty="0">
                <a:latin typeface="Calibri" panose="020F0502020204030204" pitchFamily="34" charset="0"/>
              </a:rPr>
              <a:t> </a:t>
            </a:r>
            <a:r>
              <a:rPr lang="en-ID" sz="2700" dirty="0" err="1">
                <a:latin typeface="Calibri" panose="020F0502020204030204" pitchFamily="34" charset="0"/>
              </a:rPr>
              <a:t>vasokonstriktor</a:t>
            </a:r>
            <a:r>
              <a:rPr lang="en-ID" sz="2700" dirty="0">
                <a:latin typeface="Calibri" panose="020F0502020204030204" pitchFamily="34" charset="0"/>
              </a:rPr>
              <a:t> juga </a:t>
            </a:r>
            <a:r>
              <a:rPr lang="en-ID" sz="2700" dirty="0" err="1">
                <a:latin typeface="Calibri" panose="020F0502020204030204" pitchFamily="34" charset="0"/>
              </a:rPr>
              <a:t>dapat</a:t>
            </a:r>
            <a:r>
              <a:rPr lang="en-ID" sz="2700" dirty="0">
                <a:latin typeface="Calibri" panose="020F0502020204030204" pitchFamily="34" charset="0"/>
              </a:rPr>
              <a:t> </a:t>
            </a:r>
            <a:r>
              <a:rPr lang="en-ID" sz="2700" dirty="0" err="1">
                <a:latin typeface="Calibri" panose="020F0502020204030204" pitchFamily="34" charset="0"/>
              </a:rPr>
              <a:t>memperlambat</a:t>
            </a:r>
            <a:r>
              <a:rPr lang="en-ID" sz="2700" dirty="0">
                <a:latin typeface="Calibri" panose="020F0502020204030204" pitchFamily="34" charset="0"/>
              </a:rPr>
              <a:t> </a:t>
            </a:r>
            <a:r>
              <a:rPr lang="en-ID" sz="2700" dirty="0" err="1">
                <a:latin typeface="Calibri" panose="020F0502020204030204" pitchFamily="34" charset="0"/>
              </a:rPr>
              <a:t>absorpsinya</a:t>
            </a:r>
            <a:r>
              <a:rPr lang="en-ID" sz="2700" dirty="0">
                <a:latin typeface="Calibri" panose="020F0502020204030204" pitchFamily="34" charset="0"/>
              </a:rPr>
              <a:t>. </a:t>
            </a:r>
            <a:endParaRPr lang="en-ID" sz="2700" dirty="0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21DC7967-ABF9-EA44-8F78-CDE50A05A5D7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800" y="6943869"/>
            <a:ext cx="7563620" cy="3345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302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9908657-B8D3-4549-9780-211A52EA58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8600" y="16835"/>
            <a:ext cx="9518650" cy="1040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9689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5" name="Group 5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8" name="Freeform 8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1" name="Group 11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3" name="Freeform 13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5" name="TextBox 25"/>
          <p:cNvSpPr txBox="1"/>
          <p:nvPr/>
        </p:nvSpPr>
        <p:spPr>
          <a:xfrm>
            <a:off x="1324660" y="793343"/>
            <a:ext cx="13146982" cy="783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580"/>
              </a:lnSpc>
            </a:pPr>
            <a:r>
              <a:rPr lang="en-US" sz="4700" dirty="0">
                <a:solidFill>
                  <a:srgbClr val="242F9B"/>
                </a:solidFill>
                <a:latin typeface="Montserrat Ultra-Bold"/>
              </a:rPr>
              <a:t>INTRATHECAL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86F42E8-E642-B743-A748-A686D2A041BB}"/>
              </a:ext>
            </a:extLst>
          </p:cNvPr>
          <p:cNvSpPr/>
          <p:nvPr/>
        </p:nvSpPr>
        <p:spPr>
          <a:xfrm>
            <a:off x="1324660" y="2359015"/>
            <a:ext cx="149821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D" sz="3200" dirty="0" err="1">
                <a:latin typeface="Calibri" panose="020F0502020204030204" pitchFamily="34" charset="0"/>
              </a:rPr>
              <a:t>Obat</a:t>
            </a:r>
            <a:r>
              <a:rPr lang="en-ID" sz="3200" dirty="0">
                <a:latin typeface="Calibri" panose="020F0502020204030204" pitchFamily="34" charset="0"/>
              </a:rPr>
              <a:t> </a:t>
            </a:r>
            <a:r>
              <a:rPr lang="en-ID" sz="3200" dirty="0" err="1">
                <a:latin typeface="Calibri" panose="020F0502020204030204" pitchFamily="34" charset="0"/>
              </a:rPr>
              <a:t>langsung</a:t>
            </a:r>
            <a:r>
              <a:rPr lang="en-ID" sz="3200" dirty="0">
                <a:latin typeface="Calibri" panose="020F0502020204030204" pitchFamily="34" charset="0"/>
              </a:rPr>
              <a:t> </a:t>
            </a:r>
            <a:r>
              <a:rPr lang="en-ID" sz="3200" dirty="0" err="1">
                <a:latin typeface="Calibri" panose="020F0502020204030204" pitchFamily="34" charset="0"/>
              </a:rPr>
              <a:t>dimasukkan</a:t>
            </a:r>
            <a:r>
              <a:rPr lang="en-ID" sz="3200" dirty="0">
                <a:latin typeface="Calibri" panose="020F0502020204030204" pitchFamily="34" charset="0"/>
              </a:rPr>
              <a:t> </a:t>
            </a:r>
            <a:r>
              <a:rPr lang="en-ID" sz="3200" dirty="0" err="1">
                <a:latin typeface="Calibri" panose="020F0502020204030204" pitchFamily="34" charset="0"/>
              </a:rPr>
              <a:t>ke</a:t>
            </a:r>
            <a:r>
              <a:rPr lang="en-ID" sz="3200" dirty="0">
                <a:latin typeface="Calibri" panose="020F0502020204030204" pitchFamily="34" charset="0"/>
              </a:rPr>
              <a:t> </a:t>
            </a:r>
            <a:r>
              <a:rPr lang="en-ID" sz="3200" dirty="0" err="1">
                <a:latin typeface="Calibri" panose="020F0502020204030204" pitchFamily="34" charset="0"/>
              </a:rPr>
              <a:t>dalam</a:t>
            </a:r>
            <a:r>
              <a:rPr lang="en-ID" sz="3200" dirty="0">
                <a:latin typeface="Calibri" panose="020F0502020204030204" pitchFamily="34" charset="0"/>
              </a:rPr>
              <a:t> </a:t>
            </a:r>
            <a:r>
              <a:rPr lang="en-ID" sz="3200" dirty="0" err="1">
                <a:latin typeface="Calibri" panose="020F0502020204030204" pitchFamily="34" charset="0"/>
              </a:rPr>
              <a:t>ruang</a:t>
            </a:r>
            <a:r>
              <a:rPr lang="en-ID" sz="3200" dirty="0">
                <a:latin typeface="Calibri" panose="020F0502020204030204" pitchFamily="34" charset="0"/>
              </a:rPr>
              <a:t> </a:t>
            </a:r>
            <a:r>
              <a:rPr lang="en-ID" sz="3200" dirty="0" err="1">
                <a:latin typeface="Calibri" panose="020F0502020204030204" pitchFamily="34" charset="0"/>
              </a:rPr>
              <a:t>subaraknoid</a:t>
            </a:r>
            <a:r>
              <a:rPr lang="en-ID" sz="3200" dirty="0">
                <a:latin typeface="Calibri" panose="020F0502020204030204" pitchFamily="34" charset="0"/>
              </a:rPr>
              <a:t> spinal, </a:t>
            </a:r>
            <a:r>
              <a:rPr lang="en-ID" sz="3200" dirty="0" err="1">
                <a:latin typeface="Calibri" panose="020F0502020204030204" pitchFamily="34" charset="0"/>
              </a:rPr>
              <a:t>dilakukan</a:t>
            </a:r>
            <a:r>
              <a:rPr lang="en-ID" sz="3200" dirty="0">
                <a:latin typeface="Calibri" panose="020F0502020204030204" pitchFamily="34" charset="0"/>
              </a:rPr>
              <a:t> </a:t>
            </a:r>
            <a:r>
              <a:rPr lang="en-ID" sz="3200" dirty="0" err="1">
                <a:latin typeface="Calibri" panose="020F0502020204030204" pitchFamily="34" charset="0"/>
              </a:rPr>
              <a:t>bila</a:t>
            </a:r>
            <a:r>
              <a:rPr lang="en-ID" sz="3200" dirty="0">
                <a:latin typeface="Calibri" panose="020F0502020204030204" pitchFamily="34" charset="0"/>
              </a:rPr>
              <a:t> </a:t>
            </a:r>
            <a:r>
              <a:rPr lang="en-ID" sz="3200" dirty="0" err="1">
                <a:latin typeface="Calibri" panose="020F0502020204030204" pitchFamily="34" charset="0"/>
              </a:rPr>
              <a:t>diinginkan</a:t>
            </a:r>
            <a:r>
              <a:rPr lang="en-ID" sz="3200" dirty="0">
                <a:latin typeface="Calibri" panose="020F0502020204030204" pitchFamily="34" charset="0"/>
              </a:rPr>
              <a:t> </a:t>
            </a:r>
            <a:r>
              <a:rPr lang="en-ID" sz="3200" dirty="0" err="1">
                <a:latin typeface="Calibri" panose="020F0502020204030204" pitchFamily="34" charset="0"/>
              </a:rPr>
              <a:t>efek</a:t>
            </a:r>
            <a:r>
              <a:rPr lang="en-ID" sz="3200" dirty="0">
                <a:latin typeface="Calibri" panose="020F0502020204030204" pitchFamily="34" charset="0"/>
              </a:rPr>
              <a:t> </a:t>
            </a:r>
            <a:r>
              <a:rPr lang="en-ID" sz="3200" dirty="0" err="1">
                <a:latin typeface="Calibri" panose="020F0502020204030204" pitchFamily="34" charset="0"/>
              </a:rPr>
              <a:t>obat</a:t>
            </a:r>
            <a:r>
              <a:rPr lang="en-ID" sz="3200" dirty="0">
                <a:latin typeface="Calibri" panose="020F0502020204030204" pitchFamily="34" charset="0"/>
              </a:rPr>
              <a:t> yang </a:t>
            </a:r>
            <a:r>
              <a:rPr lang="en-ID" sz="3200" dirty="0" err="1">
                <a:latin typeface="Calibri" panose="020F0502020204030204" pitchFamily="34" charset="0"/>
              </a:rPr>
              <a:t>cepat</a:t>
            </a:r>
            <a:r>
              <a:rPr lang="en-ID" sz="3200" dirty="0">
                <a:latin typeface="Calibri" panose="020F0502020204030204" pitchFamily="34" charset="0"/>
              </a:rPr>
              <a:t> </a:t>
            </a:r>
            <a:r>
              <a:rPr lang="en-ID" sz="3200" dirty="0" err="1">
                <a:latin typeface="Calibri" panose="020F0502020204030204" pitchFamily="34" charset="0"/>
              </a:rPr>
              <a:t>dan</a:t>
            </a:r>
            <a:r>
              <a:rPr lang="en-ID" sz="3200" dirty="0">
                <a:latin typeface="Calibri" panose="020F0502020204030204" pitchFamily="34" charset="0"/>
              </a:rPr>
              <a:t> </a:t>
            </a:r>
            <a:r>
              <a:rPr lang="en-ID" sz="3200" dirty="0" err="1">
                <a:latin typeface="Calibri" panose="020F0502020204030204" pitchFamily="34" charset="0"/>
              </a:rPr>
              <a:t>setempat</a:t>
            </a:r>
            <a:r>
              <a:rPr lang="en-ID" sz="3200" dirty="0">
                <a:latin typeface="Calibri" panose="020F0502020204030204" pitchFamily="34" charset="0"/>
              </a:rPr>
              <a:t> </a:t>
            </a:r>
            <a:r>
              <a:rPr lang="en-ID" sz="3200" dirty="0" err="1">
                <a:latin typeface="Calibri" panose="020F0502020204030204" pitchFamily="34" charset="0"/>
              </a:rPr>
              <a:t>pada</a:t>
            </a:r>
            <a:r>
              <a:rPr lang="en-ID" sz="3200" dirty="0">
                <a:latin typeface="Calibri" panose="020F0502020204030204" pitchFamily="34" charset="0"/>
              </a:rPr>
              <a:t> </a:t>
            </a:r>
            <a:r>
              <a:rPr lang="en-ID" sz="3200" dirty="0" err="1">
                <a:latin typeface="Calibri" panose="020F0502020204030204" pitchFamily="34" charset="0"/>
              </a:rPr>
              <a:t>selaput</a:t>
            </a:r>
            <a:r>
              <a:rPr lang="en-ID" sz="3200" dirty="0">
                <a:latin typeface="Calibri" panose="020F0502020204030204" pitchFamily="34" charset="0"/>
              </a:rPr>
              <a:t> </a:t>
            </a:r>
            <a:r>
              <a:rPr lang="en-ID" sz="3200" dirty="0" err="1">
                <a:latin typeface="Calibri" panose="020F0502020204030204" pitchFamily="34" charset="0"/>
              </a:rPr>
              <a:t>otak</a:t>
            </a:r>
            <a:r>
              <a:rPr lang="en-ID" sz="3200" dirty="0">
                <a:latin typeface="Calibri" panose="020F0502020204030204" pitchFamily="34" charset="0"/>
              </a:rPr>
              <a:t> </a:t>
            </a:r>
            <a:r>
              <a:rPr lang="en-ID" sz="3200" dirty="0" err="1">
                <a:latin typeface="Calibri" panose="020F0502020204030204" pitchFamily="34" charset="0"/>
              </a:rPr>
              <a:t>atau</a:t>
            </a:r>
            <a:r>
              <a:rPr lang="en-ID" sz="3200" dirty="0">
                <a:latin typeface="Calibri" panose="020F0502020204030204" pitchFamily="34" charset="0"/>
              </a:rPr>
              <a:t> </a:t>
            </a:r>
            <a:r>
              <a:rPr lang="en-ID" sz="3200" dirty="0" err="1">
                <a:latin typeface="Calibri" panose="020F0502020204030204" pitchFamily="34" charset="0"/>
              </a:rPr>
              <a:t>sumbu</a:t>
            </a:r>
            <a:r>
              <a:rPr lang="en-ID" sz="3200" dirty="0">
                <a:latin typeface="Calibri" panose="020F0502020204030204" pitchFamily="34" charset="0"/>
              </a:rPr>
              <a:t> cerebrospinal </a:t>
            </a:r>
            <a:r>
              <a:rPr lang="en-ID" sz="3200" dirty="0" err="1">
                <a:latin typeface="Calibri" panose="020F0502020204030204" pitchFamily="34" charset="0"/>
              </a:rPr>
              <a:t>seperti</a:t>
            </a:r>
            <a:r>
              <a:rPr lang="en-ID" sz="3200" dirty="0">
                <a:latin typeface="Calibri" panose="020F0502020204030204" pitchFamily="34" charset="0"/>
              </a:rPr>
              <a:t> </a:t>
            </a:r>
            <a:r>
              <a:rPr lang="en-ID" sz="3200" dirty="0" err="1">
                <a:latin typeface="Calibri" panose="020F0502020204030204" pitchFamily="34" charset="0"/>
              </a:rPr>
              <a:t>pada</a:t>
            </a:r>
            <a:r>
              <a:rPr lang="en-ID" sz="3200" dirty="0">
                <a:latin typeface="Calibri" panose="020F0502020204030204" pitchFamily="34" charset="0"/>
              </a:rPr>
              <a:t> </a:t>
            </a:r>
            <a:r>
              <a:rPr lang="en-ID" sz="3200" dirty="0" err="1">
                <a:latin typeface="Calibri" panose="020F0502020204030204" pitchFamily="34" charset="0"/>
              </a:rPr>
              <a:t>anestesia</a:t>
            </a:r>
            <a:r>
              <a:rPr lang="en-ID" sz="3200" dirty="0">
                <a:latin typeface="Calibri" panose="020F0502020204030204" pitchFamily="34" charset="0"/>
              </a:rPr>
              <a:t> spinal </a:t>
            </a:r>
            <a:r>
              <a:rPr lang="en-ID" sz="3200" dirty="0" err="1">
                <a:latin typeface="Calibri" panose="020F0502020204030204" pitchFamily="34" charset="0"/>
              </a:rPr>
              <a:t>atau</a:t>
            </a:r>
            <a:r>
              <a:rPr lang="en-ID" sz="3200" dirty="0">
                <a:latin typeface="Calibri" panose="020F0502020204030204" pitchFamily="34" charset="0"/>
              </a:rPr>
              <a:t> </a:t>
            </a:r>
            <a:r>
              <a:rPr lang="en-ID" sz="3200" dirty="0" err="1">
                <a:latin typeface="Calibri" panose="020F0502020204030204" pitchFamily="34" charset="0"/>
              </a:rPr>
              <a:t>pengobatan</a:t>
            </a:r>
            <a:r>
              <a:rPr lang="en-ID" sz="3200" dirty="0">
                <a:latin typeface="Calibri" panose="020F0502020204030204" pitchFamily="34" charset="0"/>
              </a:rPr>
              <a:t> </a:t>
            </a:r>
            <a:r>
              <a:rPr lang="en-ID" sz="3200" dirty="0" err="1">
                <a:latin typeface="Calibri" panose="020F0502020204030204" pitchFamily="34" charset="0"/>
              </a:rPr>
              <a:t>infeksi</a:t>
            </a:r>
            <a:r>
              <a:rPr lang="en-ID" sz="3200" dirty="0">
                <a:latin typeface="Calibri" panose="020F0502020204030204" pitchFamily="34" charset="0"/>
              </a:rPr>
              <a:t> </a:t>
            </a:r>
            <a:r>
              <a:rPr lang="en-ID" sz="3200" dirty="0" err="1">
                <a:latin typeface="Calibri" panose="020F0502020204030204" pitchFamily="34" charset="0"/>
              </a:rPr>
              <a:t>sistem</a:t>
            </a:r>
            <a:r>
              <a:rPr lang="en-ID" sz="3200" dirty="0">
                <a:latin typeface="Calibri" panose="020F0502020204030204" pitchFamily="34" charset="0"/>
              </a:rPr>
              <a:t> </a:t>
            </a:r>
            <a:r>
              <a:rPr lang="en-ID" sz="3200" dirty="0" err="1">
                <a:latin typeface="Calibri" panose="020F0502020204030204" pitchFamily="34" charset="0"/>
              </a:rPr>
              <a:t>syaraf</a:t>
            </a:r>
            <a:r>
              <a:rPr lang="en-ID" sz="3200" dirty="0">
                <a:latin typeface="Calibri" panose="020F0502020204030204" pitchFamily="34" charset="0"/>
              </a:rPr>
              <a:t> </a:t>
            </a:r>
            <a:r>
              <a:rPr lang="en-ID" sz="3200" dirty="0" err="1">
                <a:latin typeface="Calibri" panose="020F0502020204030204" pitchFamily="34" charset="0"/>
              </a:rPr>
              <a:t>pusat</a:t>
            </a:r>
            <a:r>
              <a:rPr lang="en-ID" sz="3200" dirty="0">
                <a:latin typeface="Calibri" panose="020F0502020204030204" pitchFamily="34" charset="0"/>
              </a:rPr>
              <a:t> yang </a:t>
            </a:r>
            <a:r>
              <a:rPr lang="en-ID" sz="3200" dirty="0" err="1">
                <a:latin typeface="Calibri" panose="020F0502020204030204" pitchFamily="34" charset="0"/>
              </a:rPr>
              <a:t>akut</a:t>
            </a:r>
            <a:r>
              <a:rPr lang="en-ID" sz="3200" dirty="0">
                <a:latin typeface="Calibri" panose="020F0502020204030204" pitchFamily="34" charset="0"/>
              </a:rPr>
              <a:t>. </a:t>
            </a:r>
            <a:endParaRPr lang="en-ID" sz="3200" dirty="0"/>
          </a:p>
        </p:txBody>
      </p:sp>
    </p:spTree>
    <p:extLst>
      <p:ext uri="{BB962C8B-B14F-4D97-AF65-F5344CB8AC3E}">
        <p14:creationId xmlns:p14="http://schemas.microsoft.com/office/powerpoint/2010/main" val="10929693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5" name="Group 5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8" name="Freeform 8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1" name="Group 11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3" name="Freeform 13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5" name="TextBox 25"/>
          <p:cNvSpPr txBox="1"/>
          <p:nvPr/>
        </p:nvSpPr>
        <p:spPr>
          <a:xfrm>
            <a:off x="1324660" y="793343"/>
            <a:ext cx="13146982" cy="783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580"/>
              </a:lnSpc>
            </a:pPr>
            <a:r>
              <a:rPr lang="en-US" sz="4700" dirty="0">
                <a:solidFill>
                  <a:srgbClr val="242F9B"/>
                </a:solidFill>
                <a:latin typeface="Montserrat Ultra-Bold"/>
              </a:rPr>
              <a:t>TOPIKAL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E6C3425-084B-8E4F-9364-BBA90778013E}"/>
              </a:ext>
            </a:extLst>
          </p:cNvPr>
          <p:cNvSpPr/>
          <p:nvPr/>
        </p:nvSpPr>
        <p:spPr>
          <a:xfrm>
            <a:off x="1347696" y="1868053"/>
            <a:ext cx="13968504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itchFamily="2" charset="2"/>
              <a:buChar char="Ø"/>
            </a:pPr>
            <a:r>
              <a:rPr lang="en-ID" sz="2800" b="1" dirty="0" err="1">
                <a:latin typeface="Calibri" panose="020F0502020204030204" pitchFamily="34" charset="0"/>
              </a:rPr>
              <a:t>Pemberian</a:t>
            </a:r>
            <a:r>
              <a:rPr lang="en-ID" sz="2800" b="1" dirty="0">
                <a:latin typeface="Calibri" panose="020F0502020204030204" pitchFamily="34" charset="0"/>
              </a:rPr>
              <a:t> </a:t>
            </a:r>
            <a:r>
              <a:rPr lang="en-ID" sz="2800" b="1" dirty="0" err="1">
                <a:latin typeface="Calibri" panose="020F0502020204030204" pitchFamily="34" charset="0"/>
              </a:rPr>
              <a:t>obat</a:t>
            </a:r>
            <a:r>
              <a:rPr lang="en-ID" sz="2800" b="1" dirty="0">
                <a:latin typeface="Calibri" panose="020F0502020204030204" pitchFamily="34" charset="0"/>
              </a:rPr>
              <a:t> </a:t>
            </a:r>
            <a:r>
              <a:rPr lang="en-ID" sz="2800" b="1" dirty="0" err="1">
                <a:latin typeface="Calibri" panose="020F0502020204030204" pitchFamily="34" charset="0"/>
              </a:rPr>
              <a:t>secara</a:t>
            </a:r>
            <a:r>
              <a:rPr lang="en-ID" sz="2800" b="1" dirty="0">
                <a:latin typeface="Calibri" panose="020F0502020204030204" pitchFamily="34" charset="0"/>
              </a:rPr>
              <a:t> </a:t>
            </a:r>
            <a:r>
              <a:rPr lang="en-ID" sz="2800" b="1" dirty="0" err="1">
                <a:latin typeface="Calibri" panose="020F0502020204030204" pitchFamily="34" charset="0"/>
              </a:rPr>
              <a:t>topikal</a:t>
            </a:r>
            <a:r>
              <a:rPr lang="en-ID" sz="2800" b="1" dirty="0">
                <a:latin typeface="Calibri" panose="020F0502020204030204" pitchFamily="34" charset="0"/>
              </a:rPr>
              <a:t> </a:t>
            </a:r>
            <a:r>
              <a:rPr lang="en-ID" sz="2800" b="1" dirty="0" err="1">
                <a:latin typeface="Calibri" panose="020F0502020204030204" pitchFamily="34" charset="0"/>
              </a:rPr>
              <a:t>adalah</a:t>
            </a:r>
            <a:r>
              <a:rPr lang="en-ID" sz="2800" b="1" dirty="0">
                <a:latin typeface="Calibri" panose="020F0502020204030204" pitchFamily="34" charset="0"/>
              </a:rPr>
              <a:t> </a:t>
            </a:r>
            <a:r>
              <a:rPr lang="en-ID" sz="2800" b="1" dirty="0" err="1">
                <a:latin typeface="Calibri" panose="020F0502020204030204" pitchFamily="34" charset="0"/>
              </a:rPr>
              <a:t>pemberian</a:t>
            </a:r>
            <a:r>
              <a:rPr lang="en-ID" sz="2800" b="1" dirty="0">
                <a:latin typeface="Calibri" panose="020F0502020204030204" pitchFamily="34" charset="0"/>
              </a:rPr>
              <a:t> </a:t>
            </a:r>
            <a:r>
              <a:rPr lang="en-ID" sz="2800" b="1" dirty="0" err="1">
                <a:latin typeface="Calibri" panose="020F0502020204030204" pitchFamily="34" charset="0"/>
              </a:rPr>
              <a:t>obat</a:t>
            </a:r>
            <a:r>
              <a:rPr lang="en-ID" sz="2800" b="1" dirty="0">
                <a:latin typeface="Calibri" panose="020F0502020204030204" pitchFamily="34" charset="0"/>
              </a:rPr>
              <a:t> </a:t>
            </a:r>
            <a:r>
              <a:rPr lang="en-ID" sz="2800" b="1" dirty="0" err="1">
                <a:latin typeface="Calibri" panose="020F0502020204030204" pitchFamily="34" charset="0"/>
              </a:rPr>
              <a:t>secara</a:t>
            </a:r>
            <a:r>
              <a:rPr lang="en-ID" sz="2800" b="1" dirty="0">
                <a:latin typeface="Calibri" panose="020F0502020204030204" pitchFamily="34" charset="0"/>
              </a:rPr>
              <a:t> </a:t>
            </a:r>
            <a:r>
              <a:rPr lang="en-ID" sz="2800" b="1" dirty="0" err="1">
                <a:latin typeface="Calibri" panose="020F0502020204030204" pitchFamily="34" charset="0"/>
              </a:rPr>
              <a:t>lokal</a:t>
            </a:r>
            <a:r>
              <a:rPr lang="en-ID" sz="2800" b="1" dirty="0">
                <a:latin typeface="Calibri" panose="020F0502020204030204" pitchFamily="34" charset="0"/>
              </a:rPr>
              <a:t> </a:t>
            </a:r>
            <a:r>
              <a:rPr lang="en-ID" sz="2800" b="1" dirty="0" err="1">
                <a:latin typeface="Calibri" panose="020F0502020204030204" pitchFamily="34" charset="0"/>
              </a:rPr>
              <a:t>dengan</a:t>
            </a:r>
            <a:r>
              <a:rPr lang="en-ID" sz="2800" b="1" dirty="0">
                <a:latin typeface="Calibri" panose="020F0502020204030204" pitchFamily="34" charset="0"/>
              </a:rPr>
              <a:t> </a:t>
            </a:r>
            <a:r>
              <a:rPr lang="en-ID" sz="2800" b="1" dirty="0" err="1">
                <a:latin typeface="Calibri" panose="020F0502020204030204" pitchFamily="34" charset="0"/>
              </a:rPr>
              <a:t>cara</a:t>
            </a:r>
            <a:r>
              <a:rPr lang="en-ID" sz="2800" b="1" dirty="0">
                <a:latin typeface="Calibri" panose="020F0502020204030204" pitchFamily="34" charset="0"/>
              </a:rPr>
              <a:t> </a:t>
            </a:r>
            <a:r>
              <a:rPr lang="en-ID" sz="2800" b="1" dirty="0" err="1">
                <a:latin typeface="Calibri" panose="020F0502020204030204" pitchFamily="34" charset="0"/>
              </a:rPr>
              <a:t>mengoleskan</a:t>
            </a:r>
            <a:r>
              <a:rPr lang="en-ID" sz="2800" b="1" dirty="0">
                <a:latin typeface="Calibri" panose="020F0502020204030204" pitchFamily="34" charset="0"/>
              </a:rPr>
              <a:t> </a:t>
            </a:r>
            <a:r>
              <a:rPr lang="en-ID" sz="2800" b="1" dirty="0" err="1">
                <a:latin typeface="Calibri" panose="020F0502020204030204" pitchFamily="34" charset="0"/>
              </a:rPr>
              <a:t>obat</a:t>
            </a:r>
            <a:r>
              <a:rPr lang="en-ID" sz="2800" b="1" dirty="0">
                <a:latin typeface="Calibri" panose="020F0502020204030204" pitchFamily="34" charset="0"/>
              </a:rPr>
              <a:t> </a:t>
            </a:r>
            <a:r>
              <a:rPr lang="en-ID" sz="2800" b="1" dirty="0" err="1">
                <a:latin typeface="Calibri" panose="020F0502020204030204" pitchFamily="34" charset="0"/>
              </a:rPr>
              <a:t>pada</a:t>
            </a:r>
            <a:r>
              <a:rPr lang="en-ID" sz="2800" b="1" dirty="0">
                <a:latin typeface="Calibri" panose="020F0502020204030204" pitchFamily="34" charset="0"/>
              </a:rPr>
              <a:t> </a:t>
            </a:r>
            <a:r>
              <a:rPr lang="en-ID" sz="2800" b="1" dirty="0" err="1">
                <a:latin typeface="Calibri" panose="020F0502020204030204" pitchFamily="34" charset="0"/>
              </a:rPr>
              <a:t>permukaan</a:t>
            </a:r>
            <a:r>
              <a:rPr lang="en-ID" sz="2800" b="1" dirty="0">
                <a:latin typeface="Calibri" panose="020F0502020204030204" pitchFamily="34" charset="0"/>
              </a:rPr>
              <a:t> </a:t>
            </a:r>
            <a:r>
              <a:rPr lang="en-ID" sz="2800" b="1" dirty="0" err="1">
                <a:latin typeface="Calibri" panose="020F0502020204030204" pitchFamily="34" charset="0"/>
              </a:rPr>
              <a:t>kulit</a:t>
            </a:r>
            <a:r>
              <a:rPr lang="en-ID" sz="2800" b="1" dirty="0">
                <a:latin typeface="Calibri" panose="020F0502020204030204" pitchFamily="34" charset="0"/>
              </a:rPr>
              <a:t> </a:t>
            </a:r>
            <a:r>
              <a:rPr lang="en-ID" sz="2800" b="1" dirty="0" err="1">
                <a:latin typeface="Calibri" panose="020F0502020204030204" pitchFamily="34" charset="0"/>
              </a:rPr>
              <a:t>atau</a:t>
            </a:r>
            <a:r>
              <a:rPr lang="en-ID" sz="2800" b="1" dirty="0">
                <a:latin typeface="Calibri" panose="020F0502020204030204" pitchFamily="34" charset="0"/>
              </a:rPr>
              <a:t> </a:t>
            </a:r>
            <a:r>
              <a:rPr lang="en-ID" sz="2800" b="1" dirty="0" err="1">
                <a:latin typeface="Calibri" panose="020F0502020204030204" pitchFamily="34" charset="0"/>
              </a:rPr>
              <a:t>membran</a:t>
            </a:r>
            <a:r>
              <a:rPr lang="en-ID" sz="2800" b="1" dirty="0">
                <a:latin typeface="Calibri" panose="020F0502020204030204" pitchFamily="34" charset="0"/>
              </a:rPr>
              <a:t> area </a:t>
            </a:r>
            <a:r>
              <a:rPr lang="en-ID" sz="2800" b="1" dirty="0" err="1">
                <a:latin typeface="Calibri" panose="020F0502020204030204" pitchFamily="34" charset="0"/>
              </a:rPr>
              <a:t>mata</a:t>
            </a:r>
            <a:r>
              <a:rPr lang="en-ID" sz="2800" b="1" dirty="0">
                <a:latin typeface="Calibri" panose="020F0502020204030204" pitchFamily="34" charset="0"/>
              </a:rPr>
              <a:t>, </a:t>
            </a:r>
            <a:r>
              <a:rPr lang="en-ID" sz="2800" b="1" dirty="0" err="1">
                <a:latin typeface="Calibri" panose="020F0502020204030204" pitchFamily="34" charset="0"/>
              </a:rPr>
              <a:t>hidung</a:t>
            </a:r>
            <a:r>
              <a:rPr lang="en-ID" sz="2800" b="1" dirty="0">
                <a:latin typeface="Calibri" panose="020F0502020204030204" pitchFamily="34" charset="0"/>
              </a:rPr>
              <a:t>, </a:t>
            </a:r>
            <a:r>
              <a:rPr lang="en-ID" sz="2800" b="1" dirty="0" err="1">
                <a:latin typeface="Calibri" panose="020F0502020204030204" pitchFamily="34" charset="0"/>
              </a:rPr>
              <a:t>lubang</a:t>
            </a:r>
            <a:r>
              <a:rPr lang="en-ID" sz="2800" b="1" dirty="0">
                <a:latin typeface="Calibri" panose="020F0502020204030204" pitchFamily="34" charset="0"/>
              </a:rPr>
              <a:t> </a:t>
            </a:r>
            <a:r>
              <a:rPr lang="en-ID" sz="2800" b="1" dirty="0" err="1">
                <a:latin typeface="Calibri" panose="020F0502020204030204" pitchFamily="34" charset="0"/>
              </a:rPr>
              <a:t>telinga</a:t>
            </a:r>
            <a:r>
              <a:rPr lang="en-ID" sz="2800" b="1" dirty="0">
                <a:latin typeface="Calibri" panose="020F0502020204030204" pitchFamily="34" charset="0"/>
              </a:rPr>
              <a:t>, vagina </a:t>
            </a:r>
            <a:r>
              <a:rPr lang="en-ID" sz="2800" b="1" dirty="0" err="1">
                <a:latin typeface="Calibri" panose="020F0502020204030204" pitchFamily="34" charset="0"/>
              </a:rPr>
              <a:t>dan</a:t>
            </a:r>
            <a:r>
              <a:rPr lang="en-ID" sz="2800" b="1" dirty="0">
                <a:latin typeface="Calibri" panose="020F0502020204030204" pitchFamily="34" charset="0"/>
              </a:rPr>
              <a:t> rectum.</a:t>
            </a:r>
          </a:p>
          <a:p>
            <a:pPr marL="457200" indent="-457200" algn="just">
              <a:buFont typeface="Wingdings" pitchFamily="2" charset="2"/>
              <a:buChar char="Ø"/>
            </a:pPr>
            <a:r>
              <a:rPr lang="en-ID" sz="2800" dirty="0" err="1">
                <a:latin typeface="Calibri" panose="020F0502020204030204" pitchFamily="34" charset="0"/>
              </a:rPr>
              <a:t>Obat</a:t>
            </a:r>
            <a:r>
              <a:rPr lang="en-ID" sz="2800" dirty="0">
                <a:latin typeface="Calibri" panose="020F0502020204030204" pitchFamily="34" charset="0"/>
              </a:rPr>
              <a:t> yang </a:t>
            </a:r>
            <a:r>
              <a:rPr lang="en-ID" sz="2800" dirty="0" err="1">
                <a:latin typeface="Calibri" panose="020F0502020204030204" pitchFamily="34" charset="0"/>
              </a:rPr>
              <a:t>biasa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digunakan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untuk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pemberian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obat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topikal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pada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kulit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adalah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b="1" dirty="0" err="1">
                <a:latin typeface="Calibri" panose="020F0502020204030204" pitchFamily="34" charset="0"/>
              </a:rPr>
              <a:t>obat</a:t>
            </a:r>
            <a:r>
              <a:rPr lang="en-ID" sz="2800" b="1" dirty="0">
                <a:latin typeface="Calibri" panose="020F0502020204030204" pitchFamily="34" charset="0"/>
              </a:rPr>
              <a:t> yang </a:t>
            </a:r>
            <a:r>
              <a:rPr lang="en-ID" sz="2800" b="1" dirty="0" err="1">
                <a:latin typeface="Calibri" panose="020F0502020204030204" pitchFamily="34" charset="0"/>
              </a:rPr>
              <a:t>berbentuk</a:t>
            </a:r>
            <a:r>
              <a:rPr lang="en-ID" sz="2800" b="1" dirty="0">
                <a:latin typeface="Calibri" panose="020F0502020204030204" pitchFamily="34" charset="0"/>
              </a:rPr>
              <a:t> </a:t>
            </a:r>
            <a:r>
              <a:rPr lang="en-ID" sz="2800" b="1" dirty="0" err="1">
                <a:latin typeface="Calibri" panose="020F0502020204030204" pitchFamily="34" charset="0"/>
              </a:rPr>
              <a:t>krim</a:t>
            </a:r>
            <a:r>
              <a:rPr lang="en-ID" sz="2800" b="1" dirty="0">
                <a:latin typeface="Calibri" panose="020F0502020204030204" pitchFamily="34" charset="0"/>
              </a:rPr>
              <a:t>, lotion, </a:t>
            </a:r>
            <a:r>
              <a:rPr lang="en-ID" sz="2800" b="1" dirty="0" err="1">
                <a:latin typeface="Calibri" panose="020F0502020204030204" pitchFamily="34" charset="0"/>
              </a:rPr>
              <a:t>atau</a:t>
            </a:r>
            <a:r>
              <a:rPr lang="en-ID" sz="2800" b="1" dirty="0">
                <a:latin typeface="Calibri" panose="020F0502020204030204" pitchFamily="34" charset="0"/>
              </a:rPr>
              <a:t> </a:t>
            </a:r>
            <a:r>
              <a:rPr lang="en-ID" sz="2800" b="1" dirty="0" err="1">
                <a:latin typeface="Calibri" panose="020F0502020204030204" pitchFamily="34" charset="0"/>
              </a:rPr>
              <a:t>salep</a:t>
            </a:r>
            <a:r>
              <a:rPr lang="en-ID" sz="2800" b="1" dirty="0">
                <a:latin typeface="Calibri" panose="020F0502020204030204" pitchFamily="34" charset="0"/>
              </a:rPr>
              <a:t>.</a:t>
            </a:r>
          </a:p>
          <a:p>
            <a:pPr marL="457200" indent="-457200" algn="just">
              <a:buFont typeface="Wingdings" pitchFamily="2" charset="2"/>
              <a:buChar char="Ø"/>
            </a:pPr>
            <a:r>
              <a:rPr lang="en-ID" sz="2800" dirty="0">
                <a:latin typeface="Calibri" panose="020F0502020204030204" pitchFamily="34" charset="0"/>
              </a:rPr>
              <a:t>Hal </a:t>
            </a:r>
            <a:r>
              <a:rPr lang="en-ID" sz="2800" dirty="0" err="1">
                <a:latin typeface="Calibri" panose="020F0502020204030204" pitchFamily="34" charset="0"/>
              </a:rPr>
              <a:t>ini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dilakukan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dengan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tujuan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melakukan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b="1" dirty="0" err="1">
                <a:latin typeface="Calibri" panose="020F0502020204030204" pitchFamily="34" charset="0"/>
              </a:rPr>
              <a:t>perawatan</a:t>
            </a:r>
            <a:r>
              <a:rPr lang="en-ID" sz="2800" b="1" dirty="0">
                <a:latin typeface="Calibri" panose="020F0502020204030204" pitchFamily="34" charset="0"/>
              </a:rPr>
              <a:t> </a:t>
            </a:r>
            <a:r>
              <a:rPr lang="en-ID" sz="2800" b="1" dirty="0" err="1">
                <a:latin typeface="Calibri" panose="020F0502020204030204" pitchFamily="34" charset="0"/>
              </a:rPr>
              <a:t>kulit</a:t>
            </a:r>
            <a:r>
              <a:rPr lang="en-ID" sz="2800" b="1" dirty="0">
                <a:latin typeface="Calibri" panose="020F0502020204030204" pitchFamily="34" charset="0"/>
              </a:rPr>
              <a:t> </a:t>
            </a:r>
            <a:r>
              <a:rPr lang="en-ID" sz="2800" b="1" dirty="0" err="1">
                <a:latin typeface="Calibri" panose="020F0502020204030204" pitchFamily="34" charset="0"/>
              </a:rPr>
              <a:t>atau</a:t>
            </a:r>
            <a:r>
              <a:rPr lang="en-ID" sz="2800" b="1" dirty="0">
                <a:latin typeface="Calibri" panose="020F0502020204030204" pitchFamily="34" charset="0"/>
              </a:rPr>
              <a:t> </a:t>
            </a:r>
            <a:r>
              <a:rPr lang="en-ID" sz="2800" b="1" dirty="0" err="1">
                <a:latin typeface="Calibri" panose="020F0502020204030204" pitchFamily="34" charset="0"/>
              </a:rPr>
              <a:t>luka</a:t>
            </a:r>
            <a:r>
              <a:rPr lang="en-ID" sz="2800" b="1" dirty="0">
                <a:latin typeface="Calibri" panose="020F0502020204030204" pitchFamily="34" charset="0"/>
              </a:rPr>
              <a:t>, </a:t>
            </a:r>
            <a:r>
              <a:rPr lang="en-ID" sz="2800" b="1" dirty="0" err="1">
                <a:latin typeface="Calibri" panose="020F0502020204030204" pitchFamily="34" charset="0"/>
              </a:rPr>
              <a:t>atau</a:t>
            </a:r>
            <a:r>
              <a:rPr lang="en-ID" sz="2800" b="1" dirty="0">
                <a:latin typeface="Calibri" panose="020F0502020204030204" pitchFamily="34" charset="0"/>
              </a:rPr>
              <a:t> </a:t>
            </a:r>
            <a:r>
              <a:rPr lang="en-ID" sz="2800" b="1" dirty="0" err="1">
                <a:latin typeface="Calibri" panose="020F0502020204030204" pitchFamily="34" charset="0"/>
              </a:rPr>
              <a:t>menurunkan</a:t>
            </a:r>
            <a:r>
              <a:rPr lang="en-ID" sz="2800" b="1" dirty="0">
                <a:latin typeface="Calibri" panose="020F0502020204030204" pitchFamily="34" charset="0"/>
              </a:rPr>
              <a:t> </a:t>
            </a:r>
            <a:r>
              <a:rPr lang="en-ID" sz="2800" b="1" dirty="0" err="1">
                <a:latin typeface="Calibri" panose="020F0502020204030204" pitchFamily="34" charset="0"/>
              </a:rPr>
              <a:t>gejala</a:t>
            </a:r>
            <a:r>
              <a:rPr lang="en-ID" sz="2800" b="1" dirty="0">
                <a:latin typeface="Calibri" panose="020F0502020204030204" pitchFamily="34" charset="0"/>
              </a:rPr>
              <a:t> </a:t>
            </a:r>
            <a:r>
              <a:rPr lang="en-ID" sz="2800" b="1" dirty="0" err="1">
                <a:latin typeface="Calibri" panose="020F0502020204030204" pitchFamily="34" charset="0"/>
              </a:rPr>
              <a:t>gangguan</a:t>
            </a:r>
            <a:r>
              <a:rPr lang="en-ID" sz="2800" b="1" dirty="0">
                <a:latin typeface="Calibri" panose="020F0502020204030204" pitchFamily="34" charset="0"/>
              </a:rPr>
              <a:t> </a:t>
            </a:r>
            <a:r>
              <a:rPr lang="en-ID" sz="2800" b="1" dirty="0" err="1">
                <a:latin typeface="Calibri" panose="020F0502020204030204" pitchFamily="34" charset="0"/>
              </a:rPr>
              <a:t>kulit</a:t>
            </a:r>
            <a:r>
              <a:rPr lang="en-ID" sz="2800" b="1" dirty="0">
                <a:latin typeface="Calibri" panose="020F0502020204030204" pitchFamily="34" charset="0"/>
              </a:rPr>
              <a:t> yang </a:t>
            </a:r>
            <a:r>
              <a:rPr lang="en-ID" sz="2800" b="1" dirty="0" err="1">
                <a:latin typeface="Calibri" panose="020F0502020204030204" pitchFamily="34" charset="0"/>
              </a:rPr>
              <a:t>terjadi</a:t>
            </a:r>
            <a:r>
              <a:rPr lang="en-ID" sz="2800" b="1" dirty="0">
                <a:latin typeface="Calibri" panose="020F0502020204030204" pitchFamily="34" charset="0"/>
              </a:rPr>
              <a:t> (</a:t>
            </a:r>
            <a:r>
              <a:rPr lang="en-ID" sz="2800" b="1" dirty="0" err="1">
                <a:latin typeface="Calibri" panose="020F0502020204030204" pitchFamily="34" charset="0"/>
              </a:rPr>
              <a:t>contoh</a:t>
            </a:r>
            <a:r>
              <a:rPr lang="en-ID" sz="2800" b="1" dirty="0">
                <a:latin typeface="Calibri" panose="020F0502020204030204" pitchFamily="34" charset="0"/>
              </a:rPr>
              <a:t>: lotion).</a:t>
            </a:r>
          </a:p>
          <a:p>
            <a:pPr marL="457200" indent="-457200" algn="just">
              <a:buFont typeface="Wingdings" pitchFamily="2" charset="2"/>
              <a:buChar char="Ø"/>
            </a:pPr>
            <a:r>
              <a:rPr lang="en-ID" sz="2800" dirty="0" err="1">
                <a:latin typeface="Calibri" panose="020F0502020204030204" pitchFamily="34" charset="0"/>
              </a:rPr>
              <a:t>Pemberian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obat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topikal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pada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kulit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b="1" dirty="0" err="1">
                <a:latin typeface="Calibri" panose="020F0502020204030204" pitchFamily="34" charset="0"/>
              </a:rPr>
              <a:t>terbatas</a:t>
            </a:r>
            <a:r>
              <a:rPr lang="en-ID" sz="2800" b="1" dirty="0">
                <a:latin typeface="Calibri" panose="020F0502020204030204" pitchFamily="34" charset="0"/>
              </a:rPr>
              <a:t> </a:t>
            </a:r>
            <a:r>
              <a:rPr lang="en-ID" sz="2800" b="1" dirty="0" err="1">
                <a:latin typeface="Calibri" panose="020F0502020204030204" pitchFamily="34" charset="0"/>
              </a:rPr>
              <a:t>hanya</a:t>
            </a:r>
            <a:r>
              <a:rPr lang="en-ID" sz="2800" b="1" dirty="0">
                <a:latin typeface="Calibri" panose="020F0502020204030204" pitchFamily="34" charset="0"/>
              </a:rPr>
              <a:t> </a:t>
            </a:r>
            <a:r>
              <a:rPr lang="en-ID" sz="2800" b="1" dirty="0" err="1">
                <a:latin typeface="Calibri" panose="020F0502020204030204" pitchFamily="34" charset="0"/>
              </a:rPr>
              <a:t>pada</a:t>
            </a:r>
            <a:r>
              <a:rPr lang="en-ID" sz="2800" b="1" dirty="0">
                <a:latin typeface="Calibri" panose="020F0502020204030204" pitchFamily="34" charset="0"/>
              </a:rPr>
              <a:t> </a:t>
            </a:r>
            <a:r>
              <a:rPr lang="en-ID" sz="2800" b="1" dirty="0" err="1">
                <a:latin typeface="Calibri" panose="020F0502020204030204" pitchFamily="34" charset="0"/>
              </a:rPr>
              <a:t>obat-obat</a:t>
            </a:r>
            <a:r>
              <a:rPr lang="en-ID" sz="2800" b="1" dirty="0">
                <a:latin typeface="Calibri" panose="020F0502020204030204" pitchFamily="34" charset="0"/>
              </a:rPr>
              <a:t> </a:t>
            </a:r>
            <a:r>
              <a:rPr lang="en-ID" sz="2800" b="1" dirty="0" err="1">
                <a:latin typeface="Calibri" panose="020F0502020204030204" pitchFamily="34" charset="0"/>
              </a:rPr>
              <a:t>tertentu</a:t>
            </a:r>
            <a:r>
              <a:rPr lang="en-ID" sz="2800" b="1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karena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tidak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banyak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obat</a:t>
            </a:r>
            <a:r>
              <a:rPr lang="en-ID" sz="2800" dirty="0">
                <a:latin typeface="Calibri" panose="020F0502020204030204" pitchFamily="34" charset="0"/>
              </a:rPr>
              <a:t> yang </a:t>
            </a:r>
            <a:r>
              <a:rPr lang="en-ID" sz="2800" dirty="0" err="1">
                <a:latin typeface="Calibri" panose="020F0502020204030204" pitchFamily="34" charset="0"/>
              </a:rPr>
              <a:t>dapat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menembus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kulit</a:t>
            </a:r>
            <a:r>
              <a:rPr lang="en-ID" sz="2800" dirty="0">
                <a:latin typeface="Calibri" panose="020F0502020204030204" pitchFamily="34" charset="0"/>
              </a:rPr>
              <a:t> yang </a:t>
            </a:r>
            <a:r>
              <a:rPr lang="en-ID" sz="2800" dirty="0" err="1">
                <a:latin typeface="Calibri" panose="020F0502020204030204" pitchFamily="34" charset="0"/>
              </a:rPr>
              <a:t>utuh</a:t>
            </a:r>
            <a:r>
              <a:rPr lang="en-ID" sz="2800" dirty="0">
                <a:latin typeface="Calibri" panose="020F0502020204030204" pitchFamily="34" charset="0"/>
              </a:rPr>
              <a:t>. </a:t>
            </a:r>
          </a:p>
          <a:p>
            <a:pPr marL="457200" indent="-457200" algn="just">
              <a:buFont typeface="Wingdings" pitchFamily="2" charset="2"/>
              <a:buChar char="Ø"/>
            </a:pPr>
            <a:r>
              <a:rPr lang="en-ID" sz="2800" dirty="0" err="1">
                <a:latin typeface="Calibri" panose="020F0502020204030204" pitchFamily="34" charset="0"/>
              </a:rPr>
              <a:t>Keberhasilan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pengobatan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topikal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pada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kulit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tergantung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pada</a:t>
            </a:r>
            <a:r>
              <a:rPr lang="en-ID" sz="2800" dirty="0">
                <a:latin typeface="Calibri" panose="020F0502020204030204" pitchFamily="34" charset="0"/>
              </a:rPr>
              <a:t>: </a:t>
            </a:r>
            <a:r>
              <a:rPr lang="en-ID" sz="2800" dirty="0" err="1">
                <a:latin typeface="Calibri" panose="020F0502020204030204" pitchFamily="34" charset="0"/>
              </a:rPr>
              <a:t>umur</a:t>
            </a:r>
            <a:r>
              <a:rPr lang="en-ID" sz="2800" dirty="0">
                <a:latin typeface="Calibri" panose="020F0502020204030204" pitchFamily="34" charset="0"/>
              </a:rPr>
              <a:t>, </a:t>
            </a:r>
            <a:r>
              <a:rPr lang="en-ID" sz="2800" dirty="0" err="1">
                <a:latin typeface="Calibri" panose="020F0502020204030204" pitchFamily="34" charset="0"/>
              </a:rPr>
              <a:t>pemilihan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agen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topikal</a:t>
            </a:r>
            <a:r>
              <a:rPr lang="en-ID" sz="2800" dirty="0">
                <a:latin typeface="Calibri" panose="020F0502020204030204" pitchFamily="34" charset="0"/>
              </a:rPr>
              <a:t> yang </a:t>
            </a:r>
            <a:r>
              <a:rPr lang="en-ID" sz="2800" dirty="0" err="1">
                <a:latin typeface="Calibri" panose="020F0502020204030204" pitchFamily="34" charset="0"/>
              </a:rPr>
              <a:t>tepat</a:t>
            </a:r>
            <a:r>
              <a:rPr lang="en-ID" sz="2800" dirty="0">
                <a:latin typeface="Calibri" panose="020F0502020204030204" pitchFamily="34" charset="0"/>
              </a:rPr>
              <a:t>, </a:t>
            </a:r>
            <a:r>
              <a:rPr lang="en-ID" sz="2800" dirty="0" err="1">
                <a:latin typeface="Calibri" panose="020F0502020204030204" pitchFamily="34" charset="0"/>
              </a:rPr>
              <a:t>lokasi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dan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luas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tubuh</a:t>
            </a:r>
            <a:r>
              <a:rPr lang="en-ID" sz="2800" dirty="0">
                <a:latin typeface="Calibri" panose="020F0502020204030204" pitchFamily="34" charset="0"/>
              </a:rPr>
              <a:t> yang </a:t>
            </a:r>
            <a:r>
              <a:rPr lang="en-ID" sz="2800" dirty="0" err="1">
                <a:latin typeface="Calibri" panose="020F0502020204030204" pitchFamily="34" charset="0"/>
              </a:rPr>
              <a:t>terkena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atau</a:t>
            </a:r>
            <a:r>
              <a:rPr lang="en-ID" sz="2800" dirty="0">
                <a:latin typeface="Calibri" panose="020F0502020204030204" pitchFamily="34" charset="0"/>
              </a:rPr>
              <a:t> yang </a:t>
            </a:r>
            <a:r>
              <a:rPr lang="en-ID" sz="2800" dirty="0" err="1">
                <a:latin typeface="Calibri" panose="020F0502020204030204" pitchFamily="34" charset="0"/>
              </a:rPr>
              <a:t>sakit</a:t>
            </a:r>
            <a:r>
              <a:rPr lang="en-ID" sz="2800" dirty="0">
                <a:latin typeface="Calibri" panose="020F0502020204030204" pitchFamily="34" charset="0"/>
              </a:rPr>
              <a:t>, stadium </a:t>
            </a:r>
            <a:r>
              <a:rPr lang="en-ID" sz="2800" dirty="0" err="1">
                <a:latin typeface="Calibri" panose="020F0502020204030204" pitchFamily="34" charset="0"/>
              </a:rPr>
              <a:t>penyakit</a:t>
            </a:r>
            <a:r>
              <a:rPr lang="en-ID" sz="2800" dirty="0">
                <a:latin typeface="Calibri" panose="020F0502020204030204" pitchFamily="34" charset="0"/>
              </a:rPr>
              <a:t>, </a:t>
            </a:r>
            <a:r>
              <a:rPr lang="en-ID" sz="2800" dirty="0" err="1">
                <a:latin typeface="Calibri" panose="020F0502020204030204" pitchFamily="34" charset="0"/>
              </a:rPr>
              <a:t>konsentrasi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bahan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aktif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dalam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vehikulum</a:t>
            </a:r>
            <a:r>
              <a:rPr lang="en-ID" sz="2800" dirty="0">
                <a:latin typeface="Calibri" panose="020F0502020204030204" pitchFamily="34" charset="0"/>
              </a:rPr>
              <a:t>, </a:t>
            </a:r>
            <a:r>
              <a:rPr lang="en-ID" sz="2800" dirty="0" err="1">
                <a:latin typeface="Calibri" panose="020F0502020204030204" pitchFamily="34" charset="0"/>
              </a:rPr>
              <a:t>metode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aplikasi</a:t>
            </a:r>
            <a:r>
              <a:rPr lang="en-ID" sz="2800" dirty="0">
                <a:latin typeface="Calibri" panose="020F0502020204030204" pitchFamily="34" charset="0"/>
              </a:rPr>
              <a:t>, </a:t>
            </a:r>
            <a:r>
              <a:rPr lang="en-ID" sz="2800" dirty="0" err="1">
                <a:latin typeface="Calibri" panose="020F0502020204030204" pitchFamily="34" charset="0"/>
              </a:rPr>
              <a:t>penentuan</a:t>
            </a:r>
            <a:r>
              <a:rPr lang="en-ID" sz="2800" dirty="0">
                <a:latin typeface="Calibri" panose="020F0502020204030204" pitchFamily="34" charset="0"/>
              </a:rPr>
              <a:t> lama </a:t>
            </a:r>
            <a:r>
              <a:rPr lang="en-ID" sz="2800" dirty="0" err="1">
                <a:latin typeface="Calibri" panose="020F0502020204030204" pitchFamily="34" charset="0"/>
              </a:rPr>
              <a:t>pemakaian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obat</a:t>
            </a:r>
            <a:r>
              <a:rPr lang="en-ID" sz="2800" dirty="0">
                <a:latin typeface="Calibri" panose="020F0502020204030204" pitchFamily="34" charset="0"/>
              </a:rPr>
              <a:t>, </a:t>
            </a:r>
            <a:r>
              <a:rPr lang="en-ID" sz="2800" dirty="0" err="1">
                <a:latin typeface="Calibri" panose="020F0502020204030204" pitchFamily="34" charset="0"/>
              </a:rPr>
              <a:t>penetrasi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obat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topikal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pada</a:t>
            </a:r>
            <a:r>
              <a:rPr lang="en-ID" sz="2800" dirty="0">
                <a:latin typeface="Calibri" panose="020F0502020204030204" pitchFamily="34" charset="0"/>
              </a:rPr>
              <a:t> </a:t>
            </a:r>
            <a:r>
              <a:rPr lang="en-ID" sz="2800" dirty="0" err="1">
                <a:latin typeface="Calibri" panose="020F0502020204030204" pitchFamily="34" charset="0"/>
              </a:rPr>
              <a:t>kulit</a:t>
            </a:r>
            <a:r>
              <a:rPr lang="en-ID" sz="2800" dirty="0">
                <a:latin typeface="Calibri" panose="020F0502020204030204" pitchFamily="34" charset="0"/>
              </a:rPr>
              <a:t>. </a:t>
            </a:r>
            <a:endParaRPr lang="en-ID" sz="2800" dirty="0"/>
          </a:p>
        </p:txBody>
      </p:sp>
    </p:spTree>
    <p:extLst>
      <p:ext uri="{BB962C8B-B14F-4D97-AF65-F5344CB8AC3E}">
        <p14:creationId xmlns:p14="http://schemas.microsoft.com/office/powerpoint/2010/main" val="27445526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5" name="Group 5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8" name="Freeform 8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1" name="Group 11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3" name="Freeform 13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5" name="TextBox 25"/>
          <p:cNvSpPr txBox="1"/>
          <p:nvPr/>
        </p:nvSpPr>
        <p:spPr>
          <a:xfrm>
            <a:off x="1324660" y="793343"/>
            <a:ext cx="13146982" cy="783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580"/>
              </a:lnSpc>
            </a:pPr>
            <a:r>
              <a:rPr lang="en-US" sz="4700" dirty="0">
                <a:solidFill>
                  <a:srgbClr val="242F9B"/>
                </a:solidFill>
                <a:latin typeface="Montserrat Ultra-Bold"/>
              </a:rPr>
              <a:t>TOPIKAL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30049C15-8262-B240-B7FC-CB6921370483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2179674"/>
            <a:ext cx="13106400" cy="5790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4908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92665"/>
          </a:xfrm>
          <a:custGeom>
            <a:avLst/>
            <a:gdLst/>
            <a:ahLst/>
            <a:cxnLst/>
            <a:rect l="l" t="t" r="r" b="b"/>
            <a:pathLst>
              <a:path w="18288000" h="10292665">
                <a:moveTo>
                  <a:pt x="0" y="0"/>
                </a:moveTo>
                <a:lnTo>
                  <a:pt x="18288000" y="0"/>
                </a:lnTo>
                <a:lnTo>
                  <a:pt x="18288000" y="10292665"/>
                </a:lnTo>
                <a:lnTo>
                  <a:pt x="0" y="1029266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5000"/>
            </a:blip>
            <a:stretch>
              <a:fillRect l="-803" t="-15285" r="-4770" b="-9769"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3" name="Group 3"/>
          <p:cNvGrpSpPr/>
          <p:nvPr/>
        </p:nvGrpSpPr>
        <p:grpSpPr>
          <a:xfrm>
            <a:off x="-146860" y="9258300"/>
            <a:ext cx="3962933" cy="1034365"/>
            <a:chOff x="0" y="0"/>
            <a:chExt cx="1043735" cy="27242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43735" cy="272425"/>
            </a:xfrm>
            <a:custGeom>
              <a:avLst/>
              <a:gdLst/>
              <a:ahLst/>
              <a:cxnLst/>
              <a:rect l="l" t="t" r="r" b="b"/>
              <a:pathLst>
                <a:path w="1043735" h="272425">
                  <a:moveTo>
                    <a:pt x="0" y="0"/>
                  </a:moveTo>
                  <a:lnTo>
                    <a:pt x="1043735" y="0"/>
                  </a:lnTo>
                  <a:lnTo>
                    <a:pt x="1043735" y="272425"/>
                  </a:lnTo>
                  <a:lnTo>
                    <a:pt x="0" y="272425"/>
                  </a:lnTo>
                  <a:close/>
                </a:path>
              </a:pathLst>
            </a:custGeom>
            <a:solidFill>
              <a:srgbClr val="242F9B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1043735" cy="3295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70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7259300" y="0"/>
            <a:ext cx="1028700" cy="1028700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242F9B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7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1542327" y="8108629"/>
            <a:ext cx="1560994" cy="305542"/>
            <a:chOff x="0" y="0"/>
            <a:chExt cx="2081326" cy="407390"/>
          </a:xfrm>
        </p:grpSpPr>
        <p:grpSp>
          <p:nvGrpSpPr>
            <p:cNvPr id="10" name="Group 10"/>
            <p:cNvGrpSpPr/>
            <p:nvPr/>
          </p:nvGrpSpPr>
          <p:grpSpPr>
            <a:xfrm>
              <a:off x="1673936" y="0"/>
              <a:ext cx="407390" cy="407390"/>
              <a:chOff x="0" y="0"/>
              <a:chExt cx="812800" cy="8128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  <p:sp>
            <p:nvSpPr>
              <p:cNvPr id="12" name="TextBox 12"/>
              <p:cNvSpPr txBox="1"/>
              <p:nvPr/>
            </p:nvSpPr>
            <p:spPr>
              <a:xfrm>
                <a:off x="0" y="-57150"/>
                <a:ext cx="812800" cy="8699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470"/>
                  </a:lnSpc>
                </a:pPr>
                <a:endParaRPr/>
              </a:p>
            </p:txBody>
          </p:sp>
        </p:grpSp>
        <p:grpSp>
          <p:nvGrpSpPr>
            <p:cNvPr id="13" name="Group 13"/>
            <p:cNvGrpSpPr/>
            <p:nvPr/>
          </p:nvGrpSpPr>
          <p:grpSpPr>
            <a:xfrm>
              <a:off x="0" y="0"/>
              <a:ext cx="1537697" cy="407390"/>
              <a:chOff x="0" y="0"/>
              <a:chExt cx="3067924" cy="8128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3067924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3067924" h="812800">
                    <a:moveTo>
                      <a:pt x="0" y="0"/>
                    </a:moveTo>
                    <a:lnTo>
                      <a:pt x="3067924" y="0"/>
                    </a:lnTo>
                    <a:lnTo>
                      <a:pt x="3067924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  <p:sp>
            <p:nvSpPr>
              <p:cNvPr id="15" name="TextBox 15"/>
              <p:cNvSpPr txBox="1"/>
              <p:nvPr/>
            </p:nvSpPr>
            <p:spPr>
              <a:xfrm>
                <a:off x="0" y="-57150"/>
                <a:ext cx="3067924" cy="8699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470"/>
                  </a:lnSpc>
                </a:pPr>
                <a:endParaRPr/>
              </a:p>
            </p:txBody>
          </p:sp>
        </p:grpSp>
        <p:sp>
          <p:nvSpPr>
            <p:cNvPr id="16" name="Freeform 16"/>
            <p:cNvSpPr/>
            <p:nvPr/>
          </p:nvSpPr>
          <p:spPr>
            <a:xfrm rot="-5400000">
              <a:off x="1801082" y="155956"/>
              <a:ext cx="153098" cy="95477"/>
            </a:xfrm>
            <a:custGeom>
              <a:avLst/>
              <a:gdLst/>
              <a:ahLst/>
              <a:cxnLst/>
              <a:rect l="l" t="t" r="r" b="b"/>
              <a:pathLst>
                <a:path w="153098" h="95477">
                  <a:moveTo>
                    <a:pt x="0" y="0"/>
                  </a:moveTo>
                  <a:lnTo>
                    <a:pt x="153098" y="0"/>
                  </a:lnTo>
                  <a:lnTo>
                    <a:pt x="153098" y="95478"/>
                  </a:lnTo>
                  <a:lnTo>
                    <a:pt x="0" y="95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7" name="TextBox 17"/>
          <p:cNvSpPr txBox="1"/>
          <p:nvPr/>
        </p:nvSpPr>
        <p:spPr>
          <a:xfrm>
            <a:off x="4223588" y="2613233"/>
            <a:ext cx="11430674" cy="22737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9239"/>
              </a:lnSpc>
              <a:spcBef>
                <a:spcPct val="0"/>
              </a:spcBef>
            </a:pPr>
            <a:r>
              <a:rPr lang="en-US" sz="6599" dirty="0">
                <a:solidFill>
                  <a:srgbClr val="242F9B"/>
                </a:solidFill>
                <a:latin typeface="Montserrat Bold"/>
              </a:rPr>
              <a:t>PERHITUNGAN DOSIS OBAT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536999" y="514350"/>
            <a:ext cx="1119845" cy="1119845"/>
            <a:chOff x="0" y="0"/>
            <a:chExt cx="1493127" cy="1493127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493127" cy="1493127"/>
            </a:xfrm>
            <a:custGeom>
              <a:avLst/>
              <a:gdLst/>
              <a:ahLst/>
              <a:cxnLst/>
              <a:rect l="l" t="t" r="r" b="b"/>
              <a:pathLst>
                <a:path w="1493127" h="1493127">
                  <a:moveTo>
                    <a:pt x="0" y="0"/>
                  </a:moveTo>
                  <a:lnTo>
                    <a:pt x="1493127" y="0"/>
                  </a:lnTo>
                  <a:lnTo>
                    <a:pt x="1493127" y="1493127"/>
                  </a:lnTo>
                  <a:lnTo>
                    <a:pt x="0" y="14931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  <p:grpSp>
          <p:nvGrpSpPr>
            <p:cNvPr id="20" name="Group 20"/>
            <p:cNvGrpSpPr/>
            <p:nvPr/>
          </p:nvGrpSpPr>
          <p:grpSpPr>
            <a:xfrm>
              <a:off x="129613" y="126047"/>
              <a:ext cx="1241034" cy="1241034"/>
              <a:chOff x="0" y="0"/>
              <a:chExt cx="812800" cy="812800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2" name="TextBox 22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23" name="Freeform 23"/>
            <p:cNvSpPr/>
            <p:nvPr/>
          </p:nvSpPr>
          <p:spPr>
            <a:xfrm>
              <a:off x="122480" y="126874"/>
              <a:ext cx="1241034" cy="1229543"/>
            </a:xfrm>
            <a:custGeom>
              <a:avLst/>
              <a:gdLst/>
              <a:ahLst/>
              <a:cxnLst/>
              <a:rect l="l" t="t" r="r" b="b"/>
              <a:pathLst>
                <a:path w="1241034" h="1229543">
                  <a:moveTo>
                    <a:pt x="0" y="0"/>
                  </a:moveTo>
                  <a:lnTo>
                    <a:pt x="1241035" y="0"/>
                  </a:lnTo>
                  <a:lnTo>
                    <a:pt x="1241035" y="1229543"/>
                  </a:lnTo>
                  <a:lnTo>
                    <a:pt x="0" y="12295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</p:grpSp>
      <p:grpSp>
        <p:nvGrpSpPr>
          <p:cNvPr id="24" name="Group 24"/>
          <p:cNvGrpSpPr/>
          <p:nvPr/>
        </p:nvGrpSpPr>
        <p:grpSpPr>
          <a:xfrm>
            <a:off x="1834606" y="694600"/>
            <a:ext cx="3632280" cy="820661"/>
            <a:chOff x="0" y="0"/>
            <a:chExt cx="4843040" cy="1094214"/>
          </a:xfrm>
        </p:grpSpPr>
        <p:sp>
          <p:nvSpPr>
            <p:cNvPr id="25" name="TextBox 25"/>
            <p:cNvSpPr txBox="1"/>
            <p:nvPr/>
          </p:nvSpPr>
          <p:spPr>
            <a:xfrm>
              <a:off x="0" y="-38100"/>
              <a:ext cx="4843040" cy="31709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005"/>
                </a:lnSpc>
                <a:spcBef>
                  <a:spcPct val="0"/>
                </a:spcBef>
              </a:pPr>
              <a:r>
                <a:rPr lang="en-US" sz="1432" spc="113">
                  <a:solidFill>
                    <a:srgbClr val="000000"/>
                  </a:solidFill>
                  <a:latin typeface="Poppins Bold"/>
                </a:rPr>
                <a:t>SEKOLAH TINGGI ILMU KESEHATAN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107116"/>
              <a:ext cx="4843040" cy="70297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212"/>
                </a:lnSpc>
                <a:spcBef>
                  <a:spcPct val="0"/>
                </a:spcBef>
              </a:pPr>
              <a:r>
                <a:rPr lang="en-US" sz="3008" spc="352">
                  <a:solidFill>
                    <a:srgbClr val="000000"/>
                  </a:solidFill>
                  <a:latin typeface="Poppins Bold"/>
                </a:rPr>
                <a:t>NOTOKUSUMO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704515"/>
              <a:ext cx="4843040" cy="3897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406"/>
                </a:lnSpc>
                <a:spcBef>
                  <a:spcPct val="0"/>
                </a:spcBef>
              </a:pPr>
              <a:r>
                <a:rPr lang="en-US" sz="1719" spc="135">
                  <a:solidFill>
                    <a:srgbClr val="000000"/>
                  </a:solidFill>
                  <a:latin typeface="Poppins Bold"/>
                </a:rPr>
                <a:t>YOGYAKARTA</a:t>
              </a:r>
            </a:p>
          </p:txBody>
        </p:sp>
      </p:grpSp>
      <p:sp>
        <p:nvSpPr>
          <p:cNvPr id="28" name="Freeform 28"/>
          <p:cNvSpPr/>
          <p:nvPr/>
        </p:nvSpPr>
        <p:spPr>
          <a:xfrm>
            <a:off x="11551852" y="9155176"/>
            <a:ext cx="674551" cy="564093"/>
          </a:xfrm>
          <a:custGeom>
            <a:avLst/>
            <a:gdLst/>
            <a:ahLst/>
            <a:cxnLst/>
            <a:rect l="l" t="t" r="r" b="b"/>
            <a:pathLst>
              <a:path w="674551" h="564093">
                <a:moveTo>
                  <a:pt x="0" y="0"/>
                </a:moveTo>
                <a:lnTo>
                  <a:pt x="674551" y="0"/>
                </a:lnTo>
                <a:lnTo>
                  <a:pt x="674551" y="564094"/>
                </a:lnTo>
                <a:lnTo>
                  <a:pt x="0" y="56409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29" name="Freeform 29"/>
          <p:cNvSpPr/>
          <p:nvPr/>
        </p:nvSpPr>
        <p:spPr>
          <a:xfrm>
            <a:off x="11542327" y="8668569"/>
            <a:ext cx="368306" cy="362782"/>
          </a:xfrm>
          <a:custGeom>
            <a:avLst/>
            <a:gdLst/>
            <a:ahLst/>
            <a:cxnLst/>
            <a:rect l="l" t="t" r="r" b="b"/>
            <a:pathLst>
              <a:path w="368306" h="362782">
                <a:moveTo>
                  <a:pt x="0" y="0"/>
                </a:moveTo>
                <a:lnTo>
                  <a:pt x="368306" y="0"/>
                </a:lnTo>
                <a:lnTo>
                  <a:pt x="368306" y="362782"/>
                </a:lnTo>
                <a:lnTo>
                  <a:pt x="0" y="36278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30" name="TextBox 30"/>
          <p:cNvSpPr txBox="1"/>
          <p:nvPr/>
        </p:nvSpPr>
        <p:spPr>
          <a:xfrm>
            <a:off x="12140139" y="8614196"/>
            <a:ext cx="5148851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242F9B"/>
                </a:solidFill>
                <a:latin typeface="Montserrat Classic"/>
              </a:rPr>
              <a:t>www.stikes-notokusumo.ac.id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2140139" y="9182400"/>
            <a:ext cx="5148851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080"/>
              </a:lnSpc>
              <a:spcBef>
                <a:spcPct val="0"/>
              </a:spcBef>
            </a:pPr>
            <a:r>
              <a:rPr lang="en-US" sz="2200">
                <a:solidFill>
                  <a:srgbClr val="242F9B"/>
                </a:solidFill>
                <a:latin typeface="Montserrat Classic"/>
              </a:rPr>
              <a:t>Jl. Bener No. 26 Tegalrejo Yogyakarta</a:t>
            </a:r>
          </a:p>
        </p:txBody>
      </p:sp>
      <p:grpSp>
        <p:nvGrpSpPr>
          <p:cNvPr id="32" name="Group 32"/>
          <p:cNvGrpSpPr/>
          <p:nvPr/>
        </p:nvGrpSpPr>
        <p:grpSpPr>
          <a:xfrm>
            <a:off x="413576" y="9513296"/>
            <a:ext cx="2842061" cy="552530"/>
            <a:chOff x="0" y="0"/>
            <a:chExt cx="3789414" cy="736707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6"/>
                  </a:lnTo>
                  <a:lnTo>
                    <a:pt x="0" y="4876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4" name="Freeform 34"/>
            <p:cNvSpPr/>
            <p:nvPr/>
          </p:nvSpPr>
          <p:spPr>
            <a:xfrm>
              <a:off x="737021" y="0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5" name="Freeform 35"/>
            <p:cNvSpPr/>
            <p:nvPr/>
          </p:nvSpPr>
          <p:spPr>
            <a:xfrm>
              <a:off x="1588731" y="0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6"/>
                  </a:lnTo>
                  <a:lnTo>
                    <a:pt x="0" y="4876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6" name="Freeform 36"/>
            <p:cNvSpPr/>
            <p:nvPr/>
          </p:nvSpPr>
          <p:spPr>
            <a:xfrm>
              <a:off x="2418964" y="0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6"/>
                  </a:lnTo>
                  <a:lnTo>
                    <a:pt x="0" y="4876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7" name="Freeform 37"/>
            <p:cNvSpPr/>
            <p:nvPr/>
          </p:nvSpPr>
          <p:spPr>
            <a:xfrm>
              <a:off x="3165214" y="0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6"/>
                  </a:lnTo>
                  <a:lnTo>
                    <a:pt x="0" y="4876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8" name="Freeform 38"/>
            <p:cNvSpPr/>
            <p:nvPr/>
          </p:nvSpPr>
          <p:spPr>
            <a:xfrm>
              <a:off x="2237196" y="199999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8"/>
                  </a:lnTo>
                  <a:lnTo>
                    <a:pt x="0" y="5367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9" name="Freeform 39"/>
            <p:cNvSpPr/>
            <p:nvPr/>
          </p:nvSpPr>
          <p:spPr>
            <a:xfrm>
              <a:off x="2261157" y="213132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0" name="Freeform 40"/>
            <p:cNvSpPr/>
            <p:nvPr/>
          </p:nvSpPr>
          <p:spPr>
            <a:xfrm>
              <a:off x="2972026" y="199999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8"/>
                  </a:lnTo>
                  <a:lnTo>
                    <a:pt x="0" y="5367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1" name="Freeform 41"/>
            <p:cNvSpPr/>
            <p:nvPr/>
          </p:nvSpPr>
          <p:spPr>
            <a:xfrm>
              <a:off x="2995987" y="213132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a:blipFill>
          </p:spPr>
        </p:sp>
      </p:grpSp>
    </p:spTree>
    <p:extLst>
      <p:ext uri="{BB962C8B-B14F-4D97-AF65-F5344CB8AC3E}">
        <p14:creationId xmlns:p14="http://schemas.microsoft.com/office/powerpoint/2010/main" val="29868756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5" name="Group 5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8" name="Freeform 8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sp>
        <p:nvSpPr>
          <p:cNvPr id="9" name="TextBox 9"/>
          <p:cNvSpPr txBox="1"/>
          <p:nvPr/>
        </p:nvSpPr>
        <p:spPr>
          <a:xfrm>
            <a:off x="1166883" y="2871910"/>
            <a:ext cx="15498609" cy="62595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739"/>
              </a:lnSpc>
            </a:pPr>
            <a:r>
              <a:rPr lang="en-ID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Dosis</a:t>
            </a:r>
            <a:r>
              <a:rPr lang="en-ID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obat</a:t>
            </a:r>
            <a:r>
              <a:rPr lang="en-ID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merupakan</a:t>
            </a:r>
            <a:r>
              <a:rPr lang="en-ID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takaran</a:t>
            </a:r>
            <a:r>
              <a:rPr lang="en-ID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jumlah</a:t>
            </a:r>
            <a:r>
              <a:rPr lang="en-ID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obat</a:t>
            </a:r>
            <a:r>
              <a:rPr lang="en-ID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menghasilkan</a:t>
            </a:r>
            <a:r>
              <a:rPr lang="en-ID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efek</a:t>
            </a:r>
            <a:r>
              <a:rPr lang="en-ID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terapi</a:t>
            </a:r>
            <a:r>
              <a:rPr lang="en-ID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pada</a:t>
            </a:r>
            <a:r>
              <a:rPr lang="en-ID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fungsi</a:t>
            </a:r>
            <a:r>
              <a:rPr lang="en-ID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tubuh</a:t>
            </a:r>
            <a:r>
              <a:rPr lang="en-ID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terkena</a:t>
            </a:r>
            <a:r>
              <a:rPr lang="en-ID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gangguan</a:t>
            </a:r>
            <a:r>
              <a:rPr lang="en-ID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Dosis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dikelompokkan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berbagai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jenis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berdasarkan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fungsinya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285750" indent="-285750" algn="just">
              <a:lnSpc>
                <a:spcPts val="3739"/>
              </a:lnSpc>
              <a:buFont typeface="Wingdings" pitchFamily="2" charset="2"/>
              <a:buChar char="Ø"/>
            </a:pPr>
            <a:r>
              <a:rPr lang="en-ID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Dosis</a:t>
            </a:r>
            <a:r>
              <a:rPr lang="en-ID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awal</a:t>
            </a:r>
            <a:r>
              <a:rPr lang="en-ID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/Loading Dose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yaitu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dosis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awal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dibutuhkan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guna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tercapainya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konsentrasi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obat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diinginkan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darah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kemudian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selanjutnya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dosis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perawatan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ID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Dosis</a:t>
            </a:r>
            <a:r>
              <a:rPr lang="en-ID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pencegahan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yaitu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jumlah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dibutuhkan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melindungi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agar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pasien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terkena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penyakit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ID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Dosis</a:t>
            </a:r>
            <a:r>
              <a:rPr lang="en-ID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terapi</a:t>
            </a:r>
            <a:r>
              <a:rPr lang="en-ID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yaitu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dosis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obat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digunakan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terapi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jika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pasien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sudah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terkena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penyakit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ID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Dosis</a:t>
            </a:r>
            <a:r>
              <a:rPr lang="en-ID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lazim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yaitu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dosis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digunakan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terapi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ID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Dosis</a:t>
            </a:r>
            <a:r>
              <a:rPr lang="en-ID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maksimal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yaitu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dosis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obat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maksimal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digunakan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pengobatan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penyakit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yang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dosis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maksimal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dilampaui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akan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menimbulkan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efek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diinginkan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ID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Dosis</a:t>
            </a:r>
            <a:r>
              <a:rPr lang="en-ID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letaal</a:t>
            </a:r>
            <a:r>
              <a:rPr lang="en-ID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yaitu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dosis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melebihi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dosis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terapi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mengakibatkan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efek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diinginkan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pada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akhirnya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menyebabkan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kematian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>
              <a:lnSpc>
                <a:spcPts val="3739"/>
              </a:lnSpc>
            </a:pPr>
            <a:endParaRPr lang="en-ID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3739"/>
              </a:lnSpc>
            </a:pPr>
            <a:r>
              <a:rPr lang="en-US" sz="2800" dirty="0">
                <a:solidFill>
                  <a:srgbClr val="FF914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solidFill>
                <a:srgbClr val="242F9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0" name="Group 10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1" name="Group 11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3" name="Freeform 13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5" name="TextBox 25"/>
          <p:cNvSpPr txBox="1"/>
          <p:nvPr/>
        </p:nvSpPr>
        <p:spPr>
          <a:xfrm>
            <a:off x="1324660" y="793343"/>
            <a:ext cx="13146982" cy="16300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580"/>
              </a:lnSpc>
            </a:pPr>
            <a:r>
              <a:rPr lang="en-US" sz="4700" dirty="0">
                <a:solidFill>
                  <a:srgbClr val="242F9B"/>
                </a:solidFill>
                <a:latin typeface="Montserrat Ultra-Bold"/>
              </a:rPr>
              <a:t>PERHITUNGAN DOSIS OBAT DAN PENGENCERAN OBAT</a:t>
            </a:r>
          </a:p>
        </p:txBody>
      </p:sp>
    </p:spTree>
    <p:extLst>
      <p:ext uri="{BB962C8B-B14F-4D97-AF65-F5344CB8AC3E}">
        <p14:creationId xmlns:p14="http://schemas.microsoft.com/office/powerpoint/2010/main" val="60336309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5" name="Group 5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8" name="Freeform 8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sp>
        <p:nvSpPr>
          <p:cNvPr id="9" name="TextBox 9"/>
          <p:cNvSpPr txBox="1"/>
          <p:nvPr/>
        </p:nvSpPr>
        <p:spPr>
          <a:xfrm>
            <a:off x="1166883" y="2871910"/>
            <a:ext cx="15498609" cy="30689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 algn="just">
              <a:buFont typeface="Wingdings" pitchFamily="2" charset="2"/>
              <a:buChar char="Ø"/>
            </a:pP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Dosis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obat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haruslah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tepat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tingkat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keparahan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serta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kondisi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pasien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jika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dosis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berlebihan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efek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ditimbulkan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obat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akan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berubah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menjadi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efek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toksik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sedangkan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jika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dosis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terlalu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kecil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obat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akan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efektif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457200" indent="-457200" algn="just">
              <a:buFont typeface="Wingdings" pitchFamily="2" charset="2"/>
              <a:buChar char="Ø"/>
            </a:pP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Oleh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karena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itu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perhitungan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dosis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harus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didasari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pertimbangan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usia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berat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badan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lain-lain.</a:t>
            </a:r>
          </a:p>
          <a:p>
            <a:pPr marL="457200" indent="-457200" algn="just">
              <a:buFont typeface="Wingdings" pitchFamily="2" charset="2"/>
              <a:buChar char="Ø"/>
            </a:pP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Berikut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pengelompokan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perhitungan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dosis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obat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berdasarkan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usia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>
              <a:lnSpc>
                <a:spcPts val="3739"/>
              </a:lnSpc>
            </a:pP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ts val="3739"/>
              </a:lnSpc>
            </a:pPr>
            <a:r>
              <a:rPr lang="en-US" sz="2800" dirty="0">
                <a:solidFill>
                  <a:srgbClr val="FF914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solidFill>
                <a:srgbClr val="242F9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0" name="Group 10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1" name="Group 11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3" name="Freeform 13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5" name="TextBox 25"/>
          <p:cNvSpPr txBox="1"/>
          <p:nvPr/>
        </p:nvSpPr>
        <p:spPr>
          <a:xfrm>
            <a:off x="1324660" y="793343"/>
            <a:ext cx="13146982" cy="16300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580"/>
              </a:lnSpc>
            </a:pPr>
            <a:r>
              <a:rPr lang="en-US" sz="4700" dirty="0">
                <a:solidFill>
                  <a:srgbClr val="242F9B"/>
                </a:solidFill>
                <a:latin typeface="Montserrat Ultra-Bold"/>
              </a:rPr>
              <a:t>PERHITUNGAN DOSIS OBAT DAN PENGENCERAN OBAT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109E9156-5ADB-EA48-B176-1942A2DE24D4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2869" y="5467390"/>
            <a:ext cx="8738992" cy="350520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CBF45CF5-B246-7149-A5F0-757E507E3BAD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029" y="5950676"/>
            <a:ext cx="5566314" cy="2930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6065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92665"/>
          </a:xfrm>
          <a:custGeom>
            <a:avLst/>
            <a:gdLst/>
            <a:ahLst/>
            <a:cxnLst/>
            <a:rect l="l" t="t" r="r" b="b"/>
            <a:pathLst>
              <a:path w="18288000" h="10292665">
                <a:moveTo>
                  <a:pt x="0" y="0"/>
                </a:moveTo>
                <a:lnTo>
                  <a:pt x="18288000" y="0"/>
                </a:lnTo>
                <a:lnTo>
                  <a:pt x="18288000" y="10292665"/>
                </a:lnTo>
                <a:lnTo>
                  <a:pt x="0" y="1029266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5000"/>
            </a:blip>
            <a:stretch>
              <a:fillRect l="-803" t="-15285" r="-4770" b="-9769"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3" name="Group 3"/>
          <p:cNvGrpSpPr/>
          <p:nvPr/>
        </p:nvGrpSpPr>
        <p:grpSpPr>
          <a:xfrm>
            <a:off x="-146860" y="9258300"/>
            <a:ext cx="3962933" cy="1034365"/>
            <a:chOff x="0" y="0"/>
            <a:chExt cx="1043735" cy="27242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43735" cy="272425"/>
            </a:xfrm>
            <a:custGeom>
              <a:avLst/>
              <a:gdLst/>
              <a:ahLst/>
              <a:cxnLst/>
              <a:rect l="l" t="t" r="r" b="b"/>
              <a:pathLst>
                <a:path w="1043735" h="272425">
                  <a:moveTo>
                    <a:pt x="0" y="0"/>
                  </a:moveTo>
                  <a:lnTo>
                    <a:pt x="1043735" y="0"/>
                  </a:lnTo>
                  <a:lnTo>
                    <a:pt x="1043735" y="272425"/>
                  </a:lnTo>
                  <a:lnTo>
                    <a:pt x="0" y="272425"/>
                  </a:lnTo>
                  <a:close/>
                </a:path>
              </a:pathLst>
            </a:custGeom>
            <a:solidFill>
              <a:srgbClr val="242F9B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1043735" cy="3295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70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7259300" y="0"/>
            <a:ext cx="1028700" cy="1028700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242F9B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7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1542327" y="8108629"/>
            <a:ext cx="1560994" cy="305542"/>
            <a:chOff x="0" y="0"/>
            <a:chExt cx="2081326" cy="407390"/>
          </a:xfrm>
        </p:grpSpPr>
        <p:grpSp>
          <p:nvGrpSpPr>
            <p:cNvPr id="10" name="Group 10"/>
            <p:cNvGrpSpPr/>
            <p:nvPr/>
          </p:nvGrpSpPr>
          <p:grpSpPr>
            <a:xfrm>
              <a:off x="1673936" y="0"/>
              <a:ext cx="407390" cy="407390"/>
              <a:chOff x="0" y="0"/>
              <a:chExt cx="812800" cy="8128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  <p:sp>
            <p:nvSpPr>
              <p:cNvPr id="12" name="TextBox 12"/>
              <p:cNvSpPr txBox="1"/>
              <p:nvPr/>
            </p:nvSpPr>
            <p:spPr>
              <a:xfrm>
                <a:off x="0" y="-57150"/>
                <a:ext cx="812800" cy="8699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470"/>
                  </a:lnSpc>
                </a:pPr>
                <a:endParaRPr/>
              </a:p>
            </p:txBody>
          </p:sp>
        </p:grpSp>
        <p:grpSp>
          <p:nvGrpSpPr>
            <p:cNvPr id="13" name="Group 13"/>
            <p:cNvGrpSpPr/>
            <p:nvPr/>
          </p:nvGrpSpPr>
          <p:grpSpPr>
            <a:xfrm>
              <a:off x="0" y="0"/>
              <a:ext cx="1537697" cy="407390"/>
              <a:chOff x="0" y="0"/>
              <a:chExt cx="3067924" cy="8128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3067924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3067924" h="812800">
                    <a:moveTo>
                      <a:pt x="0" y="0"/>
                    </a:moveTo>
                    <a:lnTo>
                      <a:pt x="3067924" y="0"/>
                    </a:lnTo>
                    <a:lnTo>
                      <a:pt x="3067924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  <p:sp>
            <p:nvSpPr>
              <p:cNvPr id="15" name="TextBox 15"/>
              <p:cNvSpPr txBox="1"/>
              <p:nvPr/>
            </p:nvSpPr>
            <p:spPr>
              <a:xfrm>
                <a:off x="0" y="-57150"/>
                <a:ext cx="3067924" cy="8699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470"/>
                  </a:lnSpc>
                </a:pPr>
                <a:endParaRPr/>
              </a:p>
            </p:txBody>
          </p:sp>
        </p:grpSp>
        <p:sp>
          <p:nvSpPr>
            <p:cNvPr id="16" name="Freeform 16"/>
            <p:cNvSpPr/>
            <p:nvPr/>
          </p:nvSpPr>
          <p:spPr>
            <a:xfrm rot="-5400000">
              <a:off x="1801082" y="155956"/>
              <a:ext cx="153098" cy="95477"/>
            </a:xfrm>
            <a:custGeom>
              <a:avLst/>
              <a:gdLst/>
              <a:ahLst/>
              <a:cxnLst/>
              <a:rect l="l" t="t" r="r" b="b"/>
              <a:pathLst>
                <a:path w="153098" h="95477">
                  <a:moveTo>
                    <a:pt x="0" y="0"/>
                  </a:moveTo>
                  <a:lnTo>
                    <a:pt x="153098" y="0"/>
                  </a:lnTo>
                  <a:lnTo>
                    <a:pt x="153098" y="95478"/>
                  </a:lnTo>
                  <a:lnTo>
                    <a:pt x="0" y="95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7" name="TextBox 17"/>
          <p:cNvSpPr txBox="1"/>
          <p:nvPr/>
        </p:nvSpPr>
        <p:spPr>
          <a:xfrm>
            <a:off x="4223588" y="2613233"/>
            <a:ext cx="11430674" cy="22737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9239"/>
              </a:lnSpc>
              <a:spcBef>
                <a:spcPct val="0"/>
              </a:spcBef>
            </a:pPr>
            <a:r>
              <a:rPr lang="en-US" sz="6599" dirty="0">
                <a:solidFill>
                  <a:srgbClr val="242F9B"/>
                </a:solidFill>
                <a:latin typeface="Montserrat Bold"/>
              </a:rPr>
              <a:t>CARA/ RUTE PEMBERIAN OBAT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536999" y="514350"/>
            <a:ext cx="1119845" cy="1119845"/>
            <a:chOff x="0" y="0"/>
            <a:chExt cx="1493127" cy="1493127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493127" cy="1493127"/>
            </a:xfrm>
            <a:custGeom>
              <a:avLst/>
              <a:gdLst/>
              <a:ahLst/>
              <a:cxnLst/>
              <a:rect l="l" t="t" r="r" b="b"/>
              <a:pathLst>
                <a:path w="1493127" h="1493127">
                  <a:moveTo>
                    <a:pt x="0" y="0"/>
                  </a:moveTo>
                  <a:lnTo>
                    <a:pt x="1493127" y="0"/>
                  </a:lnTo>
                  <a:lnTo>
                    <a:pt x="1493127" y="1493127"/>
                  </a:lnTo>
                  <a:lnTo>
                    <a:pt x="0" y="14931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  <p:grpSp>
          <p:nvGrpSpPr>
            <p:cNvPr id="20" name="Group 20"/>
            <p:cNvGrpSpPr/>
            <p:nvPr/>
          </p:nvGrpSpPr>
          <p:grpSpPr>
            <a:xfrm>
              <a:off x="129613" y="126047"/>
              <a:ext cx="1241034" cy="1241034"/>
              <a:chOff x="0" y="0"/>
              <a:chExt cx="812800" cy="812800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2" name="TextBox 22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23" name="Freeform 23"/>
            <p:cNvSpPr/>
            <p:nvPr/>
          </p:nvSpPr>
          <p:spPr>
            <a:xfrm>
              <a:off x="122480" y="126874"/>
              <a:ext cx="1241034" cy="1229543"/>
            </a:xfrm>
            <a:custGeom>
              <a:avLst/>
              <a:gdLst/>
              <a:ahLst/>
              <a:cxnLst/>
              <a:rect l="l" t="t" r="r" b="b"/>
              <a:pathLst>
                <a:path w="1241034" h="1229543">
                  <a:moveTo>
                    <a:pt x="0" y="0"/>
                  </a:moveTo>
                  <a:lnTo>
                    <a:pt x="1241035" y="0"/>
                  </a:lnTo>
                  <a:lnTo>
                    <a:pt x="1241035" y="1229543"/>
                  </a:lnTo>
                  <a:lnTo>
                    <a:pt x="0" y="12295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</p:grpSp>
      <p:grpSp>
        <p:nvGrpSpPr>
          <p:cNvPr id="24" name="Group 24"/>
          <p:cNvGrpSpPr/>
          <p:nvPr/>
        </p:nvGrpSpPr>
        <p:grpSpPr>
          <a:xfrm>
            <a:off x="1834606" y="694600"/>
            <a:ext cx="3632280" cy="820661"/>
            <a:chOff x="0" y="0"/>
            <a:chExt cx="4843040" cy="1094214"/>
          </a:xfrm>
        </p:grpSpPr>
        <p:sp>
          <p:nvSpPr>
            <p:cNvPr id="25" name="TextBox 25"/>
            <p:cNvSpPr txBox="1"/>
            <p:nvPr/>
          </p:nvSpPr>
          <p:spPr>
            <a:xfrm>
              <a:off x="0" y="-38100"/>
              <a:ext cx="4843040" cy="31709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005"/>
                </a:lnSpc>
                <a:spcBef>
                  <a:spcPct val="0"/>
                </a:spcBef>
              </a:pPr>
              <a:r>
                <a:rPr lang="en-US" sz="1432" spc="113">
                  <a:solidFill>
                    <a:srgbClr val="000000"/>
                  </a:solidFill>
                  <a:latin typeface="Poppins Bold"/>
                </a:rPr>
                <a:t>SEKOLAH TINGGI ILMU KESEHATAN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107116"/>
              <a:ext cx="4843040" cy="70297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212"/>
                </a:lnSpc>
                <a:spcBef>
                  <a:spcPct val="0"/>
                </a:spcBef>
              </a:pPr>
              <a:r>
                <a:rPr lang="en-US" sz="3008" spc="352">
                  <a:solidFill>
                    <a:srgbClr val="000000"/>
                  </a:solidFill>
                  <a:latin typeface="Poppins Bold"/>
                </a:rPr>
                <a:t>NOTOKUSUMO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704515"/>
              <a:ext cx="4843040" cy="3897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406"/>
                </a:lnSpc>
                <a:spcBef>
                  <a:spcPct val="0"/>
                </a:spcBef>
              </a:pPr>
              <a:r>
                <a:rPr lang="en-US" sz="1719" spc="135">
                  <a:solidFill>
                    <a:srgbClr val="000000"/>
                  </a:solidFill>
                  <a:latin typeface="Poppins Bold"/>
                </a:rPr>
                <a:t>YOGYAKARTA</a:t>
              </a:r>
            </a:p>
          </p:txBody>
        </p:sp>
      </p:grpSp>
      <p:sp>
        <p:nvSpPr>
          <p:cNvPr id="28" name="Freeform 28"/>
          <p:cNvSpPr/>
          <p:nvPr/>
        </p:nvSpPr>
        <p:spPr>
          <a:xfrm>
            <a:off x="11551852" y="9155176"/>
            <a:ext cx="674551" cy="564093"/>
          </a:xfrm>
          <a:custGeom>
            <a:avLst/>
            <a:gdLst/>
            <a:ahLst/>
            <a:cxnLst/>
            <a:rect l="l" t="t" r="r" b="b"/>
            <a:pathLst>
              <a:path w="674551" h="564093">
                <a:moveTo>
                  <a:pt x="0" y="0"/>
                </a:moveTo>
                <a:lnTo>
                  <a:pt x="674551" y="0"/>
                </a:lnTo>
                <a:lnTo>
                  <a:pt x="674551" y="564094"/>
                </a:lnTo>
                <a:lnTo>
                  <a:pt x="0" y="56409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29" name="Freeform 29"/>
          <p:cNvSpPr/>
          <p:nvPr/>
        </p:nvSpPr>
        <p:spPr>
          <a:xfrm>
            <a:off x="11542327" y="8668569"/>
            <a:ext cx="368306" cy="362782"/>
          </a:xfrm>
          <a:custGeom>
            <a:avLst/>
            <a:gdLst/>
            <a:ahLst/>
            <a:cxnLst/>
            <a:rect l="l" t="t" r="r" b="b"/>
            <a:pathLst>
              <a:path w="368306" h="362782">
                <a:moveTo>
                  <a:pt x="0" y="0"/>
                </a:moveTo>
                <a:lnTo>
                  <a:pt x="368306" y="0"/>
                </a:lnTo>
                <a:lnTo>
                  <a:pt x="368306" y="362782"/>
                </a:lnTo>
                <a:lnTo>
                  <a:pt x="0" y="36278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30" name="TextBox 30"/>
          <p:cNvSpPr txBox="1"/>
          <p:nvPr/>
        </p:nvSpPr>
        <p:spPr>
          <a:xfrm>
            <a:off x="12140139" y="8614196"/>
            <a:ext cx="5148851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242F9B"/>
                </a:solidFill>
                <a:latin typeface="Montserrat Classic"/>
              </a:rPr>
              <a:t>www.stikes-notokusumo.ac.id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2140139" y="9182400"/>
            <a:ext cx="5148851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080"/>
              </a:lnSpc>
              <a:spcBef>
                <a:spcPct val="0"/>
              </a:spcBef>
            </a:pPr>
            <a:r>
              <a:rPr lang="en-US" sz="2200">
                <a:solidFill>
                  <a:srgbClr val="242F9B"/>
                </a:solidFill>
                <a:latin typeface="Montserrat Classic"/>
              </a:rPr>
              <a:t>Jl. Bener No. 26 Tegalrejo Yogyakarta</a:t>
            </a:r>
          </a:p>
        </p:txBody>
      </p:sp>
      <p:grpSp>
        <p:nvGrpSpPr>
          <p:cNvPr id="32" name="Group 32"/>
          <p:cNvGrpSpPr/>
          <p:nvPr/>
        </p:nvGrpSpPr>
        <p:grpSpPr>
          <a:xfrm>
            <a:off x="413576" y="9513296"/>
            <a:ext cx="2842061" cy="552530"/>
            <a:chOff x="0" y="0"/>
            <a:chExt cx="3789414" cy="736707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6"/>
                  </a:lnTo>
                  <a:lnTo>
                    <a:pt x="0" y="4876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4" name="Freeform 34"/>
            <p:cNvSpPr/>
            <p:nvPr/>
          </p:nvSpPr>
          <p:spPr>
            <a:xfrm>
              <a:off x="737021" y="0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5" name="Freeform 35"/>
            <p:cNvSpPr/>
            <p:nvPr/>
          </p:nvSpPr>
          <p:spPr>
            <a:xfrm>
              <a:off x="1588731" y="0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6"/>
                  </a:lnTo>
                  <a:lnTo>
                    <a:pt x="0" y="4876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6" name="Freeform 36"/>
            <p:cNvSpPr/>
            <p:nvPr/>
          </p:nvSpPr>
          <p:spPr>
            <a:xfrm>
              <a:off x="2418964" y="0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6"/>
                  </a:lnTo>
                  <a:lnTo>
                    <a:pt x="0" y="4876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7" name="Freeform 37"/>
            <p:cNvSpPr/>
            <p:nvPr/>
          </p:nvSpPr>
          <p:spPr>
            <a:xfrm>
              <a:off x="3165214" y="0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6"/>
                  </a:lnTo>
                  <a:lnTo>
                    <a:pt x="0" y="4876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8" name="Freeform 38"/>
            <p:cNvSpPr/>
            <p:nvPr/>
          </p:nvSpPr>
          <p:spPr>
            <a:xfrm>
              <a:off x="2237196" y="199999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8"/>
                  </a:lnTo>
                  <a:lnTo>
                    <a:pt x="0" y="5367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9" name="Freeform 39"/>
            <p:cNvSpPr/>
            <p:nvPr/>
          </p:nvSpPr>
          <p:spPr>
            <a:xfrm>
              <a:off x="2261157" y="213132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0" name="Freeform 40"/>
            <p:cNvSpPr/>
            <p:nvPr/>
          </p:nvSpPr>
          <p:spPr>
            <a:xfrm>
              <a:off x="2972026" y="199999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8"/>
                  </a:lnTo>
                  <a:lnTo>
                    <a:pt x="0" y="5367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1" name="Freeform 41"/>
            <p:cNvSpPr/>
            <p:nvPr/>
          </p:nvSpPr>
          <p:spPr>
            <a:xfrm>
              <a:off x="2995987" y="213132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a:blipFill>
          </p:spPr>
        </p:sp>
      </p:grpSp>
    </p:spTree>
    <p:extLst>
      <p:ext uri="{BB962C8B-B14F-4D97-AF65-F5344CB8AC3E}">
        <p14:creationId xmlns:p14="http://schemas.microsoft.com/office/powerpoint/2010/main" val="42004651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5" name="Group 5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8" name="Freeform 8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1" name="Group 11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3" name="Freeform 13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5" name="TextBox 25"/>
          <p:cNvSpPr txBox="1"/>
          <p:nvPr/>
        </p:nvSpPr>
        <p:spPr>
          <a:xfrm>
            <a:off x="1324660" y="793343"/>
            <a:ext cx="13146982" cy="16300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580"/>
              </a:lnSpc>
            </a:pPr>
            <a:r>
              <a:rPr lang="en-US" sz="4700" dirty="0">
                <a:solidFill>
                  <a:srgbClr val="242F9B"/>
                </a:solidFill>
                <a:latin typeface="Montserrat Ultra-Bold"/>
              </a:rPr>
              <a:t>PERHITUNGAN DOSIS OBAT DAN PENGENCERAN OBAT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66B6A8DF-E633-104B-9C3B-8CF418434BE7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9640" y="3005104"/>
            <a:ext cx="12372002" cy="5629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6346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5" name="Group 5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8" name="Freeform 8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1" name="Group 11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3" name="Freeform 13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5" name="TextBox 25"/>
          <p:cNvSpPr txBox="1"/>
          <p:nvPr/>
        </p:nvSpPr>
        <p:spPr>
          <a:xfrm>
            <a:off x="1324660" y="793343"/>
            <a:ext cx="13146982" cy="16300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580"/>
              </a:lnSpc>
            </a:pPr>
            <a:r>
              <a:rPr lang="en-US" sz="4700" dirty="0">
                <a:solidFill>
                  <a:srgbClr val="242F9B"/>
                </a:solidFill>
                <a:latin typeface="Montserrat Ultra-Bold"/>
              </a:rPr>
              <a:t>PERHITUNGAN DOSIS OBAT DAN PENGENCERAN OBAT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CF9EE3F-8AEE-A541-B12B-B73B292F84F6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537" y="2625724"/>
            <a:ext cx="15478664" cy="6388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15118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92665"/>
          </a:xfrm>
          <a:custGeom>
            <a:avLst/>
            <a:gdLst/>
            <a:ahLst/>
            <a:cxnLst/>
            <a:rect l="l" t="t" r="r" b="b"/>
            <a:pathLst>
              <a:path w="18288000" h="10292665">
                <a:moveTo>
                  <a:pt x="0" y="0"/>
                </a:moveTo>
                <a:lnTo>
                  <a:pt x="18288000" y="0"/>
                </a:lnTo>
                <a:lnTo>
                  <a:pt x="18288000" y="10292665"/>
                </a:lnTo>
                <a:lnTo>
                  <a:pt x="0" y="1029266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5000"/>
            </a:blip>
            <a:stretch>
              <a:fillRect l="-803" t="-15285" r="-4770" b="-9769"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3" name="Group 3"/>
          <p:cNvGrpSpPr/>
          <p:nvPr/>
        </p:nvGrpSpPr>
        <p:grpSpPr>
          <a:xfrm>
            <a:off x="-146860" y="9258300"/>
            <a:ext cx="3962933" cy="1034365"/>
            <a:chOff x="0" y="0"/>
            <a:chExt cx="1043735" cy="27242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43735" cy="272425"/>
            </a:xfrm>
            <a:custGeom>
              <a:avLst/>
              <a:gdLst/>
              <a:ahLst/>
              <a:cxnLst/>
              <a:rect l="l" t="t" r="r" b="b"/>
              <a:pathLst>
                <a:path w="1043735" h="272425">
                  <a:moveTo>
                    <a:pt x="0" y="0"/>
                  </a:moveTo>
                  <a:lnTo>
                    <a:pt x="1043735" y="0"/>
                  </a:lnTo>
                  <a:lnTo>
                    <a:pt x="1043735" y="272425"/>
                  </a:lnTo>
                  <a:lnTo>
                    <a:pt x="0" y="272425"/>
                  </a:lnTo>
                  <a:close/>
                </a:path>
              </a:pathLst>
            </a:custGeom>
            <a:solidFill>
              <a:srgbClr val="242F9B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1043735" cy="3295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70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7259300" y="0"/>
            <a:ext cx="1028700" cy="1028700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242F9B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7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1542327" y="8108629"/>
            <a:ext cx="1560994" cy="305542"/>
            <a:chOff x="0" y="0"/>
            <a:chExt cx="2081326" cy="407390"/>
          </a:xfrm>
        </p:grpSpPr>
        <p:grpSp>
          <p:nvGrpSpPr>
            <p:cNvPr id="10" name="Group 10"/>
            <p:cNvGrpSpPr/>
            <p:nvPr/>
          </p:nvGrpSpPr>
          <p:grpSpPr>
            <a:xfrm>
              <a:off x="1673936" y="0"/>
              <a:ext cx="407390" cy="407390"/>
              <a:chOff x="0" y="0"/>
              <a:chExt cx="812800" cy="8128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  <p:sp>
            <p:nvSpPr>
              <p:cNvPr id="12" name="TextBox 12"/>
              <p:cNvSpPr txBox="1"/>
              <p:nvPr/>
            </p:nvSpPr>
            <p:spPr>
              <a:xfrm>
                <a:off x="0" y="-57150"/>
                <a:ext cx="812800" cy="8699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470"/>
                  </a:lnSpc>
                </a:pPr>
                <a:endParaRPr/>
              </a:p>
            </p:txBody>
          </p:sp>
        </p:grpSp>
        <p:grpSp>
          <p:nvGrpSpPr>
            <p:cNvPr id="13" name="Group 13"/>
            <p:cNvGrpSpPr/>
            <p:nvPr/>
          </p:nvGrpSpPr>
          <p:grpSpPr>
            <a:xfrm>
              <a:off x="0" y="0"/>
              <a:ext cx="1537697" cy="407390"/>
              <a:chOff x="0" y="0"/>
              <a:chExt cx="3067924" cy="8128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3067924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3067924" h="812800">
                    <a:moveTo>
                      <a:pt x="0" y="0"/>
                    </a:moveTo>
                    <a:lnTo>
                      <a:pt x="3067924" y="0"/>
                    </a:lnTo>
                    <a:lnTo>
                      <a:pt x="3067924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  <p:sp>
            <p:nvSpPr>
              <p:cNvPr id="15" name="TextBox 15"/>
              <p:cNvSpPr txBox="1"/>
              <p:nvPr/>
            </p:nvSpPr>
            <p:spPr>
              <a:xfrm>
                <a:off x="0" y="-57150"/>
                <a:ext cx="3067924" cy="8699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470"/>
                  </a:lnSpc>
                </a:pPr>
                <a:endParaRPr/>
              </a:p>
            </p:txBody>
          </p:sp>
        </p:grpSp>
        <p:sp>
          <p:nvSpPr>
            <p:cNvPr id="16" name="Freeform 16"/>
            <p:cNvSpPr/>
            <p:nvPr/>
          </p:nvSpPr>
          <p:spPr>
            <a:xfrm rot="-5400000">
              <a:off x="1801082" y="155956"/>
              <a:ext cx="153098" cy="95477"/>
            </a:xfrm>
            <a:custGeom>
              <a:avLst/>
              <a:gdLst/>
              <a:ahLst/>
              <a:cxnLst/>
              <a:rect l="l" t="t" r="r" b="b"/>
              <a:pathLst>
                <a:path w="153098" h="95477">
                  <a:moveTo>
                    <a:pt x="0" y="0"/>
                  </a:moveTo>
                  <a:lnTo>
                    <a:pt x="153098" y="0"/>
                  </a:lnTo>
                  <a:lnTo>
                    <a:pt x="153098" y="95478"/>
                  </a:lnTo>
                  <a:lnTo>
                    <a:pt x="0" y="95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7" name="TextBox 17"/>
          <p:cNvSpPr txBox="1"/>
          <p:nvPr/>
        </p:nvSpPr>
        <p:spPr>
          <a:xfrm>
            <a:off x="4223588" y="2613233"/>
            <a:ext cx="11430674" cy="34535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9239"/>
              </a:lnSpc>
              <a:spcBef>
                <a:spcPct val="0"/>
              </a:spcBef>
            </a:pPr>
            <a:r>
              <a:rPr lang="en-US" sz="6599" dirty="0">
                <a:solidFill>
                  <a:srgbClr val="242F9B"/>
                </a:solidFill>
                <a:latin typeface="Montserrat Bold"/>
              </a:rPr>
              <a:t>FAKTOR YANG MEMPENGARUHI PEMBERIAN DOSIS OBAT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536999" y="514350"/>
            <a:ext cx="1119845" cy="1119845"/>
            <a:chOff x="0" y="0"/>
            <a:chExt cx="1493127" cy="1493127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493127" cy="1493127"/>
            </a:xfrm>
            <a:custGeom>
              <a:avLst/>
              <a:gdLst/>
              <a:ahLst/>
              <a:cxnLst/>
              <a:rect l="l" t="t" r="r" b="b"/>
              <a:pathLst>
                <a:path w="1493127" h="1493127">
                  <a:moveTo>
                    <a:pt x="0" y="0"/>
                  </a:moveTo>
                  <a:lnTo>
                    <a:pt x="1493127" y="0"/>
                  </a:lnTo>
                  <a:lnTo>
                    <a:pt x="1493127" y="1493127"/>
                  </a:lnTo>
                  <a:lnTo>
                    <a:pt x="0" y="14931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  <p:grpSp>
          <p:nvGrpSpPr>
            <p:cNvPr id="20" name="Group 20"/>
            <p:cNvGrpSpPr/>
            <p:nvPr/>
          </p:nvGrpSpPr>
          <p:grpSpPr>
            <a:xfrm>
              <a:off x="129613" y="126047"/>
              <a:ext cx="1241034" cy="1241034"/>
              <a:chOff x="0" y="0"/>
              <a:chExt cx="812800" cy="812800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2" name="TextBox 22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23" name="Freeform 23"/>
            <p:cNvSpPr/>
            <p:nvPr/>
          </p:nvSpPr>
          <p:spPr>
            <a:xfrm>
              <a:off x="122480" y="126874"/>
              <a:ext cx="1241034" cy="1229543"/>
            </a:xfrm>
            <a:custGeom>
              <a:avLst/>
              <a:gdLst/>
              <a:ahLst/>
              <a:cxnLst/>
              <a:rect l="l" t="t" r="r" b="b"/>
              <a:pathLst>
                <a:path w="1241034" h="1229543">
                  <a:moveTo>
                    <a:pt x="0" y="0"/>
                  </a:moveTo>
                  <a:lnTo>
                    <a:pt x="1241035" y="0"/>
                  </a:lnTo>
                  <a:lnTo>
                    <a:pt x="1241035" y="1229543"/>
                  </a:lnTo>
                  <a:lnTo>
                    <a:pt x="0" y="12295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</p:grpSp>
      <p:grpSp>
        <p:nvGrpSpPr>
          <p:cNvPr id="24" name="Group 24"/>
          <p:cNvGrpSpPr/>
          <p:nvPr/>
        </p:nvGrpSpPr>
        <p:grpSpPr>
          <a:xfrm>
            <a:off x="1834606" y="694600"/>
            <a:ext cx="3632280" cy="820661"/>
            <a:chOff x="0" y="0"/>
            <a:chExt cx="4843040" cy="1094214"/>
          </a:xfrm>
        </p:grpSpPr>
        <p:sp>
          <p:nvSpPr>
            <p:cNvPr id="25" name="TextBox 25"/>
            <p:cNvSpPr txBox="1"/>
            <p:nvPr/>
          </p:nvSpPr>
          <p:spPr>
            <a:xfrm>
              <a:off x="0" y="-38100"/>
              <a:ext cx="4843040" cy="31709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005"/>
                </a:lnSpc>
                <a:spcBef>
                  <a:spcPct val="0"/>
                </a:spcBef>
              </a:pPr>
              <a:r>
                <a:rPr lang="en-US" sz="1432" spc="113">
                  <a:solidFill>
                    <a:srgbClr val="000000"/>
                  </a:solidFill>
                  <a:latin typeface="Poppins Bold"/>
                </a:rPr>
                <a:t>SEKOLAH TINGGI ILMU KESEHATAN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107116"/>
              <a:ext cx="4843040" cy="70297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212"/>
                </a:lnSpc>
                <a:spcBef>
                  <a:spcPct val="0"/>
                </a:spcBef>
              </a:pPr>
              <a:r>
                <a:rPr lang="en-US" sz="3008" spc="352">
                  <a:solidFill>
                    <a:srgbClr val="000000"/>
                  </a:solidFill>
                  <a:latin typeface="Poppins Bold"/>
                </a:rPr>
                <a:t>NOTOKUSUMO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704515"/>
              <a:ext cx="4843040" cy="3897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406"/>
                </a:lnSpc>
                <a:spcBef>
                  <a:spcPct val="0"/>
                </a:spcBef>
              </a:pPr>
              <a:r>
                <a:rPr lang="en-US" sz="1719" spc="135">
                  <a:solidFill>
                    <a:srgbClr val="000000"/>
                  </a:solidFill>
                  <a:latin typeface="Poppins Bold"/>
                </a:rPr>
                <a:t>YOGYAKARTA</a:t>
              </a:r>
            </a:p>
          </p:txBody>
        </p:sp>
      </p:grpSp>
      <p:sp>
        <p:nvSpPr>
          <p:cNvPr id="28" name="Freeform 28"/>
          <p:cNvSpPr/>
          <p:nvPr/>
        </p:nvSpPr>
        <p:spPr>
          <a:xfrm>
            <a:off x="11551852" y="9155176"/>
            <a:ext cx="674551" cy="564093"/>
          </a:xfrm>
          <a:custGeom>
            <a:avLst/>
            <a:gdLst/>
            <a:ahLst/>
            <a:cxnLst/>
            <a:rect l="l" t="t" r="r" b="b"/>
            <a:pathLst>
              <a:path w="674551" h="564093">
                <a:moveTo>
                  <a:pt x="0" y="0"/>
                </a:moveTo>
                <a:lnTo>
                  <a:pt x="674551" y="0"/>
                </a:lnTo>
                <a:lnTo>
                  <a:pt x="674551" y="564094"/>
                </a:lnTo>
                <a:lnTo>
                  <a:pt x="0" y="56409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29" name="Freeform 29"/>
          <p:cNvSpPr/>
          <p:nvPr/>
        </p:nvSpPr>
        <p:spPr>
          <a:xfrm>
            <a:off x="11542327" y="8668569"/>
            <a:ext cx="368306" cy="362782"/>
          </a:xfrm>
          <a:custGeom>
            <a:avLst/>
            <a:gdLst/>
            <a:ahLst/>
            <a:cxnLst/>
            <a:rect l="l" t="t" r="r" b="b"/>
            <a:pathLst>
              <a:path w="368306" h="362782">
                <a:moveTo>
                  <a:pt x="0" y="0"/>
                </a:moveTo>
                <a:lnTo>
                  <a:pt x="368306" y="0"/>
                </a:lnTo>
                <a:lnTo>
                  <a:pt x="368306" y="362782"/>
                </a:lnTo>
                <a:lnTo>
                  <a:pt x="0" y="36278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30" name="TextBox 30"/>
          <p:cNvSpPr txBox="1"/>
          <p:nvPr/>
        </p:nvSpPr>
        <p:spPr>
          <a:xfrm>
            <a:off x="12140139" y="8614196"/>
            <a:ext cx="5148851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242F9B"/>
                </a:solidFill>
                <a:latin typeface="Montserrat Classic"/>
              </a:rPr>
              <a:t>www.stikes-notokusumo.ac.id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2140139" y="9182400"/>
            <a:ext cx="5148851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080"/>
              </a:lnSpc>
              <a:spcBef>
                <a:spcPct val="0"/>
              </a:spcBef>
            </a:pPr>
            <a:r>
              <a:rPr lang="en-US" sz="2200">
                <a:solidFill>
                  <a:srgbClr val="242F9B"/>
                </a:solidFill>
                <a:latin typeface="Montserrat Classic"/>
              </a:rPr>
              <a:t>Jl. Bener No. 26 Tegalrejo Yogyakarta</a:t>
            </a:r>
          </a:p>
        </p:txBody>
      </p:sp>
      <p:grpSp>
        <p:nvGrpSpPr>
          <p:cNvPr id="32" name="Group 32"/>
          <p:cNvGrpSpPr/>
          <p:nvPr/>
        </p:nvGrpSpPr>
        <p:grpSpPr>
          <a:xfrm>
            <a:off x="413576" y="9513296"/>
            <a:ext cx="2842061" cy="552530"/>
            <a:chOff x="0" y="0"/>
            <a:chExt cx="3789414" cy="736707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6"/>
                  </a:lnTo>
                  <a:lnTo>
                    <a:pt x="0" y="4876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4" name="Freeform 34"/>
            <p:cNvSpPr/>
            <p:nvPr/>
          </p:nvSpPr>
          <p:spPr>
            <a:xfrm>
              <a:off x="737021" y="0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5" name="Freeform 35"/>
            <p:cNvSpPr/>
            <p:nvPr/>
          </p:nvSpPr>
          <p:spPr>
            <a:xfrm>
              <a:off x="1588731" y="0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6"/>
                  </a:lnTo>
                  <a:lnTo>
                    <a:pt x="0" y="4876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6" name="Freeform 36"/>
            <p:cNvSpPr/>
            <p:nvPr/>
          </p:nvSpPr>
          <p:spPr>
            <a:xfrm>
              <a:off x="2418964" y="0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6"/>
                  </a:lnTo>
                  <a:lnTo>
                    <a:pt x="0" y="4876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7" name="Freeform 37"/>
            <p:cNvSpPr/>
            <p:nvPr/>
          </p:nvSpPr>
          <p:spPr>
            <a:xfrm>
              <a:off x="3165214" y="0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6"/>
                  </a:lnTo>
                  <a:lnTo>
                    <a:pt x="0" y="4876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8" name="Freeform 38"/>
            <p:cNvSpPr/>
            <p:nvPr/>
          </p:nvSpPr>
          <p:spPr>
            <a:xfrm>
              <a:off x="2237196" y="199999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8"/>
                  </a:lnTo>
                  <a:lnTo>
                    <a:pt x="0" y="5367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9" name="Freeform 39"/>
            <p:cNvSpPr/>
            <p:nvPr/>
          </p:nvSpPr>
          <p:spPr>
            <a:xfrm>
              <a:off x="2261157" y="213132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0" name="Freeform 40"/>
            <p:cNvSpPr/>
            <p:nvPr/>
          </p:nvSpPr>
          <p:spPr>
            <a:xfrm>
              <a:off x="2972026" y="199999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8"/>
                  </a:lnTo>
                  <a:lnTo>
                    <a:pt x="0" y="5367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1" name="Freeform 41"/>
            <p:cNvSpPr/>
            <p:nvPr/>
          </p:nvSpPr>
          <p:spPr>
            <a:xfrm>
              <a:off x="2995987" y="213132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a:blipFill>
          </p:spPr>
        </p:sp>
      </p:grpSp>
    </p:spTree>
    <p:extLst>
      <p:ext uri="{BB962C8B-B14F-4D97-AF65-F5344CB8AC3E}">
        <p14:creationId xmlns:p14="http://schemas.microsoft.com/office/powerpoint/2010/main" val="316080209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5" name="Group 5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8" name="Freeform 8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1" name="Group 11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3" name="Freeform 13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5" name="TextBox 25"/>
          <p:cNvSpPr txBox="1"/>
          <p:nvPr/>
        </p:nvSpPr>
        <p:spPr>
          <a:xfrm>
            <a:off x="1324660" y="793343"/>
            <a:ext cx="13146982" cy="16300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580"/>
              </a:lnSpc>
            </a:pPr>
            <a:r>
              <a:rPr lang="en-US" sz="4700" dirty="0">
                <a:solidFill>
                  <a:srgbClr val="242F9B"/>
                </a:solidFill>
                <a:latin typeface="Montserrat Ultra-Bold"/>
              </a:rPr>
              <a:t>FAKTOR-FAKTOR YANG MEMPENGARUHI DOSIS OBAT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F87BEFB-533C-ED48-A7D5-BF5C8EF4CB51}"/>
              </a:ext>
            </a:extLst>
          </p:cNvPr>
          <p:cNvSpPr/>
          <p:nvPr/>
        </p:nvSpPr>
        <p:spPr>
          <a:xfrm>
            <a:off x="1324659" y="3440596"/>
            <a:ext cx="14250473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D" sz="3600" dirty="0" err="1">
                <a:latin typeface="Arial" panose="020B0604020202020204" pitchFamily="34" charset="0"/>
              </a:rPr>
              <a:t>Dosis</a:t>
            </a:r>
            <a:r>
              <a:rPr lang="en-ID" sz="3600" dirty="0">
                <a:latin typeface="Arial" panose="020B0604020202020204" pitchFamily="34" charset="0"/>
              </a:rPr>
              <a:t> </a:t>
            </a:r>
            <a:r>
              <a:rPr lang="en-ID" sz="3600" dirty="0" err="1">
                <a:latin typeface="Arial" panose="020B0604020202020204" pitchFamily="34" charset="0"/>
              </a:rPr>
              <a:t>obat</a:t>
            </a:r>
            <a:r>
              <a:rPr lang="en-ID" sz="3600" dirty="0">
                <a:latin typeface="Arial" panose="020B0604020202020204" pitchFamily="34" charset="0"/>
              </a:rPr>
              <a:t> yang </a:t>
            </a:r>
            <a:r>
              <a:rPr lang="en-ID" sz="3600" dirty="0" err="1">
                <a:latin typeface="Arial" panose="020B0604020202020204" pitchFamily="34" charset="0"/>
              </a:rPr>
              <a:t>diberikan</a:t>
            </a:r>
            <a:r>
              <a:rPr lang="en-ID" sz="3600" dirty="0">
                <a:latin typeface="Arial" panose="020B0604020202020204" pitchFamily="34" charset="0"/>
              </a:rPr>
              <a:t> </a:t>
            </a:r>
            <a:r>
              <a:rPr lang="en-ID" sz="3600" dirty="0" err="1">
                <a:latin typeface="Arial" panose="020B0604020202020204" pitchFamily="34" charset="0"/>
              </a:rPr>
              <a:t>kepada</a:t>
            </a:r>
            <a:r>
              <a:rPr lang="en-ID" sz="3600" dirty="0">
                <a:latin typeface="Arial" panose="020B0604020202020204" pitchFamily="34" charset="0"/>
              </a:rPr>
              <a:t> </a:t>
            </a:r>
            <a:r>
              <a:rPr lang="en-ID" sz="3600" dirty="0" err="1">
                <a:latin typeface="Arial" panose="020B0604020202020204" pitchFamily="34" charset="0"/>
              </a:rPr>
              <a:t>penderita</a:t>
            </a:r>
            <a:r>
              <a:rPr lang="en-ID" sz="3600" dirty="0">
                <a:latin typeface="Arial" panose="020B0604020202020204" pitchFamily="34" charset="0"/>
              </a:rPr>
              <a:t> </a:t>
            </a:r>
            <a:r>
              <a:rPr lang="en-ID" sz="3600" dirty="0" err="1">
                <a:latin typeface="Arial" panose="020B0604020202020204" pitchFamily="34" charset="0"/>
              </a:rPr>
              <a:t>dipengaruhi</a:t>
            </a:r>
            <a:r>
              <a:rPr lang="en-ID" sz="3600" dirty="0">
                <a:latin typeface="Arial" panose="020B0604020202020204" pitchFamily="34" charset="0"/>
              </a:rPr>
              <a:t> </a:t>
            </a:r>
            <a:r>
              <a:rPr lang="en-ID" sz="3600" dirty="0" err="1">
                <a:latin typeface="Arial" panose="020B0604020202020204" pitchFamily="34" charset="0"/>
              </a:rPr>
              <a:t>oleh</a:t>
            </a:r>
            <a:r>
              <a:rPr lang="en-ID" sz="3600" dirty="0">
                <a:latin typeface="Arial" panose="020B0604020202020204" pitchFamily="34" charset="0"/>
              </a:rPr>
              <a:t> </a:t>
            </a:r>
            <a:r>
              <a:rPr lang="en-ID" sz="3600" dirty="0" err="1">
                <a:latin typeface="Arial" panose="020B0604020202020204" pitchFamily="34" charset="0"/>
              </a:rPr>
              <a:t>beberapa</a:t>
            </a:r>
            <a:r>
              <a:rPr lang="en-ID" sz="3600" dirty="0">
                <a:latin typeface="Arial" panose="020B0604020202020204" pitchFamily="34" charset="0"/>
              </a:rPr>
              <a:t> </a:t>
            </a:r>
            <a:r>
              <a:rPr lang="en-ID" sz="3600" dirty="0" err="1">
                <a:latin typeface="Arial" panose="020B0604020202020204" pitchFamily="34" charset="0"/>
              </a:rPr>
              <a:t>faktor</a:t>
            </a:r>
            <a:r>
              <a:rPr lang="en-ID" sz="3600" dirty="0">
                <a:latin typeface="Arial" panose="020B0604020202020204" pitchFamily="34" charset="0"/>
              </a:rPr>
              <a:t>: f</a:t>
            </a:r>
          </a:p>
          <a:p>
            <a:pPr marL="571500" indent="-571500" algn="just">
              <a:buFont typeface="Wingdings" pitchFamily="2" charset="2"/>
              <a:buChar char="Ø"/>
            </a:pPr>
            <a:r>
              <a:rPr lang="en-ID" sz="3600" dirty="0" err="1">
                <a:latin typeface="Arial" panose="020B0604020202020204" pitchFamily="34" charset="0"/>
              </a:rPr>
              <a:t>aktor</a:t>
            </a:r>
            <a:r>
              <a:rPr lang="en-ID" sz="3600" dirty="0">
                <a:latin typeface="Arial" panose="020B0604020202020204" pitchFamily="34" charset="0"/>
              </a:rPr>
              <a:t> </a:t>
            </a:r>
            <a:r>
              <a:rPr lang="en-ID" sz="3600" dirty="0" err="1">
                <a:latin typeface="Arial" panose="020B0604020202020204" pitchFamily="34" charset="0"/>
              </a:rPr>
              <a:t>obat</a:t>
            </a:r>
            <a:endParaRPr lang="en-ID" sz="3600" dirty="0">
              <a:latin typeface="Arial" panose="020B0604020202020204" pitchFamily="34" charset="0"/>
            </a:endParaRPr>
          </a:p>
          <a:p>
            <a:pPr marL="571500" indent="-571500" algn="just">
              <a:buFont typeface="Wingdings" pitchFamily="2" charset="2"/>
              <a:buChar char="Ø"/>
            </a:pPr>
            <a:r>
              <a:rPr lang="en-ID" sz="3600" dirty="0" err="1">
                <a:latin typeface="Arial" panose="020B0604020202020204" pitchFamily="34" charset="0"/>
              </a:rPr>
              <a:t>cara</a:t>
            </a:r>
            <a:r>
              <a:rPr lang="en-ID" sz="3600" dirty="0">
                <a:latin typeface="Arial" panose="020B0604020202020204" pitchFamily="34" charset="0"/>
              </a:rPr>
              <a:t> </a:t>
            </a:r>
            <a:r>
              <a:rPr lang="en-ID" sz="3600" dirty="0" err="1">
                <a:latin typeface="Arial" panose="020B0604020202020204" pitchFamily="34" charset="0"/>
              </a:rPr>
              <a:t>pemberian</a:t>
            </a:r>
            <a:r>
              <a:rPr lang="en-ID" sz="3600" dirty="0">
                <a:latin typeface="Arial" panose="020B0604020202020204" pitchFamily="34" charset="0"/>
              </a:rPr>
              <a:t> </a:t>
            </a:r>
            <a:r>
              <a:rPr lang="en-ID" sz="3600" dirty="0" err="1">
                <a:latin typeface="Arial" panose="020B0604020202020204" pitchFamily="34" charset="0"/>
              </a:rPr>
              <a:t>obat</a:t>
            </a:r>
            <a:r>
              <a:rPr lang="en-ID" sz="3600" dirty="0">
                <a:latin typeface="Arial" panose="020B0604020202020204" pitchFamily="34" charset="0"/>
              </a:rPr>
              <a:t> </a:t>
            </a:r>
            <a:r>
              <a:rPr lang="en-ID" sz="3600" dirty="0" err="1">
                <a:latin typeface="Arial" panose="020B0604020202020204" pitchFamily="34" charset="0"/>
              </a:rPr>
              <a:t>tersebut</a:t>
            </a:r>
            <a:r>
              <a:rPr lang="en-ID" sz="3600" dirty="0">
                <a:latin typeface="Arial" panose="020B0604020202020204" pitchFamily="34" charset="0"/>
              </a:rPr>
              <a:t> </a:t>
            </a:r>
            <a:r>
              <a:rPr lang="en-ID" sz="3600" dirty="0" err="1">
                <a:latin typeface="Arial" panose="020B0604020202020204" pitchFamily="34" charset="0"/>
              </a:rPr>
              <a:t>dan</a:t>
            </a:r>
            <a:r>
              <a:rPr lang="en-ID" sz="3600" dirty="0">
                <a:latin typeface="Arial" panose="020B0604020202020204" pitchFamily="34" charset="0"/>
              </a:rPr>
              <a:t> </a:t>
            </a:r>
            <a:r>
              <a:rPr lang="en-ID" sz="3600" dirty="0" err="1">
                <a:latin typeface="Arial" panose="020B0604020202020204" pitchFamily="34" charset="0"/>
              </a:rPr>
              <a:t>penderita</a:t>
            </a:r>
            <a:r>
              <a:rPr lang="en-ID" sz="3600" dirty="0">
                <a:latin typeface="Arial" panose="020B0604020202020204" pitchFamily="34" charset="0"/>
              </a:rPr>
              <a:t>. </a:t>
            </a:r>
          </a:p>
          <a:p>
            <a:pPr marL="571500" indent="-571500" algn="just">
              <a:buFont typeface="Wingdings" pitchFamily="2" charset="2"/>
              <a:buChar char="Ø"/>
            </a:pPr>
            <a:endParaRPr lang="en-ID" sz="3600" dirty="0">
              <a:latin typeface="Arial" panose="020B0604020202020204" pitchFamily="34" charset="0"/>
            </a:endParaRPr>
          </a:p>
          <a:p>
            <a:pPr algn="just"/>
            <a:r>
              <a:rPr lang="en-ID" sz="3600" dirty="0" err="1">
                <a:latin typeface="Arial" panose="020B0604020202020204" pitchFamily="34" charset="0"/>
              </a:rPr>
              <a:t>Terutama</a:t>
            </a:r>
            <a:r>
              <a:rPr lang="en-ID" sz="3600" dirty="0">
                <a:latin typeface="Arial" panose="020B0604020202020204" pitchFamily="34" charset="0"/>
              </a:rPr>
              <a:t> </a:t>
            </a:r>
            <a:r>
              <a:rPr lang="en-ID" sz="3600" dirty="0" err="1">
                <a:latin typeface="Arial" panose="020B0604020202020204" pitchFamily="34" charset="0"/>
              </a:rPr>
              <a:t>faktor-faktor</a:t>
            </a:r>
            <a:r>
              <a:rPr lang="en-ID" sz="3600" dirty="0">
                <a:latin typeface="Arial" panose="020B0604020202020204" pitchFamily="34" charset="0"/>
              </a:rPr>
              <a:t> </a:t>
            </a:r>
            <a:r>
              <a:rPr lang="en-ID" sz="3600" dirty="0" err="1">
                <a:latin typeface="Arial" panose="020B0604020202020204" pitchFamily="34" charset="0"/>
              </a:rPr>
              <a:t>penderita</a:t>
            </a:r>
            <a:r>
              <a:rPr lang="en-ID" sz="3600" dirty="0">
                <a:latin typeface="Arial" panose="020B0604020202020204" pitchFamily="34" charset="0"/>
              </a:rPr>
              <a:t> </a:t>
            </a:r>
            <a:r>
              <a:rPr lang="en-ID" sz="3600" dirty="0" err="1">
                <a:latin typeface="Arial" panose="020B0604020202020204" pitchFamily="34" charset="0"/>
              </a:rPr>
              <a:t>seringkali</a:t>
            </a:r>
            <a:r>
              <a:rPr lang="en-ID" sz="3600" dirty="0">
                <a:latin typeface="Arial" panose="020B0604020202020204" pitchFamily="34" charset="0"/>
              </a:rPr>
              <a:t> </a:t>
            </a:r>
            <a:r>
              <a:rPr lang="en-ID" sz="3600" dirty="0" err="1">
                <a:latin typeface="Arial" panose="020B0604020202020204" pitchFamily="34" charset="0"/>
              </a:rPr>
              <a:t>kompleks</a:t>
            </a:r>
            <a:r>
              <a:rPr lang="en-ID" sz="3600" dirty="0">
                <a:latin typeface="Arial" panose="020B0604020202020204" pitchFamily="34" charset="0"/>
              </a:rPr>
              <a:t> </a:t>
            </a:r>
            <a:r>
              <a:rPr lang="en-ID" sz="3600" dirty="0" err="1">
                <a:latin typeface="Arial" panose="020B0604020202020204" pitchFamily="34" charset="0"/>
              </a:rPr>
              <a:t>sekali</a:t>
            </a:r>
            <a:r>
              <a:rPr lang="en-ID" sz="3600" dirty="0">
                <a:latin typeface="Arial" panose="020B0604020202020204" pitchFamily="34" charset="0"/>
              </a:rPr>
              <a:t>, </a:t>
            </a:r>
            <a:r>
              <a:rPr lang="en-ID" sz="3600" dirty="0" err="1">
                <a:latin typeface="Arial" panose="020B0604020202020204" pitchFamily="34" charset="0"/>
              </a:rPr>
              <a:t>karena</a:t>
            </a:r>
            <a:r>
              <a:rPr lang="en-ID" sz="3600" dirty="0">
                <a:latin typeface="Arial" panose="020B0604020202020204" pitchFamily="34" charset="0"/>
              </a:rPr>
              <a:t> </a:t>
            </a:r>
            <a:r>
              <a:rPr lang="en-ID" sz="3600" dirty="0" err="1">
                <a:latin typeface="Arial" panose="020B0604020202020204" pitchFamily="34" charset="0"/>
              </a:rPr>
              <a:t>perbedaan</a:t>
            </a:r>
            <a:r>
              <a:rPr lang="en-ID" sz="3600" dirty="0">
                <a:latin typeface="Arial" panose="020B0604020202020204" pitchFamily="34" charset="0"/>
              </a:rPr>
              <a:t> individual </a:t>
            </a:r>
            <a:r>
              <a:rPr lang="en-ID" sz="3600" dirty="0" err="1">
                <a:latin typeface="Arial" panose="020B0604020202020204" pitchFamily="34" charset="0"/>
              </a:rPr>
              <a:t>terhadap</a:t>
            </a:r>
            <a:r>
              <a:rPr lang="en-ID" sz="3600" dirty="0">
                <a:latin typeface="Arial" panose="020B0604020202020204" pitchFamily="34" charset="0"/>
              </a:rPr>
              <a:t> </a:t>
            </a:r>
            <a:r>
              <a:rPr lang="en-ID" sz="3600" dirty="0" err="1">
                <a:latin typeface="Arial" panose="020B0604020202020204" pitchFamily="34" charset="0"/>
              </a:rPr>
              <a:t>respons</a:t>
            </a:r>
            <a:r>
              <a:rPr lang="en-ID" sz="3600" dirty="0">
                <a:latin typeface="Arial" panose="020B0604020202020204" pitchFamily="34" charset="0"/>
              </a:rPr>
              <a:t> </a:t>
            </a:r>
            <a:r>
              <a:rPr lang="en-ID" sz="3600" dirty="0" err="1">
                <a:latin typeface="Arial" panose="020B0604020202020204" pitchFamily="34" charset="0"/>
              </a:rPr>
              <a:t>obat</a:t>
            </a:r>
            <a:r>
              <a:rPr lang="en-ID" sz="3600" dirty="0">
                <a:latin typeface="Arial" panose="020B0604020202020204" pitchFamily="34" charset="0"/>
              </a:rPr>
              <a:t> </a:t>
            </a:r>
            <a:r>
              <a:rPr lang="en-ID" sz="3600" dirty="0" err="1">
                <a:latin typeface="Arial" panose="020B0604020202020204" pitchFamily="34" charset="0"/>
              </a:rPr>
              <a:t>tidak</a:t>
            </a:r>
            <a:r>
              <a:rPr lang="en-ID" sz="3600" dirty="0">
                <a:latin typeface="Arial" panose="020B0604020202020204" pitchFamily="34" charset="0"/>
              </a:rPr>
              <a:t> </a:t>
            </a:r>
            <a:r>
              <a:rPr lang="en-ID" sz="3600" dirty="0" err="1">
                <a:latin typeface="Arial" panose="020B0604020202020204" pitchFamily="34" charset="0"/>
              </a:rPr>
              <a:t>selalu</a:t>
            </a:r>
            <a:r>
              <a:rPr lang="en-ID" sz="3600" dirty="0">
                <a:latin typeface="Arial" panose="020B0604020202020204" pitchFamily="34" charset="0"/>
              </a:rPr>
              <a:t> </a:t>
            </a:r>
            <a:r>
              <a:rPr lang="en-ID" sz="3600" dirty="0" err="1">
                <a:latin typeface="Arial" panose="020B0604020202020204" pitchFamily="34" charset="0"/>
              </a:rPr>
              <a:t>dapat</a:t>
            </a:r>
            <a:r>
              <a:rPr lang="en-ID" sz="3600" dirty="0">
                <a:latin typeface="Arial" panose="020B0604020202020204" pitchFamily="34" charset="0"/>
              </a:rPr>
              <a:t> </a:t>
            </a:r>
            <a:r>
              <a:rPr lang="en-ID" sz="3600" dirty="0" err="1">
                <a:latin typeface="Arial" panose="020B0604020202020204" pitchFamily="34" charset="0"/>
              </a:rPr>
              <a:t>diperkirakan</a:t>
            </a:r>
            <a:r>
              <a:rPr lang="en-ID" sz="3600" dirty="0">
                <a:latin typeface="Arial" panose="020B0604020202020204" pitchFamily="34" charset="0"/>
              </a:rPr>
              <a:t>. Ada </a:t>
            </a:r>
            <a:r>
              <a:rPr lang="en-ID" sz="3600" dirty="0" err="1">
                <a:latin typeface="Arial" panose="020B0604020202020204" pitchFamily="34" charset="0"/>
              </a:rPr>
              <a:t>kemungkinan</a:t>
            </a:r>
            <a:r>
              <a:rPr lang="en-ID" sz="3600" dirty="0">
                <a:latin typeface="Arial" panose="020B0604020202020204" pitchFamily="34" charset="0"/>
              </a:rPr>
              <a:t> </a:t>
            </a:r>
            <a:r>
              <a:rPr lang="en-ID" sz="3600" dirty="0" err="1">
                <a:latin typeface="Arial" panose="020B0604020202020204" pitchFamily="34" charset="0"/>
              </a:rPr>
              <a:t>ketiga</a:t>
            </a:r>
            <a:r>
              <a:rPr lang="en-ID" sz="3600" dirty="0">
                <a:latin typeface="Arial" panose="020B0604020202020204" pitchFamily="34" charset="0"/>
              </a:rPr>
              <a:t> </a:t>
            </a:r>
            <a:r>
              <a:rPr lang="en-ID" sz="3600" dirty="0" err="1">
                <a:latin typeface="Arial" panose="020B0604020202020204" pitchFamily="34" charset="0"/>
              </a:rPr>
              <a:t>faktor</a:t>
            </a:r>
            <a:r>
              <a:rPr lang="en-ID" sz="3600" dirty="0">
                <a:latin typeface="Arial" panose="020B0604020202020204" pitchFamily="34" charset="0"/>
              </a:rPr>
              <a:t> </a:t>
            </a:r>
            <a:r>
              <a:rPr lang="en-ID" sz="3600" dirty="0" err="1">
                <a:latin typeface="Arial" panose="020B0604020202020204" pitchFamily="34" charset="0"/>
              </a:rPr>
              <a:t>tersebut</a:t>
            </a:r>
            <a:r>
              <a:rPr lang="en-ID" sz="3600" dirty="0">
                <a:latin typeface="Arial" panose="020B0604020202020204" pitchFamily="34" charset="0"/>
              </a:rPr>
              <a:t> di </a:t>
            </a:r>
            <a:r>
              <a:rPr lang="en-ID" sz="3600" dirty="0" err="1">
                <a:latin typeface="Arial" panose="020B0604020202020204" pitchFamily="34" charset="0"/>
              </a:rPr>
              <a:t>bawah</a:t>
            </a:r>
            <a:r>
              <a:rPr lang="en-ID" sz="3600" dirty="0">
                <a:latin typeface="Arial" panose="020B0604020202020204" pitchFamily="34" charset="0"/>
              </a:rPr>
              <a:t> </a:t>
            </a:r>
            <a:r>
              <a:rPr lang="en-ID" sz="3600" dirty="0" err="1">
                <a:latin typeface="Arial" panose="020B0604020202020204" pitchFamily="34" charset="0"/>
              </a:rPr>
              <a:t>ini</a:t>
            </a:r>
            <a:r>
              <a:rPr lang="en-ID" sz="3600" dirty="0">
                <a:latin typeface="Arial" panose="020B0604020202020204" pitchFamily="34" charset="0"/>
              </a:rPr>
              <a:t> </a:t>
            </a:r>
            <a:r>
              <a:rPr lang="en-ID" sz="3600" dirty="0" err="1">
                <a:latin typeface="Arial" panose="020B0604020202020204" pitchFamily="34" charset="0"/>
              </a:rPr>
              <a:t>didapat</a:t>
            </a:r>
            <a:r>
              <a:rPr lang="en-ID" sz="3600" dirty="0">
                <a:latin typeface="Arial" panose="020B0604020202020204" pitchFamily="34" charset="0"/>
              </a:rPr>
              <a:t> </a:t>
            </a:r>
            <a:r>
              <a:rPr lang="en-ID" sz="3600" dirty="0" err="1">
                <a:latin typeface="Arial" panose="020B0604020202020204" pitchFamily="34" charset="0"/>
              </a:rPr>
              <a:t>sekaligus</a:t>
            </a:r>
            <a:r>
              <a:rPr lang="en-ID" sz="3600" dirty="0">
                <a:latin typeface="Arial" panose="020B0604020202020204" pitchFamily="34" charset="0"/>
              </a:rPr>
              <a:t>. </a:t>
            </a:r>
            <a:endParaRPr lang="en-ID" sz="3600" dirty="0"/>
          </a:p>
        </p:txBody>
      </p:sp>
    </p:spTree>
    <p:extLst>
      <p:ext uri="{BB962C8B-B14F-4D97-AF65-F5344CB8AC3E}">
        <p14:creationId xmlns:p14="http://schemas.microsoft.com/office/powerpoint/2010/main" val="18279289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5" name="Group 5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8" name="Freeform 8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1" name="Group 11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3" name="Freeform 13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8A2E3A1C-DD73-BC47-8284-DEDD1E2F168F}"/>
              </a:ext>
            </a:extLst>
          </p:cNvPr>
          <p:cNvSpPr/>
          <p:nvPr/>
        </p:nvSpPr>
        <p:spPr>
          <a:xfrm>
            <a:off x="1926214" y="2222204"/>
            <a:ext cx="1209458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D" sz="4000" b="1" dirty="0" err="1">
                <a:latin typeface="Arial,Bold"/>
              </a:rPr>
              <a:t>Faktor</a:t>
            </a:r>
            <a:r>
              <a:rPr lang="en-ID" sz="4000" b="1" dirty="0">
                <a:latin typeface="Arial,Bold"/>
              </a:rPr>
              <a:t> </a:t>
            </a:r>
            <a:r>
              <a:rPr lang="en-ID" sz="4000" b="1" dirty="0" err="1">
                <a:latin typeface="Arial,Bold"/>
              </a:rPr>
              <a:t>obat</a:t>
            </a:r>
            <a:r>
              <a:rPr lang="en-ID" sz="4000" b="1" dirty="0">
                <a:latin typeface="Arial,Bold"/>
              </a:rPr>
              <a:t> :</a:t>
            </a:r>
            <a:endParaRPr lang="en-ID" sz="4000" b="1" dirty="0"/>
          </a:p>
          <a:p>
            <a:pPr marL="571500" indent="-571500" algn="just">
              <a:buFont typeface="Wingdings" pitchFamily="2" charset="2"/>
              <a:buChar char="Ø"/>
            </a:pPr>
            <a:r>
              <a:rPr lang="en-ID" sz="4000" dirty="0" err="1">
                <a:latin typeface="Arial" panose="020B0604020202020204" pitchFamily="34" charset="0"/>
              </a:rPr>
              <a:t>Sifat</a:t>
            </a:r>
            <a:r>
              <a:rPr lang="en-ID" sz="4000" dirty="0">
                <a:latin typeface="Arial" panose="020B0604020202020204" pitchFamily="34" charset="0"/>
              </a:rPr>
              <a:t> </a:t>
            </a:r>
            <a:r>
              <a:rPr lang="en-ID" sz="4000" dirty="0" err="1">
                <a:latin typeface="Arial" panose="020B0604020202020204" pitchFamily="34" charset="0"/>
              </a:rPr>
              <a:t>fisika</a:t>
            </a:r>
            <a:r>
              <a:rPr lang="en-ID" sz="4000" dirty="0">
                <a:latin typeface="Arial" panose="020B0604020202020204" pitchFamily="34" charset="0"/>
              </a:rPr>
              <a:t>: </a:t>
            </a:r>
            <a:r>
              <a:rPr lang="en-ID" sz="4000" dirty="0" err="1">
                <a:latin typeface="Arial" panose="020B0604020202020204" pitchFamily="34" charset="0"/>
              </a:rPr>
              <a:t>daya</a:t>
            </a:r>
            <a:r>
              <a:rPr lang="en-ID" sz="4000" dirty="0">
                <a:latin typeface="Arial" panose="020B0604020202020204" pitchFamily="34" charset="0"/>
              </a:rPr>
              <a:t> </a:t>
            </a:r>
            <a:r>
              <a:rPr lang="en-ID" sz="4000" dirty="0" err="1">
                <a:latin typeface="Arial" panose="020B0604020202020204" pitchFamily="34" charset="0"/>
              </a:rPr>
              <a:t>larut</a:t>
            </a:r>
            <a:r>
              <a:rPr lang="en-ID" sz="4000" dirty="0">
                <a:latin typeface="Arial" panose="020B0604020202020204" pitchFamily="34" charset="0"/>
              </a:rPr>
              <a:t> </a:t>
            </a:r>
            <a:r>
              <a:rPr lang="en-ID" sz="4000" dirty="0" err="1">
                <a:latin typeface="Arial" panose="020B0604020202020204" pitchFamily="34" charset="0"/>
              </a:rPr>
              <a:t>obat</a:t>
            </a:r>
            <a:r>
              <a:rPr lang="en-ID" sz="4000" dirty="0">
                <a:latin typeface="Arial" panose="020B0604020202020204" pitchFamily="34" charset="0"/>
              </a:rPr>
              <a:t> </a:t>
            </a:r>
            <a:r>
              <a:rPr lang="en-ID" sz="4000" dirty="0" err="1">
                <a:latin typeface="Arial" panose="020B0604020202020204" pitchFamily="34" charset="0"/>
              </a:rPr>
              <a:t>dalam</a:t>
            </a:r>
            <a:r>
              <a:rPr lang="en-ID" sz="4000" dirty="0">
                <a:latin typeface="Arial" panose="020B0604020202020204" pitchFamily="34" charset="0"/>
              </a:rPr>
              <a:t> air/lemak, Kristal/</a:t>
            </a:r>
            <a:r>
              <a:rPr lang="en-ID" sz="4000" dirty="0" err="1">
                <a:latin typeface="Arial" panose="020B0604020202020204" pitchFamily="34" charset="0"/>
              </a:rPr>
              <a:t>amorf</a:t>
            </a:r>
            <a:r>
              <a:rPr lang="en-ID" sz="4000" dirty="0">
                <a:latin typeface="Arial" panose="020B0604020202020204" pitchFamily="34" charset="0"/>
              </a:rPr>
              <a:t>, </a:t>
            </a:r>
            <a:r>
              <a:rPr lang="en-ID" sz="4000" dirty="0" err="1">
                <a:latin typeface="Arial" panose="020B0604020202020204" pitchFamily="34" charset="0"/>
              </a:rPr>
              <a:t>dan</a:t>
            </a:r>
            <a:r>
              <a:rPr lang="en-ID" sz="4000" dirty="0">
                <a:latin typeface="Arial" panose="020B0604020202020204" pitchFamily="34" charset="0"/>
              </a:rPr>
              <a:t> </a:t>
            </a:r>
            <a:r>
              <a:rPr lang="en-ID" sz="4000" dirty="0" err="1">
                <a:latin typeface="Arial" panose="020B0604020202020204" pitchFamily="34" charset="0"/>
              </a:rPr>
              <a:t>sebagainya</a:t>
            </a:r>
            <a:r>
              <a:rPr lang="en-ID" sz="4000" dirty="0">
                <a:latin typeface="Arial" panose="020B0604020202020204" pitchFamily="34" charset="0"/>
              </a:rPr>
              <a:t> </a:t>
            </a:r>
          </a:p>
          <a:p>
            <a:pPr marL="571500" indent="-571500" algn="just">
              <a:buFont typeface="Wingdings" pitchFamily="2" charset="2"/>
              <a:buChar char="Ø"/>
            </a:pPr>
            <a:r>
              <a:rPr lang="en-ID" sz="4000" dirty="0" err="1">
                <a:latin typeface="Arial" panose="020B0604020202020204" pitchFamily="34" charset="0"/>
              </a:rPr>
              <a:t>Sifat</a:t>
            </a:r>
            <a:r>
              <a:rPr lang="en-ID" sz="4000" dirty="0">
                <a:latin typeface="Arial" panose="020B0604020202020204" pitchFamily="34" charset="0"/>
              </a:rPr>
              <a:t> </a:t>
            </a:r>
            <a:r>
              <a:rPr lang="en-ID" sz="4000" dirty="0" err="1">
                <a:latin typeface="Arial" panose="020B0604020202020204" pitchFamily="34" charset="0"/>
              </a:rPr>
              <a:t>kimiawi</a:t>
            </a:r>
            <a:r>
              <a:rPr lang="en-ID" sz="4000" dirty="0">
                <a:latin typeface="Arial" panose="020B0604020202020204" pitchFamily="34" charset="0"/>
              </a:rPr>
              <a:t>: </a:t>
            </a:r>
            <a:r>
              <a:rPr lang="en-ID" sz="4000" dirty="0" err="1">
                <a:latin typeface="Arial" panose="020B0604020202020204" pitchFamily="34" charset="0"/>
              </a:rPr>
              <a:t>asam</a:t>
            </a:r>
            <a:r>
              <a:rPr lang="en-ID" sz="4000" dirty="0">
                <a:latin typeface="Arial" panose="020B0604020202020204" pitchFamily="34" charset="0"/>
              </a:rPr>
              <a:t>, </a:t>
            </a:r>
            <a:r>
              <a:rPr lang="en-ID" sz="4000" dirty="0" err="1">
                <a:latin typeface="Arial" panose="020B0604020202020204" pitchFamily="34" charset="0"/>
              </a:rPr>
              <a:t>basa</a:t>
            </a:r>
            <a:r>
              <a:rPr lang="en-ID" sz="4000" dirty="0">
                <a:latin typeface="Arial" panose="020B0604020202020204" pitchFamily="34" charset="0"/>
              </a:rPr>
              <a:t>, garam, ester, garam </a:t>
            </a:r>
            <a:r>
              <a:rPr lang="en-ID" sz="4000" dirty="0" err="1">
                <a:latin typeface="Arial" panose="020B0604020202020204" pitchFamily="34" charset="0"/>
              </a:rPr>
              <a:t>kompleks</a:t>
            </a:r>
            <a:r>
              <a:rPr lang="en-ID" sz="4000" dirty="0">
                <a:latin typeface="Arial" panose="020B0604020202020204" pitchFamily="34" charset="0"/>
              </a:rPr>
              <a:t>, pH, </a:t>
            </a:r>
            <a:r>
              <a:rPr lang="en-ID" sz="4000" dirty="0" err="1">
                <a:latin typeface="Arial" panose="020B0604020202020204" pitchFamily="34" charset="0"/>
              </a:rPr>
              <a:t>pKa</a:t>
            </a:r>
            <a:r>
              <a:rPr lang="en-ID" sz="4000" dirty="0">
                <a:latin typeface="Arial" panose="020B0604020202020204" pitchFamily="34" charset="0"/>
              </a:rPr>
              <a:t> </a:t>
            </a:r>
          </a:p>
          <a:p>
            <a:pPr marL="571500" indent="-571500" algn="just">
              <a:buFont typeface="Wingdings" pitchFamily="2" charset="2"/>
              <a:buChar char="Ø"/>
            </a:pPr>
            <a:r>
              <a:rPr lang="en-ID" sz="4000" dirty="0" err="1">
                <a:latin typeface="Arial" panose="020B0604020202020204" pitchFamily="34" charset="0"/>
              </a:rPr>
              <a:t>Toksisitas</a:t>
            </a:r>
            <a:r>
              <a:rPr lang="en-ID" sz="4000" dirty="0">
                <a:latin typeface="Arial" panose="020B0604020202020204" pitchFamily="34" charset="0"/>
              </a:rPr>
              <a:t>: </a:t>
            </a:r>
            <a:r>
              <a:rPr lang="en-ID" sz="4000" dirty="0" err="1">
                <a:latin typeface="Arial" panose="020B0604020202020204" pitchFamily="34" charset="0"/>
              </a:rPr>
              <a:t>dosis</a:t>
            </a:r>
            <a:r>
              <a:rPr lang="en-ID" sz="4000" dirty="0">
                <a:latin typeface="Arial" panose="020B0604020202020204" pitchFamily="34" charset="0"/>
              </a:rPr>
              <a:t> </a:t>
            </a:r>
            <a:r>
              <a:rPr lang="en-ID" sz="4000" dirty="0" err="1">
                <a:latin typeface="Arial" panose="020B0604020202020204" pitchFamily="34" charset="0"/>
              </a:rPr>
              <a:t>obat</a:t>
            </a:r>
            <a:r>
              <a:rPr lang="en-ID" sz="4000" dirty="0">
                <a:latin typeface="Arial" panose="020B0604020202020204" pitchFamily="34" charset="0"/>
              </a:rPr>
              <a:t> </a:t>
            </a:r>
            <a:r>
              <a:rPr lang="en-ID" sz="4000" dirty="0" err="1">
                <a:latin typeface="Arial" panose="020B0604020202020204" pitchFamily="34" charset="0"/>
              </a:rPr>
              <a:t>berbanding</a:t>
            </a:r>
            <a:r>
              <a:rPr lang="en-ID" sz="4000" dirty="0">
                <a:latin typeface="Arial" panose="020B0604020202020204" pitchFamily="34" charset="0"/>
              </a:rPr>
              <a:t> </a:t>
            </a:r>
            <a:r>
              <a:rPr lang="en-ID" sz="4000" dirty="0" err="1">
                <a:latin typeface="Arial" panose="020B0604020202020204" pitchFamily="34" charset="0"/>
              </a:rPr>
              <a:t>terbalik</a:t>
            </a:r>
            <a:r>
              <a:rPr lang="en-ID" sz="4000" dirty="0">
                <a:latin typeface="Arial" panose="020B0604020202020204" pitchFamily="34" charset="0"/>
              </a:rPr>
              <a:t> </a:t>
            </a:r>
            <a:r>
              <a:rPr lang="en-ID" sz="4000" dirty="0" err="1">
                <a:latin typeface="Arial" panose="020B0604020202020204" pitchFamily="34" charset="0"/>
              </a:rPr>
              <a:t>dengan</a:t>
            </a:r>
            <a:r>
              <a:rPr lang="en-ID" sz="4000" dirty="0">
                <a:latin typeface="Arial" panose="020B0604020202020204" pitchFamily="34" charset="0"/>
              </a:rPr>
              <a:t> </a:t>
            </a:r>
            <a:r>
              <a:rPr lang="en-ID" sz="4000" dirty="0" err="1">
                <a:latin typeface="Arial" panose="020B0604020202020204" pitchFamily="34" charset="0"/>
              </a:rPr>
              <a:t>toksisitasnya</a:t>
            </a:r>
            <a:r>
              <a:rPr lang="en-ID" sz="4000" dirty="0">
                <a:latin typeface="Arial" panose="020B0604020202020204" pitchFamily="34" charset="0"/>
              </a:rPr>
              <a:t> </a:t>
            </a:r>
            <a:endParaRPr lang="en-ID" sz="4000" dirty="0"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982626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5" name="Group 5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8" name="Freeform 8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1" name="Group 11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3" name="Freeform 13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AF7086BA-76D7-7646-BC7E-0C6101C0B446}"/>
              </a:ext>
            </a:extLst>
          </p:cNvPr>
          <p:cNvSpPr/>
          <p:nvPr/>
        </p:nvSpPr>
        <p:spPr>
          <a:xfrm>
            <a:off x="1997765" y="2434325"/>
            <a:ext cx="137160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D" sz="4000" b="1" dirty="0">
                <a:latin typeface="Arial,Bold"/>
              </a:rPr>
              <a:t>Cara </a:t>
            </a:r>
            <a:r>
              <a:rPr lang="en-ID" sz="4000" b="1" dirty="0" err="1">
                <a:latin typeface="Arial,Bold"/>
              </a:rPr>
              <a:t>pemberian</a:t>
            </a:r>
            <a:r>
              <a:rPr lang="en-ID" sz="4000" b="1" dirty="0">
                <a:latin typeface="Arial,Bold"/>
              </a:rPr>
              <a:t> </a:t>
            </a:r>
            <a:r>
              <a:rPr lang="en-ID" sz="4000" b="1" dirty="0" err="1">
                <a:latin typeface="Arial,Bold"/>
              </a:rPr>
              <a:t>obat</a:t>
            </a:r>
            <a:r>
              <a:rPr lang="en-ID" sz="4000" b="1" dirty="0">
                <a:latin typeface="Arial,Bold"/>
              </a:rPr>
              <a:t> </a:t>
            </a:r>
            <a:r>
              <a:rPr lang="en-ID" sz="4000" b="1" dirty="0" err="1">
                <a:latin typeface="Arial,Bold"/>
              </a:rPr>
              <a:t>kepada</a:t>
            </a:r>
            <a:r>
              <a:rPr lang="en-ID" sz="4000" b="1" dirty="0">
                <a:latin typeface="Arial,Bold"/>
              </a:rPr>
              <a:t> </a:t>
            </a:r>
            <a:r>
              <a:rPr lang="en-ID" sz="4000" b="1" dirty="0" err="1">
                <a:latin typeface="Arial,Bold"/>
              </a:rPr>
              <a:t>penderita</a:t>
            </a:r>
            <a:r>
              <a:rPr lang="en-ID" sz="4000" b="1" dirty="0">
                <a:latin typeface="Arial,Bold"/>
              </a:rPr>
              <a:t>: </a:t>
            </a:r>
            <a:endParaRPr lang="en-ID" sz="4000" b="1" dirty="0"/>
          </a:p>
          <a:p>
            <a:pPr marL="571500" indent="-571500" algn="just">
              <a:buFont typeface="Wingdings" pitchFamily="2" charset="2"/>
              <a:buChar char="Ø"/>
            </a:pPr>
            <a:r>
              <a:rPr lang="en-ID" sz="4000" dirty="0">
                <a:latin typeface="Arial" panose="020B0604020202020204" pitchFamily="34" charset="0"/>
              </a:rPr>
              <a:t>Oral: </a:t>
            </a:r>
            <a:r>
              <a:rPr lang="en-ID" sz="4000" dirty="0" err="1">
                <a:latin typeface="Arial" panose="020B0604020202020204" pitchFamily="34" charset="0"/>
              </a:rPr>
              <a:t>dimakan</a:t>
            </a:r>
            <a:r>
              <a:rPr lang="en-ID" sz="4000" dirty="0">
                <a:latin typeface="Arial" panose="020B0604020202020204" pitchFamily="34" charset="0"/>
              </a:rPr>
              <a:t> </a:t>
            </a:r>
            <a:r>
              <a:rPr lang="en-ID" sz="4000" dirty="0" err="1">
                <a:latin typeface="Arial" panose="020B0604020202020204" pitchFamily="34" charset="0"/>
              </a:rPr>
              <a:t>atau</a:t>
            </a:r>
            <a:r>
              <a:rPr lang="en-ID" sz="4000" dirty="0">
                <a:latin typeface="Arial" panose="020B0604020202020204" pitchFamily="34" charset="0"/>
              </a:rPr>
              <a:t> </a:t>
            </a:r>
            <a:r>
              <a:rPr lang="en-ID" sz="4000" dirty="0" err="1">
                <a:latin typeface="Arial" panose="020B0604020202020204" pitchFamily="34" charset="0"/>
              </a:rPr>
              <a:t>diminum</a:t>
            </a:r>
            <a:r>
              <a:rPr lang="en-ID" sz="4000" dirty="0">
                <a:latin typeface="Arial" panose="020B0604020202020204" pitchFamily="34" charset="0"/>
              </a:rPr>
              <a:t> </a:t>
            </a:r>
          </a:p>
          <a:p>
            <a:pPr marL="571500" indent="-571500" algn="just">
              <a:buFont typeface="Wingdings" pitchFamily="2" charset="2"/>
              <a:buChar char="Ø"/>
            </a:pPr>
            <a:r>
              <a:rPr lang="en-ID" sz="4000" dirty="0">
                <a:latin typeface="Arial" panose="020B0604020202020204" pitchFamily="34" charset="0"/>
              </a:rPr>
              <a:t>Parenteral: </a:t>
            </a:r>
            <a:r>
              <a:rPr lang="en-ID" sz="4000" dirty="0" err="1">
                <a:latin typeface="Arial" panose="020B0604020202020204" pitchFamily="34" charset="0"/>
              </a:rPr>
              <a:t>subkutan</a:t>
            </a:r>
            <a:r>
              <a:rPr lang="en-ID" sz="4000" dirty="0">
                <a:latin typeface="Arial" panose="020B0604020202020204" pitchFamily="34" charset="0"/>
              </a:rPr>
              <a:t>, </a:t>
            </a:r>
            <a:r>
              <a:rPr lang="en-ID" sz="4000" dirty="0" err="1">
                <a:latin typeface="Arial" panose="020B0604020202020204" pitchFamily="34" charset="0"/>
              </a:rPr>
              <a:t>intramuskular</a:t>
            </a:r>
            <a:r>
              <a:rPr lang="en-ID" sz="4000" dirty="0">
                <a:latin typeface="Arial" panose="020B0604020202020204" pitchFamily="34" charset="0"/>
              </a:rPr>
              <a:t>, </a:t>
            </a:r>
            <a:r>
              <a:rPr lang="en-ID" sz="4000" dirty="0" err="1">
                <a:latin typeface="Arial" panose="020B0604020202020204" pitchFamily="34" charset="0"/>
              </a:rPr>
              <a:t>intravena</a:t>
            </a:r>
            <a:r>
              <a:rPr lang="en-ID" sz="4000" dirty="0">
                <a:latin typeface="Arial" panose="020B0604020202020204" pitchFamily="34" charset="0"/>
              </a:rPr>
              <a:t>, </a:t>
            </a:r>
            <a:r>
              <a:rPr lang="en-ID" sz="4000" dirty="0" err="1">
                <a:latin typeface="Arial" panose="020B0604020202020204" pitchFamily="34" charset="0"/>
              </a:rPr>
              <a:t>dan</a:t>
            </a:r>
            <a:r>
              <a:rPr lang="en-ID" sz="4000" dirty="0">
                <a:latin typeface="Arial" panose="020B0604020202020204" pitchFamily="34" charset="0"/>
              </a:rPr>
              <a:t> </a:t>
            </a:r>
            <a:r>
              <a:rPr lang="en-ID" sz="4000" dirty="0" err="1">
                <a:latin typeface="Arial" panose="020B0604020202020204" pitchFamily="34" charset="0"/>
              </a:rPr>
              <a:t>sebagainya</a:t>
            </a:r>
            <a:r>
              <a:rPr lang="en-ID" sz="4000" dirty="0">
                <a:latin typeface="Arial" panose="020B0604020202020204" pitchFamily="34" charset="0"/>
              </a:rPr>
              <a:t> </a:t>
            </a:r>
          </a:p>
          <a:p>
            <a:pPr marL="571500" indent="-571500" algn="just">
              <a:buFont typeface="Wingdings" pitchFamily="2" charset="2"/>
              <a:buChar char="Ø"/>
            </a:pPr>
            <a:r>
              <a:rPr lang="en-ID" sz="4000" dirty="0">
                <a:latin typeface="Arial" panose="020B0604020202020204" pitchFamily="34" charset="0"/>
              </a:rPr>
              <a:t>Rectal, vaginal, </a:t>
            </a:r>
            <a:r>
              <a:rPr lang="en-ID" sz="4000" dirty="0" err="1">
                <a:latin typeface="Arial" panose="020B0604020202020204" pitchFamily="34" charset="0"/>
              </a:rPr>
              <a:t>uretral</a:t>
            </a:r>
            <a:r>
              <a:rPr lang="en-ID" sz="4000" dirty="0">
                <a:latin typeface="Arial" panose="020B0604020202020204" pitchFamily="34" charset="0"/>
              </a:rPr>
              <a:t> </a:t>
            </a:r>
          </a:p>
          <a:p>
            <a:pPr marL="571500" indent="-571500" algn="just">
              <a:buFont typeface="Wingdings" pitchFamily="2" charset="2"/>
              <a:buChar char="Ø"/>
            </a:pPr>
            <a:r>
              <a:rPr lang="en-ID" sz="4000" dirty="0">
                <a:latin typeface="Arial" panose="020B0604020202020204" pitchFamily="34" charset="0"/>
              </a:rPr>
              <a:t>Local, </a:t>
            </a:r>
            <a:r>
              <a:rPr lang="en-ID" sz="4000" dirty="0" err="1">
                <a:latin typeface="Arial" panose="020B0604020202020204" pitchFamily="34" charset="0"/>
              </a:rPr>
              <a:t>topikal</a:t>
            </a:r>
            <a:r>
              <a:rPr lang="en-ID" sz="4000" dirty="0">
                <a:latin typeface="Arial" panose="020B0604020202020204" pitchFamily="34" charset="0"/>
              </a:rPr>
              <a:t>, transdermal </a:t>
            </a:r>
          </a:p>
          <a:p>
            <a:pPr marL="571500" indent="-571500" algn="just">
              <a:buFont typeface="Wingdings" pitchFamily="2" charset="2"/>
              <a:buChar char="Ø"/>
            </a:pPr>
            <a:r>
              <a:rPr lang="en-ID" sz="4000" dirty="0">
                <a:latin typeface="Arial" panose="020B0604020202020204" pitchFamily="34" charset="0"/>
              </a:rPr>
              <a:t>Lain-lain: </a:t>
            </a:r>
            <a:r>
              <a:rPr lang="en-ID" sz="4000" dirty="0" err="1">
                <a:latin typeface="Arial" panose="020B0604020202020204" pitchFamily="34" charset="0"/>
              </a:rPr>
              <a:t>implantasi</a:t>
            </a:r>
            <a:r>
              <a:rPr lang="en-ID" sz="4000" dirty="0">
                <a:latin typeface="Arial" panose="020B0604020202020204" pitchFamily="34" charset="0"/>
              </a:rPr>
              <a:t>, sublingual, </a:t>
            </a:r>
            <a:r>
              <a:rPr lang="en-ID" sz="4000" dirty="0" err="1">
                <a:latin typeface="Arial" panose="020B0604020202020204" pitchFamily="34" charset="0"/>
              </a:rPr>
              <a:t>intrabukal</a:t>
            </a:r>
            <a:r>
              <a:rPr lang="en-ID" sz="4000" dirty="0">
                <a:latin typeface="Arial" panose="020B0604020202020204" pitchFamily="34" charset="0"/>
              </a:rPr>
              <a:t>, </a:t>
            </a:r>
            <a:r>
              <a:rPr lang="en-ID" sz="4000" dirty="0" err="1">
                <a:latin typeface="Arial" panose="020B0604020202020204" pitchFamily="34" charset="0"/>
              </a:rPr>
              <a:t>dan</a:t>
            </a:r>
            <a:r>
              <a:rPr lang="en-ID" sz="4000" dirty="0">
                <a:latin typeface="Arial" panose="020B0604020202020204" pitchFamily="34" charset="0"/>
              </a:rPr>
              <a:t> </a:t>
            </a:r>
            <a:r>
              <a:rPr lang="en-ID" sz="4000" dirty="0" err="1">
                <a:latin typeface="Arial" panose="020B0604020202020204" pitchFamily="34" charset="0"/>
              </a:rPr>
              <a:t>sebagainya</a:t>
            </a:r>
            <a:r>
              <a:rPr lang="en-ID" sz="4000" dirty="0">
                <a:latin typeface="Arial" panose="020B0604020202020204" pitchFamily="34" charset="0"/>
              </a:rPr>
              <a:t> </a:t>
            </a:r>
            <a:endParaRPr lang="en-ID" sz="4000" dirty="0"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121637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5" name="Group 5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8" name="Freeform 8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1" name="Group 11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3" name="Freeform 13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C6617BBB-D6FC-0646-AC01-B5383E8DC29F}"/>
              </a:ext>
            </a:extLst>
          </p:cNvPr>
          <p:cNvSpPr/>
          <p:nvPr/>
        </p:nvSpPr>
        <p:spPr>
          <a:xfrm>
            <a:off x="551395" y="550958"/>
            <a:ext cx="14987337" cy="84638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3200" b="1" dirty="0" err="1">
                <a:latin typeface="Arial,Bold"/>
              </a:rPr>
              <a:t>Faktor</a:t>
            </a:r>
            <a:r>
              <a:rPr lang="en-ID" sz="3200" b="1" dirty="0">
                <a:latin typeface="Arial,Bold"/>
              </a:rPr>
              <a:t> </a:t>
            </a:r>
            <a:r>
              <a:rPr lang="en-ID" sz="3200" b="1" dirty="0" err="1">
                <a:latin typeface="Arial,Bold"/>
              </a:rPr>
              <a:t>penderita</a:t>
            </a:r>
            <a:r>
              <a:rPr lang="en-ID" sz="3200" b="1" dirty="0">
                <a:latin typeface="Arial,Bold"/>
              </a:rPr>
              <a:t>/</a:t>
            </a:r>
            <a:r>
              <a:rPr lang="en-ID" sz="3200" b="1" dirty="0" err="1">
                <a:latin typeface="Arial,Bold"/>
              </a:rPr>
              <a:t>karakteristik</a:t>
            </a:r>
            <a:r>
              <a:rPr lang="en-ID" sz="3200" b="1" dirty="0">
                <a:latin typeface="Arial,Bold"/>
              </a:rPr>
              <a:t> </a:t>
            </a:r>
            <a:r>
              <a:rPr lang="en-ID" sz="3200" b="1" dirty="0" err="1">
                <a:latin typeface="Arial,Bold"/>
              </a:rPr>
              <a:t>penderita</a:t>
            </a:r>
            <a:r>
              <a:rPr lang="en-ID" sz="3200" b="1" dirty="0">
                <a:latin typeface="Arial,Bold"/>
              </a:rPr>
              <a:t>: </a:t>
            </a:r>
            <a:endParaRPr lang="en-ID" sz="3200" b="1" dirty="0"/>
          </a:p>
          <a:p>
            <a:pPr marL="457200" indent="-457200">
              <a:buFont typeface="Wingdings" pitchFamily="2" charset="2"/>
              <a:buChar char="Ø"/>
            </a:pPr>
            <a:r>
              <a:rPr lang="en-ID" sz="3200" dirty="0" err="1">
                <a:latin typeface="Arial" panose="020B0604020202020204" pitchFamily="34" charset="0"/>
              </a:rPr>
              <a:t>Umur</a:t>
            </a:r>
            <a:r>
              <a:rPr lang="en-ID" sz="3200" dirty="0">
                <a:latin typeface="Arial" panose="020B0604020202020204" pitchFamily="34" charset="0"/>
              </a:rPr>
              <a:t>: </a:t>
            </a:r>
            <a:r>
              <a:rPr lang="en-ID" sz="3200" dirty="0" err="1">
                <a:latin typeface="Arial" panose="020B0604020202020204" pitchFamily="34" charset="0"/>
              </a:rPr>
              <a:t>neonatus</a:t>
            </a:r>
            <a:r>
              <a:rPr lang="en-ID" sz="3200" dirty="0">
                <a:latin typeface="Arial" panose="020B0604020202020204" pitchFamily="34" charset="0"/>
              </a:rPr>
              <a:t>, </a:t>
            </a:r>
            <a:r>
              <a:rPr lang="en-ID" sz="3200" dirty="0" err="1">
                <a:latin typeface="Arial" panose="020B0604020202020204" pitchFamily="34" charset="0"/>
              </a:rPr>
              <a:t>bayi</a:t>
            </a:r>
            <a:r>
              <a:rPr lang="en-ID" sz="3200" dirty="0">
                <a:latin typeface="Arial" panose="020B0604020202020204" pitchFamily="34" charset="0"/>
              </a:rPr>
              <a:t>, </a:t>
            </a:r>
            <a:r>
              <a:rPr lang="en-ID" sz="3200" dirty="0" err="1">
                <a:latin typeface="Arial" panose="020B0604020202020204" pitchFamily="34" charset="0"/>
              </a:rPr>
              <a:t>anak</a:t>
            </a:r>
            <a:r>
              <a:rPr lang="en-ID" sz="3200" dirty="0">
                <a:latin typeface="Arial" panose="020B0604020202020204" pitchFamily="34" charset="0"/>
              </a:rPr>
              <a:t>, </a:t>
            </a:r>
            <a:r>
              <a:rPr lang="en-ID" sz="3200" dirty="0" err="1">
                <a:latin typeface="Arial" panose="020B0604020202020204" pitchFamily="34" charset="0"/>
              </a:rPr>
              <a:t>dewasa</a:t>
            </a:r>
            <a:r>
              <a:rPr lang="en-ID" sz="3200" dirty="0">
                <a:latin typeface="Arial" panose="020B0604020202020204" pitchFamily="34" charset="0"/>
              </a:rPr>
              <a:t>, geriatric 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en-ID" sz="3200" dirty="0" err="1">
                <a:latin typeface="Arial" panose="020B0604020202020204" pitchFamily="34" charset="0"/>
              </a:rPr>
              <a:t>Berat</a:t>
            </a:r>
            <a:r>
              <a:rPr lang="en-ID" sz="3200" dirty="0">
                <a:latin typeface="Arial" panose="020B0604020202020204" pitchFamily="34" charset="0"/>
              </a:rPr>
              <a:t> </a:t>
            </a:r>
            <a:r>
              <a:rPr lang="en-ID" sz="3200" dirty="0" err="1">
                <a:latin typeface="Arial" panose="020B0604020202020204" pitchFamily="34" charset="0"/>
              </a:rPr>
              <a:t>badan</a:t>
            </a:r>
            <a:r>
              <a:rPr lang="en-ID" sz="3200" dirty="0">
                <a:latin typeface="Arial" panose="020B0604020202020204" pitchFamily="34" charset="0"/>
              </a:rPr>
              <a:t>: </a:t>
            </a:r>
            <a:r>
              <a:rPr lang="en-ID" sz="3200" dirty="0" err="1">
                <a:latin typeface="Arial" panose="020B0604020202020204" pitchFamily="34" charset="0"/>
              </a:rPr>
              <a:t>biarpun</a:t>
            </a:r>
            <a:r>
              <a:rPr lang="en-ID" sz="3200" dirty="0">
                <a:latin typeface="Arial" panose="020B0604020202020204" pitchFamily="34" charset="0"/>
              </a:rPr>
              <a:t> </a:t>
            </a:r>
            <a:r>
              <a:rPr lang="en-ID" sz="3200" dirty="0" err="1">
                <a:latin typeface="Arial" panose="020B0604020202020204" pitchFamily="34" charset="0"/>
              </a:rPr>
              <a:t>sama-sama</a:t>
            </a:r>
            <a:r>
              <a:rPr lang="en-ID" sz="3200" dirty="0">
                <a:latin typeface="Arial" panose="020B0604020202020204" pitchFamily="34" charset="0"/>
              </a:rPr>
              <a:t> </a:t>
            </a:r>
            <a:r>
              <a:rPr lang="en-ID" sz="3200" dirty="0" err="1">
                <a:latin typeface="Arial" panose="020B0604020202020204" pitchFamily="34" charset="0"/>
              </a:rPr>
              <a:t>dewasa</a:t>
            </a:r>
            <a:r>
              <a:rPr lang="en-ID" sz="3200" dirty="0">
                <a:latin typeface="Arial" panose="020B0604020202020204" pitchFamily="34" charset="0"/>
              </a:rPr>
              <a:t> </a:t>
            </a:r>
            <a:r>
              <a:rPr lang="en-ID" sz="3200" dirty="0" err="1">
                <a:latin typeface="Arial" panose="020B0604020202020204" pitchFamily="34" charset="0"/>
              </a:rPr>
              <a:t>berat</a:t>
            </a:r>
            <a:r>
              <a:rPr lang="en-ID" sz="3200" dirty="0">
                <a:latin typeface="Arial" panose="020B0604020202020204" pitchFamily="34" charset="0"/>
              </a:rPr>
              <a:t> </a:t>
            </a:r>
            <a:r>
              <a:rPr lang="en-ID" sz="3200" dirty="0" err="1">
                <a:latin typeface="Arial" panose="020B0604020202020204" pitchFamily="34" charset="0"/>
              </a:rPr>
              <a:t>badan</a:t>
            </a:r>
            <a:r>
              <a:rPr lang="en-ID" sz="3200" dirty="0">
                <a:latin typeface="Arial" panose="020B0604020202020204" pitchFamily="34" charset="0"/>
              </a:rPr>
              <a:t> </a:t>
            </a:r>
            <a:r>
              <a:rPr lang="en-ID" sz="3200" dirty="0" err="1">
                <a:latin typeface="Arial" panose="020B0604020202020204" pitchFamily="34" charset="0"/>
              </a:rPr>
              <a:t>dapat</a:t>
            </a:r>
            <a:r>
              <a:rPr lang="en-ID" sz="3200" dirty="0">
                <a:latin typeface="Arial" panose="020B0604020202020204" pitchFamily="34" charset="0"/>
              </a:rPr>
              <a:t> </a:t>
            </a:r>
            <a:r>
              <a:rPr lang="en-ID" sz="3200" dirty="0" err="1">
                <a:latin typeface="Arial" panose="020B0604020202020204" pitchFamily="34" charset="0"/>
              </a:rPr>
              <a:t>berbeda</a:t>
            </a:r>
            <a:r>
              <a:rPr lang="en-ID" sz="3200" dirty="0">
                <a:latin typeface="Arial" panose="020B0604020202020204" pitchFamily="34" charset="0"/>
              </a:rPr>
              <a:t> </a:t>
            </a:r>
            <a:r>
              <a:rPr lang="en-ID" sz="3200" dirty="0" err="1">
                <a:latin typeface="Arial" panose="020B0604020202020204" pitchFamily="34" charset="0"/>
              </a:rPr>
              <a:t>besar</a:t>
            </a:r>
            <a:endParaRPr lang="en-ID" sz="3200" dirty="0">
              <a:latin typeface="Arial" panose="020B0604020202020204" pitchFamily="34" charset="0"/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lang="en-ID" sz="3200" dirty="0" err="1">
                <a:latin typeface="Arial" panose="020B0604020202020204" pitchFamily="34" charset="0"/>
              </a:rPr>
              <a:t>Jenis</a:t>
            </a:r>
            <a:r>
              <a:rPr lang="en-ID" sz="3200" dirty="0">
                <a:latin typeface="Arial" panose="020B0604020202020204" pitchFamily="34" charset="0"/>
              </a:rPr>
              <a:t> </a:t>
            </a:r>
            <a:r>
              <a:rPr lang="en-ID" sz="3200" dirty="0" err="1">
                <a:latin typeface="Arial" panose="020B0604020202020204" pitchFamily="34" charset="0"/>
              </a:rPr>
              <a:t>kelamin</a:t>
            </a:r>
            <a:r>
              <a:rPr lang="en-ID" sz="3200" dirty="0">
                <a:latin typeface="Arial" panose="020B0604020202020204" pitchFamily="34" charset="0"/>
              </a:rPr>
              <a:t>: </a:t>
            </a:r>
            <a:r>
              <a:rPr lang="en-ID" sz="3200" dirty="0" err="1">
                <a:latin typeface="Arial" panose="020B0604020202020204" pitchFamily="34" charset="0"/>
              </a:rPr>
              <a:t>terutama</a:t>
            </a:r>
            <a:r>
              <a:rPr lang="en-ID" sz="3200" dirty="0">
                <a:latin typeface="Arial" panose="020B0604020202020204" pitchFamily="34" charset="0"/>
              </a:rPr>
              <a:t> </a:t>
            </a:r>
            <a:r>
              <a:rPr lang="en-ID" sz="3200" dirty="0" err="1">
                <a:latin typeface="Arial" panose="020B0604020202020204" pitchFamily="34" charset="0"/>
              </a:rPr>
              <a:t>untuk</a:t>
            </a:r>
            <a:r>
              <a:rPr lang="en-ID" sz="3200" dirty="0">
                <a:latin typeface="Arial" panose="020B0604020202020204" pitchFamily="34" charset="0"/>
              </a:rPr>
              <a:t> </a:t>
            </a:r>
            <a:r>
              <a:rPr lang="en-ID" sz="3200" dirty="0" err="1">
                <a:latin typeface="Arial" panose="020B0604020202020204" pitchFamily="34" charset="0"/>
              </a:rPr>
              <a:t>obat</a:t>
            </a:r>
            <a:r>
              <a:rPr lang="en-ID" sz="3200" dirty="0">
                <a:latin typeface="Arial" panose="020B0604020202020204" pitchFamily="34" charset="0"/>
              </a:rPr>
              <a:t> </a:t>
            </a:r>
            <a:r>
              <a:rPr lang="en-ID" sz="3200" dirty="0" err="1">
                <a:latin typeface="Arial" panose="020B0604020202020204" pitchFamily="34" charset="0"/>
              </a:rPr>
              <a:t>golongan</a:t>
            </a:r>
            <a:r>
              <a:rPr lang="en-ID" sz="3200" dirty="0">
                <a:latin typeface="Arial" panose="020B0604020202020204" pitchFamily="34" charset="0"/>
              </a:rPr>
              <a:t> hormone 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en-ID" sz="3200" dirty="0">
                <a:latin typeface="Arial" panose="020B0604020202020204" pitchFamily="34" charset="0"/>
              </a:rPr>
              <a:t>Ras: </a:t>
            </a:r>
            <a:r>
              <a:rPr lang="en-ID" sz="3200" dirty="0">
                <a:latin typeface="Arial,Italic"/>
              </a:rPr>
              <a:t>“slow &amp; fast </a:t>
            </a:r>
            <a:r>
              <a:rPr lang="en-ID" sz="3200" dirty="0" err="1">
                <a:latin typeface="Arial,Italic"/>
              </a:rPr>
              <a:t>acetylators</a:t>
            </a:r>
            <a:r>
              <a:rPr lang="en-ID" sz="3200" dirty="0">
                <a:latin typeface="Arial,Italic"/>
              </a:rPr>
              <a:t>” </a:t>
            </a:r>
            <a:endParaRPr lang="en-ID" sz="3200" dirty="0">
              <a:latin typeface="Arial" panose="020B0604020202020204" pitchFamily="34" charset="0"/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lang="en-ID" sz="3200" dirty="0">
                <a:latin typeface="Arial,Italic"/>
              </a:rPr>
              <a:t>Tolerance </a:t>
            </a:r>
            <a:endParaRPr lang="en-ID" sz="3200" dirty="0">
              <a:latin typeface="Arial" panose="020B0604020202020204" pitchFamily="34" charset="0"/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lang="en-ID" sz="3200" dirty="0" err="1">
                <a:latin typeface="Arial" panose="020B0604020202020204" pitchFamily="34" charset="0"/>
              </a:rPr>
              <a:t>Obesitas</a:t>
            </a:r>
            <a:r>
              <a:rPr lang="en-ID" sz="3200" dirty="0">
                <a:latin typeface="Arial" panose="020B0604020202020204" pitchFamily="34" charset="0"/>
              </a:rPr>
              <a:t>: </a:t>
            </a:r>
            <a:r>
              <a:rPr lang="en-ID" sz="3200" dirty="0" err="1">
                <a:latin typeface="Arial" panose="020B0604020202020204" pitchFamily="34" charset="0"/>
              </a:rPr>
              <a:t>untuk</a:t>
            </a:r>
            <a:r>
              <a:rPr lang="en-ID" sz="3200" dirty="0">
                <a:latin typeface="Arial" panose="020B0604020202020204" pitchFamily="34" charset="0"/>
              </a:rPr>
              <a:t> </a:t>
            </a:r>
            <a:r>
              <a:rPr lang="en-ID" sz="3200" dirty="0" err="1">
                <a:latin typeface="Arial" panose="020B0604020202020204" pitchFamily="34" charset="0"/>
              </a:rPr>
              <a:t>obat-obat</a:t>
            </a:r>
            <a:r>
              <a:rPr lang="en-ID" sz="3200" dirty="0">
                <a:latin typeface="Arial" panose="020B0604020202020204" pitchFamily="34" charset="0"/>
              </a:rPr>
              <a:t> </a:t>
            </a:r>
            <a:r>
              <a:rPr lang="en-ID" sz="3200" dirty="0" err="1">
                <a:latin typeface="Arial" panose="020B0604020202020204" pitchFamily="34" charset="0"/>
              </a:rPr>
              <a:t>tertentu</a:t>
            </a:r>
            <a:r>
              <a:rPr lang="en-ID" sz="3200" dirty="0">
                <a:latin typeface="Arial" panose="020B0604020202020204" pitchFamily="34" charset="0"/>
              </a:rPr>
              <a:t> </a:t>
            </a:r>
            <a:r>
              <a:rPr lang="en-ID" sz="3200" dirty="0" err="1">
                <a:latin typeface="Arial" panose="020B0604020202020204" pitchFamily="34" charset="0"/>
              </a:rPr>
              <a:t>faktor</a:t>
            </a:r>
            <a:r>
              <a:rPr lang="en-ID" sz="3200" dirty="0">
                <a:latin typeface="Arial" panose="020B0604020202020204" pitchFamily="34" charset="0"/>
              </a:rPr>
              <a:t> </a:t>
            </a:r>
            <a:r>
              <a:rPr lang="en-ID" sz="3200" dirty="0" err="1">
                <a:latin typeface="Arial" panose="020B0604020202020204" pitchFamily="34" charset="0"/>
              </a:rPr>
              <a:t>ini</a:t>
            </a:r>
            <a:r>
              <a:rPr lang="en-ID" sz="3200" dirty="0">
                <a:latin typeface="Arial" panose="020B0604020202020204" pitchFamily="34" charset="0"/>
              </a:rPr>
              <a:t> </a:t>
            </a:r>
            <a:r>
              <a:rPr lang="en-ID" sz="3200" dirty="0" err="1">
                <a:latin typeface="Arial" panose="020B0604020202020204" pitchFamily="34" charset="0"/>
              </a:rPr>
              <a:t>harus</a:t>
            </a:r>
            <a:r>
              <a:rPr lang="en-ID" sz="3200" dirty="0">
                <a:latin typeface="Arial" panose="020B0604020202020204" pitchFamily="34" charset="0"/>
              </a:rPr>
              <a:t> </a:t>
            </a:r>
            <a:r>
              <a:rPr lang="en-ID" sz="3200" dirty="0" err="1">
                <a:latin typeface="Arial" panose="020B0604020202020204" pitchFamily="34" charset="0"/>
              </a:rPr>
              <a:t>dierhitungkan</a:t>
            </a:r>
            <a:r>
              <a:rPr lang="en-ID" sz="3200" dirty="0">
                <a:latin typeface="Arial" panose="020B0604020202020204" pitchFamily="34" charset="0"/>
              </a:rPr>
              <a:t> 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en-ID" sz="3200" dirty="0" err="1">
                <a:latin typeface="Arial" panose="020B0604020202020204" pitchFamily="34" charset="0"/>
              </a:rPr>
              <a:t>Sensitivitas</a:t>
            </a:r>
            <a:r>
              <a:rPr lang="en-ID" sz="3200" dirty="0">
                <a:latin typeface="Arial" panose="020B0604020202020204" pitchFamily="34" charset="0"/>
              </a:rPr>
              <a:t> individual 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en-ID" sz="3200" dirty="0" err="1">
                <a:latin typeface="Arial" panose="020B0604020202020204" pitchFamily="34" charset="0"/>
              </a:rPr>
              <a:t>Keadaan</a:t>
            </a:r>
            <a:r>
              <a:rPr lang="en-ID" sz="3200" dirty="0">
                <a:latin typeface="Arial" panose="020B0604020202020204" pitchFamily="34" charset="0"/>
              </a:rPr>
              <a:t> </a:t>
            </a:r>
            <a:r>
              <a:rPr lang="en-ID" sz="3200" dirty="0" err="1">
                <a:latin typeface="Arial" panose="020B0604020202020204" pitchFamily="34" charset="0"/>
              </a:rPr>
              <a:t>pato-fisiologi</a:t>
            </a:r>
            <a:r>
              <a:rPr lang="en-ID" sz="3200" dirty="0">
                <a:latin typeface="Arial" panose="020B0604020202020204" pitchFamily="34" charset="0"/>
              </a:rPr>
              <a:t>: </a:t>
            </a:r>
            <a:r>
              <a:rPr lang="en-ID" sz="3200" dirty="0" err="1">
                <a:latin typeface="Arial" panose="020B0604020202020204" pitchFamily="34" charset="0"/>
              </a:rPr>
              <a:t>kelainan</a:t>
            </a:r>
            <a:r>
              <a:rPr lang="en-ID" sz="3200" dirty="0">
                <a:latin typeface="Arial" panose="020B0604020202020204" pitchFamily="34" charset="0"/>
              </a:rPr>
              <a:t> </a:t>
            </a:r>
            <a:r>
              <a:rPr lang="en-ID" sz="3200" dirty="0" err="1">
                <a:latin typeface="Arial" panose="020B0604020202020204" pitchFamily="34" charset="0"/>
              </a:rPr>
              <a:t>pada</a:t>
            </a:r>
            <a:r>
              <a:rPr lang="en-ID" sz="3200" dirty="0">
                <a:latin typeface="Arial" panose="020B0604020202020204" pitchFamily="34" charset="0"/>
              </a:rPr>
              <a:t> </a:t>
            </a:r>
            <a:r>
              <a:rPr lang="en-ID" sz="3200" dirty="0" err="1">
                <a:latin typeface="Arial" panose="020B0604020202020204" pitchFamily="34" charset="0"/>
              </a:rPr>
              <a:t>saluran</a:t>
            </a:r>
            <a:r>
              <a:rPr lang="en-ID" sz="3200" dirty="0">
                <a:latin typeface="Arial" panose="020B0604020202020204" pitchFamily="34" charset="0"/>
              </a:rPr>
              <a:t> </a:t>
            </a:r>
            <a:r>
              <a:rPr lang="en-ID" sz="3200" dirty="0" err="1">
                <a:latin typeface="Arial" panose="020B0604020202020204" pitchFamily="34" charset="0"/>
              </a:rPr>
              <a:t>cerna</a:t>
            </a:r>
            <a:r>
              <a:rPr lang="en-ID" sz="3200" dirty="0">
                <a:latin typeface="Arial" panose="020B0604020202020204" pitchFamily="34" charset="0"/>
              </a:rPr>
              <a:t> </a:t>
            </a:r>
            <a:r>
              <a:rPr lang="en-ID" sz="3200" dirty="0" err="1">
                <a:latin typeface="Arial" panose="020B0604020202020204" pitchFamily="34" charset="0"/>
              </a:rPr>
              <a:t>mempengaruhi</a:t>
            </a:r>
            <a:r>
              <a:rPr lang="en-ID" sz="3200" dirty="0">
                <a:latin typeface="Arial" panose="020B0604020202020204" pitchFamily="34" charset="0"/>
              </a:rPr>
              <a:t> </a:t>
            </a:r>
            <a:r>
              <a:rPr lang="en-ID" sz="3200" dirty="0" err="1">
                <a:latin typeface="Arial" panose="020B0604020202020204" pitchFamily="34" charset="0"/>
              </a:rPr>
              <a:t>absorpsi</a:t>
            </a:r>
            <a:r>
              <a:rPr lang="en-ID" sz="3200" dirty="0">
                <a:latin typeface="Arial" panose="020B0604020202020204" pitchFamily="34" charset="0"/>
              </a:rPr>
              <a:t> </a:t>
            </a:r>
            <a:r>
              <a:rPr lang="en-ID" sz="3200" dirty="0" err="1">
                <a:latin typeface="Arial" panose="020B0604020202020204" pitchFamily="34" charset="0"/>
              </a:rPr>
              <a:t>obat</a:t>
            </a:r>
            <a:r>
              <a:rPr lang="en-ID" sz="3200" dirty="0">
                <a:latin typeface="Arial" panose="020B0604020202020204" pitchFamily="34" charset="0"/>
              </a:rPr>
              <a:t>; 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en-ID" sz="3200" dirty="0" err="1">
                <a:latin typeface="Arial" panose="020B0604020202020204" pitchFamily="34" charset="0"/>
              </a:rPr>
              <a:t>penyakit</a:t>
            </a:r>
            <a:r>
              <a:rPr lang="en-ID" sz="3200" dirty="0">
                <a:latin typeface="Arial" panose="020B0604020202020204" pitchFamily="34" charset="0"/>
              </a:rPr>
              <a:t> </a:t>
            </a:r>
            <a:r>
              <a:rPr lang="en-ID" sz="3200" dirty="0" err="1">
                <a:latin typeface="Arial" panose="020B0604020202020204" pitchFamily="34" charset="0"/>
              </a:rPr>
              <a:t>hati</a:t>
            </a:r>
            <a:r>
              <a:rPr lang="en-ID" sz="3200" dirty="0">
                <a:latin typeface="Arial" panose="020B0604020202020204" pitchFamily="34" charset="0"/>
              </a:rPr>
              <a:t> </a:t>
            </a:r>
            <a:r>
              <a:rPr lang="en-ID" sz="3200" dirty="0" err="1">
                <a:latin typeface="Arial" panose="020B0604020202020204" pitchFamily="34" charset="0"/>
              </a:rPr>
              <a:t>mempengaruhi</a:t>
            </a:r>
            <a:r>
              <a:rPr lang="en-ID" sz="3200" dirty="0">
                <a:latin typeface="Arial" panose="020B0604020202020204" pitchFamily="34" charset="0"/>
              </a:rPr>
              <a:t> metabolism </a:t>
            </a:r>
            <a:r>
              <a:rPr lang="en-ID" sz="3200" dirty="0" err="1">
                <a:latin typeface="Arial" panose="020B0604020202020204" pitchFamily="34" charset="0"/>
              </a:rPr>
              <a:t>obat</a:t>
            </a:r>
            <a:r>
              <a:rPr lang="en-ID" sz="3200" dirty="0">
                <a:latin typeface="Arial" panose="020B0604020202020204" pitchFamily="34" charset="0"/>
              </a:rPr>
              <a:t>; </a:t>
            </a:r>
            <a:r>
              <a:rPr lang="en-ID" sz="3200" dirty="0" err="1">
                <a:latin typeface="Arial" panose="020B0604020202020204" pitchFamily="34" charset="0"/>
              </a:rPr>
              <a:t>kelainan</a:t>
            </a:r>
            <a:r>
              <a:rPr lang="en-ID" sz="3200" dirty="0">
                <a:latin typeface="Arial" panose="020B0604020202020204" pitchFamily="34" charset="0"/>
              </a:rPr>
              <a:t> </a:t>
            </a:r>
            <a:r>
              <a:rPr lang="en-ID" sz="3200" dirty="0" err="1">
                <a:latin typeface="Arial" panose="020B0604020202020204" pitchFamily="34" charset="0"/>
              </a:rPr>
              <a:t>pada</a:t>
            </a:r>
            <a:r>
              <a:rPr lang="en-ID" sz="3200" dirty="0">
                <a:latin typeface="Arial" panose="020B0604020202020204" pitchFamily="34" charset="0"/>
              </a:rPr>
              <a:t> </a:t>
            </a:r>
            <a:r>
              <a:rPr lang="en-ID" sz="3200" dirty="0" err="1">
                <a:latin typeface="Arial" panose="020B0604020202020204" pitchFamily="34" charset="0"/>
              </a:rPr>
              <a:t>ginjal</a:t>
            </a:r>
            <a:r>
              <a:rPr lang="en-ID" sz="3200" dirty="0">
                <a:latin typeface="Arial" panose="020B0604020202020204" pitchFamily="34" charset="0"/>
              </a:rPr>
              <a:t> </a:t>
            </a:r>
            <a:r>
              <a:rPr lang="en-ID" sz="3200" dirty="0" err="1">
                <a:latin typeface="Arial" panose="020B0604020202020204" pitchFamily="34" charset="0"/>
              </a:rPr>
              <a:t>mempengaruhi</a:t>
            </a:r>
            <a:r>
              <a:rPr lang="en-ID" sz="3200" dirty="0">
                <a:latin typeface="Arial" panose="020B0604020202020204" pitchFamily="34" charset="0"/>
              </a:rPr>
              <a:t> 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en-ID" sz="3200" dirty="0" err="1">
                <a:latin typeface="Arial" panose="020B0604020202020204" pitchFamily="34" charset="0"/>
              </a:rPr>
              <a:t>eksreksi</a:t>
            </a:r>
            <a:r>
              <a:rPr lang="en-ID" sz="3200" dirty="0">
                <a:latin typeface="Arial" panose="020B0604020202020204" pitchFamily="34" charset="0"/>
              </a:rPr>
              <a:t> </a:t>
            </a:r>
            <a:r>
              <a:rPr lang="en-ID" sz="3200" dirty="0" err="1">
                <a:latin typeface="Arial" panose="020B0604020202020204" pitchFamily="34" charset="0"/>
              </a:rPr>
              <a:t>obat</a:t>
            </a:r>
            <a:r>
              <a:rPr lang="en-ID" sz="3200" dirty="0">
                <a:latin typeface="Arial" panose="020B0604020202020204" pitchFamily="34" charset="0"/>
              </a:rPr>
              <a:t>. 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en-ID" sz="3200" dirty="0" err="1">
                <a:latin typeface="Arial" panose="020B0604020202020204" pitchFamily="34" charset="0"/>
              </a:rPr>
              <a:t>Kehamilan</a:t>
            </a:r>
            <a:r>
              <a:rPr lang="en-ID" sz="3200" dirty="0">
                <a:latin typeface="Arial" panose="020B0604020202020204" pitchFamily="34" charset="0"/>
              </a:rPr>
              <a:t> 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en-ID" sz="3200" dirty="0" err="1">
                <a:latin typeface="Arial" panose="020B0604020202020204" pitchFamily="34" charset="0"/>
              </a:rPr>
              <a:t>Laktasi</a:t>
            </a:r>
            <a:r>
              <a:rPr lang="en-ID" sz="3200" dirty="0">
                <a:latin typeface="Arial" panose="020B0604020202020204" pitchFamily="34" charset="0"/>
              </a:rPr>
              <a:t> 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en-ID" sz="3200" dirty="0">
                <a:latin typeface="Arial,Italic"/>
              </a:rPr>
              <a:t>“Circadian </a:t>
            </a:r>
            <a:r>
              <a:rPr lang="en-ID" sz="3200" dirty="0" err="1">
                <a:latin typeface="Arial,Italic"/>
              </a:rPr>
              <a:t>rhyhm</a:t>
            </a:r>
            <a:r>
              <a:rPr lang="en-ID" sz="3200" dirty="0">
                <a:latin typeface="Arial,Italic"/>
              </a:rPr>
              <a:t>” </a:t>
            </a:r>
            <a:endParaRPr lang="en-ID" sz="3200" dirty="0">
              <a:latin typeface="Arial" panose="020B0604020202020204" pitchFamily="34" charset="0"/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lang="en-ID" sz="3200" dirty="0" err="1">
                <a:latin typeface="Arial" panose="020B0604020202020204" pitchFamily="34" charset="0"/>
              </a:rPr>
              <a:t>Lingkungan</a:t>
            </a:r>
            <a:r>
              <a:rPr lang="en-ID" sz="3200" dirty="0">
                <a:latin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7005564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744852" y="4419582"/>
            <a:ext cx="10749819" cy="2100252"/>
            <a:chOff x="0" y="0"/>
            <a:chExt cx="2831228" cy="55315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831228" cy="553153"/>
            </a:xfrm>
            <a:custGeom>
              <a:avLst/>
              <a:gdLst/>
              <a:ahLst/>
              <a:cxnLst/>
              <a:rect l="l" t="t" r="r" b="b"/>
              <a:pathLst>
                <a:path w="2831228" h="553153">
                  <a:moveTo>
                    <a:pt x="0" y="0"/>
                  </a:moveTo>
                  <a:lnTo>
                    <a:pt x="2831228" y="0"/>
                  </a:lnTo>
                  <a:lnTo>
                    <a:pt x="2831228" y="553153"/>
                  </a:lnTo>
                  <a:lnTo>
                    <a:pt x="0" y="553153"/>
                  </a:lnTo>
                  <a:close/>
                </a:path>
              </a:pathLst>
            </a:custGeom>
            <a:solidFill>
              <a:srgbClr val="242F9B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2831228" cy="610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3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2940384" y="4454870"/>
            <a:ext cx="12358756" cy="16021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019"/>
              </a:lnSpc>
              <a:spcBef>
                <a:spcPct val="0"/>
              </a:spcBef>
            </a:pPr>
            <a:r>
              <a:rPr lang="en-US" sz="9300">
                <a:solidFill>
                  <a:srgbClr val="FAFAFA"/>
                </a:solidFill>
                <a:latin typeface="Raleway Bold"/>
              </a:rPr>
              <a:t>MATUR NUWUN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11010076" y="9236874"/>
            <a:ext cx="10749819" cy="2100252"/>
            <a:chOff x="0" y="0"/>
            <a:chExt cx="2831228" cy="55315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831228" cy="553153"/>
            </a:xfrm>
            <a:custGeom>
              <a:avLst/>
              <a:gdLst/>
              <a:ahLst/>
              <a:cxnLst/>
              <a:rect l="l" t="t" r="r" b="b"/>
              <a:pathLst>
                <a:path w="2831228" h="553153">
                  <a:moveTo>
                    <a:pt x="0" y="0"/>
                  </a:moveTo>
                  <a:lnTo>
                    <a:pt x="2831228" y="0"/>
                  </a:lnTo>
                  <a:lnTo>
                    <a:pt x="2831228" y="553153"/>
                  </a:lnTo>
                  <a:lnTo>
                    <a:pt x="0" y="553153"/>
                  </a:lnTo>
                  <a:close/>
                </a:path>
              </a:pathLst>
            </a:custGeom>
            <a:solidFill>
              <a:srgbClr val="242F9B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2831228" cy="610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3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-3341957" y="-1050126"/>
            <a:ext cx="10749819" cy="2100252"/>
            <a:chOff x="0" y="0"/>
            <a:chExt cx="2831228" cy="55315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831228" cy="553153"/>
            </a:xfrm>
            <a:custGeom>
              <a:avLst/>
              <a:gdLst/>
              <a:ahLst/>
              <a:cxnLst/>
              <a:rect l="l" t="t" r="r" b="b"/>
              <a:pathLst>
                <a:path w="2831228" h="553153">
                  <a:moveTo>
                    <a:pt x="0" y="0"/>
                  </a:moveTo>
                  <a:lnTo>
                    <a:pt x="2831228" y="0"/>
                  </a:lnTo>
                  <a:lnTo>
                    <a:pt x="2831228" y="553153"/>
                  </a:lnTo>
                  <a:lnTo>
                    <a:pt x="0" y="553153"/>
                  </a:lnTo>
                  <a:close/>
                </a:path>
              </a:pathLst>
            </a:custGeom>
            <a:solidFill>
              <a:srgbClr val="242F9B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57150"/>
              <a:ext cx="2831228" cy="610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39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1324454" y="7821437"/>
            <a:ext cx="2008504" cy="1099200"/>
          </a:xfrm>
          <a:custGeom>
            <a:avLst/>
            <a:gdLst/>
            <a:ahLst/>
            <a:cxnLst/>
            <a:rect l="l" t="t" r="r" b="b"/>
            <a:pathLst>
              <a:path w="2008504" h="1099200">
                <a:moveTo>
                  <a:pt x="0" y="0"/>
                </a:moveTo>
                <a:lnTo>
                  <a:pt x="2008505" y="0"/>
                </a:lnTo>
                <a:lnTo>
                  <a:pt x="2008505" y="1099199"/>
                </a:lnTo>
                <a:lnTo>
                  <a:pt x="0" y="10991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4929161" y="1512007"/>
            <a:ext cx="2008504" cy="1099200"/>
          </a:xfrm>
          <a:custGeom>
            <a:avLst/>
            <a:gdLst/>
            <a:ahLst/>
            <a:cxnLst/>
            <a:rect l="l" t="t" r="r" b="b"/>
            <a:pathLst>
              <a:path w="2008504" h="1099200">
                <a:moveTo>
                  <a:pt x="0" y="0"/>
                </a:moveTo>
                <a:lnTo>
                  <a:pt x="2008505" y="0"/>
                </a:lnTo>
                <a:lnTo>
                  <a:pt x="2008505" y="1099200"/>
                </a:lnTo>
                <a:lnTo>
                  <a:pt x="0" y="10992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14" name="Group 14"/>
          <p:cNvGrpSpPr/>
          <p:nvPr/>
        </p:nvGrpSpPr>
        <p:grpSpPr>
          <a:xfrm>
            <a:off x="7068547" y="2611207"/>
            <a:ext cx="6407954" cy="1245782"/>
            <a:chOff x="0" y="0"/>
            <a:chExt cx="8543938" cy="1661042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453900" cy="1099512"/>
            </a:xfrm>
            <a:custGeom>
              <a:avLst/>
              <a:gdLst/>
              <a:ahLst/>
              <a:cxnLst/>
              <a:rect l="l" t="t" r="r" b="b"/>
              <a:pathLst>
                <a:path w="1453900" h="1099512">
                  <a:moveTo>
                    <a:pt x="0" y="0"/>
                  </a:moveTo>
                  <a:lnTo>
                    <a:pt x="1453900" y="0"/>
                  </a:lnTo>
                  <a:lnTo>
                    <a:pt x="1453900" y="1099512"/>
                  </a:lnTo>
                  <a:lnTo>
                    <a:pt x="0" y="10995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1661751" y="0"/>
              <a:ext cx="1610174" cy="1078816"/>
            </a:xfrm>
            <a:custGeom>
              <a:avLst/>
              <a:gdLst/>
              <a:ahLst/>
              <a:cxnLst/>
              <a:rect l="l" t="t" r="r" b="b"/>
              <a:pathLst>
                <a:path w="1610174" h="1078816">
                  <a:moveTo>
                    <a:pt x="0" y="0"/>
                  </a:moveTo>
                  <a:lnTo>
                    <a:pt x="1610173" y="0"/>
                  </a:lnTo>
                  <a:lnTo>
                    <a:pt x="1610173" y="1078816"/>
                  </a:lnTo>
                  <a:lnTo>
                    <a:pt x="0" y="10788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3582089" y="0"/>
              <a:ext cx="1601231" cy="1099512"/>
            </a:xfrm>
            <a:custGeom>
              <a:avLst/>
              <a:gdLst/>
              <a:ahLst/>
              <a:cxnLst/>
              <a:rect l="l" t="t" r="r" b="b"/>
              <a:pathLst>
                <a:path w="1601231" h="1099512">
                  <a:moveTo>
                    <a:pt x="0" y="0"/>
                  </a:moveTo>
                  <a:lnTo>
                    <a:pt x="1601231" y="0"/>
                  </a:lnTo>
                  <a:lnTo>
                    <a:pt x="1601231" y="1099512"/>
                  </a:lnTo>
                  <a:lnTo>
                    <a:pt x="0" y="10995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454003" y="0"/>
              <a:ext cx="1374390" cy="1099512"/>
            </a:xfrm>
            <a:custGeom>
              <a:avLst/>
              <a:gdLst/>
              <a:ahLst/>
              <a:cxnLst/>
              <a:rect l="l" t="t" r="r" b="b"/>
              <a:pathLst>
                <a:path w="1374390" h="1099512">
                  <a:moveTo>
                    <a:pt x="0" y="0"/>
                  </a:moveTo>
                  <a:lnTo>
                    <a:pt x="1374390" y="0"/>
                  </a:lnTo>
                  <a:lnTo>
                    <a:pt x="1374390" y="1099512"/>
                  </a:lnTo>
                  <a:lnTo>
                    <a:pt x="0" y="10995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7136563" y="0"/>
              <a:ext cx="1407375" cy="1099512"/>
            </a:xfrm>
            <a:custGeom>
              <a:avLst/>
              <a:gdLst/>
              <a:ahLst/>
              <a:cxnLst/>
              <a:rect l="l" t="t" r="r" b="b"/>
              <a:pathLst>
                <a:path w="1407375" h="1099512">
                  <a:moveTo>
                    <a:pt x="0" y="0"/>
                  </a:moveTo>
                  <a:lnTo>
                    <a:pt x="1407375" y="0"/>
                  </a:lnTo>
                  <a:lnTo>
                    <a:pt x="1407375" y="1099512"/>
                  </a:lnTo>
                  <a:lnTo>
                    <a:pt x="0" y="10995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5044173" y="450936"/>
              <a:ext cx="385217" cy="1210106"/>
            </a:xfrm>
            <a:custGeom>
              <a:avLst/>
              <a:gdLst/>
              <a:ahLst/>
              <a:cxnLst/>
              <a:rect l="l" t="t" r="r" b="b"/>
              <a:pathLst>
                <a:path w="385217" h="1210106">
                  <a:moveTo>
                    <a:pt x="0" y="0"/>
                  </a:moveTo>
                  <a:lnTo>
                    <a:pt x="385217" y="0"/>
                  </a:lnTo>
                  <a:lnTo>
                    <a:pt x="385217" y="1210106"/>
                  </a:lnTo>
                  <a:lnTo>
                    <a:pt x="0" y="12101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5098199" y="480545"/>
              <a:ext cx="350260" cy="1100294"/>
            </a:xfrm>
            <a:custGeom>
              <a:avLst/>
              <a:gdLst/>
              <a:ahLst/>
              <a:cxnLst/>
              <a:rect l="l" t="t" r="r" b="b"/>
              <a:pathLst>
                <a:path w="350260" h="1100294">
                  <a:moveTo>
                    <a:pt x="0" y="0"/>
                  </a:moveTo>
                  <a:lnTo>
                    <a:pt x="350260" y="0"/>
                  </a:lnTo>
                  <a:lnTo>
                    <a:pt x="350260" y="1100294"/>
                  </a:lnTo>
                  <a:lnTo>
                    <a:pt x="0" y="11002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6700984" y="450936"/>
              <a:ext cx="385217" cy="1210106"/>
            </a:xfrm>
            <a:custGeom>
              <a:avLst/>
              <a:gdLst/>
              <a:ahLst/>
              <a:cxnLst/>
              <a:rect l="l" t="t" r="r" b="b"/>
              <a:pathLst>
                <a:path w="385217" h="1210106">
                  <a:moveTo>
                    <a:pt x="0" y="0"/>
                  </a:moveTo>
                  <a:lnTo>
                    <a:pt x="385217" y="0"/>
                  </a:lnTo>
                  <a:lnTo>
                    <a:pt x="385217" y="1210106"/>
                  </a:lnTo>
                  <a:lnTo>
                    <a:pt x="0" y="12101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>
              <a:off x="6755010" y="480545"/>
              <a:ext cx="350260" cy="1100294"/>
            </a:xfrm>
            <a:custGeom>
              <a:avLst/>
              <a:gdLst/>
              <a:ahLst/>
              <a:cxnLst/>
              <a:rect l="l" t="t" r="r" b="b"/>
              <a:pathLst>
                <a:path w="350260" h="1100294">
                  <a:moveTo>
                    <a:pt x="0" y="0"/>
                  </a:moveTo>
                  <a:lnTo>
                    <a:pt x="350260" y="0"/>
                  </a:lnTo>
                  <a:lnTo>
                    <a:pt x="350260" y="1100294"/>
                  </a:lnTo>
                  <a:lnTo>
                    <a:pt x="0" y="11002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24" name="Group 24"/>
          <p:cNvGrpSpPr/>
          <p:nvPr/>
        </p:nvGrpSpPr>
        <p:grpSpPr>
          <a:xfrm>
            <a:off x="4354678" y="2061607"/>
            <a:ext cx="2078023" cy="2078023"/>
            <a:chOff x="0" y="0"/>
            <a:chExt cx="2770697" cy="2770697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2770697" cy="2770697"/>
            </a:xfrm>
            <a:custGeom>
              <a:avLst/>
              <a:gdLst/>
              <a:ahLst/>
              <a:cxnLst/>
              <a:rect l="l" t="t" r="r" b="b"/>
              <a:pathLst>
                <a:path w="2770697" h="2770697">
                  <a:moveTo>
                    <a:pt x="0" y="0"/>
                  </a:moveTo>
                  <a:lnTo>
                    <a:pt x="2770697" y="0"/>
                  </a:lnTo>
                  <a:lnTo>
                    <a:pt x="2770697" y="2770697"/>
                  </a:lnTo>
                  <a:lnTo>
                    <a:pt x="0" y="27706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</p:sp>
        <p:grpSp>
          <p:nvGrpSpPr>
            <p:cNvPr id="26" name="Group 26"/>
            <p:cNvGrpSpPr/>
            <p:nvPr/>
          </p:nvGrpSpPr>
          <p:grpSpPr>
            <a:xfrm>
              <a:off x="240514" y="233896"/>
              <a:ext cx="2302904" cy="2302904"/>
              <a:chOff x="0" y="0"/>
              <a:chExt cx="812800" cy="812800"/>
            </a:xfrm>
          </p:grpSpPr>
          <p:sp>
            <p:nvSpPr>
              <p:cNvPr id="27" name="Freeform 2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8" name="TextBox 28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29" name="Freeform 29"/>
            <p:cNvSpPr/>
            <p:nvPr/>
          </p:nvSpPr>
          <p:spPr>
            <a:xfrm>
              <a:off x="227279" y="235432"/>
              <a:ext cx="2302904" cy="2281581"/>
            </a:xfrm>
            <a:custGeom>
              <a:avLst/>
              <a:gdLst/>
              <a:ahLst/>
              <a:cxnLst/>
              <a:rect l="l" t="t" r="r" b="b"/>
              <a:pathLst>
                <a:path w="2302904" h="2281581">
                  <a:moveTo>
                    <a:pt x="0" y="0"/>
                  </a:moveTo>
                  <a:lnTo>
                    <a:pt x="2302904" y="0"/>
                  </a:lnTo>
                  <a:lnTo>
                    <a:pt x="2302904" y="2281581"/>
                  </a:lnTo>
                  <a:lnTo>
                    <a:pt x="0" y="228158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2B87B5-441B-AD4F-879C-5B03AB871D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Obat</a:t>
            </a:r>
            <a:r>
              <a:rPr lang="en-US" dirty="0"/>
              <a:t> Ceftriaxone 1 gram vial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630060-D834-9344-84BC-628CFAE1C7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err="1"/>
              <a:t>Dewasa</a:t>
            </a:r>
            <a:r>
              <a:rPr lang="en-US" dirty="0"/>
              <a:t> : 1 gram , I vial --- </a:t>
            </a:r>
            <a:r>
              <a:rPr lang="en-US" dirty="0" err="1"/>
              <a:t>serbuk</a:t>
            </a:r>
            <a:r>
              <a:rPr lang="en-US" dirty="0"/>
              <a:t> </a:t>
            </a:r>
          </a:p>
          <a:p>
            <a:r>
              <a:rPr lang="en-US" dirty="0" err="1"/>
              <a:t>Intravena</a:t>
            </a:r>
            <a:endParaRPr lang="en-US" dirty="0"/>
          </a:p>
          <a:p>
            <a:r>
              <a:rPr lang="en-US" dirty="0" err="1"/>
              <a:t>Dilarutkan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dioplos</a:t>
            </a:r>
            <a:r>
              <a:rPr lang="en-US" dirty="0"/>
              <a:t>: 10 cc </a:t>
            </a:r>
            <a:r>
              <a:rPr lang="en-US" dirty="0" err="1"/>
              <a:t>aquabides</a:t>
            </a:r>
            <a:r>
              <a:rPr lang="en-US" dirty="0"/>
              <a:t> / </a:t>
            </a:r>
            <a:r>
              <a:rPr lang="en-US" dirty="0" err="1"/>
              <a:t>aquades</a:t>
            </a:r>
            <a:r>
              <a:rPr lang="en-US" dirty="0"/>
              <a:t>/ water </a:t>
            </a:r>
            <a:r>
              <a:rPr lang="en-US" dirty="0" err="1"/>
              <a:t>steril</a:t>
            </a:r>
            <a:endParaRPr lang="en-US" dirty="0"/>
          </a:p>
          <a:p>
            <a:r>
              <a:rPr lang="en-US" dirty="0"/>
              <a:t>10 cc= 1gram </a:t>
            </a:r>
            <a:r>
              <a:rPr lang="en-US" dirty="0" err="1"/>
              <a:t>Ceftriazone</a:t>
            </a:r>
            <a:r>
              <a:rPr lang="en-US" dirty="0"/>
              <a:t> =1000 mg</a:t>
            </a:r>
          </a:p>
          <a:p>
            <a:r>
              <a:rPr lang="en-US" dirty="0" err="1"/>
              <a:t>Seorang</a:t>
            </a:r>
            <a:r>
              <a:rPr lang="en-US" dirty="0"/>
              <a:t> </a:t>
            </a:r>
            <a:r>
              <a:rPr lang="en-US" dirty="0" err="1"/>
              <a:t>anak</a:t>
            </a:r>
            <a:r>
              <a:rPr lang="en-US" dirty="0"/>
              <a:t> </a:t>
            </a:r>
            <a:r>
              <a:rPr lang="en-US" dirty="0" err="1"/>
              <a:t>mendapat</a:t>
            </a:r>
            <a:r>
              <a:rPr lang="en-US" dirty="0"/>
              <a:t> </a:t>
            </a:r>
            <a:r>
              <a:rPr lang="en-US" dirty="0" err="1"/>
              <a:t>resep</a:t>
            </a:r>
            <a:r>
              <a:rPr lang="en-US" dirty="0"/>
              <a:t> </a:t>
            </a:r>
            <a:r>
              <a:rPr lang="en-US" dirty="0" err="1"/>
              <a:t>dokter</a:t>
            </a:r>
            <a:r>
              <a:rPr lang="en-US" dirty="0"/>
              <a:t> </a:t>
            </a:r>
            <a:r>
              <a:rPr lang="en-US" dirty="0" err="1"/>
              <a:t>Ceftriazone</a:t>
            </a:r>
            <a:r>
              <a:rPr lang="en-US" dirty="0"/>
              <a:t> 250 mg IV </a:t>
            </a:r>
          </a:p>
          <a:p>
            <a:r>
              <a:rPr lang="en-US" dirty="0" err="1"/>
              <a:t>Berapa</a:t>
            </a:r>
            <a:r>
              <a:rPr lang="en-US" dirty="0"/>
              <a:t> cc yang </a:t>
            </a:r>
            <a:r>
              <a:rPr lang="en-US" dirty="0" err="1"/>
              <a:t>diberikan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pasien</a:t>
            </a:r>
            <a:r>
              <a:rPr lang="en-US" dirty="0"/>
              <a:t> </a:t>
            </a:r>
            <a:r>
              <a:rPr lang="en-US" dirty="0" err="1"/>
              <a:t>anak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? </a:t>
            </a:r>
          </a:p>
          <a:p>
            <a:r>
              <a:rPr lang="en-US" dirty="0"/>
              <a:t>(250 mg/ 1000 mg)*10 cc = (1/4)*10cc= 10/4cc=2,5 cc </a:t>
            </a:r>
            <a:r>
              <a:rPr lang="en-US" dirty="0" err="1"/>
              <a:t>obat</a:t>
            </a:r>
            <a:r>
              <a:rPr lang="en-US" dirty="0"/>
              <a:t> </a:t>
            </a:r>
            <a:r>
              <a:rPr lang="en-US" dirty="0" err="1"/>
              <a:t>Ceftriazone</a:t>
            </a:r>
            <a:r>
              <a:rPr lang="en-US" dirty="0"/>
              <a:t> yang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dilarutkan</a:t>
            </a:r>
            <a:r>
              <a:rPr lang="en-US" dirty="0"/>
              <a:t> </a:t>
            </a:r>
            <a:r>
              <a:rPr lang="en-US"/>
              <a:t>tadi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21295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5" name="Group 5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8" name="Freeform 8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sp>
        <p:nvSpPr>
          <p:cNvPr id="9" name="TextBox 9"/>
          <p:cNvSpPr txBox="1"/>
          <p:nvPr/>
        </p:nvSpPr>
        <p:spPr>
          <a:xfrm>
            <a:off x="1353013" y="2241696"/>
            <a:ext cx="9244772" cy="18979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739"/>
              </a:lnSpc>
            </a:pPr>
            <a:r>
              <a:rPr lang="en-ID" sz="3200" dirty="0" err="1">
                <a:latin typeface="American Typewriter" panose="02090604020004020304" pitchFamily="18" charset="77"/>
              </a:rPr>
              <a:t>Efek</a:t>
            </a:r>
            <a:r>
              <a:rPr lang="en-ID" sz="3200" dirty="0">
                <a:latin typeface="American Typewriter" panose="02090604020004020304" pitchFamily="18" charset="77"/>
              </a:rPr>
              <a:t> </a:t>
            </a:r>
            <a:r>
              <a:rPr lang="en-ID" sz="3200" dirty="0" err="1">
                <a:latin typeface="American Typewriter" panose="02090604020004020304" pitchFamily="18" charset="77"/>
              </a:rPr>
              <a:t>Farmakologi</a:t>
            </a:r>
            <a:r>
              <a:rPr lang="en-ID" sz="3200" dirty="0">
                <a:latin typeface="American Typewriter" panose="02090604020004020304" pitchFamily="18" charset="77"/>
              </a:rPr>
              <a:t> </a:t>
            </a:r>
            <a:r>
              <a:rPr lang="en-ID" sz="3200" dirty="0" err="1">
                <a:latin typeface="American Typewriter" panose="02090604020004020304" pitchFamily="18" charset="77"/>
              </a:rPr>
              <a:t>dari</a:t>
            </a:r>
            <a:r>
              <a:rPr lang="en-ID" sz="3200" dirty="0">
                <a:latin typeface="American Typewriter" panose="02090604020004020304" pitchFamily="18" charset="77"/>
              </a:rPr>
              <a:t> </a:t>
            </a:r>
            <a:r>
              <a:rPr lang="en-ID" sz="3200" dirty="0" err="1">
                <a:latin typeface="American Typewriter" panose="02090604020004020304" pitchFamily="18" charset="77"/>
              </a:rPr>
              <a:t>suatu</a:t>
            </a:r>
            <a:r>
              <a:rPr lang="en-ID" sz="3200" dirty="0">
                <a:latin typeface="American Typewriter" panose="02090604020004020304" pitchFamily="18" charset="77"/>
              </a:rPr>
              <a:t> </a:t>
            </a:r>
            <a:r>
              <a:rPr lang="en-ID" sz="3200" dirty="0" err="1">
                <a:latin typeface="American Typewriter" panose="02090604020004020304" pitchFamily="18" charset="77"/>
              </a:rPr>
              <a:t>obat</a:t>
            </a:r>
            <a:r>
              <a:rPr lang="en-ID" sz="3200" dirty="0">
                <a:latin typeface="American Typewriter" panose="02090604020004020304" pitchFamily="18" charset="77"/>
              </a:rPr>
              <a:t> </a:t>
            </a:r>
            <a:r>
              <a:rPr lang="en-ID" sz="3200" dirty="0" err="1">
                <a:latin typeface="American Typewriter" panose="02090604020004020304" pitchFamily="18" charset="77"/>
              </a:rPr>
              <a:t>dapat</a:t>
            </a:r>
            <a:r>
              <a:rPr lang="en-ID" sz="3200" dirty="0">
                <a:latin typeface="American Typewriter" panose="02090604020004020304" pitchFamily="18" charset="77"/>
              </a:rPr>
              <a:t> </a:t>
            </a:r>
            <a:r>
              <a:rPr lang="en-ID" sz="3200" dirty="0" err="1">
                <a:latin typeface="American Typewriter" panose="02090604020004020304" pitchFamily="18" charset="77"/>
              </a:rPr>
              <a:t>dipengaruhi</a:t>
            </a:r>
            <a:r>
              <a:rPr lang="en-ID" sz="3200" dirty="0">
                <a:latin typeface="American Typewriter" panose="02090604020004020304" pitchFamily="18" charset="77"/>
              </a:rPr>
              <a:t> </a:t>
            </a:r>
            <a:r>
              <a:rPr lang="en-ID" sz="3200" dirty="0" err="1">
                <a:latin typeface="American Typewriter" panose="02090604020004020304" pitchFamily="18" charset="77"/>
              </a:rPr>
              <a:t>oleh</a:t>
            </a:r>
            <a:r>
              <a:rPr lang="en-ID" sz="3200" dirty="0">
                <a:latin typeface="American Typewriter" panose="02090604020004020304" pitchFamily="18" charset="77"/>
              </a:rPr>
              <a:t> </a:t>
            </a:r>
            <a:r>
              <a:rPr lang="en-ID" sz="3200" dirty="0" err="1">
                <a:latin typeface="American Typewriter" panose="02090604020004020304" pitchFamily="18" charset="77"/>
              </a:rPr>
              <a:t>berbagai</a:t>
            </a:r>
            <a:r>
              <a:rPr lang="en-ID" sz="3200" dirty="0">
                <a:latin typeface="American Typewriter" panose="02090604020004020304" pitchFamily="18" charset="77"/>
              </a:rPr>
              <a:t> </a:t>
            </a:r>
            <a:r>
              <a:rPr lang="en-ID" sz="3200" dirty="0" err="1">
                <a:latin typeface="American Typewriter" panose="02090604020004020304" pitchFamily="18" charset="77"/>
              </a:rPr>
              <a:t>macam</a:t>
            </a:r>
            <a:r>
              <a:rPr lang="en-ID" sz="3200" dirty="0">
                <a:latin typeface="American Typewriter" panose="02090604020004020304" pitchFamily="18" charset="77"/>
              </a:rPr>
              <a:t> </a:t>
            </a:r>
            <a:r>
              <a:rPr lang="en-ID" sz="3200" dirty="0" err="1">
                <a:latin typeface="American Typewriter" panose="02090604020004020304" pitchFamily="18" charset="77"/>
              </a:rPr>
              <a:t>faktor</a:t>
            </a:r>
            <a:r>
              <a:rPr lang="en-ID" sz="3200" dirty="0">
                <a:latin typeface="American Typewriter" panose="02090604020004020304" pitchFamily="18" charset="77"/>
              </a:rPr>
              <a:t>. Salah </a:t>
            </a:r>
            <a:r>
              <a:rPr lang="en-ID" sz="3200" dirty="0" err="1">
                <a:latin typeface="American Typewriter" panose="02090604020004020304" pitchFamily="18" charset="77"/>
              </a:rPr>
              <a:t>satunya</a:t>
            </a:r>
            <a:r>
              <a:rPr lang="en-ID" sz="3200" dirty="0">
                <a:latin typeface="American Typewriter" panose="02090604020004020304" pitchFamily="18" charset="77"/>
              </a:rPr>
              <a:t> </a:t>
            </a:r>
            <a:r>
              <a:rPr lang="en-ID" sz="3200" dirty="0" err="1">
                <a:latin typeface="American Typewriter" panose="02090604020004020304" pitchFamily="18" charset="77"/>
              </a:rPr>
              <a:t>adalah</a:t>
            </a:r>
            <a:r>
              <a:rPr lang="en-ID" sz="3200" dirty="0">
                <a:latin typeface="American Typewriter" panose="02090604020004020304" pitchFamily="18" charset="77"/>
              </a:rPr>
              <a:t> </a:t>
            </a:r>
            <a:r>
              <a:rPr lang="en-ID" sz="3200" dirty="0" err="1">
                <a:latin typeface="American Typewriter" panose="02090604020004020304" pitchFamily="18" charset="77"/>
              </a:rPr>
              <a:t>dengan</a:t>
            </a:r>
            <a:r>
              <a:rPr lang="en-ID" sz="3200" dirty="0">
                <a:latin typeface="American Typewriter" panose="02090604020004020304" pitchFamily="18" charset="77"/>
              </a:rPr>
              <a:t> </a:t>
            </a:r>
            <a:r>
              <a:rPr lang="en-ID" sz="3200" dirty="0" err="1">
                <a:latin typeface="American Typewriter" panose="02090604020004020304" pitchFamily="18" charset="77"/>
              </a:rPr>
              <a:t>rute</a:t>
            </a:r>
            <a:r>
              <a:rPr lang="en-ID" sz="3200" dirty="0">
                <a:latin typeface="American Typewriter" panose="02090604020004020304" pitchFamily="18" charset="77"/>
              </a:rPr>
              <a:t> </a:t>
            </a:r>
            <a:r>
              <a:rPr lang="en-ID" sz="3200" dirty="0" err="1">
                <a:latin typeface="American Typewriter" panose="02090604020004020304" pitchFamily="18" charset="77"/>
              </a:rPr>
              <a:t>pemberian</a:t>
            </a:r>
            <a:r>
              <a:rPr lang="en-ID" sz="3200" dirty="0">
                <a:latin typeface="American Typewriter" panose="02090604020004020304" pitchFamily="18" charset="77"/>
              </a:rPr>
              <a:t> </a:t>
            </a:r>
            <a:r>
              <a:rPr lang="en-ID" sz="3200" dirty="0" err="1">
                <a:latin typeface="American Typewriter" panose="02090604020004020304" pitchFamily="18" charset="77"/>
              </a:rPr>
              <a:t>obat</a:t>
            </a:r>
            <a:r>
              <a:rPr lang="en-ID" sz="3200" dirty="0">
                <a:latin typeface="American Typewriter" panose="02090604020004020304" pitchFamily="18" charset="77"/>
              </a:rPr>
              <a:t>. </a:t>
            </a:r>
          </a:p>
          <a:p>
            <a:pPr algn="just">
              <a:lnSpc>
                <a:spcPts val="3739"/>
              </a:lnSpc>
            </a:pPr>
            <a:endParaRPr lang="en-US" sz="3200" dirty="0">
              <a:solidFill>
                <a:srgbClr val="242F9B"/>
              </a:solidFill>
              <a:latin typeface="American Typewriter" panose="02090604020004020304" pitchFamily="18" charset="77"/>
            </a:endParaRPr>
          </a:p>
        </p:txBody>
      </p:sp>
      <p:grpSp>
        <p:nvGrpSpPr>
          <p:cNvPr id="10" name="Group 10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1" name="Group 11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3" name="Freeform 13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3" name="TextBox 23"/>
          <p:cNvSpPr txBox="1"/>
          <p:nvPr/>
        </p:nvSpPr>
        <p:spPr>
          <a:xfrm>
            <a:off x="8335227" y="2871910"/>
            <a:ext cx="6857235" cy="4286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739"/>
              </a:lnSpc>
            </a:pPr>
            <a:r>
              <a:rPr lang="en-US" sz="2199" dirty="0">
                <a:solidFill>
                  <a:srgbClr val="FF914D"/>
                </a:solidFill>
                <a:latin typeface="Open Sans 1 Bold"/>
              </a:rPr>
              <a:t>…………</a:t>
            </a:r>
            <a:endParaRPr lang="en-US" sz="2199" dirty="0">
              <a:solidFill>
                <a:srgbClr val="242F9B"/>
              </a:solidFill>
              <a:latin typeface="Open Sans 1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1324660" y="793343"/>
            <a:ext cx="13146982" cy="783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580"/>
              </a:lnSpc>
            </a:pPr>
            <a:r>
              <a:rPr lang="en-US" sz="4700" dirty="0">
                <a:solidFill>
                  <a:srgbClr val="242F9B"/>
                </a:solidFill>
                <a:latin typeface="Montserrat Ultra-Bold"/>
              </a:rPr>
              <a:t>CARA ATAU RUTE PEMBERIAN OBAT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4C643D54-BAD2-F34D-A674-E2C7703D2D55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3889" y="4108639"/>
            <a:ext cx="14279700" cy="4492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8621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5" name="Group 5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8" name="Freeform 8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1" name="Group 11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3" name="Freeform 13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3" name="TextBox 23"/>
          <p:cNvSpPr txBox="1"/>
          <p:nvPr/>
        </p:nvSpPr>
        <p:spPr>
          <a:xfrm>
            <a:off x="8335227" y="2871910"/>
            <a:ext cx="6857235" cy="4286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739"/>
              </a:lnSpc>
            </a:pPr>
            <a:r>
              <a:rPr lang="en-US" sz="2199" dirty="0">
                <a:solidFill>
                  <a:srgbClr val="FF914D"/>
                </a:solidFill>
                <a:latin typeface="Open Sans 1 Bold"/>
              </a:rPr>
              <a:t>…………</a:t>
            </a:r>
            <a:endParaRPr lang="en-US" sz="2199" dirty="0">
              <a:solidFill>
                <a:srgbClr val="242F9B"/>
              </a:solidFill>
              <a:latin typeface="Open Sans 1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6CEC7F62-E3CF-0A4A-8A8F-0B340794AD47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455271" y="-8685"/>
            <a:ext cx="10867609" cy="9225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4952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5" name="Group 5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8" name="Freeform 8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1" name="Group 11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3" name="Freeform 13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3" name="TextBox 23"/>
          <p:cNvSpPr txBox="1"/>
          <p:nvPr/>
        </p:nvSpPr>
        <p:spPr>
          <a:xfrm>
            <a:off x="8335227" y="2871910"/>
            <a:ext cx="6857235" cy="4286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739"/>
              </a:lnSpc>
            </a:pPr>
            <a:r>
              <a:rPr lang="en-US" sz="2199" dirty="0">
                <a:solidFill>
                  <a:srgbClr val="FF914D"/>
                </a:solidFill>
                <a:latin typeface="Open Sans 1 Bold"/>
              </a:rPr>
              <a:t>…………</a:t>
            </a:r>
            <a:endParaRPr lang="en-US" sz="2199" dirty="0">
              <a:solidFill>
                <a:srgbClr val="242F9B"/>
              </a:solidFill>
              <a:latin typeface="Open Sans 1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1324660" y="793343"/>
            <a:ext cx="13146982" cy="783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580"/>
              </a:lnSpc>
            </a:pPr>
            <a:r>
              <a:rPr lang="en-US" sz="4700" dirty="0">
                <a:solidFill>
                  <a:srgbClr val="242F9B"/>
                </a:solidFill>
                <a:latin typeface="Montserrat Ultra-Bold"/>
              </a:rPr>
              <a:t>CARA ATAU RUTE PEMBERIAN OBAT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2C772FF1-E78D-E549-BCC0-AFD017E3F2E2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3966" y="2343953"/>
            <a:ext cx="15140997" cy="5459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2735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5" name="Group 5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8" name="Freeform 8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1" name="Group 11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3" name="Freeform 13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3" name="TextBox 23"/>
          <p:cNvSpPr txBox="1"/>
          <p:nvPr/>
        </p:nvSpPr>
        <p:spPr>
          <a:xfrm>
            <a:off x="838200" y="2206438"/>
            <a:ext cx="8610600" cy="39395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ID" sz="3200" b="1" dirty="0" err="1"/>
              <a:t>Rute</a:t>
            </a:r>
            <a:r>
              <a:rPr lang="en-ID" sz="3200" b="1" dirty="0"/>
              <a:t> di </a:t>
            </a:r>
            <a:r>
              <a:rPr lang="en-ID" sz="3200" b="1" dirty="0" err="1"/>
              <a:t>pilih</a:t>
            </a:r>
            <a:r>
              <a:rPr lang="en-ID" sz="3200" b="1" dirty="0"/>
              <a:t> </a:t>
            </a:r>
            <a:r>
              <a:rPr lang="en-ID" sz="3200" b="1" dirty="0" err="1"/>
              <a:t>berdasarkan</a:t>
            </a:r>
            <a:r>
              <a:rPr lang="en-ID" sz="3200" b="1" dirty="0"/>
              <a:t> </a:t>
            </a:r>
            <a:r>
              <a:rPr lang="en-ID" sz="3200" b="1" dirty="0" err="1"/>
              <a:t>tujuan</a:t>
            </a:r>
            <a:r>
              <a:rPr lang="en-ID" sz="3200" b="1" dirty="0"/>
              <a:t> </a:t>
            </a:r>
            <a:r>
              <a:rPr lang="en-ID" sz="3200" b="1" dirty="0" err="1"/>
              <a:t>dari</a:t>
            </a:r>
            <a:r>
              <a:rPr lang="en-ID" sz="3200" b="1" dirty="0"/>
              <a:t> </a:t>
            </a:r>
            <a:r>
              <a:rPr lang="en-ID" sz="3200" b="1" dirty="0" err="1"/>
              <a:t>pengobatan</a:t>
            </a:r>
            <a:r>
              <a:rPr lang="en-ID" sz="3200" b="1" dirty="0"/>
              <a:t>. </a:t>
            </a:r>
            <a:r>
              <a:rPr lang="en-ID" sz="3200" b="1" dirty="0" err="1"/>
              <a:t>Rute</a:t>
            </a:r>
            <a:r>
              <a:rPr lang="en-ID" sz="3200" b="1" dirty="0"/>
              <a:t> </a:t>
            </a:r>
            <a:r>
              <a:rPr lang="en-ID" sz="3200" b="1" dirty="0" err="1"/>
              <a:t>Pemberian</a:t>
            </a:r>
            <a:r>
              <a:rPr lang="en-ID" sz="3200" b="1" dirty="0"/>
              <a:t> </a:t>
            </a:r>
            <a:r>
              <a:rPr lang="en-ID" sz="3200" b="1" dirty="0" err="1"/>
              <a:t>Obat</a:t>
            </a:r>
            <a:r>
              <a:rPr lang="en-ID" sz="3200" b="1" dirty="0"/>
              <a:t>, </a:t>
            </a:r>
            <a:r>
              <a:rPr lang="en-ID" sz="3200" b="1" dirty="0" err="1"/>
              <a:t>dapat</a:t>
            </a:r>
            <a:r>
              <a:rPr lang="en-ID" sz="3200" b="1" dirty="0"/>
              <a:t> </a:t>
            </a:r>
            <a:r>
              <a:rPr lang="en-ID" sz="3200" b="1" dirty="0" err="1"/>
              <a:t>dengan</a:t>
            </a:r>
            <a:r>
              <a:rPr lang="en-ID" sz="3200" b="1" dirty="0"/>
              <a:t> </a:t>
            </a:r>
            <a:r>
              <a:rPr lang="en-ID" sz="3200" b="1" dirty="0" err="1"/>
              <a:t>cara</a:t>
            </a:r>
            <a:r>
              <a:rPr lang="en-ID" sz="3200" b="1" dirty="0"/>
              <a:t>: 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en-ID" sz="3200" dirty="0" err="1"/>
              <a:t>Melalui</a:t>
            </a:r>
            <a:r>
              <a:rPr lang="en-ID" sz="3200" dirty="0"/>
              <a:t> </a:t>
            </a:r>
            <a:r>
              <a:rPr lang="en-ID" sz="3200" dirty="0" err="1"/>
              <a:t>rute</a:t>
            </a:r>
            <a:r>
              <a:rPr lang="en-ID" sz="3200" dirty="0"/>
              <a:t> oral 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en-ID" sz="3200" dirty="0" err="1"/>
              <a:t>Melalui</a:t>
            </a:r>
            <a:r>
              <a:rPr lang="en-ID" sz="3200" dirty="0"/>
              <a:t> </a:t>
            </a:r>
            <a:r>
              <a:rPr lang="en-ID" sz="3200" dirty="0" err="1"/>
              <a:t>rute</a:t>
            </a:r>
            <a:r>
              <a:rPr lang="en-ID" sz="3200" dirty="0"/>
              <a:t> parenteral 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en-ID" sz="3200" dirty="0" err="1"/>
              <a:t>Melalui</a:t>
            </a:r>
            <a:r>
              <a:rPr lang="en-ID" sz="3200" dirty="0"/>
              <a:t> </a:t>
            </a:r>
            <a:r>
              <a:rPr lang="en-ID" sz="3200" dirty="0" err="1"/>
              <a:t>rute</a:t>
            </a:r>
            <a:r>
              <a:rPr lang="en-ID" sz="3200" dirty="0"/>
              <a:t> </a:t>
            </a:r>
            <a:r>
              <a:rPr lang="en-ID" sz="3200" dirty="0" err="1"/>
              <a:t>inhalasi</a:t>
            </a:r>
            <a:r>
              <a:rPr lang="en-ID" sz="3200" dirty="0"/>
              <a:t> 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en-ID" sz="3200" dirty="0" err="1"/>
              <a:t>Melalui</a:t>
            </a:r>
            <a:r>
              <a:rPr lang="en-ID" sz="3200" dirty="0"/>
              <a:t> </a:t>
            </a:r>
            <a:r>
              <a:rPr lang="en-ID" sz="3200" dirty="0" err="1"/>
              <a:t>rute</a:t>
            </a:r>
            <a:r>
              <a:rPr lang="en-ID" sz="3200" dirty="0"/>
              <a:t> </a:t>
            </a:r>
            <a:r>
              <a:rPr lang="en-ID" sz="3200" dirty="0" err="1"/>
              <a:t>membran</a:t>
            </a:r>
            <a:r>
              <a:rPr lang="en-ID" sz="3200" dirty="0"/>
              <a:t> </a:t>
            </a:r>
            <a:r>
              <a:rPr lang="en-ID" sz="3200" dirty="0" err="1"/>
              <a:t>mukosa</a:t>
            </a:r>
            <a:r>
              <a:rPr lang="en-ID" sz="3200" dirty="0"/>
              <a:t> </a:t>
            </a:r>
            <a:r>
              <a:rPr lang="en-ID" sz="3200" dirty="0" err="1"/>
              <a:t>seperti</a:t>
            </a:r>
            <a:r>
              <a:rPr lang="en-ID" sz="3200" dirty="0"/>
              <a:t> </a:t>
            </a:r>
            <a:r>
              <a:rPr lang="en-ID" sz="3200" dirty="0" err="1"/>
              <a:t>mata</a:t>
            </a:r>
            <a:r>
              <a:rPr lang="en-ID" sz="3200" dirty="0"/>
              <a:t>, </a:t>
            </a:r>
            <a:r>
              <a:rPr lang="en-ID" sz="3200" dirty="0" err="1"/>
              <a:t>hidung</a:t>
            </a:r>
            <a:r>
              <a:rPr lang="en-ID" sz="3200" dirty="0"/>
              <a:t>, </a:t>
            </a:r>
            <a:r>
              <a:rPr lang="en-ID" sz="3200" dirty="0" err="1"/>
              <a:t>telinga</a:t>
            </a:r>
            <a:r>
              <a:rPr lang="en-ID" sz="3200" dirty="0"/>
              <a:t>, vagina </a:t>
            </a:r>
            <a:r>
              <a:rPr lang="en-ID" sz="3200" dirty="0" err="1"/>
              <a:t>dan</a:t>
            </a:r>
            <a:r>
              <a:rPr lang="en-ID" sz="3200" dirty="0"/>
              <a:t> </a:t>
            </a:r>
            <a:r>
              <a:rPr lang="en-ID" sz="3200" dirty="0" err="1"/>
              <a:t>lainnya</a:t>
            </a:r>
            <a:r>
              <a:rPr lang="en-ID" sz="3200" dirty="0"/>
              <a:t> 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en-ID" sz="3200" dirty="0" err="1"/>
              <a:t>Melalui</a:t>
            </a:r>
            <a:r>
              <a:rPr lang="en-ID" sz="3200" dirty="0"/>
              <a:t> </a:t>
            </a:r>
            <a:r>
              <a:rPr lang="en-ID" sz="3200" dirty="0" err="1"/>
              <a:t>rute</a:t>
            </a:r>
            <a:r>
              <a:rPr lang="en-ID" sz="3200" dirty="0"/>
              <a:t> </a:t>
            </a:r>
            <a:r>
              <a:rPr lang="en-ID" sz="3200" dirty="0" err="1"/>
              <a:t>kulit</a:t>
            </a:r>
            <a:r>
              <a:rPr lang="en-ID" sz="3200" dirty="0"/>
              <a:t> 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324660" y="793343"/>
            <a:ext cx="13146982" cy="783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580"/>
              </a:lnSpc>
            </a:pPr>
            <a:r>
              <a:rPr lang="en-US" sz="4700" dirty="0">
                <a:solidFill>
                  <a:srgbClr val="242F9B"/>
                </a:solidFill>
                <a:latin typeface="Montserrat Ultra-Bold"/>
              </a:rPr>
              <a:t>CARA ATAU RUTE PEMBERIAN OBAT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C2A21B2B-F35F-5045-A4A7-3A32C67B8E27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400" y="2784225"/>
            <a:ext cx="7924800" cy="6551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9524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5" name="Group 5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8" name="Freeform 8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1" name="Group 11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3" name="Freeform 13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3" name="TextBox 23"/>
          <p:cNvSpPr txBox="1"/>
          <p:nvPr/>
        </p:nvSpPr>
        <p:spPr>
          <a:xfrm>
            <a:off x="339184" y="1690907"/>
            <a:ext cx="15117934" cy="77559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en-ID" sz="2800" dirty="0" err="1"/>
              <a:t>Obat</a:t>
            </a:r>
            <a:r>
              <a:rPr lang="en-ID" sz="2800" dirty="0"/>
              <a:t> </a:t>
            </a:r>
            <a:r>
              <a:rPr lang="en-ID" sz="2800" dirty="0" err="1"/>
              <a:t>dapat</a:t>
            </a:r>
            <a:r>
              <a:rPr lang="en-ID" sz="2800" dirty="0"/>
              <a:t> </a:t>
            </a:r>
            <a:r>
              <a:rPr lang="en-ID" sz="2800" dirty="0" err="1"/>
              <a:t>diberikan</a:t>
            </a:r>
            <a:r>
              <a:rPr lang="en-ID" sz="2800" dirty="0"/>
              <a:t> </a:t>
            </a:r>
            <a:r>
              <a:rPr lang="en-ID" sz="2800" dirty="0" err="1"/>
              <a:t>pada</a:t>
            </a:r>
            <a:r>
              <a:rPr lang="en-ID" sz="2800" dirty="0"/>
              <a:t> </a:t>
            </a:r>
            <a:r>
              <a:rPr lang="en-ID" sz="2800" dirty="0" err="1"/>
              <a:t>pasien</a:t>
            </a:r>
            <a:r>
              <a:rPr lang="en-ID" sz="2800" dirty="0"/>
              <a:t> </a:t>
            </a:r>
            <a:r>
              <a:rPr lang="en-ID" sz="2800" dirty="0" err="1"/>
              <a:t>secara</a:t>
            </a:r>
            <a:r>
              <a:rPr lang="en-ID" sz="2800" dirty="0"/>
              <a:t> </a:t>
            </a:r>
            <a:r>
              <a:rPr lang="en-ID" sz="2800" b="1" dirty="0"/>
              <a:t>sublingual </a:t>
            </a:r>
            <a:r>
              <a:rPr lang="en-ID" sz="2800" b="1" dirty="0" err="1"/>
              <a:t>yaitu</a:t>
            </a:r>
            <a:r>
              <a:rPr lang="en-ID" sz="2800" b="1" dirty="0"/>
              <a:t> </a:t>
            </a:r>
            <a:r>
              <a:rPr lang="en-ID" sz="2800" b="1" dirty="0" err="1"/>
              <a:t>dengan</a:t>
            </a:r>
            <a:r>
              <a:rPr lang="en-ID" sz="2800" b="1" dirty="0"/>
              <a:t> </a:t>
            </a:r>
            <a:r>
              <a:rPr lang="en-ID" sz="2800" b="1" dirty="0" err="1"/>
              <a:t>cara</a:t>
            </a:r>
            <a:r>
              <a:rPr lang="en-ID" sz="2800" b="1" dirty="0"/>
              <a:t> </a:t>
            </a:r>
            <a:r>
              <a:rPr lang="en-ID" sz="2800" b="1" dirty="0" err="1"/>
              <a:t>meletakkan</a:t>
            </a:r>
            <a:r>
              <a:rPr lang="en-ID" sz="2800" b="1" dirty="0"/>
              <a:t> </a:t>
            </a:r>
            <a:r>
              <a:rPr lang="en-ID" sz="2800" b="1" dirty="0" err="1"/>
              <a:t>obat</a:t>
            </a:r>
            <a:r>
              <a:rPr lang="en-ID" sz="2800" b="1" dirty="0"/>
              <a:t> di </a:t>
            </a:r>
            <a:r>
              <a:rPr lang="en-ID" sz="2800" b="1" dirty="0" err="1"/>
              <a:t>bawah</a:t>
            </a:r>
            <a:r>
              <a:rPr lang="en-ID" sz="2800" b="1" dirty="0"/>
              <a:t> </a:t>
            </a:r>
            <a:r>
              <a:rPr lang="en-ID" sz="2800" b="1" dirty="0" err="1"/>
              <a:t>lidah</a:t>
            </a:r>
            <a:r>
              <a:rPr lang="en-ID" sz="2800" b="1" dirty="0"/>
              <a:t>. 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en-ID" sz="2800" dirty="0" err="1"/>
              <a:t>Dengan</a:t>
            </a:r>
            <a:r>
              <a:rPr lang="en-ID" sz="2800" dirty="0"/>
              <a:t> </a:t>
            </a:r>
            <a:r>
              <a:rPr lang="en-ID" sz="2800" dirty="0" err="1"/>
              <a:t>cara</a:t>
            </a:r>
            <a:r>
              <a:rPr lang="en-ID" sz="2800" dirty="0"/>
              <a:t> </a:t>
            </a:r>
            <a:r>
              <a:rPr lang="en-ID" sz="2800" dirty="0" err="1"/>
              <a:t>ini</a:t>
            </a:r>
            <a:r>
              <a:rPr lang="en-ID" sz="2800" dirty="0"/>
              <a:t>, </a:t>
            </a:r>
            <a:r>
              <a:rPr lang="en-ID" sz="2800" b="1" dirty="0" err="1"/>
              <a:t>aksi</a:t>
            </a:r>
            <a:r>
              <a:rPr lang="en-ID" sz="2800" b="1" dirty="0"/>
              <a:t> </a:t>
            </a:r>
            <a:r>
              <a:rPr lang="en-ID" sz="2800" b="1" dirty="0" err="1"/>
              <a:t>kerja</a:t>
            </a:r>
            <a:r>
              <a:rPr lang="en-ID" sz="2800" b="1" dirty="0"/>
              <a:t> </a:t>
            </a:r>
            <a:r>
              <a:rPr lang="en-ID" sz="2800" b="1" dirty="0" err="1"/>
              <a:t>obat</a:t>
            </a:r>
            <a:r>
              <a:rPr lang="en-ID" sz="2800" b="1" dirty="0"/>
              <a:t> </a:t>
            </a:r>
            <a:r>
              <a:rPr lang="en-ID" sz="2800" b="1" dirty="0" err="1"/>
              <a:t>lebih</a:t>
            </a:r>
            <a:r>
              <a:rPr lang="en-ID" sz="2800" b="1" dirty="0"/>
              <a:t> </a:t>
            </a:r>
            <a:r>
              <a:rPr lang="en-ID" sz="2800" b="1" dirty="0" err="1"/>
              <a:t>cepat</a:t>
            </a:r>
            <a:r>
              <a:rPr lang="en-ID" sz="2800" b="1" dirty="0"/>
              <a:t> </a:t>
            </a:r>
            <a:r>
              <a:rPr lang="en-ID" sz="2800" b="1" dirty="0" err="1"/>
              <a:t>yaitu</a:t>
            </a:r>
            <a:r>
              <a:rPr lang="en-ID" sz="2800" b="1" dirty="0"/>
              <a:t> </a:t>
            </a:r>
            <a:r>
              <a:rPr lang="en-ID" sz="2800" b="1" dirty="0" err="1"/>
              <a:t>setelah</a:t>
            </a:r>
            <a:r>
              <a:rPr lang="en-ID" sz="2800" b="1" dirty="0"/>
              <a:t> </a:t>
            </a:r>
            <a:r>
              <a:rPr lang="en-ID" sz="2800" b="1" dirty="0" err="1"/>
              <a:t>hancur</a:t>
            </a:r>
            <a:r>
              <a:rPr lang="en-ID" sz="2800" b="1" dirty="0"/>
              <a:t> di </a:t>
            </a:r>
            <a:r>
              <a:rPr lang="en-ID" sz="2800" b="1" dirty="0" err="1"/>
              <a:t>bawah</a:t>
            </a:r>
            <a:r>
              <a:rPr lang="en-ID" sz="2800" b="1" dirty="0"/>
              <a:t> </a:t>
            </a:r>
            <a:r>
              <a:rPr lang="en-ID" sz="2800" b="1" dirty="0" err="1"/>
              <a:t>lidah</a:t>
            </a:r>
            <a:r>
              <a:rPr lang="en-ID" sz="2800" b="1" dirty="0"/>
              <a:t> </a:t>
            </a:r>
            <a:r>
              <a:rPr lang="en-ID" sz="2800" b="1" dirty="0" err="1"/>
              <a:t>maka</a:t>
            </a:r>
            <a:r>
              <a:rPr lang="en-ID" sz="2800" b="1" dirty="0"/>
              <a:t> </a:t>
            </a:r>
            <a:r>
              <a:rPr lang="en-ID" sz="2800" b="1" dirty="0" err="1"/>
              <a:t>obat</a:t>
            </a:r>
            <a:r>
              <a:rPr lang="en-ID" sz="2800" b="1" dirty="0"/>
              <a:t> </a:t>
            </a:r>
            <a:r>
              <a:rPr lang="en-ID" sz="2800" b="1" dirty="0" err="1"/>
              <a:t>segera</a:t>
            </a:r>
            <a:r>
              <a:rPr lang="en-ID" sz="2800" b="1" dirty="0"/>
              <a:t> </a:t>
            </a:r>
            <a:r>
              <a:rPr lang="en-ID" sz="2800" b="1" dirty="0" err="1"/>
              <a:t>mengalami</a:t>
            </a:r>
            <a:r>
              <a:rPr lang="en-ID" sz="2800" b="1" dirty="0"/>
              <a:t> </a:t>
            </a:r>
            <a:r>
              <a:rPr lang="en-ID" sz="2800" b="1" dirty="0" err="1"/>
              <a:t>absorbsi</a:t>
            </a:r>
            <a:r>
              <a:rPr lang="en-ID" sz="2800" b="1" dirty="0"/>
              <a:t> </a:t>
            </a:r>
            <a:r>
              <a:rPr lang="en-ID" sz="2800" b="1" dirty="0" err="1"/>
              <a:t>ke</a:t>
            </a:r>
            <a:r>
              <a:rPr lang="en-ID" sz="2800" b="1" dirty="0"/>
              <a:t> </a:t>
            </a:r>
            <a:r>
              <a:rPr lang="en-ID" sz="2800" b="1" dirty="0" err="1"/>
              <a:t>dalam</a:t>
            </a:r>
            <a:r>
              <a:rPr lang="en-ID" sz="2800" b="1" dirty="0"/>
              <a:t> </a:t>
            </a:r>
            <a:r>
              <a:rPr lang="en-ID" sz="2800" b="1" dirty="0" err="1"/>
              <a:t>pembuluh</a:t>
            </a:r>
            <a:r>
              <a:rPr lang="en-ID" sz="2800" b="1" dirty="0"/>
              <a:t> </a:t>
            </a:r>
            <a:r>
              <a:rPr lang="en-ID" sz="2800" b="1" dirty="0" err="1"/>
              <a:t>darah</a:t>
            </a:r>
            <a:r>
              <a:rPr lang="en-ID" sz="2800" b="1" dirty="0"/>
              <a:t>. 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en-ID" sz="2800" dirty="0"/>
              <a:t>Cara </a:t>
            </a:r>
            <a:r>
              <a:rPr lang="en-ID" sz="2800" dirty="0" err="1"/>
              <a:t>ini</a:t>
            </a:r>
            <a:r>
              <a:rPr lang="en-ID" sz="2800" dirty="0"/>
              <a:t> juga </a:t>
            </a:r>
            <a:r>
              <a:rPr lang="en-ID" sz="2800" b="1" dirty="0" err="1"/>
              <a:t>mudah</a:t>
            </a:r>
            <a:r>
              <a:rPr lang="en-ID" sz="2800" dirty="0"/>
              <a:t> </a:t>
            </a:r>
            <a:r>
              <a:rPr lang="en-ID" sz="2800" dirty="0" err="1"/>
              <a:t>dilakukan</a:t>
            </a:r>
            <a:r>
              <a:rPr lang="en-ID" sz="2800" dirty="0"/>
              <a:t> </a:t>
            </a:r>
            <a:r>
              <a:rPr lang="en-ID" sz="2800" dirty="0" err="1"/>
              <a:t>dan</a:t>
            </a:r>
            <a:r>
              <a:rPr lang="en-ID" sz="2800" dirty="0"/>
              <a:t> </a:t>
            </a:r>
            <a:r>
              <a:rPr lang="en-ID" sz="2800" dirty="0" err="1"/>
              <a:t>pasien</a:t>
            </a:r>
            <a:r>
              <a:rPr lang="en-ID" sz="2800" dirty="0"/>
              <a:t> </a:t>
            </a:r>
            <a:r>
              <a:rPr lang="en-ID" sz="2800" dirty="0" err="1"/>
              <a:t>tidak</a:t>
            </a:r>
            <a:r>
              <a:rPr lang="en-ID" sz="2800" dirty="0"/>
              <a:t> </a:t>
            </a:r>
            <a:r>
              <a:rPr lang="en-ID" sz="2800" dirty="0" err="1"/>
              <a:t>mengalami</a:t>
            </a:r>
            <a:r>
              <a:rPr lang="en-ID" sz="2800" dirty="0"/>
              <a:t> </a:t>
            </a:r>
            <a:r>
              <a:rPr lang="en-ID" sz="2800" dirty="0" err="1"/>
              <a:t>kesakitan</a:t>
            </a:r>
            <a:r>
              <a:rPr lang="en-ID" sz="2800" dirty="0"/>
              <a:t>. 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en-ID" sz="2800" b="1" dirty="0" err="1"/>
              <a:t>Pasien</a:t>
            </a:r>
            <a:r>
              <a:rPr lang="en-ID" sz="2800" b="1" dirty="0"/>
              <a:t> </a:t>
            </a:r>
            <a:r>
              <a:rPr lang="en-ID" sz="2800" b="1" dirty="0" err="1"/>
              <a:t>diberitahu</a:t>
            </a:r>
            <a:r>
              <a:rPr lang="en-ID" sz="2800" b="1" dirty="0"/>
              <a:t> </a:t>
            </a:r>
            <a:r>
              <a:rPr lang="en-ID" sz="2800" b="1" dirty="0" err="1"/>
              <a:t>untuk</a:t>
            </a:r>
            <a:r>
              <a:rPr lang="en-ID" sz="2800" b="1" dirty="0"/>
              <a:t> </a:t>
            </a:r>
            <a:r>
              <a:rPr lang="en-ID" sz="2800" b="1" dirty="0" err="1"/>
              <a:t>tidak</a:t>
            </a:r>
            <a:r>
              <a:rPr lang="en-ID" sz="2800" b="1" dirty="0"/>
              <a:t> </a:t>
            </a:r>
            <a:r>
              <a:rPr lang="en-ID" sz="2800" b="1" dirty="0" err="1"/>
              <a:t>menelan</a:t>
            </a:r>
            <a:r>
              <a:rPr lang="en-ID" sz="2800" b="1" dirty="0"/>
              <a:t> </a:t>
            </a:r>
            <a:r>
              <a:rPr lang="en-ID" sz="2800" b="1" dirty="0" err="1"/>
              <a:t>obat</a:t>
            </a:r>
            <a:r>
              <a:rPr lang="en-ID" sz="2800" b="1" dirty="0"/>
              <a:t> </a:t>
            </a:r>
            <a:r>
              <a:rPr lang="en-ID" sz="2800" b="1" dirty="0" err="1"/>
              <a:t>karena</a:t>
            </a:r>
            <a:r>
              <a:rPr lang="en-ID" sz="2800" b="1" dirty="0"/>
              <a:t> </a:t>
            </a:r>
            <a:r>
              <a:rPr lang="en-ID" sz="2800" b="1" dirty="0" err="1"/>
              <a:t>bila</a:t>
            </a:r>
            <a:r>
              <a:rPr lang="en-ID" sz="2800" b="1" dirty="0"/>
              <a:t> </a:t>
            </a:r>
            <a:r>
              <a:rPr lang="en-ID" sz="2800" b="1" dirty="0" err="1"/>
              <a:t>ditelan</a:t>
            </a:r>
            <a:r>
              <a:rPr lang="en-ID" sz="2800" b="1" dirty="0"/>
              <a:t>, </a:t>
            </a:r>
            <a:r>
              <a:rPr lang="en-ID" sz="2800" b="1" dirty="0" err="1"/>
              <a:t>obat</a:t>
            </a:r>
            <a:r>
              <a:rPr lang="en-ID" sz="2800" b="1" dirty="0"/>
              <a:t> </a:t>
            </a:r>
            <a:r>
              <a:rPr lang="en-ID" sz="2800" b="1" dirty="0" err="1"/>
              <a:t>menjadi</a:t>
            </a:r>
            <a:r>
              <a:rPr lang="en-ID" sz="2800" b="1" dirty="0"/>
              <a:t> </a:t>
            </a:r>
            <a:r>
              <a:rPr lang="en-ID" sz="2800" b="1" dirty="0" err="1"/>
              <a:t>tidak</a:t>
            </a:r>
            <a:r>
              <a:rPr lang="en-ID" sz="2800" b="1" dirty="0"/>
              <a:t> </a:t>
            </a:r>
            <a:r>
              <a:rPr lang="en-ID" sz="2800" b="1" dirty="0" err="1"/>
              <a:t>aktif</a:t>
            </a:r>
            <a:r>
              <a:rPr lang="en-ID" sz="2800" b="1" dirty="0"/>
              <a:t> </a:t>
            </a:r>
            <a:r>
              <a:rPr lang="en-ID" sz="2800" b="1" dirty="0" err="1"/>
              <a:t>oleh</a:t>
            </a:r>
            <a:r>
              <a:rPr lang="en-ID" sz="2800" b="1" dirty="0"/>
              <a:t> </a:t>
            </a:r>
            <a:r>
              <a:rPr lang="en-ID" sz="2800" b="1" dirty="0" err="1"/>
              <a:t>adanya</a:t>
            </a:r>
            <a:r>
              <a:rPr lang="en-ID" sz="2800" b="1" dirty="0"/>
              <a:t> proses </a:t>
            </a:r>
            <a:r>
              <a:rPr lang="en-ID" sz="2800" b="1" dirty="0" err="1"/>
              <a:t>kimiawi</a:t>
            </a:r>
            <a:r>
              <a:rPr lang="en-ID" sz="2800" b="1" dirty="0"/>
              <a:t> </a:t>
            </a:r>
            <a:r>
              <a:rPr lang="en-ID" sz="2800" b="1" dirty="0" err="1"/>
              <a:t>dengan</a:t>
            </a:r>
            <a:r>
              <a:rPr lang="en-ID" sz="2800" b="1" dirty="0"/>
              <a:t> </a:t>
            </a:r>
            <a:r>
              <a:rPr lang="en-ID" sz="2800" b="1" dirty="0" err="1"/>
              <a:t>cairan</a:t>
            </a:r>
            <a:r>
              <a:rPr lang="en-ID" sz="2800" b="1" dirty="0"/>
              <a:t> </a:t>
            </a:r>
            <a:r>
              <a:rPr lang="en-ID" sz="2800" b="1" dirty="0" err="1"/>
              <a:t>lambung</a:t>
            </a:r>
            <a:r>
              <a:rPr lang="en-ID" sz="2800" b="1" dirty="0"/>
              <a:t>. 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en-ID" sz="2800" dirty="0" err="1"/>
              <a:t>Untuk</a:t>
            </a:r>
            <a:r>
              <a:rPr lang="en-ID" sz="2800" dirty="0"/>
              <a:t> </a:t>
            </a:r>
            <a:r>
              <a:rPr lang="en-ID" sz="2800" dirty="0" err="1"/>
              <a:t>mencegah</a:t>
            </a:r>
            <a:r>
              <a:rPr lang="en-ID" sz="2800" dirty="0"/>
              <a:t> </a:t>
            </a:r>
            <a:r>
              <a:rPr lang="en-ID" sz="2800" dirty="0" err="1"/>
              <a:t>obat</a:t>
            </a:r>
            <a:r>
              <a:rPr lang="en-ID" sz="2800" dirty="0"/>
              <a:t> </a:t>
            </a:r>
            <a:r>
              <a:rPr lang="en-ID" sz="2800" dirty="0" err="1"/>
              <a:t>tidak</a:t>
            </a:r>
            <a:r>
              <a:rPr lang="en-ID" sz="2800" dirty="0"/>
              <a:t> di </a:t>
            </a:r>
            <a:r>
              <a:rPr lang="en-ID" sz="2800" dirty="0" err="1"/>
              <a:t>telan</a:t>
            </a:r>
            <a:r>
              <a:rPr lang="en-ID" sz="2800" dirty="0"/>
              <a:t>, </a:t>
            </a:r>
            <a:r>
              <a:rPr lang="en-ID" sz="2800" dirty="0" err="1"/>
              <a:t>maka</a:t>
            </a:r>
            <a:r>
              <a:rPr lang="en-ID" sz="2800" dirty="0"/>
              <a:t> </a:t>
            </a:r>
            <a:r>
              <a:rPr lang="en-ID" sz="2800" dirty="0" err="1"/>
              <a:t>pasien</a:t>
            </a:r>
            <a:r>
              <a:rPr lang="en-ID" sz="2800" dirty="0"/>
              <a:t> </a:t>
            </a:r>
            <a:r>
              <a:rPr lang="en-ID" sz="2800" dirty="0" err="1"/>
              <a:t>diberitahu</a:t>
            </a:r>
            <a:r>
              <a:rPr lang="en-ID" sz="2800" dirty="0"/>
              <a:t> </a:t>
            </a:r>
            <a:r>
              <a:rPr lang="en-ID" sz="2800" dirty="0" err="1"/>
              <a:t>untuk</a:t>
            </a:r>
            <a:r>
              <a:rPr lang="en-ID" sz="2800" dirty="0"/>
              <a:t> </a:t>
            </a:r>
            <a:r>
              <a:rPr lang="en-ID" sz="2800" dirty="0" err="1"/>
              <a:t>membiarkan</a:t>
            </a:r>
            <a:r>
              <a:rPr lang="en-ID" sz="2800" dirty="0"/>
              <a:t> </a:t>
            </a:r>
            <a:r>
              <a:rPr lang="en-ID" sz="2800" dirty="0" err="1"/>
              <a:t>obat</a:t>
            </a:r>
            <a:r>
              <a:rPr lang="en-ID" sz="2800" dirty="0"/>
              <a:t> </a:t>
            </a:r>
            <a:r>
              <a:rPr lang="en-ID" sz="2800" dirty="0" err="1"/>
              <a:t>tetap</a:t>
            </a:r>
            <a:r>
              <a:rPr lang="en-ID" sz="2800" dirty="0"/>
              <a:t> di </a:t>
            </a:r>
            <a:r>
              <a:rPr lang="en-ID" sz="2800" dirty="0" err="1"/>
              <a:t>bawah</a:t>
            </a:r>
            <a:r>
              <a:rPr lang="en-ID" sz="2800" dirty="0"/>
              <a:t> </a:t>
            </a:r>
            <a:r>
              <a:rPr lang="en-ID" sz="2800" dirty="0" err="1"/>
              <a:t>lidah</a:t>
            </a:r>
            <a:r>
              <a:rPr lang="en-ID" sz="2800" dirty="0"/>
              <a:t> </a:t>
            </a:r>
            <a:r>
              <a:rPr lang="en-ID" sz="2800" dirty="0" err="1"/>
              <a:t>sampai</a:t>
            </a:r>
            <a:r>
              <a:rPr lang="en-ID" sz="2800" dirty="0"/>
              <a:t> </a:t>
            </a:r>
            <a:r>
              <a:rPr lang="en-ID" sz="2800" dirty="0" err="1"/>
              <a:t>obat</a:t>
            </a:r>
            <a:r>
              <a:rPr lang="en-ID" sz="2800" dirty="0"/>
              <a:t> </a:t>
            </a:r>
            <a:r>
              <a:rPr lang="en-ID" sz="2800" dirty="0" err="1"/>
              <a:t>menjadi</a:t>
            </a:r>
            <a:r>
              <a:rPr lang="en-ID" sz="2800" dirty="0"/>
              <a:t> </a:t>
            </a:r>
            <a:r>
              <a:rPr lang="en-ID" sz="2800" dirty="0" err="1"/>
              <a:t>hancur</a:t>
            </a:r>
            <a:r>
              <a:rPr lang="en-ID" sz="2800" dirty="0"/>
              <a:t> </a:t>
            </a:r>
            <a:r>
              <a:rPr lang="en-ID" sz="2800" dirty="0" err="1"/>
              <a:t>dan</a:t>
            </a:r>
            <a:r>
              <a:rPr lang="en-ID" sz="2800" dirty="0"/>
              <a:t> </a:t>
            </a:r>
            <a:r>
              <a:rPr lang="en-ID" sz="2800" dirty="0" err="1"/>
              <a:t>terserap</a:t>
            </a:r>
            <a:r>
              <a:rPr lang="en-ID" sz="2800" dirty="0"/>
              <a:t>. 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en-ID" sz="2800" dirty="0" err="1"/>
              <a:t>Obat</a:t>
            </a:r>
            <a:r>
              <a:rPr lang="en-ID" sz="2800" dirty="0"/>
              <a:t> yang </a:t>
            </a:r>
            <a:r>
              <a:rPr lang="en-ID" sz="2800" dirty="0" err="1"/>
              <a:t>sering</a:t>
            </a:r>
            <a:r>
              <a:rPr lang="en-ID" sz="2800" dirty="0"/>
              <a:t> </a:t>
            </a:r>
            <a:r>
              <a:rPr lang="en-ID" sz="2800" dirty="0" err="1"/>
              <a:t>diberikan</a:t>
            </a:r>
            <a:r>
              <a:rPr lang="en-ID" sz="2800" dirty="0"/>
              <a:t> </a:t>
            </a:r>
            <a:r>
              <a:rPr lang="en-ID" sz="2800" dirty="0" err="1"/>
              <a:t>dengan</a:t>
            </a:r>
            <a:r>
              <a:rPr lang="en-ID" sz="2800" dirty="0"/>
              <a:t> </a:t>
            </a:r>
            <a:r>
              <a:rPr lang="en-ID" sz="2800" dirty="0" err="1"/>
              <a:t>cara</a:t>
            </a:r>
            <a:r>
              <a:rPr lang="en-ID" sz="2800" dirty="0"/>
              <a:t> </a:t>
            </a:r>
            <a:r>
              <a:rPr lang="en-ID" sz="2800" dirty="0" err="1"/>
              <a:t>ini</a:t>
            </a:r>
            <a:r>
              <a:rPr lang="en-ID" sz="2800" dirty="0"/>
              <a:t> </a:t>
            </a:r>
            <a:r>
              <a:rPr lang="en-ID" sz="2800" dirty="0" err="1"/>
              <a:t>adalah</a:t>
            </a:r>
            <a:r>
              <a:rPr lang="en-ID" sz="2800" dirty="0"/>
              <a:t> </a:t>
            </a:r>
            <a:r>
              <a:rPr lang="en-ID" sz="2800" b="1" dirty="0" err="1"/>
              <a:t>nitrogliserin</a:t>
            </a:r>
            <a:r>
              <a:rPr lang="en-ID" sz="2800" dirty="0"/>
              <a:t> </a:t>
            </a:r>
            <a:r>
              <a:rPr lang="en-ID" sz="2800" b="1" dirty="0" err="1"/>
              <a:t>yaitu</a:t>
            </a:r>
            <a:r>
              <a:rPr lang="en-ID" sz="2800" b="1" dirty="0"/>
              <a:t> </a:t>
            </a:r>
            <a:r>
              <a:rPr lang="en-ID" sz="2800" b="1" dirty="0" err="1"/>
              <a:t>obat</a:t>
            </a:r>
            <a:r>
              <a:rPr lang="en-ID" sz="2800" b="1" dirty="0"/>
              <a:t> vasodilator yang </a:t>
            </a:r>
            <a:r>
              <a:rPr lang="en-ID" sz="2800" b="1" dirty="0" err="1"/>
              <a:t>mempunyai</a:t>
            </a:r>
            <a:r>
              <a:rPr lang="en-ID" sz="2800" b="1" dirty="0"/>
              <a:t> </a:t>
            </a:r>
            <a:r>
              <a:rPr lang="en-ID" sz="2800" b="1" dirty="0" err="1"/>
              <a:t>efek</a:t>
            </a:r>
            <a:r>
              <a:rPr lang="en-ID" sz="2800" b="1" dirty="0"/>
              <a:t> </a:t>
            </a:r>
            <a:r>
              <a:rPr lang="en-ID" sz="2800" b="1" dirty="0" err="1"/>
              <a:t>vasodilatasi</a:t>
            </a:r>
            <a:r>
              <a:rPr lang="en-ID" sz="2800" b="1" dirty="0"/>
              <a:t> </a:t>
            </a:r>
            <a:r>
              <a:rPr lang="en-ID" sz="2800" b="1" dirty="0" err="1"/>
              <a:t>pembuluh</a:t>
            </a:r>
            <a:r>
              <a:rPr lang="en-ID" sz="2800" b="1" dirty="0"/>
              <a:t> </a:t>
            </a:r>
            <a:r>
              <a:rPr lang="en-ID" sz="2800" b="1" dirty="0" err="1"/>
              <a:t>darah</a:t>
            </a:r>
            <a:r>
              <a:rPr lang="en-ID" sz="2800" b="1" dirty="0"/>
              <a:t>. 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en-ID" sz="2800" dirty="0" err="1"/>
              <a:t>Obat</a:t>
            </a:r>
            <a:r>
              <a:rPr lang="en-ID" sz="2800" dirty="0"/>
              <a:t> </a:t>
            </a:r>
            <a:r>
              <a:rPr lang="en-ID" sz="2800" dirty="0" err="1"/>
              <a:t>ini</a:t>
            </a:r>
            <a:r>
              <a:rPr lang="en-ID" sz="2800" dirty="0"/>
              <a:t> </a:t>
            </a:r>
            <a:r>
              <a:rPr lang="en-ID" sz="2800" dirty="0" err="1"/>
              <a:t>banyak</a:t>
            </a:r>
            <a:r>
              <a:rPr lang="en-ID" sz="2800" dirty="0"/>
              <a:t> </a:t>
            </a:r>
            <a:r>
              <a:rPr lang="en-ID" sz="2800" dirty="0" err="1"/>
              <a:t>diberikan</a:t>
            </a:r>
            <a:r>
              <a:rPr lang="en-ID" sz="2800" dirty="0"/>
              <a:t> </a:t>
            </a:r>
            <a:r>
              <a:rPr lang="en-ID" sz="2800" dirty="0" err="1"/>
              <a:t>pada</a:t>
            </a:r>
            <a:r>
              <a:rPr lang="en-ID" sz="2800" dirty="0"/>
              <a:t> </a:t>
            </a:r>
            <a:r>
              <a:rPr lang="en-ID" sz="2800" dirty="0" err="1"/>
              <a:t>pada</a:t>
            </a:r>
            <a:r>
              <a:rPr lang="en-ID" sz="2800" dirty="0"/>
              <a:t> </a:t>
            </a:r>
            <a:r>
              <a:rPr lang="en-ID" sz="2800" dirty="0" err="1"/>
              <a:t>pasien</a:t>
            </a:r>
            <a:r>
              <a:rPr lang="en-ID" sz="2800" dirty="0"/>
              <a:t> yang </a:t>
            </a:r>
            <a:r>
              <a:rPr lang="en-ID" sz="2800" dirty="0" err="1"/>
              <a:t>mengalami</a:t>
            </a:r>
            <a:r>
              <a:rPr lang="en-ID" sz="2800" dirty="0"/>
              <a:t> </a:t>
            </a:r>
            <a:r>
              <a:rPr lang="en-ID" sz="2800" dirty="0" err="1"/>
              <a:t>nyeri</a:t>
            </a:r>
            <a:r>
              <a:rPr lang="en-ID" sz="2800" dirty="0"/>
              <a:t> </a:t>
            </a:r>
            <a:r>
              <a:rPr lang="en-ID" sz="2800" dirty="0" err="1"/>
              <a:t>dada</a:t>
            </a:r>
            <a:r>
              <a:rPr lang="en-ID" sz="2800" dirty="0"/>
              <a:t> </a:t>
            </a:r>
            <a:r>
              <a:rPr lang="en-ID" sz="2800" dirty="0" err="1"/>
              <a:t>akibat</a:t>
            </a:r>
            <a:r>
              <a:rPr lang="en-ID" sz="2800" dirty="0"/>
              <a:t> angina pectoris.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en-ID" sz="2800" dirty="0" err="1"/>
              <a:t>Dengan</a:t>
            </a:r>
            <a:r>
              <a:rPr lang="en-ID" sz="2800" dirty="0"/>
              <a:t> </a:t>
            </a:r>
            <a:r>
              <a:rPr lang="en-ID" sz="2800" dirty="0" err="1"/>
              <a:t>cara</a:t>
            </a:r>
            <a:r>
              <a:rPr lang="en-ID" sz="2800" dirty="0"/>
              <a:t> sublingual, </a:t>
            </a:r>
            <a:r>
              <a:rPr lang="en-ID" sz="2800" dirty="0" err="1"/>
              <a:t>obat</a:t>
            </a:r>
            <a:r>
              <a:rPr lang="en-ID" sz="2800" dirty="0"/>
              <a:t> </a:t>
            </a:r>
            <a:r>
              <a:rPr lang="en-ID" sz="2800" dirty="0" err="1"/>
              <a:t>bereaksi</a:t>
            </a:r>
            <a:r>
              <a:rPr lang="en-ID" sz="2800" dirty="0"/>
              <a:t> </a:t>
            </a:r>
            <a:r>
              <a:rPr lang="en-ID" sz="2800" dirty="0" err="1"/>
              <a:t>dalam</a:t>
            </a:r>
            <a:r>
              <a:rPr lang="en-ID" sz="2800" dirty="0"/>
              <a:t> </a:t>
            </a:r>
            <a:r>
              <a:rPr lang="en-ID" sz="2800" dirty="0" err="1"/>
              <a:t>satu</a:t>
            </a:r>
            <a:r>
              <a:rPr lang="en-ID" sz="2800" dirty="0"/>
              <a:t> </a:t>
            </a:r>
            <a:r>
              <a:rPr lang="en-ID" sz="2800" dirty="0" err="1"/>
              <a:t>menit</a:t>
            </a:r>
            <a:r>
              <a:rPr lang="en-ID" sz="2800" dirty="0"/>
              <a:t> </a:t>
            </a:r>
            <a:r>
              <a:rPr lang="en-ID" sz="2800" dirty="0" err="1"/>
              <a:t>dan</a:t>
            </a:r>
            <a:r>
              <a:rPr lang="en-ID" sz="2800" dirty="0"/>
              <a:t> </a:t>
            </a:r>
            <a:r>
              <a:rPr lang="en-ID" sz="2800" dirty="0" err="1"/>
              <a:t>pasien</a:t>
            </a:r>
            <a:r>
              <a:rPr lang="en-ID" sz="2800" dirty="0"/>
              <a:t> </a:t>
            </a:r>
            <a:r>
              <a:rPr lang="en-ID" sz="2800" dirty="0" err="1"/>
              <a:t>dapat</a:t>
            </a:r>
            <a:r>
              <a:rPr lang="en-ID" sz="2800" dirty="0"/>
              <a:t> </a:t>
            </a:r>
            <a:r>
              <a:rPr lang="en-ID" sz="2800" dirty="0" err="1"/>
              <a:t>merasakan</a:t>
            </a:r>
            <a:r>
              <a:rPr lang="en-ID" sz="2800" dirty="0"/>
              <a:t> </a:t>
            </a:r>
            <a:r>
              <a:rPr lang="en-ID" sz="2800" dirty="0" err="1"/>
              <a:t>efeknya</a:t>
            </a:r>
            <a:r>
              <a:rPr lang="en-ID" sz="2800" dirty="0"/>
              <a:t> </a:t>
            </a:r>
            <a:r>
              <a:rPr lang="en-ID" sz="2800" dirty="0" err="1"/>
              <a:t>dalam</a:t>
            </a:r>
            <a:r>
              <a:rPr lang="en-ID" sz="2800" dirty="0"/>
              <a:t> </a:t>
            </a:r>
            <a:r>
              <a:rPr lang="en-ID" sz="2800" dirty="0" err="1"/>
              <a:t>waktu</a:t>
            </a:r>
            <a:r>
              <a:rPr lang="en-ID" sz="2800" dirty="0"/>
              <a:t> </a:t>
            </a:r>
            <a:r>
              <a:rPr lang="en-ID" sz="2800" dirty="0" err="1"/>
              <a:t>tiga</a:t>
            </a:r>
            <a:r>
              <a:rPr lang="en-ID" sz="2800" dirty="0"/>
              <a:t> </a:t>
            </a:r>
            <a:r>
              <a:rPr lang="en-ID" sz="2800" dirty="0" err="1"/>
              <a:t>menit</a:t>
            </a:r>
            <a:r>
              <a:rPr lang="en-ID" sz="2800" dirty="0"/>
              <a:t>. 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en-ID" sz="2800" b="1" dirty="0" err="1"/>
              <a:t>Namun</a:t>
            </a:r>
            <a:r>
              <a:rPr lang="en-ID" sz="2800" b="1" dirty="0"/>
              <a:t> </a:t>
            </a:r>
            <a:r>
              <a:rPr lang="en-ID" sz="2800" b="1" dirty="0" err="1"/>
              <a:t>kekurangan</a:t>
            </a:r>
            <a:r>
              <a:rPr lang="en-ID" sz="2800" b="1" dirty="0"/>
              <a:t> </a:t>
            </a:r>
            <a:r>
              <a:rPr lang="en-ID" sz="2800" b="1" dirty="0" err="1"/>
              <a:t>dari</a:t>
            </a:r>
            <a:r>
              <a:rPr lang="en-ID" sz="2800" b="1" dirty="0"/>
              <a:t> </a:t>
            </a:r>
            <a:r>
              <a:rPr lang="en-ID" sz="2800" b="1" dirty="0" err="1"/>
              <a:t>obat</a:t>
            </a:r>
            <a:r>
              <a:rPr lang="en-ID" sz="2800" b="1" dirty="0"/>
              <a:t> sublingual </a:t>
            </a:r>
            <a:r>
              <a:rPr lang="en-ID" sz="2800" b="1" dirty="0" err="1"/>
              <a:t>adalah</a:t>
            </a:r>
            <a:r>
              <a:rPr lang="en-ID" sz="2800" b="1" dirty="0"/>
              <a:t>: </a:t>
            </a:r>
            <a:r>
              <a:rPr lang="en-ID" sz="2800" b="1" dirty="0" err="1"/>
              <a:t>absorbsi</a:t>
            </a:r>
            <a:r>
              <a:rPr lang="en-ID" sz="2800" b="1" dirty="0"/>
              <a:t> </a:t>
            </a:r>
            <a:r>
              <a:rPr lang="en-ID" sz="2800" b="1" dirty="0" err="1"/>
              <a:t>tidak</a:t>
            </a:r>
            <a:r>
              <a:rPr lang="en-ID" sz="2800" b="1" dirty="0"/>
              <a:t> </a:t>
            </a:r>
            <a:r>
              <a:rPr lang="en-ID" sz="2800" b="1" dirty="0" err="1"/>
              <a:t>adekuat</a:t>
            </a:r>
            <a:r>
              <a:rPr lang="en-ID" sz="2800" b="1" dirty="0"/>
              <a:t>, </a:t>
            </a:r>
            <a:r>
              <a:rPr lang="en-ID" sz="2800" b="1" dirty="0" err="1"/>
              <a:t>kepatuhan</a:t>
            </a:r>
            <a:r>
              <a:rPr lang="en-ID" sz="2800" b="1" dirty="0"/>
              <a:t> </a:t>
            </a:r>
            <a:r>
              <a:rPr lang="en-ID" sz="2800" b="1" dirty="0" err="1"/>
              <a:t>pasien</a:t>
            </a:r>
            <a:r>
              <a:rPr lang="en-ID" sz="2800" b="1" dirty="0"/>
              <a:t> </a:t>
            </a:r>
            <a:r>
              <a:rPr lang="en-ID" sz="2800" b="1" dirty="0" err="1"/>
              <a:t>kurang</a:t>
            </a:r>
            <a:r>
              <a:rPr lang="en-ID" sz="2800" b="1" dirty="0"/>
              <a:t> (compliance), </a:t>
            </a:r>
            <a:r>
              <a:rPr lang="en-ID" sz="2800" b="1" dirty="0" err="1"/>
              <a:t>mencegah</a:t>
            </a:r>
            <a:r>
              <a:rPr lang="en-ID" sz="2800" b="1" dirty="0"/>
              <a:t> </a:t>
            </a:r>
            <a:r>
              <a:rPr lang="en-ID" sz="2800" b="1" dirty="0" err="1"/>
              <a:t>pasien</a:t>
            </a:r>
            <a:r>
              <a:rPr lang="en-ID" sz="2800" b="1" dirty="0"/>
              <a:t> </a:t>
            </a:r>
            <a:r>
              <a:rPr lang="en-ID" sz="2800" b="1" dirty="0" err="1"/>
              <a:t>menelan</a:t>
            </a:r>
            <a:r>
              <a:rPr lang="en-ID" sz="2800" b="1" dirty="0"/>
              <a:t>, </a:t>
            </a:r>
            <a:r>
              <a:rPr lang="en-ID" sz="2800" b="1" dirty="0" err="1"/>
              <a:t>dan</a:t>
            </a:r>
            <a:r>
              <a:rPr lang="en-ID" sz="2800" b="1" dirty="0"/>
              <a:t> </a:t>
            </a:r>
            <a:r>
              <a:rPr lang="en-ID" sz="2800" b="1" dirty="0" err="1"/>
              <a:t>kurang</a:t>
            </a:r>
            <a:r>
              <a:rPr lang="en-ID" sz="2800" b="1" dirty="0"/>
              <a:t> </a:t>
            </a:r>
            <a:r>
              <a:rPr lang="en-ID" sz="2800" b="1" dirty="0" err="1"/>
              <a:t>praktis</a:t>
            </a:r>
            <a:r>
              <a:rPr lang="en-ID" sz="2800" b="1" dirty="0"/>
              <a:t> </a:t>
            </a:r>
            <a:r>
              <a:rPr lang="en-ID" sz="2800" b="1" dirty="0" err="1"/>
              <a:t>untuk</a:t>
            </a:r>
            <a:r>
              <a:rPr lang="en-ID" sz="2800" b="1" dirty="0"/>
              <a:t> </a:t>
            </a:r>
            <a:r>
              <a:rPr lang="en-ID" sz="2800" b="1" dirty="0" err="1"/>
              <a:t>digunakan</a:t>
            </a:r>
            <a:r>
              <a:rPr lang="en-ID" sz="2800" b="1" dirty="0"/>
              <a:t> </a:t>
            </a:r>
            <a:r>
              <a:rPr lang="en-ID" sz="2800" b="1" dirty="0" err="1"/>
              <a:t>terus</a:t>
            </a:r>
            <a:r>
              <a:rPr lang="en-ID" sz="2800" b="1" dirty="0"/>
              <a:t> </a:t>
            </a:r>
            <a:r>
              <a:rPr lang="en-ID" sz="2800" b="1" dirty="0" err="1"/>
              <a:t>menerus</a:t>
            </a:r>
            <a:r>
              <a:rPr lang="en-ID" sz="2800" b="1" dirty="0"/>
              <a:t> </a:t>
            </a:r>
            <a:r>
              <a:rPr lang="en-ID" sz="2800" b="1" dirty="0" err="1"/>
              <a:t>dan</a:t>
            </a:r>
            <a:r>
              <a:rPr lang="en-ID" sz="2800" b="1" dirty="0"/>
              <a:t> </a:t>
            </a:r>
            <a:r>
              <a:rPr lang="en-ID" sz="2800" b="1" dirty="0" err="1"/>
              <a:t>dapat</a:t>
            </a:r>
            <a:r>
              <a:rPr lang="en-ID" sz="2800" b="1" dirty="0"/>
              <a:t> </a:t>
            </a:r>
            <a:r>
              <a:rPr lang="en-ID" sz="2800" b="1" dirty="0" err="1"/>
              <a:t>merangsang</a:t>
            </a:r>
            <a:r>
              <a:rPr lang="en-ID" sz="2800" b="1" dirty="0"/>
              <a:t> </a:t>
            </a:r>
            <a:r>
              <a:rPr lang="en-ID" sz="2800" b="1" dirty="0" err="1"/>
              <a:t>selaput</a:t>
            </a:r>
            <a:r>
              <a:rPr lang="en-ID" sz="2800" b="1" dirty="0"/>
              <a:t> </a:t>
            </a:r>
            <a:r>
              <a:rPr lang="en-ID" sz="2800" b="1" dirty="0" err="1"/>
              <a:t>lendir</a:t>
            </a:r>
            <a:r>
              <a:rPr lang="en-ID" sz="2800" b="1" dirty="0"/>
              <a:t> </a:t>
            </a:r>
            <a:r>
              <a:rPr lang="en-ID" sz="2800" b="1" dirty="0" err="1"/>
              <a:t>mulut</a:t>
            </a:r>
            <a:r>
              <a:rPr lang="en-ID" sz="2800" b="1" dirty="0"/>
              <a:t> </a:t>
            </a:r>
          </a:p>
          <a:p>
            <a:endParaRPr lang="en-ID" sz="2800" dirty="0"/>
          </a:p>
        </p:txBody>
      </p:sp>
      <p:sp>
        <p:nvSpPr>
          <p:cNvPr id="25" name="TextBox 25"/>
          <p:cNvSpPr txBox="1"/>
          <p:nvPr/>
        </p:nvSpPr>
        <p:spPr>
          <a:xfrm>
            <a:off x="1324660" y="793343"/>
            <a:ext cx="13146982" cy="783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580"/>
              </a:lnSpc>
            </a:pPr>
            <a:r>
              <a:rPr lang="en-US" sz="4700" dirty="0">
                <a:solidFill>
                  <a:srgbClr val="242F9B"/>
                </a:solidFill>
                <a:latin typeface="Montserrat Ultra-Bold"/>
              </a:rPr>
              <a:t>OBAT SUBLINGUAL </a:t>
            </a:r>
          </a:p>
        </p:txBody>
      </p:sp>
    </p:spTree>
    <p:extLst>
      <p:ext uri="{BB962C8B-B14F-4D97-AF65-F5344CB8AC3E}">
        <p14:creationId xmlns:p14="http://schemas.microsoft.com/office/powerpoint/2010/main" val="38249410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FD87810-6D75-DA45-8F36-2C74777C68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0" y="0"/>
            <a:ext cx="99695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176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</TotalTime>
  <Words>1870</Words>
  <Application>Microsoft Macintosh PowerPoint</Application>
  <PresentationFormat>Custom</PresentationFormat>
  <Paragraphs>163</Paragraphs>
  <Slides>38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54" baseType="lpstr">
      <vt:lpstr>Arial</vt:lpstr>
      <vt:lpstr>Times New Roman</vt:lpstr>
      <vt:lpstr>Poppins Bold</vt:lpstr>
      <vt:lpstr>Raleway Bold</vt:lpstr>
      <vt:lpstr>Calibri</vt:lpstr>
      <vt:lpstr>Calibri,Italic</vt:lpstr>
      <vt:lpstr>Montserrat Bold</vt:lpstr>
      <vt:lpstr>Open Sans 1</vt:lpstr>
      <vt:lpstr>Wingdings</vt:lpstr>
      <vt:lpstr>American Typewriter</vt:lpstr>
      <vt:lpstr>Montserrat Ultra-Bold</vt:lpstr>
      <vt:lpstr>Open Sans 1 Bold</vt:lpstr>
      <vt:lpstr>Arial,Bold</vt:lpstr>
      <vt:lpstr>Montserrat Classic</vt:lpstr>
      <vt:lpstr>Arial,Italic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Obat Ceftriaxone 1 gram vial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STRUKTUR PENGAJARAN</dc:title>
  <cp:lastModifiedBy>Microsoft Office User</cp:lastModifiedBy>
  <cp:revision>8</cp:revision>
  <dcterms:created xsi:type="dcterms:W3CDTF">2006-08-16T00:00:00Z</dcterms:created>
  <dcterms:modified xsi:type="dcterms:W3CDTF">2025-05-16T08:06:01Z</dcterms:modified>
  <dc:identifier>DAF6gEpU58o</dc:identifier>
</cp:coreProperties>
</file>