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82" r:id="rId4"/>
    <p:sldId id="272" r:id="rId5"/>
    <p:sldId id="283" r:id="rId6"/>
    <p:sldId id="285" r:id="rId7"/>
    <p:sldId id="286" r:id="rId8"/>
    <p:sldId id="287" r:id="rId9"/>
    <p:sldId id="288" r:id="rId10"/>
    <p:sldId id="289" r:id="rId11"/>
    <p:sldId id="290" r:id="rId12"/>
    <p:sldId id="303" r:id="rId13"/>
    <p:sldId id="284" r:id="rId14"/>
    <p:sldId id="291" r:id="rId15"/>
    <p:sldId id="302" r:id="rId16"/>
    <p:sldId id="292" r:id="rId17"/>
    <p:sldId id="301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267" r:id="rId27"/>
  </p:sldIdLst>
  <p:sldSz cx="18288000" cy="10287000"/>
  <p:notesSz cx="6858000" cy="9144000"/>
  <p:embeddedFontLst>
    <p:embeddedFont>
      <p:font typeface="Montserrat Bold" pitchFamily="2" charset="77"/>
      <p:regular r:id="rId29"/>
    </p:embeddedFont>
    <p:embeddedFont>
      <p:font typeface="Montserrat Classic" pitchFamily="2" charset="77"/>
      <p:regular r:id="rId30"/>
    </p:embeddedFont>
    <p:embeddedFont>
      <p:font typeface="Poppins Bold" pitchFamily="2" charset="77"/>
      <p:regular r:id="rId31"/>
    </p:embeddedFont>
    <p:embeddedFont>
      <p:font typeface="Raleway Bold" panose="020B0803030101060003" pitchFamily="34" charset="77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66" autoAdjust="0"/>
    <p:restoredTop sz="92564" autoAdjust="0"/>
  </p:normalViewPr>
  <p:slideViewPr>
    <p:cSldViewPr>
      <p:cViewPr varScale="1">
        <p:scale>
          <a:sx n="36" d="100"/>
          <a:sy n="36" d="100"/>
        </p:scale>
        <p:origin x="744" y="224"/>
      </p:cViewPr>
      <p:guideLst>
        <p:guide orient="horz" pos="218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2E376B-6D41-8F4A-B506-05727A909DDC}" type="doc">
      <dgm:prSet loTypeId="urn:microsoft.com/office/officeart/2005/8/layout/chevron1" loCatId="" qsTypeId="urn:microsoft.com/office/officeart/2005/8/quickstyle/simple1" qsCatId="simple" csTypeId="urn:microsoft.com/office/officeart/2005/8/colors/accent1_2" csCatId="accent1" phldr="1"/>
      <dgm:spPr/>
    </dgm:pt>
    <dgm:pt modelId="{D05BCD7E-63D7-FC4A-87B2-C9F45C42DB9C}">
      <dgm:prSet phldrT="[Text]" custT="1"/>
      <dgm:spPr/>
      <dgm:t>
        <a:bodyPr/>
        <a:lstStyle/>
        <a:p>
          <a:r>
            <a:rPr lang="en-US" sz="4000" dirty="0" err="1"/>
            <a:t>Pengkajian</a:t>
          </a:r>
          <a:endParaRPr lang="en-US" sz="4000" dirty="0"/>
        </a:p>
      </dgm:t>
    </dgm:pt>
    <dgm:pt modelId="{93D4C187-6CEF-5A47-9A01-1126E04E053B}" type="parTrans" cxnId="{06E42286-1B5E-D146-9FA5-147D87D06950}">
      <dgm:prSet/>
      <dgm:spPr/>
      <dgm:t>
        <a:bodyPr/>
        <a:lstStyle/>
        <a:p>
          <a:endParaRPr lang="en-US" sz="4000"/>
        </a:p>
      </dgm:t>
    </dgm:pt>
    <dgm:pt modelId="{8847405B-8412-5C46-A92C-822E108E866B}" type="sibTrans" cxnId="{06E42286-1B5E-D146-9FA5-147D87D06950}">
      <dgm:prSet/>
      <dgm:spPr/>
      <dgm:t>
        <a:bodyPr/>
        <a:lstStyle/>
        <a:p>
          <a:endParaRPr lang="en-US" sz="4000"/>
        </a:p>
      </dgm:t>
    </dgm:pt>
    <dgm:pt modelId="{6D754F46-16C1-0848-9FFB-822D3E76410F}">
      <dgm:prSet phldrT="[Text]" custT="1"/>
      <dgm:spPr/>
      <dgm:t>
        <a:bodyPr/>
        <a:lstStyle/>
        <a:p>
          <a:r>
            <a:rPr lang="en-US" sz="4000" dirty="0" err="1"/>
            <a:t>Perencanaan</a:t>
          </a:r>
          <a:endParaRPr lang="en-US" sz="4000" dirty="0"/>
        </a:p>
      </dgm:t>
    </dgm:pt>
    <dgm:pt modelId="{02AB6612-26A7-294E-BAB1-EA15A94131A9}" type="parTrans" cxnId="{7927E066-CB00-7345-A1F9-BACFD593ED7D}">
      <dgm:prSet/>
      <dgm:spPr/>
      <dgm:t>
        <a:bodyPr/>
        <a:lstStyle/>
        <a:p>
          <a:endParaRPr lang="en-US" sz="4000"/>
        </a:p>
      </dgm:t>
    </dgm:pt>
    <dgm:pt modelId="{7C6FA5C5-578A-3244-A163-845FD1EFE5FD}" type="sibTrans" cxnId="{7927E066-CB00-7345-A1F9-BACFD593ED7D}">
      <dgm:prSet/>
      <dgm:spPr/>
      <dgm:t>
        <a:bodyPr/>
        <a:lstStyle/>
        <a:p>
          <a:endParaRPr lang="en-US" sz="4000"/>
        </a:p>
      </dgm:t>
    </dgm:pt>
    <dgm:pt modelId="{2AE836F2-85BF-264E-8F17-ACFC3ECA6D0D}">
      <dgm:prSet phldrT="[Text]" custT="1"/>
      <dgm:spPr/>
      <dgm:t>
        <a:bodyPr/>
        <a:lstStyle/>
        <a:p>
          <a:r>
            <a:rPr lang="en-US" sz="4000" dirty="0" err="1"/>
            <a:t>Pelaksanaan</a:t>
          </a:r>
          <a:endParaRPr lang="en-US" sz="4000" dirty="0"/>
        </a:p>
      </dgm:t>
    </dgm:pt>
    <dgm:pt modelId="{45810FBF-71C1-9D42-90FF-1C4EA0F2C2C0}" type="parTrans" cxnId="{7DC962D3-9171-FF4F-9742-B70CBF358CC6}">
      <dgm:prSet/>
      <dgm:spPr/>
      <dgm:t>
        <a:bodyPr/>
        <a:lstStyle/>
        <a:p>
          <a:endParaRPr lang="en-US" sz="4000"/>
        </a:p>
      </dgm:t>
    </dgm:pt>
    <dgm:pt modelId="{BEC0A924-8439-634C-A3AA-3BDE380095B5}" type="sibTrans" cxnId="{7DC962D3-9171-FF4F-9742-B70CBF358CC6}">
      <dgm:prSet/>
      <dgm:spPr/>
      <dgm:t>
        <a:bodyPr/>
        <a:lstStyle/>
        <a:p>
          <a:endParaRPr lang="en-US" sz="4000"/>
        </a:p>
      </dgm:t>
    </dgm:pt>
    <dgm:pt modelId="{75CB485A-9890-8E4D-AD90-FC39653AAEB7}">
      <dgm:prSet custT="1"/>
      <dgm:spPr/>
      <dgm:t>
        <a:bodyPr/>
        <a:lstStyle/>
        <a:p>
          <a:r>
            <a:rPr lang="en-US" sz="4000" dirty="0" err="1"/>
            <a:t>Evaluasi</a:t>
          </a:r>
          <a:endParaRPr lang="en-US" sz="4000" dirty="0"/>
        </a:p>
      </dgm:t>
    </dgm:pt>
    <dgm:pt modelId="{F7C98DA8-BAB9-FE46-B18E-2BA2151C6FC0}" type="parTrans" cxnId="{2A7DBCD7-305E-7545-9BCD-4DBDCBFC0B7A}">
      <dgm:prSet/>
      <dgm:spPr/>
      <dgm:t>
        <a:bodyPr/>
        <a:lstStyle/>
        <a:p>
          <a:endParaRPr lang="en-US" sz="4000"/>
        </a:p>
      </dgm:t>
    </dgm:pt>
    <dgm:pt modelId="{62C3F701-1AA0-1B41-9057-B7ECAFB744AF}" type="sibTrans" cxnId="{2A7DBCD7-305E-7545-9BCD-4DBDCBFC0B7A}">
      <dgm:prSet/>
      <dgm:spPr/>
      <dgm:t>
        <a:bodyPr/>
        <a:lstStyle/>
        <a:p>
          <a:endParaRPr lang="en-US" sz="4000"/>
        </a:p>
      </dgm:t>
    </dgm:pt>
    <dgm:pt modelId="{214BEE67-2FC2-7942-AAF4-90B612578A74}" type="pres">
      <dgm:prSet presAssocID="{1D2E376B-6D41-8F4A-B506-05727A909DDC}" presName="Name0" presStyleCnt="0">
        <dgm:presLayoutVars>
          <dgm:dir/>
          <dgm:animLvl val="lvl"/>
          <dgm:resizeHandles val="exact"/>
        </dgm:presLayoutVars>
      </dgm:prSet>
      <dgm:spPr/>
    </dgm:pt>
    <dgm:pt modelId="{648FC6F3-AF9E-3C44-97B6-7D1D12E770E7}" type="pres">
      <dgm:prSet presAssocID="{D05BCD7E-63D7-FC4A-87B2-C9F45C42DB9C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C5AF635-D39A-5C4D-8B9F-26CD4DB41E01}" type="pres">
      <dgm:prSet presAssocID="{8847405B-8412-5C46-A92C-822E108E866B}" presName="parTxOnlySpace" presStyleCnt="0"/>
      <dgm:spPr/>
    </dgm:pt>
    <dgm:pt modelId="{E6EAFD33-2262-DA4B-AAEB-C7A34A732F39}" type="pres">
      <dgm:prSet presAssocID="{6D754F46-16C1-0848-9FFB-822D3E76410F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44411EC-D5AC-464A-A435-8097E2FDF2A3}" type="pres">
      <dgm:prSet presAssocID="{7C6FA5C5-578A-3244-A163-845FD1EFE5FD}" presName="parTxOnlySpace" presStyleCnt="0"/>
      <dgm:spPr/>
    </dgm:pt>
    <dgm:pt modelId="{7ADF652C-4C32-4E43-BA02-AC28D7D4B8AD}" type="pres">
      <dgm:prSet presAssocID="{2AE836F2-85BF-264E-8F17-ACFC3ECA6D0D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B0F72E9-1B23-094C-ADA5-BBC500020D0E}" type="pres">
      <dgm:prSet presAssocID="{BEC0A924-8439-634C-A3AA-3BDE380095B5}" presName="parTxOnlySpace" presStyleCnt="0"/>
      <dgm:spPr/>
    </dgm:pt>
    <dgm:pt modelId="{0D395AB9-1EA6-C643-872F-E1878FF5CD66}" type="pres">
      <dgm:prSet presAssocID="{75CB485A-9890-8E4D-AD90-FC39653AAEB7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1578395E-9982-3B47-960C-096FB4E110FC}" type="presOf" srcId="{D05BCD7E-63D7-FC4A-87B2-C9F45C42DB9C}" destId="{648FC6F3-AF9E-3C44-97B6-7D1D12E770E7}" srcOrd="0" destOrd="0" presId="urn:microsoft.com/office/officeart/2005/8/layout/chevron1"/>
    <dgm:cxn modelId="{7927E066-CB00-7345-A1F9-BACFD593ED7D}" srcId="{1D2E376B-6D41-8F4A-B506-05727A909DDC}" destId="{6D754F46-16C1-0848-9FFB-822D3E76410F}" srcOrd="1" destOrd="0" parTransId="{02AB6612-26A7-294E-BAB1-EA15A94131A9}" sibTransId="{7C6FA5C5-578A-3244-A163-845FD1EFE5FD}"/>
    <dgm:cxn modelId="{5917CA6E-DDF7-2B48-BBB5-215FAFC7E3A1}" type="presOf" srcId="{75CB485A-9890-8E4D-AD90-FC39653AAEB7}" destId="{0D395AB9-1EA6-C643-872F-E1878FF5CD66}" srcOrd="0" destOrd="0" presId="urn:microsoft.com/office/officeart/2005/8/layout/chevron1"/>
    <dgm:cxn modelId="{06E42286-1B5E-D146-9FA5-147D87D06950}" srcId="{1D2E376B-6D41-8F4A-B506-05727A909DDC}" destId="{D05BCD7E-63D7-FC4A-87B2-C9F45C42DB9C}" srcOrd="0" destOrd="0" parTransId="{93D4C187-6CEF-5A47-9A01-1126E04E053B}" sibTransId="{8847405B-8412-5C46-A92C-822E108E866B}"/>
    <dgm:cxn modelId="{1232BEA1-1306-F146-8336-DE4E3B1F26DE}" type="presOf" srcId="{6D754F46-16C1-0848-9FFB-822D3E76410F}" destId="{E6EAFD33-2262-DA4B-AAEB-C7A34A732F39}" srcOrd="0" destOrd="0" presId="urn:microsoft.com/office/officeart/2005/8/layout/chevron1"/>
    <dgm:cxn modelId="{3B9876A9-E7AD-794A-B2FB-7FBC96CB5970}" type="presOf" srcId="{2AE836F2-85BF-264E-8F17-ACFC3ECA6D0D}" destId="{7ADF652C-4C32-4E43-BA02-AC28D7D4B8AD}" srcOrd="0" destOrd="0" presId="urn:microsoft.com/office/officeart/2005/8/layout/chevron1"/>
    <dgm:cxn modelId="{A8B683B0-CF75-5D46-937A-51944AB0AC93}" type="presOf" srcId="{1D2E376B-6D41-8F4A-B506-05727A909DDC}" destId="{214BEE67-2FC2-7942-AAF4-90B612578A74}" srcOrd="0" destOrd="0" presId="urn:microsoft.com/office/officeart/2005/8/layout/chevron1"/>
    <dgm:cxn modelId="{7DC962D3-9171-FF4F-9742-B70CBF358CC6}" srcId="{1D2E376B-6D41-8F4A-B506-05727A909DDC}" destId="{2AE836F2-85BF-264E-8F17-ACFC3ECA6D0D}" srcOrd="2" destOrd="0" parTransId="{45810FBF-71C1-9D42-90FF-1C4EA0F2C2C0}" sibTransId="{BEC0A924-8439-634C-A3AA-3BDE380095B5}"/>
    <dgm:cxn modelId="{2A7DBCD7-305E-7545-9BCD-4DBDCBFC0B7A}" srcId="{1D2E376B-6D41-8F4A-B506-05727A909DDC}" destId="{75CB485A-9890-8E4D-AD90-FC39653AAEB7}" srcOrd="3" destOrd="0" parTransId="{F7C98DA8-BAB9-FE46-B18E-2BA2151C6FC0}" sibTransId="{62C3F701-1AA0-1B41-9057-B7ECAFB744AF}"/>
    <dgm:cxn modelId="{8611D34F-CC45-324E-9ECF-D00ED1318A92}" type="presParOf" srcId="{214BEE67-2FC2-7942-AAF4-90B612578A74}" destId="{648FC6F3-AF9E-3C44-97B6-7D1D12E770E7}" srcOrd="0" destOrd="0" presId="urn:microsoft.com/office/officeart/2005/8/layout/chevron1"/>
    <dgm:cxn modelId="{12E4499B-66B5-6B4A-A27A-FB8CDE8047A4}" type="presParOf" srcId="{214BEE67-2FC2-7942-AAF4-90B612578A74}" destId="{FC5AF635-D39A-5C4D-8B9F-26CD4DB41E01}" srcOrd="1" destOrd="0" presId="urn:microsoft.com/office/officeart/2005/8/layout/chevron1"/>
    <dgm:cxn modelId="{5D10AD16-6FB8-7643-A465-5323C7FF006C}" type="presParOf" srcId="{214BEE67-2FC2-7942-AAF4-90B612578A74}" destId="{E6EAFD33-2262-DA4B-AAEB-C7A34A732F39}" srcOrd="2" destOrd="0" presId="urn:microsoft.com/office/officeart/2005/8/layout/chevron1"/>
    <dgm:cxn modelId="{B486B0A3-6F39-4640-BBD4-1832921108B7}" type="presParOf" srcId="{214BEE67-2FC2-7942-AAF4-90B612578A74}" destId="{244411EC-D5AC-464A-A435-8097E2FDF2A3}" srcOrd="3" destOrd="0" presId="urn:microsoft.com/office/officeart/2005/8/layout/chevron1"/>
    <dgm:cxn modelId="{375E6B5C-1CB3-1C40-98B5-D82A621A4BF9}" type="presParOf" srcId="{214BEE67-2FC2-7942-AAF4-90B612578A74}" destId="{7ADF652C-4C32-4E43-BA02-AC28D7D4B8AD}" srcOrd="4" destOrd="0" presId="urn:microsoft.com/office/officeart/2005/8/layout/chevron1"/>
    <dgm:cxn modelId="{E371D9AE-D274-D641-8040-3CC9D6EE3965}" type="presParOf" srcId="{214BEE67-2FC2-7942-AAF4-90B612578A74}" destId="{9B0F72E9-1B23-094C-ADA5-BBC500020D0E}" srcOrd="5" destOrd="0" presId="urn:microsoft.com/office/officeart/2005/8/layout/chevron1"/>
    <dgm:cxn modelId="{B978A16B-5C24-3543-A0D2-3014D4030A56}" type="presParOf" srcId="{214BEE67-2FC2-7942-AAF4-90B612578A74}" destId="{0D395AB9-1EA6-C643-872F-E1878FF5CD66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2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8FC6F3-AF9E-3C44-97B6-7D1D12E770E7}">
      <dsp:nvSpPr>
        <dsp:cNvPr id="0" name=""/>
        <dsp:cNvSpPr/>
      </dsp:nvSpPr>
      <dsp:spPr>
        <a:xfrm>
          <a:off x="7407" y="3059917"/>
          <a:ext cx="4311818" cy="17247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53340" rIns="53340" bIns="5334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Pengkajian</a:t>
          </a:r>
          <a:endParaRPr lang="en-US" sz="4000" kern="1200" dirty="0"/>
        </a:p>
      </dsp:txBody>
      <dsp:txXfrm>
        <a:off x="869771" y="3059917"/>
        <a:ext cx="2587091" cy="1724727"/>
      </dsp:txXfrm>
    </dsp:sp>
    <dsp:sp modelId="{E6EAFD33-2262-DA4B-AAEB-C7A34A732F39}">
      <dsp:nvSpPr>
        <dsp:cNvPr id="0" name=""/>
        <dsp:cNvSpPr/>
      </dsp:nvSpPr>
      <dsp:spPr>
        <a:xfrm>
          <a:off x="3888044" y="3059917"/>
          <a:ext cx="4311818" cy="17247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53340" rIns="53340" bIns="5334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Perencanaan</a:t>
          </a:r>
          <a:endParaRPr lang="en-US" sz="4000" kern="1200" dirty="0"/>
        </a:p>
      </dsp:txBody>
      <dsp:txXfrm>
        <a:off x="4750408" y="3059917"/>
        <a:ext cx="2587091" cy="1724727"/>
      </dsp:txXfrm>
    </dsp:sp>
    <dsp:sp modelId="{7ADF652C-4C32-4E43-BA02-AC28D7D4B8AD}">
      <dsp:nvSpPr>
        <dsp:cNvPr id="0" name=""/>
        <dsp:cNvSpPr/>
      </dsp:nvSpPr>
      <dsp:spPr>
        <a:xfrm>
          <a:off x="7768681" y="3059917"/>
          <a:ext cx="4311818" cy="17247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53340" rIns="53340" bIns="5334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Pelaksanaan</a:t>
          </a:r>
          <a:endParaRPr lang="en-US" sz="4000" kern="1200" dirty="0"/>
        </a:p>
      </dsp:txBody>
      <dsp:txXfrm>
        <a:off x="8631045" y="3059917"/>
        <a:ext cx="2587091" cy="1724727"/>
      </dsp:txXfrm>
    </dsp:sp>
    <dsp:sp modelId="{0D395AB9-1EA6-C643-872F-E1878FF5CD66}">
      <dsp:nvSpPr>
        <dsp:cNvPr id="0" name=""/>
        <dsp:cNvSpPr/>
      </dsp:nvSpPr>
      <dsp:spPr>
        <a:xfrm>
          <a:off x="11649317" y="3059917"/>
          <a:ext cx="4311818" cy="17247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53340" rIns="53340" bIns="5334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Evaluasi</a:t>
          </a:r>
          <a:endParaRPr lang="en-US" sz="4000" kern="1200" dirty="0"/>
        </a:p>
      </dsp:txBody>
      <dsp:txXfrm>
        <a:off x="12511681" y="3059917"/>
        <a:ext cx="2587091" cy="17247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FE6F02-A8CD-2C4B-903F-057BFE3F701C}" type="datetimeFigureOut">
              <a:rPr lang="en-US" smtClean="0"/>
              <a:t>3/9/26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C3CAAB-231A-5542-889D-DC7B29AE7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91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C3CAAB-231A-5542-889D-DC7B29AE769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491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jpeg"/><Relationship Id="rId21" Type="http://schemas.openxmlformats.org/officeDocument/2006/relationships/image" Target="../media/image20.sv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tiff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21" Type="http://schemas.openxmlformats.org/officeDocument/2006/relationships/diagramLayout" Target="../diagrams/layout1.xml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5" Type="http://schemas.openxmlformats.org/officeDocument/2006/relationships/image" Target="../media/image31.pn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20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24" Type="http://schemas.microsoft.com/office/2007/relationships/diagramDrawing" Target="../diagrams/drawing1.xml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23" Type="http://schemas.openxmlformats.org/officeDocument/2006/relationships/diagramColors" Target="../diagrams/colors1.xml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Relationship Id="rId22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15.png"/><Relationship Id="rId18" Type="http://schemas.openxmlformats.org/officeDocument/2006/relationships/image" Target="../media/image20.svg"/><Relationship Id="rId3" Type="http://schemas.openxmlformats.org/officeDocument/2006/relationships/image" Target="../media/image24.png"/><Relationship Id="rId21" Type="http://schemas.openxmlformats.org/officeDocument/2006/relationships/image" Target="../media/image32.png"/><Relationship Id="rId7" Type="http://schemas.openxmlformats.org/officeDocument/2006/relationships/image" Target="../media/image26.png"/><Relationship Id="rId12" Type="http://schemas.openxmlformats.org/officeDocument/2006/relationships/image" Target="../media/image14.sv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sv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3.png"/><Relationship Id="rId5" Type="http://schemas.openxmlformats.org/officeDocument/2006/relationships/image" Target="../media/image5.png"/><Relationship Id="rId15" Type="http://schemas.openxmlformats.org/officeDocument/2006/relationships/image" Target="../media/image17.png"/><Relationship Id="rId10" Type="http://schemas.openxmlformats.org/officeDocument/2006/relationships/image" Target="../media/image12.svg"/><Relationship Id="rId19" Type="http://schemas.openxmlformats.org/officeDocument/2006/relationships/image" Target="../media/image21.png"/><Relationship Id="rId4" Type="http://schemas.openxmlformats.org/officeDocument/2006/relationships/image" Target="../media/image25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15.png"/><Relationship Id="rId18" Type="http://schemas.openxmlformats.org/officeDocument/2006/relationships/image" Target="../media/image20.sv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12" Type="http://schemas.openxmlformats.org/officeDocument/2006/relationships/image" Target="../media/image14.svg"/><Relationship Id="rId17" Type="http://schemas.openxmlformats.org/officeDocument/2006/relationships/image" Target="../media/image19.png"/><Relationship Id="rId2" Type="http://schemas.openxmlformats.org/officeDocument/2006/relationships/image" Target="../media/image23.tiff"/><Relationship Id="rId16" Type="http://schemas.openxmlformats.org/officeDocument/2006/relationships/image" Target="../media/image18.sv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3.png"/><Relationship Id="rId5" Type="http://schemas.openxmlformats.org/officeDocument/2006/relationships/image" Target="../media/image5.png"/><Relationship Id="rId15" Type="http://schemas.openxmlformats.org/officeDocument/2006/relationships/image" Target="../media/image17.png"/><Relationship Id="rId10" Type="http://schemas.openxmlformats.org/officeDocument/2006/relationships/image" Target="../media/image12.svg"/><Relationship Id="rId19" Type="http://schemas.openxmlformats.org/officeDocument/2006/relationships/image" Target="../media/image21.png"/><Relationship Id="rId4" Type="http://schemas.openxmlformats.org/officeDocument/2006/relationships/image" Target="../media/image25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svg"/><Relationship Id="rId3" Type="http://schemas.openxmlformats.org/officeDocument/2006/relationships/image" Target="../media/image42.svg"/><Relationship Id="rId7" Type="http://schemas.openxmlformats.org/officeDocument/2006/relationships/image" Target="../media/image46.svg"/><Relationship Id="rId12" Type="http://schemas.openxmlformats.org/officeDocument/2006/relationships/image" Target="../media/image51.png"/><Relationship Id="rId17" Type="http://schemas.openxmlformats.org/officeDocument/2006/relationships/image" Target="../media/image6.png"/><Relationship Id="rId2" Type="http://schemas.openxmlformats.org/officeDocument/2006/relationships/image" Target="../media/image41.png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svg"/><Relationship Id="rId5" Type="http://schemas.openxmlformats.org/officeDocument/2006/relationships/image" Target="../media/image44.svg"/><Relationship Id="rId15" Type="http://schemas.openxmlformats.org/officeDocument/2006/relationships/image" Target="../media/image54.sv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svg"/><Relationship Id="rId1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24.png"/><Relationship Id="rId16" Type="http://schemas.openxmlformats.org/officeDocument/2006/relationships/image" Target="../media/image19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C4952ECE-E834-D54E-A669-CFF78050C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859" y="2690890"/>
            <a:ext cx="9430960" cy="5281337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>
            <a:off x="0" y="0"/>
            <a:ext cx="18288000" cy="10292665"/>
          </a:xfrm>
          <a:custGeom>
            <a:avLst/>
            <a:gdLst/>
            <a:ahLst/>
            <a:cxnLst/>
            <a:rect l="l" t="t" r="r" b="b"/>
            <a:pathLst>
              <a:path w="18288000" h="10292665">
                <a:moveTo>
                  <a:pt x="0" y="0"/>
                </a:moveTo>
                <a:lnTo>
                  <a:pt x="18288000" y="0"/>
                </a:lnTo>
                <a:lnTo>
                  <a:pt x="18288000" y="10292665"/>
                </a:lnTo>
                <a:lnTo>
                  <a:pt x="0" y="102926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 l="-803" t="-15285" r="-4770" b="-976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46860" y="9258300"/>
            <a:ext cx="3962933" cy="1034365"/>
            <a:chOff x="0" y="0"/>
            <a:chExt cx="1043735" cy="2724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43735" cy="272425"/>
            </a:xfrm>
            <a:custGeom>
              <a:avLst/>
              <a:gdLst/>
              <a:ahLst/>
              <a:cxnLst/>
              <a:rect l="l" t="t" r="r" b="b"/>
              <a:pathLst>
                <a:path w="1043735" h="272425">
                  <a:moveTo>
                    <a:pt x="0" y="0"/>
                  </a:moveTo>
                  <a:lnTo>
                    <a:pt x="1043735" y="0"/>
                  </a:lnTo>
                  <a:lnTo>
                    <a:pt x="1043735" y="272425"/>
                  </a:lnTo>
                  <a:lnTo>
                    <a:pt x="0" y="272425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043735" cy="329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59300" y="0"/>
            <a:ext cx="1028700" cy="10287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542327" y="8108629"/>
            <a:ext cx="1560994" cy="305542"/>
            <a:chOff x="0" y="0"/>
            <a:chExt cx="2081326" cy="407390"/>
          </a:xfrm>
        </p:grpSpPr>
        <p:grpSp>
          <p:nvGrpSpPr>
            <p:cNvPr id="10" name="Group 10"/>
            <p:cNvGrpSpPr/>
            <p:nvPr/>
          </p:nvGrpSpPr>
          <p:grpSpPr>
            <a:xfrm>
              <a:off x="1673936" y="0"/>
              <a:ext cx="407390" cy="40739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0"/>
              <a:ext cx="1537697" cy="407390"/>
              <a:chOff x="0" y="0"/>
              <a:chExt cx="3067924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06792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3067924" h="812800">
                    <a:moveTo>
                      <a:pt x="0" y="0"/>
                    </a:moveTo>
                    <a:lnTo>
                      <a:pt x="3067924" y="0"/>
                    </a:lnTo>
                    <a:lnTo>
                      <a:pt x="306792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067924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-5400000">
              <a:off x="1801082" y="155956"/>
              <a:ext cx="153098" cy="95477"/>
            </a:xfrm>
            <a:custGeom>
              <a:avLst/>
              <a:gdLst/>
              <a:ahLst/>
              <a:cxnLst/>
              <a:rect l="l" t="t" r="r" b="b"/>
              <a:pathLst>
                <a:path w="153098" h="95477">
                  <a:moveTo>
                    <a:pt x="0" y="0"/>
                  </a:moveTo>
                  <a:lnTo>
                    <a:pt x="153098" y="0"/>
                  </a:lnTo>
                  <a:lnTo>
                    <a:pt x="153098" y="95478"/>
                  </a:lnTo>
                  <a:lnTo>
                    <a:pt x="0" y="9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5791200" y="2661063"/>
            <a:ext cx="11430674" cy="3345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239"/>
              </a:lnSpc>
              <a:spcBef>
                <a:spcPct val="0"/>
              </a:spcBef>
            </a:pPr>
            <a:r>
              <a:rPr lang="en-US" sz="3200" dirty="0">
                <a:solidFill>
                  <a:srgbClr val="242F9B"/>
                </a:solidFill>
                <a:latin typeface="Montserrat Bold"/>
              </a:rPr>
              <a:t>PERAN PERAWAT </a:t>
            </a:r>
          </a:p>
          <a:p>
            <a:pPr algn="r">
              <a:lnSpc>
                <a:spcPts val="9239"/>
              </a:lnSpc>
              <a:spcBef>
                <a:spcPct val="0"/>
              </a:spcBef>
            </a:pPr>
            <a:r>
              <a:rPr lang="en-US" sz="3200" dirty="0">
                <a:solidFill>
                  <a:srgbClr val="242F9B"/>
                </a:solidFill>
                <a:latin typeface="Montserrat Bold"/>
              </a:rPr>
              <a:t>DALAM PENDIDIKAN </a:t>
            </a:r>
          </a:p>
          <a:p>
            <a:pPr algn="r">
              <a:lnSpc>
                <a:spcPts val="9239"/>
              </a:lnSpc>
              <a:spcBef>
                <a:spcPct val="0"/>
              </a:spcBef>
            </a:pPr>
            <a:r>
              <a:rPr lang="en-US" sz="3200" dirty="0">
                <a:solidFill>
                  <a:srgbClr val="242F9B"/>
                </a:solidFill>
                <a:latin typeface="Montserrat Bold"/>
              </a:rPr>
              <a:t>DAN PROMOSI KESEHATAN I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536999" y="514350"/>
            <a:ext cx="1119845" cy="1119845"/>
            <a:chOff x="0" y="0"/>
            <a:chExt cx="1493127" cy="149312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93127" cy="1493127"/>
            </a:xfrm>
            <a:custGeom>
              <a:avLst/>
              <a:gdLst/>
              <a:ahLst/>
              <a:cxnLst/>
              <a:rect l="l" t="t" r="r" b="b"/>
              <a:pathLst>
                <a:path w="1493127" h="1493127">
                  <a:moveTo>
                    <a:pt x="0" y="0"/>
                  </a:moveTo>
                  <a:lnTo>
                    <a:pt x="1493127" y="0"/>
                  </a:lnTo>
                  <a:lnTo>
                    <a:pt x="1493127" y="1493127"/>
                  </a:lnTo>
                  <a:lnTo>
                    <a:pt x="0" y="1493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grpSp>
          <p:nvGrpSpPr>
            <p:cNvPr id="20" name="Group 20"/>
            <p:cNvGrpSpPr/>
            <p:nvPr/>
          </p:nvGrpSpPr>
          <p:grpSpPr>
            <a:xfrm>
              <a:off x="129613" y="126047"/>
              <a:ext cx="1241034" cy="1241034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122480" y="126874"/>
              <a:ext cx="1241034" cy="1229543"/>
            </a:xfrm>
            <a:custGeom>
              <a:avLst/>
              <a:gdLst/>
              <a:ahLst/>
              <a:cxnLst/>
              <a:rect l="l" t="t" r="r" b="b"/>
              <a:pathLst>
                <a:path w="1241034" h="1229543">
                  <a:moveTo>
                    <a:pt x="0" y="0"/>
                  </a:moveTo>
                  <a:lnTo>
                    <a:pt x="1241035" y="0"/>
                  </a:lnTo>
                  <a:lnTo>
                    <a:pt x="1241035" y="1229543"/>
                  </a:lnTo>
                  <a:lnTo>
                    <a:pt x="0" y="1229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1834606" y="666025"/>
            <a:ext cx="3632280" cy="1048475"/>
            <a:chOff x="0" y="-38100"/>
            <a:chExt cx="4843040" cy="1397966"/>
          </a:xfrm>
        </p:grpSpPr>
        <p:sp>
          <p:nvSpPr>
            <p:cNvPr id="25" name="TextBox 25"/>
            <p:cNvSpPr txBox="1"/>
            <p:nvPr/>
          </p:nvSpPr>
          <p:spPr>
            <a:xfrm>
              <a:off x="0" y="-38100"/>
              <a:ext cx="4843040" cy="3170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005"/>
                </a:lnSpc>
                <a:spcBef>
                  <a:spcPct val="0"/>
                </a:spcBef>
              </a:pPr>
              <a:r>
                <a:rPr lang="en-US" sz="1432" spc="113">
                  <a:solidFill>
                    <a:srgbClr val="000000"/>
                  </a:solidFill>
                  <a:latin typeface="Poppins Bold"/>
                </a:rPr>
                <a:t>SEKOLAH TINGGI ILMU KESEHATAN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250488"/>
              <a:ext cx="4843040" cy="7029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12"/>
                </a:lnSpc>
                <a:spcBef>
                  <a:spcPct val="0"/>
                </a:spcBef>
              </a:pPr>
              <a:r>
                <a:rPr lang="en-US" sz="3008" spc="352" dirty="0">
                  <a:solidFill>
                    <a:srgbClr val="000000"/>
                  </a:solidFill>
                  <a:latin typeface="Poppins Bold"/>
                </a:rPr>
                <a:t>NOTOKUSUMO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970166"/>
              <a:ext cx="4843040" cy="389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06"/>
                </a:lnSpc>
                <a:spcBef>
                  <a:spcPct val="0"/>
                </a:spcBef>
              </a:pPr>
              <a:r>
                <a:rPr lang="en-US" sz="1719" spc="135" dirty="0">
                  <a:solidFill>
                    <a:srgbClr val="000000"/>
                  </a:solidFill>
                  <a:latin typeface="Poppins Bold"/>
                </a:rPr>
                <a:t>YOGYAKARTA</a:t>
              </a:r>
            </a:p>
          </p:txBody>
        </p:sp>
      </p:grpSp>
      <p:sp>
        <p:nvSpPr>
          <p:cNvPr id="28" name="Freeform 28"/>
          <p:cNvSpPr/>
          <p:nvPr/>
        </p:nvSpPr>
        <p:spPr>
          <a:xfrm>
            <a:off x="11551852" y="9155176"/>
            <a:ext cx="674551" cy="564093"/>
          </a:xfrm>
          <a:custGeom>
            <a:avLst/>
            <a:gdLst/>
            <a:ahLst/>
            <a:cxnLst/>
            <a:rect l="l" t="t" r="r" b="b"/>
            <a:pathLst>
              <a:path w="674551" h="564093">
                <a:moveTo>
                  <a:pt x="0" y="0"/>
                </a:moveTo>
                <a:lnTo>
                  <a:pt x="674551" y="0"/>
                </a:lnTo>
                <a:lnTo>
                  <a:pt x="674551" y="564094"/>
                </a:lnTo>
                <a:lnTo>
                  <a:pt x="0" y="5640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1542327" y="8668569"/>
            <a:ext cx="368306" cy="362782"/>
          </a:xfrm>
          <a:custGeom>
            <a:avLst/>
            <a:gdLst/>
            <a:ahLst/>
            <a:cxnLst/>
            <a:rect l="l" t="t" r="r" b="b"/>
            <a:pathLst>
              <a:path w="368306" h="362782">
                <a:moveTo>
                  <a:pt x="0" y="0"/>
                </a:moveTo>
                <a:lnTo>
                  <a:pt x="368306" y="0"/>
                </a:lnTo>
                <a:lnTo>
                  <a:pt x="368306" y="362782"/>
                </a:lnTo>
                <a:lnTo>
                  <a:pt x="0" y="3627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2140139" y="8614196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242F9B"/>
                </a:solidFill>
                <a:latin typeface="Montserrat Classic"/>
              </a:rPr>
              <a:t>www.stikes-notokusumo.ac.id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140139" y="9182400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242F9B"/>
                </a:solidFill>
                <a:latin typeface="Montserrat Classic"/>
              </a:rPr>
              <a:t>Jl. Bener No. 26 Tegalrejo Yogyakarta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413576" y="9513296"/>
            <a:ext cx="2842061" cy="552530"/>
            <a:chOff x="0" y="0"/>
            <a:chExt cx="3789414" cy="73670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>
              <a:off x="737021" y="0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>
              <a:off x="1588731" y="0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>
              <a:off x="2418964" y="0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>
              <a:off x="3165214" y="0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223719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226115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297202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>
              <a:off x="299598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585537" y="1758215"/>
            <a:ext cx="1239244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itchFamily="2" charset="2"/>
              <a:buChar char="q"/>
            </a:pPr>
            <a:r>
              <a:rPr lang="id-ID" sz="4000" b="1" dirty="0"/>
              <a:t>METODE PENDIDIKAN KESEHATAN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Ceramah</a:t>
            </a:r>
            <a:r>
              <a:rPr lang="en-ID" sz="4000" dirty="0"/>
              <a:t> / </a:t>
            </a:r>
            <a:r>
              <a:rPr lang="en-ID" sz="4000" dirty="0" err="1"/>
              <a:t>penyuluhan</a:t>
            </a:r>
            <a:endParaRPr lang="en-ID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Diskusi</a:t>
            </a:r>
            <a:endParaRPr lang="en-ID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Demonstrasi</a:t>
            </a:r>
            <a:endParaRPr lang="en-ID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/>
              <a:t>Leaflet / media </a:t>
            </a:r>
            <a:r>
              <a:rPr lang="en-ID" sz="4000" dirty="0" err="1"/>
              <a:t>cetak</a:t>
            </a:r>
            <a:endParaRPr lang="en-ID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/>
              <a:t>Video </a:t>
            </a:r>
            <a:r>
              <a:rPr lang="en-ID" sz="4000" dirty="0" err="1"/>
              <a:t>edukasi</a:t>
            </a:r>
            <a:endParaRPr lang="en-ID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Simulasi</a:t>
            </a:r>
            <a:r>
              <a:rPr lang="en-ID" sz="4000" dirty="0"/>
              <a:t> </a:t>
            </a:r>
            <a:r>
              <a:rPr lang="en-ID" sz="4000" dirty="0" err="1"/>
              <a:t>atau</a:t>
            </a:r>
            <a:r>
              <a:rPr lang="en-ID" sz="4000" dirty="0"/>
              <a:t> </a:t>
            </a:r>
            <a:r>
              <a:rPr lang="en-ID" sz="4000" dirty="0" err="1"/>
              <a:t>praktik</a:t>
            </a:r>
            <a:r>
              <a:rPr lang="en-ID" sz="4000" dirty="0"/>
              <a:t> </a:t>
            </a:r>
            <a:r>
              <a:rPr lang="en-ID" sz="4000" dirty="0" err="1"/>
              <a:t>langsung</a:t>
            </a:r>
            <a:endParaRPr lang="en-ID" sz="4000" dirty="0"/>
          </a:p>
          <a:p>
            <a:pPr lvl="0" algn="just"/>
            <a:endParaRPr lang="id-ID" sz="40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33CB2E-238B-1E4B-B353-B5CFE6E71C9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83036" y="3104411"/>
            <a:ext cx="8182457" cy="643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130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585537" y="1758215"/>
            <a:ext cx="123924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itchFamily="2" charset="2"/>
              <a:buChar char="q"/>
            </a:pPr>
            <a:r>
              <a:rPr lang="id-ID" sz="4000" b="1" dirty="0"/>
              <a:t>TAHAPAN  PENDIDIKAN KESEHATAN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464583A-94F5-1749-9D89-86BD0610A6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771409"/>
              </p:ext>
            </p:extLst>
          </p:nvPr>
        </p:nvGraphicFramePr>
        <p:xfrm>
          <a:off x="1324661" y="1079500"/>
          <a:ext cx="15968544" cy="7844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E0343C0A-4B9D-634F-B0AD-BEC3B908B2B2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49232" y="6755180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668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>
            <a:extLst>
              <a:ext uri="{FF2B5EF4-FFF2-40B4-BE49-F238E27FC236}">
                <a16:creationId xmlns:a16="http://schemas.microsoft.com/office/drawing/2014/main" id="{577E5794-B783-D647-9775-B7EEFB0823BF}"/>
              </a:ext>
            </a:extLst>
          </p:cNvPr>
          <p:cNvSpPr txBox="1"/>
          <p:nvPr/>
        </p:nvSpPr>
        <p:spPr>
          <a:xfrm>
            <a:off x="12725400" y="2661063"/>
            <a:ext cx="4496474" cy="4525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39"/>
              </a:lnSpc>
              <a:spcBef>
                <a:spcPct val="0"/>
              </a:spcBef>
            </a:pPr>
            <a:r>
              <a:rPr lang="en-US" sz="3200" dirty="0">
                <a:solidFill>
                  <a:srgbClr val="242F9B"/>
                </a:solidFill>
                <a:latin typeface="Montserrat Bold"/>
              </a:rPr>
              <a:t>SEJARAH PERKEMBANGAN PROMOSI KESEHATAN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4C1AA0-4053-AD48-AF18-65C7A55E4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171700"/>
            <a:ext cx="9400311" cy="626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066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13919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4000" b="1" dirty="0"/>
              <a:t>SEJARAH PERKEMBANGAN PROMOSI KESEHATAN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585537" y="1758215"/>
            <a:ext cx="123924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itchFamily="2" charset="2"/>
              <a:buChar char="q"/>
            </a:pPr>
            <a:r>
              <a:rPr lang="en-ID" sz="4000" dirty="0" err="1"/>
              <a:t>Perkembangan</a:t>
            </a:r>
            <a:r>
              <a:rPr lang="en-ID" sz="4000" dirty="0"/>
              <a:t> </a:t>
            </a:r>
            <a:r>
              <a:rPr lang="en-ID" sz="4000" dirty="0" err="1"/>
              <a:t>promosi</a:t>
            </a:r>
            <a:r>
              <a:rPr lang="en-ID" sz="4000" dirty="0"/>
              <a:t> </a:t>
            </a:r>
            <a:r>
              <a:rPr lang="en-ID" sz="4000" dirty="0" err="1"/>
              <a:t>kesehatan</a:t>
            </a:r>
            <a:r>
              <a:rPr lang="en-ID" sz="4000" dirty="0"/>
              <a:t> </a:t>
            </a:r>
            <a:r>
              <a:rPr lang="en-ID" sz="4000" dirty="0" err="1"/>
              <a:t>dimulai</a:t>
            </a:r>
            <a:r>
              <a:rPr lang="en-ID" sz="4000" dirty="0"/>
              <a:t> </a:t>
            </a:r>
            <a:r>
              <a:rPr lang="en-ID" sz="4000" dirty="0" err="1"/>
              <a:t>dari</a:t>
            </a:r>
            <a:r>
              <a:rPr lang="en-ID" sz="4000" dirty="0"/>
              <a:t> </a:t>
            </a:r>
            <a:r>
              <a:rPr lang="en-ID" sz="4000" dirty="0" err="1"/>
              <a:t>pendekatan</a:t>
            </a:r>
            <a:r>
              <a:rPr lang="en-ID" sz="4000" dirty="0"/>
              <a:t> </a:t>
            </a:r>
            <a:r>
              <a:rPr lang="en-ID" sz="4000" dirty="0" err="1"/>
              <a:t>pendidikan</a:t>
            </a:r>
            <a:r>
              <a:rPr lang="en-ID" sz="4000" dirty="0"/>
              <a:t> </a:t>
            </a:r>
            <a:r>
              <a:rPr lang="en-ID" sz="4000" dirty="0" err="1"/>
              <a:t>kesehatan</a:t>
            </a:r>
            <a:r>
              <a:rPr lang="en-ID" sz="4000" dirty="0"/>
              <a:t> (health education).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257D179-D610-A946-83E3-8E2B1E7605DC}"/>
              </a:ext>
            </a:extLst>
          </p:cNvPr>
          <p:cNvSpPr/>
          <p:nvPr/>
        </p:nvSpPr>
        <p:spPr>
          <a:xfrm>
            <a:off x="585537" y="4152900"/>
            <a:ext cx="1239244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itchFamily="2" charset="2"/>
              <a:buChar char="q"/>
            </a:pPr>
            <a:r>
              <a:rPr lang="en-ID" sz="4000" b="1" dirty="0" err="1"/>
              <a:t>Pada</a:t>
            </a:r>
            <a:r>
              <a:rPr lang="en-ID" sz="4000" b="1" dirty="0"/>
              <a:t> </a:t>
            </a:r>
            <a:r>
              <a:rPr lang="en-ID" sz="4000" b="1" dirty="0" err="1"/>
              <a:t>awalnya</a:t>
            </a:r>
            <a:r>
              <a:rPr lang="en-ID" sz="4000" b="1" dirty="0"/>
              <a:t> </a:t>
            </a:r>
            <a:r>
              <a:rPr lang="en-ID" sz="4000" b="1" dirty="0" err="1"/>
              <a:t>fokus</a:t>
            </a:r>
            <a:r>
              <a:rPr lang="en-ID" sz="4000" b="1" dirty="0"/>
              <a:t> </a:t>
            </a:r>
            <a:r>
              <a:rPr lang="en-ID" sz="4000" b="1" dirty="0" err="1"/>
              <a:t>pada</a:t>
            </a:r>
            <a:r>
              <a:rPr lang="en-ID" sz="4000" b="1" dirty="0"/>
              <a:t> :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Penyuluhan</a:t>
            </a:r>
            <a:endParaRPr lang="en-ID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Penyampaian</a:t>
            </a:r>
            <a:r>
              <a:rPr lang="en-ID" sz="4000" dirty="0"/>
              <a:t> </a:t>
            </a:r>
            <a:r>
              <a:rPr lang="en-ID" sz="4000" dirty="0" err="1"/>
              <a:t>informasi</a:t>
            </a:r>
            <a:r>
              <a:rPr lang="en-ID" sz="4000" dirty="0"/>
              <a:t> </a:t>
            </a:r>
            <a:r>
              <a:rPr lang="en-ID" sz="4000" dirty="0" err="1"/>
              <a:t>kesehatan</a:t>
            </a:r>
            <a:endParaRPr lang="en-ID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Pencegahan</a:t>
            </a:r>
            <a:r>
              <a:rPr lang="en-ID" sz="4000" dirty="0"/>
              <a:t> </a:t>
            </a:r>
            <a:r>
              <a:rPr lang="en-ID" sz="4000" dirty="0" err="1"/>
              <a:t>penyakit</a:t>
            </a:r>
            <a:endParaRPr lang="en-ID" sz="40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49A2425-D415-AA48-9FEC-8E3F7EF708C6}"/>
              </a:ext>
            </a:extLst>
          </p:cNvPr>
          <p:cNvSpPr/>
          <p:nvPr/>
        </p:nvSpPr>
        <p:spPr>
          <a:xfrm>
            <a:off x="10748148" y="5828593"/>
            <a:ext cx="5630742" cy="35795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TETAPI PENGETAHUAN SAJA TIDAK CUKUP MENGUBAH PERILAKU KESEHATAN MASYARAKAT</a:t>
            </a:r>
          </a:p>
        </p:txBody>
      </p:sp>
      <p:sp>
        <p:nvSpPr>
          <p:cNvPr id="26" name="U-Turn Arrow 25">
            <a:extLst>
              <a:ext uri="{FF2B5EF4-FFF2-40B4-BE49-F238E27FC236}">
                <a16:creationId xmlns:a16="http://schemas.microsoft.com/office/drawing/2014/main" id="{CB4E172F-BE1A-F246-BD2D-C603B72CC323}"/>
              </a:ext>
            </a:extLst>
          </p:cNvPr>
          <p:cNvSpPr/>
          <p:nvPr/>
        </p:nvSpPr>
        <p:spPr>
          <a:xfrm rot="1847501">
            <a:off x="8217648" y="4898675"/>
            <a:ext cx="2702683" cy="2268361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8495"/>
              <a:gd name="adj5" fmla="val 75000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061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13919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4000" b="1" dirty="0"/>
              <a:t>KONSEP LALONDE (1974)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585537" y="1758215"/>
            <a:ext cx="123924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itchFamily="2" charset="2"/>
              <a:buChar char="q"/>
            </a:pPr>
            <a:r>
              <a:rPr lang="en-ID" sz="4000" dirty="0" err="1"/>
              <a:t>Perkembangan</a:t>
            </a:r>
            <a:r>
              <a:rPr lang="en-ID" sz="4000" dirty="0"/>
              <a:t> </a:t>
            </a:r>
            <a:r>
              <a:rPr lang="en-ID" sz="4000" dirty="0" err="1"/>
              <a:t>penting</a:t>
            </a:r>
            <a:r>
              <a:rPr lang="en-ID" sz="4000" dirty="0"/>
              <a:t> </a:t>
            </a:r>
            <a:r>
              <a:rPr lang="en-ID" sz="4000" dirty="0" err="1"/>
              <a:t>terjadi</a:t>
            </a:r>
            <a:r>
              <a:rPr lang="en-ID" sz="4000" dirty="0"/>
              <a:t> </a:t>
            </a:r>
            <a:r>
              <a:rPr lang="en-ID" sz="4000" dirty="0" err="1"/>
              <a:t>melalui</a:t>
            </a:r>
            <a:r>
              <a:rPr lang="en-ID" sz="4000" dirty="0"/>
              <a:t> </a:t>
            </a:r>
            <a:r>
              <a:rPr lang="en-ID" sz="4000" b="1" dirty="0"/>
              <a:t>Lalonde Report di </a:t>
            </a:r>
            <a:r>
              <a:rPr lang="en-ID" sz="4000" b="1" dirty="0" err="1"/>
              <a:t>Kanada</a:t>
            </a:r>
            <a:r>
              <a:rPr lang="en-ID" sz="4000" b="1" dirty="0"/>
              <a:t> (1974)</a:t>
            </a:r>
            <a:r>
              <a:rPr lang="en-ID" sz="4000" dirty="0"/>
              <a:t>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257D179-D610-A946-83E3-8E2B1E7605DC}"/>
              </a:ext>
            </a:extLst>
          </p:cNvPr>
          <p:cNvSpPr/>
          <p:nvPr/>
        </p:nvSpPr>
        <p:spPr>
          <a:xfrm>
            <a:off x="662330" y="3784740"/>
            <a:ext cx="1670367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itchFamily="2" charset="2"/>
              <a:buChar char="q"/>
            </a:pPr>
            <a:r>
              <a:rPr lang="en-ID" sz="4000" b="1" dirty="0"/>
              <a:t>4 </a:t>
            </a:r>
            <a:r>
              <a:rPr lang="en-ID" sz="4000" b="1" dirty="0" err="1"/>
              <a:t>Faktor</a:t>
            </a:r>
            <a:r>
              <a:rPr lang="en-ID" sz="4000" b="1" dirty="0"/>
              <a:t> Utama : </a:t>
            </a:r>
          </a:p>
          <a:p>
            <a:r>
              <a:rPr lang="en-ID" sz="4000" dirty="0" err="1"/>
              <a:t>Perilaku</a:t>
            </a:r>
            <a:r>
              <a:rPr lang="en-ID" sz="4000" dirty="0"/>
              <a:t>/ </a:t>
            </a:r>
            <a:r>
              <a:rPr lang="en-ID" sz="4000" dirty="0" err="1"/>
              <a:t>gaya</a:t>
            </a:r>
            <a:r>
              <a:rPr lang="en-ID" sz="4000" dirty="0"/>
              <a:t> </a:t>
            </a:r>
            <a:r>
              <a:rPr lang="en-ID" sz="4000" dirty="0" err="1"/>
              <a:t>hidup</a:t>
            </a:r>
            <a:r>
              <a:rPr lang="en-ID" sz="4000" dirty="0"/>
              <a:t> </a:t>
            </a:r>
          </a:p>
          <a:p>
            <a:r>
              <a:rPr lang="en-ID" sz="4000" dirty="0" err="1"/>
              <a:t>Lingkungan</a:t>
            </a:r>
            <a:r>
              <a:rPr lang="en-ID" sz="4000" dirty="0"/>
              <a:t> </a:t>
            </a:r>
          </a:p>
          <a:p>
            <a:r>
              <a:rPr lang="en-ID" sz="4000" dirty="0" err="1"/>
              <a:t>Pelayanan</a:t>
            </a:r>
            <a:r>
              <a:rPr lang="en-ID" sz="4000" dirty="0"/>
              <a:t> </a:t>
            </a:r>
            <a:r>
              <a:rPr lang="en-ID" sz="4000" dirty="0" err="1"/>
              <a:t>Kesehatan</a:t>
            </a:r>
            <a:r>
              <a:rPr lang="en-ID" sz="4000" dirty="0"/>
              <a:t> </a:t>
            </a:r>
          </a:p>
          <a:p>
            <a:r>
              <a:rPr lang="en-ID" sz="4000" dirty="0" err="1"/>
              <a:t>Faktor</a:t>
            </a:r>
            <a:r>
              <a:rPr lang="en-ID" sz="4000" dirty="0"/>
              <a:t> </a:t>
            </a:r>
            <a:r>
              <a:rPr lang="en-ID" sz="4000" dirty="0" err="1"/>
              <a:t>Biologis</a:t>
            </a:r>
            <a:r>
              <a:rPr lang="en-ID" sz="4000" dirty="0"/>
              <a:t>/ </a:t>
            </a:r>
            <a:r>
              <a:rPr lang="en-ID" sz="4000" dirty="0" err="1"/>
              <a:t>keturunan</a:t>
            </a:r>
            <a:endParaRPr lang="en-ID" sz="4000" dirty="0"/>
          </a:p>
          <a:p>
            <a:endParaRPr lang="en-ID" sz="4000" dirty="0"/>
          </a:p>
          <a:p>
            <a:r>
              <a:rPr lang="en-ID" sz="4000" b="1" dirty="0"/>
              <a:t>HAL PENTING: </a:t>
            </a:r>
            <a:r>
              <a:rPr lang="en-ID" sz="4000" b="1" dirty="0" err="1"/>
              <a:t>Perilaku</a:t>
            </a:r>
            <a:r>
              <a:rPr lang="en-ID" sz="4000" b="1" dirty="0"/>
              <a:t> </a:t>
            </a:r>
            <a:r>
              <a:rPr lang="en-ID" sz="4000" b="1" dirty="0" err="1"/>
              <a:t>dan</a:t>
            </a:r>
            <a:r>
              <a:rPr lang="en-ID" sz="4000" b="1" dirty="0"/>
              <a:t> </a:t>
            </a:r>
            <a:r>
              <a:rPr lang="en-ID" sz="4000" b="1" dirty="0" err="1"/>
              <a:t>lingkungan</a:t>
            </a:r>
            <a:r>
              <a:rPr lang="en-ID" sz="4000" b="1" dirty="0"/>
              <a:t> </a:t>
            </a:r>
            <a:r>
              <a:rPr lang="en-ID" sz="4000" b="1" dirty="0" err="1"/>
              <a:t>memiliki</a:t>
            </a:r>
            <a:r>
              <a:rPr lang="en-ID" sz="4000" b="1" dirty="0"/>
              <a:t> </a:t>
            </a:r>
            <a:r>
              <a:rPr lang="en-ID" sz="4000" b="1" dirty="0" err="1"/>
              <a:t>pengaruh</a:t>
            </a:r>
            <a:r>
              <a:rPr lang="en-ID" sz="4000" b="1" dirty="0"/>
              <a:t> </a:t>
            </a:r>
            <a:r>
              <a:rPr lang="en-ID" sz="4000" b="1" dirty="0" err="1"/>
              <a:t>besar</a:t>
            </a:r>
            <a:r>
              <a:rPr lang="en-ID" sz="4000" b="1" dirty="0"/>
              <a:t> </a:t>
            </a:r>
            <a:r>
              <a:rPr lang="en-ID" sz="4000" b="1" dirty="0" err="1"/>
              <a:t>terhadap</a:t>
            </a:r>
            <a:r>
              <a:rPr lang="en-ID" sz="4000" b="1" dirty="0"/>
              <a:t> </a:t>
            </a:r>
            <a:r>
              <a:rPr lang="en-ID" sz="4000" b="1" dirty="0" err="1"/>
              <a:t>kesehatan</a:t>
            </a:r>
            <a:r>
              <a:rPr lang="en-ID" sz="40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22056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66AA00-48A4-2B4C-B35E-E4782FB3F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952500"/>
            <a:ext cx="10718800" cy="808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898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13919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4000" b="1" dirty="0"/>
              <a:t>DEKLARASI ALMA-ATA (1978)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585537" y="1758215"/>
            <a:ext cx="123924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itchFamily="2" charset="2"/>
              <a:buChar char="q"/>
            </a:pPr>
            <a:r>
              <a:rPr lang="en-ID" sz="4000" dirty="0" err="1"/>
              <a:t>Konferensi</a:t>
            </a:r>
            <a:r>
              <a:rPr lang="en-ID" sz="4000" dirty="0"/>
              <a:t> </a:t>
            </a:r>
            <a:r>
              <a:rPr lang="en-ID" sz="4000" dirty="0" err="1"/>
              <a:t>Internasional</a:t>
            </a:r>
            <a:r>
              <a:rPr lang="en-ID" sz="4000" dirty="0"/>
              <a:t> di Alma-Ata </a:t>
            </a:r>
            <a:r>
              <a:rPr lang="en-ID" sz="4000" dirty="0" err="1"/>
              <a:t>menghasilkan</a:t>
            </a:r>
            <a:r>
              <a:rPr lang="en-ID" sz="4000" dirty="0"/>
              <a:t> </a:t>
            </a:r>
            <a:r>
              <a:rPr lang="en-ID" sz="4000" dirty="0" err="1"/>
              <a:t>konsep</a:t>
            </a:r>
            <a:r>
              <a:rPr lang="en-ID" sz="4000" dirty="0"/>
              <a:t> </a:t>
            </a:r>
            <a:r>
              <a:rPr lang="en-ID" sz="4000" b="1" dirty="0"/>
              <a:t>Primary Health Care (PHC)</a:t>
            </a:r>
            <a:r>
              <a:rPr lang="en-ID" sz="4000" dirty="0"/>
              <a:t>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257D179-D610-A946-83E3-8E2B1E7605DC}"/>
              </a:ext>
            </a:extLst>
          </p:cNvPr>
          <p:cNvSpPr/>
          <p:nvPr/>
        </p:nvSpPr>
        <p:spPr>
          <a:xfrm>
            <a:off x="662330" y="3784740"/>
            <a:ext cx="1670367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itchFamily="2" charset="2"/>
              <a:buChar char="q"/>
            </a:pPr>
            <a:r>
              <a:rPr lang="en-ID" sz="4000" b="1" dirty="0" err="1"/>
              <a:t>Prinsip</a:t>
            </a:r>
            <a:r>
              <a:rPr lang="en-ID" sz="4000" b="1" dirty="0"/>
              <a:t> Utama : </a:t>
            </a:r>
          </a:p>
          <a:p>
            <a:r>
              <a:rPr lang="en-ID" sz="4000" dirty="0" err="1"/>
              <a:t>Kesehatan</a:t>
            </a:r>
            <a:r>
              <a:rPr lang="en-ID" sz="4000" dirty="0"/>
              <a:t> </a:t>
            </a:r>
            <a:r>
              <a:rPr lang="en-ID" sz="4000" dirty="0" err="1"/>
              <a:t>adalah</a:t>
            </a:r>
            <a:r>
              <a:rPr lang="en-ID" sz="4000" dirty="0"/>
              <a:t> </a:t>
            </a:r>
            <a:r>
              <a:rPr lang="en-ID" sz="4000" b="1" dirty="0" err="1"/>
              <a:t>hak</a:t>
            </a:r>
            <a:r>
              <a:rPr lang="en-ID" sz="4000" b="1" dirty="0"/>
              <a:t> </a:t>
            </a:r>
            <a:r>
              <a:rPr lang="en-ID" sz="4000" b="1" dirty="0" err="1"/>
              <a:t>dasar</a:t>
            </a:r>
            <a:r>
              <a:rPr lang="en-ID" sz="4000" b="1" dirty="0"/>
              <a:t> </a:t>
            </a:r>
            <a:r>
              <a:rPr lang="en-ID" sz="4000" b="1" dirty="0" err="1"/>
              <a:t>manusia</a:t>
            </a:r>
            <a:endParaRPr lang="en-ID" sz="4000" dirty="0"/>
          </a:p>
          <a:p>
            <a:r>
              <a:rPr lang="en-ID" sz="4000" dirty="0" err="1"/>
              <a:t>Pelayanan</a:t>
            </a:r>
            <a:r>
              <a:rPr lang="en-ID" sz="4000" dirty="0"/>
              <a:t> </a:t>
            </a:r>
            <a:r>
              <a:rPr lang="en-ID" sz="4000" dirty="0" err="1"/>
              <a:t>kesehatan</a:t>
            </a:r>
            <a:r>
              <a:rPr lang="en-ID" sz="4000" dirty="0"/>
              <a:t> </a:t>
            </a:r>
            <a:r>
              <a:rPr lang="en-ID" sz="4000" dirty="0" err="1"/>
              <a:t>harus</a:t>
            </a:r>
            <a:r>
              <a:rPr lang="en-ID" sz="4000" dirty="0"/>
              <a:t> </a:t>
            </a:r>
            <a:r>
              <a:rPr lang="en-ID" sz="4000" b="1" dirty="0" err="1"/>
              <a:t>merata</a:t>
            </a:r>
            <a:r>
              <a:rPr lang="en-ID" sz="4000" b="1" dirty="0"/>
              <a:t> </a:t>
            </a:r>
            <a:r>
              <a:rPr lang="en-ID" sz="4000" b="1" dirty="0" err="1"/>
              <a:t>dan</a:t>
            </a:r>
            <a:r>
              <a:rPr lang="en-ID" sz="4000" b="1" dirty="0"/>
              <a:t> </a:t>
            </a:r>
            <a:r>
              <a:rPr lang="en-ID" sz="4000" b="1" dirty="0" err="1"/>
              <a:t>terjangkau</a:t>
            </a:r>
            <a:endParaRPr lang="en-ID" sz="4000" dirty="0"/>
          </a:p>
          <a:p>
            <a:r>
              <a:rPr lang="en-ID" sz="4000" b="1" dirty="0" err="1"/>
              <a:t>Partisipasi</a:t>
            </a:r>
            <a:r>
              <a:rPr lang="en-ID" sz="4000" b="1" dirty="0"/>
              <a:t> </a:t>
            </a:r>
            <a:r>
              <a:rPr lang="en-ID" sz="4000" b="1" dirty="0" err="1"/>
              <a:t>masyarakat</a:t>
            </a:r>
            <a:r>
              <a:rPr lang="en-ID" sz="4000" dirty="0"/>
              <a:t> </a:t>
            </a:r>
            <a:r>
              <a:rPr lang="en-ID" sz="4000" dirty="0" err="1"/>
              <a:t>sangat</a:t>
            </a:r>
            <a:r>
              <a:rPr lang="en-ID" sz="4000" dirty="0"/>
              <a:t> </a:t>
            </a:r>
            <a:r>
              <a:rPr lang="en-ID" sz="4000" dirty="0" err="1"/>
              <a:t>penting</a:t>
            </a:r>
            <a:endParaRPr lang="en-ID" sz="4000" dirty="0"/>
          </a:p>
          <a:p>
            <a:endParaRPr lang="en-ID" sz="4000" dirty="0"/>
          </a:p>
          <a:p>
            <a:r>
              <a:rPr lang="en-ID" sz="4000" b="1" dirty="0"/>
              <a:t>HAL PENTING: </a:t>
            </a:r>
            <a:r>
              <a:rPr lang="en-ID" sz="4000" dirty="0" err="1"/>
              <a:t>Deklarasi</a:t>
            </a:r>
            <a:r>
              <a:rPr lang="en-ID" sz="4000" dirty="0"/>
              <a:t> </a:t>
            </a:r>
            <a:r>
              <a:rPr lang="en-ID" sz="4000" dirty="0" err="1"/>
              <a:t>ini</a:t>
            </a:r>
            <a:r>
              <a:rPr lang="en-ID" sz="4000" dirty="0"/>
              <a:t> </a:t>
            </a:r>
            <a:r>
              <a:rPr lang="en-ID" sz="4000" dirty="0" err="1"/>
              <a:t>menjadi</a:t>
            </a:r>
            <a:r>
              <a:rPr lang="en-ID" sz="4000" dirty="0"/>
              <a:t> </a:t>
            </a:r>
            <a:r>
              <a:rPr lang="en-ID" sz="4000" dirty="0" err="1"/>
              <a:t>dasar</a:t>
            </a:r>
            <a:r>
              <a:rPr lang="en-ID" sz="4000" dirty="0"/>
              <a:t> </a:t>
            </a:r>
            <a:r>
              <a:rPr lang="en-ID" sz="4000" dirty="0" err="1"/>
              <a:t>pengembangan</a:t>
            </a:r>
            <a:r>
              <a:rPr lang="en-ID" sz="4000" dirty="0"/>
              <a:t> </a:t>
            </a:r>
            <a:r>
              <a:rPr lang="en-ID" sz="4000" b="1" dirty="0" err="1"/>
              <a:t>promosi</a:t>
            </a:r>
            <a:r>
              <a:rPr lang="en-ID" sz="4000" b="1" dirty="0"/>
              <a:t> </a:t>
            </a:r>
            <a:r>
              <a:rPr lang="en-ID" sz="4000" b="1" dirty="0" err="1"/>
              <a:t>kesehatan</a:t>
            </a:r>
            <a:r>
              <a:rPr lang="en-ID" sz="4000" b="1" dirty="0"/>
              <a:t> di dunia.</a:t>
            </a:r>
          </a:p>
        </p:txBody>
      </p:sp>
    </p:spTree>
    <p:extLst>
      <p:ext uri="{BB962C8B-B14F-4D97-AF65-F5344CB8AC3E}">
        <p14:creationId xmlns:p14="http://schemas.microsoft.com/office/powerpoint/2010/main" val="2722177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B1DE33-F73F-7843-8C62-DE87B7D93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647700"/>
            <a:ext cx="11506200" cy="921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3515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13919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4000" b="1" dirty="0"/>
              <a:t>OTTAWA CHARTER (1986)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585537" y="1758215"/>
            <a:ext cx="123924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itchFamily="2" charset="2"/>
              <a:buChar char="q"/>
            </a:pPr>
            <a:r>
              <a:rPr lang="en-ID" sz="4000" dirty="0" err="1"/>
              <a:t>Konferensi</a:t>
            </a:r>
            <a:r>
              <a:rPr lang="en-ID" sz="4000" dirty="0"/>
              <a:t> </a:t>
            </a:r>
            <a:r>
              <a:rPr lang="en-ID" sz="4000" dirty="0" err="1"/>
              <a:t>internasional</a:t>
            </a:r>
            <a:r>
              <a:rPr lang="en-ID" sz="4000" dirty="0"/>
              <a:t> </a:t>
            </a:r>
            <a:r>
              <a:rPr lang="en-ID" sz="4000" dirty="0" err="1"/>
              <a:t>promosi</a:t>
            </a:r>
            <a:r>
              <a:rPr lang="en-ID" sz="4000" dirty="0"/>
              <a:t> </a:t>
            </a:r>
            <a:r>
              <a:rPr lang="en-ID" sz="4000" dirty="0" err="1"/>
              <a:t>kesehatan</a:t>
            </a:r>
            <a:r>
              <a:rPr lang="en-ID" sz="4000" dirty="0"/>
              <a:t> </a:t>
            </a:r>
            <a:r>
              <a:rPr lang="en-ID" sz="4000" dirty="0" err="1"/>
              <a:t>pertama</a:t>
            </a:r>
            <a:r>
              <a:rPr lang="en-ID" sz="4000" dirty="0"/>
              <a:t> </a:t>
            </a:r>
            <a:r>
              <a:rPr lang="en-ID" sz="4000" dirty="0" err="1"/>
              <a:t>menghasilkan</a:t>
            </a:r>
            <a:r>
              <a:rPr lang="en-ID" sz="4000" dirty="0"/>
              <a:t> </a:t>
            </a:r>
            <a:r>
              <a:rPr lang="en-ID" sz="4000" b="1" dirty="0"/>
              <a:t>Ottawa Charter</a:t>
            </a:r>
            <a:r>
              <a:rPr lang="en-ID" sz="4000" dirty="0"/>
              <a:t>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257D179-D610-A946-83E3-8E2B1E7605DC}"/>
              </a:ext>
            </a:extLst>
          </p:cNvPr>
          <p:cNvSpPr/>
          <p:nvPr/>
        </p:nvSpPr>
        <p:spPr>
          <a:xfrm>
            <a:off x="662330" y="3784740"/>
            <a:ext cx="1670367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itchFamily="2" charset="2"/>
              <a:buChar char="q"/>
            </a:pPr>
            <a:r>
              <a:rPr lang="en-ID" sz="4000" dirty="0"/>
              <a:t>Ottawa Charter </a:t>
            </a:r>
            <a:r>
              <a:rPr lang="en-ID" sz="4000" dirty="0" err="1"/>
              <a:t>menekankan</a:t>
            </a:r>
            <a:r>
              <a:rPr lang="en-ID" sz="4000" dirty="0"/>
              <a:t> 5 </a:t>
            </a:r>
            <a:r>
              <a:rPr lang="en-ID" sz="4000" dirty="0" err="1"/>
              <a:t>strategi</a:t>
            </a:r>
            <a:r>
              <a:rPr lang="en-ID" sz="4000" dirty="0"/>
              <a:t> </a:t>
            </a:r>
            <a:r>
              <a:rPr lang="en-ID" sz="4000" dirty="0" err="1"/>
              <a:t>promosi</a:t>
            </a:r>
            <a:r>
              <a:rPr lang="en-ID" sz="4000" dirty="0"/>
              <a:t> </a:t>
            </a:r>
            <a:r>
              <a:rPr lang="en-ID" sz="4000" dirty="0" err="1"/>
              <a:t>kesehatan</a:t>
            </a:r>
            <a:r>
              <a:rPr lang="en-ID" sz="4000" dirty="0"/>
              <a:t>: </a:t>
            </a:r>
          </a:p>
          <a:p>
            <a:r>
              <a:rPr lang="en-ID" sz="4000" dirty="0" err="1"/>
              <a:t>Kebijakan</a:t>
            </a:r>
            <a:r>
              <a:rPr lang="en-ID" sz="4000" dirty="0"/>
              <a:t> </a:t>
            </a:r>
            <a:r>
              <a:rPr lang="en-ID" sz="4000" dirty="0" err="1"/>
              <a:t>publik</a:t>
            </a:r>
            <a:r>
              <a:rPr lang="en-ID" sz="4000" dirty="0"/>
              <a:t> yang </a:t>
            </a:r>
            <a:r>
              <a:rPr lang="en-ID" sz="4000" dirty="0" err="1"/>
              <a:t>berwawasan</a:t>
            </a:r>
            <a:r>
              <a:rPr lang="en-ID" sz="4000" dirty="0"/>
              <a:t> </a:t>
            </a:r>
            <a:r>
              <a:rPr lang="en-ID" sz="4000" dirty="0" err="1"/>
              <a:t>kesehatan</a:t>
            </a:r>
            <a:endParaRPr lang="en-ID" sz="4000" dirty="0"/>
          </a:p>
          <a:p>
            <a:r>
              <a:rPr lang="en-ID" sz="4000" dirty="0" err="1"/>
              <a:t>Menciptakan</a:t>
            </a:r>
            <a:r>
              <a:rPr lang="en-ID" sz="4000" dirty="0"/>
              <a:t> </a:t>
            </a:r>
            <a:r>
              <a:rPr lang="en-ID" sz="4000" dirty="0" err="1"/>
              <a:t>lingkungan</a:t>
            </a:r>
            <a:r>
              <a:rPr lang="en-ID" sz="4000" dirty="0"/>
              <a:t> yang </a:t>
            </a:r>
            <a:r>
              <a:rPr lang="en-ID" sz="4000" dirty="0" err="1"/>
              <a:t>mendukung</a:t>
            </a:r>
            <a:r>
              <a:rPr lang="en-ID" sz="4000" dirty="0"/>
              <a:t> </a:t>
            </a:r>
            <a:r>
              <a:rPr lang="en-ID" sz="4000" dirty="0" err="1"/>
              <a:t>kesehatan</a:t>
            </a:r>
            <a:endParaRPr lang="en-ID" sz="4000" dirty="0"/>
          </a:p>
          <a:p>
            <a:r>
              <a:rPr lang="en-ID" sz="4000" dirty="0" err="1"/>
              <a:t>Memperkuat</a:t>
            </a:r>
            <a:r>
              <a:rPr lang="en-ID" sz="4000" dirty="0"/>
              <a:t> </a:t>
            </a:r>
            <a:r>
              <a:rPr lang="en-ID" sz="4000" dirty="0" err="1"/>
              <a:t>aksi</a:t>
            </a:r>
            <a:r>
              <a:rPr lang="en-ID" sz="4000" dirty="0"/>
              <a:t> </a:t>
            </a:r>
            <a:r>
              <a:rPr lang="en-ID" sz="4000" dirty="0" err="1"/>
              <a:t>masyarakat</a:t>
            </a:r>
            <a:endParaRPr lang="en-ID" sz="4000" dirty="0"/>
          </a:p>
          <a:p>
            <a:r>
              <a:rPr lang="en-ID" sz="4000" dirty="0" err="1"/>
              <a:t>Mengembangkan</a:t>
            </a:r>
            <a:r>
              <a:rPr lang="en-ID" sz="4000" dirty="0"/>
              <a:t> </a:t>
            </a:r>
            <a:r>
              <a:rPr lang="en-ID" sz="4000" dirty="0" err="1"/>
              <a:t>keterampilan</a:t>
            </a:r>
            <a:r>
              <a:rPr lang="en-ID" sz="4000" dirty="0"/>
              <a:t> </a:t>
            </a:r>
            <a:r>
              <a:rPr lang="en-ID" sz="4000" dirty="0" err="1"/>
              <a:t>individu</a:t>
            </a:r>
            <a:endParaRPr lang="en-ID" sz="4000" dirty="0"/>
          </a:p>
          <a:p>
            <a:r>
              <a:rPr lang="en-ID" sz="4000" dirty="0" err="1"/>
              <a:t>Reorientasi</a:t>
            </a:r>
            <a:r>
              <a:rPr lang="en-ID" sz="4000" dirty="0"/>
              <a:t> </a:t>
            </a:r>
            <a:r>
              <a:rPr lang="en-ID" sz="4000" dirty="0" err="1"/>
              <a:t>pelayanan</a:t>
            </a:r>
            <a:r>
              <a:rPr lang="en-ID" sz="4000" dirty="0"/>
              <a:t> </a:t>
            </a:r>
            <a:r>
              <a:rPr lang="en-ID" sz="4000" dirty="0" err="1"/>
              <a:t>kesehatan</a:t>
            </a:r>
            <a:endParaRPr lang="en-ID" sz="4000" dirty="0"/>
          </a:p>
          <a:p>
            <a:endParaRPr lang="en-ID" sz="4000" dirty="0"/>
          </a:p>
          <a:p>
            <a:r>
              <a:rPr lang="en-ID" sz="4000" b="1" dirty="0"/>
              <a:t>HAL PENTING: </a:t>
            </a:r>
            <a:r>
              <a:rPr lang="en-ID" sz="4000" dirty="0"/>
              <a:t>Ottawa Charter </a:t>
            </a:r>
            <a:r>
              <a:rPr lang="en-ID" sz="4000" dirty="0" err="1"/>
              <a:t>menjadi</a:t>
            </a:r>
            <a:r>
              <a:rPr lang="en-ID" sz="4000" dirty="0"/>
              <a:t> </a:t>
            </a:r>
            <a:r>
              <a:rPr lang="en-ID" sz="4000" b="1" dirty="0" err="1"/>
              <a:t>landasan</a:t>
            </a:r>
            <a:r>
              <a:rPr lang="en-ID" sz="4000" b="1" dirty="0"/>
              <a:t> </a:t>
            </a:r>
            <a:r>
              <a:rPr lang="en-ID" sz="4000" b="1" dirty="0" err="1"/>
              <a:t>utama</a:t>
            </a:r>
            <a:r>
              <a:rPr lang="en-ID" sz="4000" b="1" dirty="0"/>
              <a:t> </a:t>
            </a:r>
            <a:r>
              <a:rPr lang="en-ID" sz="4000" b="1" dirty="0" err="1"/>
              <a:t>promosi</a:t>
            </a:r>
            <a:r>
              <a:rPr lang="en-ID" sz="4000" b="1" dirty="0"/>
              <a:t> </a:t>
            </a:r>
            <a:r>
              <a:rPr lang="en-ID" sz="4000" b="1" dirty="0" err="1"/>
              <a:t>kesehatan</a:t>
            </a:r>
            <a:r>
              <a:rPr lang="en-ID" sz="4000" b="1" dirty="0"/>
              <a:t> modern.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273A96-3137-B84A-9722-327A145F74E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3226893" y="2852138"/>
            <a:ext cx="5486400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7646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38303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4000" b="1" dirty="0"/>
              <a:t>PERKEMBANGAN PROMOSI KESEHATAN SELANJUTNYA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585537" y="1758215"/>
            <a:ext cx="1239244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itchFamily="2" charset="2"/>
              <a:buChar char="q"/>
            </a:pPr>
            <a:r>
              <a:rPr lang="en-ID" sz="4000" dirty="0"/>
              <a:t>Setelah Ottawa Charter, </a:t>
            </a:r>
            <a:r>
              <a:rPr lang="en-ID" sz="4000" dirty="0" err="1"/>
              <a:t>beberapa</a:t>
            </a:r>
            <a:r>
              <a:rPr lang="en-ID" sz="4000" dirty="0"/>
              <a:t> </a:t>
            </a:r>
            <a:r>
              <a:rPr lang="en-ID" sz="4000" dirty="0" err="1"/>
              <a:t>konferensi</a:t>
            </a:r>
            <a:r>
              <a:rPr lang="en-ID" sz="4000" dirty="0"/>
              <a:t> </a:t>
            </a:r>
            <a:r>
              <a:rPr lang="en-ID" sz="4000" dirty="0" err="1"/>
              <a:t>internasional</a:t>
            </a:r>
            <a:r>
              <a:rPr lang="en-ID" sz="4000" dirty="0"/>
              <a:t> </a:t>
            </a:r>
            <a:r>
              <a:rPr lang="en-ID" sz="4000" dirty="0" err="1"/>
              <a:t>terus</a:t>
            </a:r>
            <a:r>
              <a:rPr lang="en-ID" sz="4000" dirty="0"/>
              <a:t> </a:t>
            </a:r>
            <a:r>
              <a:rPr lang="en-ID" sz="4000" dirty="0" err="1"/>
              <a:t>mengembangkan</a:t>
            </a:r>
            <a:r>
              <a:rPr lang="en-ID" sz="4000" dirty="0"/>
              <a:t> </a:t>
            </a:r>
            <a:r>
              <a:rPr lang="en-ID" sz="4000" dirty="0" err="1"/>
              <a:t>promosi</a:t>
            </a:r>
            <a:r>
              <a:rPr lang="en-ID" sz="4000" dirty="0"/>
              <a:t> </a:t>
            </a:r>
            <a:r>
              <a:rPr lang="en-ID" sz="4000" dirty="0" err="1"/>
              <a:t>kesehatan</a:t>
            </a:r>
            <a:r>
              <a:rPr lang="en-ID" sz="4000" dirty="0"/>
              <a:t>, </a:t>
            </a:r>
            <a:r>
              <a:rPr lang="en-ID" sz="4000" dirty="0" err="1"/>
              <a:t>antara</a:t>
            </a:r>
            <a:r>
              <a:rPr lang="en-ID" sz="4000" dirty="0"/>
              <a:t> lain:</a:t>
            </a:r>
          </a:p>
          <a:p>
            <a:pPr marL="1409700" indent="-774700">
              <a:buFont typeface="Arial" panose="020B0604020202020204" pitchFamily="34" charset="0"/>
              <a:buChar char="•"/>
            </a:pPr>
            <a:r>
              <a:rPr lang="en-ID" sz="4000" b="1" dirty="0"/>
              <a:t>Adelaide Conference (1988)</a:t>
            </a:r>
            <a:r>
              <a:rPr lang="en-ID" sz="4000" dirty="0"/>
              <a:t> – Healthy Public Policy</a:t>
            </a:r>
          </a:p>
          <a:p>
            <a:pPr marL="1409700" indent="-774700">
              <a:buFont typeface="Arial" panose="020B0604020202020204" pitchFamily="34" charset="0"/>
              <a:buChar char="•"/>
            </a:pPr>
            <a:r>
              <a:rPr lang="en-ID" sz="4000" b="1" dirty="0"/>
              <a:t>Sundsvall Conference (1991)</a:t>
            </a:r>
            <a:r>
              <a:rPr lang="en-ID" sz="4000" dirty="0"/>
              <a:t> – Supportive Environment</a:t>
            </a:r>
          </a:p>
          <a:p>
            <a:pPr marL="1409700" indent="-774700">
              <a:buFont typeface="Arial" panose="020B0604020202020204" pitchFamily="34" charset="0"/>
              <a:buChar char="•"/>
            </a:pPr>
            <a:r>
              <a:rPr lang="en-ID" sz="4000" b="1" dirty="0"/>
              <a:t>Jakarta Declaration (1997)</a:t>
            </a:r>
            <a:r>
              <a:rPr lang="en-ID" sz="4000" dirty="0"/>
              <a:t> – </a:t>
            </a:r>
            <a:r>
              <a:rPr lang="en-ID" sz="4000" dirty="0" err="1"/>
              <a:t>Promosi</a:t>
            </a:r>
            <a:r>
              <a:rPr lang="en-ID" sz="4000" dirty="0"/>
              <a:t> </a:t>
            </a:r>
            <a:r>
              <a:rPr lang="en-ID" sz="4000" dirty="0" err="1"/>
              <a:t>kesehatan</a:t>
            </a:r>
            <a:r>
              <a:rPr lang="en-ID" sz="4000" dirty="0"/>
              <a:t> di </a:t>
            </a:r>
            <a:r>
              <a:rPr lang="en-ID" sz="4000" dirty="0" err="1"/>
              <a:t>abad</a:t>
            </a:r>
            <a:r>
              <a:rPr lang="en-ID" sz="4000" dirty="0"/>
              <a:t> 21</a:t>
            </a:r>
          </a:p>
          <a:p>
            <a:pPr lvl="0" algn="just"/>
            <a:endParaRPr lang="en-ID" sz="40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257D179-D610-A946-83E3-8E2B1E7605DC}"/>
              </a:ext>
            </a:extLst>
          </p:cNvPr>
          <p:cNvSpPr/>
          <p:nvPr/>
        </p:nvSpPr>
        <p:spPr>
          <a:xfrm>
            <a:off x="886968" y="7290937"/>
            <a:ext cx="167036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4000" b="1" dirty="0"/>
              <a:t>HAL PENTING: </a:t>
            </a:r>
            <a:r>
              <a:rPr lang="en-ID" sz="4000" dirty="0" err="1"/>
              <a:t>Semua</a:t>
            </a:r>
            <a:r>
              <a:rPr lang="en-ID" sz="4000" dirty="0"/>
              <a:t> </a:t>
            </a:r>
            <a:r>
              <a:rPr lang="en-ID" sz="4000" dirty="0" err="1"/>
              <a:t>konferensi</a:t>
            </a:r>
            <a:r>
              <a:rPr lang="en-ID" sz="4000" dirty="0"/>
              <a:t> </a:t>
            </a:r>
            <a:r>
              <a:rPr lang="en-ID" sz="4000" dirty="0" err="1"/>
              <a:t>ini</a:t>
            </a:r>
            <a:r>
              <a:rPr lang="en-ID" sz="4000" dirty="0"/>
              <a:t> </a:t>
            </a:r>
            <a:r>
              <a:rPr lang="en-ID" sz="4000" dirty="0" err="1"/>
              <a:t>menekankan</a:t>
            </a:r>
            <a:r>
              <a:rPr lang="en-ID" sz="4000" dirty="0"/>
              <a:t> </a:t>
            </a:r>
            <a:r>
              <a:rPr lang="en-ID" sz="4000" dirty="0" err="1"/>
              <a:t>pentingnya</a:t>
            </a:r>
            <a:r>
              <a:rPr lang="en-ID" sz="4000" dirty="0"/>
              <a:t> </a:t>
            </a:r>
            <a:r>
              <a:rPr lang="en-ID" sz="4000" b="1" dirty="0" err="1"/>
              <a:t>kolaborasi</a:t>
            </a:r>
            <a:r>
              <a:rPr lang="en-ID" sz="4000" b="1" dirty="0"/>
              <a:t> </a:t>
            </a:r>
            <a:r>
              <a:rPr lang="en-ID" sz="4000" b="1" dirty="0" err="1"/>
              <a:t>berbagai</a:t>
            </a:r>
            <a:r>
              <a:rPr lang="en-ID" sz="4000" b="1" dirty="0"/>
              <a:t> </a:t>
            </a:r>
            <a:r>
              <a:rPr lang="en-ID" sz="4000" b="1" dirty="0" err="1"/>
              <a:t>sektor</a:t>
            </a:r>
            <a:r>
              <a:rPr lang="en-ID" sz="4000" b="1" dirty="0"/>
              <a:t> </a:t>
            </a:r>
            <a:r>
              <a:rPr lang="en-ID" sz="4000" b="1" dirty="0" err="1"/>
              <a:t>dalam</a:t>
            </a:r>
            <a:r>
              <a:rPr lang="en-ID" sz="4000" b="1" dirty="0"/>
              <a:t> </a:t>
            </a:r>
            <a:r>
              <a:rPr lang="en-ID" sz="4000" b="1" dirty="0" err="1"/>
              <a:t>meningkatkan</a:t>
            </a:r>
            <a:r>
              <a:rPr lang="en-ID" sz="4000" b="1" dirty="0"/>
              <a:t> </a:t>
            </a:r>
            <a:r>
              <a:rPr lang="en-ID" sz="4000" b="1" dirty="0" err="1"/>
              <a:t>kesehatan</a:t>
            </a:r>
            <a:r>
              <a:rPr lang="en-ID" sz="4000" b="1" dirty="0"/>
              <a:t> </a:t>
            </a:r>
            <a:r>
              <a:rPr lang="en-ID" sz="4000" b="1" dirty="0" err="1"/>
              <a:t>masyarakat</a:t>
            </a:r>
            <a:r>
              <a:rPr lang="en-ID" sz="4000" b="1" dirty="0"/>
              <a:t>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0601B39-F3CF-7B4C-9EAC-525D9CA2F09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3199077" y="3540541"/>
            <a:ext cx="4752111" cy="316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533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94E2FC3-2CE8-464D-988B-9C5FB2F84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7982" y="6118139"/>
            <a:ext cx="5194300" cy="3890711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5469514" cy="615553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ID" sz="4000" b="1" dirty="0"/>
              <a:t>OUTLINE: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62227" y="2395940"/>
            <a:ext cx="145129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0" indent="-914400">
              <a:buFont typeface="+mj-lt"/>
              <a:buAutoNum type="arabicPeriod"/>
            </a:pPr>
            <a:r>
              <a:rPr lang="en-US" sz="4800" dirty="0" err="1"/>
              <a:t>Pengantar</a:t>
            </a:r>
            <a:r>
              <a:rPr lang="en-US" sz="4800" dirty="0"/>
              <a:t> Pendidikan </a:t>
            </a:r>
            <a:r>
              <a:rPr lang="en-US" sz="4800" dirty="0" err="1"/>
              <a:t>Kesehatan</a:t>
            </a:r>
            <a:r>
              <a:rPr lang="en-US" sz="4800" dirty="0"/>
              <a:t> </a:t>
            </a:r>
            <a:r>
              <a:rPr lang="en-US" sz="4800" dirty="0" err="1"/>
              <a:t>bagi</a:t>
            </a:r>
            <a:r>
              <a:rPr lang="en-US" sz="4800" dirty="0"/>
              <a:t> </a:t>
            </a:r>
            <a:r>
              <a:rPr lang="en-US" sz="4800" dirty="0" err="1"/>
              <a:t>Klien</a:t>
            </a:r>
            <a:r>
              <a:rPr lang="en-US" sz="4800" dirty="0"/>
              <a:t> </a:t>
            </a:r>
          </a:p>
          <a:p>
            <a:pPr marL="914400" lvl="0" indent="-914400">
              <a:buFont typeface="+mj-lt"/>
              <a:buAutoNum type="arabicPeriod"/>
            </a:pPr>
            <a:r>
              <a:rPr lang="en-US" sz="4800" dirty="0"/>
              <a:t>Sejarah </a:t>
            </a:r>
            <a:r>
              <a:rPr lang="en-US" sz="4800" dirty="0" err="1"/>
              <a:t>Perkembangan</a:t>
            </a:r>
            <a:r>
              <a:rPr lang="en-US" sz="4800" dirty="0"/>
              <a:t> </a:t>
            </a:r>
            <a:r>
              <a:rPr lang="en-US" sz="4800" dirty="0" err="1"/>
              <a:t>Promosi</a:t>
            </a:r>
            <a:r>
              <a:rPr lang="en-US" sz="4800" dirty="0"/>
              <a:t> </a:t>
            </a:r>
            <a:r>
              <a:rPr lang="en-US" sz="4800" dirty="0" err="1"/>
              <a:t>Kesehatan</a:t>
            </a:r>
            <a:r>
              <a:rPr lang="en-US" sz="4800" dirty="0"/>
              <a:t>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62330" y="190500"/>
            <a:ext cx="138303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4000" b="1" dirty="0"/>
              <a:t>SEJARAH PROMOSI KESEHATAN DI INDONESIA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662330" y="723900"/>
            <a:ext cx="14196670" cy="9264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itchFamily="2" charset="2"/>
              <a:buChar char="q"/>
            </a:pPr>
            <a:r>
              <a:rPr lang="en-ID" sz="4000" dirty="0" err="1"/>
              <a:t>Perkembangan</a:t>
            </a:r>
            <a:r>
              <a:rPr lang="en-ID" sz="4000" dirty="0"/>
              <a:t> </a:t>
            </a:r>
            <a:r>
              <a:rPr lang="en-ID" sz="4000" dirty="0" err="1"/>
              <a:t>promosi</a:t>
            </a:r>
            <a:r>
              <a:rPr lang="en-ID" sz="4000" dirty="0"/>
              <a:t> </a:t>
            </a:r>
            <a:r>
              <a:rPr lang="en-ID" sz="4000" dirty="0" err="1"/>
              <a:t>kesehatan</a:t>
            </a:r>
            <a:r>
              <a:rPr lang="en-ID" sz="4000" dirty="0"/>
              <a:t> di Indonesia </a:t>
            </a:r>
            <a:r>
              <a:rPr lang="en-ID" sz="4000" dirty="0" err="1"/>
              <a:t>dimulai</a:t>
            </a:r>
            <a:r>
              <a:rPr lang="en-ID" sz="4000" dirty="0"/>
              <a:t> </a:t>
            </a:r>
            <a:r>
              <a:rPr lang="en-ID" sz="4000" dirty="0" err="1"/>
              <a:t>dari</a:t>
            </a:r>
            <a:r>
              <a:rPr lang="en-ID" sz="4000" dirty="0"/>
              <a:t> </a:t>
            </a:r>
            <a:r>
              <a:rPr lang="en-ID" sz="4000" b="1" dirty="0" err="1"/>
              <a:t>pendidikan</a:t>
            </a:r>
            <a:r>
              <a:rPr lang="en-ID" sz="4000" b="1" dirty="0"/>
              <a:t> </a:t>
            </a:r>
            <a:r>
              <a:rPr lang="en-ID" sz="4000" b="1" dirty="0" err="1"/>
              <a:t>kesehatan</a:t>
            </a:r>
            <a:r>
              <a:rPr lang="en-ID" sz="4000" b="1" dirty="0"/>
              <a:t> </a:t>
            </a:r>
            <a:r>
              <a:rPr lang="en-ID" sz="4000" b="1" dirty="0" err="1"/>
              <a:t>masyarakat</a:t>
            </a:r>
            <a:r>
              <a:rPr lang="en-ID" sz="4000" dirty="0"/>
              <a:t>. </a:t>
            </a:r>
          </a:p>
          <a:p>
            <a:pPr lvl="0" algn="just"/>
            <a:endParaRPr lang="en-ID" sz="3600" dirty="0"/>
          </a:p>
          <a:p>
            <a:r>
              <a:rPr lang="en-ID" sz="4000" b="1" u="sng" dirty="0" err="1"/>
              <a:t>Tahapan</a:t>
            </a:r>
            <a:r>
              <a:rPr lang="en-ID" sz="4000" b="1" u="sng" dirty="0"/>
              <a:t> </a:t>
            </a:r>
            <a:r>
              <a:rPr lang="en-ID" sz="4000" b="1" u="sng" dirty="0" err="1"/>
              <a:t>perkembangan</a:t>
            </a:r>
            <a:r>
              <a:rPr lang="en-ID" sz="4000" b="1" u="sng" dirty="0"/>
              <a:t>:</a:t>
            </a:r>
          </a:p>
          <a:p>
            <a:r>
              <a:rPr lang="en-ID" sz="4000" b="1" dirty="0"/>
              <a:t>1960-an</a:t>
            </a:r>
            <a:br>
              <a:rPr lang="en-ID" sz="4000" dirty="0"/>
            </a:br>
            <a:r>
              <a:rPr lang="en-ID" sz="4000" dirty="0"/>
              <a:t>Pendidikan </a:t>
            </a:r>
            <a:r>
              <a:rPr lang="en-ID" sz="4000" dirty="0" err="1"/>
              <a:t>kesehatan</a:t>
            </a:r>
            <a:r>
              <a:rPr lang="en-ID" sz="4000" dirty="0"/>
              <a:t> </a:t>
            </a:r>
            <a:r>
              <a:rPr lang="en-ID" sz="4000" dirty="0" err="1"/>
              <a:t>mulai</a:t>
            </a:r>
            <a:r>
              <a:rPr lang="en-ID" sz="4000" dirty="0"/>
              <a:t> </a:t>
            </a:r>
            <a:r>
              <a:rPr lang="en-ID" sz="4000" dirty="0" err="1"/>
              <a:t>diterapkan</a:t>
            </a:r>
            <a:r>
              <a:rPr lang="en-ID" sz="4000" dirty="0"/>
              <a:t> </a:t>
            </a:r>
            <a:r>
              <a:rPr lang="en-ID" sz="4000" dirty="0" err="1"/>
              <a:t>dalam</a:t>
            </a:r>
            <a:r>
              <a:rPr lang="en-ID" sz="4000" dirty="0"/>
              <a:t> program </a:t>
            </a:r>
            <a:r>
              <a:rPr lang="en-ID" sz="4000" dirty="0" err="1"/>
              <a:t>kesehatan</a:t>
            </a:r>
            <a:r>
              <a:rPr lang="en-ID" sz="4000" dirty="0"/>
              <a:t> </a:t>
            </a:r>
            <a:r>
              <a:rPr lang="en-ID" sz="4000" dirty="0" err="1"/>
              <a:t>masyarakat</a:t>
            </a:r>
            <a:r>
              <a:rPr lang="en-ID" sz="4000" dirty="0"/>
              <a:t>.</a:t>
            </a:r>
          </a:p>
          <a:p>
            <a:endParaRPr lang="en-ID" sz="4000" dirty="0"/>
          </a:p>
          <a:p>
            <a:r>
              <a:rPr lang="en-ID" sz="4000" b="1" dirty="0"/>
              <a:t>1970–1980-an</a:t>
            </a:r>
            <a:br>
              <a:rPr lang="en-ID" sz="4000" dirty="0"/>
            </a:br>
            <a:r>
              <a:rPr lang="en-ID" sz="4000" dirty="0" err="1"/>
              <a:t>Penyuluhan</a:t>
            </a:r>
            <a:r>
              <a:rPr lang="en-ID" sz="4000" dirty="0"/>
              <a:t> </a:t>
            </a:r>
            <a:r>
              <a:rPr lang="en-ID" sz="4000" dirty="0" err="1"/>
              <a:t>kesehatan</a:t>
            </a:r>
            <a:r>
              <a:rPr lang="en-ID" sz="4000" dirty="0"/>
              <a:t> </a:t>
            </a:r>
            <a:r>
              <a:rPr lang="en-ID" sz="4000" dirty="0" err="1"/>
              <a:t>dilakukan</a:t>
            </a:r>
            <a:r>
              <a:rPr lang="en-ID" sz="4000" dirty="0"/>
              <a:t> </a:t>
            </a:r>
            <a:r>
              <a:rPr lang="en-ID" sz="4000" dirty="0" err="1"/>
              <a:t>secara</a:t>
            </a:r>
            <a:r>
              <a:rPr lang="en-ID" sz="4000" dirty="0"/>
              <a:t> </a:t>
            </a:r>
            <a:r>
              <a:rPr lang="en-ID" sz="4000" dirty="0" err="1"/>
              <a:t>luas</a:t>
            </a:r>
            <a:r>
              <a:rPr lang="en-ID" sz="4000" dirty="0"/>
              <a:t> </a:t>
            </a:r>
            <a:r>
              <a:rPr lang="en-ID" sz="4000" dirty="0" err="1"/>
              <a:t>melalui</a:t>
            </a:r>
            <a:r>
              <a:rPr lang="en-ID" sz="4000" dirty="0"/>
              <a:t> program </a:t>
            </a:r>
            <a:r>
              <a:rPr lang="en-ID" sz="4000" dirty="0" err="1"/>
              <a:t>pemerintah</a:t>
            </a:r>
            <a:r>
              <a:rPr lang="en-ID" sz="4000" dirty="0"/>
              <a:t>.</a:t>
            </a:r>
          </a:p>
          <a:p>
            <a:endParaRPr lang="en-ID" sz="4000" dirty="0"/>
          </a:p>
          <a:p>
            <a:r>
              <a:rPr lang="en-ID" sz="4000" b="1" dirty="0"/>
              <a:t>1990-an</a:t>
            </a:r>
            <a:br>
              <a:rPr lang="en-ID" sz="4000" dirty="0"/>
            </a:br>
            <a:r>
              <a:rPr lang="en-ID" sz="4000" dirty="0" err="1"/>
              <a:t>Konsep</a:t>
            </a:r>
            <a:r>
              <a:rPr lang="en-ID" sz="4000" dirty="0"/>
              <a:t> </a:t>
            </a:r>
            <a:r>
              <a:rPr lang="en-ID" sz="4000" dirty="0" err="1"/>
              <a:t>promosi</a:t>
            </a:r>
            <a:r>
              <a:rPr lang="en-ID" sz="4000" dirty="0"/>
              <a:t> </a:t>
            </a:r>
            <a:r>
              <a:rPr lang="en-ID" sz="4000" dirty="0" err="1"/>
              <a:t>kesehatan</a:t>
            </a:r>
            <a:r>
              <a:rPr lang="en-ID" sz="4000" dirty="0"/>
              <a:t> </a:t>
            </a:r>
            <a:r>
              <a:rPr lang="en-ID" sz="4000" dirty="0" err="1"/>
              <a:t>mulai</a:t>
            </a:r>
            <a:r>
              <a:rPr lang="en-ID" sz="4000" dirty="0"/>
              <a:t> </a:t>
            </a:r>
            <a:r>
              <a:rPr lang="en-ID" sz="4000" dirty="0" err="1"/>
              <a:t>diperkenalkan</a:t>
            </a:r>
            <a:r>
              <a:rPr lang="en-ID" sz="4000" dirty="0"/>
              <a:t>.</a:t>
            </a:r>
          </a:p>
          <a:p>
            <a:pPr lvl="0" algn="just"/>
            <a:endParaRPr lang="en-ID" sz="4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ABCE561-E7CE-1841-ACD9-0B44DB8CFC5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3642024" y="6742000"/>
            <a:ext cx="4752111" cy="316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7867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62330" y="414767"/>
            <a:ext cx="138303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4000" b="1" dirty="0"/>
              <a:t>PERKEMBANGAN PROMOSI KESEHATAN MODERN DI INDONESIA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662330" y="1139114"/>
            <a:ext cx="15865012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itchFamily="2" charset="2"/>
              <a:buChar char="q"/>
            </a:pPr>
            <a:r>
              <a:rPr lang="en-ID" sz="4000" dirty="0" err="1"/>
              <a:t>Perkembangan</a:t>
            </a:r>
            <a:r>
              <a:rPr lang="en-ID" sz="4000" dirty="0"/>
              <a:t> </a:t>
            </a:r>
            <a:r>
              <a:rPr lang="en-ID" sz="4000" dirty="0" err="1"/>
              <a:t>promosi</a:t>
            </a:r>
            <a:r>
              <a:rPr lang="en-ID" sz="4000" dirty="0"/>
              <a:t> </a:t>
            </a:r>
            <a:r>
              <a:rPr lang="en-ID" sz="4000" dirty="0" err="1"/>
              <a:t>kesehatan</a:t>
            </a:r>
            <a:r>
              <a:rPr lang="en-ID" sz="4000" dirty="0"/>
              <a:t> di Indonesia </a:t>
            </a:r>
            <a:r>
              <a:rPr lang="en-ID" sz="4000" dirty="0" err="1"/>
              <a:t>ditandai</a:t>
            </a:r>
            <a:r>
              <a:rPr lang="en-ID" sz="4000" dirty="0"/>
              <a:t> </a:t>
            </a:r>
            <a:r>
              <a:rPr lang="en-ID" sz="4000" dirty="0" err="1"/>
              <a:t>dengan</a:t>
            </a:r>
            <a:r>
              <a:rPr lang="en-ID" sz="4000" dirty="0"/>
              <a:t> </a:t>
            </a:r>
            <a:r>
              <a:rPr lang="en-ID" sz="4000" dirty="0" err="1"/>
              <a:t>beberapa</a:t>
            </a:r>
            <a:r>
              <a:rPr lang="en-ID" sz="4000" dirty="0"/>
              <a:t> program:</a:t>
            </a:r>
          </a:p>
          <a:p>
            <a:pPr marL="1550988" indent="-915988">
              <a:buFont typeface="Arial" panose="020B0604020202020204" pitchFamily="34" charset="0"/>
              <a:buChar char="•"/>
            </a:pPr>
            <a:r>
              <a:rPr lang="en-ID" sz="4000" b="1" dirty="0"/>
              <a:t>PHBS (</a:t>
            </a:r>
            <a:r>
              <a:rPr lang="en-ID" sz="4000" b="1" dirty="0" err="1"/>
              <a:t>Perilaku</a:t>
            </a:r>
            <a:r>
              <a:rPr lang="en-ID" sz="4000" b="1" dirty="0"/>
              <a:t> </a:t>
            </a:r>
            <a:r>
              <a:rPr lang="en-ID" sz="4000" b="1" dirty="0" err="1"/>
              <a:t>Hidup</a:t>
            </a:r>
            <a:r>
              <a:rPr lang="en-ID" sz="4000" b="1" dirty="0"/>
              <a:t> </a:t>
            </a:r>
            <a:r>
              <a:rPr lang="en-ID" sz="4000" b="1" dirty="0" err="1"/>
              <a:t>Bersih</a:t>
            </a:r>
            <a:r>
              <a:rPr lang="en-ID" sz="4000" b="1" dirty="0"/>
              <a:t> </a:t>
            </a:r>
            <a:r>
              <a:rPr lang="en-ID" sz="4000" b="1" dirty="0" err="1"/>
              <a:t>dan</a:t>
            </a:r>
            <a:r>
              <a:rPr lang="en-ID" sz="4000" b="1" dirty="0"/>
              <a:t> </a:t>
            </a:r>
            <a:r>
              <a:rPr lang="en-ID" sz="4000" b="1" dirty="0" err="1"/>
              <a:t>Sehat</a:t>
            </a:r>
            <a:r>
              <a:rPr lang="en-ID" sz="4000" b="1" dirty="0"/>
              <a:t>)</a:t>
            </a:r>
            <a:endParaRPr lang="en-ID" sz="4000" dirty="0"/>
          </a:p>
          <a:p>
            <a:pPr marL="1550988" indent="-915988">
              <a:buFont typeface="Arial" panose="020B0604020202020204" pitchFamily="34" charset="0"/>
              <a:buChar char="•"/>
            </a:pPr>
            <a:r>
              <a:rPr lang="en-ID" sz="4000" b="1" dirty="0"/>
              <a:t>UKS (Usaha </a:t>
            </a:r>
            <a:r>
              <a:rPr lang="en-ID" sz="4000" b="1" dirty="0" err="1"/>
              <a:t>Kesehatan</a:t>
            </a:r>
            <a:r>
              <a:rPr lang="en-ID" sz="4000" b="1" dirty="0"/>
              <a:t> </a:t>
            </a:r>
            <a:r>
              <a:rPr lang="en-ID" sz="4000" b="1" dirty="0" err="1"/>
              <a:t>Sekolah</a:t>
            </a:r>
            <a:r>
              <a:rPr lang="en-ID" sz="4000" b="1" dirty="0"/>
              <a:t>)</a:t>
            </a:r>
            <a:endParaRPr lang="en-ID" sz="4000" dirty="0"/>
          </a:p>
          <a:p>
            <a:pPr marL="1550988" indent="-915988">
              <a:buFont typeface="Arial" panose="020B0604020202020204" pitchFamily="34" charset="0"/>
              <a:buChar char="•"/>
            </a:pPr>
            <a:r>
              <a:rPr lang="en-ID" sz="4000" b="1" dirty="0" err="1"/>
              <a:t>Posyandu</a:t>
            </a:r>
            <a:endParaRPr lang="en-ID" sz="4000" dirty="0"/>
          </a:p>
          <a:p>
            <a:pPr marL="1550988" indent="-915988">
              <a:buFont typeface="Arial" panose="020B0604020202020204" pitchFamily="34" charset="0"/>
              <a:buChar char="•"/>
            </a:pPr>
            <a:r>
              <a:rPr lang="en-ID" sz="4000" b="1" dirty="0" err="1"/>
              <a:t>Gerakan</a:t>
            </a:r>
            <a:r>
              <a:rPr lang="en-ID" sz="4000" b="1" dirty="0"/>
              <a:t> Masyarakat </a:t>
            </a:r>
            <a:r>
              <a:rPr lang="en-ID" sz="4000" b="1" dirty="0" err="1"/>
              <a:t>Hidup</a:t>
            </a:r>
            <a:r>
              <a:rPr lang="en-ID" sz="4000" b="1" dirty="0"/>
              <a:t> </a:t>
            </a:r>
            <a:r>
              <a:rPr lang="en-ID" sz="4000" b="1" dirty="0" err="1"/>
              <a:t>Sehat</a:t>
            </a:r>
            <a:r>
              <a:rPr lang="en-ID" sz="4000" b="1" dirty="0"/>
              <a:t> (GERMAS)</a:t>
            </a:r>
            <a:endParaRPr lang="en-ID" sz="4000" dirty="0"/>
          </a:p>
          <a:p>
            <a:pPr marL="571500" indent="-571500">
              <a:buFont typeface="Wingdings" pitchFamily="2" charset="2"/>
              <a:buChar char="q"/>
            </a:pPr>
            <a:r>
              <a:rPr lang="en-ID" sz="4000" b="1" dirty="0"/>
              <a:t>Program </a:t>
            </a:r>
            <a:r>
              <a:rPr lang="en-ID" sz="4000" b="1" dirty="0" err="1"/>
              <a:t>ini</a:t>
            </a:r>
            <a:r>
              <a:rPr lang="en-ID" sz="4000" b="1" dirty="0"/>
              <a:t> </a:t>
            </a:r>
            <a:r>
              <a:rPr lang="en-ID" sz="4000" b="1" dirty="0" err="1"/>
              <a:t>bertujuan</a:t>
            </a:r>
            <a:r>
              <a:rPr lang="en-ID" sz="4000" b="1" dirty="0"/>
              <a:t> </a:t>
            </a:r>
            <a:r>
              <a:rPr lang="en-ID" sz="4000" b="1" dirty="0" err="1"/>
              <a:t>untuk</a:t>
            </a:r>
            <a:r>
              <a:rPr lang="en-ID" sz="4000" b="1" dirty="0"/>
              <a:t>:</a:t>
            </a:r>
          </a:p>
          <a:p>
            <a:pPr marL="1516063" indent="-952500">
              <a:buFont typeface="Arial" panose="020B0604020202020204" pitchFamily="34" charset="0"/>
              <a:buChar char="•"/>
            </a:pPr>
            <a:r>
              <a:rPr lang="en-ID" sz="4000" dirty="0" err="1"/>
              <a:t>meningkatkan</a:t>
            </a:r>
            <a:r>
              <a:rPr lang="en-ID" sz="4000" dirty="0"/>
              <a:t> </a:t>
            </a:r>
            <a:r>
              <a:rPr lang="en-ID" sz="4000" dirty="0" err="1"/>
              <a:t>kesadaran</a:t>
            </a:r>
            <a:r>
              <a:rPr lang="en-ID" sz="4000" dirty="0"/>
              <a:t> </a:t>
            </a:r>
            <a:r>
              <a:rPr lang="en-ID" sz="4000" dirty="0" err="1"/>
              <a:t>masyarakat</a:t>
            </a:r>
            <a:endParaRPr lang="en-ID" sz="4000" dirty="0"/>
          </a:p>
          <a:p>
            <a:pPr marL="1516063" indent="-952500">
              <a:buFont typeface="Arial" panose="020B0604020202020204" pitchFamily="34" charset="0"/>
              <a:buChar char="•"/>
            </a:pPr>
            <a:r>
              <a:rPr lang="en-ID" sz="4000" dirty="0" err="1"/>
              <a:t>mendorong</a:t>
            </a:r>
            <a:r>
              <a:rPr lang="en-ID" sz="4000" dirty="0"/>
              <a:t> </a:t>
            </a:r>
            <a:r>
              <a:rPr lang="en-ID" sz="4000" dirty="0" err="1"/>
              <a:t>perilaku</a:t>
            </a:r>
            <a:r>
              <a:rPr lang="en-ID" sz="4000" dirty="0"/>
              <a:t> </a:t>
            </a:r>
            <a:r>
              <a:rPr lang="en-ID" sz="4000" dirty="0" err="1"/>
              <a:t>hidup</a:t>
            </a:r>
            <a:r>
              <a:rPr lang="en-ID" sz="4000" dirty="0"/>
              <a:t> </a:t>
            </a:r>
            <a:r>
              <a:rPr lang="en-ID" sz="4000" dirty="0" err="1"/>
              <a:t>sehat</a:t>
            </a:r>
            <a:endParaRPr lang="en-ID" sz="4000" dirty="0"/>
          </a:p>
          <a:p>
            <a:pPr marL="1516063" indent="-952500">
              <a:buFont typeface="Arial" panose="020B0604020202020204" pitchFamily="34" charset="0"/>
              <a:buChar char="•"/>
            </a:pPr>
            <a:r>
              <a:rPr lang="en-ID" sz="4000" dirty="0" err="1"/>
              <a:t>mencegah</a:t>
            </a:r>
            <a:r>
              <a:rPr lang="en-ID" sz="4000" dirty="0"/>
              <a:t> </a:t>
            </a:r>
            <a:r>
              <a:rPr lang="en-ID" sz="4000" dirty="0" err="1"/>
              <a:t>penyakit</a:t>
            </a:r>
            <a:endParaRPr lang="en-ID" sz="4000" dirty="0"/>
          </a:p>
          <a:p>
            <a:pPr lvl="0" algn="just"/>
            <a:endParaRPr lang="en-ID" sz="4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FCF2B81-0767-B74F-BD6B-3E4A4A0D3B1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952630" y="5875949"/>
            <a:ext cx="508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9775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092DB77A-16AB-464B-93C7-5674CC892AC2}"/>
              </a:ext>
            </a:extLst>
          </p:cNvPr>
          <p:cNvSpPr txBox="1"/>
          <p:nvPr/>
        </p:nvSpPr>
        <p:spPr>
          <a:xfrm>
            <a:off x="662330" y="414767"/>
            <a:ext cx="138303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4000" b="1" dirty="0"/>
              <a:t>PHBS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BD859A-950B-D24B-940A-E05465A3A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500" y="571500"/>
            <a:ext cx="12065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7669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092DB77A-16AB-464B-93C7-5674CC892AC2}"/>
              </a:ext>
            </a:extLst>
          </p:cNvPr>
          <p:cNvSpPr txBox="1"/>
          <p:nvPr/>
        </p:nvSpPr>
        <p:spPr>
          <a:xfrm>
            <a:off x="662330" y="414767"/>
            <a:ext cx="138303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4000" b="1" dirty="0"/>
              <a:t>UNIT KESEHATAN SEKOLAH (UKS)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EC3089-0F47-974D-ACDA-94C8DCBE1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1409700"/>
            <a:ext cx="11412838" cy="760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804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092DB77A-16AB-464B-93C7-5674CC892AC2}"/>
              </a:ext>
            </a:extLst>
          </p:cNvPr>
          <p:cNvSpPr txBox="1"/>
          <p:nvPr/>
        </p:nvSpPr>
        <p:spPr>
          <a:xfrm>
            <a:off x="662330" y="414767"/>
            <a:ext cx="138303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4000" b="1" dirty="0"/>
              <a:t>POSYANDU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9FD1D2-4704-CF4F-B57A-8D4C78CE4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1326" y="2171700"/>
            <a:ext cx="10947400" cy="537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5726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092DB77A-16AB-464B-93C7-5674CC892AC2}"/>
              </a:ext>
            </a:extLst>
          </p:cNvPr>
          <p:cNvSpPr txBox="1"/>
          <p:nvPr/>
        </p:nvSpPr>
        <p:spPr>
          <a:xfrm>
            <a:off x="662330" y="414767"/>
            <a:ext cx="138303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4000" b="1" dirty="0"/>
              <a:t>GERAKAN MASYARAKAT HIDUP SEHAT (GERMAS)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2FA8F3-D127-D445-BD67-E59275C13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9411" y="0"/>
            <a:ext cx="5786438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5341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44852" y="4419582"/>
            <a:ext cx="10749819" cy="2100252"/>
            <a:chOff x="0" y="0"/>
            <a:chExt cx="2831228" cy="553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940384" y="4454870"/>
            <a:ext cx="12358756" cy="1602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19"/>
              </a:lnSpc>
              <a:spcBef>
                <a:spcPct val="0"/>
              </a:spcBef>
            </a:pPr>
            <a:r>
              <a:rPr lang="en-US" sz="9300">
                <a:solidFill>
                  <a:srgbClr val="FAFAFA"/>
                </a:solidFill>
                <a:latin typeface="Raleway Bold"/>
              </a:rPr>
              <a:t>MATUR NUWUN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1010076" y="9236874"/>
            <a:ext cx="10749819" cy="2100252"/>
            <a:chOff x="0" y="0"/>
            <a:chExt cx="2831228" cy="5531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3341957" y="-1050126"/>
            <a:ext cx="10749819" cy="2100252"/>
            <a:chOff x="0" y="0"/>
            <a:chExt cx="2831228" cy="55315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324454" y="7821437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5" y="0"/>
                </a:lnTo>
                <a:lnTo>
                  <a:pt x="2008505" y="1099199"/>
                </a:lnTo>
                <a:lnTo>
                  <a:pt x="0" y="10991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929161" y="1512007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5" y="0"/>
                </a:lnTo>
                <a:lnTo>
                  <a:pt x="2008505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7068547" y="2611207"/>
            <a:ext cx="6407954" cy="1245782"/>
            <a:chOff x="0" y="0"/>
            <a:chExt cx="8543938" cy="166104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53900" cy="1099512"/>
            </a:xfrm>
            <a:custGeom>
              <a:avLst/>
              <a:gdLst/>
              <a:ahLst/>
              <a:cxnLst/>
              <a:rect l="l" t="t" r="r" b="b"/>
              <a:pathLst>
                <a:path w="1453900" h="1099512">
                  <a:moveTo>
                    <a:pt x="0" y="0"/>
                  </a:moveTo>
                  <a:lnTo>
                    <a:pt x="1453900" y="0"/>
                  </a:lnTo>
                  <a:lnTo>
                    <a:pt x="1453900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661751" y="0"/>
              <a:ext cx="1610174" cy="1078816"/>
            </a:xfrm>
            <a:custGeom>
              <a:avLst/>
              <a:gdLst/>
              <a:ahLst/>
              <a:cxnLst/>
              <a:rect l="l" t="t" r="r" b="b"/>
              <a:pathLst>
                <a:path w="1610174" h="1078816">
                  <a:moveTo>
                    <a:pt x="0" y="0"/>
                  </a:moveTo>
                  <a:lnTo>
                    <a:pt x="1610173" y="0"/>
                  </a:lnTo>
                  <a:lnTo>
                    <a:pt x="1610173" y="1078816"/>
                  </a:lnTo>
                  <a:lnTo>
                    <a:pt x="0" y="10788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3582089" y="0"/>
              <a:ext cx="1601231" cy="1099512"/>
            </a:xfrm>
            <a:custGeom>
              <a:avLst/>
              <a:gdLst/>
              <a:ahLst/>
              <a:cxnLst/>
              <a:rect l="l" t="t" r="r" b="b"/>
              <a:pathLst>
                <a:path w="1601231" h="1099512">
                  <a:moveTo>
                    <a:pt x="0" y="0"/>
                  </a:moveTo>
                  <a:lnTo>
                    <a:pt x="1601231" y="0"/>
                  </a:lnTo>
                  <a:lnTo>
                    <a:pt x="1601231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454003" y="0"/>
              <a:ext cx="1374390" cy="1099512"/>
            </a:xfrm>
            <a:custGeom>
              <a:avLst/>
              <a:gdLst/>
              <a:ahLst/>
              <a:cxnLst/>
              <a:rect l="l" t="t" r="r" b="b"/>
              <a:pathLst>
                <a:path w="1374390" h="1099512">
                  <a:moveTo>
                    <a:pt x="0" y="0"/>
                  </a:moveTo>
                  <a:lnTo>
                    <a:pt x="1374390" y="0"/>
                  </a:lnTo>
                  <a:lnTo>
                    <a:pt x="1374390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7136563" y="0"/>
              <a:ext cx="1407375" cy="1099512"/>
            </a:xfrm>
            <a:custGeom>
              <a:avLst/>
              <a:gdLst/>
              <a:ahLst/>
              <a:cxnLst/>
              <a:rect l="l" t="t" r="r" b="b"/>
              <a:pathLst>
                <a:path w="1407375" h="1099512">
                  <a:moveTo>
                    <a:pt x="0" y="0"/>
                  </a:moveTo>
                  <a:lnTo>
                    <a:pt x="1407375" y="0"/>
                  </a:lnTo>
                  <a:lnTo>
                    <a:pt x="1407375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5044173" y="450936"/>
              <a:ext cx="385217" cy="1210106"/>
            </a:xfrm>
            <a:custGeom>
              <a:avLst/>
              <a:gdLst/>
              <a:ahLst/>
              <a:cxnLst/>
              <a:rect l="l" t="t" r="r" b="b"/>
              <a:pathLst>
                <a:path w="385217" h="1210106">
                  <a:moveTo>
                    <a:pt x="0" y="0"/>
                  </a:moveTo>
                  <a:lnTo>
                    <a:pt x="385217" y="0"/>
                  </a:lnTo>
                  <a:lnTo>
                    <a:pt x="385217" y="1210106"/>
                  </a:lnTo>
                  <a:lnTo>
                    <a:pt x="0" y="1210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098199" y="480545"/>
              <a:ext cx="350260" cy="1100294"/>
            </a:xfrm>
            <a:custGeom>
              <a:avLst/>
              <a:gdLst/>
              <a:ahLst/>
              <a:cxnLst/>
              <a:rect l="l" t="t" r="r" b="b"/>
              <a:pathLst>
                <a:path w="350260" h="1100294">
                  <a:moveTo>
                    <a:pt x="0" y="0"/>
                  </a:moveTo>
                  <a:lnTo>
                    <a:pt x="350260" y="0"/>
                  </a:lnTo>
                  <a:lnTo>
                    <a:pt x="350260" y="1100294"/>
                  </a:lnTo>
                  <a:lnTo>
                    <a:pt x="0" y="11002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6700984" y="450936"/>
              <a:ext cx="385217" cy="1210106"/>
            </a:xfrm>
            <a:custGeom>
              <a:avLst/>
              <a:gdLst/>
              <a:ahLst/>
              <a:cxnLst/>
              <a:rect l="l" t="t" r="r" b="b"/>
              <a:pathLst>
                <a:path w="385217" h="1210106">
                  <a:moveTo>
                    <a:pt x="0" y="0"/>
                  </a:moveTo>
                  <a:lnTo>
                    <a:pt x="385217" y="0"/>
                  </a:lnTo>
                  <a:lnTo>
                    <a:pt x="385217" y="1210106"/>
                  </a:lnTo>
                  <a:lnTo>
                    <a:pt x="0" y="1210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6755010" y="480545"/>
              <a:ext cx="350260" cy="1100294"/>
            </a:xfrm>
            <a:custGeom>
              <a:avLst/>
              <a:gdLst/>
              <a:ahLst/>
              <a:cxnLst/>
              <a:rect l="l" t="t" r="r" b="b"/>
              <a:pathLst>
                <a:path w="350260" h="1100294">
                  <a:moveTo>
                    <a:pt x="0" y="0"/>
                  </a:moveTo>
                  <a:lnTo>
                    <a:pt x="350260" y="0"/>
                  </a:lnTo>
                  <a:lnTo>
                    <a:pt x="350260" y="1100294"/>
                  </a:lnTo>
                  <a:lnTo>
                    <a:pt x="0" y="11002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4354678" y="2061607"/>
            <a:ext cx="2078023" cy="2078023"/>
            <a:chOff x="0" y="0"/>
            <a:chExt cx="2770697" cy="2770697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770697" cy="2770697"/>
            </a:xfrm>
            <a:custGeom>
              <a:avLst/>
              <a:gdLst/>
              <a:ahLst/>
              <a:cxnLst/>
              <a:rect l="l" t="t" r="r" b="b"/>
              <a:pathLst>
                <a:path w="2770697" h="2770697">
                  <a:moveTo>
                    <a:pt x="0" y="0"/>
                  </a:moveTo>
                  <a:lnTo>
                    <a:pt x="2770697" y="0"/>
                  </a:lnTo>
                  <a:lnTo>
                    <a:pt x="2770697" y="2770697"/>
                  </a:lnTo>
                  <a:lnTo>
                    <a:pt x="0" y="27706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</p:sp>
        <p:grpSp>
          <p:nvGrpSpPr>
            <p:cNvPr id="26" name="Group 26"/>
            <p:cNvGrpSpPr/>
            <p:nvPr/>
          </p:nvGrpSpPr>
          <p:grpSpPr>
            <a:xfrm>
              <a:off x="240514" y="233896"/>
              <a:ext cx="2302904" cy="2302904"/>
              <a:chOff x="0" y="0"/>
              <a:chExt cx="812800" cy="8128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29" name="Freeform 29"/>
            <p:cNvSpPr/>
            <p:nvPr/>
          </p:nvSpPr>
          <p:spPr>
            <a:xfrm>
              <a:off x="227279" y="235432"/>
              <a:ext cx="2302904" cy="2281581"/>
            </a:xfrm>
            <a:custGeom>
              <a:avLst/>
              <a:gdLst/>
              <a:ahLst/>
              <a:cxnLst/>
              <a:rect l="l" t="t" r="r" b="b"/>
              <a:pathLst>
                <a:path w="2302904" h="2281581">
                  <a:moveTo>
                    <a:pt x="0" y="0"/>
                  </a:moveTo>
                  <a:lnTo>
                    <a:pt x="2302904" y="0"/>
                  </a:lnTo>
                  <a:lnTo>
                    <a:pt x="2302904" y="2281581"/>
                  </a:lnTo>
                  <a:lnTo>
                    <a:pt x="0" y="22815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>
            <a:extLst>
              <a:ext uri="{FF2B5EF4-FFF2-40B4-BE49-F238E27FC236}">
                <a16:creationId xmlns:a16="http://schemas.microsoft.com/office/drawing/2014/main" id="{577E5794-B783-D647-9775-B7EEFB0823BF}"/>
              </a:ext>
            </a:extLst>
          </p:cNvPr>
          <p:cNvSpPr txBox="1"/>
          <p:nvPr/>
        </p:nvSpPr>
        <p:spPr>
          <a:xfrm>
            <a:off x="12725400" y="2661063"/>
            <a:ext cx="4496474" cy="4525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39"/>
              </a:lnSpc>
              <a:spcBef>
                <a:spcPct val="0"/>
              </a:spcBef>
            </a:pPr>
            <a:r>
              <a:rPr lang="en-US" sz="3200" dirty="0">
                <a:solidFill>
                  <a:srgbClr val="242F9B"/>
                </a:solidFill>
                <a:latin typeface="Montserrat Bold"/>
              </a:rPr>
              <a:t>PENGANTAR PENDIDIKAN KESEHATAN BAGI KLIEN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B6C7D3-8984-234B-9D96-E3CC6C580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9244"/>
            <a:ext cx="13390880" cy="836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143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13919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4000" b="1" dirty="0"/>
              <a:t>PENGANTAR PENDIDIKAN KESEHATAN BAGI KLIEN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48608" y="1910857"/>
            <a:ext cx="1239244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itchFamily="2" charset="2"/>
              <a:buChar char="q"/>
            </a:pPr>
            <a:r>
              <a:rPr lang="id-ID" sz="4000" b="1" dirty="0"/>
              <a:t>PENDIDIKAN KESEHATAN </a:t>
            </a:r>
          </a:p>
          <a:p>
            <a:pPr lvl="0" algn="just"/>
            <a:r>
              <a:rPr lang="en-ID" sz="4000" dirty="0"/>
              <a:t>Proses </a:t>
            </a:r>
            <a:r>
              <a:rPr lang="en-ID" sz="4000" dirty="0" err="1"/>
              <a:t>pembelajaran</a:t>
            </a:r>
            <a:r>
              <a:rPr lang="en-ID" sz="4000" dirty="0"/>
              <a:t> yang </a:t>
            </a:r>
            <a:r>
              <a:rPr lang="en-ID" sz="4000" dirty="0" err="1"/>
              <a:t>bertujuan</a:t>
            </a:r>
            <a:r>
              <a:rPr lang="en-ID" sz="4000" dirty="0"/>
              <a:t> </a:t>
            </a:r>
            <a:r>
              <a:rPr lang="en-ID" sz="4000" dirty="0" err="1"/>
              <a:t>meningkatkan</a:t>
            </a:r>
            <a:r>
              <a:rPr lang="en-ID" sz="4000" dirty="0"/>
              <a:t> </a:t>
            </a:r>
            <a:r>
              <a:rPr lang="en-ID" sz="4000" dirty="0" err="1"/>
              <a:t>pengetahuan</a:t>
            </a:r>
            <a:r>
              <a:rPr lang="en-ID" sz="4000" dirty="0"/>
              <a:t>, </a:t>
            </a:r>
            <a:r>
              <a:rPr lang="en-ID" sz="4000" dirty="0" err="1"/>
              <a:t>sikap</a:t>
            </a:r>
            <a:r>
              <a:rPr lang="en-ID" sz="4000" dirty="0"/>
              <a:t>, </a:t>
            </a:r>
            <a:r>
              <a:rPr lang="en-ID" sz="4000" dirty="0" err="1"/>
              <a:t>dan</a:t>
            </a:r>
            <a:r>
              <a:rPr lang="en-ID" sz="4000" dirty="0"/>
              <a:t> </a:t>
            </a:r>
            <a:r>
              <a:rPr lang="en-ID" sz="4000" dirty="0" err="1"/>
              <a:t>perilaku</a:t>
            </a:r>
            <a:r>
              <a:rPr lang="en-ID" sz="4000" dirty="0"/>
              <a:t> </a:t>
            </a:r>
            <a:r>
              <a:rPr lang="en-ID" sz="4000" dirty="0" err="1"/>
              <a:t>individu</a:t>
            </a:r>
            <a:r>
              <a:rPr lang="en-ID" sz="4000" dirty="0"/>
              <a:t> </a:t>
            </a:r>
            <a:r>
              <a:rPr lang="en-ID" sz="4000" dirty="0" err="1"/>
              <a:t>atau</a:t>
            </a:r>
            <a:r>
              <a:rPr lang="en-ID" sz="4000" dirty="0"/>
              <a:t> </a:t>
            </a:r>
            <a:r>
              <a:rPr lang="en-ID" sz="4000" dirty="0" err="1"/>
              <a:t>kelompok</a:t>
            </a:r>
            <a:r>
              <a:rPr lang="en-ID" sz="4000" dirty="0"/>
              <a:t> agar </a:t>
            </a:r>
            <a:r>
              <a:rPr lang="en-ID" sz="4000" dirty="0" err="1"/>
              <a:t>mampu</a:t>
            </a:r>
            <a:r>
              <a:rPr lang="en-ID" sz="4000" dirty="0"/>
              <a:t> </a:t>
            </a:r>
            <a:r>
              <a:rPr lang="en-ID" sz="4000" dirty="0" err="1"/>
              <a:t>menjaga</a:t>
            </a:r>
            <a:r>
              <a:rPr lang="en-ID" sz="4000" dirty="0"/>
              <a:t> </a:t>
            </a:r>
            <a:r>
              <a:rPr lang="en-ID" sz="4000" dirty="0" err="1"/>
              <a:t>dan</a:t>
            </a:r>
            <a:r>
              <a:rPr lang="en-ID" sz="4000" dirty="0"/>
              <a:t> </a:t>
            </a:r>
            <a:r>
              <a:rPr lang="en-ID" sz="4000" dirty="0" err="1"/>
              <a:t>meningkatkan</a:t>
            </a:r>
            <a:r>
              <a:rPr lang="en-ID" sz="4000" dirty="0"/>
              <a:t> </a:t>
            </a:r>
            <a:r>
              <a:rPr lang="en-ID" sz="4000" dirty="0" err="1"/>
              <a:t>kesehatannya</a:t>
            </a:r>
            <a:r>
              <a:rPr lang="en-ID" sz="4000" dirty="0"/>
              <a:t>.</a:t>
            </a:r>
            <a:endParaRPr lang="en-US" sz="40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4A1A2FE-343E-AC4A-8BEE-A59517317B5B}"/>
              </a:ext>
            </a:extLst>
          </p:cNvPr>
          <p:cNvSpPr/>
          <p:nvPr/>
        </p:nvSpPr>
        <p:spPr>
          <a:xfrm>
            <a:off x="4751768" y="5076303"/>
            <a:ext cx="1239244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itchFamily="2" charset="2"/>
              <a:buChar char="q"/>
            </a:pPr>
            <a:r>
              <a:rPr lang="id-ID" sz="4000" b="1" dirty="0"/>
              <a:t>KAREKTERISTIK PENDIDIKAN KESEHATAN</a:t>
            </a:r>
          </a:p>
          <a:p>
            <a:pPr marL="1022350" lvl="0" indent="-458788" algn="just">
              <a:buFont typeface="Arial" panose="020B0604020202020204" pitchFamily="34" charset="0"/>
              <a:buChar char="•"/>
            </a:pPr>
            <a:r>
              <a:rPr lang="id-ID" sz="4000" b="1" dirty="0"/>
              <a:t>Proses Belajar </a:t>
            </a:r>
          </a:p>
          <a:p>
            <a:pPr marL="1022350" lvl="0" indent="-458788" algn="just">
              <a:buFont typeface="Arial" panose="020B0604020202020204" pitchFamily="34" charset="0"/>
              <a:buChar char="•"/>
            </a:pPr>
            <a:r>
              <a:rPr lang="id-ID" sz="4000" b="1" dirty="0"/>
              <a:t>Bersifat Sistematis </a:t>
            </a:r>
          </a:p>
          <a:p>
            <a:pPr marL="1022350" lvl="0" indent="-458788" algn="just">
              <a:buFont typeface="Arial" panose="020B0604020202020204" pitchFamily="34" charset="0"/>
              <a:buChar char="•"/>
            </a:pPr>
            <a:r>
              <a:rPr lang="id-ID" sz="4000" b="1" dirty="0"/>
              <a:t>Mengubah Perilaku Kesehatan </a:t>
            </a:r>
          </a:p>
          <a:p>
            <a:pPr marL="1022350" lvl="0" indent="-458788" algn="just">
              <a:buFont typeface="Arial" panose="020B0604020202020204" pitchFamily="34" charset="0"/>
              <a:buChar char="•"/>
            </a:pPr>
            <a:r>
              <a:rPr lang="id-ID" sz="4000" b="1" dirty="0"/>
              <a:t>Melibatkan Komunikasi dua Arah </a:t>
            </a:r>
          </a:p>
        </p:txBody>
      </p:sp>
    </p:spTree>
    <p:extLst>
      <p:ext uri="{BB962C8B-B14F-4D97-AF65-F5344CB8AC3E}">
        <p14:creationId xmlns:p14="http://schemas.microsoft.com/office/powerpoint/2010/main" val="2638907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585537" y="1758215"/>
            <a:ext cx="1239244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itchFamily="2" charset="2"/>
              <a:buChar char="q"/>
            </a:pPr>
            <a:r>
              <a:rPr lang="id-ID" sz="4000" b="1" dirty="0"/>
              <a:t>PENTINGNYA PENDIDIKAN KESEHATAN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Meningkatkan</a:t>
            </a:r>
            <a:r>
              <a:rPr lang="en-ID" sz="4000" dirty="0"/>
              <a:t> </a:t>
            </a:r>
            <a:r>
              <a:rPr lang="en-ID" sz="4000" dirty="0" err="1"/>
              <a:t>pengetahuan</a:t>
            </a:r>
            <a:r>
              <a:rPr lang="en-ID" sz="4000" dirty="0"/>
              <a:t> </a:t>
            </a:r>
            <a:r>
              <a:rPr lang="en-ID" sz="4000" dirty="0" err="1"/>
              <a:t>kesehatan</a:t>
            </a:r>
            <a:r>
              <a:rPr lang="en-ID" sz="4000" dirty="0"/>
              <a:t> </a:t>
            </a:r>
            <a:r>
              <a:rPr lang="en-ID" sz="4000" dirty="0" err="1"/>
              <a:t>klien</a:t>
            </a:r>
            <a:endParaRPr lang="en-ID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Membantu</a:t>
            </a:r>
            <a:r>
              <a:rPr lang="en-ID" sz="4000" dirty="0"/>
              <a:t> </a:t>
            </a:r>
            <a:r>
              <a:rPr lang="en-ID" sz="4000" dirty="0" err="1"/>
              <a:t>klien</a:t>
            </a:r>
            <a:r>
              <a:rPr lang="en-ID" sz="4000" dirty="0"/>
              <a:t> </a:t>
            </a:r>
            <a:r>
              <a:rPr lang="en-ID" sz="4000" dirty="0" err="1"/>
              <a:t>mengambil</a:t>
            </a:r>
            <a:r>
              <a:rPr lang="en-ID" sz="4000" dirty="0"/>
              <a:t> </a:t>
            </a:r>
            <a:r>
              <a:rPr lang="en-ID" sz="4000" dirty="0" err="1"/>
              <a:t>keputusan</a:t>
            </a:r>
            <a:r>
              <a:rPr lang="en-ID" sz="4000" dirty="0"/>
              <a:t> </a:t>
            </a:r>
            <a:r>
              <a:rPr lang="en-ID" sz="4000" dirty="0" err="1"/>
              <a:t>kesehatan</a:t>
            </a:r>
            <a:endParaRPr lang="en-ID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Meningkatkan</a:t>
            </a:r>
            <a:r>
              <a:rPr lang="en-ID" sz="4000" dirty="0"/>
              <a:t> </a:t>
            </a:r>
            <a:r>
              <a:rPr lang="en-ID" sz="4000" dirty="0" err="1"/>
              <a:t>kepatuhan</a:t>
            </a:r>
            <a:r>
              <a:rPr lang="en-ID" sz="4000" dirty="0"/>
              <a:t> </a:t>
            </a:r>
            <a:r>
              <a:rPr lang="en-ID" sz="4000" dirty="0" err="1"/>
              <a:t>terhadap</a:t>
            </a:r>
            <a:r>
              <a:rPr lang="en-ID" sz="4000" dirty="0"/>
              <a:t> </a:t>
            </a:r>
            <a:r>
              <a:rPr lang="en-ID" sz="4000" dirty="0" err="1"/>
              <a:t>terapi</a:t>
            </a:r>
            <a:endParaRPr lang="en-ID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Mencegah</a:t>
            </a:r>
            <a:r>
              <a:rPr lang="en-ID" sz="4000" dirty="0"/>
              <a:t> </a:t>
            </a:r>
            <a:r>
              <a:rPr lang="en-ID" sz="4000" dirty="0" err="1"/>
              <a:t>komplikasi</a:t>
            </a:r>
            <a:r>
              <a:rPr lang="en-ID" sz="4000" dirty="0"/>
              <a:t> </a:t>
            </a:r>
            <a:r>
              <a:rPr lang="en-ID" sz="4000" dirty="0" err="1"/>
              <a:t>penyakit</a:t>
            </a:r>
            <a:endParaRPr lang="en-ID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Meningkatkan</a:t>
            </a:r>
            <a:r>
              <a:rPr lang="en-ID" sz="4000" dirty="0"/>
              <a:t> </a:t>
            </a:r>
            <a:r>
              <a:rPr lang="en-ID" sz="4000" dirty="0" err="1"/>
              <a:t>kemandirian</a:t>
            </a:r>
            <a:r>
              <a:rPr lang="en-ID" sz="4000" dirty="0"/>
              <a:t> </a:t>
            </a:r>
            <a:r>
              <a:rPr lang="en-ID" sz="4000" dirty="0" err="1"/>
              <a:t>klien</a:t>
            </a:r>
            <a:r>
              <a:rPr lang="en-ID" sz="4000" dirty="0"/>
              <a:t> </a:t>
            </a:r>
            <a:r>
              <a:rPr lang="en-ID" sz="4000" dirty="0" err="1"/>
              <a:t>dalam</a:t>
            </a:r>
            <a:r>
              <a:rPr lang="en-ID" sz="4000" dirty="0"/>
              <a:t> </a:t>
            </a:r>
            <a:r>
              <a:rPr lang="en-ID" sz="4000" dirty="0" err="1"/>
              <a:t>perawatan</a:t>
            </a:r>
            <a:r>
              <a:rPr lang="en-ID" sz="4000" dirty="0"/>
              <a:t> </a:t>
            </a:r>
            <a:r>
              <a:rPr lang="en-ID" sz="4000" dirty="0" err="1"/>
              <a:t>diri</a:t>
            </a:r>
            <a:endParaRPr lang="en-ID" sz="4000" dirty="0"/>
          </a:p>
          <a:p>
            <a:pPr lvl="0" algn="just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342475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585537" y="1758215"/>
            <a:ext cx="1239244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itchFamily="2" charset="2"/>
              <a:buChar char="q"/>
            </a:pPr>
            <a:r>
              <a:rPr lang="id-ID" sz="4000" b="1" dirty="0"/>
              <a:t>TUJUAN  PENDIDIKAN KESEHATAN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Meningkatkan</a:t>
            </a:r>
            <a:r>
              <a:rPr lang="en-ID" sz="4000" dirty="0"/>
              <a:t> </a:t>
            </a:r>
            <a:r>
              <a:rPr lang="en-ID" sz="4000" dirty="0" err="1"/>
              <a:t>pengetahuan</a:t>
            </a:r>
            <a:endParaRPr lang="en-ID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Membentuk</a:t>
            </a:r>
            <a:r>
              <a:rPr lang="en-ID" sz="4000" dirty="0"/>
              <a:t> </a:t>
            </a:r>
            <a:r>
              <a:rPr lang="en-ID" sz="4000" dirty="0" err="1"/>
              <a:t>sikap</a:t>
            </a:r>
            <a:r>
              <a:rPr lang="en-ID" sz="4000" dirty="0"/>
              <a:t> </a:t>
            </a:r>
            <a:r>
              <a:rPr lang="en-ID" sz="4000" dirty="0" err="1"/>
              <a:t>positif</a:t>
            </a:r>
            <a:r>
              <a:rPr lang="en-ID" sz="4000" dirty="0"/>
              <a:t> </a:t>
            </a:r>
            <a:r>
              <a:rPr lang="en-ID" sz="4000" dirty="0" err="1"/>
              <a:t>terhadap</a:t>
            </a:r>
            <a:r>
              <a:rPr lang="en-ID" sz="4000" dirty="0"/>
              <a:t> </a:t>
            </a:r>
            <a:r>
              <a:rPr lang="en-ID" sz="4000" dirty="0" err="1"/>
              <a:t>kesehatan</a:t>
            </a:r>
            <a:endParaRPr lang="en-ID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Mengubah</a:t>
            </a:r>
            <a:r>
              <a:rPr lang="en-ID" sz="4000" dirty="0"/>
              <a:t> </a:t>
            </a:r>
            <a:r>
              <a:rPr lang="en-ID" sz="4000" dirty="0" err="1"/>
              <a:t>perilaku</a:t>
            </a:r>
            <a:r>
              <a:rPr lang="en-ID" sz="4000" dirty="0"/>
              <a:t> </a:t>
            </a:r>
            <a:r>
              <a:rPr lang="en-ID" sz="4000" dirty="0" err="1"/>
              <a:t>kesehatan</a:t>
            </a:r>
            <a:endParaRPr lang="en-ID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Meningkatkan</a:t>
            </a:r>
            <a:r>
              <a:rPr lang="en-ID" sz="4000" dirty="0"/>
              <a:t> </a:t>
            </a:r>
            <a:r>
              <a:rPr lang="en-ID" sz="4000" dirty="0" err="1"/>
              <a:t>kemampuan</a:t>
            </a:r>
            <a:r>
              <a:rPr lang="en-ID" sz="4000" dirty="0"/>
              <a:t> self-care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Mendukung</a:t>
            </a:r>
            <a:r>
              <a:rPr lang="en-ID" sz="4000" dirty="0"/>
              <a:t> </a:t>
            </a:r>
            <a:r>
              <a:rPr lang="en-ID" sz="4000" dirty="0" err="1"/>
              <a:t>kualitas</a:t>
            </a:r>
            <a:r>
              <a:rPr lang="en-ID" sz="4000" dirty="0"/>
              <a:t> </a:t>
            </a:r>
            <a:r>
              <a:rPr lang="en-ID" sz="4000" dirty="0" err="1"/>
              <a:t>hidup</a:t>
            </a:r>
            <a:r>
              <a:rPr lang="en-ID" sz="4000" dirty="0"/>
              <a:t> </a:t>
            </a:r>
            <a:r>
              <a:rPr lang="en-ID" sz="4000" dirty="0" err="1"/>
              <a:t>klien</a:t>
            </a:r>
            <a:endParaRPr lang="en-ID" sz="4000" dirty="0"/>
          </a:p>
        </p:txBody>
      </p:sp>
    </p:spTree>
    <p:extLst>
      <p:ext uri="{BB962C8B-B14F-4D97-AF65-F5344CB8AC3E}">
        <p14:creationId xmlns:p14="http://schemas.microsoft.com/office/powerpoint/2010/main" val="3768999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585537" y="1758215"/>
            <a:ext cx="1239244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itchFamily="2" charset="2"/>
              <a:buChar char="q"/>
            </a:pPr>
            <a:r>
              <a:rPr lang="id-ID" sz="4000" b="1" dirty="0"/>
              <a:t>SASARAN  PENDIDIKAN KESEHATAN</a:t>
            </a:r>
          </a:p>
          <a:p>
            <a:pPr marL="571500" lvl="0" indent="-571500" algn="just">
              <a:buFont typeface="Wingdings" pitchFamily="2" charset="2"/>
              <a:buChar char="q"/>
            </a:pPr>
            <a:endParaRPr lang="id-ID" sz="4000" b="1" dirty="0"/>
          </a:p>
          <a:p>
            <a:pPr marL="571500" lvl="0" indent="-571500" algn="just">
              <a:buFont typeface="Wingdings" pitchFamily="2" charset="2"/>
              <a:buChar char="q"/>
            </a:pPr>
            <a:endParaRPr lang="id-ID" sz="4000" b="1" dirty="0"/>
          </a:p>
          <a:p>
            <a:pPr marL="571500" lvl="0" indent="-571500" algn="just">
              <a:buFont typeface="Wingdings" pitchFamily="2" charset="2"/>
              <a:buChar char="q"/>
            </a:pPr>
            <a:endParaRPr lang="id-ID" sz="4000" b="1" dirty="0"/>
          </a:p>
          <a:p>
            <a:pPr marL="571500" lvl="0" indent="-571500" algn="just">
              <a:buFont typeface="Wingdings" pitchFamily="2" charset="2"/>
              <a:buChar char="q"/>
            </a:pPr>
            <a:endParaRPr lang="id-ID" sz="4000" b="1" dirty="0"/>
          </a:p>
          <a:p>
            <a:pPr lvl="0" algn="just"/>
            <a:endParaRPr lang="id-ID" sz="4000" b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71C2092-BA36-044A-B2B2-2FFF41DE53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446924"/>
              </p:ext>
            </p:extLst>
          </p:nvPr>
        </p:nvGraphicFramePr>
        <p:xfrm>
          <a:off x="1324660" y="3240260"/>
          <a:ext cx="14905941" cy="342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8647">
                  <a:extLst>
                    <a:ext uri="{9D8B030D-6E8A-4147-A177-3AD203B41FA5}">
                      <a16:colId xmlns:a16="http://schemas.microsoft.com/office/drawing/2014/main" val="2176577920"/>
                    </a:ext>
                  </a:extLst>
                </a:gridCol>
                <a:gridCol w="4968647">
                  <a:extLst>
                    <a:ext uri="{9D8B030D-6E8A-4147-A177-3AD203B41FA5}">
                      <a16:colId xmlns:a16="http://schemas.microsoft.com/office/drawing/2014/main" val="1029087702"/>
                    </a:ext>
                  </a:extLst>
                </a:gridCol>
                <a:gridCol w="4968647">
                  <a:extLst>
                    <a:ext uri="{9D8B030D-6E8A-4147-A177-3AD203B41FA5}">
                      <a16:colId xmlns:a16="http://schemas.microsoft.com/office/drawing/2014/main" val="2082520259"/>
                    </a:ext>
                  </a:extLst>
                </a:gridCol>
              </a:tblGrid>
              <a:tr h="114256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INDIVIDU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KELOMPOK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MASYARAKAT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0830809"/>
                  </a:ext>
                </a:extLst>
              </a:tr>
              <a:tr h="1142560">
                <a:tc>
                  <a:txBody>
                    <a:bodyPr/>
                    <a:lstStyle/>
                    <a:p>
                      <a:r>
                        <a:rPr lang="en-US" sz="3200" dirty="0" err="1"/>
                        <a:t>Pasien</a:t>
                      </a:r>
                      <a:r>
                        <a:rPr lang="en-US" sz="32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/>
                        <a:t>Kelompok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Pasien</a:t>
                      </a:r>
                      <a:r>
                        <a:rPr lang="en-US" sz="32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Masyarakat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314279"/>
                  </a:ext>
                </a:extLst>
              </a:tr>
              <a:tr h="1142560">
                <a:tc>
                  <a:txBody>
                    <a:bodyPr/>
                    <a:lstStyle/>
                    <a:p>
                      <a:r>
                        <a:rPr lang="en-US" sz="3200" dirty="0" err="1"/>
                        <a:t>Keluarga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Pasien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/>
                        <a:t>Kelompok</a:t>
                      </a:r>
                      <a:r>
                        <a:rPr lang="en-US" sz="3200" dirty="0"/>
                        <a:t> Caregiver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46994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7077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585537" y="1758215"/>
            <a:ext cx="1239244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itchFamily="2" charset="2"/>
              <a:buChar char="q"/>
            </a:pPr>
            <a:r>
              <a:rPr lang="id-ID" sz="4000" b="1" dirty="0"/>
              <a:t>PERAN PERAWAT DALAM PENDIDIKAN KESEHATAN</a:t>
            </a:r>
          </a:p>
          <a:p>
            <a:pPr marL="571500" lvl="0" indent="-571500" algn="just">
              <a:buFont typeface="Wingdings" pitchFamily="2" charset="2"/>
              <a:buChar char="q"/>
            </a:pPr>
            <a:endParaRPr lang="id-ID" sz="4000" b="1" dirty="0"/>
          </a:p>
          <a:p>
            <a:pPr marL="571500" lvl="0" indent="-571500" algn="just">
              <a:buFont typeface="Wingdings" pitchFamily="2" charset="2"/>
              <a:buChar char="q"/>
            </a:pPr>
            <a:endParaRPr lang="id-ID" sz="4000" b="1" dirty="0"/>
          </a:p>
          <a:p>
            <a:pPr marL="571500" lvl="0" indent="-571500" algn="just">
              <a:buFont typeface="Wingdings" pitchFamily="2" charset="2"/>
              <a:buChar char="q"/>
            </a:pPr>
            <a:endParaRPr lang="id-ID" sz="4000" b="1" dirty="0"/>
          </a:p>
          <a:p>
            <a:pPr marL="571500" lvl="0" indent="-571500" algn="just">
              <a:buFont typeface="Wingdings" pitchFamily="2" charset="2"/>
              <a:buChar char="q"/>
            </a:pPr>
            <a:endParaRPr lang="id-ID" sz="4000" b="1" dirty="0"/>
          </a:p>
          <a:p>
            <a:pPr lvl="0" algn="just"/>
            <a:endParaRPr lang="id-ID" sz="4000" b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71C2092-BA36-044A-B2B2-2FFF41DE53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9862473"/>
              </p:ext>
            </p:extLst>
          </p:nvPr>
        </p:nvGraphicFramePr>
        <p:xfrm>
          <a:off x="1324660" y="3240260"/>
          <a:ext cx="14905940" cy="318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6485">
                  <a:extLst>
                    <a:ext uri="{9D8B030D-6E8A-4147-A177-3AD203B41FA5}">
                      <a16:colId xmlns:a16="http://schemas.microsoft.com/office/drawing/2014/main" val="2176577920"/>
                    </a:ext>
                  </a:extLst>
                </a:gridCol>
                <a:gridCol w="3726485">
                  <a:extLst>
                    <a:ext uri="{9D8B030D-6E8A-4147-A177-3AD203B41FA5}">
                      <a16:colId xmlns:a16="http://schemas.microsoft.com/office/drawing/2014/main" val="1029087702"/>
                    </a:ext>
                  </a:extLst>
                </a:gridCol>
                <a:gridCol w="3726485">
                  <a:extLst>
                    <a:ext uri="{9D8B030D-6E8A-4147-A177-3AD203B41FA5}">
                      <a16:colId xmlns:a16="http://schemas.microsoft.com/office/drawing/2014/main" val="2082520259"/>
                    </a:ext>
                  </a:extLst>
                </a:gridCol>
                <a:gridCol w="3726485">
                  <a:extLst>
                    <a:ext uri="{9D8B030D-6E8A-4147-A177-3AD203B41FA5}">
                      <a16:colId xmlns:a16="http://schemas.microsoft.com/office/drawing/2014/main" val="835512598"/>
                    </a:ext>
                  </a:extLst>
                </a:gridCol>
              </a:tblGrid>
              <a:tr h="114256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EDUKATOR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KONSELOR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MOTIVATOR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FASILITATOR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0830809"/>
                  </a:ext>
                </a:extLst>
              </a:tr>
              <a:tr h="1142560">
                <a:tc>
                  <a:txBody>
                    <a:bodyPr/>
                    <a:lstStyle/>
                    <a:p>
                      <a:r>
                        <a:rPr lang="en-ID" sz="3200" dirty="0" err="1"/>
                        <a:t>memberikan</a:t>
                      </a:r>
                      <a:r>
                        <a:rPr lang="en-ID" sz="3200" dirty="0"/>
                        <a:t> </a:t>
                      </a:r>
                      <a:r>
                        <a:rPr lang="en-ID" sz="3200" dirty="0" err="1"/>
                        <a:t>informasi</a:t>
                      </a:r>
                      <a:r>
                        <a:rPr lang="en-ID" sz="3200" dirty="0"/>
                        <a:t> </a:t>
                      </a:r>
                      <a:r>
                        <a:rPr lang="en-ID" sz="3200" dirty="0" err="1"/>
                        <a:t>kesehatan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3200" dirty="0" err="1"/>
                        <a:t>membantu</a:t>
                      </a:r>
                      <a:r>
                        <a:rPr lang="en-ID" sz="3200" dirty="0"/>
                        <a:t> </a:t>
                      </a:r>
                      <a:r>
                        <a:rPr lang="en-ID" sz="3200" dirty="0" err="1"/>
                        <a:t>klien</a:t>
                      </a:r>
                      <a:r>
                        <a:rPr lang="en-ID" sz="3200" dirty="0"/>
                        <a:t> </a:t>
                      </a:r>
                      <a:r>
                        <a:rPr lang="en-ID" sz="3200" dirty="0" err="1"/>
                        <a:t>memahami</a:t>
                      </a:r>
                      <a:r>
                        <a:rPr lang="en-ID" sz="3200" dirty="0"/>
                        <a:t> </a:t>
                      </a:r>
                      <a:r>
                        <a:rPr lang="en-ID" sz="3200" dirty="0" err="1"/>
                        <a:t>masalah</a:t>
                      </a:r>
                      <a:r>
                        <a:rPr lang="en-ID" sz="3200" dirty="0"/>
                        <a:t> </a:t>
                      </a:r>
                      <a:r>
                        <a:rPr lang="en-ID" sz="3200" dirty="0" err="1"/>
                        <a:t>kesehatan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3200" dirty="0" err="1"/>
                        <a:t>mendorong</a:t>
                      </a:r>
                      <a:r>
                        <a:rPr lang="en-ID" sz="3200" dirty="0"/>
                        <a:t> </a:t>
                      </a:r>
                      <a:r>
                        <a:rPr lang="en-ID" sz="3200" dirty="0" err="1"/>
                        <a:t>perubahan</a:t>
                      </a:r>
                      <a:r>
                        <a:rPr lang="en-ID" sz="3200" dirty="0"/>
                        <a:t> </a:t>
                      </a:r>
                      <a:r>
                        <a:rPr lang="en-ID" sz="3200" dirty="0" err="1"/>
                        <a:t>perilaku</a:t>
                      </a:r>
                      <a:r>
                        <a:rPr lang="en-ID" sz="3200" dirty="0"/>
                        <a:t> </a:t>
                      </a:r>
                      <a:r>
                        <a:rPr lang="en-ID" sz="3200" dirty="0" err="1"/>
                        <a:t>sehat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3200" dirty="0" err="1"/>
                        <a:t>membantu</a:t>
                      </a:r>
                      <a:r>
                        <a:rPr lang="en-ID" sz="3200" dirty="0"/>
                        <a:t> </a:t>
                      </a:r>
                      <a:r>
                        <a:rPr lang="en-ID" sz="3200" dirty="0" err="1"/>
                        <a:t>klien</a:t>
                      </a:r>
                      <a:r>
                        <a:rPr lang="en-ID" sz="3200" dirty="0"/>
                        <a:t> </a:t>
                      </a:r>
                      <a:r>
                        <a:rPr lang="en-ID" sz="3200" dirty="0" err="1"/>
                        <a:t>mendapatkan</a:t>
                      </a:r>
                      <a:r>
                        <a:rPr lang="en-ID" sz="3200" dirty="0"/>
                        <a:t> </a:t>
                      </a:r>
                      <a:r>
                        <a:rPr lang="en-ID" sz="3200" dirty="0" err="1"/>
                        <a:t>sumber</a:t>
                      </a:r>
                      <a:r>
                        <a:rPr lang="en-ID" sz="3200" dirty="0"/>
                        <a:t> </a:t>
                      </a:r>
                      <a:r>
                        <a:rPr lang="en-ID" sz="3200" dirty="0" err="1"/>
                        <a:t>informasi</a:t>
                      </a:r>
                      <a:r>
                        <a:rPr lang="en-ID" sz="3200" dirty="0"/>
                        <a:t> </a:t>
                      </a:r>
                      <a:r>
                        <a:rPr lang="en-ID" sz="3200" dirty="0" err="1"/>
                        <a:t>kesehatan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3142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2967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585537" y="1758215"/>
            <a:ext cx="1239244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itchFamily="2" charset="2"/>
              <a:buChar char="q"/>
            </a:pPr>
            <a:r>
              <a:rPr lang="id-ID" sz="4000" b="1" dirty="0"/>
              <a:t>PRINSIP PENDIDIKAN KESEHATAN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Sesuai</a:t>
            </a:r>
            <a:r>
              <a:rPr lang="en-ID" sz="4000" dirty="0"/>
              <a:t> </a:t>
            </a:r>
            <a:r>
              <a:rPr lang="en-ID" sz="4000" dirty="0" err="1"/>
              <a:t>kebutuhan</a:t>
            </a:r>
            <a:r>
              <a:rPr lang="en-ID" sz="4000" dirty="0"/>
              <a:t> </a:t>
            </a:r>
            <a:r>
              <a:rPr lang="en-ID" sz="4000" dirty="0" err="1"/>
              <a:t>klien</a:t>
            </a:r>
            <a:endParaRPr lang="en-ID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Menggunakan</a:t>
            </a:r>
            <a:r>
              <a:rPr lang="en-ID" sz="4000" dirty="0"/>
              <a:t> </a:t>
            </a:r>
            <a:r>
              <a:rPr lang="en-ID" sz="4000" dirty="0" err="1"/>
              <a:t>bahasa</a:t>
            </a:r>
            <a:r>
              <a:rPr lang="en-ID" sz="4000" dirty="0"/>
              <a:t> yang </a:t>
            </a:r>
            <a:r>
              <a:rPr lang="en-ID" sz="4000" dirty="0" err="1"/>
              <a:t>mudah</a:t>
            </a:r>
            <a:r>
              <a:rPr lang="en-ID" sz="4000" dirty="0"/>
              <a:t> </a:t>
            </a:r>
            <a:r>
              <a:rPr lang="en-ID" sz="4000" dirty="0" err="1"/>
              <a:t>dipahami</a:t>
            </a:r>
            <a:endParaRPr lang="en-ID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Memperhatikan</a:t>
            </a:r>
            <a:r>
              <a:rPr lang="en-ID" sz="4000" dirty="0"/>
              <a:t> </a:t>
            </a:r>
            <a:r>
              <a:rPr lang="en-ID" sz="4000" dirty="0" err="1"/>
              <a:t>budaya</a:t>
            </a:r>
            <a:r>
              <a:rPr lang="en-ID" sz="4000" dirty="0"/>
              <a:t> </a:t>
            </a:r>
            <a:r>
              <a:rPr lang="en-ID" sz="4000" dirty="0" err="1"/>
              <a:t>dan</a:t>
            </a:r>
            <a:r>
              <a:rPr lang="en-ID" sz="4000" dirty="0"/>
              <a:t> </a:t>
            </a:r>
            <a:r>
              <a:rPr lang="en-ID" sz="4000" dirty="0" err="1"/>
              <a:t>latar</a:t>
            </a:r>
            <a:r>
              <a:rPr lang="en-ID" sz="4000" dirty="0"/>
              <a:t> </a:t>
            </a:r>
            <a:r>
              <a:rPr lang="en-ID" sz="4000" dirty="0" err="1"/>
              <a:t>belakang</a:t>
            </a:r>
            <a:r>
              <a:rPr lang="en-ID" sz="4000" dirty="0"/>
              <a:t> </a:t>
            </a:r>
            <a:r>
              <a:rPr lang="en-ID" sz="4000" dirty="0" err="1"/>
              <a:t>klien</a:t>
            </a:r>
            <a:endParaRPr lang="en-ID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Melibatkan</a:t>
            </a:r>
            <a:r>
              <a:rPr lang="en-ID" sz="4000" dirty="0"/>
              <a:t> </a:t>
            </a:r>
            <a:r>
              <a:rPr lang="en-ID" sz="4000" dirty="0" err="1"/>
              <a:t>partisipasi</a:t>
            </a:r>
            <a:r>
              <a:rPr lang="en-ID" sz="4000" dirty="0"/>
              <a:t> </a:t>
            </a:r>
            <a:r>
              <a:rPr lang="en-ID" sz="4000" dirty="0" err="1"/>
              <a:t>aktif</a:t>
            </a:r>
            <a:r>
              <a:rPr lang="en-ID" sz="4000" dirty="0"/>
              <a:t> </a:t>
            </a:r>
            <a:r>
              <a:rPr lang="en-ID" sz="4000" dirty="0" err="1"/>
              <a:t>klien</a:t>
            </a:r>
            <a:endParaRPr lang="en-ID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Dilakukan</a:t>
            </a:r>
            <a:r>
              <a:rPr lang="en-ID" sz="4000" dirty="0"/>
              <a:t> </a:t>
            </a:r>
            <a:r>
              <a:rPr lang="en-ID" sz="4000" dirty="0" err="1"/>
              <a:t>secara</a:t>
            </a:r>
            <a:r>
              <a:rPr lang="en-ID" sz="4000" dirty="0"/>
              <a:t> </a:t>
            </a:r>
            <a:r>
              <a:rPr lang="en-ID" sz="4000" dirty="0" err="1"/>
              <a:t>berkelanjutan</a:t>
            </a:r>
            <a:endParaRPr lang="en-ID" sz="4000" dirty="0"/>
          </a:p>
          <a:p>
            <a:pPr lvl="0" algn="just"/>
            <a:endParaRPr lang="id-ID" sz="40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9AF6ADA-48DC-5141-A4E4-064101EAE92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874066" y="5219700"/>
            <a:ext cx="7881572" cy="47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146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841</TotalTime>
  <Words>588</Words>
  <Application>Microsoft Macintosh PowerPoint</Application>
  <PresentationFormat>Custom</PresentationFormat>
  <Paragraphs>140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Calibri</vt:lpstr>
      <vt:lpstr>Raleway Bold</vt:lpstr>
      <vt:lpstr>Montserrat Classic</vt:lpstr>
      <vt:lpstr>Wingdings</vt:lpstr>
      <vt:lpstr>Arial</vt:lpstr>
      <vt:lpstr>Poppins Bold</vt:lpstr>
      <vt:lpstr>Montserrat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 PENGAJARAN</dc:title>
  <cp:lastModifiedBy>Microsoft Office User</cp:lastModifiedBy>
  <cp:revision>48</cp:revision>
  <dcterms:created xsi:type="dcterms:W3CDTF">2006-08-16T00:00:00Z</dcterms:created>
  <dcterms:modified xsi:type="dcterms:W3CDTF">2026-03-09T04:03:23Z</dcterms:modified>
  <dc:identifier>DAF6gEpU58o</dc:identifier>
</cp:coreProperties>
</file>