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282" r:id="rId4"/>
    <p:sldId id="272" r:id="rId5"/>
    <p:sldId id="274" r:id="rId6"/>
    <p:sldId id="275" r:id="rId7"/>
    <p:sldId id="281" r:id="rId8"/>
    <p:sldId id="273" r:id="rId9"/>
    <p:sldId id="276" r:id="rId10"/>
    <p:sldId id="268" r:id="rId11"/>
    <p:sldId id="277" r:id="rId12"/>
    <p:sldId id="278" r:id="rId13"/>
    <p:sldId id="279" r:id="rId14"/>
    <p:sldId id="280" r:id="rId15"/>
    <p:sldId id="269" r:id="rId16"/>
    <p:sldId id="270" r:id="rId17"/>
    <p:sldId id="287" r:id="rId18"/>
    <p:sldId id="271" r:id="rId19"/>
    <p:sldId id="284" r:id="rId20"/>
    <p:sldId id="285" r:id="rId21"/>
    <p:sldId id="286" r:id="rId22"/>
    <p:sldId id="283" r:id="rId23"/>
    <p:sldId id="267" r:id="rId24"/>
  </p:sldIdLst>
  <p:sldSz cx="18288000" cy="10287000"/>
  <p:notesSz cx="6858000" cy="9144000"/>
  <p:embeddedFontLst>
    <p:embeddedFont>
      <p:font typeface="Montserrat Bold" pitchFamily="2" charset="77"/>
      <p:regular r:id="rId25"/>
    </p:embeddedFont>
    <p:embeddedFont>
      <p:font typeface="Montserrat Classic" pitchFamily="2" charset="77"/>
      <p:regular r:id="rId26"/>
    </p:embeddedFont>
    <p:embeddedFont>
      <p:font typeface="Poppins Bold" pitchFamily="2" charset="77"/>
      <p:regular r:id="rId27"/>
    </p:embeddedFont>
    <p:embeddedFont>
      <p:font typeface="Raleway Bold" panose="020B0803030101060003" pitchFamily="34" charset="77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66" autoAdjust="0"/>
    <p:restoredTop sz="92564" autoAdjust="0"/>
  </p:normalViewPr>
  <p:slideViewPr>
    <p:cSldViewPr>
      <p:cViewPr varScale="1">
        <p:scale>
          <a:sx n="36" d="100"/>
          <a:sy n="36" d="100"/>
        </p:scale>
        <p:origin x="744" y="224"/>
      </p:cViewPr>
      <p:guideLst>
        <p:guide orient="horz" pos="218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jpeg"/><Relationship Id="rId21" Type="http://schemas.openxmlformats.org/officeDocument/2006/relationships/image" Target="../media/image20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tiff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20" Type="http://schemas.openxmlformats.org/officeDocument/2006/relationships/image" Target="../media/image2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20" Type="http://schemas.openxmlformats.org/officeDocument/2006/relationships/image" Target="../media/image3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20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2" Type="http://schemas.openxmlformats.org/officeDocument/2006/relationships/image" Target="../media/image14.svg"/><Relationship Id="rId17" Type="http://schemas.openxmlformats.org/officeDocument/2006/relationships/image" Target="../media/image19.png"/><Relationship Id="rId2" Type="http://schemas.openxmlformats.org/officeDocument/2006/relationships/image" Target="../media/image23.tiff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19" Type="http://schemas.openxmlformats.org/officeDocument/2006/relationships/image" Target="../media/image21.png"/><Relationship Id="rId4" Type="http://schemas.openxmlformats.org/officeDocument/2006/relationships/image" Target="../media/image25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2" Type="http://schemas.openxmlformats.org/officeDocument/2006/relationships/image" Target="../media/image14.svg"/><Relationship Id="rId17" Type="http://schemas.openxmlformats.org/officeDocument/2006/relationships/image" Target="../media/image19.png"/><Relationship Id="rId2" Type="http://schemas.openxmlformats.org/officeDocument/2006/relationships/image" Target="../media/image23.tiff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19" Type="http://schemas.openxmlformats.org/officeDocument/2006/relationships/image" Target="../media/image21.png"/><Relationship Id="rId4" Type="http://schemas.openxmlformats.org/officeDocument/2006/relationships/image" Target="../media/image25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2" Type="http://schemas.openxmlformats.org/officeDocument/2006/relationships/image" Target="../media/image14.svg"/><Relationship Id="rId17" Type="http://schemas.openxmlformats.org/officeDocument/2006/relationships/image" Target="../media/image19.png"/><Relationship Id="rId2" Type="http://schemas.openxmlformats.org/officeDocument/2006/relationships/image" Target="../media/image23.tiff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19" Type="http://schemas.openxmlformats.org/officeDocument/2006/relationships/image" Target="../media/image21.png"/><Relationship Id="rId4" Type="http://schemas.openxmlformats.org/officeDocument/2006/relationships/image" Target="../media/image25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2" Type="http://schemas.openxmlformats.org/officeDocument/2006/relationships/image" Target="../media/image14.svg"/><Relationship Id="rId17" Type="http://schemas.openxmlformats.org/officeDocument/2006/relationships/image" Target="../media/image19.png"/><Relationship Id="rId2" Type="http://schemas.openxmlformats.org/officeDocument/2006/relationships/image" Target="../media/image23.tiff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19" Type="http://schemas.openxmlformats.org/officeDocument/2006/relationships/image" Target="../media/image21.png"/><Relationship Id="rId4" Type="http://schemas.openxmlformats.org/officeDocument/2006/relationships/image" Target="../media/image25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kumparan.com/jihansakinahputeri/karakteristik-suku-baduy-dan-implikasinya-terhadap-risiko-penyakit-tuberkulosis-22r2HKVaxSY/1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sv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12" Type="http://schemas.openxmlformats.org/officeDocument/2006/relationships/image" Target="../media/image53.png"/><Relationship Id="rId17" Type="http://schemas.openxmlformats.org/officeDocument/2006/relationships/image" Target="../media/image6.png"/><Relationship Id="rId2" Type="http://schemas.openxmlformats.org/officeDocument/2006/relationships/image" Target="../media/image43.png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svg"/><Relationship Id="rId5" Type="http://schemas.openxmlformats.org/officeDocument/2006/relationships/image" Target="../media/image46.svg"/><Relationship Id="rId15" Type="http://schemas.openxmlformats.org/officeDocument/2006/relationships/image" Target="../media/image56.sv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svg"/><Relationship Id="rId1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21" Type="http://schemas.openxmlformats.org/officeDocument/2006/relationships/image" Target="../media/image30.pn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20" Type="http://schemas.openxmlformats.org/officeDocument/2006/relationships/image" Target="../media/image2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21" Type="http://schemas.openxmlformats.org/officeDocument/2006/relationships/image" Target="../media/image30.pn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20" Type="http://schemas.openxmlformats.org/officeDocument/2006/relationships/image" Target="../media/image2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21" Type="http://schemas.openxmlformats.org/officeDocument/2006/relationships/image" Target="../media/image31.pn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21" Type="http://schemas.openxmlformats.org/officeDocument/2006/relationships/image" Target="../media/image32.tiff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20" Type="http://schemas.openxmlformats.org/officeDocument/2006/relationships/image" Target="../media/image2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20" Type="http://schemas.openxmlformats.org/officeDocument/2006/relationships/image" Target="../media/image3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C4952ECE-E834-D54E-A669-CFF78050C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859" y="2690890"/>
            <a:ext cx="9430960" cy="5281337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>
            <a:off x="0" y="0"/>
            <a:ext cx="18288000" cy="10292665"/>
          </a:xfrm>
          <a:custGeom>
            <a:avLst/>
            <a:gdLst/>
            <a:ahLst/>
            <a:cxnLst/>
            <a:rect l="l" t="t" r="r" b="b"/>
            <a:pathLst>
              <a:path w="18288000" h="10292665">
                <a:moveTo>
                  <a:pt x="0" y="0"/>
                </a:moveTo>
                <a:lnTo>
                  <a:pt x="18288000" y="0"/>
                </a:lnTo>
                <a:lnTo>
                  <a:pt x="18288000" y="10292665"/>
                </a:lnTo>
                <a:lnTo>
                  <a:pt x="0" y="102926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 l="-803" t="-15285" r="-4770" b="-976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46860" y="9258300"/>
            <a:ext cx="3962933" cy="1034365"/>
            <a:chOff x="0" y="0"/>
            <a:chExt cx="1043735" cy="2724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3735" cy="272425"/>
            </a:xfrm>
            <a:custGeom>
              <a:avLst/>
              <a:gdLst/>
              <a:ahLst/>
              <a:cxnLst/>
              <a:rect l="l" t="t" r="r" b="b"/>
              <a:pathLst>
                <a:path w="1043735" h="272425">
                  <a:moveTo>
                    <a:pt x="0" y="0"/>
                  </a:moveTo>
                  <a:lnTo>
                    <a:pt x="1043735" y="0"/>
                  </a:lnTo>
                  <a:lnTo>
                    <a:pt x="1043735" y="272425"/>
                  </a:lnTo>
                  <a:lnTo>
                    <a:pt x="0" y="272425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043735" cy="329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42327" y="8108629"/>
            <a:ext cx="1560994" cy="305542"/>
            <a:chOff x="0" y="0"/>
            <a:chExt cx="2081326" cy="407390"/>
          </a:xfrm>
        </p:grpSpPr>
        <p:grpSp>
          <p:nvGrpSpPr>
            <p:cNvPr id="10" name="Group 10"/>
            <p:cNvGrpSpPr/>
            <p:nvPr/>
          </p:nvGrpSpPr>
          <p:grpSpPr>
            <a:xfrm>
              <a:off x="1673936" y="0"/>
              <a:ext cx="407390" cy="40739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1537697" cy="407390"/>
              <a:chOff x="0" y="0"/>
              <a:chExt cx="3067924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06792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3067924" h="812800">
                    <a:moveTo>
                      <a:pt x="0" y="0"/>
                    </a:moveTo>
                    <a:lnTo>
                      <a:pt x="3067924" y="0"/>
                    </a:lnTo>
                    <a:lnTo>
                      <a:pt x="306792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067924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-5400000">
              <a:off x="1801082" y="155956"/>
              <a:ext cx="153098" cy="95477"/>
            </a:xfrm>
            <a:custGeom>
              <a:avLst/>
              <a:gdLst/>
              <a:ahLst/>
              <a:cxnLst/>
              <a:rect l="l" t="t" r="r" b="b"/>
              <a:pathLst>
                <a:path w="153098" h="95477">
                  <a:moveTo>
                    <a:pt x="0" y="0"/>
                  </a:moveTo>
                  <a:lnTo>
                    <a:pt x="153098" y="0"/>
                  </a:lnTo>
                  <a:lnTo>
                    <a:pt x="153098" y="95478"/>
                  </a:lnTo>
                  <a:lnTo>
                    <a:pt x="0" y="9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5791200" y="2661063"/>
            <a:ext cx="11430674" cy="3345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3200" dirty="0">
                <a:solidFill>
                  <a:srgbClr val="242F9B"/>
                </a:solidFill>
                <a:latin typeface="Montserrat Bold"/>
              </a:rPr>
              <a:t>PERAN PERAWAT </a:t>
            </a:r>
          </a:p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3200" dirty="0">
                <a:solidFill>
                  <a:srgbClr val="242F9B"/>
                </a:solidFill>
                <a:latin typeface="Montserrat Bold"/>
              </a:rPr>
              <a:t>DALAM PENDIDIKAN </a:t>
            </a:r>
          </a:p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3200" dirty="0">
                <a:solidFill>
                  <a:srgbClr val="242F9B"/>
                </a:solidFill>
                <a:latin typeface="Montserrat Bold"/>
              </a:rPr>
              <a:t>DAN PROMOSI KESEHATAN II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36999" y="514350"/>
            <a:ext cx="1119845" cy="1119845"/>
            <a:chOff x="0" y="0"/>
            <a:chExt cx="1493127" cy="149312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3127" cy="1493127"/>
            </a:xfrm>
            <a:custGeom>
              <a:avLst/>
              <a:gdLst/>
              <a:ahLst/>
              <a:cxnLst/>
              <a:rect l="l" t="t" r="r" b="b"/>
              <a:pathLst>
                <a:path w="1493127" h="1493127">
                  <a:moveTo>
                    <a:pt x="0" y="0"/>
                  </a:moveTo>
                  <a:lnTo>
                    <a:pt x="1493127" y="0"/>
                  </a:lnTo>
                  <a:lnTo>
                    <a:pt x="1493127" y="1493127"/>
                  </a:lnTo>
                  <a:lnTo>
                    <a:pt x="0" y="1493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129613" y="126047"/>
              <a:ext cx="1241034" cy="1241034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2480" y="126874"/>
              <a:ext cx="1241034" cy="1229543"/>
            </a:xfrm>
            <a:custGeom>
              <a:avLst/>
              <a:gdLst/>
              <a:ahLst/>
              <a:cxnLst/>
              <a:rect l="l" t="t" r="r" b="b"/>
              <a:pathLst>
                <a:path w="1241034" h="1229543">
                  <a:moveTo>
                    <a:pt x="0" y="0"/>
                  </a:moveTo>
                  <a:lnTo>
                    <a:pt x="1241035" y="0"/>
                  </a:lnTo>
                  <a:lnTo>
                    <a:pt x="1241035" y="1229543"/>
                  </a:lnTo>
                  <a:lnTo>
                    <a:pt x="0" y="122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834606" y="666025"/>
            <a:ext cx="3632280" cy="1048475"/>
            <a:chOff x="0" y="-38100"/>
            <a:chExt cx="4843040" cy="1397966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38100"/>
              <a:ext cx="4843040" cy="317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05"/>
                </a:lnSpc>
                <a:spcBef>
                  <a:spcPct val="0"/>
                </a:spcBef>
              </a:pPr>
              <a:r>
                <a:rPr lang="en-US" sz="1432" spc="113">
                  <a:solidFill>
                    <a:srgbClr val="000000"/>
                  </a:solidFill>
                  <a:latin typeface="Poppins Bold"/>
                </a:rPr>
                <a:t>SEKOLAH TINGGI ILMU KESEHATAN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250488"/>
              <a:ext cx="4843040" cy="702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12"/>
                </a:lnSpc>
                <a:spcBef>
                  <a:spcPct val="0"/>
                </a:spcBef>
              </a:pPr>
              <a:r>
                <a:rPr lang="en-US" sz="3008" spc="352" dirty="0">
                  <a:solidFill>
                    <a:srgbClr val="000000"/>
                  </a:solidFill>
                  <a:latin typeface="Poppins Bold"/>
                </a:rPr>
                <a:t>NOTOKUSUMO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970166"/>
              <a:ext cx="4843040" cy="38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6"/>
                </a:lnSpc>
                <a:spcBef>
                  <a:spcPct val="0"/>
                </a:spcBef>
              </a:pPr>
              <a:r>
                <a:rPr lang="en-US" sz="1719" spc="135" dirty="0">
                  <a:solidFill>
                    <a:srgbClr val="000000"/>
                  </a:solidFill>
                  <a:latin typeface="Poppins Bold"/>
                </a:rPr>
                <a:t>YOGYAKARTA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11551852" y="9155176"/>
            <a:ext cx="674551" cy="564093"/>
          </a:xfrm>
          <a:custGeom>
            <a:avLst/>
            <a:gdLst/>
            <a:ahLst/>
            <a:cxnLst/>
            <a:rect l="l" t="t" r="r" b="b"/>
            <a:pathLst>
              <a:path w="674551" h="564093">
                <a:moveTo>
                  <a:pt x="0" y="0"/>
                </a:moveTo>
                <a:lnTo>
                  <a:pt x="674551" y="0"/>
                </a:lnTo>
                <a:lnTo>
                  <a:pt x="674551" y="564094"/>
                </a:lnTo>
                <a:lnTo>
                  <a:pt x="0" y="5640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542327" y="8668569"/>
            <a:ext cx="368306" cy="362782"/>
          </a:xfrm>
          <a:custGeom>
            <a:avLst/>
            <a:gdLst/>
            <a:ahLst/>
            <a:cxnLst/>
            <a:rect l="l" t="t" r="r" b="b"/>
            <a:pathLst>
              <a:path w="368306" h="362782">
                <a:moveTo>
                  <a:pt x="0" y="0"/>
                </a:moveTo>
                <a:lnTo>
                  <a:pt x="368306" y="0"/>
                </a:lnTo>
                <a:lnTo>
                  <a:pt x="368306" y="362782"/>
                </a:lnTo>
                <a:lnTo>
                  <a:pt x="0" y="3627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2140139" y="8614196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242F9B"/>
                </a:solidFill>
                <a:latin typeface="Montserrat Classic"/>
              </a:rPr>
              <a:t>www.stikes-notokusumo.ac.id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140139" y="9182400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242F9B"/>
                </a:solidFill>
                <a:latin typeface="Montserrat Classic"/>
              </a:rPr>
              <a:t>Jl. Bener No. 26 Tegalrejo Yogyakarta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413576" y="9513296"/>
            <a:ext cx="2842061" cy="552530"/>
            <a:chOff x="0" y="0"/>
            <a:chExt cx="3789414" cy="73670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737021" y="0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1588731" y="0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2418964" y="0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3165214" y="0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23719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226115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297202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299598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en-US" sz="4000" b="1" dirty="0"/>
              <a:t>DEFINISI PERAN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588357"/>
            <a:ext cx="145129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ID" sz="4800" dirty="0" err="1"/>
              <a:t>Peran</a:t>
            </a:r>
            <a:r>
              <a:rPr lang="en-ID" sz="4800" dirty="0"/>
              <a:t> </a:t>
            </a:r>
            <a:r>
              <a:rPr lang="en-ID" sz="4800" dirty="0" err="1"/>
              <a:t>adalah</a:t>
            </a:r>
            <a:r>
              <a:rPr lang="en-ID" sz="4800" dirty="0"/>
              <a:t> </a:t>
            </a:r>
            <a:r>
              <a:rPr lang="en-ID" sz="4800" dirty="0" err="1"/>
              <a:t>sekumpulan</a:t>
            </a:r>
            <a:r>
              <a:rPr lang="en-ID" sz="4800" dirty="0"/>
              <a:t> </a:t>
            </a:r>
            <a:r>
              <a:rPr lang="en-ID" sz="4800" dirty="0" err="1"/>
              <a:t>perilaku</a:t>
            </a:r>
            <a:r>
              <a:rPr lang="en-ID" sz="4800" dirty="0"/>
              <a:t> yang </a:t>
            </a:r>
            <a:r>
              <a:rPr lang="en-ID" sz="4800" dirty="0" err="1"/>
              <a:t>diharapkan</a:t>
            </a:r>
            <a:r>
              <a:rPr lang="en-ID" sz="4800" dirty="0"/>
              <a:t> </a:t>
            </a:r>
            <a:r>
              <a:rPr lang="en-ID" sz="4800" dirty="0" err="1"/>
              <a:t>dari</a:t>
            </a:r>
            <a:r>
              <a:rPr lang="en-ID" sz="4800" dirty="0"/>
              <a:t> </a:t>
            </a:r>
            <a:r>
              <a:rPr lang="en-ID" sz="4800" dirty="0" err="1"/>
              <a:t>seseorang</a:t>
            </a:r>
            <a:r>
              <a:rPr lang="en-ID" sz="4800" dirty="0"/>
              <a:t> </a:t>
            </a:r>
            <a:r>
              <a:rPr lang="en-ID" sz="4800" dirty="0" err="1"/>
              <a:t>dalam</a:t>
            </a:r>
            <a:r>
              <a:rPr lang="en-ID" sz="4800" dirty="0"/>
              <a:t> </a:t>
            </a:r>
            <a:r>
              <a:rPr lang="en-ID" sz="4800" dirty="0" err="1"/>
              <a:t>suatu</a:t>
            </a:r>
            <a:r>
              <a:rPr lang="en-ID" sz="4800" dirty="0"/>
              <a:t> </a:t>
            </a:r>
            <a:r>
              <a:rPr lang="en-ID" sz="4800" dirty="0" err="1"/>
              <a:t>posisi</a:t>
            </a:r>
            <a:r>
              <a:rPr lang="en-ID" sz="4800" dirty="0"/>
              <a:t> </a:t>
            </a:r>
            <a:r>
              <a:rPr lang="en-ID" sz="4800" dirty="0" err="1"/>
              <a:t>atau</a:t>
            </a:r>
            <a:r>
              <a:rPr lang="en-ID" sz="4800" dirty="0"/>
              <a:t> status </a:t>
            </a:r>
            <a:r>
              <a:rPr lang="en-ID" sz="4800" dirty="0" err="1"/>
              <a:t>tertentu</a:t>
            </a:r>
            <a:r>
              <a:rPr lang="en-ID" sz="4800" dirty="0"/>
              <a:t> </a:t>
            </a:r>
            <a:r>
              <a:rPr lang="en-ID" sz="4800" dirty="0" err="1"/>
              <a:t>dalam</a:t>
            </a:r>
            <a:r>
              <a:rPr lang="en-ID" sz="4800" dirty="0"/>
              <a:t> </a:t>
            </a:r>
            <a:r>
              <a:rPr lang="en-ID" sz="4800" dirty="0" err="1"/>
              <a:t>masyarakat</a:t>
            </a:r>
            <a:r>
              <a:rPr lang="en-ID" sz="4800" dirty="0"/>
              <a:t>.</a:t>
            </a:r>
          </a:p>
          <a:p>
            <a:pPr lvl="0"/>
            <a:r>
              <a:rPr lang="en-ID" sz="4800" dirty="0" err="1"/>
              <a:t>Dalam</a:t>
            </a:r>
            <a:r>
              <a:rPr lang="en-ID" sz="4800" dirty="0"/>
              <a:t> </a:t>
            </a:r>
            <a:r>
              <a:rPr lang="en-ID" sz="4800" dirty="0" err="1"/>
              <a:t>konteks</a:t>
            </a:r>
            <a:r>
              <a:rPr lang="en-ID" sz="4800" dirty="0"/>
              <a:t> </a:t>
            </a:r>
            <a:r>
              <a:rPr lang="en-ID" sz="4800" dirty="0" err="1"/>
              <a:t>keperawatan</a:t>
            </a:r>
            <a:r>
              <a:rPr lang="en-ID" sz="4800" dirty="0"/>
              <a:t>, </a:t>
            </a:r>
            <a:r>
              <a:rPr lang="en-ID" sz="4800" dirty="0" err="1"/>
              <a:t>peran</a:t>
            </a:r>
            <a:r>
              <a:rPr lang="en-ID" sz="4800" dirty="0"/>
              <a:t> </a:t>
            </a:r>
            <a:r>
              <a:rPr lang="en-ID" sz="4800" dirty="0" err="1"/>
              <a:t>perawat</a:t>
            </a:r>
            <a:r>
              <a:rPr lang="en-ID" sz="4800" dirty="0"/>
              <a:t> </a:t>
            </a:r>
            <a:r>
              <a:rPr lang="en-ID" sz="4800" dirty="0" err="1"/>
              <a:t>mencakup</a:t>
            </a:r>
            <a:r>
              <a:rPr lang="en-ID" sz="4800" dirty="0"/>
              <a:t> </a:t>
            </a:r>
            <a:r>
              <a:rPr lang="en-ID" sz="4800" dirty="0" err="1"/>
              <a:t>berbagai</a:t>
            </a:r>
            <a:r>
              <a:rPr lang="en-ID" sz="4800" dirty="0"/>
              <a:t> </a:t>
            </a:r>
            <a:r>
              <a:rPr lang="en-ID" sz="4800" dirty="0" err="1"/>
              <a:t>aspek</a:t>
            </a:r>
            <a:r>
              <a:rPr lang="en-ID" sz="4800" dirty="0"/>
              <a:t> </a:t>
            </a:r>
            <a:r>
              <a:rPr lang="en-ID" sz="4800" dirty="0" err="1"/>
              <a:t>pelayanan</a:t>
            </a:r>
            <a:r>
              <a:rPr lang="en-ID" sz="4800" dirty="0"/>
              <a:t> </a:t>
            </a:r>
            <a:r>
              <a:rPr lang="en-ID" sz="4800" dirty="0" err="1"/>
              <a:t>kesehatan</a:t>
            </a:r>
            <a:r>
              <a:rPr lang="en-ID" sz="4800" dirty="0"/>
              <a:t>, </a:t>
            </a:r>
            <a:r>
              <a:rPr lang="en-ID" sz="4800" dirty="0" err="1"/>
              <a:t>termasuk</a:t>
            </a:r>
            <a:r>
              <a:rPr lang="en-ID" sz="4800" dirty="0"/>
              <a:t> </a:t>
            </a:r>
            <a:r>
              <a:rPr lang="en-ID" sz="4800" dirty="0" err="1"/>
              <a:t>pendidikan</a:t>
            </a:r>
            <a:r>
              <a:rPr lang="en-ID" sz="4800" dirty="0"/>
              <a:t> </a:t>
            </a:r>
            <a:r>
              <a:rPr lang="en-ID" sz="4800" dirty="0" err="1"/>
              <a:t>dan</a:t>
            </a:r>
            <a:r>
              <a:rPr lang="en-ID" sz="4800" dirty="0"/>
              <a:t> </a:t>
            </a:r>
            <a:r>
              <a:rPr lang="en-ID" sz="4800" dirty="0" err="1"/>
              <a:t>promosi</a:t>
            </a:r>
            <a:r>
              <a:rPr lang="en-ID" sz="4800" dirty="0"/>
              <a:t> </a:t>
            </a:r>
            <a:r>
              <a:rPr lang="en-ID" sz="4800" dirty="0" err="1"/>
              <a:t>kesehatan</a:t>
            </a:r>
            <a:r>
              <a:rPr lang="en-ID" sz="4800" dirty="0"/>
              <a:t>.</a:t>
            </a:r>
            <a:r>
              <a:rPr lang="en-US" sz="4800" dirty="0"/>
              <a:t>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C92E1AA-DE9F-7F42-9A6C-25FF98C517F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977982" y="6118139"/>
            <a:ext cx="5194300" cy="389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47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en-US" sz="4000" b="1" dirty="0"/>
              <a:t>PERAN PERAWAT </a:t>
            </a:r>
          </a:p>
          <a:p>
            <a:pPr lvl="0"/>
            <a:r>
              <a:rPr lang="en-US" sz="4000" b="1" dirty="0"/>
              <a:t>PADA </a:t>
            </a:r>
          </a:p>
          <a:p>
            <a:pPr lvl="0"/>
            <a:r>
              <a:rPr lang="en-US" sz="4000" b="1" dirty="0"/>
              <a:t>PROMOSI KESEHATAN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4258FA56-0494-6049-8079-7398B245540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254" y="335788"/>
            <a:ext cx="7556500" cy="993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474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en-US" sz="4000" b="1" dirty="0"/>
              <a:t>PERAN PERAWAT </a:t>
            </a:r>
          </a:p>
          <a:p>
            <a:pPr lvl="0"/>
            <a:r>
              <a:rPr lang="en-US" sz="4000" b="1" dirty="0"/>
              <a:t>PADA </a:t>
            </a:r>
          </a:p>
          <a:p>
            <a:pPr lvl="0"/>
            <a:r>
              <a:rPr lang="en-US" sz="4000" b="1" dirty="0"/>
              <a:t>PROMOSI KESEHATAN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E621D3A2-E4E5-1E4E-8FA7-54BCEC1C9EAC}"/>
              </a:ext>
            </a:extLst>
          </p:cNvPr>
          <p:cNvSpPr/>
          <p:nvPr/>
        </p:nvSpPr>
        <p:spPr>
          <a:xfrm>
            <a:off x="5995147" y="1484421"/>
            <a:ext cx="957998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/>
              <a:t>Kontribusi</a:t>
            </a:r>
            <a:r>
              <a:rPr lang="en-US" sz="2800" b="1" dirty="0"/>
              <a:t> </a:t>
            </a:r>
            <a:r>
              <a:rPr lang="en-US" sz="2800" b="1" dirty="0" err="1"/>
              <a:t>terhadap</a:t>
            </a:r>
            <a:r>
              <a:rPr lang="en-US" sz="2800" b="1" dirty="0"/>
              <a:t> </a:t>
            </a:r>
            <a:r>
              <a:rPr lang="en-US" sz="2800" b="1" dirty="0" err="1"/>
              <a:t>Promosi</a:t>
            </a:r>
            <a:r>
              <a:rPr lang="en-US" sz="2800" b="1" dirty="0"/>
              <a:t> </a:t>
            </a:r>
            <a:r>
              <a:rPr lang="en-US" sz="2800" b="1" dirty="0" err="1"/>
              <a:t>Kesehatan</a:t>
            </a:r>
            <a:endParaRPr lang="en-US" sz="2800" b="1" dirty="0"/>
          </a:p>
          <a:p>
            <a:pPr algn="just"/>
            <a:r>
              <a:rPr lang="en-US" sz="2800" dirty="0"/>
              <a:t>• </a:t>
            </a:r>
            <a:r>
              <a:rPr lang="en-US" sz="2800" dirty="0" err="1"/>
              <a:t>Perawat</a:t>
            </a:r>
            <a:r>
              <a:rPr lang="en-US" sz="2800" dirty="0"/>
              <a:t> </a:t>
            </a:r>
            <a:r>
              <a:rPr lang="en-US" sz="2800" dirty="0" err="1"/>
              <a:t>menunjukkan</a:t>
            </a:r>
            <a:r>
              <a:rPr lang="en-US" sz="2800" dirty="0"/>
              <a:t> </a:t>
            </a:r>
            <a:r>
              <a:rPr lang="en-US" sz="2800" dirty="0" err="1"/>
              <a:t>komitmen</a:t>
            </a:r>
            <a:r>
              <a:rPr lang="en-US" sz="2800" dirty="0"/>
              <a:t> yang </a:t>
            </a:r>
            <a:r>
              <a:rPr lang="en-US" sz="2800" dirty="0" err="1"/>
              <a:t>kuat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pemahaman</a:t>
            </a:r>
            <a:r>
              <a:rPr lang="en-US" sz="2800" dirty="0"/>
              <a:t> yang </a:t>
            </a:r>
            <a:r>
              <a:rPr lang="en-US" sz="2800" dirty="0" err="1"/>
              <a:t>dinamis</a:t>
            </a:r>
            <a:r>
              <a:rPr lang="en-US" sz="2800" dirty="0"/>
              <a:t>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peran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promosi</a:t>
            </a:r>
            <a:r>
              <a:rPr lang="en-US" sz="2800" dirty="0"/>
              <a:t> </a:t>
            </a:r>
            <a:r>
              <a:rPr lang="en-US" sz="2800" dirty="0" err="1"/>
              <a:t>kesehatan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mengubah</a:t>
            </a:r>
            <a:r>
              <a:rPr lang="en-US" sz="2800" dirty="0"/>
              <a:t> </a:t>
            </a:r>
            <a:r>
              <a:rPr lang="en-US" sz="2800" dirty="0" err="1"/>
              <a:t>perilaku</a:t>
            </a:r>
            <a:r>
              <a:rPr lang="en-US" sz="2800" dirty="0"/>
              <a:t>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memberdayakan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mengadvokasi</a:t>
            </a:r>
            <a:r>
              <a:rPr lang="en-US" sz="2800" dirty="0"/>
              <a:t> </a:t>
            </a:r>
            <a:r>
              <a:rPr lang="en-US" sz="2800" dirty="0" err="1"/>
              <a:t>masyarakat</a:t>
            </a:r>
            <a:r>
              <a:rPr lang="en-US" sz="2800" dirty="0"/>
              <a:t>.</a:t>
            </a:r>
          </a:p>
          <a:p>
            <a:pPr algn="just"/>
            <a:r>
              <a:rPr lang="en-US" sz="2800" dirty="0"/>
              <a:t>• </a:t>
            </a:r>
            <a:r>
              <a:rPr lang="en-US" sz="2800" dirty="0" err="1"/>
              <a:t>Namun</a:t>
            </a:r>
            <a:r>
              <a:rPr lang="en-US" sz="2800" dirty="0"/>
              <a:t>,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menghadapi</a:t>
            </a:r>
            <a:r>
              <a:rPr lang="en-US" sz="2800" dirty="0"/>
              <a:t> </a:t>
            </a:r>
            <a:r>
              <a:rPr lang="en-US" sz="2800" dirty="0" err="1"/>
              <a:t>tantangan</a:t>
            </a:r>
            <a:r>
              <a:rPr lang="en-US" sz="2800" dirty="0"/>
              <a:t> yang </a:t>
            </a:r>
            <a:r>
              <a:rPr lang="en-US" sz="2800" dirty="0" err="1"/>
              <a:t>signifikan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layanan</a:t>
            </a:r>
            <a:r>
              <a:rPr lang="en-US" sz="2800" dirty="0"/>
              <a:t> </a:t>
            </a:r>
            <a:r>
              <a:rPr lang="en-US" sz="2800" dirty="0" err="1"/>
              <a:t>promosi</a:t>
            </a:r>
            <a:r>
              <a:rPr lang="en-US" sz="2800" dirty="0"/>
              <a:t> </a:t>
            </a:r>
            <a:r>
              <a:rPr lang="en-US" sz="2800" dirty="0" err="1"/>
              <a:t>kesehatan</a:t>
            </a:r>
            <a:r>
              <a:rPr lang="en-US" sz="2800" dirty="0"/>
              <a:t> di </a:t>
            </a:r>
            <a:r>
              <a:rPr lang="en-US" sz="2800" dirty="0" err="1"/>
              <a:t>daerah</a:t>
            </a:r>
            <a:r>
              <a:rPr lang="en-US" sz="2800" dirty="0"/>
              <a:t> </a:t>
            </a:r>
            <a:r>
              <a:rPr lang="en-US" sz="2800" dirty="0" err="1"/>
              <a:t>pedesaan</a:t>
            </a:r>
            <a:r>
              <a:rPr lang="en-US" sz="2800" dirty="0"/>
              <a:t>, </a:t>
            </a:r>
            <a:r>
              <a:rPr lang="en-US" sz="2800" dirty="0" err="1"/>
              <a:t>sebagian</a:t>
            </a:r>
            <a:r>
              <a:rPr lang="en-US" sz="2800" dirty="0"/>
              <a:t> </a:t>
            </a:r>
            <a:r>
              <a:rPr lang="en-US" sz="2800" dirty="0" err="1"/>
              <a:t>besar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kurangnya</a:t>
            </a:r>
            <a:r>
              <a:rPr lang="en-US" sz="2800" dirty="0"/>
              <a:t> dana, </a:t>
            </a:r>
            <a:r>
              <a:rPr lang="en-US" sz="2800" dirty="0" err="1"/>
              <a:t>staf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kesempatan</a:t>
            </a:r>
            <a:r>
              <a:rPr lang="en-US" sz="2800" dirty="0"/>
              <a:t> </a:t>
            </a:r>
            <a:r>
              <a:rPr lang="en-US" sz="2800" dirty="0" err="1"/>
              <a:t>pelatihan</a:t>
            </a:r>
            <a:r>
              <a:rPr lang="en-US" sz="2800" dirty="0"/>
              <a:t>.</a:t>
            </a:r>
          </a:p>
          <a:p>
            <a:pPr algn="just"/>
            <a:r>
              <a:rPr lang="en-US" sz="2800" dirty="0"/>
              <a:t>• Area </a:t>
            </a:r>
            <a:r>
              <a:rPr lang="en-US" sz="2800" dirty="0" err="1"/>
              <a:t>prioritas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memperkuat</a:t>
            </a:r>
            <a:r>
              <a:rPr lang="en-US" sz="2800" dirty="0"/>
              <a:t> </a:t>
            </a:r>
            <a:r>
              <a:rPr lang="en-US" sz="2800" dirty="0" err="1"/>
              <a:t>promosi</a:t>
            </a:r>
            <a:r>
              <a:rPr lang="en-US" sz="2800" dirty="0"/>
              <a:t> </a:t>
            </a:r>
            <a:r>
              <a:rPr lang="en-US" sz="2800" dirty="0" err="1"/>
              <a:t>kesehatan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praktik</a:t>
            </a:r>
            <a:r>
              <a:rPr lang="en-US" sz="2800" dirty="0"/>
              <a:t> </a:t>
            </a:r>
            <a:r>
              <a:rPr lang="en-US" sz="2800" dirty="0" err="1"/>
              <a:t>perawatan</a:t>
            </a:r>
            <a:r>
              <a:rPr lang="en-US" sz="2800" dirty="0"/>
              <a:t> </a:t>
            </a:r>
            <a:r>
              <a:rPr lang="en-US" sz="2800" dirty="0" err="1"/>
              <a:t>kesehatan</a:t>
            </a:r>
            <a:r>
              <a:rPr lang="en-US" sz="2800" dirty="0"/>
              <a:t> primer di Nigeria,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bagian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upaya</a:t>
            </a:r>
            <a:r>
              <a:rPr lang="en-US" sz="2800" dirty="0"/>
              <a:t> </a:t>
            </a:r>
            <a:r>
              <a:rPr lang="en-US" sz="2800" dirty="0" err="1"/>
              <a:t>menuju</a:t>
            </a:r>
            <a:r>
              <a:rPr lang="en-US" sz="2800" dirty="0"/>
              <a:t> </a:t>
            </a:r>
            <a:r>
              <a:rPr lang="en-US" sz="2800" dirty="0" err="1"/>
              <a:t>cakupan</a:t>
            </a:r>
            <a:r>
              <a:rPr lang="en-US" sz="2800" dirty="0"/>
              <a:t> </a:t>
            </a:r>
            <a:r>
              <a:rPr lang="en-US" sz="2800" dirty="0" err="1"/>
              <a:t>kesehatan</a:t>
            </a:r>
            <a:r>
              <a:rPr lang="en-US" sz="2800" dirty="0"/>
              <a:t> universal, </a:t>
            </a:r>
            <a:r>
              <a:rPr lang="en-US" sz="2800" dirty="0" err="1"/>
              <a:t>meliputi</a:t>
            </a:r>
            <a:r>
              <a:rPr lang="en-US" sz="2800" dirty="0"/>
              <a:t> </a:t>
            </a:r>
            <a:r>
              <a:rPr lang="en-US" sz="2800" dirty="0" err="1"/>
              <a:t>peningkatan</a:t>
            </a:r>
            <a:r>
              <a:rPr lang="en-US" sz="2800" dirty="0"/>
              <a:t> </a:t>
            </a:r>
            <a:r>
              <a:rPr lang="en-US" sz="2800" dirty="0" err="1"/>
              <a:t>sumber</a:t>
            </a:r>
            <a:r>
              <a:rPr lang="en-US" sz="2800" dirty="0"/>
              <a:t> </a:t>
            </a:r>
            <a:r>
              <a:rPr lang="en-US" sz="2800" dirty="0" err="1"/>
              <a:t>daya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pelatihan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kegiatan</a:t>
            </a:r>
            <a:r>
              <a:rPr lang="en-US" sz="2800" dirty="0"/>
              <a:t> </a:t>
            </a:r>
            <a:r>
              <a:rPr lang="en-US" sz="2800" dirty="0" err="1"/>
              <a:t>promosi</a:t>
            </a:r>
            <a:r>
              <a:rPr lang="en-US" sz="2800" dirty="0"/>
              <a:t> </a:t>
            </a:r>
            <a:r>
              <a:rPr lang="en-US" sz="2800" dirty="0" err="1"/>
              <a:t>kesehatan</a:t>
            </a:r>
            <a:r>
              <a:rPr lang="en-US" sz="2800" dirty="0"/>
              <a:t>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mengatasi</a:t>
            </a:r>
            <a:r>
              <a:rPr lang="en-US" sz="2800" dirty="0"/>
              <a:t> </a:t>
            </a:r>
            <a:r>
              <a:rPr lang="en-US" sz="2800" dirty="0" err="1"/>
              <a:t>kekurangan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kesehatan</a:t>
            </a:r>
            <a:r>
              <a:rPr lang="en-US" sz="2800" dirty="0"/>
              <a:t> di </a:t>
            </a:r>
            <a:r>
              <a:rPr lang="en-US" sz="2800" dirty="0" err="1"/>
              <a:t>daerah</a:t>
            </a:r>
            <a:r>
              <a:rPr lang="en-US" sz="2800" dirty="0"/>
              <a:t> </a:t>
            </a:r>
            <a:r>
              <a:rPr lang="en-US" sz="2800" dirty="0" err="1"/>
              <a:t>pedesaan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mengatasi</a:t>
            </a:r>
            <a:r>
              <a:rPr lang="en-US" sz="2800" dirty="0"/>
              <a:t> </a:t>
            </a:r>
            <a:r>
              <a:rPr lang="en-US" sz="2800" dirty="0" err="1"/>
              <a:t>ketidakadilan</a:t>
            </a:r>
            <a:r>
              <a:rPr lang="en-US" sz="2800" dirty="0"/>
              <a:t> </a:t>
            </a:r>
            <a:r>
              <a:rPr lang="en-US" sz="2800" dirty="0" err="1"/>
              <a:t>struktural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determinan</a:t>
            </a:r>
            <a:r>
              <a:rPr lang="en-US" sz="2800" dirty="0"/>
              <a:t> </a:t>
            </a:r>
            <a:r>
              <a:rPr lang="en-US" sz="2800" dirty="0" err="1"/>
              <a:t>sosial</a:t>
            </a:r>
            <a:r>
              <a:rPr lang="en-US" sz="2800" dirty="0"/>
              <a:t> </a:t>
            </a:r>
            <a:r>
              <a:rPr lang="en-US" sz="2800" dirty="0" err="1"/>
              <a:t>kesehatan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lebih</a:t>
            </a:r>
            <a:r>
              <a:rPr lang="en-US" sz="2800" dirty="0"/>
              <a:t> </a:t>
            </a:r>
            <a:r>
              <a:rPr lang="en-US" sz="2800" dirty="0" err="1"/>
              <a:t>baik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920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en-US" sz="4000" b="1" dirty="0"/>
              <a:t>PERAN PERAWAT </a:t>
            </a:r>
          </a:p>
          <a:p>
            <a:pPr lvl="0"/>
            <a:r>
              <a:rPr lang="en-US" sz="4000" b="1" dirty="0"/>
              <a:t>PADA </a:t>
            </a:r>
          </a:p>
          <a:p>
            <a:pPr lvl="0"/>
            <a:r>
              <a:rPr lang="en-US" sz="4000" b="1" dirty="0"/>
              <a:t>PROMOSI KESEHATAN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9B416D23-91B1-EA4E-AEC1-8854D987A7C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95752" y="0"/>
            <a:ext cx="7269317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53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en-US" sz="4000" b="1" dirty="0"/>
              <a:t>PERAN PERAWAT </a:t>
            </a:r>
          </a:p>
          <a:p>
            <a:pPr lvl="0"/>
            <a:r>
              <a:rPr lang="en-US" sz="4000" b="1" dirty="0"/>
              <a:t>PADA </a:t>
            </a:r>
          </a:p>
          <a:p>
            <a:pPr lvl="0"/>
            <a:r>
              <a:rPr lang="en-US" sz="4000" b="1" dirty="0"/>
              <a:t>PROMOSI KESEHATAN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519D950-4712-8B4F-BFDA-5B21F7AEF007}"/>
              </a:ext>
            </a:extLst>
          </p:cNvPr>
          <p:cNvSpPr/>
          <p:nvPr/>
        </p:nvSpPr>
        <p:spPr>
          <a:xfrm>
            <a:off x="7439945" y="2610584"/>
            <a:ext cx="9144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id-ID" sz="3600" dirty="0"/>
              <a:t>Ada hubungan antara pengetahuan ibu dengan efektivitas peran perawat dalam melakukan promosi kesehatan pada penderita hipertensi di wilayah kerja Puskesmas Tandang Buhit Kecamatan </a:t>
            </a:r>
            <a:r>
              <a:rPr lang="id-ID" sz="3600" dirty="0" err="1"/>
              <a:t>Balige</a:t>
            </a:r>
            <a:r>
              <a:rPr lang="id-ID" sz="3600" dirty="0"/>
              <a:t> Kabupaten Toba Samosir Tahun 2017.</a:t>
            </a: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id-ID" sz="3600" dirty="0"/>
              <a:t>Diharapkan kepada perawat agar lebih baik lagi dalam memberikan edukasi kepada penderita hipertensi sehingga pengetahuan tentang gejala dan pencegahan kejadian hipertensi dapat diterapkan dengan baik.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93605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F184D3A-5213-654D-A7A7-80CD5C86B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7982" y="6118139"/>
            <a:ext cx="5194300" cy="3890711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en-US" sz="4000" b="1" dirty="0"/>
              <a:t>FUNGSI PERAWAT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1758215"/>
            <a:ext cx="1451290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b="1" dirty="0" err="1"/>
              <a:t>Perawat</a:t>
            </a:r>
            <a:r>
              <a:rPr lang="en-ID" sz="3600" b="1" dirty="0"/>
              <a:t> </a:t>
            </a:r>
            <a:r>
              <a:rPr lang="en-ID" sz="3600" b="1" dirty="0" err="1"/>
              <a:t>memiliki</a:t>
            </a:r>
            <a:r>
              <a:rPr lang="en-ID" sz="3600" b="1" dirty="0"/>
              <a:t> </a:t>
            </a:r>
            <a:r>
              <a:rPr lang="en-ID" sz="3600" b="1" dirty="0" err="1"/>
              <a:t>beberapa</a:t>
            </a:r>
            <a:r>
              <a:rPr lang="en-ID" sz="3600" b="1" dirty="0"/>
              <a:t> </a:t>
            </a:r>
            <a:r>
              <a:rPr lang="en-ID" sz="3600" b="1" dirty="0" err="1"/>
              <a:t>fungsi</a:t>
            </a:r>
            <a:r>
              <a:rPr lang="en-ID" sz="3600" b="1" dirty="0"/>
              <a:t> </a:t>
            </a:r>
            <a:r>
              <a:rPr lang="en-ID" sz="3600" b="1" dirty="0" err="1"/>
              <a:t>utama</a:t>
            </a:r>
            <a:r>
              <a:rPr lang="en-ID" sz="3600" b="1" dirty="0"/>
              <a:t> </a:t>
            </a:r>
            <a:r>
              <a:rPr lang="en-ID" sz="3600" b="1" dirty="0" err="1"/>
              <a:t>dalam</a:t>
            </a:r>
            <a:r>
              <a:rPr lang="en-ID" sz="3600" b="1" dirty="0"/>
              <a:t> </a:t>
            </a:r>
            <a:r>
              <a:rPr lang="en-ID" sz="3600" b="1" dirty="0" err="1"/>
              <a:t>pelayanan</a:t>
            </a:r>
            <a:r>
              <a:rPr lang="en-ID" sz="3600" b="1" dirty="0"/>
              <a:t> </a:t>
            </a:r>
            <a:r>
              <a:rPr lang="en-ID" sz="3600" b="1" dirty="0" err="1"/>
              <a:t>kesehatan</a:t>
            </a:r>
            <a:r>
              <a:rPr lang="en-ID" sz="3600" b="1" dirty="0"/>
              <a:t>, </a:t>
            </a:r>
            <a:r>
              <a:rPr lang="en-ID" sz="3600" b="1" dirty="0" err="1"/>
              <a:t>yaitu</a:t>
            </a:r>
            <a:r>
              <a:rPr lang="en-ID" sz="3600" b="1" dirty="0"/>
              <a:t>: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Fungsi</a:t>
            </a:r>
            <a:r>
              <a:rPr lang="en-ID" sz="3600" b="1" dirty="0"/>
              <a:t> </a:t>
            </a:r>
            <a:r>
              <a:rPr lang="en-ID" sz="3600" b="1" dirty="0" err="1"/>
              <a:t>Independen</a:t>
            </a:r>
            <a:r>
              <a:rPr lang="en-ID" sz="3600" dirty="0"/>
              <a:t>: </a:t>
            </a:r>
            <a:r>
              <a:rPr lang="en-ID" sz="3600" dirty="0" err="1"/>
              <a:t>Perawat</a:t>
            </a:r>
            <a:r>
              <a:rPr lang="en-ID" sz="3600" dirty="0"/>
              <a:t> </a:t>
            </a:r>
            <a:r>
              <a:rPr lang="en-ID" sz="3600" dirty="0" err="1"/>
              <a:t>dapat</a:t>
            </a:r>
            <a:r>
              <a:rPr lang="en-ID" sz="3600" dirty="0"/>
              <a:t> </a:t>
            </a:r>
            <a:r>
              <a:rPr lang="en-ID" sz="3600" dirty="0" err="1"/>
              <a:t>bertindak</a:t>
            </a:r>
            <a:r>
              <a:rPr lang="en-ID" sz="3600" dirty="0"/>
              <a:t> </a:t>
            </a:r>
            <a:r>
              <a:rPr lang="en-ID" sz="3600" dirty="0" err="1"/>
              <a:t>secara</a:t>
            </a:r>
            <a:r>
              <a:rPr lang="en-ID" sz="3600" dirty="0"/>
              <a:t> </a:t>
            </a:r>
            <a:r>
              <a:rPr lang="en-ID" sz="3600" dirty="0" err="1"/>
              <a:t>mandiri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memberikan</a:t>
            </a:r>
            <a:r>
              <a:rPr lang="en-ID" sz="3600" dirty="0"/>
              <a:t> </a:t>
            </a:r>
            <a:r>
              <a:rPr lang="en-ID" sz="3600" dirty="0" err="1"/>
              <a:t>edukasi</a:t>
            </a:r>
            <a:r>
              <a:rPr lang="en-ID" sz="3600" dirty="0"/>
              <a:t> </a:t>
            </a:r>
            <a:r>
              <a:rPr lang="en-ID" sz="3600" dirty="0" err="1"/>
              <a:t>kesehatan</a:t>
            </a:r>
            <a:r>
              <a:rPr lang="en-ID" sz="3600" dirty="0"/>
              <a:t> </a:t>
            </a:r>
            <a:r>
              <a:rPr lang="en-ID" sz="3600" dirty="0" err="1"/>
              <a:t>kepada</a:t>
            </a:r>
            <a:r>
              <a:rPr lang="en-ID" sz="3600" dirty="0"/>
              <a:t> </a:t>
            </a:r>
            <a:r>
              <a:rPr lang="en-ID" sz="3600" dirty="0" err="1"/>
              <a:t>pasien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Fungsi</a:t>
            </a:r>
            <a:r>
              <a:rPr lang="en-ID" sz="3600" b="1" dirty="0"/>
              <a:t> </a:t>
            </a:r>
            <a:r>
              <a:rPr lang="en-ID" sz="3600" b="1" dirty="0" err="1"/>
              <a:t>Dependen</a:t>
            </a:r>
            <a:r>
              <a:rPr lang="en-ID" sz="3600" dirty="0"/>
              <a:t>: </a:t>
            </a:r>
            <a:r>
              <a:rPr lang="en-ID" sz="3600" dirty="0" err="1"/>
              <a:t>Perawat</a:t>
            </a:r>
            <a:r>
              <a:rPr lang="en-ID" sz="3600" dirty="0"/>
              <a:t> </a:t>
            </a:r>
            <a:r>
              <a:rPr lang="en-ID" sz="3600" dirty="0" err="1"/>
              <a:t>bekerja</a:t>
            </a:r>
            <a:r>
              <a:rPr lang="en-ID" sz="3600" dirty="0"/>
              <a:t> </a:t>
            </a:r>
            <a:r>
              <a:rPr lang="en-ID" sz="3600" dirty="0" err="1"/>
              <a:t>berdasarkan</a:t>
            </a:r>
            <a:r>
              <a:rPr lang="en-ID" sz="3600" dirty="0"/>
              <a:t> </a:t>
            </a:r>
            <a:r>
              <a:rPr lang="en-ID" sz="3600" dirty="0" err="1"/>
              <a:t>instruksi</a:t>
            </a:r>
            <a:r>
              <a:rPr lang="en-ID" sz="3600" dirty="0"/>
              <a:t> </a:t>
            </a:r>
            <a:r>
              <a:rPr lang="en-ID" sz="3600" dirty="0" err="1"/>
              <a:t>dokter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memberikan</a:t>
            </a:r>
            <a:r>
              <a:rPr lang="en-ID" sz="3600" dirty="0"/>
              <a:t> </a:t>
            </a:r>
            <a:r>
              <a:rPr lang="en-ID" sz="3600" dirty="0" err="1"/>
              <a:t>perawatan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intervensi</a:t>
            </a:r>
            <a:r>
              <a:rPr lang="en-ID" sz="3600" dirty="0"/>
              <a:t> </a:t>
            </a:r>
            <a:r>
              <a:rPr lang="en-ID" sz="3600" dirty="0" err="1"/>
              <a:t>medis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Fungsi</a:t>
            </a:r>
            <a:r>
              <a:rPr lang="en-ID" sz="3600" b="1" dirty="0"/>
              <a:t> </a:t>
            </a:r>
            <a:r>
              <a:rPr lang="en-ID" sz="3600" b="1" dirty="0" err="1"/>
              <a:t>Kolaboratif</a:t>
            </a:r>
            <a:r>
              <a:rPr lang="en-ID" sz="3600" dirty="0"/>
              <a:t>: </a:t>
            </a:r>
            <a:r>
              <a:rPr lang="en-ID" sz="3600" dirty="0" err="1"/>
              <a:t>Perawat</a:t>
            </a:r>
            <a:r>
              <a:rPr lang="en-ID" sz="3600" dirty="0"/>
              <a:t> </a:t>
            </a:r>
            <a:r>
              <a:rPr lang="en-ID" sz="3600" dirty="0" err="1"/>
              <a:t>bekerja</a:t>
            </a:r>
            <a:r>
              <a:rPr lang="en-ID" sz="3600" dirty="0"/>
              <a:t> </a:t>
            </a:r>
            <a:r>
              <a:rPr lang="en-ID" sz="3600" dirty="0" err="1"/>
              <a:t>sama</a:t>
            </a:r>
            <a:r>
              <a:rPr lang="en-ID" sz="3600" dirty="0"/>
              <a:t> </a:t>
            </a:r>
            <a:r>
              <a:rPr lang="en-ID" sz="3600" dirty="0" err="1"/>
              <a:t>dengan</a:t>
            </a:r>
            <a:r>
              <a:rPr lang="en-ID" sz="3600" dirty="0"/>
              <a:t> </a:t>
            </a:r>
            <a:r>
              <a:rPr lang="en-ID" sz="3600" dirty="0" err="1"/>
              <a:t>tenaga</a:t>
            </a:r>
            <a:r>
              <a:rPr lang="en-ID" sz="3600" dirty="0"/>
              <a:t> </a:t>
            </a:r>
            <a:r>
              <a:rPr lang="en-ID" sz="3600" dirty="0" err="1"/>
              <a:t>kesehatan</a:t>
            </a:r>
            <a:r>
              <a:rPr lang="en-ID" sz="3600" dirty="0"/>
              <a:t> lain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tim</a:t>
            </a:r>
            <a:r>
              <a:rPr lang="en-ID" sz="3600" dirty="0"/>
              <a:t> </a:t>
            </a:r>
            <a:r>
              <a:rPr lang="en-ID" sz="3600" dirty="0" err="1"/>
              <a:t>multidisiplin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meningkatkan</a:t>
            </a:r>
            <a:r>
              <a:rPr lang="en-ID" sz="3600" dirty="0"/>
              <a:t> </a:t>
            </a:r>
            <a:r>
              <a:rPr lang="en-ID" sz="3600" dirty="0" err="1"/>
              <a:t>kesehatan</a:t>
            </a:r>
            <a:r>
              <a:rPr lang="en-ID" sz="3600" dirty="0"/>
              <a:t> </a:t>
            </a:r>
            <a:r>
              <a:rPr lang="en-ID" sz="3600" dirty="0" err="1"/>
              <a:t>pasien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Fungsi</a:t>
            </a:r>
            <a:r>
              <a:rPr lang="en-ID" sz="3600" b="1" dirty="0"/>
              <a:t> </a:t>
            </a:r>
            <a:r>
              <a:rPr lang="en-ID" sz="3600" b="1" dirty="0" err="1"/>
              <a:t>Edukatif</a:t>
            </a:r>
            <a:r>
              <a:rPr lang="en-ID" sz="3600" dirty="0"/>
              <a:t>: </a:t>
            </a:r>
            <a:r>
              <a:rPr lang="en-ID" sz="3600" dirty="0" err="1"/>
              <a:t>Perawat</a:t>
            </a:r>
            <a:r>
              <a:rPr lang="en-ID" sz="3600" dirty="0"/>
              <a:t> </a:t>
            </a:r>
            <a:r>
              <a:rPr lang="en-ID" sz="3600" dirty="0" err="1"/>
              <a:t>berperan</a:t>
            </a:r>
            <a:r>
              <a:rPr lang="en-ID" sz="3600" dirty="0"/>
              <a:t> </a:t>
            </a:r>
            <a:r>
              <a:rPr lang="en-ID" sz="3600" dirty="0" err="1"/>
              <a:t>sebagai</a:t>
            </a:r>
            <a:r>
              <a:rPr lang="en-ID" sz="3600" dirty="0"/>
              <a:t> </a:t>
            </a:r>
            <a:r>
              <a:rPr lang="en-ID" sz="3600" dirty="0" err="1"/>
              <a:t>pendidik</a:t>
            </a:r>
            <a:r>
              <a:rPr lang="en-ID" sz="3600" dirty="0"/>
              <a:t> yang </a:t>
            </a:r>
            <a:r>
              <a:rPr lang="en-ID" sz="3600" dirty="0" err="1"/>
              <a:t>memberikan</a:t>
            </a:r>
            <a:r>
              <a:rPr lang="en-ID" sz="3600" dirty="0"/>
              <a:t> </a:t>
            </a:r>
            <a:r>
              <a:rPr lang="en-ID" sz="3600" dirty="0" err="1"/>
              <a:t>informasi</a:t>
            </a:r>
            <a:r>
              <a:rPr lang="en-ID" sz="3600" dirty="0"/>
              <a:t> </a:t>
            </a:r>
            <a:r>
              <a:rPr lang="en-ID" sz="3600" dirty="0" err="1"/>
              <a:t>tentang</a:t>
            </a:r>
            <a:r>
              <a:rPr lang="en-ID" sz="3600" dirty="0"/>
              <a:t> </a:t>
            </a:r>
            <a:r>
              <a:rPr lang="en-ID" sz="3600" dirty="0" err="1"/>
              <a:t>kesehatan</a:t>
            </a:r>
            <a:r>
              <a:rPr lang="en-ID" sz="3600" dirty="0"/>
              <a:t> </a:t>
            </a:r>
            <a:r>
              <a:rPr lang="en-ID" sz="3600" dirty="0" err="1"/>
              <a:t>kepada</a:t>
            </a:r>
            <a:r>
              <a:rPr lang="en-ID" sz="3600" dirty="0"/>
              <a:t> </a:t>
            </a:r>
            <a:r>
              <a:rPr lang="en-ID" sz="3600" dirty="0" err="1"/>
              <a:t>individu</a:t>
            </a:r>
            <a:r>
              <a:rPr lang="en-ID" sz="3600" dirty="0"/>
              <a:t>, </a:t>
            </a:r>
            <a:r>
              <a:rPr lang="en-ID" sz="3600" dirty="0" err="1"/>
              <a:t>keluarga</a:t>
            </a:r>
            <a:r>
              <a:rPr lang="en-ID" sz="3600" dirty="0"/>
              <a:t>,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komunitas</a:t>
            </a:r>
            <a:r>
              <a:rPr lang="en-ID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4448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B4FB580C-75B4-F944-8BAE-BDA42ABAC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7982" y="6118139"/>
            <a:ext cx="5194300" cy="3890711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en-US" sz="4000" b="1" dirty="0"/>
              <a:t>PERAN PERAWAT DALAM PENDIDIKAN KESEHATAN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62227" y="1562100"/>
            <a:ext cx="14512905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dirty="0"/>
              <a:t>Pendidikan </a:t>
            </a:r>
            <a:r>
              <a:rPr lang="en-ID" sz="3600" dirty="0" err="1"/>
              <a:t>kesehatan</a:t>
            </a:r>
            <a:r>
              <a:rPr lang="en-ID" sz="3600" dirty="0"/>
              <a:t> </a:t>
            </a:r>
            <a:r>
              <a:rPr lang="en-ID" sz="3600" dirty="0" err="1"/>
              <a:t>adalah</a:t>
            </a:r>
            <a:r>
              <a:rPr lang="en-ID" sz="3600" dirty="0"/>
              <a:t> proses </a:t>
            </a:r>
            <a:r>
              <a:rPr lang="en-ID" sz="3600" dirty="0" err="1"/>
              <a:t>pemberian</a:t>
            </a:r>
            <a:r>
              <a:rPr lang="en-ID" sz="3600" dirty="0"/>
              <a:t> </a:t>
            </a:r>
            <a:r>
              <a:rPr lang="en-ID" sz="3600" dirty="0" err="1"/>
              <a:t>informasi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keterampilan</a:t>
            </a:r>
            <a:r>
              <a:rPr lang="en-ID" sz="3600" dirty="0"/>
              <a:t> </a:t>
            </a:r>
            <a:r>
              <a:rPr lang="en-ID" sz="3600" dirty="0" err="1"/>
              <a:t>kepada</a:t>
            </a:r>
            <a:r>
              <a:rPr lang="en-ID" sz="3600" dirty="0"/>
              <a:t> </a:t>
            </a:r>
            <a:r>
              <a:rPr lang="en-ID" sz="3600" dirty="0" err="1"/>
              <a:t>individu</a:t>
            </a:r>
            <a:r>
              <a:rPr lang="en-ID" sz="3600" dirty="0"/>
              <a:t> </a:t>
            </a:r>
            <a:r>
              <a:rPr lang="en-ID" sz="3600" dirty="0" err="1"/>
              <a:t>atau</a:t>
            </a:r>
            <a:r>
              <a:rPr lang="en-ID" sz="3600" dirty="0"/>
              <a:t> </a:t>
            </a:r>
            <a:r>
              <a:rPr lang="en-ID" sz="3600" dirty="0" err="1"/>
              <a:t>kelompok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meningkatkan</a:t>
            </a:r>
            <a:r>
              <a:rPr lang="en-ID" sz="3600" dirty="0"/>
              <a:t> </a:t>
            </a:r>
            <a:r>
              <a:rPr lang="en-ID" sz="3600" dirty="0" err="1"/>
              <a:t>kesehatan</a:t>
            </a:r>
            <a:r>
              <a:rPr lang="en-ID" sz="3600" dirty="0"/>
              <a:t> </a:t>
            </a:r>
            <a:r>
              <a:rPr lang="en-ID" sz="3600" dirty="0" err="1"/>
              <a:t>mereka</a:t>
            </a:r>
            <a:r>
              <a:rPr lang="en-ID" sz="3600" dirty="0"/>
              <a:t>. </a:t>
            </a:r>
          </a:p>
          <a:p>
            <a:pPr algn="just"/>
            <a:endParaRPr lang="en-ID" sz="3600" b="1" dirty="0"/>
          </a:p>
          <a:p>
            <a:pPr algn="just"/>
            <a:r>
              <a:rPr lang="en-ID" sz="3600" b="1" dirty="0" err="1"/>
              <a:t>Peran</a:t>
            </a:r>
            <a:r>
              <a:rPr lang="en-ID" sz="3600" b="1" dirty="0"/>
              <a:t> </a:t>
            </a:r>
            <a:r>
              <a:rPr lang="en-ID" sz="3600" b="1" dirty="0" err="1"/>
              <a:t>perawat</a:t>
            </a:r>
            <a:r>
              <a:rPr lang="en-ID" sz="3600" b="1" dirty="0"/>
              <a:t> </a:t>
            </a:r>
            <a:r>
              <a:rPr lang="en-ID" sz="3600" b="1" dirty="0" err="1"/>
              <a:t>dalam</a:t>
            </a:r>
            <a:r>
              <a:rPr lang="en-ID" sz="3600" b="1" dirty="0"/>
              <a:t> </a:t>
            </a:r>
            <a:r>
              <a:rPr lang="en-ID" sz="3600" b="1" dirty="0" err="1"/>
              <a:t>pendidikan</a:t>
            </a:r>
            <a:r>
              <a:rPr lang="en-ID" sz="3600" b="1" dirty="0"/>
              <a:t> </a:t>
            </a:r>
            <a:r>
              <a:rPr lang="en-ID" sz="3600" b="1" dirty="0" err="1"/>
              <a:t>kesehatan</a:t>
            </a:r>
            <a:r>
              <a:rPr lang="en-ID" sz="3600" b="1" dirty="0"/>
              <a:t> </a:t>
            </a:r>
            <a:r>
              <a:rPr lang="en-ID" sz="3600" b="1" dirty="0" err="1"/>
              <a:t>meliputi</a:t>
            </a:r>
            <a:r>
              <a:rPr lang="en-ID" sz="3600" b="1" dirty="0"/>
              <a:t>:</a:t>
            </a: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en-ID" sz="3600" b="1" dirty="0" err="1"/>
              <a:t>Sebagai</a:t>
            </a:r>
            <a:r>
              <a:rPr lang="en-ID" sz="3600" b="1" dirty="0"/>
              <a:t> </a:t>
            </a:r>
            <a:r>
              <a:rPr lang="en-ID" sz="3600" b="1" dirty="0" err="1"/>
              <a:t>Pendidik</a:t>
            </a:r>
            <a:r>
              <a:rPr lang="en-ID" sz="3600" dirty="0"/>
              <a:t>: </a:t>
            </a:r>
            <a:r>
              <a:rPr lang="en-ID" sz="3600" dirty="0" err="1"/>
              <a:t>Memberikan</a:t>
            </a:r>
            <a:r>
              <a:rPr lang="en-ID" sz="3600" dirty="0"/>
              <a:t> </a:t>
            </a:r>
            <a:r>
              <a:rPr lang="en-ID" sz="3600" dirty="0" err="1"/>
              <a:t>informasi</a:t>
            </a:r>
            <a:r>
              <a:rPr lang="en-ID" sz="3600" dirty="0"/>
              <a:t> </a:t>
            </a:r>
            <a:r>
              <a:rPr lang="en-ID" sz="3600" dirty="0" err="1"/>
              <a:t>kesehatan</a:t>
            </a:r>
            <a:r>
              <a:rPr lang="en-ID" sz="3600" dirty="0"/>
              <a:t> </a:t>
            </a:r>
            <a:r>
              <a:rPr lang="en-ID" sz="3600" dirty="0" err="1"/>
              <a:t>kepada</a:t>
            </a:r>
            <a:r>
              <a:rPr lang="en-ID" sz="3600" dirty="0"/>
              <a:t> </a:t>
            </a:r>
            <a:r>
              <a:rPr lang="en-ID" sz="3600" dirty="0" err="1"/>
              <a:t>pasien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 </a:t>
            </a:r>
            <a:r>
              <a:rPr lang="en-ID" sz="3600" dirty="0" err="1"/>
              <a:t>mengenai</a:t>
            </a:r>
            <a:r>
              <a:rPr lang="en-ID" sz="3600" dirty="0"/>
              <a:t> </a:t>
            </a:r>
            <a:r>
              <a:rPr lang="en-ID" sz="3600" dirty="0" err="1"/>
              <a:t>pola</a:t>
            </a:r>
            <a:r>
              <a:rPr lang="en-ID" sz="3600" dirty="0"/>
              <a:t> </a:t>
            </a:r>
            <a:r>
              <a:rPr lang="en-ID" sz="3600" dirty="0" err="1"/>
              <a:t>hidup</a:t>
            </a:r>
            <a:r>
              <a:rPr lang="en-ID" sz="3600" dirty="0"/>
              <a:t> </a:t>
            </a:r>
            <a:r>
              <a:rPr lang="en-ID" sz="3600" dirty="0" err="1"/>
              <a:t>sehat</a:t>
            </a:r>
            <a:r>
              <a:rPr lang="en-ID" sz="3600" dirty="0"/>
              <a:t>, </a:t>
            </a:r>
            <a:r>
              <a:rPr lang="en-ID" sz="3600" dirty="0" err="1"/>
              <a:t>pencegahan</a:t>
            </a:r>
            <a:r>
              <a:rPr lang="en-ID" sz="3600" dirty="0"/>
              <a:t> </a:t>
            </a:r>
            <a:r>
              <a:rPr lang="en-ID" sz="3600" dirty="0" err="1"/>
              <a:t>penyakit</a:t>
            </a:r>
            <a:r>
              <a:rPr lang="en-ID" sz="3600" dirty="0"/>
              <a:t>, </a:t>
            </a:r>
            <a:r>
              <a:rPr lang="en-ID" sz="3600" dirty="0" err="1"/>
              <a:t>serta</a:t>
            </a:r>
            <a:r>
              <a:rPr lang="en-ID" sz="3600" dirty="0"/>
              <a:t> </a:t>
            </a:r>
            <a:r>
              <a:rPr lang="en-ID" sz="3600" dirty="0" err="1"/>
              <a:t>pengelolaan</a:t>
            </a:r>
            <a:r>
              <a:rPr lang="en-ID" sz="3600" dirty="0"/>
              <a:t> </a:t>
            </a:r>
            <a:r>
              <a:rPr lang="en-ID" sz="3600" dirty="0" err="1"/>
              <a:t>penyakit</a:t>
            </a:r>
            <a:r>
              <a:rPr lang="en-ID" sz="3600" dirty="0"/>
              <a:t> </a:t>
            </a:r>
            <a:r>
              <a:rPr lang="en-ID" sz="3600" dirty="0" err="1"/>
              <a:t>kronis</a:t>
            </a:r>
            <a:r>
              <a:rPr lang="en-ID" sz="3600" dirty="0"/>
              <a:t>.</a:t>
            </a: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en-ID" sz="3600" b="1" dirty="0" err="1"/>
              <a:t>Sebagai</a:t>
            </a:r>
            <a:r>
              <a:rPr lang="en-ID" sz="3600" b="1" dirty="0"/>
              <a:t> </a:t>
            </a:r>
            <a:r>
              <a:rPr lang="en-ID" sz="3600" b="1" dirty="0" err="1"/>
              <a:t>Konselor</a:t>
            </a:r>
            <a:r>
              <a:rPr lang="en-ID" sz="3600" dirty="0"/>
              <a:t>: </a:t>
            </a:r>
            <a:r>
              <a:rPr lang="en-ID" sz="3600" dirty="0" err="1"/>
              <a:t>Membantu</a:t>
            </a:r>
            <a:r>
              <a:rPr lang="en-ID" sz="3600" dirty="0"/>
              <a:t> </a:t>
            </a:r>
            <a:r>
              <a:rPr lang="en-ID" sz="3600" dirty="0" err="1"/>
              <a:t>pasien</a:t>
            </a:r>
            <a:r>
              <a:rPr lang="en-ID" sz="3600" dirty="0"/>
              <a:t> </a:t>
            </a:r>
            <a:r>
              <a:rPr lang="en-ID" sz="3600" dirty="0" err="1"/>
              <a:t>memahami</a:t>
            </a:r>
            <a:r>
              <a:rPr lang="en-ID" sz="3600" dirty="0"/>
              <a:t> </a:t>
            </a:r>
            <a:r>
              <a:rPr lang="en-ID" sz="3600" dirty="0" err="1"/>
              <a:t>kondisi</a:t>
            </a:r>
            <a:r>
              <a:rPr lang="en-ID" sz="3600" dirty="0"/>
              <a:t> </a:t>
            </a:r>
            <a:r>
              <a:rPr lang="en-ID" sz="3600" dirty="0" err="1"/>
              <a:t>kesehatannya</a:t>
            </a:r>
            <a:r>
              <a:rPr lang="en-ID" sz="3600" dirty="0"/>
              <a:t> </a:t>
            </a:r>
            <a:r>
              <a:rPr lang="en-ID" sz="3600" dirty="0" err="1"/>
              <a:t>serta</a:t>
            </a:r>
            <a:r>
              <a:rPr lang="en-ID" sz="3600" dirty="0"/>
              <a:t> </a:t>
            </a:r>
            <a:r>
              <a:rPr lang="en-ID" sz="3600" dirty="0" err="1"/>
              <a:t>memberikan</a:t>
            </a:r>
            <a:r>
              <a:rPr lang="en-ID" sz="3600" dirty="0"/>
              <a:t> </a:t>
            </a:r>
            <a:r>
              <a:rPr lang="en-ID" sz="3600" dirty="0" err="1"/>
              <a:t>dukungan</a:t>
            </a:r>
            <a:r>
              <a:rPr lang="en-ID" sz="3600" dirty="0"/>
              <a:t> </a:t>
            </a:r>
            <a:r>
              <a:rPr lang="en-ID" sz="3600" dirty="0" err="1"/>
              <a:t>emosional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psikologis</a:t>
            </a:r>
            <a:r>
              <a:rPr lang="en-ID" sz="3600" dirty="0"/>
              <a:t>.</a:t>
            </a: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en-ID" sz="3600" b="1" dirty="0" err="1"/>
              <a:t>Sebagai</a:t>
            </a:r>
            <a:r>
              <a:rPr lang="en-ID" sz="3600" b="1" dirty="0"/>
              <a:t> </a:t>
            </a:r>
            <a:r>
              <a:rPr lang="en-ID" sz="3600" b="1" dirty="0" err="1"/>
              <a:t>Fasilitator</a:t>
            </a:r>
            <a:r>
              <a:rPr lang="en-ID" sz="3600" dirty="0"/>
              <a:t>: </a:t>
            </a:r>
            <a:r>
              <a:rPr lang="en-ID" sz="3600" dirty="0" err="1"/>
              <a:t>Menghubungkan</a:t>
            </a:r>
            <a:r>
              <a:rPr lang="en-ID" sz="3600" dirty="0"/>
              <a:t> </a:t>
            </a:r>
            <a:r>
              <a:rPr lang="en-ID" sz="3600" dirty="0" err="1"/>
              <a:t>pasien</a:t>
            </a:r>
            <a:r>
              <a:rPr lang="en-ID" sz="3600" dirty="0"/>
              <a:t> </a:t>
            </a:r>
            <a:r>
              <a:rPr lang="en-ID" sz="3600" dirty="0" err="1"/>
              <a:t>dengan</a:t>
            </a:r>
            <a:r>
              <a:rPr lang="en-ID" sz="3600" dirty="0"/>
              <a:t> </a:t>
            </a:r>
            <a:r>
              <a:rPr lang="en-ID" sz="3600" dirty="0" err="1"/>
              <a:t>sumber</a:t>
            </a:r>
            <a:r>
              <a:rPr lang="en-ID" sz="3600" dirty="0"/>
              <a:t> </a:t>
            </a:r>
            <a:r>
              <a:rPr lang="en-ID" sz="3600" dirty="0" err="1"/>
              <a:t>daya</a:t>
            </a:r>
            <a:r>
              <a:rPr lang="en-ID" sz="3600" dirty="0"/>
              <a:t> </a:t>
            </a:r>
            <a:r>
              <a:rPr lang="en-ID" sz="3600" dirty="0" err="1"/>
              <a:t>kesehatan</a:t>
            </a:r>
            <a:r>
              <a:rPr lang="en-ID" sz="3600" dirty="0"/>
              <a:t> yang </a:t>
            </a:r>
            <a:r>
              <a:rPr lang="en-ID" sz="3600" dirty="0" err="1"/>
              <a:t>diperlukan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menunjang</a:t>
            </a:r>
            <a:r>
              <a:rPr lang="en-ID" sz="3600" dirty="0"/>
              <a:t> </a:t>
            </a:r>
            <a:r>
              <a:rPr lang="en-ID" sz="3600" dirty="0" err="1"/>
              <a:t>kesehatannya</a:t>
            </a:r>
            <a:r>
              <a:rPr lang="en-ID" sz="3600" dirty="0"/>
              <a:t>.</a:t>
            </a: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en-ID" sz="3600" b="1" dirty="0" err="1"/>
              <a:t>Sebagai</a:t>
            </a:r>
            <a:r>
              <a:rPr lang="en-ID" sz="3600" b="1" dirty="0"/>
              <a:t> </a:t>
            </a:r>
            <a:r>
              <a:rPr lang="en-ID" sz="3600" b="1" dirty="0" err="1"/>
              <a:t>Advokat</a:t>
            </a:r>
            <a:r>
              <a:rPr lang="en-ID" sz="3600" b="1" dirty="0"/>
              <a:t> </a:t>
            </a:r>
            <a:r>
              <a:rPr lang="en-ID" sz="3600" b="1" dirty="0" err="1"/>
              <a:t>Kesehatan</a:t>
            </a:r>
            <a:r>
              <a:rPr lang="en-ID" sz="3600" dirty="0"/>
              <a:t>: </a:t>
            </a:r>
            <a:r>
              <a:rPr lang="en-ID" sz="3600" dirty="0" err="1"/>
              <a:t>Membantu</a:t>
            </a:r>
            <a:r>
              <a:rPr lang="en-ID" sz="3600" dirty="0"/>
              <a:t> </a:t>
            </a:r>
            <a:r>
              <a:rPr lang="en-ID" sz="3600" dirty="0" err="1"/>
              <a:t>pasien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pengambilan</a:t>
            </a:r>
            <a:r>
              <a:rPr lang="en-ID" sz="3600" dirty="0"/>
              <a:t> </a:t>
            </a:r>
            <a:r>
              <a:rPr lang="en-ID" sz="3600" dirty="0" err="1"/>
              <a:t>keputusan</a:t>
            </a:r>
            <a:r>
              <a:rPr lang="en-ID" sz="3600" dirty="0"/>
              <a:t> yang </a:t>
            </a:r>
            <a:r>
              <a:rPr lang="en-ID" sz="3600" dirty="0" err="1"/>
              <a:t>tepat</a:t>
            </a:r>
            <a:r>
              <a:rPr lang="en-ID" sz="3600" dirty="0"/>
              <a:t> </a:t>
            </a:r>
            <a:r>
              <a:rPr lang="en-ID" sz="3600" dirty="0" err="1"/>
              <a:t>mengenai</a:t>
            </a:r>
            <a:r>
              <a:rPr lang="en-ID" sz="3600" dirty="0"/>
              <a:t> </a:t>
            </a:r>
            <a:r>
              <a:rPr lang="en-ID" sz="3600" dirty="0" err="1"/>
              <a:t>kesehatannya</a:t>
            </a:r>
            <a:r>
              <a:rPr lang="en-ID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7559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256F20-F629-E244-AADA-0B3F10673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87" y="723900"/>
            <a:ext cx="7447026" cy="3314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36D0A3-00EF-6E4D-BB35-A7E827C52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0400" y="758952"/>
            <a:ext cx="5181600" cy="36348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6B60F6-8553-0A42-8603-BBB88977EF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0" y="5067299"/>
            <a:ext cx="5321300" cy="35410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F2E631-F71F-4C4A-9F38-BA1D1AE13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8800" y="5460560"/>
            <a:ext cx="4723463" cy="31432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C1FF62E-50C5-954B-87A7-8ADEA0B5F10D}"/>
              </a:ext>
            </a:extLst>
          </p:cNvPr>
          <p:cNvSpPr/>
          <p:nvPr/>
        </p:nvSpPr>
        <p:spPr>
          <a:xfrm>
            <a:off x="3352800" y="4209140"/>
            <a:ext cx="2463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2800" b="1" dirty="0"/>
              <a:t>Nurse Educator</a:t>
            </a:r>
            <a:endParaRPr lang="en-US" sz="2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7AFC79-78AD-894F-9FE6-247DC4932923}"/>
              </a:ext>
            </a:extLst>
          </p:cNvPr>
          <p:cNvSpPr/>
          <p:nvPr/>
        </p:nvSpPr>
        <p:spPr>
          <a:xfrm>
            <a:off x="12039600" y="4470750"/>
            <a:ext cx="25399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2800" b="1" dirty="0"/>
              <a:t>Nurse </a:t>
            </a:r>
            <a:r>
              <a:rPr lang="en-ID" sz="2800" b="1" dirty="0" err="1"/>
              <a:t>Consellor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3095B5-755C-BF42-B7F9-9AE687B0A0B7}"/>
              </a:ext>
            </a:extLst>
          </p:cNvPr>
          <p:cNvSpPr/>
          <p:nvPr/>
        </p:nvSpPr>
        <p:spPr>
          <a:xfrm>
            <a:off x="2362200" y="8681711"/>
            <a:ext cx="2718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2800" b="1" dirty="0"/>
              <a:t>Nurse </a:t>
            </a:r>
            <a:r>
              <a:rPr lang="en-ID" sz="2800" b="1" dirty="0" err="1"/>
              <a:t>Facillitator</a:t>
            </a:r>
            <a:endParaRPr lang="en-US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F4BFEC-E623-714D-9B76-CA36933CDDE4}"/>
              </a:ext>
            </a:extLst>
          </p:cNvPr>
          <p:cNvSpPr/>
          <p:nvPr/>
        </p:nvSpPr>
        <p:spPr>
          <a:xfrm>
            <a:off x="10578943" y="8714899"/>
            <a:ext cx="26782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2800" b="1" dirty="0"/>
              <a:t>Nurse Advocator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2114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5FDC7C6B-8C5D-6340-AF16-EEBEC58D2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7982" y="6118139"/>
            <a:ext cx="5194300" cy="3890711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en-US" sz="4000" dirty="0"/>
              <a:t>STRATEGI PERAWAT DALAM PENDIDIKAN KESEHATAN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62227" y="2395940"/>
            <a:ext cx="145129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800" dirty="0"/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7B6507-BB09-2949-8414-48CBA33FABBE}"/>
              </a:ext>
            </a:extLst>
          </p:cNvPr>
          <p:cNvSpPr/>
          <p:nvPr/>
        </p:nvSpPr>
        <p:spPr>
          <a:xfrm>
            <a:off x="1028700" y="2193953"/>
            <a:ext cx="1500073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3600" b="1" dirty="0"/>
              <a:t>Agar </a:t>
            </a:r>
            <a:r>
              <a:rPr lang="en-ID" sz="3600" b="1" dirty="0" err="1"/>
              <a:t>pendidikan</a:t>
            </a:r>
            <a:r>
              <a:rPr lang="en-ID" sz="3600" b="1" dirty="0"/>
              <a:t> </a:t>
            </a:r>
            <a:r>
              <a:rPr lang="en-ID" sz="3600" b="1" dirty="0" err="1"/>
              <a:t>kesehatan</a:t>
            </a:r>
            <a:r>
              <a:rPr lang="en-ID" sz="3600" b="1" dirty="0"/>
              <a:t> yang </a:t>
            </a:r>
            <a:r>
              <a:rPr lang="en-ID" sz="3600" b="1" dirty="0" err="1"/>
              <a:t>diberikan</a:t>
            </a:r>
            <a:r>
              <a:rPr lang="en-ID" sz="3600" b="1" dirty="0"/>
              <a:t> </a:t>
            </a:r>
            <a:r>
              <a:rPr lang="en-ID" sz="3600" b="1" dirty="0" err="1"/>
              <a:t>efektif</a:t>
            </a:r>
            <a:r>
              <a:rPr lang="en-ID" sz="3600" b="1" dirty="0"/>
              <a:t>, </a:t>
            </a:r>
            <a:r>
              <a:rPr lang="en-ID" sz="3600" b="1" dirty="0" err="1"/>
              <a:t>perawat</a:t>
            </a:r>
            <a:r>
              <a:rPr lang="en-ID" sz="3600" b="1" dirty="0"/>
              <a:t> </a:t>
            </a:r>
            <a:r>
              <a:rPr lang="en-ID" sz="3600" b="1" dirty="0" err="1"/>
              <a:t>perlu</a:t>
            </a:r>
            <a:r>
              <a:rPr lang="en-ID" sz="3600" b="1" dirty="0"/>
              <a:t> </a:t>
            </a:r>
            <a:r>
              <a:rPr lang="en-ID" sz="3600" b="1" dirty="0" err="1"/>
              <a:t>menerapkan</a:t>
            </a:r>
            <a:r>
              <a:rPr lang="en-ID" sz="3600" b="1" dirty="0"/>
              <a:t> </a:t>
            </a:r>
            <a:r>
              <a:rPr lang="en-ID" sz="3600" b="1" dirty="0" err="1"/>
              <a:t>strategi</a:t>
            </a:r>
            <a:r>
              <a:rPr lang="en-ID" sz="3600" b="1" dirty="0"/>
              <a:t> yang </a:t>
            </a:r>
            <a:r>
              <a:rPr lang="en-ID" sz="3600" b="1" dirty="0" err="1"/>
              <a:t>tepat</a:t>
            </a:r>
            <a:r>
              <a:rPr lang="en-ID" sz="3600" b="1" dirty="0"/>
              <a:t>, </a:t>
            </a:r>
            <a:r>
              <a:rPr lang="en-ID" sz="3600" b="1" dirty="0" err="1"/>
              <a:t>antara</a:t>
            </a:r>
            <a:r>
              <a:rPr lang="en-ID" sz="3600" b="1" dirty="0"/>
              <a:t> lain: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ID" sz="3600" b="1" dirty="0" err="1"/>
              <a:t>Pendekatan</a:t>
            </a:r>
            <a:r>
              <a:rPr lang="en-ID" sz="3600" b="1" dirty="0"/>
              <a:t> Individual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Kelompok</a:t>
            </a:r>
            <a:r>
              <a:rPr lang="en-ID" sz="3600" dirty="0"/>
              <a:t>: </a:t>
            </a:r>
            <a:r>
              <a:rPr lang="en-ID" sz="3600" dirty="0" err="1"/>
              <a:t>Menyesuaikan</a:t>
            </a:r>
            <a:r>
              <a:rPr lang="en-ID" sz="3600" dirty="0"/>
              <a:t> </a:t>
            </a:r>
            <a:r>
              <a:rPr lang="en-ID" sz="3600" dirty="0" err="1"/>
              <a:t>metode</a:t>
            </a:r>
            <a:r>
              <a:rPr lang="en-ID" sz="3600" dirty="0"/>
              <a:t> </a:t>
            </a:r>
            <a:r>
              <a:rPr lang="en-ID" sz="3600" dirty="0" err="1"/>
              <a:t>edukasi</a:t>
            </a:r>
            <a:r>
              <a:rPr lang="en-ID" sz="3600" dirty="0"/>
              <a:t> </a:t>
            </a:r>
            <a:r>
              <a:rPr lang="en-ID" sz="3600" dirty="0" err="1"/>
              <a:t>dengan</a:t>
            </a:r>
            <a:r>
              <a:rPr lang="en-ID" sz="3600" dirty="0"/>
              <a:t> </a:t>
            </a:r>
            <a:r>
              <a:rPr lang="en-ID" sz="3600" dirty="0" err="1"/>
              <a:t>kebutuhan</a:t>
            </a:r>
            <a:r>
              <a:rPr lang="en-ID" sz="3600" dirty="0"/>
              <a:t> </a:t>
            </a:r>
            <a:r>
              <a:rPr lang="en-ID" sz="3600" dirty="0" err="1"/>
              <a:t>pasien</a:t>
            </a:r>
            <a:r>
              <a:rPr lang="en-ID" sz="3600" dirty="0"/>
              <a:t> </a:t>
            </a:r>
            <a:r>
              <a:rPr lang="en-ID" sz="3600" dirty="0" err="1"/>
              <a:t>atau</a:t>
            </a:r>
            <a:r>
              <a:rPr lang="en-ID" sz="3600" dirty="0"/>
              <a:t> </a:t>
            </a:r>
            <a:r>
              <a:rPr lang="en-ID" sz="3600" dirty="0" err="1"/>
              <a:t>komunitas</a:t>
            </a:r>
            <a:r>
              <a:rPr lang="en-ID" sz="3600" dirty="0"/>
              <a:t>.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ID" sz="3600" b="1" dirty="0" err="1"/>
              <a:t>Metode</a:t>
            </a:r>
            <a:r>
              <a:rPr lang="en-ID" sz="3600" b="1" dirty="0"/>
              <a:t> </a:t>
            </a:r>
            <a:r>
              <a:rPr lang="en-ID" sz="3600" b="1" dirty="0" err="1"/>
              <a:t>Interaktif</a:t>
            </a:r>
            <a:r>
              <a:rPr lang="en-ID" sz="3600" dirty="0"/>
              <a:t>: </a:t>
            </a:r>
            <a:r>
              <a:rPr lang="en-ID" sz="3600" dirty="0" err="1"/>
              <a:t>Menggunakan</a:t>
            </a:r>
            <a:r>
              <a:rPr lang="en-ID" sz="3600" dirty="0"/>
              <a:t> </a:t>
            </a:r>
            <a:r>
              <a:rPr lang="en-ID" sz="3600" dirty="0" err="1"/>
              <a:t>diskusi</a:t>
            </a:r>
            <a:r>
              <a:rPr lang="en-ID" sz="3600" dirty="0"/>
              <a:t>, </a:t>
            </a:r>
            <a:r>
              <a:rPr lang="en-ID" sz="3600" dirty="0" err="1"/>
              <a:t>demonstrasi</a:t>
            </a:r>
            <a:r>
              <a:rPr lang="en-ID" sz="3600" dirty="0"/>
              <a:t>,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praktik</a:t>
            </a:r>
            <a:r>
              <a:rPr lang="en-ID" sz="3600" dirty="0"/>
              <a:t> </a:t>
            </a:r>
            <a:r>
              <a:rPr lang="en-ID" sz="3600" dirty="0" err="1"/>
              <a:t>langsung</a:t>
            </a:r>
            <a:r>
              <a:rPr lang="en-ID" sz="3600" dirty="0"/>
              <a:t> agar </a:t>
            </a:r>
            <a:r>
              <a:rPr lang="en-ID" sz="3600" dirty="0" err="1"/>
              <a:t>pasien</a:t>
            </a:r>
            <a:r>
              <a:rPr lang="en-ID" sz="3600" dirty="0"/>
              <a:t> </a:t>
            </a:r>
            <a:r>
              <a:rPr lang="en-ID" sz="3600" dirty="0" err="1"/>
              <a:t>lebih</a:t>
            </a:r>
            <a:r>
              <a:rPr lang="en-ID" sz="3600" dirty="0"/>
              <a:t> </a:t>
            </a:r>
            <a:r>
              <a:rPr lang="en-ID" sz="3600" dirty="0" err="1"/>
              <a:t>memahami</a:t>
            </a:r>
            <a:r>
              <a:rPr lang="en-ID" sz="3600" dirty="0"/>
              <a:t> </a:t>
            </a:r>
            <a:r>
              <a:rPr lang="en-ID" sz="3600" dirty="0" err="1"/>
              <a:t>materi</a:t>
            </a:r>
            <a:r>
              <a:rPr lang="en-ID" sz="3600" dirty="0"/>
              <a:t> yang </a:t>
            </a:r>
            <a:r>
              <a:rPr lang="en-ID" sz="3600" dirty="0" err="1"/>
              <a:t>diberikan</a:t>
            </a:r>
            <a:r>
              <a:rPr lang="en-ID" sz="3600" dirty="0"/>
              <a:t>.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ID" sz="3600" b="1" dirty="0"/>
              <a:t>Media </a:t>
            </a:r>
            <a:r>
              <a:rPr lang="en-ID" sz="3600" b="1" dirty="0" err="1"/>
              <a:t>Edukasi</a:t>
            </a:r>
            <a:r>
              <a:rPr lang="en-ID" sz="3600" dirty="0"/>
              <a:t>: </a:t>
            </a:r>
            <a:r>
              <a:rPr lang="en-ID" sz="3600" dirty="0" err="1"/>
              <a:t>Menggunakan</a:t>
            </a:r>
            <a:r>
              <a:rPr lang="en-ID" sz="3600" dirty="0"/>
              <a:t> media </a:t>
            </a:r>
            <a:r>
              <a:rPr lang="en-ID" sz="3600" dirty="0" err="1"/>
              <a:t>cetak</a:t>
            </a:r>
            <a:r>
              <a:rPr lang="en-ID" sz="3600" dirty="0"/>
              <a:t>, digital, </a:t>
            </a:r>
            <a:r>
              <a:rPr lang="en-ID" sz="3600" dirty="0" err="1"/>
              <a:t>atau</a:t>
            </a:r>
            <a:r>
              <a:rPr lang="en-ID" sz="3600" dirty="0"/>
              <a:t> </a:t>
            </a:r>
            <a:r>
              <a:rPr lang="en-ID" sz="3600" dirty="0" err="1"/>
              <a:t>audiovisual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menyampaikan</a:t>
            </a:r>
            <a:r>
              <a:rPr lang="en-ID" sz="3600" dirty="0"/>
              <a:t> </a:t>
            </a:r>
            <a:r>
              <a:rPr lang="en-ID" sz="3600" dirty="0" err="1"/>
              <a:t>informasi</a:t>
            </a:r>
            <a:r>
              <a:rPr lang="en-ID" sz="3600" dirty="0"/>
              <a:t> </a:t>
            </a:r>
            <a:r>
              <a:rPr lang="en-ID" sz="3600" dirty="0" err="1"/>
              <a:t>dengan</a:t>
            </a:r>
            <a:r>
              <a:rPr lang="en-ID" sz="3600" dirty="0"/>
              <a:t> </a:t>
            </a:r>
            <a:r>
              <a:rPr lang="en-ID" sz="3600" dirty="0" err="1"/>
              <a:t>lebih</a:t>
            </a:r>
            <a:r>
              <a:rPr lang="en-ID" sz="3600" dirty="0"/>
              <a:t> </a:t>
            </a:r>
            <a:r>
              <a:rPr lang="en-ID" sz="3600" dirty="0" err="1"/>
              <a:t>menarik</a:t>
            </a:r>
            <a:r>
              <a:rPr lang="en-ID" sz="3600" dirty="0"/>
              <a:t>.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ID" sz="3600" b="1" dirty="0" err="1"/>
              <a:t>Evaluasi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Umpan</a:t>
            </a:r>
            <a:r>
              <a:rPr lang="en-ID" sz="3600" b="1" dirty="0"/>
              <a:t> </a:t>
            </a:r>
            <a:r>
              <a:rPr lang="en-ID" sz="3600" b="1" dirty="0" err="1"/>
              <a:t>Balik</a:t>
            </a:r>
            <a:r>
              <a:rPr lang="en-ID" sz="3600" dirty="0"/>
              <a:t>: </a:t>
            </a:r>
            <a:r>
              <a:rPr lang="en-ID" sz="3600" dirty="0" err="1"/>
              <a:t>Melakukan</a:t>
            </a:r>
            <a:r>
              <a:rPr lang="en-ID" sz="3600" dirty="0"/>
              <a:t> </a:t>
            </a:r>
            <a:r>
              <a:rPr lang="en-ID" sz="3600" dirty="0" err="1"/>
              <a:t>penilaian</a:t>
            </a:r>
            <a:r>
              <a:rPr lang="en-ID" sz="3600" dirty="0"/>
              <a:t> </a:t>
            </a:r>
            <a:r>
              <a:rPr lang="en-ID" sz="3600" dirty="0" err="1"/>
              <a:t>terhadap</a:t>
            </a:r>
            <a:r>
              <a:rPr lang="en-ID" sz="3600" dirty="0"/>
              <a:t> </a:t>
            </a:r>
            <a:r>
              <a:rPr lang="en-ID" sz="3600" dirty="0" err="1"/>
              <a:t>pemahaman</a:t>
            </a:r>
            <a:r>
              <a:rPr lang="en-ID" sz="3600" dirty="0"/>
              <a:t> </a:t>
            </a:r>
            <a:r>
              <a:rPr lang="en-ID" sz="3600" dirty="0" err="1"/>
              <a:t>pasien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memberikan</a:t>
            </a:r>
            <a:r>
              <a:rPr lang="en-ID" sz="3600" dirty="0"/>
              <a:t> </a:t>
            </a:r>
            <a:r>
              <a:rPr lang="en-ID" sz="3600" dirty="0" err="1"/>
              <a:t>umpan</a:t>
            </a:r>
            <a:r>
              <a:rPr lang="en-ID" sz="3600" dirty="0"/>
              <a:t> </a:t>
            </a:r>
            <a:r>
              <a:rPr lang="en-ID" sz="3600" dirty="0" err="1"/>
              <a:t>balik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perbaikan</a:t>
            </a:r>
            <a:r>
              <a:rPr lang="en-ID" sz="3600" dirty="0"/>
              <a:t> </a:t>
            </a:r>
            <a:r>
              <a:rPr lang="en-ID" sz="3600" dirty="0" err="1"/>
              <a:t>edukasi</a:t>
            </a:r>
            <a:r>
              <a:rPr lang="en-ID" sz="3600" dirty="0"/>
              <a:t> di masa </a:t>
            </a:r>
            <a:r>
              <a:rPr lang="en-ID" sz="3600" dirty="0" err="1"/>
              <a:t>depan</a:t>
            </a:r>
            <a:r>
              <a:rPr lang="en-ID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0497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2A9EFF-F531-AA43-A4B5-1B838E93F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2247900"/>
            <a:ext cx="7797800" cy="547009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8844A-D3EC-A04E-A6C1-C755119B6051}"/>
              </a:ext>
            </a:extLst>
          </p:cNvPr>
          <p:cNvSpPr/>
          <p:nvPr/>
        </p:nvSpPr>
        <p:spPr>
          <a:xfrm>
            <a:off x="10744200" y="4982949"/>
            <a:ext cx="63261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3200" b="1" dirty="0" err="1"/>
              <a:t>Pendekatan</a:t>
            </a:r>
            <a:r>
              <a:rPr lang="en-ID" sz="3200" b="1" dirty="0"/>
              <a:t> Individual </a:t>
            </a:r>
            <a:r>
              <a:rPr lang="en-ID" sz="3200" b="1" dirty="0" err="1"/>
              <a:t>dan</a:t>
            </a:r>
            <a:r>
              <a:rPr lang="en-ID" sz="3200" b="1" dirty="0"/>
              <a:t> </a:t>
            </a:r>
            <a:r>
              <a:rPr lang="en-ID" sz="3200" b="1" dirty="0" err="1"/>
              <a:t>Kelompo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84234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94E2FC3-2CE8-464D-988B-9C5FB2F84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7982" y="6118139"/>
            <a:ext cx="5194300" cy="3890711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5469514" cy="615553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ID" sz="4000" b="1" dirty="0"/>
              <a:t>OUTLINE: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62227" y="2395940"/>
            <a:ext cx="1451290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indent="-914400">
              <a:buFont typeface="+mj-lt"/>
              <a:buAutoNum type="arabicPeriod"/>
            </a:pPr>
            <a:r>
              <a:rPr lang="en-US" sz="4800" dirty="0" err="1"/>
              <a:t>Definisi</a:t>
            </a:r>
            <a:r>
              <a:rPr lang="en-US" sz="4800" dirty="0"/>
              <a:t> </a:t>
            </a:r>
            <a:r>
              <a:rPr lang="en-US" sz="4800" dirty="0" err="1"/>
              <a:t>Peran</a:t>
            </a:r>
            <a:r>
              <a:rPr lang="en-US" sz="4800" dirty="0"/>
              <a:t> </a:t>
            </a:r>
          </a:p>
          <a:p>
            <a:pPr marL="914400" lvl="0" indent="-914400">
              <a:buFont typeface="+mj-lt"/>
              <a:buAutoNum type="arabicPeriod"/>
            </a:pPr>
            <a:r>
              <a:rPr lang="en-US" sz="4800" dirty="0" err="1"/>
              <a:t>Fungsi</a:t>
            </a:r>
            <a:r>
              <a:rPr lang="en-US" sz="4800" dirty="0"/>
              <a:t> </a:t>
            </a:r>
            <a:r>
              <a:rPr lang="en-US" sz="4800" dirty="0" err="1"/>
              <a:t>Perawat</a:t>
            </a:r>
            <a:endParaRPr lang="en-US" sz="4800" dirty="0"/>
          </a:p>
          <a:p>
            <a:pPr marL="914400" lvl="0" indent="-914400">
              <a:buFont typeface="+mj-lt"/>
              <a:buAutoNum type="arabicPeriod"/>
            </a:pPr>
            <a:r>
              <a:rPr lang="en-US" sz="4800" dirty="0" err="1"/>
              <a:t>Peran</a:t>
            </a:r>
            <a:r>
              <a:rPr lang="en-US" sz="4800" dirty="0"/>
              <a:t> </a:t>
            </a:r>
            <a:r>
              <a:rPr lang="en-US" sz="4800" dirty="0" err="1"/>
              <a:t>Perawat</a:t>
            </a:r>
            <a:r>
              <a:rPr lang="en-US" sz="4800" dirty="0"/>
              <a:t> </a:t>
            </a:r>
            <a:r>
              <a:rPr lang="en-US" sz="4800" dirty="0" err="1"/>
              <a:t>dalam</a:t>
            </a:r>
            <a:r>
              <a:rPr lang="en-US" sz="4800" dirty="0"/>
              <a:t> Pendidikan </a:t>
            </a:r>
            <a:r>
              <a:rPr lang="en-US" sz="4800" dirty="0" err="1"/>
              <a:t>Kesehatan</a:t>
            </a:r>
            <a:endParaRPr lang="en-US" sz="4800" dirty="0"/>
          </a:p>
          <a:p>
            <a:pPr marL="914400" lvl="0" indent="-914400">
              <a:buFont typeface="+mj-lt"/>
              <a:buAutoNum type="arabicPeriod"/>
            </a:pPr>
            <a:r>
              <a:rPr lang="en-US" sz="4800" dirty="0" err="1"/>
              <a:t>Strategi</a:t>
            </a:r>
            <a:r>
              <a:rPr lang="en-US" sz="4800" dirty="0"/>
              <a:t> </a:t>
            </a:r>
            <a:r>
              <a:rPr lang="en-US" sz="4800" dirty="0" err="1"/>
              <a:t>Perawat</a:t>
            </a:r>
            <a:r>
              <a:rPr lang="en-US" sz="4800" dirty="0"/>
              <a:t> </a:t>
            </a:r>
            <a:r>
              <a:rPr lang="en-US" sz="4800" dirty="0" err="1"/>
              <a:t>dalam</a:t>
            </a:r>
            <a:r>
              <a:rPr lang="en-US" sz="4800" dirty="0"/>
              <a:t> Pendidikan </a:t>
            </a:r>
            <a:r>
              <a:rPr lang="en-US" sz="4800" dirty="0" err="1"/>
              <a:t>Kesehatan</a:t>
            </a:r>
            <a:endParaRPr lang="en-US" sz="4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6322D4-D474-7945-B71E-1C9144E3D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2705100"/>
            <a:ext cx="7899400" cy="492321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6BD1DA1-8254-9948-B744-5E44FD59C10A}"/>
              </a:ext>
            </a:extLst>
          </p:cNvPr>
          <p:cNvSpPr/>
          <p:nvPr/>
        </p:nvSpPr>
        <p:spPr>
          <a:xfrm>
            <a:off x="11430000" y="4874321"/>
            <a:ext cx="32036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3200" b="1" dirty="0" err="1"/>
              <a:t>Metode</a:t>
            </a:r>
            <a:r>
              <a:rPr lang="en-ID" sz="3200" b="1" dirty="0"/>
              <a:t> </a:t>
            </a:r>
            <a:r>
              <a:rPr lang="en-ID" sz="3200" b="1" dirty="0" err="1"/>
              <a:t>Interaktif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02740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48EB0F6-7A87-A84C-80BE-F738ECD76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485900"/>
            <a:ext cx="6457950" cy="64579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BEF4A97-BD76-7145-94E9-13973D328567}"/>
              </a:ext>
            </a:extLst>
          </p:cNvPr>
          <p:cNvSpPr/>
          <p:nvPr/>
        </p:nvSpPr>
        <p:spPr>
          <a:xfrm>
            <a:off x="10972800" y="4692015"/>
            <a:ext cx="2658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3200" b="1" dirty="0"/>
              <a:t>Media </a:t>
            </a:r>
            <a:r>
              <a:rPr lang="en-ID" sz="3200" b="1" dirty="0" err="1"/>
              <a:t>Edukasi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3517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CA37F7E-2C81-034D-B527-5E39088B7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29" y="4000500"/>
            <a:ext cx="8588115" cy="5715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9C22F6-D5B4-1048-84F3-65EEC10BF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342900"/>
            <a:ext cx="8679542" cy="4876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A236722-5CCE-2447-B474-8EC03C15A445}"/>
              </a:ext>
            </a:extLst>
          </p:cNvPr>
          <p:cNvSpPr/>
          <p:nvPr/>
        </p:nvSpPr>
        <p:spPr>
          <a:xfrm>
            <a:off x="10896600" y="6362700"/>
            <a:ext cx="5638800" cy="228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Suku</a:t>
            </a:r>
            <a:r>
              <a:rPr lang="en-US" dirty="0"/>
              <a:t> </a:t>
            </a:r>
            <a:r>
              <a:rPr lang="en-US" dirty="0" err="1"/>
              <a:t>Baduy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? </a:t>
            </a:r>
          </a:p>
          <a:p>
            <a:pPr algn="ctr"/>
            <a:endParaRPr lang="en-US" dirty="0"/>
          </a:p>
          <a:p>
            <a:pPr algn="ctr"/>
            <a:r>
              <a:rPr lang="en-US" dirty="0">
                <a:hlinkClick r:id="rId4"/>
              </a:rPr>
              <a:t>https://kumparan.com/jihansakinahputeri/karakteristik-suku-baduy-dan-implikasinya-terhadap-risiko-penyakit-tuberkulosis-22r2HKVaxSY/1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promosi</a:t>
            </a:r>
            <a:r>
              <a:rPr lang="en-US" dirty="0"/>
              <a:t>/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di </a:t>
            </a:r>
            <a:r>
              <a:rPr lang="en-US" dirty="0" err="1"/>
              <a:t>Suku</a:t>
            </a:r>
            <a:r>
              <a:rPr lang="en-US" dirty="0"/>
              <a:t> </a:t>
            </a:r>
            <a:r>
              <a:rPr lang="en-US" dirty="0" err="1"/>
              <a:t>Baduy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478547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44852" y="4419582"/>
            <a:ext cx="10749819" cy="2100252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940384" y="4454870"/>
            <a:ext cx="12358756" cy="1602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19"/>
              </a:lnSpc>
              <a:spcBef>
                <a:spcPct val="0"/>
              </a:spcBef>
            </a:pPr>
            <a:r>
              <a:rPr lang="en-US" sz="9300">
                <a:solidFill>
                  <a:srgbClr val="FAFAFA"/>
                </a:solidFill>
                <a:latin typeface="Raleway Bold"/>
              </a:rPr>
              <a:t>MATUR NUWUN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1010076" y="9236874"/>
            <a:ext cx="10749819" cy="2100252"/>
            <a:chOff x="0" y="0"/>
            <a:chExt cx="2831228" cy="5531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3341957" y="-1050126"/>
            <a:ext cx="10749819" cy="2100252"/>
            <a:chOff x="0" y="0"/>
            <a:chExt cx="2831228" cy="5531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324454" y="782143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199"/>
                </a:lnTo>
                <a:lnTo>
                  <a:pt x="0" y="10991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929161" y="151200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7068547" y="2611207"/>
            <a:ext cx="6407954" cy="1245782"/>
            <a:chOff x="0" y="0"/>
            <a:chExt cx="8543938" cy="166104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53900" cy="1099512"/>
            </a:xfrm>
            <a:custGeom>
              <a:avLst/>
              <a:gdLst/>
              <a:ahLst/>
              <a:cxnLst/>
              <a:rect l="l" t="t" r="r" b="b"/>
              <a:pathLst>
                <a:path w="1453900" h="1099512">
                  <a:moveTo>
                    <a:pt x="0" y="0"/>
                  </a:moveTo>
                  <a:lnTo>
                    <a:pt x="1453900" y="0"/>
                  </a:lnTo>
                  <a:lnTo>
                    <a:pt x="1453900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661751" y="0"/>
              <a:ext cx="1610174" cy="1078816"/>
            </a:xfrm>
            <a:custGeom>
              <a:avLst/>
              <a:gdLst/>
              <a:ahLst/>
              <a:cxnLst/>
              <a:rect l="l" t="t" r="r" b="b"/>
              <a:pathLst>
                <a:path w="1610174" h="1078816">
                  <a:moveTo>
                    <a:pt x="0" y="0"/>
                  </a:moveTo>
                  <a:lnTo>
                    <a:pt x="1610173" y="0"/>
                  </a:lnTo>
                  <a:lnTo>
                    <a:pt x="1610173" y="1078816"/>
                  </a:lnTo>
                  <a:lnTo>
                    <a:pt x="0" y="10788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3582089" y="0"/>
              <a:ext cx="1601231" cy="1099512"/>
            </a:xfrm>
            <a:custGeom>
              <a:avLst/>
              <a:gdLst/>
              <a:ahLst/>
              <a:cxnLst/>
              <a:rect l="l" t="t" r="r" b="b"/>
              <a:pathLst>
                <a:path w="1601231" h="1099512">
                  <a:moveTo>
                    <a:pt x="0" y="0"/>
                  </a:moveTo>
                  <a:lnTo>
                    <a:pt x="1601231" y="0"/>
                  </a:lnTo>
                  <a:lnTo>
                    <a:pt x="1601231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454003" y="0"/>
              <a:ext cx="1374390" cy="1099512"/>
            </a:xfrm>
            <a:custGeom>
              <a:avLst/>
              <a:gdLst/>
              <a:ahLst/>
              <a:cxnLst/>
              <a:rect l="l" t="t" r="r" b="b"/>
              <a:pathLst>
                <a:path w="1374390" h="1099512">
                  <a:moveTo>
                    <a:pt x="0" y="0"/>
                  </a:moveTo>
                  <a:lnTo>
                    <a:pt x="1374390" y="0"/>
                  </a:lnTo>
                  <a:lnTo>
                    <a:pt x="1374390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7136563" y="0"/>
              <a:ext cx="1407375" cy="1099512"/>
            </a:xfrm>
            <a:custGeom>
              <a:avLst/>
              <a:gdLst/>
              <a:ahLst/>
              <a:cxnLst/>
              <a:rect l="l" t="t" r="r" b="b"/>
              <a:pathLst>
                <a:path w="1407375" h="1099512">
                  <a:moveTo>
                    <a:pt x="0" y="0"/>
                  </a:moveTo>
                  <a:lnTo>
                    <a:pt x="1407375" y="0"/>
                  </a:lnTo>
                  <a:lnTo>
                    <a:pt x="1407375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5044173" y="450936"/>
              <a:ext cx="385217" cy="1210106"/>
            </a:xfrm>
            <a:custGeom>
              <a:avLst/>
              <a:gdLst/>
              <a:ahLst/>
              <a:cxnLst/>
              <a:rect l="l" t="t" r="r" b="b"/>
              <a:pathLst>
                <a:path w="385217" h="1210106">
                  <a:moveTo>
                    <a:pt x="0" y="0"/>
                  </a:moveTo>
                  <a:lnTo>
                    <a:pt x="385217" y="0"/>
                  </a:lnTo>
                  <a:lnTo>
                    <a:pt x="385217" y="1210106"/>
                  </a:lnTo>
                  <a:lnTo>
                    <a:pt x="0" y="1210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098199" y="480545"/>
              <a:ext cx="350260" cy="1100294"/>
            </a:xfrm>
            <a:custGeom>
              <a:avLst/>
              <a:gdLst/>
              <a:ahLst/>
              <a:cxnLst/>
              <a:rect l="l" t="t" r="r" b="b"/>
              <a:pathLst>
                <a:path w="350260" h="1100294">
                  <a:moveTo>
                    <a:pt x="0" y="0"/>
                  </a:moveTo>
                  <a:lnTo>
                    <a:pt x="350260" y="0"/>
                  </a:lnTo>
                  <a:lnTo>
                    <a:pt x="350260" y="1100294"/>
                  </a:lnTo>
                  <a:lnTo>
                    <a:pt x="0" y="1100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6700984" y="450936"/>
              <a:ext cx="385217" cy="1210106"/>
            </a:xfrm>
            <a:custGeom>
              <a:avLst/>
              <a:gdLst/>
              <a:ahLst/>
              <a:cxnLst/>
              <a:rect l="l" t="t" r="r" b="b"/>
              <a:pathLst>
                <a:path w="385217" h="1210106">
                  <a:moveTo>
                    <a:pt x="0" y="0"/>
                  </a:moveTo>
                  <a:lnTo>
                    <a:pt x="385217" y="0"/>
                  </a:lnTo>
                  <a:lnTo>
                    <a:pt x="385217" y="1210106"/>
                  </a:lnTo>
                  <a:lnTo>
                    <a:pt x="0" y="1210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6755010" y="480545"/>
              <a:ext cx="350260" cy="1100294"/>
            </a:xfrm>
            <a:custGeom>
              <a:avLst/>
              <a:gdLst/>
              <a:ahLst/>
              <a:cxnLst/>
              <a:rect l="l" t="t" r="r" b="b"/>
              <a:pathLst>
                <a:path w="350260" h="1100294">
                  <a:moveTo>
                    <a:pt x="0" y="0"/>
                  </a:moveTo>
                  <a:lnTo>
                    <a:pt x="350260" y="0"/>
                  </a:lnTo>
                  <a:lnTo>
                    <a:pt x="350260" y="1100294"/>
                  </a:lnTo>
                  <a:lnTo>
                    <a:pt x="0" y="1100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4354678" y="2061607"/>
            <a:ext cx="2078023" cy="2078023"/>
            <a:chOff x="0" y="0"/>
            <a:chExt cx="2770697" cy="277069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770697" cy="2770697"/>
            </a:xfrm>
            <a:custGeom>
              <a:avLst/>
              <a:gdLst/>
              <a:ahLst/>
              <a:cxnLst/>
              <a:rect l="l" t="t" r="r" b="b"/>
              <a:pathLst>
                <a:path w="2770697" h="2770697">
                  <a:moveTo>
                    <a:pt x="0" y="0"/>
                  </a:moveTo>
                  <a:lnTo>
                    <a:pt x="2770697" y="0"/>
                  </a:lnTo>
                  <a:lnTo>
                    <a:pt x="2770697" y="2770697"/>
                  </a:lnTo>
                  <a:lnTo>
                    <a:pt x="0" y="2770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</p:sp>
        <p:grpSp>
          <p:nvGrpSpPr>
            <p:cNvPr id="26" name="Group 26"/>
            <p:cNvGrpSpPr/>
            <p:nvPr/>
          </p:nvGrpSpPr>
          <p:grpSpPr>
            <a:xfrm>
              <a:off x="240514" y="233896"/>
              <a:ext cx="2302904" cy="2302904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9" name="Freeform 29"/>
            <p:cNvSpPr/>
            <p:nvPr/>
          </p:nvSpPr>
          <p:spPr>
            <a:xfrm>
              <a:off x="227279" y="235432"/>
              <a:ext cx="2302904" cy="2281581"/>
            </a:xfrm>
            <a:custGeom>
              <a:avLst/>
              <a:gdLst/>
              <a:ahLst/>
              <a:cxnLst/>
              <a:rect l="l" t="t" r="r" b="b"/>
              <a:pathLst>
                <a:path w="2302904" h="2281581">
                  <a:moveTo>
                    <a:pt x="0" y="0"/>
                  </a:moveTo>
                  <a:lnTo>
                    <a:pt x="2302904" y="0"/>
                  </a:lnTo>
                  <a:lnTo>
                    <a:pt x="2302904" y="2281581"/>
                  </a:lnTo>
                  <a:lnTo>
                    <a:pt x="0" y="2281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CA37F7E-2C81-034D-B527-5E39088B7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29" y="4000500"/>
            <a:ext cx="8588115" cy="5715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9C22F6-D5B4-1048-84F3-65EEC10BF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342900"/>
            <a:ext cx="8679542" cy="4876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A236722-5CCE-2447-B474-8EC03C15A445}"/>
              </a:ext>
            </a:extLst>
          </p:cNvPr>
          <p:cNvSpPr/>
          <p:nvPr/>
        </p:nvSpPr>
        <p:spPr>
          <a:xfrm>
            <a:off x="10896600" y="6362700"/>
            <a:ext cx="5638800" cy="228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Suku</a:t>
            </a:r>
            <a:r>
              <a:rPr lang="en-US" dirty="0"/>
              <a:t> </a:t>
            </a:r>
            <a:r>
              <a:rPr lang="en-US" dirty="0" err="1"/>
              <a:t>Badui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? 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https://</a:t>
            </a:r>
            <a:r>
              <a:rPr lang="en-US" dirty="0" err="1"/>
              <a:t>kumparan.com</a:t>
            </a:r>
            <a:r>
              <a:rPr lang="en-US" dirty="0"/>
              <a:t>/</a:t>
            </a:r>
            <a:r>
              <a:rPr lang="en-US" dirty="0" err="1"/>
              <a:t>jihansakinahputeri</a:t>
            </a:r>
            <a:r>
              <a:rPr lang="en-US" dirty="0"/>
              <a:t>/karakteristik-suku-baduy-dan-implikasinya-terhadap-risiko-penyakit-tuberkulosis-22r2HKVaxSY/1</a:t>
            </a:r>
          </a:p>
        </p:txBody>
      </p:sp>
    </p:spTree>
    <p:extLst>
      <p:ext uri="{BB962C8B-B14F-4D97-AF65-F5344CB8AC3E}">
        <p14:creationId xmlns:p14="http://schemas.microsoft.com/office/powerpoint/2010/main" val="757143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63627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4000" b="1" dirty="0"/>
              <a:t>PROMOSI KESEHATAN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585537" y="1758215"/>
            <a:ext cx="12392445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id-ID" sz="4000" b="1" dirty="0"/>
              <a:t>Promosi kesehatan </a:t>
            </a:r>
            <a:r>
              <a:rPr lang="id-ID" sz="4000" dirty="0"/>
              <a:t>adalah proses yang memungkinkan orang untuk meningkatkan kendali atas, dan meningkatkan, kesehatan mereka. </a:t>
            </a:r>
          </a:p>
          <a:p>
            <a:pPr marL="571500" lvl="0" indent="-571500" algn="just">
              <a:buFont typeface="Wingdings" pitchFamily="2" charset="2"/>
              <a:buChar char="q"/>
            </a:pPr>
            <a:r>
              <a:rPr lang="id-ID" sz="4000" dirty="0"/>
              <a:t>Sebagai fungsi inti dari kesehatan masyarakat, </a:t>
            </a:r>
            <a:r>
              <a:rPr lang="id-ID" sz="4000" b="1" dirty="0"/>
              <a:t>promosi kesehatan mendukung pemerintah, masyarakat, dan individu untuk mengatasi dan menangani tantangan kesehatan. </a:t>
            </a:r>
            <a:r>
              <a:rPr lang="id-ID" sz="4000" dirty="0"/>
              <a:t>Hal ini dicapai dengan membangun kebijakan publik yang sehat, menciptakan lingkungan yang mendukung, dan memperkuat tindakan masyarakat dan keterampilan pribadi.</a:t>
            </a:r>
            <a:endParaRPr lang="en-US" sz="4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2E9DA68-A167-CE45-94E6-4ED2361B331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977982" y="6118139"/>
            <a:ext cx="5194300" cy="389071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92BC57B-A1E0-0544-BFA8-D46D76793AD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051" y="8821586"/>
            <a:ext cx="28702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907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en-US" sz="4000" b="1" dirty="0"/>
              <a:t>PROMOSI KESEHATAN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585537" y="1758215"/>
            <a:ext cx="12392445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id-ID" sz="4000" b="1" dirty="0"/>
              <a:t>Penekanan promosi kesehatan di Wilayah Pasifik Barat adalah pada: </a:t>
            </a:r>
          </a:p>
          <a:p>
            <a:pPr marL="571500" lvl="0" indent="-571500" algn="just">
              <a:buFont typeface="Wingdings" pitchFamily="2" charset="2"/>
              <a:buChar char="q"/>
            </a:pPr>
            <a:r>
              <a:rPr lang="id-ID" sz="4000" dirty="0"/>
              <a:t>Memperkuat kapasitas promosi kesehatan (pembiayaan dan infrastruktur)</a:t>
            </a:r>
          </a:p>
          <a:p>
            <a:pPr marL="571500" lvl="0" indent="-571500" algn="just">
              <a:buFont typeface="Wingdings" pitchFamily="2" charset="2"/>
              <a:buChar char="q"/>
            </a:pPr>
            <a:r>
              <a:rPr lang="id-ID" sz="4000" dirty="0"/>
              <a:t>Mempromosikan kesehatan perkotaan (termasuk kota-kota sehat dan pemerataan kesehatan melalui Urban HEART)</a:t>
            </a:r>
          </a:p>
          <a:p>
            <a:pPr marL="571500" lvl="0" indent="-571500" algn="just">
              <a:buFont typeface="Wingdings" pitchFamily="2" charset="2"/>
              <a:buChar char="q"/>
            </a:pPr>
            <a:r>
              <a:rPr lang="id-ID" sz="4000" dirty="0"/>
              <a:t>Membangun lingkungan sehat lainnya (termasuk sekolah dan tempat kerja) dan pulau-pulau sehat; dan</a:t>
            </a:r>
          </a:p>
          <a:p>
            <a:pPr marL="571500" lvl="0" indent="-571500" algn="just">
              <a:buFont typeface="Wingdings" pitchFamily="2" charset="2"/>
              <a:buChar char="q"/>
            </a:pPr>
            <a:r>
              <a:rPr lang="id-ID" sz="4000" dirty="0"/>
              <a:t>Mengembangkan </a:t>
            </a:r>
            <a:r>
              <a:rPr lang="id-ID" sz="4000" dirty="0" err="1"/>
              <a:t>literasi</a:t>
            </a:r>
            <a:r>
              <a:rPr lang="id-ID" sz="4000" dirty="0"/>
              <a:t> kesehatan</a:t>
            </a:r>
            <a:endParaRPr lang="en-US" sz="4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2E9DA68-A167-CE45-94E6-4ED2361B331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977982" y="6118139"/>
            <a:ext cx="5194300" cy="389071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9F284F6-0723-4444-8E04-D9408A5146B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051" y="8821586"/>
            <a:ext cx="28702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en-US" sz="4000" b="1" dirty="0"/>
              <a:t>PROMOSI KESEHATAN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F9F284F6-0723-4444-8E04-D9408A5146B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2242" y="9117460"/>
            <a:ext cx="2870200" cy="9017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17D19F9-AAFC-9445-9596-3B398786579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700" y="1936750"/>
            <a:ext cx="9880600" cy="641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61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en-US" sz="4000" b="1" dirty="0"/>
              <a:t>PROMOSI KESEHATAN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F9F284F6-0723-4444-8E04-D9408A5146B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2242" y="9117460"/>
            <a:ext cx="2870200" cy="9017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1FAC059-836C-4548-8C61-2013AC0A0A33}"/>
              </a:ext>
            </a:extLst>
          </p:cNvPr>
          <p:cNvSpPr/>
          <p:nvPr/>
        </p:nvSpPr>
        <p:spPr>
          <a:xfrm>
            <a:off x="916087" y="1469946"/>
            <a:ext cx="1465904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Urban Health Equity Assessment and Response Tool (Urban HEART)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upaya</a:t>
            </a:r>
            <a:r>
              <a:rPr lang="en-US" sz="2800" dirty="0"/>
              <a:t> </a:t>
            </a:r>
            <a:r>
              <a:rPr lang="en-US" sz="2800" dirty="0" err="1"/>
              <a:t>kolektif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telah</a:t>
            </a:r>
            <a:r>
              <a:rPr lang="en-US" sz="2800" dirty="0"/>
              <a:t> </a:t>
            </a:r>
            <a:r>
              <a:rPr lang="en-US" sz="2800" dirty="0" err="1"/>
              <a:t>dikembangkan</a:t>
            </a:r>
            <a:r>
              <a:rPr lang="en-US" sz="2800" dirty="0"/>
              <a:t> </a:t>
            </a:r>
            <a:r>
              <a:rPr lang="en-US" sz="2800" dirty="0" err="1"/>
              <a:t>bersama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Pusat </a:t>
            </a:r>
            <a:r>
              <a:rPr lang="en-US" sz="2800" dirty="0" err="1"/>
              <a:t>Pengembangan</a:t>
            </a:r>
            <a:r>
              <a:rPr lang="en-US" sz="2800" dirty="0"/>
              <a:t> </a:t>
            </a:r>
            <a:r>
              <a:rPr lang="en-US" sz="2800" dirty="0" err="1"/>
              <a:t>Kesehatan</a:t>
            </a:r>
            <a:r>
              <a:rPr lang="en-US" sz="2800" dirty="0"/>
              <a:t> WHO, Kobe (</a:t>
            </a:r>
            <a:r>
              <a:rPr lang="en-US" sz="2800" dirty="0" err="1"/>
              <a:t>Jepang</a:t>
            </a:r>
            <a:r>
              <a:rPr lang="en-US" sz="2800" dirty="0"/>
              <a:t>), </a:t>
            </a:r>
            <a:r>
              <a:rPr lang="en-US" sz="2800" dirty="0" err="1"/>
              <a:t>bekerja</a:t>
            </a:r>
            <a:r>
              <a:rPr lang="en-US" sz="2800" dirty="0"/>
              <a:t> </a:t>
            </a:r>
            <a:r>
              <a:rPr lang="en-US" sz="2800" dirty="0" err="1"/>
              <a:t>sama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kantor</a:t>
            </a:r>
            <a:r>
              <a:rPr lang="en-US" sz="2800" dirty="0"/>
              <a:t> regional WHO,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pejabat</a:t>
            </a:r>
            <a:r>
              <a:rPr lang="en-US" sz="2800" dirty="0"/>
              <a:t> </a:t>
            </a:r>
            <a:r>
              <a:rPr lang="en-US" sz="2800" dirty="0" err="1"/>
              <a:t>kota</a:t>
            </a:r>
            <a:r>
              <a:rPr lang="en-US" sz="2800" dirty="0"/>
              <a:t>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nasional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seluruh</a:t>
            </a:r>
            <a:r>
              <a:rPr lang="en-US" sz="2800" dirty="0"/>
              <a:t> dunia. </a:t>
            </a:r>
            <a:r>
              <a:rPr lang="en-US" sz="2800" dirty="0" err="1"/>
              <a:t>Masukan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tim</a:t>
            </a:r>
            <a:r>
              <a:rPr lang="en-US" sz="2800" dirty="0"/>
              <a:t> di </a:t>
            </a:r>
            <a:r>
              <a:rPr lang="en-US" sz="2800" dirty="0" err="1"/>
              <a:t>kota-kota</a:t>
            </a:r>
            <a:r>
              <a:rPr lang="en-US" sz="2800" dirty="0"/>
              <a:t> yang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uji</a:t>
            </a:r>
            <a:r>
              <a:rPr lang="en-US" sz="2800" dirty="0"/>
              <a:t> </a:t>
            </a:r>
            <a:r>
              <a:rPr lang="en-US" sz="2800" dirty="0" err="1"/>
              <a:t>coba</a:t>
            </a:r>
            <a:r>
              <a:rPr lang="en-US" sz="2800" dirty="0"/>
              <a:t> </a:t>
            </a:r>
            <a:r>
              <a:rPr lang="en-US" sz="2800" dirty="0" err="1"/>
              <a:t>alat</a:t>
            </a:r>
            <a:r>
              <a:rPr lang="en-US" sz="2800" dirty="0"/>
              <a:t> </a:t>
            </a:r>
            <a:r>
              <a:rPr lang="en-US" sz="2800" dirty="0" err="1"/>
              <a:t>tersebut</a:t>
            </a:r>
            <a:r>
              <a:rPr lang="en-US" sz="2800" dirty="0"/>
              <a:t> </a:t>
            </a:r>
            <a:r>
              <a:rPr lang="en-US" sz="2800" dirty="0" err="1"/>
              <a:t>sangat</a:t>
            </a:r>
            <a:r>
              <a:rPr lang="en-US" sz="2800" dirty="0"/>
              <a:t> </a:t>
            </a:r>
            <a:r>
              <a:rPr lang="en-US" sz="2800" dirty="0" err="1"/>
              <a:t>penting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pengembangan</a:t>
            </a:r>
            <a:r>
              <a:rPr lang="en-US" sz="2800" dirty="0"/>
              <a:t> Urban HEART:</a:t>
            </a:r>
          </a:p>
          <a:p>
            <a:r>
              <a:rPr lang="en-US" sz="2800" dirty="0"/>
              <a:t>• Guarulhos (</a:t>
            </a:r>
            <a:r>
              <a:rPr lang="en-US" sz="2800" dirty="0" err="1"/>
              <a:t>Brasil</a:t>
            </a:r>
            <a:r>
              <a:rPr lang="en-US" sz="2800" dirty="0"/>
              <a:t>)</a:t>
            </a:r>
          </a:p>
          <a:p>
            <a:r>
              <a:rPr lang="en-US" sz="2800" dirty="0"/>
              <a:t>• Jakarta, Denpasar (Indonesia)</a:t>
            </a:r>
          </a:p>
          <a:p>
            <a:r>
              <a:rPr lang="en-US" sz="2800" dirty="0"/>
              <a:t>• Teheran (</a:t>
            </a:r>
            <a:r>
              <a:rPr lang="en-US" sz="2800" dirty="0" err="1"/>
              <a:t>Republik</a:t>
            </a:r>
            <a:r>
              <a:rPr lang="en-US" sz="2800" dirty="0"/>
              <a:t> Islam Iran)</a:t>
            </a:r>
          </a:p>
          <a:p>
            <a:r>
              <a:rPr lang="en-US" sz="2800" dirty="0"/>
              <a:t>• Nakuru (Kenya)</a:t>
            </a:r>
          </a:p>
          <a:p>
            <a:r>
              <a:rPr lang="en-US" sz="2800" dirty="0"/>
              <a:t>• Negara </a:t>
            </a:r>
            <a:r>
              <a:rPr lang="en-US" sz="2800" dirty="0" err="1"/>
              <a:t>Bagian</a:t>
            </a:r>
            <a:r>
              <a:rPr lang="en-US" sz="2800" dirty="0"/>
              <a:t> Sarawak (Malaysia)</a:t>
            </a:r>
          </a:p>
          <a:p>
            <a:r>
              <a:rPr lang="en-US" sz="2800" dirty="0"/>
              <a:t>• Kota </a:t>
            </a:r>
            <a:r>
              <a:rPr lang="en-US" sz="2800" dirty="0" err="1"/>
              <a:t>Meksiko</a:t>
            </a:r>
            <a:r>
              <a:rPr lang="en-US" sz="2800" dirty="0"/>
              <a:t> (</a:t>
            </a:r>
            <a:r>
              <a:rPr lang="en-US" sz="2800" dirty="0" err="1"/>
              <a:t>Meksiko</a:t>
            </a:r>
            <a:r>
              <a:rPr lang="en-US" sz="2800" dirty="0"/>
              <a:t>)</a:t>
            </a:r>
          </a:p>
          <a:p>
            <a:r>
              <a:rPr lang="en-US" sz="2800" dirty="0"/>
              <a:t>• Ulaanbaatar (Mongolia)</a:t>
            </a:r>
          </a:p>
          <a:p>
            <a:r>
              <a:rPr lang="en-US" sz="2800" dirty="0"/>
              <a:t>• Davao, Naga, Olongapo, Paranaque, Tacloban, Taguig,</a:t>
            </a:r>
          </a:p>
          <a:p>
            <a:r>
              <a:rPr lang="en-US" sz="2800" dirty="0"/>
              <a:t>Zamboanga (Filipina)</a:t>
            </a:r>
          </a:p>
          <a:p>
            <a:r>
              <a:rPr lang="en-US" sz="2800" dirty="0"/>
              <a:t>• </a:t>
            </a:r>
            <a:r>
              <a:rPr lang="en-US" sz="2800" dirty="0" err="1"/>
              <a:t>Kolombo</a:t>
            </a:r>
            <a:r>
              <a:rPr lang="en-US" sz="2800" dirty="0"/>
              <a:t> (Sri Lanka)</a:t>
            </a:r>
          </a:p>
          <a:p>
            <a:r>
              <a:rPr lang="en-US" sz="2800" dirty="0"/>
              <a:t>• Kota Ho Chi Minh (Vietnam).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EEE3C9F-2C1A-DB4C-ACDD-D3E66D466C0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829800" y="3696905"/>
            <a:ext cx="3816350" cy="54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372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en-US" sz="4000" b="1" dirty="0"/>
              <a:t>PERAWAT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1757360"/>
            <a:ext cx="1451290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lvl="0" indent="-685800">
              <a:buFont typeface="Wingdings" pitchFamily="2" charset="2"/>
              <a:buChar char="q"/>
            </a:pPr>
            <a:r>
              <a:rPr lang="en-ID" sz="3600" dirty="0" err="1"/>
              <a:t>Perawat</a:t>
            </a:r>
            <a:r>
              <a:rPr lang="en-ID" sz="3600" dirty="0"/>
              <a:t> </a:t>
            </a:r>
            <a:r>
              <a:rPr lang="en-ID" sz="3600" dirty="0" err="1"/>
              <a:t>merupakan</a:t>
            </a:r>
            <a:r>
              <a:rPr lang="en-ID" sz="3600" dirty="0"/>
              <a:t> </a:t>
            </a:r>
            <a:r>
              <a:rPr lang="en-ID" sz="3600" dirty="0" err="1"/>
              <a:t>bagian</a:t>
            </a:r>
            <a:r>
              <a:rPr lang="en-ID" sz="3600" dirty="0"/>
              <a:t> </a:t>
            </a:r>
            <a:r>
              <a:rPr lang="en-ID" sz="3600" dirty="0" err="1"/>
              <a:t>penting</a:t>
            </a:r>
            <a:r>
              <a:rPr lang="en-ID" sz="3600" dirty="0"/>
              <a:t> </a:t>
            </a:r>
            <a:r>
              <a:rPr lang="en-ID" sz="3600" dirty="0" err="1"/>
              <a:t>dari</a:t>
            </a:r>
            <a:r>
              <a:rPr lang="en-ID" sz="3600" dirty="0"/>
              <a:t> </a:t>
            </a:r>
            <a:r>
              <a:rPr lang="en-ID" sz="3600" dirty="0" err="1"/>
              <a:t>Pelayanan</a:t>
            </a:r>
            <a:r>
              <a:rPr lang="en-ID" sz="3600" dirty="0"/>
              <a:t> </a:t>
            </a:r>
            <a:r>
              <a:rPr lang="en-ID" sz="3600" dirty="0" err="1"/>
              <a:t>Kesehatan</a:t>
            </a:r>
            <a:r>
              <a:rPr lang="en-ID" sz="3600" dirty="0"/>
              <a:t> Primer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sering</a:t>
            </a:r>
            <a:r>
              <a:rPr lang="en-ID" sz="3600" dirty="0"/>
              <a:t> kali </a:t>
            </a:r>
            <a:r>
              <a:rPr lang="en-ID" sz="3600" dirty="0" err="1"/>
              <a:t>menjadi</a:t>
            </a:r>
            <a:r>
              <a:rPr lang="en-ID" sz="3600" dirty="0"/>
              <a:t> </a:t>
            </a:r>
            <a:r>
              <a:rPr lang="en-ID" sz="3600" dirty="0" err="1"/>
              <a:t>tenaga</a:t>
            </a:r>
            <a:r>
              <a:rPr lang="en-ID" sz="3600" dirty="0"/>
              <a:t> </a:t>
            </a:r>
            <a:r>
              <a:rPr lang="en-ID" sz="3600" dirty="0" err="1"/>
              <a:t>kesehatan</a:t>
            </a:r>
            <a:r>
              <a:rPr lang="en-ID" sz="3600" dirty="0"/>
              <a:t> </a:t>
            </a:r>
            <a:r>
              <a:rPr lang="en-ID" sz="3600" dirty="0" err="1"/>
              <a:t>pertama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terkadang</a:t>
            </a:r>
            <a:r>
              <a:rPr lang="en-ID" sz="3600" dirty="0"/>
              <a:t> </a:t>
            </a:r>
            <a:r>
              <a:rPr lang="en-ID" sz="3600" dirty="0" err="1"/>
              <a:t>satu-satunya</a:t>
            </a:r>
            <a:r>
              <a:rPr lang="en-ID" sz="3600" dirty="0"/>
              <a:t> yang </a:t>
            </a:r>
            <a:r>
              <a:rPr lang="en-ID" sz="3600" dirty="0" err="1"/>
              <a:t>ditemui</a:t>
            </a:r>
            <a:r>
              <a:rPr lang="en-ID" sz="3600" dirty="0"/>
              <a:t> </a:t>
            </a:r>
            <a:r>
              <a:rPr lang="en-ID" sz="3600" dirty="0" err="1"/>
              <a:t>oleh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.</a:t>
            </a:r>
          </a:p>
          <a:p>
            <a:pPr marL="685800" lvl="0" indent="-685800">
              <a:buFont typeface="Wingdings" pitchFamily="2" charset="2"/>
              <a:buChar char="q"/>
            </a:pPr>
            <a:r>
              <a:rPr lang="en-ID" sz="3600" dirty="0" err="1"/>
              <a:t>Kualitas</a:t>
            </a:r>
            <a:r>
              <a:rPr lang="en-ID" sz="3600" dirty="0"/>
              <a:t> </a:t>
            </a:r>
            <a:r>
              <a:rPr lang="en-ID" sz="3600" dirty="0" err="1"/>
              <a:t>penilaian</a:t>
            </a:r>
            <a:r>
              <a:rPr lang="en-ID" sz="3600" dirty="0"/>
              <a:t>, </a:t>
            </a:r>
            <a:r>
              <a:rPr lang="en-ID" sz="3600" dirty="0" err="1"/>
              <a:t>perawatan</a:t>
            </a:r>
            <a:r>
              <a:rPr lang="en-ID" sz="3600" dirty="0"/>
              <a:t>,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pengobatan</a:t>
            </a:r>
            <a:r>
              <a:rPr lang="en-ID" sz="3600" dirty="0"/>
              <a:t> </a:t>
            </a:r>
            <a:r>
              <a:rPr lang="en-ID" sz="3600" dirty="0" err="1"/>
              <a:t>awal</a:t>
            </a:r>
            <a:r>
              <a:rPr lang="en-ID" sz="3600" dirty="0"/>
              <a:t> </a:t>
            </a:r>
            <a:r>
              <a:rPr lang="en-ID" sz="3600" dirty="0" err="1"/>
              <a:t>mereka</a:t>
            </a:r>
            <a:r>
              <a:rPr lang="en-ID" sz="3600" dirty="0"/>
              <a:t> </a:t>
            </a:r>
            <a:r>
              <a:rPr lang="en-ID" sz="3600" dirty="0" err="1"/>
              <a:t>sangat</a:t>
            </a:r>
            <a:r>
              <a:rPr lang="en-ID" sz="3600" dirty="0"/>
              <a:t> </a:t>
            </a:r>
            <a:r>
              <a:rPr lang="en-ID" sz="3600" dirty="0" err="1"/>
              <a:t>penting</a:t>
            </a:r>
            <a:r>
              <a:rPr lang="en-ID" sz="3600" dirty="0"/>
              <a:t>. </a:t>
            </a:r>
          </a:p>
          <a:p>
            <a:pPr marL="685800" lvl="0" indent="-685800">
              <a:buFont typeface="Wingdings" pitchFamily="2" charset="2"/>
              <a:buChar char="q"/>
            </a:pPr>
            <a:r>
              <a:rPr lang="en-ID" sz="3600" dirty="0" err="1"/>
              <a:t>Mereka</a:t>
            </a:r>
            <a:r>
              <a:rPr lang="en-ID" sz="3600" dirty="0"/>
              <a:t> juga </a:t>
            </a:r>
            <a:r>
              <a:rPr lang="en-ID" sz="3600" dirty="0" err="1"/>
              <a:t>merupakan</a:t>
            </a:r>
            <a:r>
              <a:rPr lang="en-ID" sz="3600" dirty="0"/>
              <a:t> </a:t>
            </a:r>
            <a:r>
              <a:rPr lang="en-ID" sz="3600" dirty="0" err="1"/>
              <a:t>bagian</a:t>
            </a:r>
            <a:r>
              <a:rPr lang="en-ID" sz="3600" dirty="0"/>
              <a:t> </a:t>
            </a:r>
            <a:r>
              <a:rPr lang="en-ID" sz="3600" dirty="0" err="1"/>
              <a:t>dari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 </a:t>
            </a:r>
            <a:r>
              <a:rPr lang="en-ID" sz="3600" dirty="0" err="1"/>
              <a:t>setempat</a:t>
            </a:r>
            <a:r>
              <a:rPr lang="en-ID" sz="3600" dirty="0"/>
              <a:t> – yang </a:t>
            </a:r>
            <a:r>
              <a:rPr lang="en-ID" sz="3600" dirty="0" err="1"/>
              <a:t>berbagi</a:t>
            </a:r>
            <a:r>
              <a:rPr lang="en-ID" sz="3600" dirty="0"/>
              <a:t> </a:t>
            </a:r>
            <a:r>
              <a:rPr lang="en-ID" sz="3600" dirty="0" err="1"/>
              <a:t>budaya</a:t>
            </a:r>
            <a:r>
              <a:rPr lang="en-ID" sz="3600" dirty="0"/>
              <a:t>, </a:t>
            </a:r>
            <a:r>
              <a:rPr lang="en-ID" sz="3600" dirty="0" err="1"/>
              <a:t>kekuatan</a:t>
            </a:r>
            <a:r>
              <a:rPr lang="en-ID" sz="3600" dirty="0"/>
              <a:t>,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kelemahannya</a:t>
            </a:r>
            <a:r>
              <a:rPr lang="en-ID" sz="3600" dirty="0"/>
              <a:t> –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dapat</a:t>
            </a:r>
            <a:r>
              <a:rPr lang="en-ID" sz="3600" dirty="0"/>
              <a:t> </a:t>
            </a:r>
            <a:r>
              <a:rPr lang="en-ID" sz="3600" dirty="0" err="1"/>
              <a:t>membentuk</a:t>
            </a:r>
            <a:r>
              <a:rPr lang="en-ID" sz="3600" dirty="0"/>
              <a:t> </a:t>
            </a:r>
            <a:r>
              <a:rPr lang="en-ID" sz="3600" dirty="0" err="1"/>
              <a:t>serta</a:t>
            </a:r>
            <a:r>
              <a:rPr lang="en-ID" sz="3600" dirty="0"/>
              <a:t> </a:t>
            </a:r>
            <a:r>
              <a:rPr lang="en-ID" sz="3600" dirty="0" err="1"/>
              <a:t>memberikan</a:t>
            </a:r>
            <a:r>
              <a:rPr lang="en-ID" sz="3600" dirty="0"/>
              <a:t> </a:t>
            </a:r>
            <a:r>
              <a:rPr lang="en-ID" sz="3600" dirty="0" err="1"/>
              <a:t>intervensi</a:t>
            </a:r>
            <a:r>
              <a:rPr lang="en-ID" sz="3600" dirty="0"/>
              <a:t> yang </a:t>
            </a:r>
            <a:r>
              <a:rPr lang="en-ID" sz="3600" dirty="0" err="1"/>
              <a:t>efektif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memenuhi</a:t>
            </a:r>
            <a:r>
              <a:rPr lang="en-ID" sz="3600" dirty="0"/>
              <a:t> </a:t>
            </a:r>
            <a:r>
              <a:rPr lang="en-ID" sz="3600" dirty="0" err="1"/>
              <a:t>kebutuhan</a:t>
            </a:r>
            <a:r>
              <a:rPr lang="en-ID" sz="3600" dirty="0"/>
              <a:t> </a:t>
            </a:r>
            <a:r>
              <a:rPr lang="en-ID" sz="3600" dirty="0" err="1"/>
              <a:t>pasien</a:t>
            </a:r>
            <a:r>
              <a:rPr lang="en-ID" sz="3600" dirty="0"/>
              <a:t>, </a:t>
            </a:r>
            <a:r>
              <a:rPr lang="en-ID" sz="3600" dirty="0" err="1"/>
              <a:t>keluarga</a:t>
            </a:r>
            <a:r>
              <a:rPr lang="en-ID" sz="3600" dirty="0"/>
              <a:t>,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.</a:t>
            </a:r>
            <a:endParaRPr lang="en-US" sz="36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2F5FEF7-3882-7944-8E9B-F562F9658D3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175682" y="7015258"/>
            <a:ext cx="3996600" cy="299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15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/>
            <a:r>
              <a:rPr lang="en-US" sz="4000" b="1" dirty="0"/>
              <a:t>PERAWAT DAN</a:t>
            </a:r>
          </a:p>
          <a:p>
            <a:pPr lvl="0"/>
            <a:r>
              <a:rPr lang="en-US" sz="4000" b="1" dirty="0"/>
              <a:t>PROMOSI KESEHATAN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5BDD9C50-3FE9-8140-8EFB-86AAB464147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485" y="228600"/>
            <a:ext cx="7772400" cy="100584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16A349E-2D70-1F44-8798-E87D48935904}"/>
              </a:ext>
            </a:extLst>
          </p:cNvPr>
          <p:cNvSpPr/>
          <p:nvPr/>
        </p:nvSpPr>
        <p:spPr>
          <a:xfrm>
            <a:off x="883518" y="3467100"/>
            <a:ext cx="619575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err="1"/>
              <a:t>Literatur</a:t>
            </a:r>
            <a:r>
              <a:rPr lang="en-US" sz="3200" i="1" dirty="0"/>
              <a:t> </a:t>
            </a:r>
            <a:r>
              <a:rPr lang="en-US" sz="3200" i="1" dirty="0" err="1"/>
              <a:t>ini</a:t>
            </a:r>
            <a:r>
              <a:rPr lang="en-US" sz="3200" i="1" dirty="0"/>
              <a:t> </a:t>
            </a:r>
            <a:r>
              <a:rPr lang="en-US" sz="3200" i="1" dirty="0" err="1"/>
              <a:t>menekankan</a:t>
            </a:r>
            <a:r>
              <a:rPr lang="en-US" sz="3200" i="1" dirty="0"/>
              <a:t> </a:t>
            </a:r>
            <a:r>
              <a:rPr lang="en-US" sz="3200" i="1" dirty="0" err="1"/>
              <a:t>bahwa</a:t>
            </a:r>
            <a:r>
              <a:rPr lang="en-US" sz="3200" i="1" dirty="0"/>
              <a:t> </a:t>
            </a:r>
            <a:r>
              <a:rPr lang="en-US" sz="3200" i="1" dirty="0" err="1"/>
              <a:t>promosi</a:t>
            </a:r>
            <a:r>
              <a:rPr lang="en-US" sz="3200" i="1" dirty="0"/>
              <a:t> </a:t>
            </a:r>
            <a:r>
              <a:rPr lang="en-US" sz="3200" i="1" dirty="0" err="1"/>
              <a:t>kesehatan</a:t>
            </a:r>
            <a:r>
              <a:rPr lang="en-US" sz="3200" i="1" dirty="0"/>
              <a:t> </a:t>
            </a:r>
            <a:r>
              <a:rPr lang="en-US" sz="3200" i="1" dirty="0" err="1"/>
              <a:t>penting</a:t>
            </a:r>
            <a:r>
              <a:rPr lang="en-US" sz="3200" i="1" dirty="0"/>
              <a:t> </a:t>
            </a:r>
            <a:r>
              <a:rPr lang="en-US" sz="3200" i="1" dirty="0" err="1"/>
              <a:t>terutama</a:t>
            </a:r>
            <a:r>
              <a:rPr lang="en-US" sz="3200" i="1" dirty="0"/>
              <a:t> </a:t>
            </a:r>
            <a:r>
              <a:rPr lang="en-US" sz="3200" i="1" dirty="0" err="1"/>
              <a:t>dalam</a:t>
            </a:r>
            <a:r>
              <a:rPr lang="en-US" sz="3200" i="1" dirty="0"/>
              <a:t> </a:t>
            </a:r>
            <a:r>
              <a:rPr lang="en-US" sz="3200" i="1" dirty="0" err="1"/>
              <a:t>mencapai</a:t>
            </a:r>
            <a:r>
              <a:rPr lang="en-US" sz="3200" i="1" dirty="0"/>
              <a:t> </a:t>
            </a:r>
            <a:r>
              <a:rPr lang="en-US" sz="3200" i="1" dirty="0" err="1"/>
              <a:t>kesejahteraan</a:t>
            </a:r>
            <a:r>
              <a:rPr lang="en-US" sz="3200" i="1" dirty="0"/>
              <a:t> di </a:t>
            </a:r>
            <a:r>
              <a:rPr lang="en-US" sz="3200" i="1" dirty="0" err="1"/>
              <a:t>antara</a:t>
            </a:r>
            <a:r>
              <a:rPr lang="en-US" sz="3200" i="1" dirty="0"/>
              <a:t> </a:t>
            </a:r>
            <a:r>
              <a:rPr lang="en-US" sz="3200" i="1" dirty="0" err="1"/>
              <a:t>klien</a:t>
            </a:r>
            <a:r>
              <a:rPr lang="en-US" sz="3200" i="1" dirty="0"/>
              <a:t>/</a:t>
            </a:r>
            <a:r>
              <a:rPr lang="en-US" sz="3200" i="1" dirty="0" err="1"/>
              <a:t>klien</a:t>
            </a:r>
            <a:r>
              <a:rPr lang="en-US" sz="3200" i="1" dirty="0"/>
              <a:t> </a:t>
            </a:r>
            <a:r>
              <a:rPr lang="en-US" sz="3200" i="1" dirty="0" err="1"/>
              <a:t>serta</a:t>
            </a:r>
            <a:r>
              <a:rPr lang="en-US" sz="3200" i="1" dirty="0"/>
              <a:t> </a:t>
            </a:r>
            <a:r>
              <a:rPr lang="en-US" sz="3200" i="1" dirty="0" err="1"/>
              <a:t>menyediakan</a:t>
            </a:r>
            <a:r>
              <a:rPr lang="en-US" sz="3200" i="1" dirty="0"/>
              <a:t> </a:t>
            </a:r>
            <a:r>
              <a:rPr lang="en-US" sz="3200" i="1" dirty="0" err="1"/>
              <a:t>layanan</a:t>
            </a:r>
            <a:r>
              <a:rPr lang="en-US" sz="3200" i="1" dirty="0"/>
              <a:t> </a:t>
            </a:r>
            <a:r>
              <a:rPr lang="en-US" sz="3200" i="1" dirty="0" err="1"/>
              <a:t>keperawatan</a:t>
            </a:r>
            <a:r>
              <a:rPr lang="en-US" sz="32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8311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973</Words>
  <Application>Microsoft Macintosh PowerPoint</Application>
  <PresentationFormat>Custom</PresentationFormat>
  <Paragraphs>101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Calibri</vt:lpstr>
      <vt:lpstr>Raleway Bold</vt:lpstr>
      <vt:lpstr>Montserrat Classic</vt:lpstr>
      <vt:lpstr>Wingdings</vt:lpstr>
      <vt:lpstr>Arial</vt:lpstr>
      <vt:lpstr>Courier New</vt:lpstr>
      <vt:lpstr>Poppins Bold</vt:lpstr>
      <vt:lpstr>Montserrat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 PENGAJARAN</dc:title>
  <cp:lastModifiedBy>Microsoft Office User</cp:lastModifiedBy>
  <cp:revision>43</cp:revision>
  <dcterms:created xsi:type="dcterms:W3CDTF">2006-08-16T00:00:00Z</dcterms:created>
  <dcterms:modified xsi:type="dcterms:W3CDTF">2026-03-09T04:03:40Z</dcterms:modified>
  <dc:identifier>DAF6gEpU58o</dc:identifier>
</cp:coreProperties>
</file>