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4" r:id="rId6"/>
    <p:sldId id="260" r:id="rId7"/>
    <p:sldId id="261" r:id="rId8"/>
    <p:sldId id="262" r:id="rId9"/>
    <p:sldId id="283" r:id="rId10"/>
    <p:sldId id="263" r:id="rId11"/>
    <p:sldId id="282" r:id="rId12"/>
    <p:sldId id="278" r:id="rId13"/>
    <p:sldId id="279" r:id="rId14"/>
    <p:sldId id="280" r:id="rId15"/>
    <p:sldId id="281" r:id="rId16"/>
    <p:sldId id="265" r:id="rId17"/>
    <p:sldId id="267" r:id="rId18"/>
    <p:sldId id="268" r:id="rId19"/>
    <p:sldId id="269" r:id="rId20"/>
    <p:sldId id="270" r:id="rId21"/>
    <p:sldId id="277" r:id="rId22"/>
    <p:sldId id="276" r:id="rId23"/>
    <p:sldId id="271" r:id="rId24"/>
    <p:sldId id="272" r:id="rId25"/>
    <p:sldId id="273" r:id="rId26"/>
    <p:sldId id="274" r:id="rId27"/>
    <p:sldId id="275" r:id="rId28"/>
    <p:sldId id="28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886037-AC60-4257-AFA4-26DC7F4C0BFD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9C2F833-8EBC-42B9-86D1-F1966452D3DA}">
      <dgm:prSet/>
      <dgm:spPr/>
      <dgm:t>
        <a:bodyPr/>
        <a:lstStyle/>
        <a:p>
          <a:r>
            <a:rPr lang="en-ID"/>
            <a:t>Adalah bebas dari bahaya atau risiko (hazard). Hazard atau bahaya adalah suatu “keadaan atau perubahan atau tindakan” yang dapat meningkatkan risiko pada pasien. </a:t>
          </a:r>
          <a:endParaRPr lang="en-US"/>
        </a:p>
      </dgm:t>
    </dgm:pt>
    <dgm:pt modelId="{F3722BB5-942B-42FA-B5CF-8430A9C47478}" type="parTrans" cxnId="{AD5440D8-5019-4087-AB24-E547A6F8297A}">
      <dgm:prSet/>
      <dgm:spPr/>
      <dgm:t>
        <a:bodyPr/>
        <a:lstStyle/>
        <a:p>
          <a:endParaRPr lang="en-US"/>
        </a:p>
      </dgm:t>
    </dgm:pt>
    <dgm:pt modelId="{5E0D1712-008B-4B09-9758-17DD3E5114C7}" type="sibTrans" cxnId="{AD5440D8-5019-4087-AB24-E547A6F8297A}">
      <dgm:prSet/>
      <dgm:spPr/>
      <dgm:t>
        <a:bodyPr/>
        <a:lstStyle/>
        <a:p>
          <a:endParaRPr lang="en-US"/>
        </a:p>
      </dgm:t>
    </dgm:pt>
    <dgm:pt modelId="{6B66FCA8-E0DA-4B37-B89C-59EAA0787759}">
      <dgm:prSet/>
      <dgm:spPr/>
      <dgm:t>
        <a:bodyPr/>
        <a:lstStyle/>
        <a:p>
          <a:r>
            <a:rPr lang="en-ID"/>
            <a:t>Keadaan adalah setiap faktor yang berhubungan atau mempengaruhi keselamatan pasien akibat dari agent atau personal. </a:t>
          </a:r>
          <a:endParaRPr lang="en-US"/>
        </a:p>
      </dgm:t>
    </dgm:pt>
    <dgm:pt modelId="{561E1757-2960-46D1-83D5-0820AF33B6A7}" type="parTrans" cxnId="{C130C700-1CC0-419E-A5E1-44C43B886D26}">
      <dgm:prSet/>
      <dgm:spPr/>
      <dgm:t>
        <a:bodyPr/>
        <a:lstStyle/>
        <a:p>
          <a:endParaRPr lang="en-US"/>
        </a:p>
      </dgm:t>
    </dgm:pt>
    <dgm:pt modelId="{C504624E-0285-4CD4-B827-627C54AD16BD}" type="sibTrans" cxnId="{C130C700-1CC0-419E-A5E1-44C43B886D26}">
      <dgm:prSet/>
      <dgm:spPr/>
      <dgm:t>
        <a:bodyPr/>
        <a:lstStyle/>
        <a:p>
          <a:endParaRPr lang="en-US"/>
        </a:p>
      </dgm:t>
    </dgm:pt>
    <dgm:pt modelId="{7D7BEA20-7021-402C-B0B7-3B4595A14456}">
      <dgm:prSet/>
      <dgm:spPr/>
      <dgm:t>
        <a:bodyPr/>
        <a:lstStyle/>
        <a:p>
          <a:r>
            <a:rPr lang="en-ID"/>
            <a:t>Agent adalah substansi, objek atau sistem yang menyebabkan perubahan (KKPRS, 2015).</a:t>
          </a:r>
          <a:endParaRPr lang="en-US"/>
        </a:p>
      </dgm:t>
    </dgm:pt>
    <dgm:pt modelId="{300B6F69-03E3-4604-8732-832F795DDFCD}" type="parTrans" cxnId="{87489E16-2E64-49B5-949A-0652B454AB9F}">
      <dgm:prSet/>
      <dgm:spPr/>
      <dgm:t>
        <a:bodyPr/>
        <a:lstStyle/>
        <a:p>
          <a:endParaRPr lang="en-US"/>
        </a:p>
      </dgm:t>
    </dgm:pt>
    <dgm:pt modelId="{19FBAB35-F18E-4DDE-AF7F-B9DA93EFADAC}" type="sibTrans" cxnId="{87489E16-2E64-49B5-949A-0652B454AB9F}">
      <dgm:prSet/>
      <dgm:spPr/>
      <dgm:t>
        <a:bodyPr/>
        <a:lstStyle/>
        <a:p>
          <a:endParaRPr lang="en-US"/>
        </a:p>
      </dgm:t>
    </dgm:pt>
    <dgm:pt modelId="{CD68B5A9-E6EC-424F-B7F1-6E85829A5ADA}" type="pres">
      <dgm:prSet presAssocID="{1D886037-AC60-4257-AFA4-26DC7F4C0BFD}" presName="linear" presStyleCnt="0">
        <dgm:presLayoutVars>
          <dgm:animLvl val="lvl"/>
          <dgm:resizeHandles val="exact"/>
        </dgm:presLayoutVars>
      </dgm:prSet>
      <dgm:spPr/>
    </dgm:pt>
    <dgm:pt modelId="{7B7C1E3E-7CD6-4246-9AFB-A649155DA45C}" type="pres">
      <dgm:prSet presAssocID="{19C2F833-8EBC-42B9-86D1-F1966452D3D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DAA9B59-FD69-4FA4-8B4F-D4FCBC361536}" type="pres">
      <dgm:prSet presAssocID="{5E0D1712-008B-4B09-9758-17DD3E5114C7}" presName="spacer" presStyleCnt="0"/>
      <dgm:spPr/>
    </dgm:pt>
    <dgm:pt modelId="{48D869D3-2CAF-4C6D-BD33-B9BF76FA59B9}" type="pres">
      <dgm:prSet presAssocID="{6B66FCA8-E0DA-4B37-B89C-59EAA078775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7B5F32F-31E1-4876-8B06-58D43707358F}" type="pres">
      <dgm:prSet presAssocID="{C504624E-0285-4CD4-B827-627C54AD16BD}" presName="spacer" presStyleCnt="0"/>
      <dgm:spPr/>
    </dgm:pt>
    <dgm:pt modelId="{6BDF3332-ABDD-48A3-94EF-857E2F22F7F1}" type="pres">
      <dgm:prSet presAssocID="{7D7BEA20-7021-402C-B0B7-3B4595A1445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130C700-1CC0-419E-A5E1-44C43B886D26}" srcId="{1D886037-AC60-4257-AFA4-26DC7F4C0BFD}" destId="{6B66FCA8-E0DA-4B37-B89C-59EAA0787759}" srcOrd="1" destOrd="0" parTransId="{561E1757-2960-46D1-83D5-0820AF33B6A7}" sibTransId="{C504624E-0285-4CD4-B827-627C54AD16BD}"/>
    <dgm:cxn modelId="{87489E16-2E64-49B5-949A-0652B454AB9F}" srcId="{1D886037-AC60-4257-AFA4-26DC7F4C0BFD}" destId="{7D7BEA20-7021-402C-B0B7-3B4595A14456}" srcOrd="2" destOrd="0" parTransId="{300B6F69-03E3-4604-8732-832F795DDFCD}" sibTransId="{19FBAB35-F18E-4DDE-AF7F-B9DA93EFADAC}"/>
    <dgm:cxn modelId="{243BE838-7726-42BF-BBC9-5793B55AA63B}" type="presOf" srcId="{1D886037-AC60-4257-AFA4-26DC7F4C0BFD}" destId="{CD68B5A9-E6EC-424F-B7F1-6E85829A5ADA}" srcOrd="0" destOrd="0" presId="urn:microsoft.com/office/officeart/2005/8/layout/vList2"/>
    <dgm:cxn modelId="{E9A3CF6F-EA1E-486F-AA1D-1738A754D617}" type="presOf" srcId="{7D7BEA20-7021-402C-B0B7-3B4595A14456}" destId="{6BDF3332-ABDD-48A3-94EF-857E2F22F7F1}" srcOrd="0" destOrd="0" presId="urn:microsoft.com/office/officeart/2005/8/layout/vList2"/>
    <dgm:cxn modelId="{6DA41D7F-3F81-43DE-8F72-B8B8318E3454}" type="presOf" srcId="{19C2F833-8EBC-42B9-86D1-F1966452D3DA}" destId="{7B7C1E3E-7CD6-4246-9AFB-A649155DA45C}" srcOrd="0" destOrd="0" presId="urn:microsoft.com/office/officeart/2005/8/layout/vList2"/>
    <dgm:cxn modelId="{369400C2-8689-40C8-9761-498C9F6211C9}" type="presOf" srcId="{6B66FCA8-E0DA-4B37-B89C-59EAA0787759}" destId="{48D869D3-2CAF-4C6D-BD33-B9BF76FA59B9}" srcOrd="0" destOrd="0" presId="urn:microsoft.com/office/officeart/2005/8/layout/vList2"/>
    <dgm:cxn modelId="{AD5440D8-5019-4087-AB24-E547A6F8297A}" srcId="{1D886037-AC60-4257-AFA4-26DC7F4C0BFD}" destId="{19C2F833-8EBC-42B9-86D1-F1966452D3DA}" srcOrd="0" destOrd="0" parTransId="{F3722BB5-942B-42FA-B5CF-8430A9C47478}" sibTransId="{5E0D1712-008B-4B09-9758-17DD3E5114C7}"/>
    <dgm:cxn modelId="{F0AAC2FB-5D3E-472C-AA0C-1F263BE2E926}" type="presParOf" srcId="{CD68B5A9-E6EC-424F-B7F1-6E85829A5ADA}" destId="{7B7C1E3E-7CD6-4246-9AFB-A649155DA45C}" srcOrd="0" destOrd="0" presId="urn:microsoft.com/office/officeart/2005/8/layout/vList2"/>
    <dgm:cxn modelId="{5B354D8C-8271-47AC-A214-A38961677511}" type="presParOf" srcId="{CD68B5A9-E6EC-424F-B7F1-6E85829A5ADA}" destId="{EDAA9B59-FD69-4FA4-8B4F-D4FCBC361536}" srcOrd="1" destOrd="0" presId="urn:microsoft.com/office/officeart/2005/8/layout/vList2"/>
    <dgm:cxn modelId="{20D7DFA5-6DEF-43E5-9267-FDBB36237382}" type="presParOf" srcId="{CD68B5A9-E6EC-424F-B7F1-6E85829A5ADA}" destId="{48D869D3-2CAF-4C6D-BD33-B9BF76FA59B9}" srcOrd="2" destOrd="0" presId="urn:microsoft.com/office/officeart/2005/8/layout/vList2"/>
    <dgm:cxn modelId="{E98C3272-6A9B-46CB-9FE9-4D8F71570D57}" type="presParOf" srcId="{CD68B5A9-E6EC-424F-B7F1-6E85829A5ADA}" destId="{47B5F32F-31E1-4876-8B06-58D43707358F}" srcOrd="3" destOrd="0" presId="urn:microsoft.com/office/officeart/2005/8/layout/vList2"/>
    <dgm:cxn modelId="{1CF9C534-E371-4CB7-912F-62A68ADB71E8}" type="presParOf" srcId="{CD68B5A9-E6EC-424F-B7F1-6E85829A5ADA}" destId="{6BDF3332-ABDD-48A3-94EF-857E2F22F7F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6AD01E-9DA4-498C-8384-D3F55BD4752B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20D25DB-8021-4F55-98D5-F2317393838D}">
      <dgm:prSet/>
      <dgm:spPr/>
      <dgm:t>
        <a:bodyPr/>
        <a:lstStyle/>
        <a:p>
          <a:r>
            <a:rPr lang="en-ID" dirty="0" err="1">
              <a:solidFill>
                <a:schemeClr val="accent2">
                  <a:lumMod val="50000"/>
                </a:schemeClr>
              </a:solidFill>
            </a:rPr>
            <a:t>Keselamatan</a:t>
          </a:r>
          <a:r>
            <a:rPr lang="en-ID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ID" dirty="0" err="1">
              <a:solidFill>
                <a:schemeClr val="accent2">
                  <a:lumMod val="50000"/>
                </a:schemeClr>
              </a:solidFill>
            </a:rPr>
            <a:t>pasien</a:t>
          </a:r>
          <a:r>
            <a:rPr lang="en-ID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ID" dirty="0" err="1">
              <a:solidFill>
                <a:schemeClr val="accent2">
                  <a:lumMod val="50000"/>
                </a:schemeClr>
              </a:solidFill>
            </a:rPr>
            <a:t>atau</a:t>
          </a:r>
          <a:r>
            <a:rPr lang="en-ID" dirty="0">
              <a:solidFill>
                <a:schemeClr val="accent2">
                  <a:lumMod val="50000"/>
                </a:schemeClr>
              </a:solidFill>
            </a:rPr>
            <a:t> patient safety </a:t>
          </a:r>
          <a:r>
            <a:rPr lang="en-ID" dirty="0" err="1"/>
            <a:t>adalah</a:t>
          </a:r>
          <a:r>
            <a:rPr lang="en-ID" dirty="0"/>
            <a:t> proses </a:t>
          </a:r>
          <a:r>
            <a:rPr lang="en-ID" dirty="0" err="1"/>
            <a:t>pemberian</a:t>
          </a:r>
          <a:r>
            <a:rPr lang="en-ID" dirty="0"/>
            <a:t> </a:t>
          </a:r>
          <a:r>
            <a:rPr lang="en-ID" dirty="0" err="1"/>
            <a:t>pelayanan</a:t>
          </a:r>
          <a:r>
            <a:rPr lang="en-ID" dirty="0"/>
            <a:t> </a:t>
          </a:r>
          <a:r>
            <a:rPr lang="en-ID" dirty="0" err="1"/>
            <a:t>kesehatan</a:t>
          </a:r>
          <a:r>
            <a:rPr lang="en-ID" dirty="0"/>
            <a:t> di </a:t>
          </a:r>
          <a:r>
            <a:rPr lang="en-ID" dirty="0" err="1"/>
            <a:t>fasilitas</a:t>
          </a:r>
          <a:r>
            <a:rPr lang="en-ID" dirty="0"/>
            <a:t> </a:t>
          </a:r>
          <a:r>
            <a:rPr lang="en-ID" dirty="0" err="1"/>
            <a:t>kesehatan</a:t>
          </a:r>
          <a:r>
            <a:rPr lang="en-ID" dirty="0"/>
            <a:t>, </a:t>
          </a:r>
          <a:r>
            <a:rPr lang="en-ID" dirty="0" err="1"/>
            <a:t>seperti</a:t>
          </a:r>
          <a:r>
            <a:rPr lang="en-ID" dirty="0"/>
            <a:t> </a:t>
          </a:r>
          <a:r>
            <a:rPr lang="en-ID" dirty="0" err="1"/>
            <a:t>rumah</a:t>
          </a:r>
          <a:r>
            <a:rPr lang="en-ID" dirty="0"/>
            <a:t> </a:t>
          </a:r>
          <a:r>
            <a:rPr lang="en-ID" dirty="0" err="1"/>
            <a:t>sakit</a:t>
          </a:r>
          <a:r>
            <a:rPr lang="en-ID" dirty="0"/>
            <a:t> </a:t>
          </a:r>
          <a:r>
            <a:rPr lang="en-ID" dirty="0" err="1"/>
            <a:t>diberikan</a:t>
          </a:r>
          <a:r>
            <a:rPr lang="en-ID" dirty="0"/>
            <a:t> </a:t>
          </a:r>
          <a:r>
            <a:rPr lang="en-ID" dirty="0" err="1"/>
            <a:t>secara</a:t>
          </a:r>
          <a:r>
            <a:rPr lang="en-ID" dirty="0"/>
            <a:t> </a:t>
          </a:r>
          <a:r>
            <a:rPr lang="en-ID" dirty="0" err="1"/>
            <a:t>aman</a:t>
          </a:r>
          <a:r>
            <a:rPr lang="en-ID" dirty="0"/>
            <a:t>. </a:t>
          </a:r>
          <a:endParaRPr lang="en-US" dirty="0"/>
        </a:p>
      </dgm:t>
    </dgm:pt>
    <dgm:pt modelId="{154BAEB9-8B58-482D-AD38-EC0F2AF56D64}" type="parTrans" cxnId="{222ACB79-9ACD-43A0-85C5-9AABFD8C6F2A}">
      <dgm:prSet/>
      <dgm:spPr/>
      <dgm:t>
        <a:bodyPr/>
        <a:lstStyle/>
        <a:p>
          <a:endParaRPr lang="en-US"/>
        </a:p>
      </dgm:t>
    </dgm:pt>
    <dgm:pt modelId="{60BF7048-7031-4FAA-AA8B-51DEC6D3F6F7}" type="sibTrans" cxnId="{222ACB79-9ACD-43A0-85C5-9AABFD8C6F2A}">
      <dgm:prSet/>
      <dgm:spPr/>
      <dgm:t>
        <a:bodyPr/>
        <a:lstStyle/>
        <a:p>
          <a:endParaRPr lang="en-US"/>
        </a:p>
      </dgm:t>
    </dgm:pt>
    <dgm:pt modelId="{EA07AF8B-D831-4C57-AD8B-B5E2174A0AC5}">
      <dgm:prSet/>
      <dgm:spPr/>
      <dgm:t>
        <a:bodyPr/>
        <a:lstStyle/>
        <a:p>
          <a:r>
            <a:rPr lang="en-ID" b="1" dirty="0" err="1">
              <a:solidFill>
                <a:schemeClr val="accent2">
                  <a:lumMod val="50000"/>
                </a:schemeClr>
              </a:solidFill>
            </a:rPr>
            <a:t>Pasien</a:t>
          </a:r>
          <a:r>
            <a:rPr lang="en-ID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ID" b="1" dirty="0" err="1">
              <a:solidFill>
                <a:schemeClr val="accent2">
                  <a:lumMod val="50000"/>
                </a:schemeClr>
              </a:solidFill>
            </a:rPr>
            <a:t>bebas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harm (</a:t>
          </a:r>
          <a:r>
            <a:rPr lang="en-ID" dirty="0" err="1"/>
            <a:t>cedera</a:t>
          </a:r>
          <a:r>
            <a:rPr lang="en-ID" dirty="0"/>
            <a:t>) yang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seharusnya</a:t>
          </a:r>
          <a:r>
            <a:rPr lang="en-ID" dirty="0"/>
            <a:t> </a:t>
          </a:r>
          <a:r>
            <a:rPr lang="en-ID" dirty="0" err="1"/>
            <a:t>terjadi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bebas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harm yang </a:t>
          </a:r>
          <a:r>
            <a:rPr lang="en-ID" dirty="0" err="1"/>
            <a:t>potensial</a:t>
          </a:r>
          <a:r>
            <a:rPr lang="en-ID" dirty="0"/>
            <a:t>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terjadi</a:t>
          </a:r>
          <a:r>
            <a:rPr lang="en-ID" dirty="0"/>
            <a:t>, </a:t>
          </a:r>
          <a:r>
            <a:rPr lang="en-ID" dirty="0" err="1"/>
            <a:t>seperti</a:t>
          </a:r>
          <a:r>
            <a:rPr lang="en-ID" dirty="0"/>
            <a:t> </a:t>
          </a:r>
          <a:r>
            <a:rPr lang="en-ID" dirty="0" err="1"/>
            <a:t>penyakit</a:t>
          </a:r>
          <a:r>
            <a:rPr lang="en-ID" dirty="0"/>
            <a:t>; </a:t>
          </a:r>
          <a:r>
            <a:rPr lang="en-ID" dirty="0" err="1"/>
            <a:t>cedera</a:t>
          </a:r>
          <a:r>
            <a:rPr lang="en-ID" dirty="0"/>
            <a:t> </a:t>
          </a:r>
          <a:r>
            <a:rPr lang="en-ID" dirty="0" err="1"/>
            <a:t>fisik</a:t>
          </a:r>
          <a:r>
            <a:rPr lang="en-ID" dirty="0"/>
            <a:t>; social; </a:t>
          </a:r>
          <a:r>
            <a:rPr lang="en-ID" dirty="0" err="1"/>
            <a:t>psikologis</a:t>
          </a:r>
          <a:r>
            <a:rPr lang="en-ID" dirty="0"/>
            <a:t>; </a:t>
          </a:r>
          <a:r>
            <a:rPr lang="en-ID" dirty="0" err="1"/>
            <a:t>cacat</a:t>
          </a:r>
          <a:r>
            <a:rPr lang="en-ID" dirty="0"/>
            <a:t> dan </a:t>
          </a:r>
          <a:r>
            <a:rPr lang="en-ID" dirty="0" err="1"/>
            <a:t>kematian</a:t>
          </a:r>
          <a:r>
            <a:rPr lang="en-ID" dirty="0"/>
            <a:t> (KKPRS, 2015). </a:t>
          </a:r>
        </a:p>
        <a:p>
          <a:r>
            <a:rPr lang="en-ID" b="1" dirty="0" err="1">
              <a:solidFill>
                <a:schemeClr val="accent2">
                  <a:lumMod val="50000"/>
                </a:schemeClr>
              </a:solidFill>
            </a:rPr>
            <a:t>Keselamatan</a:t>
          </a:r>
          <a:r>
            <a:rPr lang="en-ID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ID" b="1" dirty="0" err="1">
              <a:solidFill>
                <a:schemeClr val="accent2">
                  <a:lumMod val="50000"/>
                </a:schemeClr>
              </a:solidFill>
            </a:rPr>
            <a:t>pasien</a:t>
          </a:r>
          <a:r>
            <a:rPr lang="en-ID" b="1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komponen</a:t>
          </a:r>
          <a:r>
            <a:rPr lang="en-ID" dirty="0"/>
            <a:t> yang </a:t>
          </a:r>
          <a:r>
            <a:rPr lang="en-ID" dirty="0" err="1"/>
            <a:t>esensial</a:t>
          </a:r>
          <a:r>
            <a:rPr lang="en-ID" dirty="0"/>
            <a:t> dan vital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kualitas</a:t>
          </a:r>
          <a:r>
            <a:rPr lang="en-ID" dirty="0"/>
            <a:t> </a:t>
          </a:r>
          <a:r>
            <a:rPr lang="en-ID" dirty="0" err="1"/>
            <a:t>asuhan</a:t>
          </a:r>
          <a:r>
            <a:rPr lang="en-ID" dirty="0"/>
            <a:t> </a:t>
          </a:r>
          <a:r>
            <a:rPr lang="en-ID" dirty="0" err="1"/>
            <a:t>keperawatan</a:t>
          </a:r>
          <a:r>
            <a:rPr lang="en-ID" dirty="0"/>
            <a:t> (Ballard, 2018).</a:t>
          </a:r>
          <a:endParaRPr lang="en-US" dirty="0"/>
        </a:p>
      </dgm:t>
    </dgm:pt>
    <dgm:pt modelId="{B62A0489-3E21-47F0-A744-A54C1B601768}" type="parTrans" cxnId="{B16C88F1-42CB-4785-BC2B-AF5FC3FCC480}">
      <dgm:prSet/>
      <dgm:spPr/>
      <dgm:t>
        <a:bodyPr/>
        <a:lstStyle/>
        <a:p>
          <a:endParaRPr lang="en-US"/>
        </a:p>
      </dgm:t>
    </dgm:pt>
    <dgm:pt modelId="{64E2ED88-545A-46D5-978E-109C8773577F}" type="sibTrans" cxnId="{B16C88F1-42CB-4785-BC2B-AF5FC3FCC480}">
      <dgm:prSet/>
      <dgm:spPr/>
      <dgm:t>
        <a:bodyPr/>
        <a:lstStyle/>
        <a:p>
          <a:endParaRPr lang="en-US"/>
        </a:p>
      </dgm:t>
    </dgm:pt>
    <dgm:pt modelId="{86291095-5A38-4344-9E94-C2ADE7BD82E3}" type="pres">
      <dgm:prSet presAssocID="{C46AD01E-9DA4-498C-8384-D3F55BD4752B}" presName="vert0" presStyleCnt="0">
        <dgm:presLayoutVars>
          <dgm:dir/>
          <dgm:animOne val="branch"/>
          <dgm:animLvl val="lvl"/>
        </dgm:presLayoutVars>
      </dgm:prSet>
      <dgm:spPr/>
    </dgm:pt>
    <dgm:pt modelId="{34D4779D-1E98-455F-A23C-7FC382CA2075}" type="pres">
      <dgm:prSet presAssocID="{420D25DB-8021-4F55-98D5-F2317393838D}" presName="thickLine" presStyleLbl="alignNode1" presStyleIdx="0" presStyleCnt="2"/>
      <dgm:spPr/>
    </dgm:pt>
    <dgm:pt modelId="{9BE49CAA-A7B8-4E2D-8125-85FEF83AB42A}" type="pres">
      <dgm:prSet presAssocID="{420D25DB-8021-4F55-98D5-F2317393838D}" presName="horz1" presStyleCnt="0"/>
      <dgm:spPr/>
    </dgm:pt>
    <dgm:pt modelId="{6CC409DF-DCD5-4C81-AF7F-DBD9D8E1E533}" type="pres">
      <dgm:prSet presAssocID="{420D25DB-8021-4F55-98D5-F2317393838D}" presName="tx1" presStyleLbl="revTx" presStyleIdx="0" presStyleCnt="2"/>
      <dgm:spPr/>
    </dgm:pt>
    <dgm:pt modelId="{C23DFCDB-4DEE-402D-9F9F-9D2E30AFC5C4}" type="pres">
      <dgm:prSet presAssocID="{420D25DB-8021-4F55-98D5-F2317393838D}" presName="vert1" presStyleCnt="0"/>
      <dgm:spPr/>
    </dgm:pt>
    <dgm:pt modelId="{66A62886-51C6-49DE-95EF-E48AECA996C5}" type="pres">
      <dgm:prSet presAssocID="{EA07AF8B-D831-4C57-AD8B-B5E2174A0AC5}" presName="thickLine" presStyleLbl="alignNode1" presStyleIdx="1" presStyleCnt="2" custLinFactNeighborX="505" custLinFactNeighborY="-28889"/>
      <dgm:spPr/>
    </dgm:pt>
    <dgm:pt modelId="{1435ACF4-4833-4334-AB13-EEC8EB81DBCB}" type="pres">
      <dgm:prSet presAssocID="{EA07AF8B-D831-4C57-AD8B-B5E2174A0AC5}" presName="horz1" presStyleCnt="0"/>
      <dgm:spPr/>
    </dgm:pt>
    <dgm:pt modelId="{371A4FEB-CFAA-4C9C-9501-0D7AFE331618}" type="pres">
      <dgm:prSet presAssocID="{EA07AF8B-D831-4C57-AD8B-B5E2174A0AC5}" presName="tx1" presStyleLbl="revTx" presStyleIdx="1" presStyleCnt="2"/>
      <dgm:spPr/>
    </dgm:pt>
    <dgm:pt modelId="{6F59465A-7891-44B2-8BAE-C854BFE7FE93}" type="pres">
      <dgm:prSet presAssocID="{EA07AF8B-D831-4C57-AD8B-B5E2174A0AC5}" presName="vert1" presStyleCnt="0"/>
      <dgm:spPr/>
    </dgm:pt>
  </dgm:ptLst>
  <dgm:cxnLst>
    <dgm:cxn modelId="{84B8EA1F-EBEE-4CFC-928B-B7DA3491E08B}" type="presOf" srcId="{EA07AF8B-D831-4C57-AD8B-B5E2174A0AC5}" destId="{371A4FEB-CFAA-4C9C-9501-0D7AFE331618}" srcOrd="0" destOrd="0" presId="urn:microsoft.com/office/officeart/2008/layout/LinedList"/>
    <dgm:cxn modelId="{222ACB79-9ACD-43A0-85C5-9AABFD8C6F2A}" srcId="{C46AD01E-9DA4-498C-8384-D3F55BD4752B}" destId="{420D25DB-8021-4F55-98D5-F2317393838D}" srcOrd="0" destOrd="0" parTransId="{154BAEB9-8B58-482D-AD38-EC0F2AF56D64}" sibTransId="{60BF7048-7031-4FAA-AA8B-51DEC6D3F6F7}"/>
    <dgm:cxn modelId="{ECB7A45A-42C9-42FD-99D0-C7B28ABDF19D}" type="presOf" srcId="{420D25DB-8021-4F55-98D5-F2317393838D}" destId="{6CC409DF-DCD5-4C81-AF7F-DBD9D8E1E533}" srcOrd="0" destOrd="0" presId="urn:microsoft.com/office/officeart/2008/layout/LinedList"/>
    <dgm:cxn modelId="{58CB1AC3-45B1-43B0-BDE1-B1A99E1ED918}" type="presOf" srcId="{C46AD01E-9DA4-498C-8384-D3F55BD4752B}" destId="{86291095-5A38-4344-9E94-C2ADE7BD82E3}" srcOrd="0" destOrd="0" presId="urn:microsoft.com/office/officeart/2008/layout/LinedList"/>
    <dgm:cxn modelId="{B16C88F1-42CB-4785-BC2B-AF5FC3FCC480}" srcId="{C46AD01E-9DA4-498C-8384-D3F55BD4752B}" destId="{EA07AF8B-D831-4C57-AD8B-B5E2174A0AC5}" srcOrd="1" destOrd="0" parTransId="{B62A0489-3E21-47F0-A744-A54C1B601768}" sibTransId="{64E2ED88-545A-46D5-978E-109C8773577F}"/>
    <dgm:cxn modelId="{1FAC44BC-3E1F-4CAE-BDA0-7193BD7E46DF}" type="presParOf" srcId="{86291095-5A38-4344-9E94-C2ADE7BD82E3}" destId="{34D4779D-1E98-455F-A23C-7FC382CA2075}" srcOrd="0" destOrd="0" presId="urn:microsoft.com/office/officeart/2008/layout/LinedList"/>
    <dgm:cxn modelId="{001FD969-E1EF-42C9-A11B-4CCCA8598825}" type="presParOf" srcId="{86291095-5A38-4344-9E94-C2ADE7BD82E3}" destId="{9BE49CAA-A7B8-4E2D-8125-85FEF83AB42A}" srcOrd="1" destOrd="0" presId="urn:microsoft.com/office/officeart/2008/layout/LinedList"/>
    <dgm:cxn modelId="{B04890B0-6C0C-4585-B4CF-99DFEACDA71C}" type="presParOf" srcId="{9BE49CAA-A7B8-4E2D-8125-85FEF83AB42A}" destId="{6CC409DF-DCD5-4C81-AF7F-DBD9D8E1E533}" srcOrd="0" destOrd="0" presId="urn:microsoft.com/office/officeart/2008/layout/LinedList"/>
    <dgm:cxn modelId="{AC063AE5-86CF-4284-831F-6ED716DBE73B}" type="presParOf" srcId="{9BE49CAA-A7B8-4E2D-8125-85FEF83AB42A}" destId="{C23DFCDB-4DEE-402D-9F9F-9D2E30AFC5C4}" srcOrd="1" destOrd="0" presId="urn:microsoft.com/office/officeart/2008/layout/LinedList"/>
    <dgm:cxn modelId="{0BBB1C07-7CAC-4711-88CC-25CE49C0DDA0}" type="presParOf" srcId="{86291095-5A38-4344-9E94-C2ADE7BD82E3}" destId="{66A62886-51C6-49DE-95EF-E48AECA996C5}" srcOrd="2" destOrd="0" presId="urn:microsoft.com/office/officeart/2008/layout/LinedList"/>
    <dgm:cxn modelId="{D0CB3403-C1E0-463D-A95E-51EBFECE6718}" type="presParOf" srcId="{86291095-5A38-4344-9E94-C2ADE7BD82E3}" destId="{1435ACF4-4833-4334-AB13-EEC8EB81DBCB}" srcOrd="3" destOrd="0" presId="urn:microsoft.com/office/officeart/2008/layout/LinedList"/>
    <dgm:cxn modelId="{E247FE7F-1BF3-4BB0-8184-A7A0971CDD36}" type="presParOf" srcId="{1435ACF4-4833-4334-AB13-EEC8EB81DBCB}" destId="{371A4FEB-CFAA-4C9C-9501-0D7AFE331618}" srcOrd="0" destOrd="0" presId="urn:microsoft.com/office/officeart/2008/layout/LinedList"/>
    <dgm:cxn modelId="{F348BD62-7294-4A91-BEA2-7435360969D5}" type="presParOf" srcId="{1435ACF4-4833-4334-AB13-EEC8EB81DBCB}" destId="{6F59465A-7891-44B2-8BAE-C854BFE7FE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7FD19E-69A1-496E-8D34-304C756D3B4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D8BC569-46AE-4CFB-AEC8-173B3A411F8F}">
      <dgm:prSet/>
      <dgm:spPr/>
      <dgm:t>
        <a:bodyPr/>
        <a:lstStyle/>
        <a:p>
          <a:r>
            <a:rPr lang="en-ID"/>
            <a:t>Aman (Safety), yaitu pasien yang menerima pelayanan kesehatan terbebas dari luka atau cedera. </a:t>
          </a:r>
          <a:endParaRPr lang="en-US"/>
        </a:p>
      </dgm:t>
    </dgm:pt>
    <dgm:pt modelId="{5E69C390-64BF-4B25-ABED-0F66BC035F79}" type="parTrans" cxnId="{A0903433-320E-4AF2-8958-DC622DBB0186}">
      <dgm:prSet/>
      <dgm:spPr/>
      <dgm:t>
        <a:bodyPr/>
        <a:lstStyle/>
        <a:p>
          <a:endParaRPr lang="en-US"/>
        </a:p>
      </dgm:t>
    </dgm:pt>
    <dgm:pt modelId="{B13C84A0-4F7C-4890-B481-9BA404D3E15C}" type="sibTrans" cxnId="{A0903433-320E-4AF2-8958-DC622DBB0186}">
      <dgm:prSet/>
      <dgm:spPr/>
      <dgm:t>
        <a:bodyPr/>
        <a:lstStyle/>
        <a:p>
          <a:endParaRPr lang="en-US"/>
        </a:p>
      </dgm:t>
    </dgm:pt>
    <dgm:pt modelId="{F1EE500D-8349-4EC7-8B9E-EF027EFB6EE6}">
      <dgm:prSet/>
      <dgm:spPr/>
      <dgm:t>
        <a:bodyPr/>
        <a:lstStyle/>
        <a:p>
          <a:r>
            <a:rPr lang="en-ID"/>
            <a:t>Efektif (Effective), yaitu memberikan pelayanan sesuai dengan kompetensi dan ilmu pengetahuan. </a:t>
          </a:r>
          <a:endParaRPr lang="en-US"/>
        </a:p>
      </dgm:t>
    </dgm:pt>
    <dgm:pt modelId="{4B3CED85-B320-4F1E-8292-2E6221CC4E26}" type="parTrans" cxnId="{FEDD8C6D-D8C6-451D-95DE-191CB0B3D879}">
      <dgm:prSet/>
      <dgm:spPr/>
      <dgm:t>
        <a:bodyPr/>
        <a:lstStyle/>
        <a:p>
          <a:endParaRPr lang="en-US"/>
        </a:p>
      </dgm:t>
    </dgm:pt>
    <dgm:pt modelId="{01D3F5A7-D7E5-407E-A715-6A66A5043520}" type="sibTrans" cxnId="{FEDD8C6D-D8C6-451D-95DE-191CB0B3D879}">
      <dgm:prSet/>
      <dgm:spPr/>
      <dgm:t>
        <a:bodyPr/>
        <a:lstStyle/>
        <a:p>
          <a:endParaRPr lang="en-US"/>
        </a:p>
      </dgm:t>
    </dgm:pt>
    <dgm:pt modelId="{52B6CE6D-2E11-4341-B76F-AC8618D5C96F}" type="pres">
      <dgm:prSet presAssocID="{857FD19E-69A1-496E-8D34-304C756D3B4F}" presName="root" presStyleCnt="0">
        <dgm:presLayoutVars>
          <dgm:dir/>
          <dgm:resizeHandles val="exact"/>
        </dgm:presLayoutVars>
      </dgm:prSet>
      <dgm:spPr/>
    </dgm:pt>
    <dgm:pt modelId="{7DD8DAAC-DA77-458C-AB18-8F61C41223BE}" type="pres">
      <dgm:prSet presAssocID="{8D8BC569-46AE-4CFB-AEC8-173B3A411F8F}" presName="compNode" presStyleCnt="0"/>
      <dgm:spPr/>
    </dgm:pt>
    <dgm:pt modelId="{CC26202E-628F-444B-9789-7808C5FA59DF}" type="pres">
      <dgm:prSet presAssocID="{8D8BC569-46AE-4CFB-AEC8-173B3A411F8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works"/>
        </a:ext>
      </dgm:extLst>
    </dgm:pt>
    <dgm:pt modelId="{2F1D92D7-6841-42EB-9068-CE1D976503AA}" type="pres">
      <dgm:prSet presAssocID="{8D8BC569-46AE-4CFB-AEC8-173B3A411F8F}" presName="spaceRect" presStyleCnt="0"/>
      <dgm:spPr/>
    </dgm:pt>
    <dgm:pt modelId="{B5F583FD-22CC-4627-A9A0-007FF7439D27}" type="pres">
      <dgm:prSet presAssocID="{8D8BC569-46AE-4CFB-AEC8-173B3A411F8F}" presName="textRect" presStyleLbl="revTx" presStyleIdx="0" presStyleCnt="2">
        <dgm:presLayoutVars>
          <dgm:chMax val="1"/>
          <dgm:chPref val="1"/>
        </dgm:presLayoutVars>
      </dgm:prSet>
      <dgm:spPr/>
    </dgm:pt>
    <dgm:pt modelId="{591BEE48-3D06-4947-BCBA-848D54C800DC}" type="pres">
      <dgm:prSet presAssocID="{B13C84A0-4F7C-4890-B481-9BA404D3E15C}" presName="sibTrans" presStyleCnt="0"/>
      <dgm:spPr/>
    </dgm:pt>
    <dgm:pt modelId="{F835704B-5B10-4D54-8BF2-7E4F5F74CA21}" type="pres">
      <dgm:prSet presAssocID="{F1EE500D-8349-4EC7-8B9E-EF027EFB6EE6}" presName="compNode" presStyleCnt="0"/>
      <dgm:spPr/>
    </dgm:pt>
    <dgm:pt modelId="{C9CE50C3-5530-4486-8D59-07D080A81CC5}" type="pres">
      <dgm:prSet presAssocID="{F1EE500D-8349-4EC7-8B9E-EF027EFB6EE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623D7600-01DD-434F-94F3-4976487E3593}" type="pres">
      <dgm:prSet presAssocID="{F1EE500D-8349-4EC7-8B9E-EF027EFB6EE6}" presName="spaceRect" presStyleCnt="0"/>
      <dgm:spPr/>
    </dgm:pt>
    <dgm:pt modelId="{BB9436EB-8608-4C94-AC80-F93C5071A370}" type="pres">
      <dgm:prSet presAssocID="{F1EE500D-8349-4EC7-8B9E-EF027EFB6EE6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BF53419-602A-4D53-8204-2B0D58667EAA}" type="presOf" srcId="{8D8BC569-46AE-4CFB-AEC8-173B3A411F8F}" destId="{B5F583FD-22CC-4627-A9A0-007FF7439D27}" srcOrd="0" destOrd="0" presId="urn:microsoft.com/office/officeart/2018/2/layout/IconLabelList"/>
    <dgm:cxn modelId="{A0903433-320E-4AF2-8958-DC622DBB0186}" srcId="{857FD19E-69A1-496E-8D34-304C756D3B4F}" destId="{8D8BC569-46AE-4CFB-AEC8-173B3A411F8F}" srcOrd="0" destOrd="0" parTransId="{5E69C390-64BF-4B25-ABED-0F66BC035F79}" sibTransId="{B13C84A0-4F7C-4890-B481-9BA404D3E15C}"/>
    <dgm:cxn modelId="{FEDD8C6D-D8C6-451D-95DE-191CB0B3D879}" srcId="{857FD19E-69A1-496E-8D34-304C756D3B4F}" destId="{F1EE500D-8349-4EC7-8B9E-EF027EFB6EE6}" srcOrd="1" destOrd="0" parTransId="{4B3CED85-B320-4F1E-8292-2E6221CC4E26}" sibTransId="{01D3F5A7-D7E5-407E-A715-6A66A5043520}"/>
    <dgm:cxn modelId="{DF314074-A17D-42CC-A23B-BE1D7929C4C9}" type="presOf" srcId="{857FD19E-69A1-496E-8D34-304C756D3B4F}" destId="{52B6CE6D-2E11-4341-B76F-AC8618D5C96F}" srcOrd="0" destOrd="0" presId="urn:microsoft.com/office/officeart/2018/2/layout/IconLabelList"/>
    <dgm:cxn modelId="{695FBB8F-00B9-4035-8CA7-F4509447B07A}" type="presOf" srcId="{F1EE500D-8349-4EC7-8B9E-EF027EFB6EE6}" destId="{BB9436EB-8608-4C94-AC80-F93C5071A370}" srcOrd="0" destOrd="0" presId="urn:microsoft.com/office/officeart/2018/2/layout/IconLabelList"/>
    <dgm:cxn modelId="{A535C446-CB1E-402C-B454-6BB44EC6D803}" type="presParOf" srcId="{52B6CE6D-2E11-4341-B76F-AC8618D5C96F}" destId="{7DD8DAAC-DA77-458C-AB18-8F61C41223BE}" srcOrd="0" destOrd="0" presId="urn:microsoft.com/office/officeart/2018/2/layout/IconLabelList"/>
    <dgm:cxn modelId="{E5FF39E5-F6B0-4631-88A1-796A35A49EB4}" type="presParOf" srcId="{7DD8DAAC-DA77-458C-AB18-8F61C41223BE}" destId="{CC26202E-628F-444B-9789-7808C5FA59DF}" srcOrd="0" destOrd="0" presId="urn:microsoft.com/office/officeart/2018/2/layout/IconLabelList"/>
    <dgm:cxn modelId="{79F8E021-2252-4965-ABBD-A64320553657}" type="presParOf" srcId="{7DD8DAAC-DA77-458C-AB18-8F61C41223BE}" destId="{2F1D92D7-6841-42EB-9068-CE1D976503AA}" srcOrd="1" destOrd="0" presId="urn:microsoft.com/office/officeart/2018/2/layout/IconLabelList"/>
    <dgm:cxn modelId="{0D196AEE-82BE-4A9F-948F-045DCB2547BE}" type="presParOf" srcId="{7DD8DAAC-DA77-458C-AB18-8F61C41223BE}" destId="{B5F583FD-22CC-4627-A9A0-007FF7439D27}" srcOrd="2" destOrd="0" presId="urn:microsoft.com/office/officeart/2018/2/layout/IconLabelList"/>
    <dgm:cxn modelId="{14560A41-6000-428E-B737-BFC60DEF2BD8}" type="presParOf" srcId="{52B6CE6D-2E11-4341-B76F-AC8618D5C96F}" destId="{591BEE48-3D06-4947-BCBA-848D54C800DC}" srcOrd="1" destOrd="0" presId="urn:microsoft.com/office/officeart/2018/2/layout/IconLabelList"/>
    <dgm:cxn modelId="{7D0A2E09-9008-4822-BB13-7E60E5A12408}" type="presParOf" srcId="{52B6CE6D-2E11-4341-B76F-AC8618D5C96F}" destId="{F835704B-5B10-4D54-8BF2-7E4F5F74CA21}" srcOrd="2" destOrd="0" presId="urn:microsoft.com/office/officeart/2018/2/layout/IconLabelList"/>
    <dgm:cxn modelId="{767991E9-BE26-4417-8BE6-796B5F6A3F00}" type="presParOf" srcId="{F835704B-5B10-4D54-8BF2-7E4F5F74CA21}" destId="{C9CE50C3-5530-4486-8D59-07D080A81CC5}" srcOrd="0" destOrd="0" presId="urn:microsoft.com/office/officeart/2018/2/layout/IconLabelList"/>
    <dgm:cxn modelId="{F3098E39-920D-417C-91B9-8AEF2D0B8BCD}" type="presParOf" srcId="{F835704B-5B10-4D54-8BF2-7E4F5F74CA21}" destId="{623D7600-01DD-434F-94F3-4976487E3593}" srcOrd="1" destOrd="0" presId="urn:microsoft.com/office/officeart/2018/2/layout/IconLabelList"/>
    <dgm:cxn modelId="{BD048583-26F3-44ED-97B7-2251D4B798B6}" type="presParOf" srcId="{F835704B-5B10-4D54-8BF2-7E4F5F74CA21}" destId="{BB9436EB-8608-4C94-AC80-F93C5071A37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225ADE-8496-4838-8240-7E18B66230B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385B4E5-C2FB-45DC-86E3-36103C724739}">
      <dgm:prSet/>
      <dgm:spPr/>
      <dgm:t>
        <a:bodyPr/>
        <a:lstStyle/>
        <a:p>
          <a:r>
            <a:rPr lang="en-ID" b="0" i="0"/>
            <a:t>1. Lingkungan Fisik </a:t>
          </a:r>
          <a:endParaRPr lang="en-US"/>
        </a:p>
      </dgm:t>
    </dgm:pt>
    <dgm:pt modelId="{2263424B-8689-4C91-89EE-428DA3F5AA10}" type="parTrans" cxnId="{A0D40C3E-2EAE-4047-95E1-A72EA3D9FCB6}">
      <dgm:prSet/>
      <dgm:spPr/>
      <dgm:t>
        <a:bodyPr/>
        <a:lstStyle/>
        <a:p>
          <a:endParaRPr lang="en-US"/>
        </a:p>
      </dgm:t>
    </dgm:pt>
    <dgm:pt modelId="{A04B3F94-C787-40D0-A996-7CA9406A3A75}" type="sibTrans" cxnId="{A0D40C3E-2EAE-4047-95E1-A72EA3D9FCB6}">
      <dgm:prSet/>
      <dgm:spPr/>
      <dgm:t>
        <a:bodyPr/>
        <a:lstStyle/>
        <a:p>
          <a:endParaRPr lang="en-US"/>
        </a:p>
      </dgm:t>
    </dgm:pt>
    <dgm:pt modelId="{0923BB4E-74E0-44B2-A2C7-0825C601F456}">
      <dgm:prSet/>
      <dgm:spPr/>
      <dgm:t>
        <a:bodyPr/>
        <a:lstStyle/>
        <a:p>
          <a:r>
            <a:rPr lang="en-ID" b="0" i="0"/>
            <a:t>2. Lingkungan Kimia </a:t>
          </a:r>
          <a:endParaRPr lang="en-US"/>
        </a:p>
      </dgm:t>
    </dgm:pt>
    <dgm:pt modelId="{601A11E2-C761-4386-A44B-69077003F38E}" type="parTrans" cxnId="{518BC7DB-2EC4-4C6E-8B7B-2594DFC1CB1A}">
      <dgm:prSet/>
      <dgm:spPr/>
      <dgm:t>
        <a:bodyPr/>
        <a:lstStyle/>
        <a:p>
          <a:endParaRPr lang="en-US"/>
        </a:p>
      </dgm:t>
    </dgm:pt>
    <dgm:pt modelId="{87727654-9088-46E2-BACA-F456670E4B91}" type="sibTrans" cxnId="{518BC7DB-2EC4-4C6E-8B7B-2594DFC1CB1A}">
      <dgm:prSet/>
      <dgm:spPr/>
      <dgm:t>
        <a:bodyPr/>
        <a:lstStyle/>
        <a:p>
          <a:endParaRPr lang="en-US"/>
        </a:p>
      </dgm:t>
    </dgm:pt>
    <dgm:pt modelId="{F90DC2BB-8504-4C24-8B6D-E4093C553359}">
      <dgm:prSet/>
      <dgm:spPr/>
      <dgm:t>
        <a:bodyPr/>
        <a:lstStyle/>
        <a:p>
          <a:r>
            <a:rPr lang="en-ID" b="0" i="0"/>
            <a:t>3. Lingkungan Biologi </a:t>
          </a:r>
          <a:endParaRPr lang="en-US"/>
        </a:p>
      </dgm:t>
    </dgm:pt>
    <dgm:pt modelId="{A9773CB9-9924-4B79-B648-24AE0335F4C4}" type="parTrans" cxnId="{06E52411-0633-498A-A141-4DCDF1BCD668}">
      <dgm:prSet/>
      <dgm:spPr/>
      <dgm:t>
        <a:bodyPr/>
        <a:lstStyle/>
        <a:p>
          <a:endParaRPr lang="en-US"/>
        </a:p>
      </dgm:t>
    </dgm:pt>
    <dgm:pt modelId="{72E1548C-030D-4E3B-9A2F-6A1C23E4B708}" type="sibTrans" cxnId="{06E52411-0633-498A-A141-4DCDF1BCD668}">
      <dgm:prSet/>
      <dgm:spPr/>
      <dgm:t>
        <a:bodyPr/>
        <a:lstStyle/>
        <a:p>
          <a:endParaRPr lang="en-US"/>
        </a:p>
      </dgm:t>
    </dgm:pt>
    <dgm:pt modelId="{C2C1BCA5-233D-4585-BF23-B2F4E03A36A1}">
      <dgm:prSet/>
      <dgm:spPr/>
      <dgm:t>
        <a:bodyPr/>
        <a:lstStyle/>
        <a:p>
          <a:r>
            <a:rPr lang="en-ID" b="0" i="0"/>
            <a:t>4. Lingkungan Fisiologis </a:t>
          </a:r>
          <a:endParaRPr lang="en-US"/>
        </a:p>
      </dgm:t>
    </dgm:pt>
    <dgm:pt modelId="{57B08BD9-BF66-47ED-ADE7-367F33F65E07}" type="parTrans" cxnId="{64AC5180-1EBC-488F-9405-95BB29757526}">
      <dgm:prSet/>
      <dgm:spPr/>
      <dgm:t>
        <a:bodyPr/>
        <a:lstStyle/>
        <a:p>
          <a:endParaRPr lang="en-US"/>
        </a:p>
      </dgm:t>
    </dgm:pt>
    <dgm:pt modelId="{22210D35-F6C7-4695-99DA-C004A13B4077}" type="sibTrans" cxnId="{64AC5180-1EBC-488F-9405-95BB29757526}">
      <dgm:prSet/>
      <dgm:spPr/>
      <dgm:t>
        <a:bodyPr/>
        <a:lstStyle/>
        <a:p>
          <a:endParaRPr lang="en-US"/>
        </a:p>
      </dgm:t>
    </dgm:pt>
    <dgm:pt modelId="{44FD306C-925E-4CD0-92FC-383491AE6D47}">
      <dgm:prSet/>
      <dgm:spPr/>
      <dgm:t>
        <a:bodyPr/>
        <a:lstStyle/>
        <a:p>
          <a:r>
            <a:rPr lang="en-ID" b="0" i="0"/>
            <a:t>5. Lingkungan Psikologis</a:t>
          </a:r>
          <a:endParaRPr lang="en-US"/>
        </a:p>
      </dgm:t>
    </dgm:pt>
    <dgm:pt modelId="{7F0C115E-6D0A-46F1-897B-E10A7F34803E}" type="parTrans" cxnId="{8C63F75E-D43E-40E5-A477-3FB6FC0D50DF}">
      <dgm:prSet/>
      <dgm:spPr/>
      <dgm:t>
        <a:bodyPr/>
        <a:lstStyle/>
        <a:p>
          <a:endParaRPr lang="en-US"/>
        </a:p>
      </dgm:t>
    </dgm:pt>
    <dgm:pt modelId="{8E7D360F-5AF8-4383-B000-884BE1D79C94}" type="sibTrans" cxnId="{8C63F75E-D43E-40E5-A477-3FB6FC0D50DF}">
      <dgm:prSet/>
      <dgm:spPr/>
      <dgm:t>
        <a:bodyPr/>
        <a:lstStyle/>
        <a:p>
          <a:endParaRPr lang="en-US"/>
        </a:p>
      </dgm:t>
    </dgm:pt>
    <dgm:pt modelId="{835B00EB-B451-4611-A1C6-9284EE895379}" type="pres">
      <dgm:prSet presAssocID="{C5225ADE-8496-4838-8240-7E18B66230BA}" presName="linear" presStyleCnt="0">
        <dgm:presLayoutVars>
          <dgm:animLvl val="lvl"/>
          <dgm:resizeHandles val="exact"/>
        </dgm:presLayoutVars>
      </dgm:prSet>
      <dgm:spPr/>
    </dgm:pt>
    <dgm:pt modelId="{BC5A6579-A46F-4A3D-95EA-9E37D350265F}" type="pres">
      <dgm:prSet presAssocID="{C385B4E5-C2FB-45DC-86E3-36103C72473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E914566-A1D8-405E-9D89-CDF5B8E6FBAF}" type="pres">
      <dgm:prSet presAssocID="{A04B3F94-C787-40D0-A996-7CA9406A3A75}" presName="spacer" presStyleCnt="0"/>
      <dgm:spPr/>
    </dgm:pt>
    <dgm:pt modelId="{F13F0630-6AFE-4326-99C4-01C07B11A741}" type="pres">
      <dgm:prSet presAssocID="{0923BB4E-74E0-44B2-A2C7-0825C601F45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7C08068-7AFB-48FF-9117-FE0229A9F7A0}" type="pres">
      <dgm:prSet presAssocID="{87727654-9088-46E2-BACA-F456670E4B91}" presName="spacer" presStyleCnt="0"/>
      <dgm:spPr/>
    </dgm:pt>
    <dgm:pt modelId="{612433EA-90BD-4D15-B2F1-3DF15942EA89}" type="pres">
      <dgm:prSet presAssocID="{F90DC2BB-8504-4C24-8B6D-E4093C55335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26A3BB7-26BE-437B-BA95-1670EE5BEA6D}" type="pres">
      <dgm:prSet presAssocID="{72E1548C-030D-4E3B-9A2F-6A1C23E4B708}" presName="spacer" presStyleCnt="0"/>
      <dgm:spPr/>
    </dgm:pt>
    <dgm:pt modelId="{44B682BE-B71D-4282-998C-415783C38EB1}" type="pres">
      <dgm:prSet presAssocID="{C2C1BCA5-233D-4585-BF23-B2F4E03A36A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5E8E419-34E5-423E-8A5E-36717358A493}" type="pres">
      <dgm:prSet presAssocID="{22210D35-F6C7-4695-99DA-C004A13B4077}" presName="spacer" presStyleCnt="0"/>
      <dgm:spPr/>
    </dgm:pt>
    <dgm:pt modelId="{10395F43-11A3-42FA-A065-3913A7605ACF}" type="pres">
      <dgm:prSet presAssocID="{44FD306C-925E-4CD0-92FC-383491AE6D4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44BE704-906C-449A-B483-840D62382175}" type="presOf" srcId="{F90DC2BB-8504-4C24-8B6D-E4093C553359}" destId="{612433EA-90BD-4D15-B2F1-3DF15942EA89}" srcOrd="0" destOrd="0" presId="urn:microsoft.com/office/officeart/2005/8/layout/vList2"/>
    <dgm:cxn modelId="{06E52411-0633-498A-A141-4DCDF1BCD668}" srcId="{C5225ADE-8496-4838-8240-7E18B66230BA}" destId="{F90DC2BB-8504-4C24-8B6D-E4093C553359}" srcOrd="2" destOrd="0" parTransId="{A9773CB9-9924-4B79-B648-24AE0335F4C4}" sibTransId="{72E1548C-030D-4E3B-9A2F-6A1C23E4B708}"/>
    <dgm:cxn modelId="{9842EB2A-E106-4022-B664-0F2BAA1BC7B9}" type="presOf" srcId="{0923BB4E-74E0-44B2-A2C7-0825C601F456}" destId="{F13F0630-6AFE-4326-99C4-01C07B11A741}" srcOrd="0" destOrd="0" presId="urn:microsoft.com/office/officeart/2005/8/layout/vList2"/>
    <dgm:cxn modelId="{94C0172F-E334-4156-A392-9BDBB1877FDF}" type="presOf" srcId="{C385B4E5-C2FB-45DC-86E3-36103C724739}" destId="{BC5A6579-A46F-4A3D-95EA-9E37D350265F}" srcOrd="0" destOrd="0" presId="urn:microsoft.com/office/officeart/2005/8/layout/vList2"/>
    <dgm:cxn modelId="{A0D40C3E-2EAE-4047-95E1-A72EA3D9FCB6}" srcId="{C5225ADE-8496-4838-8240-7E18B66230BA}" destId="{C385B4E5-C2FB-45DC-86E3-36103C724739}" srcOrd="0" destOrd="0" parTransId="{2263424B-8689-4C91-89EE-428DA3F5AA10}" sibTransId="{A04B3F94-C787-40D0-A996-7CA9406A3A75}"/>
    <dgm:cxn modelId="{8C63F75E-D43E-40E5-A477-3FB6FC0D50DF}" srcId="{C5225ADE-8496-4838-8240-7E18B66230BA}" destId="{44FD306C-925E-4CD0-92FC-383491AE6D47}" srcOrd="4" destOrd="0" parTransId="{7F0C115E-6D0A-46F1-897B-E10A7F34803E}" sibTransId="{8E7D360F-5AF8-4383-B000-884BE1D79C94}"/>
    <dgm:cxn modelId="{312B8541-4FF5-4440-841A-62AB9F3EF8F2}" type="presOf" srcId="{C2C1BCA5-233D-4585-BF23-B2F4E03A36A1}" destId="{44B682BE-B71D-4282-998C-415783C38EB1}" srcOrd="0" destOrd="0" presId="urn:microsoft.com/office/officeart/2005/8/layout/vList2"/>
    <dgm:cxn modelId="{65B9D041-CAED-44F5-926D-BF5837750403}" type="presOf" srcId="{44FD306C-925E-4CD0-92FC-383491AE6D47}" destId="{10395F43-11A3-42FA-A065-3913A7605ACF}" srcOrd="0" destOrd="0" presId="urn:microsoft.com/office/officeart/2005/8/layout/vList2"/>
    <dgm:cxn modelId="{F4508F7F-DCAD-43D4-B8F1-84C6024EB59E}" type="presOf" srcId="{C5225ADE-8496-4838-8240-7E18B66230BA}" destId="{835B00EB-B451-4611-A1C6-9284EE895379}" srcOrd="0" destOrd="0" presId="urn:microsoft.com/office/officeart/2005/8/layout/vList2"/>
    <dgm:cxn modelId="{64AC5180-1EBC-488F-9405-95BB29757526}" srcId="{C5225ADE-8496-4838-8240-7E18B66230BA}" destId="{C2C1BCA5-233D-4585-BF23-B2F4E03A36A1}" srcOrd="3" destOrd="0" parTransId="{57B08BD9-BF66-47ED-ADE7-367F33F65E07}" sibTransId="{22210D35-F6C7-4695-99DA-C004A13B4077}"/>
    <dgm:cxn modelId="{518BC7DB-2EC4-4C6E-8B7B-2594DFC1CB1A}" srcId="{C5225ADE-8496-4838-8240-7E18B66230BA}" destId="{0923BB4E-74E0-44B2-A2C7-0825C601F456}" srcOrd="1" destOrd="0" parTransId="{601A11E2-C761-4386-A44B-69077003F38E}" sibTransId="{87727654-9088-46E2-BACA-F456670E4B91}"/>
    <dgm:cxn modelId="{88DC9904-2E7E-4DA1-97E6-28661F134EA1}" type="presParOf" srcId="{835B00EB-B451-4611-A1C6-9284EE895379}" destId="{BC5A6579-A46F-4A3D-95EA-9E37D350265F}" srcOrd="0" destOrd="0" presId="urn:microsoft.com/office/officeart/2005/8/layout/vList2"/>
    <dgm:cxn modelId="{2B2BF57B-812D-44A7-AC83-A0D54BFB49AD}" type="presParOf" srcId="{835B00EB-B451-4611-A1C6-9284EE895379}" destId="{7E914566-A1D8-405E-9D89-CDF5B8E6FBAF}" srcOrd="1" destOrd="0" presId="urn:microsoft.com/office/officeart/2005/8/layout/vList2"/>
    <dgm:cxn modelId="{5B4C9ED9-737B-49DD-A353-021C07D652BA}" type="presParOf" srcId="{835B00EB-B451-4611-A1C6-9284EE895379}" destId="{F13F0630-6AFE-4326-99C4-01C07B11A741}" srcOrd="2" destOrd="0" presId="urn:microsoft.com/office/officeart/2005/8/layout/vList2"/>
    <dgm:cxn modelId="{55AF9E11-DD60-4258-B570-683F19F406DB}" type="presParOf" srcId="{835B00EB-B451-4611-A1C6-9284EE895379}" destId="{87C08068-7AFB-48FF-9117-FE0229A9F7A0}" srcOrd="3" destOrd="0" presId="urn:microsoft.com/office/officeart/2005/8/layout/vList2"/>
    <dgm:cxn modelId="{E2592B1C-F2AF-4539-B541-4B49FF581C51}" type="presParOf" srcId="{835B00EB-B451-4611-A1C6-9284EE895379}" destId="{612433EA-90BD-4D15-B2F1-3DF15942EA89}" srcOrd="4" destOrd="0" presId="urn:microsoft.com/office/officeart/2005/8/layout/vList2"/>
    <dgm:cxn modelId="{31977AB6-FBB8-4948-ACE6-28CD43942C0C}" type="presParOf" srcId="{835B00EB-B451-4611-A1C6-9284EE895379}" destId="{A26A3BB7-26BE-437B-BA95-1670EE5BEA6D}" srcOrd="5" destOrd="0" presId="urn:microsoft.com/office/officeart/2005/8/layout/vList2"/>
    <dgm:cxn modelId="{F02A00A0-446E-4ED6-8BF1-2FF7293A693A}" type="presParOf" srcId="{835B00EB-B451-4611-A1C6-9284EE895379}" destId="{44B682BE-B71D-4282-998C-415783C38EB1}" srcOrd="6" destOrd="0" presId="urn:microsoft.com/office/officeart/2005/8/layout/vList2"/>
    <dgm:cxn modelId="{8AFB3282-FCF6-4C33-A8C6-D8BCEF79F1C9}" type="presParOf" srcId="{835B00EB-B451-4611-A1C6-9284EE895379}" destId="{15E8E419-34E5-423E-8A5E-36717358A493}" srcOrd="7" destOrd="0" presId="urn:microsoft.com/office/officeart/2005/8/layout/vList2"/>
    <dgm:cxn modelId="{EF8FA778-993A-40AD-B940-82E7D9A2FAE1}" type="presParOf" srcId="{835B00EB-B451-4611-A1C6-9284EE895379}" destId="{10395F43-11A3-42FA-A065-3913A7605AC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7C1E3E-7CD6-4246-9AFB-A649155DA45C}">
      <dsp:nvSpPr>
        <dsp:cNvPr id="0" name=""/>
        <dsp:cNvSpPr/>
      </dsp:nvSpPr>
      <dsp:spPr>
        <a:xfrm>
          <a:off x="0" y="88520"/>
          <a:ext cx="6666833" cy="1712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/>
            <a:t>Adalah bebas dari bahaya atau risiko (hazard). Hazard atau bahaya adalah suatu “keadaan atau perubahan atau tindakan” yang dapat meningkatkan risiko pada pasien. </a:t>
          </a:r>
          <a:endParaRPr lang="en-US" sz="2400" kern="1200"/>
        </a:p>
      </dsp:txBody>
      <dsp:txXfrm>
        <a:off x="83616" y="172136"/>
        <a:ext cx="6499601" cy="1545648"/>
      </dsp:txXfrm>
    </dsp:sp>
    <dsp:sp modelId="{48D869D3-2CAF-4C6D-BD33-B9BF76FA59B9}">
      <dsp:nvSpPr>
        <dsp:cNvPr id="0" name=""/>
        <dsp:cNvSpPr/>
      </dsp:nvSpPr>
      <dsp:spPr>
        <a:xfrm>
          <a:off x="0" y="1870520"/>
          <a:ext cx="6666833" cy="1712880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/>
            <a:t>Keadaan adalah setiap faktor yang berhubungan atau mempengaruhi keselamatan pasien akibat dari agent atau personal. </a:t>
          </a:r>
          <a:endParaRPr lang="en-US" sz="2400" kern="1200"/>
        </a:p>
      </dsp:txBody>
      <dsp:txXfrm>
        <a:off x="83616" y="1954136"/>
        <a:ext cx="6499601" cy="1545648"/>
      </dsp:txXfrm>
    </dsp:sp>
    <dsp:sp modelId="{6BDF3332-ABDD-48A3-94EF-857E2F22F7F1}">
      <dsp:nvSpPr>
        <dsp:cNvPr id="0" name=""/>
        <dsp:cNvSpPr/>
      </dsp:nvSpPr>
      <dsp:spPr>
        <a:xfrm>
          <a:off x="0" y="3652520"/>
          <a:ext cx="6666833" cy="171288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/>
            <a:t>Agent adalah substansi, objek atau sistem yang menyebabkan perubahan (KKPRS, 2015).</a:t>
          </a:r>
          <a:endParaRPr lang="en-US" sz="2400" kern="1200"/>
        </a:p>
      </dsp:txBody>
      <dsp:txXfrm>
        <a:off x="83616" y="3736136"/>
        <a:ext cx="6499601" cy="1545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D4779D-1E98-455F-A23C-7FC382CA2075}">
      <dsp:nvSpPr>
        <dsp:cNvPr id="0" name=""/>
        <dsp:cNvSpPr/>
      </dsp:nvSpPr>
      <dsp:spPr>
        <a:xfrm>
          <a:off x="0" y="0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C409DF-DCD5-4C81-AF7F-DBD9D8E1E533}">
      <dsp:nvSpPr>
        <dsp:cNvPr id="0" name=""/>
        <dsp:cNvSpPr/>
      </dsp:nvSpPr>
      <dsp:spPr>
        <a:xfrm>
          <a:off x="0" y="0"/>
          <a:ext cx="6666833" cy="272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>
              <a:solidFill>
                <a:schemeClr val="accent2">
                  <a:lumMod val="50000"/>
                </a:schemeClr>
              </a:solidFill>
            </a:rPr>
            <a:t>Keselamatan</a:t>
          </a:r>
          <a:r>
            <a:rPr lang="en-ID" sz="2400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ID" sz="2400" kern="1200" dirty="0" err="1">
              <a:solidFill>
                <a:schemeClr val="accent2">
                  <a:lumMod val="50000"/>
                </a:schemeClr>
              </a:solidFill>
            </a:rPr>
            <a:t>pasien</a:t>
          </a:r>
          <a:r>
            <a:rPr lang="en-ID" sz="2400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ID" sz="2400" kern="1200" dirty="0" err="1">
              <a:solidFill>
                <a:schemeClr val="accent2">
                  <a:lumMod val="50000"/>
                </a:schemeClr>
              </a:solidFill>
            </a:rPr>
            <a:t>atau</a:t>
          </a:r>
          <a:r>
            <a:rPr lang="en-ID" sz="2400" kern="1200" dirty="0">
              <a:solidFill>
                <a:schemeClr val="accent2">
                  <a:lumMod val="50000"/>
                </a:schemeClr>
              </a:solidFill>
            </a:rPr>
            <a:t> patient safety </a:t>
          </a:r>
          <a:r>
            <a:rPr lang="en-ID" sz="2400" kern="1200" dirty="0" err="1"/>
            <a:t>adalah</a:t>
          </a:r>
          <a:r>
            <a:rPr lang="en-ID" sz="2400" kern="1200" dirty="0"/>
            <a:t> proses </a:t>
          </a:r>
          <a:r>
            <a:rPr lang="en-ID" sz="2400" kern="1200" dirty="0" err="1"/>
            <a:t>pemberian</a:t>
          </a:r>
          <a:r>
            <a:rPr lang="en-ID" sz="2400" kern="1200" dirty="0"/>
            <a:t> </a:t>
          </a:r>
          <a:r>
            <a:rPr lang="en-ID" sz="2400" kern="1200" dirty="0" err="1"/>
            <a:t>pelayanan</a:t>
          </a:r>
          <a:r>
            <a:rPr lang="en-ID" sz="2400" kern="1200" dirty="0"/>
            <a:t> </a:t>
          </a:r>
          <a:r>
            <a:rPr lang="en-ID" sz="2400" kern="1200" dirty="0" err="1"/>
            <a:t>kesehatan</a:t>
          </a:r>
          <a:r>
            <a:rPr lang="en-ID" sz="2400" kern="1200" dirty="0"/>
            <a:t> di </a:t>
          </a:r>
          <a:r>
            <a:rPr lang="en-ID" sz="2400" kern="1200" dirty="0" err="1"/>
            <a:t>fasilitas</a:t>
          </a:r>
          <a:r>
            <a:rPr lang="en-ID" sz="2400" kern="1200" dirty="0"/>
            <a:t> </a:t>
          </a:r>
          <a:r>
            <a:rPr lang="en-ID" sz="2400" kern="1200" dirty="0" err="1"/>
            <a:t>kesehatan</a:t>
          </a:r>
          <a:r>
            <a:rPr lang="en-ID" sz="2400" kern="1200" dirty="0"/>
            <a:t>, </a:t>
          </a:r>
          <a:r>
            <a:rPr lang="en-ID" sz="2400" kern="1200" dirty="0" err="1"/>
            <a:t>seperti</a:t>
          </a:r>
          <a:r>
            <a:rPr lang="en-ID" sz="2400" kern="1200" dirty="0"/>
            <a:t> </a:t>
          </a:r>
          <a:r>
            <a:rPr lang="en-ID" sz="2400" kern="1200" dirty="0" err="1"/>
            <a:t>rumah</a:t>
          </a:r>
          <a:r>
            <a:rPr lang="en-ID" sz="2400" kern="1200" dirty="0"/>
            <a:t> </a:t>
          </a:r>
          <a:r>
            <a:rPr lang="en-ID" sz="2400" kern="1200" dirty="0" err="1"/>
            <a:t>sakit</a:t>
          </a:r>
          <a:r>
            <a:rPr lang="en-ID" sz="2400" kern="1200" dirty="0"/>
            <a:t> </a:t>
          </a:r>
          <a:r>
            <a:rPr lang="en-ID" sz="2400" kern="1200" dirty="0" err="1"/>
            <a:t>diberikan</a:t>
          </a:r>
          <a:r>
            <a:rPr lang="en-ID" sz="2400" kern="1200" dirty="0"/>
            <a:t> </a:t>
          </a:r>
          <a:r>
            <a:rPr lang="en-ID" sz="2400" kern="1200" dirty="0" err="1"/>
            <a:t>secara</a:t>
          </a:r>
          <a:r>
            <a:rPr lang="en-ID" sz="2400" kern="1200" dirty="0"/>
            <a:t> </a:t>
          </a:r>
          <a:r>
            <a:rPr lang="en-ID" sz="2400" kern="1200" dirty="0" err="1"/>
            <a:t>aman</a:t>
          </a:r>
          <a:r>
            <a:rPr lang="en-ID" sz="2400" kern="1200" dirty="0"/>
            <a:t>. </a:t>
          </a:r>
          <a:endParaRPr lang="en-US" sz="2400" kern="1200" dirty="0"/>
        </a:p>
      </dsp:txBody>
      <dsp:txXfrm>
        <a:off x="0" y="0"/>
        <a:ext cx="6666833" cy="2726960"/>
      </dsp:txXfrm>
    </dsp:sp>
    <dsp:sp modelId="{66A62886-51C6-49DE-95EF-E48AECA996C5}">
      <dsp:nvSpPr>
        <dsp:cNvPr id="0" name=""/>
        <dsp:cNvSpPr/>
      </dsp:nvSpPr>
      <dsp:spPr>
        <a:xfrm>
          <a:off x="0" y="1939168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1A4FEB-CFAA-4C9C-9501-0D7AFE331618}">
      <dsp:nvSpPr>
        <dsp:cNvPr id="0" name=""/>
        <dsp:cNvSpPr/>
      </dsp:nvSpPr>
      <dsp:spPr>
        <a:xfrm>
          <a:off x="0" y="2726960"/>
          <a:ext cx="6666833" cy="272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>
              <a:solidFill>
                <a:schemeClr val="accent2">
                  <a:lumMod val="50000"/>
                </a:schemeClr>
              </a:solidFill>
            </a:rPr>
            <a:t>Pasien</a:t>
          </a:r>
          <a:r>
            <a:rPr lang="en-ID" sz="24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ID" sz="2400" b="1" kern="1200" dirty="0" err="1">
              <a:solidFill>
                <a:schemeClr val="accent2">
                  <a:lumMod val="50000"/>
                </a:schemeClr>
              </a:solidFill>
            </a:rPr>
            <a:t>bebas</a:t>
          </a:r>
          <a:r>
            <a:rPr lang="en-ID" sz="2400" kern="1200" dirty="0"/>
            <a:t> </a:t>
          </a:r>
          <a:r>
            <a:rPr lang="en-ID" sz="2400" kern="1200" dirty="0" err="1"/>
            <a:t>dari</a:t>
          </a:r>
          <a:r>
            <a:rPr lang="en-ID" sz="2400" kern="1200" dirty="0"/>
            <a:t> harm (</a:t>
          </a:r>
          <a:r>
            <a:rPr lang="en-ID" sz="2400" kern="1200" dirty="0" err="1"/>
            <a:t>cedera</a:t>
          </a:r>
          <a:r>
            <a:rPr lang="en-ID" sz="2400" kern="1200" dirty="0"/>
            <a:t>) yang </a:t>
          </a:r>
          <a:r>
            <a:rPr lang="en-ID" sz="2400" kern="1200" dirty="0" err="1"/>
            <a:t>tidak</a:t>
          </a:r>
          <a:r>
            <a:rPr lang="en-ID" sz="2400" kern="1200" dirty="0"/>
            <a:t> </a:t>
          </a:r>
          <a:r>
            <a:rPr lang="en-ID" sz="2400" kern="1200" dirty="0" err="1"/>
            <a:t>seharusnya</a:t>
          </a:r>
          <a:r>
            <a:rPr lang="en-ID" sz="2400" kern="1200" dirty="0"/>
            <a:t> </a:t>
          </a:r>
          <a:r>
            <a:rPr lang="en-ID" sz="2400" kern="1200" dirty="0" err="1"/>
            <a:t>terjadi</a:t>
          </a:r>
          <a:r>
            <a:rPr lang="en-ID" sz="2400" kern="1200" dirty="0"/>
            <a:t> </a:t>
          </a:r>
          <a:r>
            <a:rPr lang="en-ID" sz="2400" kern="1200" dirty="0" err="1"/>
            <a:t>atau</a:t>
          </a:r>
          <a:r>
            <a:rPr lang="en-ID" sz="2400" kern="1200" dirty="0"/>
            <a:t> </a:t>
          </a:r>
          <a:r>
            <a:rPr lang="en-ID" sz="2400" kern="1200" dirty="0" err="1"/>
            <a:t>bebas</a:t>
          </a:r>
          <a:r>
            <a:rPr lang="en-ID" sz="2400" kern="1200" dirty="0"/>
            <a:t> </a:t>
          </a:r>
          <a:r>
            <a:rPr lang="en-ID" sz="2400" kern="1200" dirty="0" err="1"/>
            <a:t>dari</a:t>
          </a:r>
          <a:r>
            <a:rPr lang="en-ID" sz="2400" kern="1200" dirty="0"/>
            <a:t> harm yang </a:t>
          </a:r>
          <a:r>
            <a:rPr lang="en-ID" sz="2400" kern="1200" dirty="0" err="1"/>
            <a:t>potensial</a:t>
          </a:r>
          <a:r>
            <a:rPr lang="en-ID" sz="2400" kern="1200" dirty="0"/>
            <a:t> </a:t>
          </a:r>
          <a:r>
            <a:rPr lang="en-ID" sz="2400" kern="1200" dirty="0" err="1"/>
            <a:t>akan</a:t>
          </a:r>
          <a:r>
            <a:rPr lang="en-ID" sz="2400" kern="1200" dirty="0"/>
            <a:t> </a:t>
          </a:r>
          <a:r>
            <a:rPr lang="en-ID" sz="2400" kern="1200" dirty="0" err="1"/>
            <a:t>terjadi</a:t>
          </a:r>
          <a:r>
            <a:rPr lang="en-ID" sz="2400" kern="1200" dirty="0"/>
            <a:t>, </a:t>
          </a:r>
          <a:r>
            <a:rPr lang="en-ID" sz="2400" kern="1200" dirty="0" err="1"/>
            <a:t>seperti</a:t>
          </a:r>
          <a:r>
            <a:rPr lang="en-ID" sz="2400" kern="1200" dirty="0"/>
            <a:t> </a:t>
          </a:r>
          <a:r>
            <a:rPr lang="en-ID" sz="2400" kern="1200" dirty="0" err="1"/>
            <a:t>penyakit</a:t>
          </a:r>
          <a:r>
            <a:rPr lang="en-ID" sz="2400" kern="1200" dirty="0"/>
            <a:t>; </a:t>
          </a:r>
          <a:r>
            <a:rPr lang="en-ID" sz="2400" kern="1200" dirty="0" err="1"/>
            <a:t>cedera</a:t>
          </a:r>
          <a:r>
            <a:rPr lang="en-ID" sz="2400" kern="1200" dirty="0"/>
            <a:t> </a:t>
          </a:r>
          <a:r>
            <a:rPr lang="en-ID" sz="2400" kern="1200" dirty="0" err="1"/>
            <a:t>fisik</a:t>
          </a:r>
          <a:r>
            <a:rPr lang="en-ID" sz="2400" kern="1200" dirty="0"/>
            <a:t>; social; </a:t>
          </a:r>
          <a:r>
            <a:rPr lang="en-ID" sz="2400" kern="1200" dirty="0" err="1"/>
            <a:t>psikologis</a:t>
          </a:r>
          <a:r>
            <a:rPr lang="en-ID" sz="2400" kern="1200" dirty="0"/>
            <a:t>; </a:t>
          </a:r>
          <a:r>
            <a:rPr lang="en-ID" sz="2400" kern="1200" dirty="0" err="1"/>
            <a:t>cacat</a:t>
          </a:r>
          <a:r>
            <a:rPr lang="en-ID" sz="2400" kern="1200" dirty="0"/>
            <a:t> dan </a:t>
          </a:r>
          <a:r>
            <a:rPr lang="en-ID" sz="2400" kern="1200" dirty="0" err="1"/>
            <a:t>kematian</a:t>
          </a:r>
          <a:r>
            <a:rPr lang="en-ID" sz="2400" kern="1200" dirty="0"/>
            <a:t> (KKPRS, 2015).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>
              <a:solidFill>
                <a:schemeClr val="accent2">
                  <a:lumMod val="50000"/>
                </a:schemeClr>
              </a:solidFill>
            </a:rPr>
            <a:t>Keselamatan</a:t>
          </a:r>
          <a:r>
            <a:rPr lang="en-ID" sz="24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ID" sz="2400" b="1" kern="1200" dirty="0" err="1">
              <a:solidFill>
                <a:schemeClr val="accent2">
                  <a:lumMod val="50000"/>
                </a:schemeClr>
              </a:solidFill>
            </a:rPr>
            <a:t>pasien</a:t>
          </a:r>
          <a:r>
            <a:rPr lang="en-ID" sz="2400" b="1" kern="1200" dirty="0">
              <a:solidFill>
                <a:schemeClr val="accent2">
                  <a:lumMod val="50000"/>
                </a:schemeClr>
              </a:solidFill>
            </a:rPr>
            <a:t> </a:t>
          </a:r>
          <a:r>
            <a:rPr lang="en-ID" sz="2400" kern="1200" dirty="0" err="1"/>
            <a:t>adalah</a:t>
          </a:r>
          <a:r>
            <a:rPr lang="en-ID" sz="2400" kern="1200" dirty="0"/>
            <a:t> </a:t>
          </a:r>
          <a:r>
            <a:rPr lang="en-ID" sz="2400" kern="1200" dirty="0" err="1"/>
            <a:t>komponen</a:t>
          </a:r>
          <a:r>
            <a:rPr lang="en-ID" sz="2400" kern="1200" dirty="0"/>
            <a:t> yang </a:t>
          </a:r>
          <a:r>
            <a:rPr lang="en-ID" sz="2400" kern="1200" dirty="0" err="1"/>
            <a:t>esensial</a:t>
          </a:r>
          <a:r>
            <a:rPr lang="en-ID" sz="2400" kern="1200" dirty="0"/>
            <a:t> dan vital </a:t>
          </a:r>
          <a:r>
            <a:rPr lang="en-ID" sz="2400" kern="1200" dirty="0" err="1"/>
            <a:t>untuk</a:t>
          </a:r>
          <a:r>
            <a:rPr lang="en-ID" sz="2400" kern="1200" dirty="0"/>
            <a:t> </a:t>
          </a:r>
          <a:r>
            <a:rPr lang="en-ID" sz="2400" kern="1200" dirty="0" err="1"/>
            <a:t>kualitas</a:t>
          </a:r>
          <a:r>
            <a:rPr lang="en-ID" sz="2400" kern="1200" dirty="0"/>
            <a:t> </a:t>
          </a:r>
          <a:r>
            <a:rPr lang="en-ID" sz="2400" kern="1200" dirty="0" err="1"/>
            <a:t>asuhan</a:t>
          </a:r>
          <a:r>
            <a:rPr lang="en-ID" sz="2400" kern="1200" dirty="0"/>
            <a:t> </a:t>
          </a:r>
          <a:r>
            <a:rPr lang="en-ID" sz="2400" kern="1200" dirty="0" err="1"/>
            <a:t>keperawatan</a:t>
          </a:r>
          <a:r>
            <a:rPr lang="en-ID" sz="2400" kern="1200" dirty="0"/>
            <a:t> (Ballard, 2018).</a:t>
          </a:r>
          <a:endParaRPr lang="en-US" sz="2400" kern="1200" dirty="0"/>
        </a:p>
      </dsp:txBody>
      <dsp:txXfrm>
        <a:off x="0" y="2726960"/>
        <a:ext cx="6666833" cy="27269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6202E-628F-444B-9789-7808C5FA59DF}">
      <dsp:nvSpPr>
        <dsp:cNvPr id="0" name=""/>
        <dsp:cNvSpPr/>
      </dsp:nvSpPr>
      <dsp:spPr>
        <a:xfrm>
          <a:off x="847166" y="1493271"/>
          <a:ext cx="1377000" cy="1377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F583FD-22CC-4627-A9A0-007FF7439D27}">
      <dsp:nvSpPr>
        <dsp:cNvPr id="0" name=""/>
        <dsp:cNvSpPr/>
      </dsp:nvSpPr>
      <dsp:spPr>
        <a:xfrm>
          <a:off x="5666" y="3240648"/>
          <a:ext cx="306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/>
            <a:t>Aman (Safety), yaitu pasien yang menerima pelayanan kesehatan terbebas dari luka atau cedera. </a:t>
          </a:r>
          <a:endParaRPr lang="en-US" sz="1600" kern="1200"/>
        </a:p>
      </dsp:txBody>
      <dsp:txXfrm>
        <a:off x="5666" y="3240648"/>
        <a:ext cx="3060000" cy="720000"/>
      </dsp:txXfrm>
    </dsp:sp>
    <dsp:sp modelId="{C9CE50C3-5530-4486-8D59-07D080A81CC5}">
      <dsp:nvSpPr>
        <dsp:cNvPr id="0" name=""/>
        <dsp:cNvSpPr/>
      </dsp:nvSpPr>
      <dsp:spPr>
        <a:xfrm>
          <a:off x="4442666" y="1493271"/>
          <a:ext cx="1377000" cy="1377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436EB-8608-4C94-AC80-F93C5071A370}">
      <dsp:nvSpPr>
        <dsp:cNvPr id="0" name=""/>
        <dsp:cNvSpPr/>
      </dsp:nvSpPr>
      <dsp:spPr>
        <a:xfrm>
          <a:off x="3601166" y="3240648"/>
          <a:ext cx="306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/>
            <a:t>Efektif (Effective), yaitu memberikan pelayanan sesuai dengan kompetensi dan ilmu pengetahuan. </a:t>
          </a:r>
          <a:endParaRPr lang="en-US" sz="1600" kern="1200"/>
        </a:p>
      </dsp:txBody>
      <dsp:txXfrm>
        <a:off x="3601166" y="3240648"/>
        <a:ext cx="306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A6579-A46F-4A3D-95EA-9E37D350265F}">
      <dsp:nvSpPr>
        <dsp:cNvPr id="0" name=""/>
        <dsp:cNvSpPr/>
      </dsp:nvSpPr>
      <dsp:spPr>
        <a:xfrm>
          <a:off x="0" y="42176"/>
          <a:ext cx="5115491" cy="8874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700" b="0" i="0" kern="1200"/>
            <a:t>1. Lingkungan Fisik </a:t>
          </a:r>
          <a:endParaRPr lang="en-US" sz="3700" kern="1200"/>
        </a:p>
      </dsp:txBody>
      <dsp:txXfrm>
        <a:off x="43321" y="85497"/>
        <a:ext cx="5028849" cy="800803"/>
      </dsp:txXfrm>
    </dsp:sp>
    <dsp:sp modelId="{F13F0630-6AFE-4326-99C4-01C07B11A741}">
      <dsp:nvSpPr>
        <dsp:cNvPr id="0" name=""/>
        <dsp:cNvSpPr/>
      </dsp:nvSpPr>
      <dsp:spPr>
        <a:xfrm>
          <a:off x="0" y="1036181"/>
          <a:ext cx="5115491" cy="887445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700" b="0" i="0" kern="1200"/>
            <a:t>2. Lingkungan Kimia </a:t>
          </a:r>
          <a:endParaRPr lang="en-US" sz="3700" kern="1200"/>
        </a:p>
      </dsp:txBody>
      <dsp:txXfrm>
        <a:off x="43321" y="1079502"/>
        <a:ext cx="5028849" cy="800803"/>
      </dsp:txXfrm>
    </dsp:sp>
    <dsp:sp modelId="{612433EA-90BD-4D15-B2F1-3DF15942EA89}">
      <dsp:nvSpPr>
        <dsp:cNvPr id="0" name=""/>
        <dsp:cNvSpPr/>
      </dsp:nvSpPr>
      <dsp:spPr>
        <a:xfrm>
          <a:off x="0" y="2030186"/>
          <a:ext cx="5115491" cy="88744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700" b="0" i="0" kern="1200"/>
            <a:t>3. Lingkungan Biologi </a:t>
          </a:r>
          <a:endParaRPr lang="en-US" sz="3700" kern="1200"/>
        </a:p>
      </dsp:txBody>
      <dsp:txXfrm>
        <a:off x="43321" y="2073507"/>
        <a:ext cx="5028849" cy="800803"/>
      </dsp:txXfrm>
    </dsp:sp>
    <dsp:sp modelId="{44B682BE-B71D-4282-998C-415783C38EB1}">
      <dsp:nvSpPr>
        <dsp:cNvPr id="0" name=""/>
        <dsp:cNvSpPr/>
      </dsp:nvSpPr>
      <dsp:spPr>
        <a:xfrm>
          <a:off x="0" y="3024191"/>
          <a:ext cx="5115491" cy="887445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700" b="0" i="0" kern="1200"/>
            <a:t>4. Lingkungan Fisiologis </a:t>
          </a:r>
          <a:endParaRPr lang="en-US" sz="3700" kern="1200"/>
        </a:p>
      </dsp:txBody>
      <dsp:txXfrm>
        <a:off x="43321" y="3067512"/>
        <a:ext cx="5028849" cy="800803"/>
      </dsp:txXfrm>
    </dsp:sp>
    <dsp:sp modelId="{10395F43-11A3-42FA-A065-3913A7605ACF}">
      <dsp:nvSpPr>
        <dsp:cNvPr id="0" name=""/>
        <dsp:cNvSpPr/>
      </dsp:nvSpPr>
      <dsp:spPr>
        <a:xfrm>
          <a:off x="0" y="4018196"/>
          <a:ext cx="5115491" cy="88744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700" b="0" i="0" kern="1200"/>
            <a:t>5. Lingkungan Psikologis</a:t>
          </a:r>
          <a:endParaRPr lang="en-US" sz="3700" kern="1200"/>
        </a:p>
      </dsp:txBody>
      <dsp:txXfrm>
        <a:off x="43321" y="4061517"/>
        <a:ext cx="5028849" cy="800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87FBC-0B8F-CA71-05FF-41C25F842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CCDC07-EB35-2B56-DF21-FDEFA0A22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369DE-DD39-B217-F66C-FB920367C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A6C3D-E287-D966-95CA-674592DD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BE1C8-48AB-D5A0-9F9E-C646A1FA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1652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5C1FF-8144-CC5D-D213-D45C64EE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61456A-0A2C-72A0-8D66-4B7F50B0B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09F80-6D66-3A36-D658-68C1ED658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1F3AD-465B-18C8-EA8D-7AF32A21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69E7A-C7A3-5E00-37F5-B38D52500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6185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758E52-FAFB-5AC8-15C2-91F8E3A51E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197917-563B-9FAD-FBA8-89A81AFBB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0F0CE-BB43-3D6D-1CFD-BCACB5C02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E3A12-CB03-DDA9-EA90-B82AE6978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EBB4E-D0DF-D660-59E5-93B6A1BFE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8346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E6AD2-DF4B-931D-0917-CBF0B55E2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AA5D9-037F-7207-87C9-67BB68009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EDE3A-FEDF-810C-B6AD-1EFFC221F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96EC6-0AED-E8A9-B735-2645D468C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22997-2461-BE01-1DED-D67391A9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89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9DB36-043A-0486-D1B4-4F8281083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1E5FB-E3F3-795C-75D2-8EC4C5FBC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8D76A-6717-AA98-2E30-463185204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9AFDC-84DE-9BB5-BF17-AF6D07B93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C6F4E-57E6-7F8E-D781-5D90811A9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8029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65F4-F6CA-DB72-5D38-03AAE0F9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8DE5C-5CF2-8199-117B-BCD302B37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E9CEBE-7EDC-B3BF-F49B-9954573D9F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87F85-8018-5387-5C68-854B450AD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55FA2-127D-E36A-D505-1123C827A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C186BA-11DA-4B3C-B16B-51EB751B5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031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F8B0-6613-9850-4951-A2032C0F8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4FD717-7779-3DC7-9F0F-761E9FE73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EAAF3B-3D71-8E5D-CACA-6DD1A3DC1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FF1D99-2AC6-69F5-DF58-26B95E87B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922D85-BC22-2D67-A957-5534FF40D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F8254F-1B6C-45B8-E01D-88A0BABFD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CDAA53-E2C1-1A16-05F4-BDAED4F43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51EA56-F6EF-03F4-70BC-2209A17EE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2411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8BA49-7A4A-E134-2251-FB8E6913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AD767E-8DED-D6FE-8D0D-0A3486CDC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5429B2-475B-7E2C-3F91-40BA91CFB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8A84D-34FE-06A2-9003-D4EE93E2C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284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C9DFAF-7E22-A9CE-630B-7481D92C5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79B587-9D61-3A48-CF9F-9F7E46E79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2489D-614A-9119-666C-AB567F30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9885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78229-060F-1369-BD20-EF75E910A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45968-9446-6F4B-E3D9-8A97944AD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9F5A9-ABD0-31DA-6B33-159576C77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05C394-F3F7-81D2-61E7-5B838273C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7ECB2E-B537-3BC3-3227-5D5F539EF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19FB6-1822-80F2-492B-17BD503AA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035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9C019-B834-8AD3-9F4C-DBD8B4ED4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028C25-8B85-FD1C-9477-85DBBD582C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00F575-8E41-09EF-41F7-CFAAAD67F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BA1F0-A774-16B4-4365-2105EDC36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A0BD6D-B813-C179-AC1D-9F4819B74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3C2B9-ADBC-92E2-F8BE-23E896967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5587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0BA9C6-CAB5-6510-5F0C-04F549E73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E23C9-F351-E9F0-C3CA-40B9ED94F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4C0AD-3950-AA08-105E-B6269053EE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2187D-CD9F-440E-A043-906B550F6877}" type="datetimeFigureOut">
              <a:rPr lang="en-ID" smtClean="0"/>
              <a:t>09/03/2026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73FAFF-085B-7C52-50CF-E1DD2E44C6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FD766-00E0-AF92-6CCB-35E482258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E51F0-CE7D-4876-A5E0-ADD1457B50F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4940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FE6928-6E7B-6D86-5AA9-7759CA17C5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57" r="9089" b="1382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45F9CC-8932-B8D7-4E8E-E3C2F69CA7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241" y="1262582"/>
            <a:ext cx="7613632" cy="1048498"/>
          </a:xfrm>
        </p:spPr>
        <p:txBody>
          <a:bodyPr anchor="b">
            <a:normAutofit/>
          </a:bodyPr>
          <a:lstStyle/>
          <a:p>
            <a:pPr algn="l"/>
            <a:r>
              <a:rPr lang="en-ID" sz="4800" b="1" dirty="0">
                <a:solidFill>
                  <a:schemeClr val="bg1"/>
                </a:solidFill>
                <a:latin typeface="Abril Fatface" panose="02000503000000020003" pitchFamily="2" charset="0"/>
              </a:rPr>
              <a:t>KONSEP DAN PRINSIP K3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EBA6F-3E64-2267-141C-70C6A8368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ID" sz="2000">
                <a:solidFill>
                  <a:schemeClr val="bg1"/>
                </a:solidFill>
              </a:rPr>
              <a:t>SUYAMTO SSt. Ns., MPH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13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2F3856E9-4239-4EE7-A372-FDCF4882F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CCC9CDCF-90F8-42B0-BD0A-794C52688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30095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1" name="Group 12">
            <a:extLst>
              <a:ext uri="{FF2B5EF4-FFF2-40B4-BE49-F238E27FC236}">
                <a16:creationId xmlns:a16="http://schemas.microsoft.com/office/drawing/2014/main" id="{C07D05FE-3FB8-4314-A050-9AB40814D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11219"/>
            <a:ext cx="5646974" cy="6483075"/>
            <a:chOff x="-19221" y="0"/>
            <a:chExt cx="5646974" cy="648307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DDC6C42-DDD5-4105-85F2-9C052563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14">
              <a:extLst>
                <a:ext uri="{FF2B5EF4-FFF2-40B4-BE49-F238E27FC236}">
                  <a16:creationId xmlns:a16="http://schemas.microsoft.com/office/drawing/2014/main" id="{DFB95E12-4EF0-42F7-BCF9-AD31B4C8E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38F8B2-67A9-4086-9341-7705CAB6F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653AAAF-CCEF-494B-9366-16BB3815A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4B356D9-49C3-412F-8E03-AC9AE8371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5E829B-E2E3-AB8C-6163-2F819F3D6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7" y="2023236"/>
            <a:ext cx="5439395" cy="2820908"/>
          </a:xfrm>
        </p:spPr>
        <p:txBody>
          <a:bodyPr>
            <a:normAutofit/>
          </a:bodyPr>
          <a:lstStyle/>
          <a:p>
            <a:r>
              <a:rPr lang="en-ID" sz="4000" b="1" i="0" dirty="0"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LINGKUNGAN DAN MANUSIA TERHADAP KESELAMATAN</a:t>
            </a:r>
            <a:endParaRPr lang="en-ID" sz="4000" b="1" dirty="0">
              <a:solidFill>
                <a:srgbClr val="C00000"/>
              </a:solidFill>
            </a:endParaRPr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DF47DDA6-16E8-B617-D586-CFB16B6EA7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9913334"/>
              </p:ext>
            </p:extLst>
          </p:nvPr>
        </p:nvGraphicFramePr>
        <p:xfrm>
          <a:off x="6091238" y="955653"/>
          <a:ext cx="5115491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8699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A7006-EF94-2330-6417-0DDE09D87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466" y="991261"/>
            <a:ext cx="5754696" cy="726703"/>
          </a:xfrm>
        </p:spPr>
        <p:txBody>
          <a:bodyPr anchor="b">
            <a:normAutofit/>
          </a:bodyPr>
          <a:lstStyle/>
          <a:p>
            <a:pPr algn="ctr"/>
            <a:r>
              <a:rPr lang="en-ID" sz="3600" b="1" i="0" dirty="0" err="1"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Lingkungan</a:t>
            </a:r>
            <a:r>
              <a:rPr lang="en-ID" sz="3600" b="1" i="0" dirty="0"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3600" b="1" i="0" dirty="0" err="1"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Fisik</a:t>
            </a:r>
            <a:endParaRPr lang="en-ID" sz="3600" b="1" dirty="0">
              <a:solidFill>
                <a:srgbClr val="C0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3921CD-DDE5-4B57-8FDF-B37ADE4ED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19" y="3985"/>
            <a:ext cx="9747620" cy="6858000"/>
            <a:chOff x="1318434" y="36937"/>
            <a:chExt cx="9747620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4CBEDF6-7B5F-471F-AF99-301A23748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D43DB10-4F84-47C2-8170-CB9EED86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5C7A0-1526-4D97-BCD8-91B3576E3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09574A-38B7-43A8-A925-1FB54C6B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A3AAA50-DE22-4E5D-9064-A37786C59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15A46-DC2C-A4D1-A6E4-ECD795B24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954" y="2979336"/>
            <a:ext cx="6004919" cy="2430864"/>
          </a:xfrm>
        </p:spPr>
        <p:txBody>
          <a:bodyPr anchor="t">
            <a:normAutofit/>
          </a:bodyPr>
          <a:lstStyle/>
          <a:p>
            <a:r>
              <a:rPr lang="en-ID" sz="2400" b="0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Penerangan</a:t>
            </a:r>
            <a:r>
              <a:rPr lang="en-ID" sz="24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2400" b="0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suhu</a:t>
            </a:r>
            <a:r>
              <a:rPr lang="en-ID" sz="24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0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udara</a:t>
            </a:r>
            <a:r>
              <a:rPr lang="en-ID" sz="24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2400" b="0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kelembaban</a:t>
            </a:r>
            <a:r>
              <a:rPr lang="en-ID" sz="24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2400" b="0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vibrasi</a:t>
            </a:r>
            <a:r>
              <a:rPr lang="en-ID" sz="24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0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mekanis</a:t>
            </a:r>
            <a:r>
              <a:rPr lang="en-ID" sz="24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, 	</a:t>
            </a:r>
            <a:r>
              <a:rPr lang="en-ID" sz="2400" b="0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radiasi</a:t>
            </a:r>
            <a:r>
              <a:rPr lang="en-ID" sz="24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ID" sz="2400" b="0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tekanan</a:t>
            </a:r>
            <a:r>
              <a:rPr lang="en-ID" sz="24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400" b="0" i="0" dirty="0" err="1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udara</a:t>
            </a:r>
            <a:r>
              <a:rPr lang="en-ID" sz="2400" b="0" i="0" dirty="0">
                <a:solidFill>
                  <a:schemeClr val="tx2"/>
                </a:solidFill>
                <a:effectLst/>
                <a:latin typeface="Open Sans" panose="020B0606030504020204" pitchFamily="34" charset="0"/>
              </a:rPr>
              <a:t> </a:t>
            </a:r>
            <a:endParaRPr lang="en-ID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8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41D497-DDAA-149A-A48D-80237DDD7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en-ID" sz="5400" b="1" i="0" dirty="0" err="1"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Lingkungan</a:t>
            </a:r>
            <a:r>
              <a:rPr lang="en-ID" sz="5400" b="1" i="0" dirty="0"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 Kimia</a:t>
            </a:r>
            <a:endParaRPr lang="en-ID" sz="5400" b="1" dirty="0">
              <a:solidFill>
                <a:srgbClr val="C00000"/>
              </a:solidFill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C3EC6-786B-E304-3598-13E3B556F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D" sz="2200" b="0" i="0" dirty="0"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r>
              <a:rPr lang="en-ID" sz="2200" b="0" i="0" dirty="0">
                <a:effectLst/>
                <a:latin typeface="Open Sans" panose="020B0606030504020204" pitchFamily="34" charset="0"/>
              </a:rPr>
              <a:t>Gas,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uap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debu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kabut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, asap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awan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cairan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benda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en-ID" sz="2200" dirty="0">
                <a:latin typeface="Open Sans" panose="020B0606030504020204" pitchFamily="34" charset="0"/>
              </a:rPr>
              <a:t>         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padat</a:t>
            </a:r>
            <a:endParaRPr lang="en-ID" sz="2200" b="0" i="0" dirty="0">
              <a:effectLst/>
              <a:latin typeface="Open Sans" panose="020B0606030504020204" pitchFamily="34" charset="0"/>
            </a:endParaRPr>
          </a:p>
          <a:p>
            <a:endParaRPr lang="en-ID" sz="2200" dirty="0"/>
          </a:p>
        </p:txBody>
      </p:sp>
      <p:pic>
        <p:nvPicPr>
          <p:cNvPr id="5" name="Picture 4" descr="Molekul">
            <a:extLst>
              <a:ext uri="{FF2B5EF4-FFF2-40B4-BE49-F238E27FC236}">
                <a16:creationId xmlns:a16="http://schemas.microsoft.com/office/drawing/2014/main" id="{25583C62-1379-CAFD-7396-E7817E0AA8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57" r="7990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49270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12821D-5861-0388-7FD2-ACF7836D5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en-ID" sz="5400" b="1" dirty="0" err="1">
                <a:solidFill>
                  <a:schemeClr val="accent2">
                    <a:lumMod val="75000"/>
                  </a:schemeClr>
                </a:solidFill>
                <a:latin typeface="Open Sans" panose="020B0606030504020204" pitchFamily="34" charset="0"/>
              </a:rPr>
              <a:t>Lingkungan</a:t>
            </a:r>
            <a:r>
              <a:rPr lang="en-ID" sz="5400" b="1" i="0" dirty="0">
                <a:solidFill>
                  <a:schemeClr val="accent2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5400" b="1" i="0" dirty="0" err="1">
                <a:solidFill>
                  <a:schemeClr val="accent2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Biologi</a:t>
            </a:r>
            <a:r>
              <a:rPr lang="en-ID" sz="5400" b="1" i="0" dirty="0">
                <a:solidFill>
                  <a:schemeClr val="accent2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 </a:t>
            </a:r>
            <a:endParaRPr lang="en-ID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3F8B8-DEB6-ED8A-46EE-E6FCDBBE5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D" sz="2200" b="0" i="0" dirty="0" err="1">
                <a:effectLst/>
                <a:latin typeface="Open Sans" panose="020B0606030504020204" pitchFamily="34" charset="0"/>
              </a:rPr>
              <a:t>Tumbuhan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hewan</a:t>
            </a:r>
            <a:r>
              <a:rPr lang="en-ID" sz="2200" dirty="0">
                <a:latin typeface="Open Sans" panose="020B0606030504020204" pitchFamily="34" charset="0"/>
              </a:rPr>
              <a:t>, Virus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bakteri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dll</a:t>
            </a:r>
            <a:endParaRPr lang="en-ID" sz="2200" b="0" i="0" dirty="0">
              <a:effectLst/>
              <a:latin typeface="Open Sans" panose="020B0606030504020204" pitchFamily="34" charset="0"/>
            </a:endParaRPr>
          </a:p>
          <a:p>
            <a:endParaRPr lang="en-ID" sz="2200" dirty="0"/>
          </a:p>
        </p:txBody>
      </p:sp>
      <p:pic>
        <p:nvPicPr>
          <p:cNvPr id="5" name="Picture 4" descr="Jejaring abstrak simpul dan mesh">
            <a:extLst>
              <a:ext uri="{FF2B5EF4-FFF2-40B4-BE49-F238E27FC236}">
                <a16:creationId xmlns:a16="http://schemas.microsoft.com/office/drawing/2014/main" id="{F5AC62D3-B833-D592-0629-8BC0671BB7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89" r="1348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06766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257F96-3353-EE83-B710-9F656F06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fi-FI" sz="4000" b="1" i="0" dirty="0">
                <a:solidFill>
                  <a:schemeClr val="accent2">
                    <a:lumMod val="75000"/>
                  </a:schemeClr>
                </a:solidFill>
                <a:effectLst/>
                <a:latin typeface="Open Sans" panose="020B0606030504020204" pitchFamily="34" charset="0"/>
              </a:rPr>
              <a:t>Lingkungan </a:t>
            </a:r>
            <a:r>
              <a:rPr lang="fi-FI" sz="4000" b="1" dirty="0">
                <a:solidFill>
                  <a:schemeClr val="accent2">
                    <a:lumMod val="75000"/>
                  </a:schemeClr>
                </a:solidFill>
                <a:latin typeface="Open Sans" panose="020B0606030504020204" pitchFamily="34" charset="0"/>
              </a:rPr>
              <a:t>Psikologi</a:t>
            </a:r>
            <a:br>
              <a:rPr lang="fi-FI" sz="4000" dirty="0">
                <a:latin typeface="Open Sans" panose="020B0606030504020204" pitchFamily="34" charset="0"/>
              </a:rPr>
            </a:br>
            <a:endParaRPr lang="en-ID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400CC-9C63-C5E5-C8FF-725605AC0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b="0" i="1" dirty="0">
                <a:effectLst/>
                <a:latin typeface="Open Sans" panose="020B0606030504020204" pitchFamily="34" charset="0"/>
              </a:rPr>
              <a:t>Suasana kerja, hubungan kerja</a:t>
            </a:r>
          </a:p>
          <a:p>
            <a:endParaRPr lang="en-ID" sz="2000" dirty="0"/>
          </a:p>
        </p:txBody>
      </p:sp>
      <p:pic>
        <p:nvPicPr>
          <p:cNvPr id="14" name="Picture 4" descr="Hijau, Mossy hutan dengan Sunlight peeking dalam">
            <a:extLst>
              <a:ext uri="{FF2B5EF4-FFF2-40B4-BE49-F238E27FC236}">
                <a16:creationId xmlns:a16="http://schemas.microsoft.com/office/drawing/2014/main" id="{51FCE3E3-C45C-8BC6-E8B7-79542701D7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25" r="27233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495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34FF8D-7EB2-42EF-AE0C-7647D7FF9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ID" sz="5400" b="0" i="0">
                <a:effectLst/>
                <a:latin typeface="Open Sans" panose="020B0606030504020204" pitchFamily="34" charset="0"/>
              </a:rPr>
              <a:t>Lingkungan Fisiologi</a:t>
            </a:r>
            <a:endParaRPr lang="en-ID" sz="54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E6F3F-D4F7-86FD-49DA-79B277EE9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5"/>
            </a:pPr>
            <a:endParaRPr lang="fi-FI" sz="2200" b="0" i="0" dirty="0"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r>
              <a:rPr lang="en-ID" sz="2200" b="0" i="0" dirty="0" err="1">
                <a:effectLst/>
                <a:latin typeface="Open Sans" panose="020B0606030504020204" pitchFamily="34" charset="0"/>
              </a:rPr>
              <a:t>Konstruksi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mesin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sikap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cara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kerja</a:t>
            </a:r>
            <a:endParaRPr lang="en-ID" sz="2200" dirty="0"/>
          </a:p>
          <a:p>
            <a:endParaRPr lang="en-ID" sz="2200" dirty="0"/>
          </a:p>
        </p:txBody>
      </p:sp>
      <p:pic>
        <p:nvPicPr>
          <p:cNvPr id="5" name="Picture 4" descr="Gulungan handuk pantai">
            <a:extLst>
              <a:ext uri="{FF2B5EF4-FFF2-40B4-BE49-F238E27FC236}">
                <a16:creationId xmlns:a16="http://schemas.microsoft.com/office/drawing/2014/main" id="{867C6DA1-5A21-4D5C-DEB0-31C2116B3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31" r="19516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65330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29236-3449-E8EF-2FCF-1724DC49D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pPr algn="ctr"/>
            <a:r>
              <a:rPr lang="sv-SE" sz="3800" b="1" i="0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Pengaruh Faktor Manusia pada Keselamatan Pasien</a:t>
            </a:r>
            <a:endParaRPr lang="en-ID" sz="3800" b="1" dirty="0">
              <a:solidFill>
                <a:schemeClr val="accent1"/>
              </a:solidFill>
            </a:endParaRPr>
          </a:p>
        </p:txBody>
      </p:sp>
      <p:pic>
        <p:nvPicPr>
          <p:cNvPr id="5" name="Picture 4" descr="Penampang batang tanaman di bawah mikroskop">
            <a:extLst>
              <a:ext uri="{FF2B5EF4-FFF2-40B4-BE49-F238E27FC236}">
                <a16:creationId xmlns:a16="http://schemas.microsoft.com/office/drawing/2014/main" id="{1B7B3248-4027-3518-0BEA-E16105A752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45" r="22723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12ACF-2B9E-3EE2-1E44-C9327613C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v-SE" sz="2200" b="0" i="0" dirty="0">
                <a:effectLst/>
                <a:latin typeface="Open Sans" panose="020B0606030504020204" pitchFamily="34" charset="0"/>
              </a:rPr>
              <a:t>Human factor hubungan antara manusia dan sistem dan bagaimana mereka berinteraksi dengan berfokus pada peningkatan efisiensi, kreativitas, produktivitas dan kepuasan pekerjaan dengan tujuan meminimalkan kesalahan</a:t>
            </a:r>
          </a:p>
          <a:p>
            <a:pPr marL="0" indent="0">
              <a:buNone/>
            </a:pPr>
            <a:endParaRPr lang="fi-FI" sz="2200" b="0" i="0" dirty="0">
              <a:effectLst/>
              <a:latin typeface="Open Sans" panose="020B0606030504020204" pitchFamily="34" charset="0"/>
            </a:endParaRPr>
          </a:p>
          <a:p>
            <a:pPr marL="0" indent="0" algn="just">
              <a:buNone/>
            </a:pPr>
            <a:r>
              <a:rPr lang="fi-FI" sz="2200" b="0" i="0" dirty="0">
                <a:effectLst/>
                <a:latin typeface="Open Sans" panose="020B0606030504020204" pitchFamily="34" charset="0"/>
              </a:rPr>
              <a:t>Kelelahan dan Stress kelelahan dan penurunan kinerja risiko 	keselamatan pasien</a:t>
            </a:r>
            <a:endParaRPr lang="en-ID" sz="2200" dirty="0"/>
          </a:p>
          <a:p>
            <a:pPr marL="0" indent="0">
              <a:buNone/>
            </a:pPr>
            <a:endParaRPr lang="en-ID" sz="2200" dirty="0"/>
          </a:p>
        </p:txBody>
      </p:sp>
    </p:spTree>
    <p:extLst>
      <p:ext uri="{BB962C8B-B14F-4D97-AF65-F5344CB8AC3E}">
        <p14:creationId xmlns:p14="http://schemas.microsoft.com/office/powerpoint/2010/main" val="2366389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F72637-BFDD-6612-487B-BC99171BE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ID" sz="5400" b="0" i="0" dirty="0">
                <a:effectLst/>
                <a:latin typeface="Open Sans" panose="020B0606030504020204" pitchFamily="34" charset="0"/>
              </a:rPr>
              <a:t> </a:t>
            </a:r>
            <a:r>
              <a:rPr lang="en-ID" sz="5400" b="1" i="0" dirty="0">
                <a:effectLst/>
                <a:latin typeface="Open Sans" panose="020B0606030504020204" pitchFamily="34" charset="0"/>
              </a:rPr>
              <a:t>Human factor </a:t>
            </a:r>
            <a:r>
              <a:rPr lang="en-ID" sz="5400" b="0" i="0" dirty="0" err="1">
                <a:effectLst/>
                <a:latin typeface="Open Sans" panose="020B0606030504020204" pitchFamily="34" charset="0"/>
              </a:rPr>
              <a:t>atau</a:t>
            </a:r>
            <a:r>
              <a:rPr lang="en-ID" sz="5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5400" b="1" i="0" dirty="0" err="1">
                <a:effectLst/>
                <a:latin typeface="Open Sans" panose="020B0606030504020204" pitchFamily="34" charset="0"/>
              </a:rPr>
              <a:t>Ergonomik</a:t>
            </a:r>
            <a:r>
              <a:rPr lang="en-ID" sz="5400" b="1" i="0" dirty="0">
                <a:effectLst/>
                <a:latin typeface="Open Sans" panose="020B0606030504020204" pitchFamily="34" charset="0"/>
              </a:rPr>
              <a:t>:</a:t>
            </a:r>
            <a:r>
              <a:rPr lang="en-ID" sz="5400" b="0" i="0" dirty="0">
                <a:effectLst/>
                <a:latin typeface="Open Sans" panose="020B0606030504020204" pitchFamily="34" charset="0"/>
              </a:rPr>
              <a:t> </a:t>
            </a:r>
            <a:endParaRPr lang="en-ID" sz="5400" dirty="0"/>
          </a:p>
        </p:txBody>
      </p:sp>
      <p:pic>
        <p:nvPicPr>
          <p:cNvPr id="5" name="Picture 4" descr="Peluncuran roket">
            <a:extLst>
              <a:ext uri="{FF2B5EF4-FFF2-40B4-BE49-F238E27FC236}">
                <a16:creationId xmlns:a16="http://schemas.microsoft.com/office/drawing/2014/main" id="{EB2A62AA-868C-B09E-ABBA-9DB82FDDB2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27" r="13641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71B53-6A6C-F124-6725-BD595672E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sz="2200" b="0" i="0" dirty="0" err="1">
                <a:effectLst/>
                <a:latin typeface="Open Sans" panose="020B0606030504020204" pitchFamily="34" charset="0"/>
              </a:rPr>
              <a:t>Individu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di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tempat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kerja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200" b="0" i="0" dirty="0" err="1">
                <a:effectLst/>
                <a:latin typeface="Open Sans" panose="020B0606030504020204" pitchFamily="34" charset="0"/>
              </a:rPr>
              <a:t>Tugas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yang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dibebankan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untuk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individu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200" b="0" i="0" dirty="0" err="1">
                <a:effectLst/>
                <a:latin typeface="Open Sans" panose="020B0606030504020204" pitchFamily="34" charset="0"/>
              </a:rPr>
              <a:t>Tempat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kerjanya</a:t>
            </a:r>
            <a:endParaRPr lang="en-ID" sz="2200" dirty="0"/>
          </a:p>
        </p:txBody>
      </p:sp>
    </p:spTree>
    <p:extLst>
      <p:ext uri="{BB962C8B-B14F-4D97-AF65-F5344CB8AC3E}">
        <p14:creationId xmlns:p14="http://schemas.microsoft.com/office/powerpoint/2010/main" val="2874951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182E68-55C9-4A60-C15D-B789A94CC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ID" sz="5400" b="1" i="0" dirty="0">
                <a:effectLst/>
                <a:latin typeface="Open Sans" panose="020B0606030504020204" pitchFamily="34" charset="0"/>
              </a:rPr>
              <a:t>Human factor </a:t>
            </a:r>
            <a:r>
              <a:rPr lang="en-ID" sz="5400" b="0" i="0" dirty="0" err="1">
                <a:effectLst/>
                <a:latin typeface="Open Sans" panose="020B0606030504020204" pitchFamily="34" charset="0"/>
              </a:rPr>
              <a:t>atau</a:t>
            </a:r>
            <a:r>
              <a:rPr lang="en-ID" sz="5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5400" b="1" i="0" dirty="0" err="1">
                <a:effectLst/>
                <a:latin typeface="Open Sans" panose="020B0606030504020204" pitchFamily="34" charset="0"/>
              </a:rPr>
              <a:t>Ergonomik</a:t>
            </a:r>
            <a:endParaRPr lang="en-ID" sz="5400" dirty="0"/>
          </a:p>
        </p:txBody>
      </p:sp>
      <p:pic>
        <p:nvPicPr>
          <p:cNvPr id="5" name="Picture 4" descr="Peluncuran roket">
            <a:extLst>
              <a:ext uri="{FF2B5EF4-FFF2-40B4-BE49-F238E27FC236}">
                <a16:creationId xmlns:a16="http://schemas.microsoft.com/office/drawing/2014/main" id="{68BFF5FF-B291-0094-32AA-3C15D97FB0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27" r="13641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590EE-8262-E938-D549-131CC7FB6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2200" b="0" i="0" dirty="0">
                <a:effectLst/>
                <a:latin typeface="Open Sans" panose="020B0606030504020204" pitchFamily="34" charset="0"/>
              </a:rPr>
              <a:t>Human factor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ilmu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yang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menggunakan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banyak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disiplin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misalnya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anatomi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fisiologi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fisika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, dan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biomekanik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untuk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mengetahui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bagaimana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orang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bertindak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di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bawah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kondisi-kondisi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yang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berbeda</a:t>
            </a:r>
            <a:endParaRPr lang="en-ID" sz="2200" dirty="0"/>
          </a:p>
        </p:txBody>
      </p:sp>
    </p:spTree>
    <p:extLst>
      <p:ext uri="{BB962C8B-B14F-4D97-AF65-F5344CB8AC3E}">
        <p14:creationId xmlns:p14="http://schemas.microsoft.com/office/powerpoint/2010/main" val="855089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51AC12-2F97-6074-4F4C-F60DD4E11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ID" sz="5400" b="1" i="0" dirty="0">
                <a:effectLst/>
                <a:latin typeface="Open Sans" panose="020B0606030504020204" pitchFamily="34" charset="0"/>
              </a:rPr>
              <a:t>Human factor </a:t>
            </a:r>
            <a:r>
              <a:rPr lang="en-ID" sz="5400" b="0" i="0" dirty="0" err="1">
                <a:effectLst/>
                <a:latin typeface="Open Sans" panose="020B0606030504020204" pitchFamily="34" charset="0"/>
              </a:rPr>
              <a:t>atau</a:t>
            </a:r>
            <a:r>
              <a:rPr lang="en-ID" sz="54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5400" b="1" i="0" dirty="0" err="1">
                <a:effectLst/>
                <a:latin typeface="Open Sans" panose="020B0606030504020204" pitchFamily="34" charset="0"/>
              </a:rPr>
              <a:t>Ergonomik</a:t>
            </a:r>
            <a:endParaRPr lang="en-ID" sz="5400" dirty="0"/>
          </a:p>
        </p:txBody>
      </p:sp>
      <p:pic>
        <p:nvPicPr>
          <p:cNvPr id="5" name="Picture 4" descr="Peluncuran roket">
            <a:extLst>
              <a:ext uri="{FF2B5EF4-FFF2-40B4-BE49-F238E27FC236}">
                <a16:creationId xmlns:a16="http://schemas.microsoft.com/office/drawing/2014/main" id="{F86D6110-BA59-A366-3209-4FE4ED9A04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27" r="13641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173FF-B534-D446-0DD1-91AFE580E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459736"/>
            <a:ext cx="6251110" cy="37307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2200" b="0" i="0" dirty="0">
                <a:effectLst/>
                <a:latin typeface="Open Sans" panose="020B0606030504020204" pitchFamily="34" charset="0"/>
              </a:rPr>
              <a:t>Orang yang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ahli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pada human factor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meyakini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bahwa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kesalahan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bisa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dikurangi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dengan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memfokuskan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pada 	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pemberi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pelayanan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kesehatan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mempelajari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bagaimana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mereka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saling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berinteraksi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bagaimana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hubungan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mereka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dengan</a:t>
            </a:r>
            <a:r>
              <a:rPr lang="en-ID" sz="22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200" b="0" i="0" dirty="0" err="1">
                <a:effectLst/>
                <a:latin typeface="Open Sans" panose="020B0606030504020204" pitchFamily="34" charset="0"/>
              </a:rPr>
              <a:t>lingkungannya</a:t>
            </a:r>
            <a:endParaRPr lang="en-ID" sz="2200" dirty="0"/>
          </a:p>
        </p:txBody>
      </p:sp>
    </p:spTree>
    <p:extLst>
      <p:ext uri="{BB962C8B-B14F-4D97-AF65-F5344CB8AC3E}">
        <p14:creationId xmlns:p14="http://schemas.microsoft.com/office/powerpoint/2010/main" val="1999860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7166B8-B344-041C-8F57-A38443D4C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4000" dirty="0" err="1">
                <a:solidFill>
                  <a:srgbClr val="FFC000"/>
                </a:solidFill>
                <a:latin typeface="Abril Fatface" panose="02000503000000020003" pitchFamily="2" charset="0"/>
              </a:rPr>
              <a:t>Keselamatan</a:t>
            </a:r>
            <a:r>
              <a:rPr lang="en-ID" sz="4000" dirty="0">
                <a:solidFill>
                  <a:srgbClr val="FFC000"/>
                </a:solidFill>
                <a:latin typeface="Abril Fatface" panose="02000503000000020003" pitchFamily="2" charset="0"/>
              </a:rPr>
              <a:t> </a:t>
            </a:r>
            <a:r>
              <a:rPr lang="en-ID" sz="4000" dirty="0" err="1">
                <a:solidFill>
                  <a:srgbClr val="FFC000"/>
                </a:solidFill>
                <a:latin typeface="Abril Fatface" panose="02000503000000020003" pitchFamily="2" charset="0"/>
              </a:rPr>
              <a:t>atau</a:t>
            </a:r>
            <a:r>
              <a:rPr lang="en-ID" sz="4000" dirty="0">
                <a:solidFill>
                  <a:srgbClr val="FFC000"/>
                </a:solidFill>
                <a:latin typeface="Abril Fatface" panose="02000503000000020003" pitchFamily="2" charset="0"/>
              </a:rPr>
              <a:t> safety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851E580-A6C6-CEE5-DC61-FEBF3278B6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4513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6164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kanan berwarna di Ceramic mangkuk">
            <a:extLst>
              <a:ext uri="{FF2B5EF4-FFF2-40B4-BE49-F238E27FC236}">
                <a16:creationId xmlns:a16="http://schemas.microsoft.com/office/drawing/2014/main" id="{B8E8F029-92D2-BB2B-46E1-56368E55B5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86" r="897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C73E3-D4BA-1C95-4CF9-FBF4C3B54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ID" sz="4000" b="1" i="0" dirty="0">
                <a:effectLst/>
                <a:latin typeface="Open Sans" panose="020B0606030504020204" pitchFamily="34" charset="0"/>
              </a:rPr>
              <a:t>Human factor </a:t>
            </a:r>
            <a:r>
              <a:rPr lang="en-ID" sz="4000" b="1" i="0" dirty="0" err="1">
                <a:effectLst/>
                <a:latin typeface="Open Sans" panose="020B0606030504020204" pitchFamily="34" charset="0"/>
              </a:rPr>
              <a:t>Lingkungan</a:t>
            </a:r>
            <a:endParaRPr lang="en-ID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2568F-8595-C365-D63F-04E33C357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sz="2000" b="0" i="0" dirty="0" err="1">
                <a:effectLst/>
              </a:rPr>
              <a:t>Suara</a:t>
            </a:r>
            <a:r>
              <a:rPr lang="en-ID" sz="2000" b="0" i="0" dirty="0">
                <a:effectLst/>
              </a:rPr>
              <a:t> </a:t>
            </a:r>
            <a:r>
              <a:rPr lang="en-ID" sz="2000" b="0" i="0" dirty="0" err="1">
                <a:effectLst/>
              </a:rPr>
              <a:t>tinggi</a:t>
            </a:r>
            <a:r>
              <a:rPr lang="en-ID" sz="2000" b="0" i="0" dirty="0">
                <a:effectLst/>
              </a:rPr>
              <a:t>/</a:t>
            </a:r>
            <a:r>
              <a:rPr lang="en-ID" sz="2000" b="0" i="0" dirty="0" err="1">
                <a:effectLst/>
              </a:rPr>
              <a:t>bising</a:t>
            </a:r>
            <a:r>
              <a:rPr lang="en-ID" sz="2000" b="0" i="0" dirty="0">
                <a:effectLst/>
              </a:rPr>
              <a:t> : </a:t>
            </a:r>
            <a:r>
              <a:rPr lang="en-ID" sz="2000" dirty="0" err="1"/>
              <a:t>M</a:t>
            </a:r>
            <a:r>
              <a:rPr lang="en-ID" sz="2000" b="0" i="0" dirty="0" err="1">
                <a:effectLst/>
              </a:rPr>
              <a:t>enyebabkan</a:t>
            </a:r>
            <a:r>
              <a:rPr lang="en-ID" sz="2000" b="0" i="0" dirty="0">
                <a:effectLst/>
              </a:rPr>
              <a:t> </a:t>
            </a:r>
            <a:r>
              <a:rPr lang="en-ID" sz="2000" b="0" i="0" dirty="0" err="1">
                <a:effectLst/>
              </a:rPr>
              <a:t>ketulian</a:t>
            </a:r>
            <a:r>
              <a:rPr lang="en-ID" sz="2000" b="0" i="0" dirty="0">
                <a:effectLst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4177737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ola gelombang bukit pasir gurun">
            <a:extLst>
              <a:ext uri="{FF2B5EF4-FFF2-40B4-BE49-F238E27FC236}">
                <a16:creationId xmlns:a16="http://schemas.microsoft.com/office/drawing/2014/main" id="{EF167398-EB4E-0619-4AF4-2D212F99A2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2D807-BFC1-842D-2410-44BF878D8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ID" sz="4000" b="1" i="0" dirty="0">
                <a:effectLst/>
                <a:latin typeface="Open Sans" panose="020B0606030504020204" pitchFamily="34" charset="0"/>
              </a:rPr>
              <a:t>Human factor </a:t>
            </a:r>
            <a:r>
              <a:rPr lang="en-ID" sz="4000" b="1" i="0" dirty="0" err="1">
                <a:effectLst/>
                <a:latin typeface="Open Sans" panose="020B0606030504020204" pitchFamily="34" charset="0"/>
              </a:rPr>
              <a:t>Lingkungan</a:t>
            </a:r>
            <a:endParaRPr lang="en-ID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3643A-A54A-7D5E-E37A-C5BF84D20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8909"/>
            <a:ext cx="5354782" cy="416805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ID" sz="1800" b="1" i="0" dirty="0" err="1">
                <a:effectLst/>
              </a:rPr>
              <a:t>Temperatur</a:t>
            </a:r>
            <a:r>
              <a:rPr lang="en-ID" sz="1800" b="0" i="0" dirty="0">
                <a:effectLst/>
              </a:rPr>
              <a:t>/</a:t>
            </a:r>
            <a:r>
              <a:rPr lang="en-ID" sz="1800" b="0" i="0" dirty="0" err="1">
                <a:effectLst/>
              </a:rPr>
              <a:t>suhu</a:t>
            </a:r>
            <a:r>
              <a:rPr lang="en-ID" sz="1800" b="0" i="0" dirty="0">
                <a:effectLst/>
              </a:rPr>
              <a:t> </a:t>
            </a:r>
            <a:r>
              <a:rPr lang="en-ID" sz="1800" b="0" i="0" dirty="0" err="1">
                <a:effectLst/>
              </a:rPr>
              <a:t>tinggi</a:t>
            </a:r>
            <a:r>
              <a:rPr lang="en-ID" sz="1800" b="0" i="0" dirty="0">
                <a:effectLst/>
              </a:rPr>
              <a:t> : </a:t>
            </a:r>
            <a:r>
              <a:rPr lang="en-ID" sz="1800" b="0" i="0" dirty="0" err="1">
                <a:effectLst/>
              </a:rPr>
              <a:t>menyebabkan</a:t>
            </a:r>
            <a:r>
              <a:rPr lang="en-ID" sz="1800" b="0" i="0" dirty="0">
                <a:effectLst/>
              </a:rPr>
              <a:t>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ID" sz="1800" b="0" i="0" dirty="0" err="1">
                <a:effectLst/>
              </a:rPr>
              <a:t>Hyperpireksi</a:t>
            </a:r>
            <a:r>
              <a:rPr lang="en-ID" sz="1800" b="0" i="0" dirty="0">
                <a:effectLst/>
              </a:rPr>
              <a:t>:</a:t>
            </a:r>
            <a:r>
              <a:rPr lang="sv-SE" sz="1800" b="0" i="0" dirty="0">
                <a:effectLst/>
                <a:latin typeface="Google Sans"/>
              </a:rPr>
              <a:t>kondisi yang ditandai dengan peningkatan suhu tubuh di atas 41°C.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ID" sz="1800" b="0" i="0" dirty="0" err="1">
                <a:effectLst/>
              </a:rPr>
              <a:t>Milliaria</a:t>
            </a:r>
            <a:r>
              <a:rPr lang="en-ID" sz="1800" b="0" i="0" dirty="0">
                <a:effectLst/>
              </a:rPr>
              <a:t>: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penyakit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kulit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yang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timbul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akibat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obstruksi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duktus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kelenjar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keringat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ekrin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(</a:t>
            </a:r>
            <a:r>
              <a:rPr lang="en-ID" sz="1800" b="0" i="1" dirty="0" err="1">
                <a:effectLst/>
                <a:latin typeface="Lato" panose="020F0502020204030203" pitchFamily="34" charset="0"/>
              </a:rPr>
              <a:t>acrosyringoma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)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sehingga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timbul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aliran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balik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keringat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</a:t>
            </a:r>
            <a:r>
              <a:rPr lang="en-ID" sz="1800" b="0" i="0" dirty="0" err="1">
                <a:effectLst/>
                <a:latin typeface="Lato" panose="020F0502020204030203" pitchFamily="34" charset="0"/>
              </a:rPr>
              <a:t>ke</a:t>
            </a:r>
            <a:r>
              <a:rPr lang="en-ID" sz="1800" b="0" i="0" dirty="0">
                <a:effectLst/>
                <a:latin typeface="Lato" panose="020F0502020204030203" pitchFamily="34" charset="0"/>
              </a:rPr>
              <a:t> epidermis dan dermis.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ID" sz="1800" b="0" i="0" dirty="0">
                <a:effectLst/>
                <a:latin typeface="Lato" panose="020F0502020204030203" pitchFamily="34" charset="0"/>
              </a:rPr>
              <a:t>H</a:t>
            </a:r>
            <a:r>
              <a:rPr lang="en-ID" sz="1800" b="0" i="0" dirty="0">
                <a:effectLst/>
              </a:rPr>
              <a:t>eat Cramp ( </a:t>
            </a:r>
            <a:r>
              <a:rPr lang="en-ID" sz="1800" b="0" i="0" dirty="0" err="1">
                <a:effectLst/>
              </a:rPr>
              <a:t>Kram</a:t>
            </a:r>
            <a:r>
              <a:rPr lang="en-ID" sz="1800" b="0" i="0" dirty="0">
                <a:effectLst/>
              </a:rPr>
              <a:t> Karena </a:t>
            </a:r>
            <a:r>
              <a:rPr lang="en-ID" sz="1800" b="0" i="0" dirty="0" err="1">
                <a:effectLst/>
              </a:rPr>
              <a:t>Panas</a:t>
            </a:r>
            <a:r>
              <a:rPr lang="en-ID" sz="1800" b="0" i="0" dirty="0">
                <a:effectLst/>
              </a:rPr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ID" sz="1800" b="0" i="0" dirty="0">
                <a:effectLst/>
              </a:rPr>
              <a:t>Heat Exhaustion ( </a:t>
            </a:r>
            <a:r>
              <a:rPr lang="en-ID" sz="1800" b="0" i="0" dirty="0" err="1">
                <a:effectLst/>
              </a:rPr>
              <a:t>Kelelahan</a:t>
            </a:r>
            <a:r>
              <a:rPr lang="en-ID" sz="1800" b="0" i="0" dirty="0">
                <a:effectLst/>
              </a:rPr>
              <a:t> Karena </a:t>
            </a:r>
            <a:r>
              <a:rPr lang="en-ID" sz="1800" b="0" i="0" dirty="0" err="1">
                <a:effectLst/>
              </a:rPr>
              <a:t>Panas</a:t>
            </a:r>
            <a:r>
              <a:rPr lang="en-ID" sz="1800" b="0" i="0" dirty="0">
                <a:effectLst/>
              </a:rPr>
              <a:t>)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ID" sz="1800" b="0" i="0" dirty="0">
                <a:effectLst/>
              </a:rPr>
              <a:t>Heat Stroke(</a:t>
            </a:r>
            <a:r>
              <a:rPr lang="en-ID" sz="1800" b="0" i="0" dirty="0" err="1">
                <a:effectLst/>
              </a:rPr>
              <a:t>merupakan</a:t>
            </a:r>
            <a:r>
              <a:rPr lang="en-ID" sz="1800" b="0" i="0" dirty="0">
                <a:effectLst/>
              </a:rPr>
              <a:t> </a:t>
            </a:r>
            <a:r>
              <a:rPr lang="en-ID" sz="1800" b="0" i="0" dirty="0" err="1">
                <a:effectLst/>
              </a:rPr>
              <a:t>kondisi</a:t>
            </a:r>
            <a:r>
              <a:rPr lang="en-ID" sz="1800" b="0" i="0" dirty="0">
                <a:effectLst/>
              </a:rPr>
              <a:t> paling </a:t>
            </a:r>
            <a:r>
              <a:rPr lang="en-ID" sz="1800" b="0" i="0" dirty="0" err="1">
                <a:effectLst/>
              </a:rPr>
              <a:t>berat</a:t>
            </a:r>
            <a:r>
              <a:rPr lang="en-ID" sz="1800" b="0" i="0" dirty="0">
                <a:effectLst/>
              </a:rPr>
              <a:t> pada </a:t>
            </a:r>
            <a:r>
              <a:rPr lang="en-ID" sz="1800" b="0" i="0" dirty="0" err="1">
                <a:effectLst/>
              </a:rPr>
              <a:t>tubuh</a:t>
            </a:r>
            <a:r>
              <a:rPr lang="en-ID" sz="1800" b="0" i="0" dirty="0">
                <a:effectLst/>
              </a:rPr>
              <a:t> </a:t>
            </a:r>
            <a:r>
              <a:rPr lang="en-ID" sz="1800" b="0" i="0" dirty="0" err="1">
                <a:effectLst/>
              </a:rPr>
              <a:t>akibat</a:t>
            </a:r>
            <a:r>
              <a:rPr lang="en-ID" sz="1800" b="0" i="0" dirty="0">
                <a:effectLst/>
              </a:rPr>
              <a:t> </a:t>
            </a:r>
            <a:r>
              <a:rPr lang="en-ID" sz="1800" b="0" i="0" dirty="0" err="1">
                <a:effectLst/>
              </a:rPr>
              <a:t>cuaca</a:t>
            </a:r>
            <a:r>
              <a:rPr lang="en-ID" sz="1800" b="0" i="0" dirty="0">
                <a:effectLst/>
              </a:rPr>
              <a:t> </a:t>
            </a:r>
            <a:r>
              <a:rPr lang="en-ID" sz="1800" b="0" i="0" dirty="0" err="1">
                <a:effectLst/>
              </a:rPr>
              <a:t>panas</a:t>
            </a:r>
            <a:r>
              <a:rPr lang="en-ID" sz="1800" b="0" i="0" dirty="0">
                <a:effectLst/>
              </a:rPr>
              <a:t> </a:t>
            </a:r>
            <a:r>
              <a:rPr lang="en-ID" sz="1800" b="0" i="0" dirty="0" err="1">
                <a:effectLst/>
              </a:rPr>
              <a:t>karena</a:t>
            </a:r>
            <a:r>
              <a:rPr lang="en-ID" sz="1800" b="0" i="0" dirty="0">
                <a:effectLst/>
              </a:rPr>
              <a:t> </a:t>
            </a:r>
            <a:r>
              <a:rPr lang="en-ID" sz="1800" b="0" i="0" dirty="0" err="1">
                <a:effectLst/>
              </a:rPr>
              <a:t>tubuh</a:t>
            </a:r>
            <a:r>
              <a:rPr lang="en-ID" sz="1800" b="0" i="0" dirty="0">
                <a:effectLst/>
              </a:rPr>
              <a:t> </a:t>
            </a:r>
            <a:r>
              <a:rPr lang="en-ID" sz="1800" b="0" i="0" dirty="0" err="1">
                <a:effectLst/>
              </a:rPr>
              <a:t>tidak</a:t>
            </a:r>
            <a:r>
              <a:rPr lang="en-ID" sz="1800" b="0" i="0" dirty="0">
                <a:effectLst/>
              </a:rPr>
              <a:t> </a:t>
            </a:r>
            <a:r>
              <a:rPr lang="en-ID" sz="1800" b="0" i="0" dirty="0" err="1">
                <a:effectLst/>
              </a:rPr>
              <a:t>dapat</a:t>
            </a:r>
            <a:r>
              <a:rPr lang="en-ID" sz="1800" b="0" i="0" dirty="0">
                <a:effectLst/>
              </a:rPr>
              <a:t> </a:t>
            </a:r>
            <a:r>
              <a:rPr lang="en-ID" sz="1800" b="0" i="0" dirty="0" err="1">
                <a:effectLst/>
              </a:rPr>
              <a:t>mengontrol</a:t>
            </a:r>
            <a:r>
              <a:rPr lang="en-ID" sz="1800" b="0" i="0" dirty="0">
                <a:effectLst/>
              </a:rPr>
              <a:t> </a:t>
            </a:r>
            <a:r>
              <a:rPr lang="en-ID" sz="1800" b="0" i="0" dirty="0" err="1">
                <a:effectLst/>
              </a:rPr>
              <a:t>suhu</a:t>
            </a:r>
            <a:r>
              <a:rPr lang="en-ID" sz="1800" b="0" i="0" dirty="0">
                <a:effectLst/>
              </a:rPr>
              <a:t> badan)</a:t>
            </a:r>
          </a:p>
          <a:p>
            <a:pPr marL="514350" indent="-514350">
              <a:buFont typeface="+mj-lt"/>
              <a:buAutoNum type="arabicPeriod" startAt="2"/>
            </a:pPr>
            <a:endParaRPr lang="en-ID" sz="1400" dirty="0"/>
          </a:p>
          <a:p>
            <a:pPr marL="0" indent="0">
              <a:buNone/>
            </a:pPr>
            <a:endParaRPr lang="en-ID" sz="1400" dirty="0"/>
          </a:p>
        </p:txBody>
      </p:sp>
    </p:spTree>
    <p:extLst>
      <p:ext uri="{BB962C8B-B14F-4D97-AF65-F5344CB8AC3E}">
        <p14:creationId xmlns:p14="http://schemas.microsoft.com/office/powerpoint/2010/main" val="322309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123BC8-977F-965D-5A74-671DC0B14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ID" sz="4600" b="1" i="0">
                <a:effectLst/>
                <a:latin typeface="Open Sans" panose="020B0606030504020204" pitchFamily="34" charset="0"/>
              </a:rPr>
              <a:t>Human factor Lingkungan</a:t>
            </a:r>
            <a:endParaRPr lang="en-ID" sz="46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59DE7-53C1-A7FC-2AF5-841286BA6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23570"/>
            <a:ext cx="4671622" cy="356999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ID" sz="1700" b="0" i="0" dirty="0" err="1">
                <a:effectLst/>
                <a:latin typeface="Open Sans" panose="020B0606030504020204" pitchFamily="34" charset="0"/>
              </a:rPr>
              <a:t>Radiasi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sinar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elektromagnetik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: infra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merah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menyebabkan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katarak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, ultraviolet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menyebabkan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konjungtivitis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radioaktrif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/alfa/beta/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gama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/X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menyebabkan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gangguan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terhadap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sel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tubuh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manusia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ID" sz="1700" b="0" i="0" dirty="0" err="1">
                <a:effectLst/>
                <a:latin typeface="Open Sans" panose="020B0606030504020204" pitchFamily="34" charset="0"/>
              </a:rPr>
              <a:t>Tekanan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udara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tinggi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: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menyebabkan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Coison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Disease (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Dekompresi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)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penyakit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kedaruratan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syaraf</a:t>
            </a:r>
            <a:endParaRPr lang="en-ID" sz="1700" b="0" i="0" dirty="0">
              <a:effectLst/>
              <a:latin typeface="Open Sans" panose="020B0606030504020204" pitchFamily="34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n-ID" sz="1700" b="0" i="0" dirty="0" err="1">
                <a:effectLst/>
                <a:latin typeface="Open Sans" panose="020B0606030504020204" pitchFamily="34" charset="0"/>
              </a:rPr>
              <a:t>Getaran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: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menyebabkan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Reynaud’s Disease,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Gangguan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proses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metabolisme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1700" b="0" i="0" dirty="0" err="1">
                <a:effectLst/>
                <a:latin typeface="Open Sans" panose="020B0606030504020204" pitchFamily="34" charset="0"/>
              </a:rPr>
              <a:t>Polineurutis</a:t>
            </a:r>
            <a:r>
              <a:rPr lang="en-ID" sz="1700" b="0" i="0" dirty="0">
                <a:effectLst/>
                <a:latin typeface="Open Sans" panose="020B0606030504020204" pitchFamily="34" charset="0"/>
              </a:rPr>
              <a:t> FISIK</a:t>
            </a:r>
            <a:endParaRPr lang="en-ID" sz="1700" dirty="0"/>
          </a:p>
          <a:p>
            <a:endParaRPr lang="en-ID" sz="1700" dirty="0"/>
          </a:p>
        </p:txBody>
      </p:sp>
      <p:pic>
        <p:nvPicPr>
          <p:cNvPr id="5" name="Picture 4" descr="Pindaian otak manusia di klinik neurologi">
            <a:extLst>
              <a:ext uri="{FF2B5EF4-FFF2-40B4-BE49-F238E27FC236}">
                <a16:creationId xmlns:a16="http://schemas.microsoft.com/office/drawing/2014/main" id="{CBD8CC96-761F-2310-CFE7-5273441965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7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89763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04170D2-0843-F374-2455-C44F5EAAF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69911"/>
            <a:ext cx="5444382" cy="7012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ID" sz="3200" b="1" i="0">
                <a:effectLst/>
                <a:latin typeface="Open Sans" panose="020B0606030504020204" pitchFamily="34" charset="0"/>
              </a:rPr>
              <a:t>KIMIA</a:t>
            </a:r>
          </a:p>
        </p:txBody>
      </p:sp>
      <p:pic>
        <p:nvPicPr>
          <p:cNvPr id="6" name="Picture 5" descr="Cathedral Ceiling dalam desain Sunlight kuning">
            <a:extLst>
              <a:ext uri="{FF2B5EF4-FFF2-40B4-BE49-F238E27FC236}">
                <a16:creationId xmlns:a16="http://schemas.microsoft.com/office/drawing/2014/main" id="{3D32C83C-DE45-8A17-3982-CDDBE30200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27" r="22239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47400-9CBA-C821-5D48-363741564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871145"/>
            <a:ext cx="5444382" cy="527123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sz="1600" b="0" i="0" dirty="0" err="1">
                <a:effectLst/>
                <a:latin typeface="Open Sans" panose="020B0606030504020204" pitchFamily="34" charset="0"/>
              </a:rPr>
              <a:t>Asal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: </a:t>
            </a:r>
          </a:p>
          <a:p>
            <a:pPr marL="0" indent="0">
              <a:buNone/>
            </a:pPr>
            <a:r>
              <a:rPr lang="en-ID" sz="1600" b="0" i="0" dirty="0">
                <a:effectLst/>
                <a:latin typeface="Open Sans" panose="020B0606030504020204" pitchFamily="34" charset="0"/>
              </a:rPr>
              <a:t>	</a:t>
            </a:r>
            <a:r>
              <a:rPr lang="en-ID" sz="1600" dirty="0" err="1">
                <a:latin typeface="Open Sans" panose="020B0606030504020204" pitchFamily="34" charset="0"/>
              </a:rPr>
              <a:t>B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ahan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baku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bahan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tambahan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hasil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antara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hasil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samping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hasil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(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produk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),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sisa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produksi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atau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bahan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buangan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ID" sz="1600" b="0" i="0" dirty="0" err="1">
                <a:effectLst/>
                <a:latin typeface="Open Sans" panose="020B0606030504020204" pitchFamily="34" charset="0"/>
              </a:rPr>
              <a:t>Bentuk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: </a:t>
            </a:r>
          </a:p>
          <a:p>
            <a:pPr marL="0" indent="0">
              <a:buNone/>
            </a:pPr>
            <a:r>
              <a:rPr lang="en-ID" sz="1600" b="0" i="0" dirty="0">
                <a:effectLst/>
                <a:latin typeface="Open Sans" panose="020B0606030504020204" pitchFamily="34" charset="0"/>
              </a:rPr>
              <a:t>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Zat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padat</a:t>
            </a:r>
            <a:r>
              <a:rPr lang="en-ID" sz="1600" dirty="0">
                <a:latin typeface="Open Sans" panose="020B0606030504020204" pitchFamily="34" charset="0"/>
              </a:rPr>
              <a:t>, 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cair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gas,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uap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maupun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partikel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ID" sz="1600" b="0" i="0" dirty="0">
                <a:effectLst/>
                <a:latin typeface="Open Sans" panose="020B0606030504020204" pitchFamily="34" charset="0"/>
              </a:rPr>
              <a:t>Cara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masuk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tubuh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:</a:t>
            </a:r>
          </a:p>
          <a:p>
            <a:pPr marL="0" indent="0">
              <a:buNone/>
            </a:pPr>
            <a:r>
              <a:rPr lang="en-ID" sz="1600" b="0" i="0" dirty="0">
                <a:effectLst/>
                <a:latin typeface="Open Sans" panose="020B0606030504020204" pitchFamily="34" charset="0"/>
              </a:rPr>
              <a:t>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Dapat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melalui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saluran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pernafasan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saluran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pencernaan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kulit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mukosa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</a:p>
          <a:p>
            <a:pPr marL="457200" lvl="1" indent="0">
              <a:buNone/>
            </a:pPr>
            <a:r>
              <a:rPr lang="en-ID" sz="1600" b="0" i="0" dirty="0">
                <a:effectLst/>
                <a:latin typeface="Open Sans" panose="020B0606030504020204" pitchFamily="34" charset="0"/>
              </a:rPr>
              <a:t>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Masuknya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dapat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secara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akut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secara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kronis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ID" sz="1600" b="0" i="0" dirty="0" err="1">
                <a:effectLst/>
                <a:latin typeface="Open Sans" panose="020B0606030504020204" pitchFamily="34" charset="0"/>
              </a:rPr>
              <a:t>Efek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terhadap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tubuh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:</a:t>
            </a:r>
          </a:p>
          <a:p>
            <a:pPr marL="457200" lvl="1" indent="0">
              <a:buNone/>
            </a:pPr>
            <a:r>
              <a:rPr lang="en-ID" sz="1600" b="0" i="0" dirty="0">
                <a:effectLst/>
                <a:latin typeface="Open Sans" panose="020B0606030504020204" pitchFamily="34" charset="0"/>
              </a:rPr>
              <a:t>	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iritasi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alergi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korosif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Asphyxia,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keracunan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sistemik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kanker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kerusakan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/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kelainan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janin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, 	pneumoconiosis, 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efek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bius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(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narkose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), 	</a:t>
            </a:r>
            <a:r>
              <a:rPr lang="en-ID" sz="1600" b="0" i="0" dirty="0" err="1">
                <a:effectLst/>
                <a:latin typeface="Open Sans" panose="020B0606030504020204" pitchFamily="34" charset="0"/>
              </a:rPr>
              <a:t>Pengaruh</a:t>
            </a:r>
            <a:r>
              <a:rPr lang="en-ID" sz="1600" b="0" i="0" dirty="0">
                <a:effectLst/>
                <a:latin typeface="Open Sans" panose="020B0606030504020204" pitchFamily="34" charset="0"/>
              </a:rPr>
              <a:t> genetic. </a:t>
            </a: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1194406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2F3F4-7068-41DF-0968-D9DEA5A2A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38163"/>
            <a:ext cx="3687491" cy="2106333"/>
          </a:xfrm>
        </p:spPr>
        <p:txBody>
          <a:bodyPr anchor="t">
            <a:normAutofit/>
          </a:bodyPr>
          <a:lstStyle/>
          <a:p>
            <a:r>
              <a:rPr lang="en-ID" sz="3200" b="1" i="0" u="sng">
                <a:effectLst/>
                <a:latin typeface="Open Sans" panose="020B0606030504020204" pitchFamily="34" charset="0"/>
              </a:rPr>
              <a:t>BIOLOGI</a:t>
            </a:r>
            <a:endParaRPr lang="en-ID" sz="3200" b="1" u="sng"/>
          </a:p>
        </p:txBody>
      </p:sp>
      <p:pic>
        <p:nvPicPr>
          <p:cNvPr id="5" name="Picture 4" descr="Bacteria dalam kapsul">
            <a:extLst>
              <a:ext uri="{FF2B5EF4-FFF2-40B4-BE49-F238E27FC236}">
                <a16:creationId xmlns:a16="http://schemas.microsoft.com/office/drawing/2014/main" id="{D2CFE080-DBED-19EF-2EA0-22268196A6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156" b="31665"/>
          <a:stretch/>
        </p:blipFill>
        <p:spPr>
          <a:xfrm>
            <a:off x="-2" y="10"/>
            <a:ext cx="12192002" cy="3428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C81CC9-EAC3-3907-9268-3A583E3B6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600" y="340185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65915B0-4647-B7BB-3CDF-D62A16FCB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A416CD1-48B0-ADCA-33F6-A12FBD9EE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B3608-E22F-096E-BDC8-65A95D61E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1546" y="4088724"/>
            <a:ext cx="6012254" cy="2171405"/>
          </a:xfrm>
        </p:spPr>
        <p:txBody>
          <a:bodyPr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sz="1700" b="0" i="0">
                <a:effectLst/>
                <a:latin typeface="Open Sans" panose="020B0606030504020204" pitchFamily="34" charset="0"/>
              </a:rPr>
              <a:t>Berasal dari : virus, bakteri, parasit, jamur, serangga, binatang buas, dll 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1700" b="0" i="0">
                <a:effectLst/>
                <a:latin typeface="Open Sans" panose="020B0606030504020204" pitchFamily="34" charset="0"/>
              </a:rPr>
              <a:t>Golongan Ergonomi/fisiologi 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1700" b="0" i="0">
                <a:effectLst/>
                <a:latin typeface="Open Sans" panose="020B0606030504020204" pitchFamily="34" charset="0"/>
              </a:rPr>
              <a:t>Akibat : cara kerja, posisi kerja, alat kerja, lingkungan kerja yang salah, Kontruksi salah. 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1700" b="0" i="0">
                <a:effectLst/>
                <a:latin typeface="Open Sans" panose="020B0606030504020204" pitchFamily="34" charset="0"/>
              </a:rPr>
              <a:t>Efek terhadap tubuh : kelelahan fisik, nyeri otot, deformitas tulang, perubahan bentuk, dislokasi</a:t>
            </a:r>
            <a:endParaRPr lang="en-ID" sz="1700"/>
          </a:p>
        </p:txBody>
      </p:sp>
    </p:spTree>
    <p:extLst>
      <p:ext uri="{BB962C8B-B14F-4D97-AF65-F5344CB8AC3E}">
        <p14:creationId xmlns:p14="http://schemas.microsoft.com/office/powerpoint/2010/main" val="12628376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D6268-16EA-D91B-9A05-8A648C5A3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en-ID" sz="3200" b="0" i="0">
                <a:effectLst/>
                <a:latin typeface="Open Sans" panose="020B0606030504020204" pitchFamily="34" charset="0"/>
              </a:rPr>
              <a:t>PENYAKIT HUBUNGAN KERJA </a:t>
            </a:r>
            <a:endParaRPr lang="en-ID" sz="3200"/>
          </a:p>
        </p:txBody>
      </p:sp>
      <p:pic>
        <p:nvPicPr>
          <p:cNvPr id="5" name="Picture 4" descr="Peluncuran roket">
            <a:extLst>
              <a:ext uri="{FF2B5EF4-FFF2-40B4-BE49-F238E27FC236}">
                <a16:creationId xmlns:a16="http://schemas.microsoft.com/office/drawing/2014/main" id="{8502AD49-5896-FCC0-3159-211A78F276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624" r="11238"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46362-850C-7088-E032-52058AAC6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sz="2000" b="0" i="0">
                <a:effectLst/>
                <a:latin typeface="Open Sans" panose="020B0606030504020204" pitchFamily="34" charset="0"/>
              </a:rPr>
              <a:t>Penyakit yang berhubungan / terkait dengan pekerjaan, namun bukan akibat karena pekerjaan. Terdapat jaminan seperti kecelakaan kerja </a:t>
            </a:r>
          </a:p>
          <a:p>
            <a:pPr marL="0" indent="0">
              <a:buNone/>
            </a:pPr>
            <a:r>
              <a:rPr lang="en-ID" sz="2000" b="0" i="0">
                <a:effectLst/>
                <a:latin typeface="Open Sans" panose="020B0606030504020204" pitchFamily="34" charset="0"/>
              </a:rPr>
              <a:t>	Contoh : asma, TBC, hipertensi. </a:t>
            </a:r>
            <a:endParaRPr lang="en-ID" sz="2000"/>
          </a:p>
        </p:txBody>
      </p:sp>
    </p:spTree>
    <p:extLst>
      <p:ext uri="{BB962C8B-B14F-4D97-AF65-F5344CB8AC3E}">
        <p14:creationId xmlns:p14="http://schemas.microsoft.com/office/powerpoint/2010/main" val="10805016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D82BE3-11BD-16B2-DC7A-9555F36C8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pPr algn="ctr"/>
            <a:r>
              <a:rPr lang="en-ID" sz="4000" b="1" dirty="0">
                <a:solidFill>
                  <a:srgbClr val="FFC000"/>
                </a:solidFill>
              </a:rPr>
              <a:t>Cara </a:t>
            </a:r>
            <a:r>
              <a:rPr lang="en-ID" sz="4000" b="1" dirty="0" err="1">
                <a:solidFill>
                  <a:srgbClr val="FFC000"/>
                </a:solidFill>
              </a:rPr>
              <a:t>Meningkatan</a:t>
            </a:r>
            <a:r>
              <a:rPr lang="en-ID" sz="4000" b="1" dirty="0">
                <a:solidFill>
                  <a:srgbClr val="FFC000"/>
                </a:solidFill>
              </a:rPr>
              <a:t> </a:t>
            </a:r>
            <a:r>
              <a:rPr lang="en-ID" sz="4000" b="1" dirty="0" err="1">
                <a:solidFill>
                  <a:srgbClr val="FFC000"/>
                </a:solidFill>
              </a:rPr>
              <a:t>Keselamatan</a:t>
            </a:r>
            <a:r>
              <a:rPr lang="en-ID" sz="4000" b="1" dirty="0">
                <a:solidFill>
                  <a:srgbClr val="FFC000"/>
                </a:solidFill>
              </a:rPr>
              <a:t> </a:t>
            </a:r>
            <a:r>
              <a:rPr lang="en-ID" sz="4000" b="1" dirty="0" err="1">
                <a:solidFill>
                  <a:srgbClr val="FFC000"/>
                </a:solidFill>
              </a:rPr>
              <a:t>pasien</a:t>
            </a:r>
            <a:r>
              <a:rPr lang="en-ID" sz="4000" b="1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11761-D19E-B864-613E-F1D698F8F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sz="2000" b="0" i="1" dirty="0" err="1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Komunikasi</a:t>
            </a:r>
            <a:r>
              <a:rPr lang="en-ID" sz="2000" b="0" i="1" dirty="0">
                <a:solidFill>
                  <a:schemeClr val="accent1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yang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efektif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tepat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waktu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akurat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lengkap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jelas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, dan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dipahami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oleh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penerima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informasi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dapat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mengurangi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kesalahan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meningkatkan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keselamatan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pasien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.</a:t>
            </a:r>
          </a:p>
        </p:txBody>
      </p:sp>
      <p:pic>
        <p:nvPicPr>
          <p:cNvPr id="5" name="Picture 4" descr="Berbagai cacao Pods">
            <a:extLst>
              <a:ext uri="{FF2B5EF4-FFF2-40B4-BE49-F238E27FC236}">
                <a16:creationId xmlns:a16="http://schemas.microsoft.com/office/drawing/2014/main" id="{C75782CF-058C-684B-B3A2-17BF1C69EB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68" r="23195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4238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ulungan handuk pantai">
            <a:extLst>
              <a:ext uri="{FF2B5EF4-FFF2-40B4-BE49-F238E27FC236}">
                <a16:creationId xmlns:a16="http://schemas.microsoft.com/office/drawing/2014/main" id="{1D4ECFA3-5F89-1F8E-232E-CBAC081702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8" r="26663" b="-2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1DB23-E54A-3F14-6740-7AB5C402A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ID" sz="2000" b="0" i="0" dirty="0">
                <a:effectLst/>
                <a:latin typeface="Open Sans" panose="020B0606030504020204" pitchFamily="34" charset="0"/>
              </a:rPr>
              <a:t>RS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harus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mengembangkan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kebijakan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prosedur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terkait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secara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kolaborasi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koordinasi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antar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bagian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mengimplementasikannya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kedalam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praktek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sehari-hari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,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memonitor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kepatuhan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staf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terhadap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SOP,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mengevaluasi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, dan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menindak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lanjuti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bersama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jika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ditemukan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ketidaksesuaian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dengan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kebijakan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dan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prosedur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yang </a:t>
            </a:r>
            <a:r>
              <a:rPr lang="en-ID" sz="2000" b="0" i="0" dirty="0" err="1">
                <a:effectLst/>
                <a:latin typeface="Open Sans" panose="020B0606030504020204" pitchFamily="34" charset="0"/>
              </a:rPr>
              <a:t>berlaku</a:t>
            </a:r>
            <a:r>
              <a:rPr lang="en-ID" sz="2000" b="0" i="0" dirty="0">
                <a:effectLst/>
                <a:latin typeface="Open Sans" panose="020B0606030504020204" pitchFamily="34" charset="0"/>
              </a:rPr>
              <a:t> </a:t>
            </a:r>
            <a:endParaRPr lang="en-ID" sz="2000" dirty="0"/>
          </a:p>
          <a:p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870858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49704C-B9F6-9541-C4CB-E24AAE8A6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endParaRPr lang="en-ID" sz="54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3AB12-1B33-76AD-EFFA-B1AE9ACBF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D" sz="2200" dirty="0"/>
          </a:p>
          <a:p>
            <a:pPr marL="0" indent="0">
              <a:buNone/>
            </a:pPr>
            <a:endParaRPr lang="en-ID" sz="2200" dirty="0"/>
          </a:p>
          <a:p>
            <a:pPr marL="0" indent="0" algn="ctr">
              <a:buNone/>
            </a:pPr>
            <a:r>
              <a:rPr lang="en-ID" sz="4000" b="1" dirty="0">
                <a:solidFill>
                  <a:srgbClr val="FFC000"/>
                </a:solidFill>
              </a:rPr>
              <a:t>ADA PERTANYAAN</a:t>
            </a:r>
          </a:p>
        </p:txBody>
      </p:sp>
      <p:pic>
        <p:nvPicPr>
          <p:cNvPr id="5" name="Picture 4" descr="Tangga depan dan tiang bangunan kota megah">
            <a:extLst>
              <a:ext uri="{FF2B5EF4-FFF2-40B4-BE49-F238E27FC236}">
                <a16:creationId xmlns:a16="http://schemas.microsoft.com/office/drawing/2014/main" id="{756CA541-270F-2111-C5C7-FD9334FBF1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49" r="17698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6331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1AB289-FF59-F21D-492E-60B0A055E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4000" b="1" i="1">
                <a:solidFill>
                  <a:srgbClr val="FFFFFF"/>
                </a:solidFill>
              </a:rPr>
              <a:t>LANJUTAN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F9F81D-01E3-9660-F54C-78CD986F75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87246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8701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BA6C96-915B-35E2-25E5-BF5ADD134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4000" b="1" dirty="0" err="1">
                <a:solidFill>
                  <a:srgbClr val="FFC000"/>
                </a:solidFill>
                <a:latin typeface="Abril Fatface" panose="02000503000000020003" pitchFamily="2" charset="0"/>
              </a:rPr>
              <a:t>Tujuan</a:t>
            </a:r>
            <a:r>
              <a:rPr lang="en-ID" sz="4000" b="1" dirty="0">
                <a:solidFill>
                  <a:srgbClr val="FFC000"/>
                </a:solidFill>
                <a:latin typeface="Abril Fatface" panose="02000503000000020003" pitchFamily="2" charset="0"/>
              </a:rPr>
              <a:t> </a:t>
            </a:r>
            <a:r>
              <a:rPr lang="en-ID" sz="4000" b="1" dirty="0" err="1">
                <a:solidFill>
                  <a:srgbClr val="FFC000"/>
                </a:solidFill>
                <a:latin typeface="Abril Fatface" panose="02000503000000020003" pitchFamily="2" charset="0"/>
              </a:rPr>
              <a:t>Keselamatan</a:t>
            </a:r>
            <a:r>
              <a:rPr lang="en-ID" sz="4000" b="1" dirty="0">
                <a:solidFill>
                  <a:srgbClr val="FFC000"/>
                </a:solidFill>
                <a:latin typeface="Abril Fatface" panose="02000503000000020003" pitchFamily="2" charset="0"/>
              </a:rPr>
              <a:t> </a:t>
            </a:r>
            <a:r>
              <a:rPr lang="en-ID" sz="4000" b="1" dirty="0" err="1">
                <a:solidFill>
                  <a:srgbClr val="FFC000"/>
                </a:solidFill>
                <a:latin typeface="Abril Fatface" panose="02000503000000020003" pitchFamily="2" charset="0"/>
              </a:rPr>
              <a:t>Pasien</a:t>
            </a:r>
            <a:endParaRPr lang="en-ID" sz="4000" b="1" dirty="0">
              <a:solidFill>
                <a:srgbClr val="FFC000"/>
              </a:solidFill>
              <a:latin typeface="Abril Fatface" panose="02000503000000020003" pitchFamily="2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E976C85-CABE-755F-4271-A56489EB52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809302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0685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4CECA4-29C3-3421-1142-AAC8886A9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pPr algn="ctr"/>
            <a:r>
              <a:rPr lang="en-ID" sz="3600" b="1" dirty="0" err="1">
                <a:solidFill>
                  <a:srgbClr val="C00000"/>
                </a:solidFill>
                <a:latin typeface="Abril Fatface" panose="02000503000000020003" pitchFamily="2" charset="0"/>
              </a:rPr>
              <a:t>Tujuan</a:t>
            </a:r>
            <a:r>
              <a:rPr lang="en-ID" sz="3600" b="1" dirty="0">
                <a:solidFill>
                  <a:srgbClr val="C00000"/>
                </a:solidFill>
                <a:latin typeface="Abril Fatface" panose="02000503000000020003" pitchFamily="2" charset="0"/>
              </a:rPr>
              <a:t> </a:t>
            </a:r>
            <a:r>
              <a:rPr lang="en-ID" sz="3600" b="1" dirty="0" err="1">
                <a:solidFill>
                  <a:srgbClr val="C00000"/>
                </a:solidFill>
                <a:latin typeface="Abril Fatface" panose="02000503000000020003" pitchFamily="2" charset="0"/>
              </a:rPr>
              <a:t>Keselamatan</a:t>
            </a:r>
            <a:r>
              <a:rPr lang="en-ID" sz="3600" b="1" dirty="0">
                <a:solidFill>
                  <a:srgbClr val="C00000"/>
                </a:solidFill>
                <a:latin typeface="Abril Fatface" panose="02000503000000020003" pitchFamily="2" charset="0"/>
              </a:rPr>
              <a:t> </a:t>
            </a:r>
            <a:r>
              <a:rPr lang="en-ID" sz="3600" b="1" dirty="0" err="1">
                <a:solidFill>
                  <a:srgbClr val="C00000"/>
                </a:solidFill>
                <a:latin typeface="Abril Fatface" panose="02000503000000020003" pitchFamily="2" charset="0"/>
              </a:rPr>
              <a:t>Pasien</a:t>
            </a:r>
            <a:endParaRPr lang="en-ID" sz="3600" b="1" dirty="0">
              <a:solidFill>
                <a:srgbClr val="C00000"/>
              </a:solidFill>
              <a:latin typeface="Abril Fatface" panose="0200050300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73505-9585-07E1-EE94-498ABFABD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067952"/>
            <a:ext cx="4977578" cy="3993020"/>
          </a:xfrm>
        </p:spPr>
        <p:txBody>
          <a:bodyPr anchor="ctr">
            <a:norm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en-ID" sz="2400" dirty="0" err="1">
                <a:solidFill>
                  <a:schemeClr val="tx2"/>
                </a:solidFill>
              </a:rPr>
              <a:t>Berfokus</a:t>
            </a:r>
            <a:r>
              <a:rPr lang="en-ID" sz="2400" dirty="0">
                <a:solidFill>
                  <a:schemeClr val="tx2"/>
                </a:solidFill>
              </a:rPr>
              <a:t> pada </a:t>
            </a:r>
            <a:r>
              <a:rPr lang="en-ID" sz="2400" dirty="0" err="1">
                <a:solidFill>
                  <a:schemeClr val="tx2"/>
                </a:solidFill>
              </a:rPr>
              <a:t>pasien</a:t>
            </a:r>
            <a:r>
              <a:rPr lang="en-ID" sz="2400" dirty="0">
                <a:solidFill>
                  <a:schemeClr val="tx2"/>
                </a:solidFill>
              </a:rPr>
              <a:t> (Patient – </a:t>
            </a:r>
            <a:r>
              <a:rPr lang="en-ID" sz="2400" dirty="0" err="1">
                <a:solidFill>
                  <a:schemeClr val="tx2"/>
                </a:solidFill>
              </a:rPr>
              <a:t>centered</a:t>
            </a:r>
            <a:r>
              <a:rPr lang="en-ID" sz="2400" dirty="0">
                <a:solidFill>
                  <a:schemeClr val="tx2"/>
                </a:solidFill>
              </a:rPr>
              <a:t>), </a:t>
            </a:r>
            <a:r>
              <a:rPr lang="en-ID" sz="2400" dirty="0" err="1">
                <a:solidFill>
                  <a:schemeClr val="tx2"/>
                </a:solidFill>
              </a:rPr>
              <a:t>yaitu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memberikan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pelayanan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sesuai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dengan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kebutuhan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pasien</a:t>
            </a:r>
            <a:r>
              <a:rPr lang="en-ID" sz="2400" dirty="0">
                <a:solidFill>
                  <a:schemeClr val="tx2"/>
                </a:solidFill>
              </a:rPr>
              <a:t>. </a:t>
            </a:r>
          </a:p>
          <a:p>
            <a:pPr marL="514350" indent="-514350" algn="just">
              <a:buFont typeface="+mj-lt"/>
              <a:buAutoNum type="arabicPeriod" startAt="3"/>
            </a:pPr>
            <a:endParaRPr lang="en-ID" sz="2400" dirty="0">
              <a:solidFill>
                <a:schemeClr val="tx2"/>
              </a:solidFill>
            </a:endParaRPr>
          </a:p>
          <a:p>
            <a:pPr marL="514350" indent="-514350" algn="just">
              <a:buFont typeface="+mj-lt"/>
              <a:buAutoNum type="arabicPeriod" startAt="3"/>
            </a:pPr>
            <a:r>
              <a:rPr lang="en-ID" sz="2400" dirty="0" err="1">
                <a:solidFill>
                  <a:schemeClr val="tx2"/>
                </a:solidFill>
              </a:rPr>
              <a:t>Menurunkan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waktu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tunggu</a:t>
            </a:r>
            <a:r>
              <a:rPr lang="en-ID" sz="2400" dirty="0">
                <a:solidFill>
                  <a:schemeClr val="tx2"/>
                </a:solidFill>
              </a:rPr>
              <a:t> (timely), </a:t>
            </a:r>
            <a:r>
              <a:rPr lang="en-ID" sz="2400" dirty="0" err="1">
                <a:solidFill>
                  <a:schemeClr val="tx2"/>
                </a:solidFill>
              </a:rPr>
              <a:t>yaitu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petugas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kesehatan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harus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bekerja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dengan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cepat</a:t>
            </a:r>
            <a:r>
              <a:rPr lang="en-ID" sz="2400" dirty="0">
                <a:solidFill>
                  <a:schemeClr val="tx2"/>
                </a:solidFill>
              </a:rPr>
              <a:t> dan </a:t>
            </a:r>
            <a:r>
              <a:rPr lang="en-ID" sz="2400" dirty="0" err="1">
                <a:solidFill>
                  <a:schemeClr val="tx2"/>
                </a:solidFill>
              </a:rPr>
              <a:t>tepat</a:t>
            </a:r>
            <a:r>
              <a:rPr lang="en-ID" sz="2400" dirty="0">
                <a:solidFill>
                  <a:schemeClr val="tx2"/>
                </a:solidFill>
              </a:rPr>
              <a:t> agar </a:t>
            </a:r>
            <a:r>
              <a:rPr lang="en-ID" sz="2400" dirty="0" err="1">
                <a:solidFill>
                  <a:schemeClr val="tx2"/>
                </a:solidFill>
              </a:rPr>
              <a:t>pasien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tidak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menunggu</a:t>
            </a:r>
            <a:r>
              <a:rPr lang="en-ID" sz="2400" dirty="0">
                <a:solidFill>
                  <a:schemeClr val="tx2"/>
                </a:solidFill>
              </a:rPr>
              <a:t> lama </a:t>
            </a:r>
            <a:r>
              <a:rPr lang="en-ID" sz="2400" dirty="0" err="1">
                <a:solidFill>
                  <a:schemeClr val="tx2"/>
                </a:solidFill>
              </a:rPr>
              <a:t>untuk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dapat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menerima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pelayanan</a:t>
            </a:r>
            <a:endParaRPr lang="en-ID" sz="2400" dirty="0">
              <a:solidFill>
                <a:schemeClr val="tx2"/>
              </a:solidFill>
            </a:endParaRPr>
          </a:p>
          <a:p>
            <a:endParaRPr lang="en-ID" sz="18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Hospital">
            <a:extLst>
              <a:ext uri="{FF2B5EF4-FFF2-40B4-BE49-F238E27FC236}">
                <a16:creationId xmlns:a16="http://schemas.microsoft.com/office/drawing/2014/main" id="{94E0CDDC-138D-DD42-EFB5-867BC835C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82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4D9994-692B-0E45-45B3-5C35C25E1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ID" sz="4000" b="1" dirty="0" err="1">
                <a:solidFill>
                  <a:srgbClr val="C00000"/>
                </a:solidFill>
                <a:latin typeface="Abril Fatface" panose="02000503000000020003" pitchFamily="2" charset="0"/>
              </a:rPr>
              <a:t>Tujuan</a:t>
            </a:r>
            <a:r>
              <a:rPr lang="en-ID" sz="4000" b="1" dirty="0">
                <a:solidFill>
                  <a:srgbClr val="C00000"/>
                </a:solidFill>
                <a:latin typeface="Abril Fatface" panose="02000503000000020003" pitchFamily="2" charset="0"/>
              </a:rPr>
              <a:t> </a:t>
            </a:r>
            <a:r>
              <a:rPr lang="en-ID" sz="4000" b="1" dirty="0" err="1">
                <a:solidFill>
                  <a:srgbClr val="C00000"/>
                </a:solidFill>
                <a:latin typeface="Abril Fatface" panose="02000503000000020003" pitchFamily="2" charset="0"/>
              </a:rPr>
              <a:t>Keselamatan</a:t>
            </a:r>
            <a:r>
              <a:rPr lang="en-ID" sz="4000" b="1" dirty="0">
                <a:solidFill>
                  <a:srgbClr val="C00000"/>
                </a:solidFill>
                <a:latin typeface="Abril Fatface" panose="02000503000000020003" pitchFamily="2" charset="0"/>
              </a:rPr>
              <a:t> </a:t>
            </a:r>
            <a:r>
              <a:rPr lang="en-ID" sz="4000" b="1" dirty="0" err="1">
                <a:solidFill>
                  <a:srgbClr val="C00000"/>
                </a:solidFill>
                <a:latin typeface="Abril Fatface" panose="02000503000000020003" pitchFamily="2" charset="0"/>
              </a:rPr>
              <a:t>Pasien</a:t>
            </a:r>
            <a:endParaRPr lang="en-ID" sz="4000" b="1" dirty="0">
              <a:solidFill>
                <a:srgbClr val="C00000"/>
              </a:solidFill>
              <a:latin typeface="Abril Fatface" panose="0200050300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374EC-8E49-DE30-D931-A9B0761F0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10" y="2743200"/>
            <a:ext cx="5756664" cy="3613149"/>
          </a:xfrm>
        </p:spPr>
        <p:txBody>
          <a:bodyPr anchor="ctr">
            <a:normAutofit/>
          </a:bodyPr>
          <a:lstStyle/>
          <a:p>
            <a:pPr marL="514350" indent="-514350" algn="just">
              <a:buFont typeface="+mj-lt"/>
              <a:buAutoNum type="arabicPeriod" startAt="5"/>
            </a:pPr>
            <a:r>
              <a:rPr lang="en-ID" sz="2400" dirty="0" err="1"/>
              <a:t>Efisien</a:t>
            </a:r>
            <a:r>
              <a:rPr lang="en-ID" sz="2400" dirty="0"/>
              <a:t> (efficient), </a:t>
            </a:r>
            <a:r>
              <a:rPr lang="en-ID" sz="2400" dirty="0" err="1"/>
              <a:t>yaitu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bahan</a:t>
            </a:r>
            <a:r>
              <a:rPr lang="en-ID" sz="2400" dirty="0"/>
              <a:t> dan </a:t>
            </a:r>
            <a:r>
              <a:rPr lang="en-ID" sz="2400" dirty="0" err="1"/>
              <a:t>alat</a:t>
            </a:r>
            <a:r>
              <a:rPr lang="en-ID" sz="2400" dirty="0"/>
              <a:t>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keperluan</a:t>
            </a:r>
            <a:r>
              <a:rPr lang="en-ID" sz="2400" dirty="0"/>
              <a:t>.</a:t>
            </a:r>
          </a:p>
          <a:p>
            <a:pPr marL="514350" indent="-514350" algn="just">
              <a:buFont typeface="+mj-lt"/>
              <a:buAutoNum type="arabicPeriod" startAt="5"/>
            </a:pPr>
            <a:endParaRPr lang="en-ID" sz="2400" dirty="0"/>
          </a:p>
          <a:p>
            <a:pPr marL="514350" indent="-514350" algn="just">
              <a:buFont typeface="+mj-lt"/>
              <a:buAutoNum type="arabicPeriod" startAt="5"/>
            </a:pPr>
            <a:r>
              <a:rPr lang="en-ID" sz="2400" dirty="0" err="1"/>
              <a:t>Pelayanan</a:t>
            </a:r>
            <a:r>
              <a:rPr lang="en-ID" sz="2400" dirty="0"/>
              <a:t>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standar</a:t>
            </a:r>
            <a:r>
              <a:rPr lang="en-ID" sz="2400" dirty="0"/>
              <a:t> (Equitable), </a:t>
            </a:r>
            <a:r>
              <a:rPr lang="en-ID" sz="2400" dirty="0" err="1"/>
              <a:t>yaitu</a:t>
            </a:r>
            <a:r>
              <a:rPr lang="en-ID" sz="2400" dirty="0"/>
              <a:t> </a:t>
            </a:r>
            <a:r>
              <a:rPr lang="en-ID" sz="2400" dirty="0" err="1"/>
              <a:t>petugas</a:t>
            </a:r>
            <a:r>
              <a:rPr lang="en-ID" sz="2400" dirty="0"/>
              <a:t> </a:t>
            </a:r>
            <a:r>
              <a:rPr lang="en-ID" sz="2400" dirty="0" err="1"/>
              <a:t>kesehatan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memberikan</a:t>
            </a:r>
            <a:r>
              <a:rPr lang="en-ID" sz="2400" dirty="0"/>
              <a:t> </a:t>
            </a:r>
            <a:r>
              <a:rPr lang="en-ID" sz="2400" dirty="0" err="1"/>
              <a:t>pelayanan</a:t>
            </a:r>
            <a:r>
              <a:rPr lang="en-ID" sz="2400" dirty="0"/>
              <a:t> </a:t>
            </a:r>
            <a:r>
              <a:rPr lang="en-ID" sz="2400" dirty="0" err="1"/>
              <a:t>kepada</a:t>
            </a:r>
            <a:r>
              <a:rPr lang="en-ID" sz="2400" dirty="0"/>
              <a:t> </a:t>
            </a:r>
            <a:r>
              <a:rPr lang="en-ID" sz="2400" dirty="0" err="1"/>
              <a:t>pasien</a:t>
            </a:r>
            <a:r>
              <a:rPr lang="en-ID" sz="2400" dirty="0"/>
              <a:t> </a:t>
            </a:r>
            <a:r>
              <a:rPr lang="en-ID" sz="2400" dirty="0" err="1"/>
              <a:t>harus</a:t>
            </a:r>
            <a:r>
              <a:rPr lang="en-ID" sz="2400" dirty="0"/>
              <a:t>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standar</a:t>
            </a:r>
            <a:r>
              <a:rPr lang="en-ID" sz="2400" dirty="0"/>
              <a:t> </a:t>
            </a:r>
            <a:r>
              <a:rPr lang="en-ID" sz="2400" dirty="0" err="1"/>
              <a:t>pelayanan</a:t>
            </a:r>
            <a:r>
              <a:rPr lang="en-ID" sz="2400" dirty="0"/>
              <a:t> yang </a:t>
            </a:r>
            <a:r>
              <a:rPr lang="en-ID" sz="2400" dirty="0" err="1"/>
              <a:t>telah</a:t>
            </a:r>
            <a:r>
              <a:rPr lang="en-ID" sz="2400" dirty="0"/>
              <a:t> </a:t>
            </a:r>
            <a:r>
              <a:rPr lang="en-ID" sz="2400" dirty="0" err="1"/>
              <a:t>ditetapkan</a:t>
            </a:r>
            <a:r>
              <a:rPr lang="en-ID" sz="2400" dirty="0"/>
              <a:t>.</a:t>
            </a:r>
          </a:p>
        </p:txBody>
      </p:sp>
      <p:pic>
        <p:nvPicPr>
          <p:cNvPr id="5" name="Picture 4" descr="Komponen elektronik dengan latar belakang putih">
            <a:extLst>
              <a:ext uri="{FF2B5EF4-FFF2-40B4-BE49-F238E27FC236}">
                <a16:creationId xmlns:a16="http://schemas.microsoft.com/office/drawing/2014/main" id="{A0F5A97D-82A9-20DE-F93A-E880EED215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01" r="-2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29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FD5FF-37F6-2D60-3482-5194E4454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786" y="173356"/>
            <a:ext cx="4355265" cy="96080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ID" sz="3200" b="1" dirty="0" err="1">
                <a:solidFill>
                  <a:schemeClr val="accent2">
                    <a:lumMod val="50000"/>
                  </a:schemeClr>
                </a:solidFill>
              </a:rPr>
              <a:t>Kebijakan</a:t>
            </a:r>
            <a:r>
              <a:rPr lang="en-ID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ID" sz="3200" b="1" dirty="0" err="1">
                <a:solidFill>
                  <a:schemeClr val="accent2">
                    <a:lumMod val="50000"/>
                  </a:schemeClr>
                </a:solidFill>
              </a:rPr>
              <a:t>Keselamatan</a:t>
            </a:r>
            <a:r>
              <a:rPr lang="en-ID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ID" sz="3200" b="1" dirty="0" err="1">
                <a:solidFill>
                  <a:schemeClr val="accent2">
                    <a:lumMod val="50000"/>
                  </a:schemeClr>
                </a:solidFill>
              </a:rPr>
              <a:t>Pasien</a:t>
            </a:r>
            <a:endParaRPr lang="en-ID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C3FC4-ABEF-7B5A-4C14-B34BF4378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528" y="1134157"/>
            <a:ext cx="5735782" cy="5432898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ID" sz="2400" dirty="0" err="1">
                <a:latin typeface="Abadi" panose="020B0604020104020204" pitchFamily="34" charset="0"/>
              </a:rPr>
              <a:t>Keselamatan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pasien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sudah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menjadi</a:t>
            </a:r>
            <a:r>
              <a:rPr lang="en-ID" sz="2400" dirty="0">
                <a:latin typeface="Abadi" panose="020B0604020104020204" pitchFamily="34" charset="0"/>
              </a:rPr>
              <a:t> issue </a:t>
            </a:r>
            <a:r>
              <a:rPr lang="en-ID" sz="2400" dirty="0" err="1">
                <a:latin typeface="Abadi" panose="020B0604020104020204" pitchFamily="34" charset="0"/>
              </a:rPr>
              <a:t>nasional</a:t>
            </a:r>
            <a:r>
              <a:rPr lang="en-ID" sz="2400" dirty="0">
                <a:latin typeface="Abadi" panose="020B0604020104020204" pitchFamily="34" charset="0"/>
              </a:rPr>
              <a:t> yang </a:t>
            </a:r>
            <a:r>
              <a:rPr lang="en-ID" sz="2400" dirty="0" err="1">
                <a:latin typeface="Abadi" panose="020B0604020104020204" pitchFamily="34" charset="0"/>
              </a:rPr>
              <a:t>didukung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dengan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kebijakan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sebagai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berikut</a:t>
            </a:r>
            <a:r>
              <a:rPr lang="en-ID" sz="2400" dirty="0">
                <a:latin typeface="Abadi" panose="020B0604020104020204" pitchFamily="34" charset="0"/>
              </a:rPr>
              <a:t>: 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400" dirty="0" err="1">
                <a:latin typeface="Abadi" panose="020B0604020104020204" pitchFamily="34" charset="0"/>
              </a:rPr>
              <a:t>Peraturan</a:t>
            </a:r>
            <a:r>
              <a:rPr lang="en-ID" sz="2400" dirty="0">
                <a:latin typeface="Abadi" panose="020B0604020104020204" pitchFamily="34" charset="0"/>
              </a:rPr>
              <a:t> Menteri Kesehatan </a:t>
            </a:r>
            <a:r>
              <a:rPr lang="en-ID" sz="2400" dirty="0" err="1">
                <a:latin typeface="Abadi" panose="020B0604020104020204" pitchFamily="34" charset="0"/>
              </a:rPr>
              <a:t>Republik</a:t>
            </a:r>
            <a:r>
              <a:rPr lang="en-ID" sz="2400" dirty="0">
                <a:latin typeface="Abadi" panose="020B0604020104020204" pitchFamily="34" charset="0"/>
              </a:rPr>
              <a:t> Indonesia (</a:t>
            </a:r>
            <a:r>
              <a:rPr lang="en-ID" sz="2400" dirty="0" err="1">
                <a:latin typeface="Abadi" panose="020B0604020104020204" pitchFamily="34" charset="0"/>
              </a:rPr>
              <a:t>Permenkes</a:t>
            </a:r>
            <a:r>
              <a:rPr lang="en-ID" sz="2400" dirty="0">
                <a:latin typeface="Abadi" panose="020B0604020104020204" pitchFamily="34" charset="0"/>
              </a:rPr>
              <a:t> RI) </a:t>
            </a:r>
            <a:r>
              <a:rPr lang="en-ID" sz="2400" dirty="0" err="1">
                <a:latin typeface="Abadi" panose="020B0604020104020204" pitchFamily="34" charset="0"/>
              </a:rPr>
              <a:t>Nomor</a:t>
            </a:r>
            <a:r>
              <a:rPr lang="en-ID" sz="2400" dirty="0">
                <a:latin typeface="Abadi" panose="020B0604020104020204" pitchFamily="34" charset="0"/>
              </a:rPr>
              <a:t> 11 </a:t>
            </a:r>
            <a:r>
              <a:rPr lang="en-ID" sz="2400" dirty="0" err="1">
                <a:latin typeface="Abadi" panose="020B0604020104020204" pitchFamily="34" charset="0"/>
              </a:rPr>
              <a:t>tahun</a:t>
            </a:r>
            <a:r>
              <a:rPr lang="en-ID" sz="2400" dirty="0">
                <a:latin typeface="Abadi" panose="020B0604020104020204" pitchFamily="34" charset="0"/>
              </a:rPr>
              <a:t> 2017 </a:t>
            </a:r>
            <a:r>
              <a:rPr lang="en-ID" sz="2400" dirty="0" err="1">
                <a:latin typeface="Abadi" panose="020B0604020104020204" pitchFamily="34" charset="0"/>
              </a:rPr>
              <a:t>tentang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Keselamatan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Pasien</a:t>
            </a:r>
            <a:r>
              <a:rPr lang="en-ID" sz="2400" dirty="0">
                <a:latin typeface="Abadi" panose="020B0604020104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400" dirty="0" err="1">
                <a:latin typeface="Abadi" panose="020B0604020104020204" pitchFamily="34" charset="0"/>
              </a:rPr>
              <a:t>Peraturan</a:t>
            </a:r>
            <a:r>
              <a:rPr lang="en-ID" sz="2400" dirty="0">
                <a:latin typeface="Abadi" panose="020B0604020104020204" pitchFamily="34" charset="0"/>
              </a:rPr>
              <a:t> Menteri Kesehatan </a:t>
            </a:r>
            <a:r>
              <a:rPr lang="en-ID" sz="2400" dirty="0" err="1">
                <a:latin typeface="Abadi" panose="020B0604020104020204" pitchFamily="34" charset="0"/>
              </a:rPr>
              <a:t>Republik</a:t>
            </a:r>
            <a:r>
              <a:rPr lang="en-ID" sz="2400" dirty="0">
                <a:latin typeface="Abadi" panose="020B0604020104020204" pitchFamily="34" charset="0"/>
              </a:rPr>
              <a:t> Indonesia (</a:t>
            </a:r>
            <a:r>
              <a:rPr lang="en-ID" sz="2400" dirty="0" err="1">
                <a:latin typeface="Abadi" panose="020B0604020104020204" pitchFamily="34" charset="0"/>
              </a:rPr>
              <a:t>Permenkes</a:t>
            </a:r>
            <a:r>
              <a:rPr lang="en-ID" sz="2400" dirty="0">
                <a:latin typeface="Abadi" panose="020B0604020104020204" pitchFamily="34" charset="0"/>
              </a:rPr>
              <a:t> RI) </a:t>
            </a:r>
            <a:r>
              <a:rPr lang="en-ID" sz="2400" dirty="0" err="1">
                <a:latin typeface="Abadi" panose="020B0604020104020204" pitchFamily="34" charset="0"/>
              </a:rPr>
              <a:t>Nomor</a:t>
            </a:r>
            <a:r>
              <a:rPr lang="en-ID" sz="2400" dirty="0">
                <a:latin typeface="Abadi" panose="020B0604020104020204" pitchFamily="34" charset="0"/>
              </a:rPr>
              <a:t> 1691 </a:t>
            </a:r>
            <a:r>
              <a:rPr lang="en-ID" sz="2400" dirty="0" err="1">
                <a:latin typeface="Abadi" panose="020B0604020104020204" pitchFamily="34" charset="0"/>
              </a:rPr>
              <a:t>tahun</a:t>
            </a:r>
            <a:r>
              <a:rPr lang="en-ID" sz="2400" dirty="0">
                <a:latin typeface="Abadi" panose="020B0604020104020204" pitchFamily="34" charset="0"/>
              </a:rPr>
              <a:t> 2011 </a:t>
            </a:r>
            <a:r>
              <a:rPr lang="en-ID" sz="2400" dirty="0" err="1">
                <a:latin typeface="Abadi" panose="020B0604020104020204" pitchFamily="34" charset="0"/>
              </a:rPr>
              <a:t>tentang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Keselamatan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Pasien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Rumah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Sakit</a:t>
            </a:r>
            <a:r>
              <a:rPr lang="en-ID" sz="2400" dirty="0">
                <a:latin typeface="Abadi" panose="020B0604020104020204" pitchFamily="34" charset="0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400" dirty="0" err="1">
                <a:latin typeface="Abadi" panose="020B0604020104020204" pitchFamily="34" charset="0"/>
              </a:rPr>
              <a:t>Peraturan</a:t>
            </a:r>
            <a:r>
              <a:rPr lang="en-ID" sz="2400" dirty="0">
                <a:latin typeface="Abadi" panose="020B0604020104020204" pitchFamily="34" charset="0"/>
              </a:rPr>
              <a:t> Menteri Kesehatan </a:t>
            </a:r>
            <a:r>
              <a:rPr lang="en-ID" sz="2400" dirty="0" err="1">
                <a:latin typeface="Abadi" panose="020B0604020104020204" pitchFamily="34" charset="0"/>
              </a:rPr>
              <a:t>Republik</a:t>
            </a:r>
            <a:r>
              <a:rPr lang="en-ID" sz="2400" dirty="0">
                <a:latin typeface="Abadi" panose="020B0604020104020204" pitchFamily="34" charset="0"/>
              </a:rPr>
              <a:t> Indonesia (</a:t>
            </a:r>
            <a:r>
              <a:rPr lang="en-ID" sz="2400" dirty="0" err="1">
                <a:latin typeface="Abadi" panose="020B0604020104020204" pitchFamily="34" charset="0"/>
              </a:rPr>
              <a:t>Permenkes</a:t>
            </a:r>
            <a:r>
              <a:rPr lang="en-ID" sz="2400" dirty="0">
                <a:latin typeface="Abadi" panose="020B0604020104020204" pitchFamily="34" charset="0"/>
              </a:rPr>
              <a:t> RI) </a:t>
            </a:r>
            <a:r>
              <a:rPr lang="en-ID" sz="2400" dirty="0" err="1">
                <a:latin typeface="Abadi" panose="020B0604020104020204" pitchFamily="34" charset="0"/>
              </a:rPr>
              <a:t>Nomor</a:t>
            </a:r>
            <a:r>
              <a:rPr lang="en-ID" sz="2400" dirty="0">
                <a:latin typeface="Abadi" panose="020B0604020104020204" pitchFamily="34" charset="0"/>
              </a:rPr>
              <a:t> 7 </a:t>
            </a:r>
            <a:r>
              <a:rPr lang="en-ID" sz="2400" dirty="0" err="1">
                <a:latin typeface="Abadi" panose="020B0604020104020204" pitchFamily="34" charset="0"/>
              </a:rPr>
              <a:t>tahun</a:t>
            </a:r>
            <a:r>
              <a:rPr lang="en-ID" sz="2400" dirty="0">
                <a:latin typeface="Abadi" panose="020B0604020104020204" pitchFamily="34" charset="0"/>
              </a:rPr>
              <a:t> 2019 </a:t>
            </a:r>
            <a:r>
              <a:rPr lang="en-ID" sz="2400" dirty="0" err="1">
                <a:latin typeface="Abadi" panose="020B0604020104020204" pitchFamily="34" charset="0"/>
              </a:rPr>
              <a:t>tentang</a:t>
            </a:r>
            <a:r>
              <a:rPr lang="en-ID" sz="2400" dirty="0">
                <a:latin typeface="Abadi" panose="020B0604020104020204" pitchFamily="34" charset="0"/>
              </a:rPr>
              <a:t> Kesehatan </a:t>
            </a:r>
            <a:r>
              <a:rPr lang="en-ID" sz="2400" dirty="0" err="1">
                <a:latin typeface="Abadi" panose="020B0604020104020204" pitchFamily="34" charset="0"/>
              </a:rPr>
              <a:t>Lingkungan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Rumah</a:t>
            </a:r>
            <a:r>
              <a:rPr lang="en-ID" sz="2400" dirty="0">
                <a:latin typeface="Abadi" panose="020B0604020104020204" pitchFamily="34" charset="0"/>
              </a:rPr>
              <a:t> </a:t>
            </a:r>
            <a:r>
              <a:rPr lang="en-ID" sz="2400" dirty="0" err="1">
                <a:latin typeface="Abadi" panose="020B0604020104020204" pitchFamily="34" charset="0"/>
              </a:rPr>
              <a:t>Sakit</a:t>
            </a:r>
            <a:r>
              <a:rPr lang="en-ID" sz="2400" dirty="0">
                <a:latin typeface="Abadi" panose="020B0604020104020204" pitchFamily="34" charset="0"/>
              </a:rPr>
              <a:t>.</a:t>
            </a:r>
          </a:p>
        </p:txBody>
      </p:sp>
      <p:pic>
        <p:nvPicPr>
          <p:cNvPr id="5" name="Picture 4" descr="Sawah terasering">
            <a:extLst>
              <a:ext uri="{FF2B5EF4-FFF2-40B4-BE49-F238E27FC236}">
                <a16:creationId xmlns:a16="http://schemas.microsoft.com/office/drawing/2014/main" id="{708DB7A3-1570-5C3B-3378-0B885A2326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26" r="34073" b="-1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55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AC8E82-EBF2-7C6A-1D7C-B51F1D403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878164" cy="2760098"/>
          </a:xfrm>
        </p:spPr>
        <p:txBody>
          <a:bodyPr>
            <a:normAutofit/>
          </a:bodyPr>
          <a:lstStyle/>
          <a:p>
            <a:pPr algn="ctr"/>
            <a:r>
              <a:rPr lang="en-ID" sz="4800" b="1" dirty="0">
                <a:solidFill>
                  <a:srgbClr val="C00000"/>
                </a:solidFill>
                <a:latin typeface="Abril Fatface" panose="02000503000000020003" pitchFamily="2" charset="0"/>
              </a:rPr>
              <a:t>BUDAYA KESELAMATAN PASIEN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4623B-479D-F007-21FF-BFB362E0C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90945"/>
            <a:ext cx="5306084" cy="5741555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D" sz="2400" dirty="0" err="1">
                <a:solidFill>
                  <a:schemeClr val="tx2"/>
                </a:solidFill>
              </a:rPr>
              <a:t>Keselamatan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pasien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harus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dijadikan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budaya</a:t>
            </a:r>
            <a:r>
              <a:rPr lang="en-ID" sz="2400" dirty="0">
                <a:solidFill>
                  <a:schemeClr val="tx2"/>
                </a:solidFill>
              </a:rPr>
              <a:t> oleh </a:t>
            </a:r>
            <a:r>
              <a:rPr lang="en-ID" sz="2400" dirty="0" err="1">
                <a:solidFill>
                  <a:schemeClr val="tx2"/>
                </a:solidFill>
              </a:rPr>
              <a:t>semua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tenaga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kesehatan</a:t>
            </a:r>
            <a:r>
              <a:rPr lang="en-ID" sz="2400" dirty="0">
                <a:solidFill>
                  <a:schemeClr val="tx2"/>
                </a:solidFill>
              </a:rPr>
              <a:t> di </a:t>
            </a:r>
            <a:r>
              <a:rPr lang="en-ID" sz="2400" dirty="0" err="1">
                <a:solidFill>
                  <a:schemeClr val="tx2"/>
                </a:solidFill>
              </a:rPr>
              <a:t>semua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fasilitas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pelayanan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kesehatan</a:t>
            </a:r>
            <a:r>
              <a:rPr lang="en-ID" sz="2400" dirty="0">
                <a:solidFill>
                  <a:schemeClr val="tx2"/>
                </a:solidFill>
              </a:rPr>
              <a:t> agar </a:t>
            </a:r>
            <a:r>
              <a:rPr lang="en-ID" sz="2400" dirty="0" err="1">
                <a:solidFill>
                  <a:schemeClr val="tx2"/>
                </a:solidFill>
              </a:rPr>
              <a:t>tidak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saling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menyalahkan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jika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terjadi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suatu</a:t>
            </a:r>
            <a:r>
              <a:rPr lang="en-ID" sz="2400" dirty="0">
                <a:solidFill>
                  <a:schemeClr val="tx2"/>
                </a:solidFill>
              </a:rPr>
              <a:t> harm pada </a:t>
            </a:r>
            <a:r>
              <a:rPr lang="en-ID" sz="2400" dirty="0" err="1">
                <a:solidFill>
                  <a:schemeClr val="tx2"/>
                </a:solidFill>
              </a:rPr>
              <a:t>pasien</a:t>
            </a:r>
            <a:r>
              <a:rPr lang="en-ID" sz="2400" dirty="0">
                <a:solidFill>
                  <a:schemeClr val="tx2"/>
                </a:solidFill>
              </a:rPr>
              <a:t>. 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ID" sz="2400" dirty="0" err="1">
                <a:solidFill>
                  <a:schemeClr val="tx2"/>
                </a:solidFill>
              </a:rPr>
              <a:t>Keselamatan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pasien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harus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disadari</a:t>
            </a:r>
            <a:r>
              <a:rPr lang="en-ID" sz="2400" dirty="0">
                <a:solidFill>
                  <a:schemeClr val="tx2"/>
                </a:solidFill>
              </a:rPr>
              <a:t> dan </a:t>
            </a:r>
            <a:r>
              <a:rPr lang="en-ID" sz="2400" dirty="0" err="1">
                <a:solidFill>
                  <a:schemeClr val="tx2"/>
                </a:solidFill>
              </a:rPr>
              <a:t>menjadi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ruh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untuk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setiap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tenaga</a:t>
            </a:r>
            <a:r>
              <a:rPr lang="en-ID" sz="2400" dirty="0">
                <a:solidFill>
                  <a:schemeClr val="tx2"/>
                </a:solidFill>
              </a:rPr>
              <a:t> </a:t>
            </a:r>
            <a:r>
              <a:rPr lang="en-ID" sz="2400" dirty="0" err="1">
                <a:solidFill>
                  <a:schemeClr val="tx2"/>
                </a:solidFill>
              </a:rPr>
              <a:t>kesehatan</a:t>
            </a:r>
            <a:r>
              <a:rPr lang="en-ID" sz="1800" dirty="0">
                <a:solidFill>
                  <a:schemeClr val="tx2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7965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B65C0385-5E30-4D2E-AF9F-4639659D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Close-up sabuk seni bela diri">
            <a:extLst>
              <a:ext uri="{FF2B5EF4-FFF2-40B4-BE49-F238E27FC236}">
                <a16:creationId xmlns:a16="http://schemas.microsoft.com/office/drawing/2014/main" id="{15ED1BB7-084F-6C59-E09F-4D4301A7CB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35" r="12055" b="2"/>
          <a:stretch/>
        </p:blipFill>
        <p:spPr>
          <a:xfrm>
            <a:off x="0" y="1666568"/>
            <a:ext cx="6106195" cy="5191432"/>
          </a:xfrm>
          <a:prstGeom prst="rect">
            <a:avLst/>
          </a:prstGeom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335820B-3A29-42C5-AA8D-10ECA43C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1729117"/>
          </a:xfrm>
          <a:prstGeom prst="rect">
            <a:avLst/>
          </a:prstGeom>
          <a:ln>
            <a:noFill/>
          </a:ln>
          <a:effectLst>
            <a:outerShdw blurRad="368300" dist="101600" dir="546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06E70C-B951-4AC5-9BD8-9D271ADD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52766"/>
            <a:ext cx="10591999" cy="1023584"/>
          </a:xfrm>
        </p:spPr>
        <p:txBody>
          <a:bodyPr>
            <a:normAutofit/>
          </a:bodyPr>
          <a:lstStyle/>
          <a:p>
            <a:pPr algn="ctr"/>
            <a:r>
              <a:rPr lang="en-ID" sz="4000" b="1" dirty="0">
                <a:solidFill>
                  <a:srgbClr val="C00000"/>
                </a:solidFill>
                <a:latin typeface="Abril Fatface" panose="02000503000000020003" pitchFamily="2" charset="0"/>
              </a:rPr>
              <a:t>BUDAYA KESELAMATAN PASIEN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59B22-34D5-C849-518F-E8C2E16D9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1744" y="1729116"/>
            <a:ext cx="4912056" cy="4590953"/>
          </a:xfrm>
        </p:spPr>
        <p:txBody>
          <a:bodyPr anchor="ctr">
            <a:norm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en-ID" sz="1700" dirty="0" err="1"/>
              <a:t>Budaya</a:t>
            </a:r>
            <a:r>
              <a:rPr lang="en-ID" sz="1700" dirty="0"/>
              <a:t> </a:t>
            </a:r>
            <a:r>
              <a:rPr lang="en-ID" sz="1700" dirty="0" err="1"/>
              <a:t>keselamatan</a:t>
            </a:r>
            <a:r>
              <a:rPr lang="en-ID" sz="1700" dirty="0"/>
              <a:t> </a:t>
            </a:r>
            <a:r>
              <a:rPr lang="en-ID" sz="1700" dirty="0" err="1"/>
              <a:t>pasien</a:t>
            </a:r>
            <a:r>
              <a:rPr lang="en-ID" sz="1700" dirty="0"/>
              <a:t> </a:t>
            </a:r>
            <a:r>
              <a:rPr lang="en-ID" sz="1700" dirty="0" err="1"/>
              <a:t>dapat</a:t>
            </a:r>
            <a:r>
              <a:rPr lang="en-ID" sz="1700" dirty="0"/>
              <a:t> </a:t>
            </a:r>
            <a:r>
              <a:rPr lang="en-ID" sz="1700" dirty="0" err="1"/>
              <a:t>berjalan</a:t>
            </a:r>
            <a:r>
              <a:rPr lang="en-ID" sz="1700" dirty="0"/>
              <a:t> </a:t>
            </a:r>
            <a:r>
              <a:rPr lang="en-ID" sz="1700" dirty="0" err="1"/>
              <a:t>baik</a:t>
            </a:r>
            <a:r>
              <a:rPr lang="en-ID" sz="1700" dirty="0"/>
              <a:t> </a:t>
            </a:r>
            <a:r>
              <a:rPr lang="en-ID" sz="1700" dirty="0" err="1"/>
              <a:t>jika</a:t>
            </a:r>
            <a:r>
              <a:rPr lang="en-ID" sz="1700" dirty="0"/>
              <a:t> </a:t>
            </a:r>
            <a:r>
              <a:rPr lang="en-ID" sz="1700" dirty="0" err="1"/>
              <a:t>setiap</a:t>
            </a:r>
            <a:r>
              <a:rPr lang="en-ID" sz="1700" dirty="0"/>
              <a:t> </a:t>
            </a:r>
            <a:r>
              <a:rPr lang="en-ID" sz="1700" dirty="0" err="1"/>
              <a:t>tenaga</a:t>
            </a:r>
            <a:r>
              <a:rPr lang="en-ID" sz="1700" dirty="0"/>
              <a:t> </a:t>
            </a:r>
            <a:r>
              <a:rPr lang="en-ID" sz="1700" dirty="0" err="1"/>
              <a:t>kesehatan</a:t>
            </a:r>
            <a:r>
              <a:rPr lang="en-ID" sz="1700" dirty="0"/>
              <a:t> </a:t>
            </a:r>
            <a:r>
              <a:rPr lang="en-ID" sz="1700" dirty="0" err="1"/>
              <a:t>memiliki</a:t>
            </a:r>
            <a:r>
              <a:rPr lang="en-ID" sz="1700" dirty="0"/>
              <a:t> </a:t>
            </a:r>
            <a:r>
              <a:rPr lang="en-ID" sz="1700" dirty="0" err="1"/>
              <a:t>kesadaran</a:t>
            </a:r>
            <a:r>
              <a:rPr lang="en-ID" sz="1700" dirty="0"/>
              <a:t>, </a:t>
            </a:r>
            <a:r>
              <a:rPr lang="en-ID" sz="1700" dirty="0" err="1"/>
              <a:t>keterbukaan</a:t>
            </a:r>
            <a:r>
              <a:rPr lang="en-ID" sz="1700" dirty="0"/>
              <a:t> dan </a:t>
            </a:r>
            <a:r>
              <a:rPr lang="en-ID" sz="1700" dirty="0" err="1"/>
              <a:t>kejujuran</a:t>
            </a:r>
            <a:r>
              <a:rPr lang="en-ID" sz="1700" dirty="0"/>
              <a:t>. </a:t>
            </a:r>
          </a:p>
          <a:p>
            <a:pPr marL="514350" indent="-514350" algn="just">
              <a:buFont typeface="+mj-lt"/>
              <a:buAutoNum type="arabicPeriod" startAt="3"/>
            </a:pPr>
            <a:r>
              <a:rPr lang="en-ID" sz="1700" dirty="0" err="1"/>
              <a:t>Fasilitas</a:t>
            </a:r>
            <a:r>
              <a:rPr lang="en-ID" sz="1700" dirty="0"/>
              <a:t> </a:t>
            </a:r>
            <a:r>
              <a:rPr lang="en-ID" sz="1700" dirty="0" err="1"/>
              <a:t>kesehatan</a:t>
            </a:r>
            <a:r>
              <a:rPr lang="en-ID" sz="1700" dirty="0"/>
              <a:t> </a:t>
            </a:r>
            <a:r>
              <a:rPr lang="en-ID" sz="1700" dirty="0" err="1"/>
              <a:t>harus</a:t>
            </a:r>
            <a:r>
              <a:rPr lang="en-ID" sz="1700" dirty="0"/>
              <a:t> </a:t>
            </a:r>
            <a:r>
              <a:rPr lang="en-ID" sz="1700" dirty="0" err="1"/>
              <a:t>memiliki</a:t>
            </a:r>
            <a:r>
              <a:rPr lang="en-ID" sz="1700" dirty="0"/>
              <a:t> </a:t>
            </a:r>
            <a:r>
              <a:rPr lang="en-ID" sz="1700" dirty="0" err="1"/>
              <a:t>seorang</a:t>
            </a:r>
            <a:r>
              <a:rPr lang="en-ID" sz="1700" dirty="0"/>
              <a:t> </a:t>
            </a:r>
            <a:r>
              <a:rPr lang="en-ID" sz="1700" dirty="0" err="1"/>
              <a:t>pemimpin</a:t>
            </a:r>
            <a:r>
              <a:rPr lang="en-ID" sz="1700" dirty="0"/>
              <a:t> yang </a:t>
            </a:r>
            <a:r>
              <a:rPr lang="en-ID" sz="1700" dirty="0" err="1"/>
              <a:t>bertanggung</a:t>
            </a:r>
            <a:r>
              <a:rPr lang="en-ID" sz="1700" dirty="0"/>
              <a:t> </a:t>
            </a:r>
            <a:r>
              <a:rPr lang="en-ID" sz="1700" dirty="0" err="1"/>
              <a:t>jawab</a:t>
            </a:r>
            <a:r>
              <a:rPr lang="en-ID" sz="1700" dirty="0"/>
              <a:t> </a:t>
            </a:r>
            <a:r>
              <a:rPr lang="en-ID" sz="1700" dirty="0" err="1"/>
              <a:t>terhadap</a:t>
            </a:r>
            <a:r>
              <a:rPr lang="en-ID" sz="1700" dirty="0"/>
              <a:t> </a:t>
            </a:r>
            <a:r>
              <a:rPr lang="en-ID" sz="1700" dirty="0" err="1"/>
              <a:t>budaya</a:t>
            </a:r>
            <a:r>
              <a:rPr lang="en-ID" sz="1700" dirty="0"/>
              <a:t> </a:t>
            </a:r>
            <a:r>
              <a:rPr lang="en-ID" sz="1700" dirty="0" err="1"/>
              <a:t>keselamatan</a:t>
            </a:r>
            <a:r>
              <a:rPr lang="en-ID" sz="1700" dirty="0"/>
              <a:t> </a:t>
            </a:r>
            <a:r>
              <a:rPr lang="en-ID" sz="1700" dirty="0" err="1"/>
              <a:t>pasien</a:t>
            </a:r>
            <a:r>
              <a:rPr lang="en-ID" sz="1700" dirty="0"/>
              <a:t>. </a:t>
            </a:r>
          </a:p>
          <a:p>
            <a:pPr marL="514350" indent="-514350" algn="just">
              <a:buFont typeface="+mj-lt"/>
              <a:buAutoNum type="arabicPeriod" startAt="3"/>
            </a:pPr>
            <a:r>
              <a:rPr lang="en-ID" sz="1700" dirty="0" err="1"/>
              <a:t>Kepemimpinan</a:t>
            </a:r>
            <a:r>
              <a:rPr lang="en-ID" sz="1700" dirty="0"/>
              <a:t> yang </a:t>
            </a:r>
            <a:r>
              <a:rPr lang="en-ID" sz="1700" dirty="0" err="1"/>
              <a:t>efektif</a:t>
            </a:r>
            <a:r>
              <a:rPr lang="en-ID" sz="1700" dirty="0"/>
              <a:t> </a:t>
            </a:r>
            <a:r>
              <a:rPr lang="en-ID" sz="1700" dirty="0" err="1"/>
              <a:t>mendorong</a:t>
            </a:r>
            <a:r>
              <a:rPr lang="en-ID" sz="1700" dirty="0"/>
              <a:t> </a:t>
            </a:r>
            <a:r>
              <a:rPr lang="en-ID" sz="1700" dirty="0" err="1"/>
              <a:t>individu</a:t>
            </a:r>
            <a:r>
              <a:rPr lang="en-ID" sz="1700" dirty="0"/>
              <a:t> </a:t>
            </a:r>
            <a:r>
              <a:rPr lang="en-ID" sz="1700" dirty="0" err="1"/>
              <a:t>untuk</a:t>
            </a:r>
            <a:r>
              <a:rPr lang="en-ID" sz="1700" dirty="0"/>
              <a:t> </a:t>
            </a:r>
            <a:r>
              <a:rPr lang="en-ID" sz="1700" dirty="0" err="1"/>
              <a:t>melakukan</a:t>
            </a:r>
            <a:r>
              <a:rPr lang="en-ID" sz="1700" dirty="0"/>
              <a:t> </a:t>
            </a:r>
            <a:r>
              <a:rPr lang="en-ID" sz="1700" dirty="0" err="1"/>
              <a:t>komunikasi</a:t>
            </a:r>
            <a:r>
              <a:rPr lang="en-ID" sz="1700" dirty="0"/>
              <a:t> </a:t>
            </a:r>
            <a:r>
              <a:rPr lang="en-ID" sz="1700" dirty="0" err="1"/>
              <a:t>secara</a:t>
            </a:r>
            <a:r>
              <a:rPr lang="en-ID" sz="1700" dirty="0"/>
              <a:t> </a:t>
            </a:r>
            <a:r>
              <a:rPr lang="en-ID" sz="1700" dirty="0" err="1"/>
              <a:t>efektif</a:t>
            </a:r>
            <a:r>
              <a:rPr lang="en-ID" sz="1700" dirty="0"/>
              <a:t>, </a:t>
            </a:r>
            <a:r>
              <a:rPr lang="en-ID" sz="1700" dirty="0" err="1"/>
              <a:t>saling</a:t>
            </a:r>
            <a:r>
              <a:rPr lang="en-ID" sz="1700" dirty="0"/>
              <a:t> </a:t>
            </a:r>
            <a:r>
              <a:rPr lang="en-ID" sz="1700" dirty="0" err="1"/>
              <a:t>percaya</a:t>
            </a:r>
            <a:r>
              <a:rPr lang="en-ID" sz="1700" dirty="0"/>
              <a:t>, </a:t>
            </a:r>
            <a:r>
              <a:rPr lang="en-ID" sz="1700" dirty="0" err="1"/>
              <a:t>memiliki</a:t>
            </a:r>
            <a:r>
              <a:rPr lang="en-ID" sz="1700" dirty="0"/>
              <a:t> </a:t>
            </a:r>
            <a:r>
              <a:rPr lang="en-ID" sz="1700" dirty="0" err="1"/>
              <a:t>persepsi</a:t>
            </a:r>
            <a:r>
              <a:rPr lang="en-ID" sz="1700" dirty="0"/>
              <a:t> yang </a:t>
            </a:r>
            <a:r>
              <a:rPr lang="en-ID" sz="1700" dirty="0" err="1"/>
              <a:t>sama</a:t>
            </a:r>
            <a:r>
              <a:rPr lang="en-ID" sz="1700" dirty="0"/>
              <a:t> </a:t>
            </a:r>
            <a:r>
              <a:rPr lang="en-ID" sz="1700" dirty="0" err="1"/>
              <a:t>untuk</a:t>
            </a:r>
            <a:r>
              <a:rPr lang="en-ID" sz="1700" dirty="0"/>
              <a:t> </a:t>
            </a:r>
            <a:r>
              <a:rPr lang="en-ID" sz="1700" dirty="0" err="1"/>
              <a:t>memberikan</a:t>
            </a:r>
            <a:r>
              <a:rPr lang="en-ID" sz="1700" dirty="0"/>
              <a:t> </a:t>
            </a:r>
            <a:r>
              <a:rPr lang="en-ID" sz="1700" dirty="0" err="1"/>
              <a:t>pelayanan</a:t>
            </a:r>
            <a:r>
              <a:rPr lang="en-ID" sz="1700" dirty="0"/>
              <a:t> </a:t>
            </a:r>
            <a:r>
              <a:rPr lang="en-ID" sz="1700" dirty="0" err="1"/>
              <a:t>kesehatan</a:t>
            </a:r>
            <a:r>
              <a:rPr lang="en-ID" sz="1700" dirty="0"/>
              <a:t> yang </a:t>
            </a:r>
            <a:r>
              <a:rPr lang="en-ID" sz="1700" dirty="0" err="1"/>
              <a:t>berkualitas</a:t>
            </a:r>
            <a:r>
              <a:rPr lang="en-ID" sz="1700" dirty="0"/>
              <a:t> </a:t>
            </a:r>
            <a:r>
              <a:rPr lang="en-ID" sz="1700" dirty="0" err="1"/>
              <a:t>tinggi</a:t>
            </a:r>
            <a:r>
              <a:rPr lang="en-ID" sz="1700" dirty="0"/>
              <a:t> dan </a:t>
            </a:r>
            <a:r>
              <a:rPr lang="en-ID" sz="1700" dirty="0" err="1"/>
              <a:t>aman</a:t>
            </a:r>
            <a:r>
              <a:rPr lang="en-ID" sz="1700" dirty="0"/>
              <a:t> </a:t>
            </a:r>
            <a:r>
              <a:rPr lang="en-ID" sz="1700" dirty="0" err="1"/>
              <a:t>serta</a:t>
            </a:r>
            <a:r>
              <a:rPr lang="en-ID" sz="1700" dirty="0"/>
              <a:t> </a:t>
            </a:r>
            <a:r>
              <a:rPr lang="en-ID" sz="1700" dirty="0" err="1"/>
              <a:t>memiliki</a:t>
            </a:r>
            <a:r>
              <a:rPr lang="en-ID" sz="1700" dirty="0"/>
              <a:t> </a:t>
            </a:r>
            <a:r>
              <a:rPr lang="en-ID" sz="1700" dirty="0" err="1"/>
              <a:t>kepercayaan</a:t>
            </a:r>
            <a:r>
              <a:rPr lang="en-ID" sz="1700" dirty="0"/>
              <a:t> </a:t>
            </a:r>
            <a:r>
              <a:rPr lang="en-ID" sz="1700" dirty="0" err="1"/>
              <a:t>diri</a:t>
            </a:r>
            <a:r>
              <a:rPr lang="en-ID" sz="1700" dirty="0"/>
              <a:t> </a:t>
            </a:r>
            <a:r>
              <a:rPr lang="en-ID" sz="1700" dirty="0" err="1"/>
              <a:t>untuk</a:t>
            </a:r>
            <a:r>
              <a:rPr lang="en-ID" sz="1700" dirty="0"/>
              <a:t> </a:t>
            </a:r>
            <a:r>
              <a:rPr lang="en-ID" sz="1700" dirty="0" err="1"/>
              <a:t>memecahkan</a:t>
            </a:r>
            <a:endParaRPr lang="en-ID" sz="1700" dirty="0"/>
          </a:p>
          <a:p>
            <a:endParaRPr lang="en-ID" sz="1700" dirty="0"/>
          </a:p>
        </p:txBody>
      </p:sp>
    </p:spTree>
    <p:extLst>
      <p:ext uri="{BB962C8B-B14F-4D97-AF65-F5344CB8AC3E}">
        <p14:creationId xmlns:p14="http://schemas.microsoft.com/office/powerpoint/2010/main" val="1927046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1078</Words>
  <Application>Microsoft Office PowerPoint</Application>
  <PresentationFormat>Widescreen</PresentationFormat>
  <Paragraphs>101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Abadi</vt:lpstr>
      <vt:lpstr>Abril Fatface</vt:lpstr>
      <vt:lpstr>Arial</vt:lpstr>
      <vt:lpstr>Calibri</vt:lpstr>
      <vt:lpstr>Calibri Light</vt:lpstr>
      <vt:lpstr>Google Sans</vt:lpstr>
      <vt:lpstr>Lato</vt:lpstr>
      <vt:lpstr>Open Sans</vt:lpstr>
      <vt:lpstr>Office Theme</vt:lpstr>
      <vt:lpstr>KONSEP DAN PRINSIP K3</vt:lpstr>
      <vt:lpstr>Keselamatan atau safety</vt:lpstr>
      <vt:lpstr>LANJUTAN</vt:lpstr>
      <vt:lpstr>Tujuan Keselamatan Pasien</vt:lpstr>
      <vt:lpstr>Tujuan Keselamatan Pasien</vt:lpstr>
      <vt:lpstr>Tujuan Keselamatan Pasien</vt:lpstr>
      <vt:lpstr>Kebijakan Keselamatan Pasien</vt:lpstr>
      <vt:lpstr>BUDAYA KESELAMATAN PASIEN</vt:lpstr>
      <vt:lpstr>BUDAYA KESELAMATAN PASIEN</vt:lpstr>
      <vt:lpstr>LINGKUNGAN DAN MANUSIA TERHADAP KESELAMATAN</vt:lpstr>
      <vt:lpstr>Lingkungan Fisik</vt:lpstr>
      <vt:lpstr>Lingkungan Kimia</vt:lpstr>
      <vt:lpstr>Lingkungan Biologi </vt:lpstr>
      <vt:lpstr>Lingkungan Psikologi </vt:lpstr>
      <vt:lpstr>Lingkungan Fisiologi</vt:lpstr>
      <vt:lpstr>Pengaruh Faktor Manusia pada Keselamatan Pasien</vt:lpstr>
      <vt:lpstr> Human factor atau Ergonomik: </vt:lpstr>
      <vt:lpstr>Human factor atau Ergonomik</vt:lpstr>
      <vt:lpstr>Human factor atau Ergonomik</vt:lpstr>
      <vt:lpstr>Human factor Lingkungan</vt:lpstr>
      <vt:lpstr>Human factor Lingkungan</vt:lpstr>
      <vt:lpstr>Human factor Lingkungan</vt:lpstr>
      <vt:lpstr>KIMIA</vt:lpstr>
      <vt:lpstr>BIOLOGI</vt:lpstr>
      <vt:lpstr>PENYAKIT HUBUNGAN KERJA </vt:lpstr>
      <vt:lpstr>Cara Meningkatan Keselamatan pasien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DAN PRINSIP K3</dc:title>
  <dc:creator>hasto nsp</dc:creator>
  <cp:lastModifiedBy>hasto nsp</cp:lastModifiedBy>
  <cp:revision>16</cp:revision>
  <dcterms:created xsi:type="dcterms:W3CDTF">2023-09-01T01:50:54Z</dcterms:created>
  <dcterms:modified xsi:type="dcterms:W3CDTF">2026-03-09T07:29:25Z</dcterms:modified>
</cp:coreProperties>
</file>