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147483502" r:id="rId3"/>
    <p:sldId id="2147483503" r:id="rId4"/>
    <p:sldId id="2147483504" r:id="rId5"/>
    <p:sldId id="265" r:id="rId6"/>
    <p:sldId id="266" r:id="rId7"/>
    <p:sldId id="262" r:id="rId8"/>
    <p:sldId id="2147483497" r:id="rId9"/>
    <p:sldId id="2147483498" r:id="rId10"/>
    <p:sldId id="2147483500" r:id="rId11"/>
    <p:sldId id="2147483496" r:id="rId12"/>
    <p:sldId id="2147479724" r:id="rId13"/>
    <p:sldId id="2147479725" r:id="rId14"/>
    <p:sldId id="2147479726" r:id="rId15"/>
    <p:sldId id="2147475140" r:id="rId16"/>
    <p:sldId id="2147475137" r:id="rId17"/>
    <p:sldId id="2147479693" r:id="rId18"/>
    <p:sldId id="2147474974" r:id="rId19"/>
    <p:sldId id="2147483501" r:id="rId20"/>
    <p:sldId id="2147483505" r:id="rId21"/>
    <p:sldId id="2147483506" r:id="rId22"/>
    <p:sldId id="2147483507" r:id="rId23"/>
    <p:sldId id="2147483508" r:id="rId24"/>
    <p:sldId id="2147483509" r:id="rId25"/>
    <p:sldId id="2147483510" r:id="rId26"/>
    <p:sldId id="214747972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1B9A1-1D6D-FDC2-B80C-03425964E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BBB7B1-3F5E-0CD1-2664-DB6719CE09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4E580-9848-E780-3350-C2941518A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1FC-D492-4554-8ABC-1D70070E728F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45BF7-8247-000B-63A8-B5D1D111F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13F32F-EA40-9B21-7840-A6F1714B5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7E9C8-1EE8-4D11-B98E-B66D9A8A6F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89650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519A4-B196-9F8C-9CDE-D235DE5D4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9024B5-F68B-BD27-9581-1B539AE0E2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0FCF4-A5BF-D72F-5544-3D3524939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1FC-D492-4554-8ABC-1D70070E728F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8ED68-25E4-9C5C-A279-E4C9A1D3A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554EC-D52B-0D65-F0A4-2C7E3BEE3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7E9C8-1EE8-4D11-B98E-B66D9A8A6F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25274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AEC58C-2E5C-C86B-ECC8-6EEC95964F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EE529E-BA7A-D2EA-FAB9-3950AD0B0E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6DB11-23C0-B355-471D-DF73795AC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1FC-D492-4554-8ABC-1D70070E728F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C2D5B-E56D-1D58-D6E2-21A53424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753D5-A164-58A0-D41D-00AC38163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7E9C8-1EE8-4D11-B98E-B66D9A8A6F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7644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416E8-CB3C-661A-3E96-49B829058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26C2B-8D4D-C6FD-D26B-060B995B0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9B512-0A51-D59A-07CC-A5D787B7B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1FC-D492-4554-8ABC-1D70070E728F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2D7BC-1C71-7470-831B-DA2C3A222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B4088-23F3-E377-ACF8-B2F96D315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7E9C8-1EE8-4D11-B98E-B66D9A8A6F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18760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2D719-F98A-871F-104D-66A2FE048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1F60C5-C190-A70B-6552-B6B5E606FC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5457A-56AE-9787-48FB-C3B3D9FF2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1FC-D492-4554-8ABC-1D70070E728F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387E50-70C6-6859-9B37-030529816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436AA-0ECF-15AE-BDC7-E2C06C903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7E9C8-1EE8-4D11-B98E-B66D9A8A6F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82394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ECB2C-9411-64FE-39AD-ED8D362C3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B01B0-07A8-B6D2-DA5A-3C79CE8B1A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F61E12-C22C-E899-481F-E024176EC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B9873C-E683-9F24-BB5A-59EE9D4F4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1FC-D492-4554-8ABC-1D70070E728F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D8D2C3-7FA0-4B24-DE1A-505838A53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C18468-7E40-156E-781A-FC28FA620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7E9C8-1EE8-4D11-B98E-B66D9A8A6F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33511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803D0-FD16-FE78-0AAB-77078B698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B7B5A-A004-EB1A-F12D-2CB65D551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B4F6CA-979F-5992-3CD9-9E8BFAB28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7F5CF0-158E-4452-ABD0-4F4025958A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0A9D2C-8FCB-D08F-9236-3E60DD1939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8CB082-0607-8F14-965E-7B80DE270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1FC-D492-4554-8ABC-1D70070E728F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415AC0-F78B-C1CD-8F62-C771B7541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2A93D4-4C21-ED9E-2CD2-994B42003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7E9C8-1EE8-4D11-B98E-B66D9A8A6F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71036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015AA-3943-4200-4000-DA47DE6F6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A1C0BE-F247-6758-3DD1-884062394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1FC-D492-4554-8ABC-1D70070E728F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BA4FE9-B3D2-F7CD-3184-6A1E51D95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987C82-A5A3-67B3-CEBC-2F346F243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7E9C8-1EE8-4D11-B98E-B66D9A8A6F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4902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DC3A4B-56C6-CE16-83E5-DA486BE8A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1FC-D492-4554-8ABC-1D70070E728F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3FF0C2-9CDD-5E0D-A0FB-BD45D69C0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BE184B-42F1-CAE0-EED1-5299AF19E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7E9C8-1EE8-4D11-B98E-B66D9A8A6F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76206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CB0D0-A16A-4EFE-DCFC-64B22C14D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8768B-C65D-0EEF-4A8E-903E46F53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A32E21-F500-5B52-30CD-774E874372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7C9CC8-13CE-3833-49D9-38EF7A18E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1FC-D492-4554-8ABC-1D70070E728F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786453-3164-2006-A4E1-1CBDF0BAA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6F482A-7D86-6A27-18E2-48809E5FF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7E9C8-1EE8-4D11-B98E-B66D9A8A6F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2872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F18B6-BB04-49FA-7877-8B7312330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1C4070-03F3-280D-7BE5-EEF7C8396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3EA4C2-5792-46AD-FB2F-75F3EDA1BB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34403-0F39-57C4-B881-291C16891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1FC-D492-4554-8ABC-1D70070E728F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A2D1D5-0D36-1A8E-ADEB-3770C24BB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D3C6BB-9FC8-BF0C-10E5-5BABD1726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7E9C8-1EE8-4D11-B98E-B66D9A8A6F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64704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6E8EE5-1241-0E5B-36FB-1B31148C9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A246C2-9BEF-B8B5-17D8-ACD87528F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3CDDF-3BC1-CE66-FB0E-A5B98F6ED8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061FC-D492-4554-8ABC-1D70070E728F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747BC-5588-2C35-754C-DB41A6FDC7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D8CCD-0234-0AC9-07C6-11BB51CF1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7E9C8-1EE8-4D11-B98E-B66D9A8A6F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178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5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" t="6395" r="60717" b="77160"/>
          <a:stretch/>
        </p:blipFill>
        <p:spPr bwMode="auto">
          <a:xfrm>
            <a:off x="4527594" y="354123"/>
            <a:ext cx="3136811" cy="1302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9D2A83-58C5-3634-39F8-26AB3D52A755}"/>
              </a:ext>
            </a:extLst>
          </p:cNvPr>
          <p:cNvSpPr/>
          <p:nvPr/>
        </p:nvSpPr>
        <p:spPr>
          <a:xfrm>
            <a:off x="6503437" y="3573624"/>
            <a:ext cx="522513" cy="149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1855D8-E3E8-74DC-3602-DF21D1CCC84D}"/>
              </a:ext>
            </a:extLst>
          </p:cNvPr>
          <p:cNvSpPr/>
          <p:nvPr/>
        </p:nvSpPr>
        <p:spPr>
          <a:xfrm>
            <a:off x="6522097" y="1678719"/>
            <a:ext cx="522513" cy="149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79F11F-52EC-FAD1-BB79-4AE80FB1085C}"/>
              </a:ext>
            </a:extLst>
          </p:cNvPr>
          <p:cNvSpPr/>
          <p:nvPr/>
        </p:nvSpPr>
        <p:spPr>
          <a:xfrm>
            <a:off x="5361778" y="1377628"/>
            <a:ext cx="522513" cy="149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3A830F-995F-8750-00A6-564834038FF7}"/>
              </a:ext>
            </a:extLst>
          </p:cNvPr>
          <p:cNvSpPr/>
          <p:nvPr/>
        </p:nvSpPr>
        <p:spPr>
          <a:xfrm>
            <a:off x="4689100" y="1628031"/>
            <a:ext cx="522513" cy="149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7F2883-4A0F-16E9-F8DF-208814106646}"/>
              </a:ext>
            </a:extLst>
          </p:cNvPr>
          <p:cNvSpPr/>
          <p:nvPr/>
        </p:nvSpPr>
        <p:spPr>
          <a:xfrm>
            <a:off x="3203511" y="2018522"/>
            <a:ext cx="522513" cy="149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4E8E3-52DE-58BA-67C5-94C9D1E9D641}"/>
              </a:ext>
            </a:extLst>
          </p:cNvPr>
          <p:cNvSpPr/>
          <p:nvPr/>
        </p:nvSpPr>
        <p:spPr>
          <a:xfrm>
            <a:off x="2485053" y="2233126"/>
            <a:ext cx="522513" cy="149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10DF52C-0BF5-7B0B-16F2-4ACFE6D5E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670" y="1988985"/>
            <a:ext cx="6478216" cy="4027761"/>
          </a:xfrm>
          <a:prstGeom prst="rect">
            <a:avLst/>
          </a:prstGeom>
        </p:spPr>
      </p:pic>
      <p:pic>
        <p:nvPicPr>
          <p:cNvPr id="4100" name="Picture 4" descr="Logo Diktisaintek Berdampak Diluncurkan Dalam Rangka Memperingati ...">
            <a:extLst>
              <a:ext uri="{FF2B5EF4-FFF2-40B4-BE49-F238E27FC236}">
                <a16:creationId xmlns:a16="http://schemas.microsoft.com/office/drawing/2014/main" id="{B94B753C-43F0-9762-40F8-40E10A25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041" y="352139"/>
            <a:ext cx="1304967" cy="130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2F8BBC8-C621-665A-B47B-BA603166F4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007" y="14542"/>
            <a:ext cx="1387195" cy="1813467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3C8FB79A-58C8-CB82-C3ED-EE0A2E28F845}"/>
              </a:ext>
            </a:extLst>
          </p:cNvPr>
          <p:cNvSpPr/>
          <p:nvPr/>
        </p:nvSpPr>
        <p:spPr>
          <a:xfrm>
            <a:off x="0" y="1725529"/>
            <a:ext cx="12192000" cy="3869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0139A7F-2A1F-DAEF-87C5-9EED72011EEC}"/>
              </a:ext>
            </a:extLst>
          </p:cNvPr>
          <p:cNvSpPr/>
          <p:nvPr/>
        </p:nvSpPr>
        <p:spPr>
          <a:xfrm>
            <a:off x="20639" y="6016746"/>
            <a:ext cx="12192000" cy="3869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006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A5358-60E2-300E-8AD1-94F1246FA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NILAI KEPIMPINAN DALAM SESTRADI </a:t>
            </a:r>
            <a:endParaRPr lang="en-ID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637E2-F465-BFB3-17AD-51EFD620F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0164A4-8E6A-DA6E-140E-3EEFB49AFE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200" b="16702"/>
          <a:stretch>
            <a:fillRect/>
          </a:stretch>
        </p:blipFill>
        <p:spPr>
          <a:xfrm>
            <a:off x="4437106" y="1474379"/>
            <a:ext cx="3081814" cy="460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3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03224-D128-66FF-2940-05656A40B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3C34C-32E9-E6EA-7466-38B64B282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AF9F9C-613D-E642-BF6B-AACD4F6ED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13" y="463468"/>
            <a:ext cx="12192000" cy="547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923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2079" y="301883"/>
            <a:ext cx="545544" cy="54554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43192" y="301883"/>
            <a:ext cx="1993834" cy="54554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50340" y="289482"/>
            <a:ext cx="2089150" cy="544679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467" marR="3387">
              <a:lnSpc>
                <a:spcPct val="115799"/>
              </a:lnSpc>
              <a:spcBef>
                <a:spcPts val="63"/>
              </a:spcBef>
            </a:pPr>
            <a:r>
              <a:rPr sz="1000" spc="-50" dirty="0">
                <a:latin typeface="Arial Black"/>
                <a:cs typeface="Arial Black"/>
              </a:rPr>
              <a:t>Kementerian</a:t>
            </a:r>
            <a:r>
              <a:rPr sz="1000" spc="-37" dirty="0">
                <a:latin typeface="Arial Black"/>
                <a:cs typeface="Arial Black"/>
              </a:rPr>
              <a:t> </a:t>
            </a:r>
            <a:r>
              <a:rPr sz="1000" spc="-43" dirty="0">
                <a:latin typeface="Arial Black"/>
                <a:cs typeface="Arial Black"/>
              </a:rPr>
              <a:t>Pendidikan</a:t>
            </a:r>
            <a:r>
              <a:rPr sz="1000" spc="-37" dirty="0">
                <a:latin typeface="Arial Black"/>
                <a:cs typeface="Arial Black"/>
              </a:rPr>
              <a:t> </a:t>
            </a:r>
            <a:r>
              <a:rPr sz="1000" spc="-27" dirty="0">
                <a:latin typeface="Arial Black"/>
                <a:cs typeface="Arial Black"/>
              </a:rPr>
              <a:t>Tinggi, </a:t>
            </a:r>
            <a:r>
              <a:rPr sz="1000" spc="-73" dirty="0">
                <a:latin typeface="Arial Black"/>
                <a:cs typeface="Arial Black"/>
              </a:rPr>
              <a:t>Sains,</a:t>
            </a:r>
            <a:r>
              <a:rPr sz="1000" spc="-63" dirty="0">
                <a:latin typeface="Arial Black"/>
                <a:cs typeface="Arial Black"/>
              </a:rPr>
              <a:t> </a:t>
            </a:r>
            <a:r>
              <a:rPr sz="1000" spc="-33" dirty="0">
                <a:latin typeface="Arial Black"/>
                <a:cs typeface="Arial Black"/>
              </a:rPr>
              <a:t>dan</a:t>
            </a:r>
            <a:r>
              <a:rPr sz="1000" spc="-63" dirty="0">
                <a:latin typeface="Arial Black"/>
                <a:cs typeface="Arial Black"/>
              </a:rPr>
              <a:t> </a:t>
            </a:r>
            <a:r>
              <a:rPr sz="1000" spc="-7" dirty="0">
                <a:latin typeface="Arial Black"/>
                <a:cs typeface="Arial Black"/>
              </a:rPr>
              <a:t>Teknologi</a:t>
            </a:r>
            <a:endParaRPr sz="1000">
              <a:latin typeface="Arial Black"/>
              <a:cs typeface="Arial Black"/>
            </a:endParaRPr>
          </a:p>
          <a:p>
            <a:pPr marL="8467">
              <a:spcBef>
                <a:spcPts val="187"/>
              </a:spcBef>
            </a:pPr>
            <a:r>
              <a:rPr sz="1000" spc="-20" dirty="0">
                <a:latin typeface="Lucida Sans Unicode"/>
                <a:cs typeface="Lucida Sans Unicode"/>
              </a:rPr>
              <a:t>Republik</a:t>
            </a:r>
            <a:r>
              <a:rPr sz="1000" spc="-43" dirty="0">
                <a:latin typeface="Lucida Sans Unicode"/>
                <a:cs typeface="Lucida Sans Unicode"/>
              </a:rPr>
              <a:t> </a:t>
            </a:r>
            <a:r>
              <a:rPr sz="1000" spc="-7" dirty="0">
                <a:latin typeface="Lucida Sans Unicode"/>
                <a:cs typeface="Lucida Sans Unicode"/>
              </a:rPr>
              <a:t>Indonesia</a:t>
            </a:r>
            <a:endParaRPr sz="1000">
              <a:latin typeface="Lucida Sans Unicode"/>
              <a:cs typeface="Lucida Sans Unicode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258706"/>
            <a:ext cx="5058059" cy="559929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762459" y="1284760"/>
            <a:ext cx="6645487" cy="4337684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marR="3387">
              <a:lnSpc>
                <a:spcPct val="116599"/>
              </a:lnSpc>
              <a:spcBef>
                <a:spcPts val="67"/>
              </a:spcBef>
            </a:pPr>
            <a:r>
              <a:rPr sz="3300" b="1" i="1" spc="-7" dirty="0">
                <a:latin typeface="Trebuchet MS"/>
                <a:cs typeface="Trebuchet MS"/>
              </a:rPr>
              <a:t>“Sebelum</a:t>
            </a:r>
            <a:r>
              <a:rPr sz="3300" b="1" i="1" spc="-187" dirty="0">
                <a:latin typeface="Trebuchet MS"/>
                <a:cs typeface="Trebuchet MS"/>
              </a:rPr>
              <a:t> </a:t>
            </a:r>
            <a:r>
              <a:rPr sz="3300" b="1" i="1" spc="110" dirty="0">
                <a:latin typeface="Trebuchet MS"/>
                <a:cs typeface="Trebuchet MS"/>
              </a:rPr>
              <a:t>kamu</a:t>
            </a:r>
            <a:r>
              <a:rPr sz="3300" b="1" i="1" spc="-187" dirty="0">
                <a:latin typeface="Trebuchet MS"/>
                <a:cs typeface="Trebuchet MS"/>
              </a:rPr>
              <a:t> </a:t>
            </a:r>
            <a:r>
              <a:rPr sz="3300" b="1" i="1" dirty="0">
                <a:latin typeface="Trebuchet MS"/>
                <a:cs typeface="Trebuchet MS"/>
              </a:rPr>
              <a:t>menjadi</a:t>
            </a:r>
            <a:r>
              <a:rPr sz="3300" b="1" i="1" spc="-183" dirty="0">
                <a:latin typeface="Trebuchet MS"/>
                <a:cs typeface="Trebuchet MS"/>
              </a:rPr>
              <a:t> </a:t>
            </a:r>
            <a:r>
              <a:rPr sz="3300" b="1" i="1" spc="-7" dirty="0">
                <a:latin typeface="Trebuchet MS"/>
                <a:cs typeface="Trebuchet MS"/>
              </a:rPr>
              <a:t>seorang </a:t>
            </a:r>
            <a:r>
              <a:rPr sz="3300" b="1" i="1" dirty="0">
                <a:latin typeface="Trebuchet MS"/>
                <a:cs typeface="Trebuchet MS"/>
              </a:rPr>
              <a:t>pemimpin,</a:t>
            </a:r>
            <a:r>
              <a:rPr sz="3300" b="1" i="1" spc="-117" dirty="0">
                <a:latin typeface="Trebuchet MS"/>
                <a:cs typeface="Trebuchet MS"/>
              </a:rPr>
              <a:t> </a:t>
            </a:r>
            <a:r>
              <a:rPr sz="3300" b="1" i="1" spc="53" dirty="0">
                <a:latin typeface="Trebuchet MS"/>
                <a:cs typeface="Trebuchet MS"/>
              </a:rPr>
              <a:t>kesuksesan</a:t>
            </a:r>
            <a:r>
              <a:rPr sz="3300" b="1" i="1" spc="-113" dirty="0">
                <a:latin typeface="Trebuchet MS"/>
                <a:cs typeface="Trebuchet MS"/>
              </a:rPr>
              <a:t> </a:t>
            </a:r>
            <a:r>
              <a:rPr sz="3300" b="1" i="1" spc="-7" dirty="0">
                <a:latin typeface="Trebuchet MS"/>
                <a:cs typeface="Trebuchet MS"/>
              </a:rPr>
              <a:t>adalah </a:t>
            </a:r>
            <a:r>
              <a:rPr sz="3300" b="1" i="1" dirty="0">
                <a:latin typeface="Trebuchet MS"/>
                <a:cs typeface="Trebuchet MS"/>
              </a:rPr>
              <a:t>tentang</a:t>
            </a:r>
            <a:r>
              <a:rPr sz="3300" b="1" i="1" spc="-83" dirty="0">
                <a:latin typeface="Trebuchet MS"/>
                <a:cs typeface="Trebuchet MS"/>
              </a:rPr>
              <a:t> </a:t>
            </a:r>
            <a:r>
              <a:rPr sz="3300" b="1" i="1" spc="70" dirty="0">
                <a:latin typeface="Trebuchet MS"/>
                <a:cs typeface="Trebuchet MS"/>
              </a:rPr>
              <a:t>mengembangkan</a:t>
            </a:r>
            <a:r>
              <a:rPr sz="3300" b="1" i="1" spc="-83" dirty="0">
                <a:latin typeface="Trebuchet MS"/>
                <a:cs typeface="Trebuchet MS"/>
              </a:rPr>
              <a:t> </a:t>
            </a:r>
            <a:r>
              <a:rPr sz="3300" b="1" i="1" spc="-7" dirty="0">
                <a:latin typeface="Trebuchet MS"/>
                <a:cs typeface="Trebuchet MS"/>
              </a:rPr>
              <a:t>dirimu. </a:t>
            </a:r>
            <a:r>
              <a:rPr sz="3300" b="1" i="1" spc="-27" dirty="0">
                <a:latin typeface="Trebuchet MS"/>
                <a:cs typeface="Trebuchet MS"/>
              </a:rPr>
              <a:t>Ketika</a:t>
            </a:r>
            <a:r>
              <a:rPr sz="3300" b="1" i="1" spc="-183" dirty="0">
                <a:latin typeface="Trebuchet MS"/>
                <a:cs typeface="Trebuchet MS"/>
              </a:rPr>
              <a:t> </a:t>
            </a:r>
            <a:r>
              <a:rPr sz="3300" b="1" i="1" spc="110" dirty="0">
                <a:latin typeface="Trebuchet MS"/>
                <a:cs typeface="Trebuchet MS"/>
              </a:rPr>
              <a:t>kamu</a:t>
            </a:r>
            <a:r>
              <a:rPr sz="3300" b="1" i="1" spc="-180" dirty="0">
                <a:latin typeface="Trebuchet MS"/>
                <a:cs typeface="Trebuchet MS"/>
              </a:rPr>
              <a:t> </a:t>
            </a:r>
            <a:r>
              <a:rPr sz="3300" b="1" i="1" dirty="0">
                <a:latin typeface="Trebuchet MS"/>
                <a:cs typeface="Trebuchet MS"/>
              </a:rPr>
              <a:t>menjadi</a:t>
            </a:r>
            <a:r>
              <a:rPr sz="3300" b="1" i="1" spc="-180" dirty="0">
                <a:latin typeface="Trebuchet MS"/>
                <a:cs typeface="Trebuchet MS"/>
              </a:rPr>
              <a:t> </a:t>
            </a:r>
            <a:r>
              <a:rPr sz="3300" b="1" i="1" spc="-7" dirty="0">
                <a:latin typeface="Trebuchet MS"/>
                <a:cs typeface="Trebuchet MS"/>
              </a:rPr>
              <a:t>seorang </a:t>
            </a:r>
            <a:r>
              <a:rPr sz="3300" b="1" i="1" dirty="0">
                <a:latin typeface="Trebuchet MS"/>
                <a:cs typeface="Trebuchet MS"/>
              </a:rPr>
              <a:t>pemimpin,</a:t>
            </a:r>
            <a:r>
              <a:rPr sz="3300" b="1" i="1" spc="-117" dirty="0">
                <a:latin typeface="Trebuchet MS"/>
                <a:cs typeface="Trebuchet MS"/>
              </a:rPr>
              <a:t> </a:t>
            </a:r>
            <a:r>
              <a:rPr sz="3300" b="1" i="1" spc="53" dirty="0">
                <a:latin typeface="Trebuchet MS"/>
                <a:cs typeface="Trebuchet MS"/>
              </a:rPr>
              <a:t>kesuksesan</a:t>
            </a:r>
            <a:r>
              <a:rPr sz="3300" b="1" i="1" spc="-113" dirty="0">
                <a:latin typeface="Trebuchet MS"/>
                <a:cs typeface="Trebuchet MS"/>
              </a:rPr>
              <a:t> </a:t>
            </a:r>
            <a:r>
              <a:rPr sz="3300" b="1" i="1" spc="-7" dirty="0">
                <a:latin typeface="Trebuchet MS"/>
                <a:cs typeface="Trebuchet MS"/>
              </a:rPr>
              <a:t>tentang </a:t>
            </a:r>
            <a:r>
              <a:rPr sz="3300" b="1" i="1" spc="107" dirty="0">
                <a:latin typeface="Trebuchet MS"/>
                <a:cs typeface="Trebuchet MS"/>
              </a:rPr>
              <a:t>menumbuhkan</a:t>
            </a:r>
            <a:r>
              <a:rPr sz="3300" b="1" i="1" spc="-87" dirty="0">
                <a:latin typeface="Trebuchet MS"/>
                <a:cs typeface="Trebuchet MS"/>
              </a:rPr>
              <a:t> </a:t>
            </a:r>
            <a:r>
              <a:rPr sz="3300" b="1" i="1" dirty="0">
                <a:latin typeface="Trebuchet MS"/>
                <a:cs typeface="Trebuchet MS"/>
              </a:rPr>
              <a:t>orang</a:t>
            </a:r>
            <a:r>
              <a:rPr sz="3300" b="1" i="1" spc="-87" dirty="0">
                <a:latin typeface="Trebuchet MS"/>
                <a:cs typeface="Trebuchet MS"/>
              </a:rPr>
              <a:t> </a:t>
            </a:r>
            <a:r>
              <a:rPr sz="3300" b="1" i="1" spc="-17" dirty="0">
                <a:latin typeface="Trebuchet MS"/>
                <a:cs typeface="Trebuchet MS"/>
              </a:rPr>
              <a:t>lain.”</a:t>
            </a:r>
            <a:endParaRPr sz="3300">
              <a:latin typeface="Trebuchet MS"/>
              <a:cs typeface="Trebuchet MS"/>
            </a:endParaRPr>
          </a:p>
          <a:p>
            <a:pPr marL="8467">
              <a:spcBef>
                <a:spcPts val="1957"/>
              </a:spcBef>
            </a:pPr>
            <a:r>
              <a:rPr sz="3300" i="1" spc="-247" dirty="0">
                <a:latin typeface="Arial"/>
                <a:cs typeface="Arial"/>
              </a:rPr>
              <a:t>Jack</a:t>
            </a:r>
            <a:r>
              <a:rPr sz="3300" i="1" spc="-53" dirty="0">
                <a:latin typeface="Arial"/>
                <a:cs typeface="Arial"/>
              </a:rPr>
              <a:t> </a:t>
            </a:r>
            <a:r>
              <a:rPr sz="3300" i="1" spc="-7" dirty="0">
                <a:latin typeface="Arial"/>
                <a:cs typeface="Arial"/>
              </a:rPr>
              <a:t>Welch</a:t>
            </a:r>
            <a:endParaRPr sz="33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11057" y="6311666"/>
            <a:ext cx="5026660" cy="213670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sz="1333" i="1" dirty="0">
                <a:latin typeface="Trebuchet MS"/>
                <a:cs typeface="Trebuchet MS"/>
              </a:rPr>
              <a:t>Fauzan</a:t>
            </a:r>
            <a:r>
              <a:rPr sz="1333" i="1" spc="-43" dirty="0">
                <a:latin typeface="Trebuchet MS"/>
                <a:cs typeface="Trebuchet MS"/>
              </a:rPr>
              <a:t> </a:t>
            </a:r>
            <a:r>
              <a:rPr sz="1333" i="1" dirty="0">
                <a:latin typeface="Trebuchet MS"/>
                <a:cs typeface="Trebuchet MS"/>
              </a:rPr>
              <a:t>|</a:t>
            </a:r>
            <a:r>
              <a:rPr sz="1333" i="1" spc="-43" dirty="0">
                <a:latin typeface="Trebuchet MS"/>
                <a:cs typeface="Trebuchet MS"/>
              </a:rPr>
              <a:t> </a:t>
            </a:r>
            <a:r>
              <a:rPr sz="1333" i="1" spc="-23" dirty="0">
                <a:latin typeface="Trebuchet MS"/>
                <a:cs typeface="Trebuchet MS"/>
              </a:rPr>
              <a:t>Wakil</a:t>
            </a:r>
            <a:r>
              <a:rPr sz="1333" i="1" spc="-40" dirty="0">
                <a:latin typeface="Trebuchet MS"/>
                <a:cs typeface="Trebuchet MS"/>
              </a:rPr>
              <a:t> </a:t>
            </a:r>
            <a:r>
              <a:rPr sz="1333" i="1" spc="-27" dirty="0">
                <a:latin typeface="Trebuchet MS"/>
                <a:cs typeface="Trebuchet MS"/>
              </a:rPr>
              <a:t>Menteri</a:t>
            </a:r>
            <a:r>
              <a:rPr sz="1333" i="1" spc="-43" dirty="0">
                <a:latin typeface="Trebuchet MS"/>
                <a:cs typeface="Trebuchet MS"/>
              </a:rPr>
              <a:t> </a:t>
            </a:r>
            <a:r>
              <a:rPr sz="1333" i="1" dirty="0">
                <a:latin typeface="Trebuchet MS"/>
                <a:cs typeface="Trebuchet MS"/>
              </a:rPr>
              <a:t>Pendidikan</a:t>
            </a:r>
            <a:r>
              <a:rPr sz="1333" i="1" spc="-40" dirty="0">
                <a:latin typeface="Trebuchet MS"/>
                <a:cs typeface="Trebuchet MS"/>
              </a:rPr>
              <a:t> </a:t>
            </a:r>
            <a:r>
              <a:rPr sz="1333" i="1" spc="-23" dirty="0">
                <a:latin typeface="Trebuchet MS"/>
                <a:cs typeface="Trebuchet MS"/>
              </a:rPr>
              <a:t>Tinggi,</a:t>
            </a:r>
            <a:r>
              <a:rPr sz="1333" i="1" spc="-43" dirty="0">
                <a:latin typeface="Trebuchet MS"/>
                <a:cs typeface="Trebuchet MS"/>
              </a:rPr>
              <a:t> </a:t>
            </a:r>
            <a:r>
              <a:rPr sz="1333" i="1" dirty="0">
                <a:latin typeface="Trebuchet MS"/>
                <a:cs typeface="Trebuchet MS"/>
              </a:rPr>
              <a:t>Sains</a:t>
            </a:r>
            <a:r>
              <a:rPr sz="1333" i="1" spc="-43" dirty="0">
                <a:latin typeface="Trebuchet MS"/>
                <a:cs typeface="Trebuchet MS"/>
              </a:rPr>
              <a:t> </a:t>
            </a:r>
            <a:r>
              <a:rPr sz="1333" i="1" spc="40" dirty="0">
                <a:latin typeface="Trebuchet MS"/>
                <a:cs typeface="Trebuchet MS"/>
              </a:rPr>
              <a:t>dan</a:t>
            </a:r>
            <a:r>
              <a:rPr sz="1333" i="1" spc="-40" dirty="0">
                <a:latin typeface="Trebuchet MS"/>
                <a:cs typeface="Trebuchet MS"/>
              </a:rPr>
              <a:t> </a:t>
            </a:r>
            <a:r>
              <a:rPr sz="1333" i="1" spc="-17" dirty="0">
                <a:latin typeface="Trebuchet MS"/>
                <a:cs typeface="Trebuchet MS"/>
              </a:rPr>
              <a:t>Teknologi</a:t>
            </a:r>
            <a:r>
              <a:rPr sz="1333" i="1" spc="-43" dirty="0">
                <a:latin typeface="Trebuchet MS"/>
                <a:cs typeface="Trebuchet MS"/>
              </a:rPr>
              <a:t> </a:t>
            </a:r>
            <a:r>
              <a:rPr sz="1333" i="1" dirty="0">
                <a:latin typeface="Trebuchet MS"/>
                <a:cs typeface="Trebuchet MS"/>
              </a:rPr>
              <a:t>|</a:t>
            </a:r>
            <a:r>
              <a:rPr sz="1333" i="1" spc="-140" dirty="0">
                <a:latin typeface="Trebuchet MS"/>
                <a:cs typeface="Trebuchet MS"/>
              </a:rPr>
              <a:t> </a:t>
            </a:r>
            <a:r>
              <a:rPr sz="1333" spc="-33" dirty="0">
                <a:latin typeface="Lucida Sans Unicode"/>
                <a:cs typeface="Lucida Sans Unicode"/>
              </a:rPr>
              <a:t>2</a:t>
            </a:r>
            <a:endParaRPr sz="1333"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3595448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2079" y="301883"/>
            <a:ext cx="545544" cy="5455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854322" y="0"/>
            <a:ext cx="4337897" cy="4141893"/>
            <a:chOff x="11781482" y="0"/>
            <a:chExt cx="6506845" cy="621284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64788" y="452825"/>
              <a:ext cx="2990751" cy="8183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81482" y="0"/>
              <a:ext cx="6506516" cy="621223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50340" y="289482"/>
            <a:ext cx="2089150" cy="544679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467" marR="3387">
              <a:lnSpc>
                <a:spcPct val="115799"/>
              </a:lnSpc>
              <a:spcBef>
                <a:spcPts val="63"/>
              </a:spcBef>
            </a:pPr>
            <a:r>
              <a:rPr sz="1000" spc="-50" dirty="0">
                <a:latin typeface="Arial Black"/>
                <a:cs typeface="Arial Black"/>
              </a:rPr>
              <a:t>Kementerian</a:t>
            </a:r>
            <a:r>
              <a:rPr sz="1000" spc="-37" dirty="0">
                <a:latin typeface="Arial Black"/>
                <a:cs typeface="Arial Black"/>
              </a:rPr>
              <a:t> </a:t>
            </a:r>
            <a:r>
              <a:rPr sz="1000" spc="-43" dirty="0">
                <a:latin typeface="Arial Black"/>
                <a:cs typeface="Arial Black"/>
              </a:rPr>
              <a:t>Pendidikan</a:t>
            </a:r>
            <a:r>
              <a:rPr sz="1000" spc="-37" dirty="0">
                <a:latin typeface="Arial Black"/>
                <a:cs typeface="Arial Black"/>
              </a:rPr>
              <a:t> </a:t>
            </a:r>
            <a:r>
              <a:rPr sz="1000" spc="-27" dirty="0">
                <a:latin typeface="Arial Black"/>
                <a:cs typeface="Arial Black"/>
              </a:rPr>
              <a:t>Tinggi, </a:t>
            </a:r>
            <a:r>
              <a:rPr sz="1000" spc="-73" dirty="0">
                <a:latin typeface="Arial Black"/>
                <a:cs typeface="Arial Black"/>
              </a:rPr>
              <a:t>Sains,</a:t>
            </a:r>
            <a:r>
              <a:rPr sz="1000" spc="-63" dirty="0">
                <a:latin typeface="Arial Black"/>
                <a:cs typeface="Arial Black"/>
              </a:rPr>
              <a:t> </a:t>
            </a:r>
            <a:r>
              <a:rPr sz="1000" spc="-33" dirty="0">
                <a:latin typeface="Arial Black"/>
                <a:cs typeface="Arial Black"/>
              </a:rPr>
              <a:t>dan</a:t>
            </a:r>
            <a:r>
              <a:rPr sz="1000" spc="-63" dirty="0">
                <a:latin typeface="Arial Black"/>
                <a:cs typeface="Arial Black"/>
              </a:rPr>
              <a:t> </a:t>
            </a:r>
            <a:r>
              <a:rPr sz="1000" spc="-7" dirty="0">
                <a:latin typeface="Arial Black"/>
                <a:cs typeface="Arial Black"/>
              </a:rPr>
              <a:t>Teknologi</a:t>
            </a:r>
            <a:endParaRPr sz="1000">
              <a:latin typeface="Arial Black"/>
              <a:cs typeface="Arial Black"/>
            </a:endParaRPr>
          </a:p>
          <a:p>
            <a:pPr marL="8467">
              <a:spcBef>
                <a:spcPts val="187"/>
              </a:spcBef>
            </a:pPr>
            <a:r>
              <a:rPr sz="1000" spc="-20" dirty="0">
                <a:latin typeface="Lucida Sans Unicode"/>
                <a:cs typeface="Lucida Sans Unicode"/>
              </a:rPr>
              <a:t>Republik</a:t>
            </a:r>
            <a:r>
              <a:rPr sz="1000" spc="-43" dirty="0">
                <a:latin typeface="Lucida Sans Unicode"/>
                <a:cs typeface="Lucida Sans Unicode"/>
              </a:rPr>
              <a:t> </a:t>
            </a:r>
            <a:r>
              <a:rPr sz="1000" spc="-7" dirty="0">
                <a:latin typeface="Lucida Sans Unicode"/>
                <a:cs typeface="Lucida Sans Unicode"/>
              </a:rPr>
              <a:t>Indonesia</a:t>
            </a:r>
            <a:endParaRPr sz="1000">
              <a:latin typeface="Lucida Sans Unicode"/>
              <a:cs typeface="Lucida Sans Unicode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99765" y="1985227"/>
            <a:ext cx="4698999" cy="400684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57307" y="5060454"/>
            <a:ext cx="2684780" cy="702607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403457" marR="3387" indent="-395413">
              <a:lnSpc>
                <a:spcPct val="117700"/>
              </a:lnSpc>
              <a:spcBef>
                <a:spcPts val="63"/>
              </a:spcBef>
            </a:pPr>
            <a:r>
              <a:rPr sz="2000" b="1" i="1" dirty="0">
                <a:latin typeface="Trebuchet MS"/>
                <a:cs typeface="Trebuchet MS"/>
              </a:rPr>
              <a:t>Komunitas</a:t>
            </a:r>
            <a:r>
              <a:rPr sz="2000" b="1" i="1" spc="160" dirty="0">
                <a:latin typeface="Trebuchet MS"/>
                <a:cs typeface="Trebuchet MS"/>
              </a:rPr>
              <a:t> </a:t>
            </a:r>
            <a:r>
              <a:rPr sz="2000" b="1" i="1" spc="33" dirty="0">
                <a:latin typeface="Trebuchet MS"/>
                <a:cs typeface="Trebuchet MS"/>
              </a:rPr>
              <a:t>pengguna/ </a:t>
            </a:r>
            <a:r>
              <a:rPr sz="2000" b="1" i="1" dirty="0">
                <a:latin typeface="Trebuchet MS"/>
                <a:cs typeface="Trebuchet MS"/>
              </a:rPr>
              <a:t>penerima</a:t>
            </a:r>
            <a:r>
              <a:rPr sz="2000" b="1" i="1" spc="110" dirty="0">
                <a:latin typeface="Trebuchet MS"/>
                <a:cs typeface="Trebuchet MS"/>
              </a:rPr>
              <a:t> </a:t>
            </a:r>
            <a:r>
              <a:rPr sz="2000" b="1" i="1" spc="-7" dirty="0">
                <a:latin typeface="Trebuchet MS"/>
                <a:cs typeface="Trebuchet MS"/>
              </a:rPr>
              <a:t>manfaat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920787" y="1934668"/>
            <a:ext cx="1239943" cy="3539913"/>
            <a:chOff x="4381181" y="2902002"/>
            <a:chExt cx="1859914" cy="5309870"/>
          </a:xfrm>
        </p:grpSpPr>
        <p:sp>
          <p:nvSpPr>
            <p:cNvPr id="10" name="object 10"/>
            <p:cNvSpPr/>
            <p:nvPr/>
          </p:nvSpPr>
          <p:spPr>
            <a:xfrm>
              <a:off x="5596943" y="2921052"/>
              <a:ext cx="625475" cy="57150"/>
            </a:xfrm>
            <a:custGeom>
              <a:avLst/>
              <a:gdLst/>
              <a:ahLst/>
              <a:cxnLst/>
              <a:rect l="l" t="t" r="r" b="b"/>
              <a:pathLst>
                <a:path w="625475" h="57150">
                  <a:moveTo>
                    <a:pt x="0" y="0"/>
                  </a:moveTo>
                  <a:lnTo>
                    <a:pt x="596673" y="0"/>
                  </a:lnTo>
                  <a:lnTo>
                    <a:pt x="604204" y="0"/>
                  </a:lnTo>
                  <a:lnTo>
                    <a:pt x="611426" y="2991"/>
                  </a:lnTo>
                  <a:lnTo>
                    <a:pt x="616751" y="8316"/>
                  </a:lnTo>
                  <a:lnTo>
                    <a:pt x="622076" y="13641"/>
                  </a:lnTo>
                  <a:lnTo>
                    <a:pt x="625067" y="20863"/>
                  </a:lnTo>
                  <a:lnTo>
                    <a:pt x="625067" y="28394"/>
                  </a:lnTo>
                  <a:lnTo>
                    <a:pt x="625067" y="56788"/>
                  </a:lnTo>
                </a:path>
              </a:pathLst>
            </a:custGeom>
            <a:ln w="38099">
              <a:solidFill>
                <a:srgbClr val="F63B0E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11" name="object 11"/>
            <p:cNvSpPr/>
            <p:nvPr/>
          </p:nvSpPr>
          <p:spPr>
            <a:xfrm>
              <a:off x="4400231" y="8192316"/>
              <a:ext cx="1821814" cy="0"/>
            </a:xfrm>
            <a:custGeom>
              <a:avLst/>
              <a:gdLst/>
              <a:ahLst/>
              <a:cxnLst/>
              <a:rect l="l" t="t" r="r" b="b"/>
              <a:pathLst>
                <a:path w="1821814">
                  <a:moveTo>
                    <a:pt x="0" y="0"/>
                  </a:moveTo>
                  <a:lnTo>
                    <a:pt x="1821780" y="0"/>
                  </a:lnTo>
                </a:path>
              </a:pathLst>
            </a:custGeom>
            <a:ln w="38099">
              <a:solidFill>
                <a:srgbClr val="F63B0E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12" name="object 12"/>
          <p:cNvSpPr/>
          <p:nvPr/>
        </p:nvSpPr>
        <p:spPr>
          <a:xfrm>
            <a:off x="3126921" y="941039"/>
            <a:ext cx="15663" cy="53340"/>
          </a:xfrm>
          <a:custGeom>
            <a:avLst/>
            <a:gdLst/>
            <a:ahLst/>
            <a:cxnLst/>
            <a:rect l="l" t="t" r="r" b="b"/>
            <a:pathLst>
              <a:path w="23495" h="80009">
                <a:moveTo>
                  <a:pt x="18165" y="79480"/>
                </a:moveTo>
                <a:lnTo>
                  <a:pt x="5241" y="79480"/>
                </a:lnTo>
                <a:lnTo>
                  <a:pt x="0" y="74239"/>
                </a:lnTo>
                <a:lnTo>
                  <a:pt x="0" y="5241"/>
                </a:lnTo>
                <a:lnTo>
                  <a:pt x="5241" y="0"/>
                </a:lnTo>
                <a:lnTo>
                  <a:pt x="18165" y="0"/>
                </a:lnTo>
                <a:lnTo>
                  <a:pt x="23406" y="5241"/>
                </a:lnTo>
                <a:lnTo>
                  <a:pt x="23406" y="11703"/>
                </a:lnTo>
                <a:lnTo>
                  <a:pt x="23406" y="74239"/>
                </a:lnTo>
                <a:lnTo>
                  <a:pt x="18165" y="79480"/>
                </a:lnTo>
                <a:close/>
              </a:path>
            </a:pathLst>
          </a:custGeom>
          <a:solidFill>
            <a:srgbClr val="F63B0E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grpSp>
        <p:nvGrpSpPr>
          <p:cNvPr id="13" name="object 13"/>
          <p:cNvGrpSpPr/>
          <p:nvPr/>
        </p:nvGrpSpPr>
        <p:grpSpPr>
          <a:xfrm>
            <a:off x="2876674" y="993213"/>
            <a:ext cx="520277" cy="619760"/>
            <a:chOff x="4315010" y="1489819"/>
            <a:chExt cx="780415" cy="929640"/>
          </a:xfrm>
        </p:grpSpPr>
        <p:sp>
          <p:nvSpPr>
            <p:cNvPr id="14" name="object 14"/>
            <p:cNvSpPr/>
            <p:nvPr/>
          </p:nvSpPr>
          <p:spPr>
            <a:xfrm>
              <a:off x="4315002" y="1538413"/>
              <a:ext cx="780415" cy="881380"/>
            </a:xfrm>
            <a:custGeom>
              <a:avLst/>
              <a:gdLst/>
              <a:ahLst/>
              <a:cxnLst/>
              <a:rect l="l" t="t" r="r" b="b"/>
              <a:pathLst>
                <a:path w="780414" h="881380">
                  <a:moveTo>
                    <a:pt x="318427" y="876376"/>
                  </a:moveTo>
                  <a:lnTo>
                    <a:pt x="313956" y="851331"/>
                  </a:lnTo>
                  <a:lnTo>
                    <a:pt x="303707" y="800176"/>
                  </a:lnTo>
                  <a:lnTo>
                    <a:pt x="290385" y="734542"/>
                  </a:lnTo>
                  <a:lnTo>
                    <a:pt x="276809" y="666381"/>
                  </a:lnTo>
                  <a:lnTo>
                    <a:pt x="280428" y="651789"/>
                  </a:lnTo>
                  <a:lnTo>
                    <a:pt x="290791" y="631355"/>
                  </a:lnTo>
                  <a:lnTo>
                    <a:pt x="301421" y="610831"/>
                  </a:lnTo>
                  <a:lnTo>
                    <a:pt x="305816" y="596011"/>
                  </a:lnTo>
                  <a:lnTo>
                    <a:pt x="299313" y="586625"/>
                  </a:lnTo>
                  <a:lnTo>
                    <a:pt x="286042" y="574852"/>
                  </a:lnTo>
                  <a:lnTo>
                    <a:pt x="273494" y="563232"/>
                  </a:lnTo>
                  <a:lnTo>
                    <a:pt x="269176" y="554329"/>
                  </a:lnTo>
                  <a:lnTo>
                    <a:pt x="278384" y="524256"/>
                  </a:lnTo>
                  <a:lnTo>
                    <a:pt x="287909" y="489051"/>
                  </a:lnTo>
                  <a:lnTo>
                    <a:pt x="295363" y="459790"/>
                  </a:lnTo>
                  <a:lnTo>
                    <a:pt x="298386" y="447586"/>
                  </a:lnTo>
                  <a:lnTo>
                    <a:pt x="288886" y="450202"/>
                  </a:lnTo>
                  <a:lnTo>
                    <a:pt x="213372" y="473125"/>
                  </a:lnTo>
                  <a:lnTo>
                    <a:pt x="147662" y="494753"/>
                  </a:lnTo>
                  <a:lnTo>
                    <a:pt x="92837" y="515620"/>
                  </a:lnTo>
                  <a:lnTo>
                    <a:pt x="61480" y="538784"/>
                  </a:lnTo>
                  <a:lnTo>
                    <a:pt x="43815" y="575792"/>
                  </a:lnTo>
                  <a:lnTo>
                    <a:pt x="30124" y="638187"/>
                  </a:lnTo>
                  <a:lnTo>
                    <a:pt x="20955" y="688492"/>
                  </a:lnTo>
                  <a:lnTo>
                    <a:pt x="13627" y="731316"/>
                  </a:lnTo>
                  <a:lnTo>
                    <a:pt x="7023" y="770039"/>
                  </a:lnTo>
                  <a:lnTo>
                    <a:pt x="0" y="808088"/>
                  </a:lnTo>
                  <a:lnTo>
                    <a:pt x="51511" y="838250"/>
                  </a:lnTo>
                  <a:lnTo>
                    <a:pt x="106946" y="851687"/>
                  </a:lnTo>
                  <a:lnTo>
                    <a:pt x="170205" y="863028"/>
                  </a:lnTo>
                  <a:lnTo>
                    <a:pt x="232333" y="871550"/>
                  </a:lnTo>
                  <a:lnTo>
                    <a:pt x="284340" y="876528"/>
                  </a:lnTo>
                  <a:lnTo>
                    <a:pt x="317258" y="877189"/>
                  </a:lnTo>
                  <a:lnTo>
                    <a:pt x="317563" y="877189"/>
                  </a:lnTo>
                  <a:lnTo>
                    <a:pt x="317868" y="877138"/>
                  </a:lnTo>
                  <a:lnTo>
                    <a:pt x="318071" y="876884"/>
                  </a:lnTo>
                  <a:lnTo>
                    <a:pt x="318274" y="876681"/>
                  </a:lnTo>
                  <a:lnTo>
                    <a:pt x="318427" y="876376"/>
                  </a:lnTo>
                  <a:close/>
                </a:path>
                <a:path w="780414" h="881380">
                  <a:moveTo>
                    <a:pt x="435775" y="527773"/>
                  </a:moveTo>
                  <a:lnTo>
                    <a:pt x="431393" y="484873"/>
                  </a:lnTo>
                  <a:lnTo>
                    <a:pt x="414578" y="487870"/>
                  </a:lnTo>
                  <a:lnTo>
                    <a:pt x="396430" y="488810"/>
                  </a:lnTo>
                  <a:lnTo>
                    <a:pt x="377024" y="487807"/>
                  </a:lnTo>
                  <a:lnTo>
                    <a:pt x="356387" y="484924"/>
                  </a:lnTo>
                  <a:lnTo>
                    <a:pt x="350494" y="525995"/>
                  </a:lnTo>
                  <a:lnTo>
                    <a:pt x="371348" y="560285"/>
                  </a:lnTo>
                  <a:lnTo>
                    <a:pt x="354101" y="877912"/>
                  </a:lnTo>
                  <a:lnTo>
                    <a:pt x="372795" y="880376"/>
                  </a:lnTo>
                  <a:lnTo>
                    <a:pt x="390690" y="881049"/>
                  </a:lnTo>
                  <a:lnTo>
                    <a:pt x="407695" y="880160"/>
                  </a:lnTo>
                  <a:lnTo>
                    <a:pt x="423760" y="877912"/>
                  </a:lnTo>
                  <a:lnTo>
                    <a:pt x="413994" y="560692"/>
                  </a:lnTo>
                  <a:lnTo>
                    <a:pt x="435775" y="527773"/>
                  </a:lnTo>
                  <a:close/>
                </a:path>
                <a:path w="780414" h="881380">
                  <a:moveTo>
                    <a:pt x="566699" y="177495"/>
                  </a:moveTo>
                  <a:lnTo>
                    <a:pt x="566610" y="176568"/>
                  </a:lnTo>
                  <a:lnTo>
                    <a:pt x="562089" y="130416"/>
                  </a:lnTo>
                  <a:lnTo>
                    <a:pt x="561975" y="130136"/>
                  </a:lnTo>
                  <a:lnTo>
                    <a:pt x="548170" y="96431"/>
                  </a:lnTo>
                  <a:lnTo>
                    <a:pt x="548170" y="176568"/>
                  </a:lnTo>
                  <a:lnTo>
                    <a:pt x="548081" y="177177"/>
                  </a:lnTo>
                  <a:lnTo>
                    <a:pt x="542658" y="215099"/>
                  </a:lnTo>
                  <a:lnTo>
                    <a:pt x="517461" y="272567"/>
                  </a:lnTo>
                  <a:lnTo>
                    <a:pt x="491248" y="307301"/>
                  </a:lnTo>
                  <a:lnTo>
                    <a:pt x="481596" y="319519"/>
                  </a:lnTo>
                  <a:lnTo>
                    <a:pt x="473417" y="331114"/>
                  </a:lnTo>
                  <a:lnTo>
                    <a:pt x="467271" y="342404"/>
                  </a:lnTo>
                  <a:lnTo>
                    <a:pt x="312280" y="342404"/>
                  </a:lnTo>
                  <a:lnTo>
                    <a:pt x="306844" y="330682"/>
                  </a:lnTo>
                  <a:lnTo>
                    <a:pt x="298869" y="319163"/>
                  </a:lnTo>
                  <a:lnTo>
                    <a:pt x="288950" y="307301"/>
                  </a:lnTo>
                  <a:lnTo>
                    <a:pt x="277825" y="294678"/>
                  </a:lnTo>
                  <a:lnTo>
                    <a:pt x="261759" y="274535"/>
                  </a:lnTo>
                  <a:lnTo>
                    <a:pt x="247065" y="249428"/>
                  </a:lnTo>
                  <a:lnTo>
                    <a:pt x="236093" y="217487"/>
                  </a:lnTo>
                  <a:lnTo>
                    <a:pt x="231292" y="177495"/>
                  </a:lnTo>
                  <a:lnTo>
                    <a:pt x="231254" y="176568"/>
                  </a:lnTo>
                  <a:lnTo>
                    <a:pt x="238544" y="126822"/>
                  </a:lnTo>
                  <a:lnTo>
                    <a:pt x="238633" y="126657"/>
                  </a:lnTo>
                  <a:lnTo>
                    <a:pt x="258673" y="87833"/>
                  </a:lnTo>
                  <a:lnTo>
                    <a:pt x="292709" y="51955"/>
                  </a:lnTo>
                  <a:lnTo>
                    <a:pt x="339521" y="26631"/>
                  </a:lnTo>
                  <a:lnTo>
                    <a:pt x="389674" y="18580"/>
                  </a:lnTo>
                  <a:lnTo>
                    <a:pt x="440105" y="26631"/>
                  </a:lnTo>
                  <a:lnTo>
                    <a:pt x="484441" y="49072"/>
                  </a:lnTo>
                  <a:lnTo>
                    <a:pt x="519417" y="83286"/>
                  </a:lnTo>
                  <a:lnTo>
                    <a:pt x="541756" y="126657"/>
                  </a:lnTo>
                  <a:lnTo>
                    <a:pt x="541769" y="126822"/>
                  </a:lnTo>
                  <a:lnTo>
                    <a:pt x="548170" y="176568"/>
                  </a:lnTo>
                  <a:lnTo>
                    <a:pt x="548170" y="96431"/>
                  </a:lnTo>
                  <a:lnTo>
                    <a:pt x="544741" y="88049"/>
                  </a:lnTo>
                  <a:lnTo>
                    <a:pt x="516737" y="52108"/>
                  </a:lnTo>
                  <a:lnTo>
                    <a:pt x="483235" y="26631"/>
                  </a:lnTo>
                  <a:lnTo>
                    <a:pt x="436968" y="6350"/>
                  </a:lnTo>
                  <a:lnTo>
                    <a:pt x="389724" y="0"/>
                  </a:lnTo>
                  <a:lnTo>
                    <a:pt x="342519" y="6350"/>
                  </a:lnTo>
                  <a:lnTo>
                    <a:pt x="299897" y="24231"/>
                  </a:lnTo>
                  <a:lnTo>
                    <a:pt x="263740" y="51955"/>
                  </a:lnTo>
                  <a:lnTo>
                    <a:pt x="263626" y="52108"/>
                  </a:lnTo>
                  <a:lnTo>
                    <a:pt x="235915" y="87833"/>
                  </a:lnTo>
                  <a:lnTo>
                    <a:pt x="235813" y="88049"/>
                  </a:lnTo>
                  <a:lnTo>
                    <a:pt x="218287" y="130136"/>
                  </a:lnTo>
                  <a:lnTo>
                    <a:pt x="218262" y="130416"/>
                  </a:lnTo>
                  <a:lnTo>
                    <a:pt x="212813" y="176568"/>
                  </a:lnTo>
                  <a:lnTo>
                    <a:pt x="218109" y="221894"/>
                  </a:lnTo>
                  <a:lnTo>
                    <a:pt x="246303" y="284657"/>
                  </a:lnTo>
                  <a:lnTo>
                    <a:pt x="274053" y="318058"/>
                  </a:lnTo>
                  <a:lnTo>
                    <a:pt x="283108" y="328460"/>
                  </a:lnTo>
                  <a:lnTo>
                    <a:pt x="290372" y="338594"/>
                  </a:lnTo>
                  <a:lnTo>
                    <a:pt x="295071" y="349072"/>
                  </a:lnTo>
                  <a:lnTo>
                    <a:pt x="295440" y="350697"/>
                  </a:lnTo>
                  <a:lnTo>
                    <a:pt x="297268" y="358025"/>
                  </a:lnTo>
                  <a:lnTo>
                    <a:pt x="300977" y="360921"/>
                  </a:lnTo>
                  <a:lnTo>
                    <a:pt x="477748" y="360921"/>
                  </a:lnTo>
                  <a:lnTo>
                    <a:pt x="481317" y="358279"/>
                  </a:lnTo>
                  <a:lnTo>
                    <a:pt x="481393" y="358025"/>
                  </a:lnTo>
                  <a:lnTo>
                    <a:pt x="482892" y="353288"/>
                  </a:lnTo>
                  <a:lnTo>
                    <a:pt x="516420" y="305562"/>
                  </a:lnTo>
                  <a:lnTo>
                    <a:pt x="533361" y="282092"/>
                  </a:lnTo>
                  <a:lnTo>
                    <a:pt x="548843" y="253873"/>
                  </a:lnTo>
                  <a:lnTo>
                    <a:pt x="560692" y="219481"/>
                  </a:lnTo>
                  <a:lnTo>
                    <a:pt x="566699" y="177495"/>
                  </a:lnTo>
                  <a:close/>
                </a:path>
                <a:path w="780414" h="881380">
                  <a:moveTo>
                    <a:pt x="780110" y="808088"/>
                  </a:moveTo>
                  <a:lnTo>
                    <a:pt x="773087" y="770039"/>
                  </a:lnTo>
                  <a:lnTo>
                    <a:pt x="766470" y="731316"/>
                  </a:lnTo>
                  <a:lnTo>
                    <a:pt x="759142" y="688492"/>
                  </a:lnTo>
                  <a:lnTo>
                    <a:pt x="749985" y="638187"/>
                  </a:lnTo>
                  <a:lnTo>
                    <a:pt x="736282" y="575792"/>
                  </a:lnTo>
                  <a:lnTo>
                    <a:pt x="718629" y="538784"/>
                  </a:lnTo>
                  <a:lnTo>
                    <a:pt x="687260" y="515620"/>
                  </a:lnTo>
                  <a:lnTo>
                    <a:pt x="632434" y="494753"/>
                  </a:lnTo>
                  <a:lnTo>
                    <a:pt x="566724" y="473125"/>
                  </a:lnTo>
                  <a:lnTo>
                    <a:pt x="519607" y="458495"/>
                  </a:lnTo>
                  <a:lnTo>
                    <a:pt x="481723" y="447586"/>
                  </a:lnTo>
                  <a:lnTo>
                    <a:pt x="484746" y="459790"/>
                  </a:lnTo>
                  <a:lnTo>
                    <a:pt x="492226" y="489051"/>
                  </a:lnTo>
                  <a:lnTo>
                    <a:pt x="501751" y="524256"/>
                  </a:lnTo>
                  <a:lnTo>
                    <a:pt x="510933" y="554329"/>
                  </a:lnTo>
                  <a:lnTo>
                    <a:pt x="506603" y="563232"/>
                  </a:lnTo>
                  <a:lnTo>
                    <a:pt x="494055" y="574852"/>
                  </a:lnTo>
                  <a:lnTo>
                    <a:pt x="480783" y="586625"/>
                  </a:lnTo>
                  <a:lnTo>
                    <a:pt x="474294" y="596011"/>
                  </a:lnTo>
                  <a:lnTo>
                    <a:pt x="478688" y="610831"/>
                  </a:lnTo>
                  <a:lnTo>
                    <a:pt x="489305" y="631355"/>
                  </a:lnTo>
                  <a:lnTo>
                    <a:pt x="499668" y="651789"/>
                  </a:lnTo>
                  <a:lnTo>
                    <a:pt x="503301" y="666381"/>
                  </a:lnTo>
                  <a:lnTo>
                    <a:pt x="489712" y="734542"/>
                  </a:lnTo>
                  <a:lnTo>
                    <a:pt x="476402" y="800176"/>
                  </a:lnTo>
                  <a:lnTo>
                    <a:pt x="466140" y="851331"/>
                  </a:lnTo>
                  <a:lnTo>
                    <a:pt x="461721" y="876071"/>
                  </a:lnTo>
                  <a:lnTo>
                    <a:pt x="461721" y="876376"/>
                  </a:lnTo>
                  <a:lnTo>
                    <a:pt x="461822" y="876681"/>
                  </a:lnTo>
                  <a:lnTo>
                    <a:pt x="462026" y="876884"/>
                  </a:lnTo>
                  <a:lnTo>
                    <a:pt x="462229" y="877138"/>
                  </a:lnTo>
                  <a:lnTo>
                    <a:pt x="462534" y="877189"/>
                  </a:lnTo>
                  <a:lnTo>
                    <a:pt x="462838" y="877189"/>
                  </a:lnTo>
                  <a:lnTo>
                    <a:pt x="547776" y="871550"/>
                  </a:lnTo>
                  <a:lnTo>
                    <a:pt x="609892" y="863028"/>
                  </a:lnTo>
                  <a:lnTo>
                    <a:pt x="673163" y="851687"/>
                  </a:lnTo>
                  <a:lnTo>
                    <a:pt x="728599" y="838250"/>
                  </a:lnTo>
                  <a:lnTo>
                    <a:pt x="767232" y="823480"/>
                  </a:lnTo>
                  <a:lnTo>
                    <a:pt x="780110" y="808088"/>
                  </a:lnTo>
                  <a:close/>
                </a:path>
              </a:pathLst>
            </a:custGeom>
            <a:solidFill>
              <a:srgbClr val="F63B0E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12834" y="1911087"/>
              <a:ext cx="183793" cy="7963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33696" y="1609243"/>
              <a:ext cx="142068" cy="21931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51327" y="1489819"/>
              <a:ext cx="65335" cy="6533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85013" y="1489819"/>
              <a:ext cx="65335" cy="6533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406747" y="1686648"/>
              <a:ext cx="588645" cy="23495"/>
            </a:xfrm>
            <a:custGeom>
              <a:avLst/>
              <a:gdLst/>
              <a:ahLst/>
              <a:cxnLst/>
              <a:rect l="l" t="t" r="r" b="b"/>
              <a:pathLst>
                <a:path w="588645" h="23494">
                  <a:moveTo>
                    <a:pt x="79476" y="5232"/>
                  </a:moveTo>
                  <a:lnTo>
                    <a:pt x="74244" y="0"/>
                  </a:lnTo>
                  <a:lnTo>
                    <a:pt x="5245" y="0"/>
                  </a:lnTo>
                  <a:lnTo>
                    <a:pt x="0" y="5232"/>
                  </a:lnTo>
                  <a:lnTo>
                    <a:pt x="0" y="18161"/>
                  </a:lnTo>
                  <a:lnTo>
                    <a:pt x="5245" y="23406"/>
                  </a:lnTo>
                  <a:lnTo>
                    <a:pt x="11709" y="23406"/>
                  </a:lnTo>
                  <a:lnTo>
                    <a:pt x="74244" y="23406"/>
                  </a:lnTo>
                  <a:lnTo>
                    <a:pt x="79476" y="18161"/>
                  </a:lnTo>
                  <a:lnTo>
                    <a:pt x="79476" y="5232"/>
                  </a:lnTo>
                  <a:close/>
                </a:path>
                <a:path w="588645" h="23494">
                  <a:moveTo>
                    <a:pt x="588213" y="5232"/>
                  </a:moveTo>
                  <a:lnTo>
                    <a:pt x="582980" y="0"/>
                  </a:lnTo>
                  <a:lnTo>
                    <a:pt x="513981" y="0"/>
                  </a:lnTo>
                  <a:lnTo>
                    <a:pt x="508736" y="5232"/>
                  </a:lnTo>
                  <a:lnTo>
                    <a:pt x="508736" y="18161"/>
                  </a:lnTo>
                  <a:lnTo>
                    <a:pt x="513981" y="23406"/>
                  </a:lnTo>
                  <a:lnTo>
                    <a:pt x="576516" y="23406"/>
                  </a:lnTo>
                  <a:lnTo>
                    <a:pt x="582980" y="23406"/>
                  </a:lnTo>
                  <a:lnTo>
                    <a:pt x="588213" y="18161"/>
                  </a:lnTo>
                  <a:lnTo>
                    <a:pt x="588213" y="5232"/>
                  </a:lnTo>
                  <a:close/>
                </a:path>
              </a:pathLst>
            </a:custGeom>
            <a:solidFill>
              <a:srgbClr val="F63B0E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40087" y="2535230"/>
            <a:ext cx="793805" cy="558733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815728" y="4234047"/>
            <a:ext cx="819997" cy="894927"/>
            <a:chOff x="1223591" y="6351070"/>
            <a:chExt cx="1229995" cy="1342390"/>
          </a:xfrm>
        </p:grpSpPr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64126" y="6453753"/>
              <a:ext cx="65050" cy="17557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23591" y="6351070"/>
              <a:ext cx="1229840" cy="1341775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465193" y="3028733"/>
            <a:ext cx="1580303" cy="702607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325136" marR="3387" indent="-317093">
              <a:lnSpc>
                <a:spcPct val="117700"/>
              </a:lnSpc>
              <a:spcBef>
                <a:spcPts val="63"/>
              </a:spcBef>
            </a:pPr>
            <a:r>
              <a:rPr sz="2000" b="1" i="1" spc="-7" dirty="0">
                <a:latin typeface="Trebuchet MS"/>
                <a:cs typeface="Trebuchet MS"/>
              </a:rPr>
              <a:t>Penerjemah/ Pelaksana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13402" y="6152303"/>
            <a:ext cx="3738033" cy="223993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sz="1400" dirty="0">
                <a:latin typeface="Arial MT"/>
                <a:cs typeface="Arial MT"/>
              </a:rPr>
              <a:t>1:9:90</a:t>
            </a:r>
            <a:r>
              <a:rPr sz="1400" spc="-17" dirty="0">
                <a:latin typeface="Arial MT"/>
                <a:cs typeface="Arial MT"/>
              </a:rPr>
              <a:t> </a:t>
            </a:r>
            <a:r>
              <a:rPr sz="1400" spc="60" dirty="0">
                <a:latin typeface="Arial MT"/>
                <a:cs typeface="Arial MT"/>
              </a:rPr>
              <a:t>Model</a:t>
            </a:r>
            <a:r>
              <a:rPr sz="1400" spc="-17" dirty="0">
                <a:latin typeface="Arial MT"/>
                <a:cs typeface="Arial MT"/>
              </a:rPr>
              <a:t> </a:t>
            </a:r>
            <a:r>
              <a:rPr sz="1400" spc="33" dirty="0">
                <a:latin typeface="Arial MT"/>
                <a:cs typeface="Arial MT"/>
              </a:rPr>
              <a:t>(Medeiros</a:t>
            </a:r>
            <a:r>
              <a:rPr sz="1400" spc="-13" dirty="0">
                <a:latin typeface="Arial MT"/>
                <a:cs typeface="Arial MT"/>
              </a:rPr>
              <a:t> </a:t>
            </a:r>
            <a:r>
              <a:rPr sz="1400" spc="53" dirty="0">
                <a:latin typeface="Arial MT"/>
                <a:cs typeface="Arial MT"/>
              </a:rPr>
              <a:t>dan</a:t>
            </a:r>
            <a:r>
              <a:rPr sz="1400" spc="-17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Needham,</a:t>
            </a:r>
            <a:r>
              <a:rPr sz="1400" spc="-13" dirty="0">
                <a:latin typeface="Arial MT"/>
                <a:cs typeface="Arial MT"/>
              </a:rPr>
              <a:t> </a:t>
            </a:r>
            <a:r>
              <a:rPr sz="1400" spc="-7" dirty="0">
                <a:latin typeface="Arial MT"/>
                <a:cs typeface="Arial MT"/>
              </a:rPr>
              <a:t>2008)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154539" y="951870"/>
            <a:ext cx="2310977" cy="757109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467">
              <a:spcBef>
                <a:spcPts val="63"/>
              </a:spcBef>
            </a:pPr>
            <a:r>
              <a:rPr sz="4867" b="1" i="1" spc="183" dirty="0">
                <a:latin typeface="Trebuchet MS"/>
                <a:cs typeface="Trebuchet MS"/>
              </a:rPr>
              <a:t>1%</a:t>
            </a:r>
            <a:r>
              <a:rPr sz="4867" b="1" i="1" spc="-203" dirty="0">
                <a:latin typeface="Trebuchet MS"/>
                <a:cs typeface="Trebuchet MS"/>
              </a:rPr>
              <a:t> </a:t>
            </a:r>
            <a:r>
              <a:rPr sz="4867" b="1" i="1" spc="-13" dirty="0">
                <a:latin typeface="Trebuchet MS"/>
                <a:cs typeface="Trebuchet MS"/>
              </a:rPr>
              <a:t>Role</a:t>
            </a:r>
            <a:endParaRPr sz="4867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60464" y="1546277"/>
            <a:ext cx="3379470" cy="702607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467" marR="3387" indent="991496">
              <a:lnSpc>
                <a:spcPct val="117700"/>
              </a:lnSpc>
              <a:spcBef>
                <a:spcPts val="63"/>
              </a:spcBef>
            </a:pPr>
            <a:r>
              <a:rPr sz="2000" b="1" i="1" spc="-7" dirty="0">
                <a:latin typeface="Trebuchet MS"/>
                <a:cs typeface="Trebuchet MS"/>
              </a:rPr>
              <a:t>Manajer/Pemegang </a:t>
            </a:r>
            <a:r>
              <a:rPr sz="2000" b="1" i="1" dirty="0">
                <a:latin typeface="Trebuchet MS"/>
                <a:cs typeface="Trebuchet MS"/>
              </a:rPr>
              <a:t>Kekuasaan/Konten</a:t>
            </a:r>
            <a:r>
              <a:rPr sz="2000" b="1" i="1" spc="327" dirty="0">
                <a:latin typeface="Trebuchet MS"/>
                <a:cs typeface="Trebuchet MS"/>
              </a:rPr>
              <a:t> </a:t>
            </a:r>
            <a:r>
              <a:rPr sz="2000" b="1" i="1" spc="-7" dirty="0">
                <a:latin typeface="Trebuchet MS"/>
                <a:cs typeface="Trebuchet MS"/>
              </a:rPr>
              <a:t>Kreator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036763" y="3429824"/>
            <a:ext cx="2111587" cy="560493"/>
          </a:xfrm>
          <a:custGeom>
            <a:avLst/>
            <a:gdLst/>
            <a:ahLst/>
            <a:cxnLst/>
            <a:rect l="l" t="t" r="r" b="b"/>
            <a:pathLst>
              <a:path w="3167379" h="840739">
                <a:moveTo>
                  <a:pt x="0" y="0"/>
                </a:moveTo>
                <a:lnTo>
                  <a:pt x="1354832" y="0"/>
                </a:lnTo>
                <a:lnTo>
                  <a:pt x="1400903" y="4644"/>
                </a:lnTo>
                <a:lnTo>
                  <a:pt x="1443814" y="17964"/>
                </a:lnTo>
                <a:lnTo>
                  <a:pt x="1482645" y="39041"/>
                </a:lnTo>
                <a:lnTo>
                  <a:pt x="1516477" y="66955"/>
                </a:lnTo>
                <a:lnTo>
                  <a:pt x="1544391" y="100787"/>
                </a:lnTo>
                <a:lnTo>
                  <a:pt x="1565468" y="139618"/>
                </a:lnTo>
                <a:lnTo>
                  <a:pt x="1578788" y="182529"/>
                </a:lnTo>
                <a:lnTo>
                  <a:pt x="1583432" y="228599"/>
                </a:lnTo>
                <a:lnTo>
                  <a:pt x="1583432" y="611723"/>
                </a:lnTo>
                <a:lnTo>
                  <a:pt x="1588076" y="657794"/>
                </a:lnTo>
                <a:lnTo>
                  <a:pt x="1601397" y="700705"/>
                </a:lnTo>
                <a:lnTo>
                  <a:pt x="1622473" y="739536"/>
                </a:lnTo>
                <a:lnTo>
                  <a:pt x="1650387" y="773368"/>
                </a:lnTo>
                <a:lnTo>
                  <a:pt x="1684220" y="801282"/>
                </a:lnTo>
                <a:lnTo>
                  <a:pt x="1723051" y="822359"/>
                </a:lnTo>
                <a:lnTo>
                  <a:pt x="1765961" y="835679"/>
                </a:lnTo>
                <a:lnTo>
                  <a:pt x="1812032" y="840323"/>
                </a:lnTo>
                <a:lnTo>
                  <a:pt x="3166865" y="840323"/>
                </a:lnTo>
              </a:path>
            </a:pathLst>
          </a:custGeom>
          <a:ln w="38099">
            <a:solidFill>
              <a:srgbClr val="F63B0E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9" name="object 29"/>
          <p:cNvSpPr txBox="1"/>
          <p:nvPr/>
        </p:nvSpPr>
        <p:spPr>
          <a:xfrm>
            <a:off x="6739171" y="3991886"/>
            <a:ext cx="5100743" cy="2564975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467" marR="249779">
              <a:lnSpc>
                <a:spcPct val="116399"/>
              </a:lnSpc>
              <a:spcBef>
                <a:spcPts val="63"/>
              </a:spcBef>
            </a:pPr>
            <a:r>
              <a:rPr sz="2667" i="1" spc="-133" dirty="0">
                <a:latin typeface="Arial"/>
                <a:cs typeface="Arial"/>
              </a:rPr>
              <a:t>1%</a:t>
            </a:r>
            <a:r>
              <a:rPr sz="2667" i="1" spc="-53" dirty="0">
                <a:latin typeface="Arial"/>
                <a:cs typeface="Arial"/>
              </a:rPr>
              <a:t> </a:t>
            </a:r>
            <a:r>
              <a:rPr sz="2667" i="1" spc="40" dirty="0">
                <a:latin typeface="Arial"/>
                <a:cs typeface="Arial"/>
              </a:rPr>
              <a:t>adalah</a:t>
            </a:r>
            <a:r>
              <a:rPr sz="2667" i="1" spc="-107" dirty="0">
                <a:latin typeface="Arial"/>
                <a:cs typeface="Arial"/>
              </a:rPr>
              <a:t> </a:t>
            </a:r>
            <a:r>
              <a:rPr sz="2667" i="1" spc="-20" dirty="0">
                <a:latin typeface="Arial"/>
                <a:cs typeface="Arial"/>
              </a:rPr>
              <a:t>penanggung</a:t>
            </a:r>
            <a:r>
              <a:rPr sz="2667" i="1" spc="-80" dirty="0">
                <a:latin typeface="Arial"/>
                <a:cs typeface="Arial"/>
              </a:rPr>
              <a:t> </a:t>
            </a:r>
            <a:r>
              <a:rPr sz="2667" i="1" spc="-7" dirty="0">
                <a:latin typeface="Arial"/>
                <a:cs typeface="Arial"/>
              </a:rPr>
              <a:t>jawab, </a:t>
            </a:r>
            <a:r>
              <a:rPr sz="2667" i="1" spc="-133" dirty="0">
                <a:latin typeface="Arial"/>
                <a:cs typeface="Arial"/>
              </a:rPr>
              <a:t>9%</a:t>
            </a:r>
            <a:r>
              <a:rPr sz="2667" i="1" spc="-47" dirty="0">
                <a:latin typeface="Arial"/>
                <a:cs typeface="Arial"/>
              </a:rPr>
              <a:t> </a:t>
            </a:r>
            <a:r>
              <a:rPr sz="2667" i="1" dirty="0">
                <a:latin typeface="Arial"/>
                <a:cs typeface="Arial"/>
              </a:rPr>
              <a:t>penerjemah</a:t>
            </a:r>
            <a:r>
              <a:rPr sz="2667" i="1" spc="-47" dirty="0">
                <a:latin typeface="Arial"/>
                <a:cs typeface="Arial"/>
              </a:rPr>
              <a:t> </a:t>
            </a:r>
            <a:r>
              <a:rPr sz="2667" i="1" spc="50" dirty="0">
                <a:latin typeface="Arial"/>
                <a:cs typeface="Arial"/>
              </a:rPr>
              <a:t>atau</a:t>
            </a:r>
            <a:r>
              <a:rPr sz="2667" i="1" spc="-43" dirty="0">
                <a:latin typeface="Arial"/>
                <a:cs typeface="Arial"/>
              </a:rPr>
              <a:t> </a:t>
            </a:r>
            <a:r>
              <a:rPr sz="2667" i="1" spc="-7" dirty="0">
                <a:latin typeface="Arial"/>
                <a:cs typeface="Arial"/>
              </a:rPr>
              <a:t>pelaksana, </a:t>
            </a:r>
            <a:r>
              <a:rPr sz="2667" i="1" spc="43" dirty="0">
                <a:latin typeface="Arial"/>
                <a:cs typeface="Arial"/>
              </a:rPr>
              <a:t>dan</a:t>
            </a:r>
            <a:r>
              <a:rPr sz="2667" i="1" spc="-70" dirty="0">
                <a:latin typeface="Arial"/>
                <a:cs typeface="Arial"/>
              </a:rPr>
              <a:t> </a:t>
            </a:r>
            <a:r>
              <a:rPr sz="2667" i="1" spc="-67" dirty="0">
                <a:latin typeface="Arial"/>
                <a:cs typeface="Arial"/>
              </a:rPr>
              <a:t>90% </a:t>
            </a:r>
            <a:r>
              <a:rPr sz="2667" i="1" spc="40" dirty="0">
                <a:latin typeface="Arial"/>
                <a:cs typeface="Arial"/>
              </a:rPr>
              <a:t>adalah</a:t>
            </a:r>
            <a:r>
              <a:rPr sz="2667" i="1" spc="-67" dirty="0">
                <a:latin typeface="Arial"/>
                <a:cs typeface="Arial"/>
              </a:rPr>
              <a:t> </a:t>
            </a:r>
            <a:r>
              <a:rPr sz="2667" i="1" spc="-7" dirty="0">
                <a:latin typeface="Arial"/>
                <a:cs typeface="Arial"/>
              </a:rPr>
              <a:t>komunitas</a:t>
            </a:r>
            <a:endParaRPr sz="2667">
              <a:latin typeface="Arial"/>
              <a:cs typeface="Arial"/>
            </a:endParaRPr>
          </a:p>
          <a:p>
            <a:pPr marL="8467">
              <a:spcBef>
                <a:spcPts val="527"/>
              </a:spcBef>
            </a:pPr>
            <a:r>
              <a:rPr sz="2667" i="1" dirty="0">
                <a:latin typeface="Arial"/>
                <a:cs typeface="Arial"/>
              </a:rPr>
              <a:t>pengguna/penerima</a:t>
            </a:r>
            <a:r>
              <a:rPr sz="2667" i="1" spc="190" dirty="0">
                <a:latin typeface="Arial"/>
                <a:cs typeface="Arial"/>
              </a:rPr>
              <a:t> </a:t>
            </a:r>
            <a:r>
              <a:rPr sz="2667" i="1" spc="43" dirty="0">
                <a:latin typeface="Arial"/>
                <a:cs typeface="Arial"/>
              </a:rPr>
              <a:t>manfaat.</a:t>
            </a:r>
            <a:endParaRPr sz="2667">
              <a:latin typeface="Arial"/>
              <a:cs typeface="Arial"/>
            </a:endParaRPr>
          </a:p>
          <a:p>
            <a:pPr>
              <a:spcBef>
                <a:spcPts val="297"/>
              </a:spcBef>
            </a:pPr>
            <a:endParaRPr sz="2667">
              <a:latin typeface="Arial"/>
              <a:cs typeface="Arial"/>
            </a:endParaRPr>
          </a:p>
          <a:p>
            <a:pPr marL="80013">
              <a:spcBef>
                <a:spcPts val="3"/>
              </a:spcBef>
            </a:pPr>
            <a:r>
              <a:rPr sz="1333" i="1" dirty="0">
                <a:latin typeface="Trebuchet MS"/>
                <a:cs typeface="Trebuchet MS"/>
              </a:rPr>
              <a:t>Fauzan</a:t>
            </a:r>
            <a:r>
              <a:rPr sz="1333" i="1" spc="-43" dirty="0">
                <a:latin typeface="Trebuchet MS"/>
                <a:cs typeface="Trebuchet MS"/>
              </a:rPr>
              <a:t> </a:t>
            </a:r>
            <a:r>
              <a:rPr sz="1333" i="1" dirty="0">
                <a:latin typeface="Trebuchet MS"/>
                <a:cs typeface="Trebuchet MS"/>
              </a:rPr>
              <a:t>|</a:t>
            </a:r>
            <a:r>
              <a:rPr sz="1333" i="1" spc="-43" dirty="0">
                <a:latin typeface="Trebuchet MS"/>
                <a:cs typeface="Trebuchet MS"/>
              </a:rPr>
              <a:t> </a:t>
            </a:r>
            <a:r>
              <a:rPr sz="1333" i="1" spc="-23" dirty="0">
                <a:latin typeface="Trebuchet MS"/>
                <a:cs typeface="Trebuchet MS"/>
              </a:rPr>
              <a:t>Wakil</a:t>
            </a:r>
            <a:r>
              <a:rPr sz="1333" i="1" spc="-40" dirty="0">
                <a:latin typeface="Trebuchet MS"/>
                <a:cs typeface="Trebuchet MS"/>
              </a:rPr>
              <a:t> </a:t>
            </a:r>
            <a:r>
              <a:rPr sz="1333" i="1" spc="-27" dirty="0">
                <a:latin typeface="Trebuchet MS"/>
                <a:cs typeface="Trebuchet MS"/>
              </a:rPr>
              <a:t>Menteri</a:t>
            </a:r>
            <a:r>
              <a:rPr sz="1333" i="1" spc="-43" dirty="0">
                <a:latin typeface="Trebuchet MS"/>
                <a:cs typeface="Trebuchet MS"/>
              </a:rPr>
              <a:t> </a:t>
            </a:r>
            <a:r>
              <a:rPr sz="1333" i="1" dirty="0">
                <a:latin typeface="Trebuchet MS"/>
                <a:cs typeface="Trebuchet MS"/>
              </a:rPr>
              <a:t>Pendidikan</a:t>
            </a:r>
            <a:r>
              <a:rPr sz="1333" i="1" spc="-40" dirty="0">
                <a:latin typeface="Trebuchet MS"/>
                <a:cs typeface="Trebuchet MS"/>
              </a:rPr>
              <a:t> </a:t>
            </a:r>
            <a:r>
              <a:rPr sz="1333" i="1" spc="-23" dirty="0">
                <a:latin typeface="Trebuchet MS"/>
                <a:cs typeface="Trebuchet MS"/>
              </a:rPr>
              <a:t>Tinggi,</a:t>
            </a:r>
            <a:r>
              <a:rPr sz="1333" i="1" spc="-43" dirty="0">
                <a:latin typeface="Trebuchet MS"/>
                <a:cs typeface="Trebuchet MS"/>
              </a:rPr>
              <a:t> </a:t>
            </a:r>
            <a:r>
              <a:rPr sz="1333" i="1" dirty="0">
                <a:latin typeface="Trebuchet MS"/>
                <a:cs typeface="Trebuchet MS"/>
              </a:rPr>
              <a:t>Sains</a:t>
            </a:r>
            <a:r>
              <a:rPr sz="1333" i="1" spc="-43" dirty="0">
                <a:latin typeface="Trebuchet MS"/>
                <a:cs typeface="Trebuchet MS"/>
              </a:rPr>
              <a:t> </a:t>
            </a:r>
            <a:r>
              <a:rPr sz="1333" i="1" spc="40" dirty="0">
                <a:latin typeface="Trebuchet MS"/>
                <a:cs typeface="Trebuchet MS"/>
              </a:rPr>
              <a:t>dan</a:t>
            </a:r>
            <a:r>
              <a:rPr sz="1333" i="1" spc="-40" dirty="0">
                <a:latin typeface="Trebuchet MS"/>
                <a:cs typeface="Trebuchet MS"/>
              </a:rPr>
              <a:t> </a:t>
            </a:r>
            <a:r>
              <a:rPr sz="1333" i="1" spc="-17" dirty="0">
                <a:latin typeface="Trebuchet MS"/>
                <a:cs typeface="Trebuchet MS"/>
              </a:rPr>
              <a:t>Teknologi</a:t>
            </a:r>
            <a:r>
              <a:rPr sz="1333" i="1" spc="-43" dirty="0">
                <a:latin typeface="Trebuchet MS"/>
                <a:cs typeface="Trebuchet MS"/>
              </a:rPr>
              <a:t> </a:t>
            </a:r>
            <a:r>
              <a:rPr sz="1333" i="1" dirty="0">
                <a:latin typeface="Trebuchet MS"/>
                <a:cs typeface="Trebuchet MS"/>
              </a:rPr>
              <a:t>|</a:t>
            </a:r>
            <a:r>
              <a:rPr sz="1333" i="1" spc="-140" dirty="0">
                <a:latin typeface="Trebuchet MS"/>
                <a:cs typeface="Trebuchet MS"/>
              </a:rPr>
              <a:t> </a:t>
            </a:r>
            <a:r>
              <a:rPr sz="1333" spc="-33" dirty="0">
                <a:latin typeface="Lucida Sans Unicode"/>
                <a:cs typeface="Lucida Sans Unicode"/>
              </a:rPr>
              <a:t>3</a:t>
            </a:r>
            <a:endParaRPr sz="1333"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2177472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5038" y="2569895"/>
            <a:ext cx="9524153" cy="894927"/>
          </a:xfrm>
          <a:custGeom>
            <a:avLst/>
            <a:gdLst/>
            <a:ahLst/>
            <a:cxnLst/>
            <a:rect l="l" t="t" r="r" b="b"/>
            <a:pathLst>
              <a:path w="14286230" h="1342389">
                <a:moveTo>
                  <a:pt x="0" y="1341947"/>
                </a:moveTo>
                <a:lnTo>
                  <a:pt x="14286106" y="1341947"/>
                </a:lnTo>
                <a:lnTo>
                  <a:pt x="14286106" y="0"/>
                </a:lnTo>
                <a:lnTo>
                  <a:pt x="0" y="0"/>
                </a:lnTo>
                <a:lnTo>
                  <a:pt x="0" y="1341947"/>
                </a:lnTo>
                <a:close/>
              </a:path>
            </a:pathLst>
          </a:custGeom>
          <a:solidFill>
            <a:srgbClr val="5CE1E6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/>
          <p:cNvSpPr/>
          <p:nvPr/>
        </p:nvSpPr>
        <p:spPr>
          <a:xfrm>
            <a:off x="765038" y="3515327"/>
            <a:ext cx="9524153" cy="894927"/>
          </a:xfrm>
          <a:custGeom>
            <a:avLst/>
            <a:gdLst/>
            <a:ahLst/>
            <a:cxnLst/>
            <a:rect l="l" t="t" r="r" b="b"/>
            <a:pathLst>
              <a:path w="14286230" h="1342390">
                <a:moveTo>
                  <a:pt x="0" y="1341947"/>
                </a:moveTo>
                <a:lnTo>
                  <a:pt x="14286106" y="1341947"/>
                </a:lnTo>
                <a:lnTo>
                  <a:pt x="14286106" y="0"/>
                </a:lnTo>
                <a:lnTo>
                  <a:pt x="0" y="0"/>
                </a:lnTo>
                <a:lnTo>
                  <a:pt x="0" y="1341947"/>
                </a:lnTo>
                <a:close/>
              </a:path>
            </a:pathLst>
          </a:custGeom>
          <a:solidFill>
            <a:srgbClr val="5CE1E6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4" name="object 4"/>
          <p:cNvSpPr/>
          <p:nvPr/>
        </p:nvSpPr>
        <p:spPr>
          <a:xfrm>
            <a:off x="765038" y="4460758"/>
            <a:ext cx="9524153" cy="894927"/>
          </a:xfrm>
          <a:custGeom>
            <a:avLst/>
            <a:gdLst/>
            <a:ahLst/>
            <a:cxnLst/>
            <a:rect l="l" t="t" r="r" b="b"/>
            <a:pathLst>
              <a:path w="14286230" h="1342390">
                <a:moveTo>
                  <a:pt x="0" y="1341947"/>
                </a:moveTo>
                <a:lnTo>
                  <a:pt x="14286106" y="1341947"/>
                </a:lnTo>
                <a:lnTo>
                  <a:pt x="14286106" y="0"/>
                </a:lnTo>
                <a:lnTo>
                  <a:pt x="0" y="0"/>
                </a:lnTo>
                <a:lnTo>
                  <a:pt x="0" y="1341947"/>
                </a:lnTo>
                <a:close/>
              </a:path>
            </a:pathLst>
          </a:custGeom>
          <a:solidFill>
            <a:srgbClr val="5CE1E6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12192000" cy="6858000"/>
            <a:chOff x="0" y="0"/>
            <a:chExt cx="18288000" cy="10287000"/>
          </a:xfrm>
        </p:grpSpPr>
        <p:sp>
          <p:nvSpPr>
            <p:cNvPr id="6" name="object 6"/>
            <p:cNvSpPr/>
            <p:nvPr/>
          </p:nvSpPr>
          <p:spPr>
            <a:xfrm>
              <a:off x="1147557" y="8107131"/>
              <a:ext cx="14286230" cy="1342390"/>
            </a:xfrm>
            <a:custGeom>
              <a:avLst/>
              <a:gdLst/>
              <a:ahLst/>
              <a:cxnLst/>
              <a:rect l="l" t="t" r="r" b="b"/>
              <a:pathLst>
                <a:path w="14286230" h="1342390">
                  <a:moveTo>
                    <a:pt x="0" y="1341947"/>
                  </a:moveTo>
                  <a:lnTo>
                    <a:pt x="14286106" y="1341947"/>
                  </a:lnTo>
                  <a:lnTo>
                    <a:pt x="14286106" y="0"/>
                  </a:lnTo>
                  <a:lnTo>
                    <a:pt x="0" y="0"/>
                  </a:lnTo>
                  <a:lnTo>
                    <a:pt x="0" y="1341947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30605" cy="10286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3247" y="452825"/>
              <a:ext cx="818316" cy="81831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709917" y="452825"/>
              <a:ext cx="2990751" cy="81831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47814" y="3854843"/>
              <a:ext cx="8740185" cy="559117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71562" y="2582492"/>
              <a:ext cx="2857500" cy="85725"/>
            </a:xfrm>
            <a:custGeom>
              <a:avLst/>
              <a:gdLst/>
              <a:ahLst/>
              <a:cxnLst/>
              <a:rect l="l" t="t" r="r" b="b"/>
              <a:pathLst>
                <a:path w="2857500" h="85725">
                  <a:moveTo>
                    <a:pt x="2857421" y="85725"/>
                  </a:moveTo>
                  <a:lnTo>
                    <a:pt x="0" y="85725"/>
                  </a:lnTo>
                  <a:lnTo>
                    <a:pt x="0" y="0"/>
                  </a:lnTo>
                  <a:lnTo>
                    <a:pt x="2857421" y="0"/>
                  </a:lnTo>
                  <a:lnTo>
                    <a:pt x="2857421" y="85725"/>
                  </a:lnTo>
                  <a:close/>
                </a:path>
              </a:pathLst>
            </a:custGeom>
            <a:solidFill>
              <a:srgbClr val="1875D1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12" name="object 12"/>
            <p:cNvSpPr/>
            <p:nvPr/>
          </p:nvSpPr>
          <p:spPr>
            <a:xfrm>
              <a:off x="1028700" y="3854843"/>
              <a:ext cx="119380" cy="1342390"/>
            </a:xfrm>
            <a:custGeom>
              <a:avLst/>
              <a:gdLst/>
              <a:ahLst/>
              <a:cxnLst/>
              <a:rect l="l" t="t" r="r" b="b"/>
              <a:pathLst>
                <a:path w="119380" h="1342389">
                  <a:moveTo>
                    <a:pt x="118857" y="1341789"/>
                  </a:moveTo>
                  <a:lnTo>
                    <a:pt x="0" y="1341789"/>
                  </a:lnTo>
                  <a:lnTo>
                    <a:pt x="0" y="0"/>
                  </a:lnTo>
                  <a:lnTo>
                    <a:pt x="118857" y="0"/>
                  </a:lnTo>
                  <a:lnTo>
                    <a:pt x="118857" y="1341789"/>
                  </a:lnTo>
                  <a:close/>
                </a:path>
              </a:pathLst>
            </a:custGeom>
            <a:solidFill>
              <a:srgbClr val="FABF2D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13" name="object 13"/>
            <p:cNvSpPr/>
            <p:nvPr/>
          </p:nvSpPr>
          <p:spPr>
            <a:xfrm>
              <a:off x="1028700" y="5272990"/>
              <a:ext cx="119380" cy="1342390"/>
            </a:xfrm>
            <a:custGeom>
              <a:avLst/>
              <a:gdLst/>
              <a:ahLst/>
              <a:cxnLst/>
              <a:rect l="l" t="t" r="r" b="b"/>
              <a:pathLst>
                <a:path w="119380" h="1342390">
                  <a:moveTo>
                    <a:pt x="118857" y="1341789"/>
                  </a:moveTo>
                  <a:lnTo>
                    <a:pt x="0" y="1341789"/>
                  </a:lnTo>
                  <a:lnTo>
                    <a:pt x="0" y="0"/>
                  </a:lnTo>
                  <a:lnTo>
                    <a:pt x="118857" y="0"/>
                  </a:lnTo>
                  <a:lnTo>
                    <a:pt x="118857" y="1341789"/>
                  </a:lnTo>
                  <a:close/>
                </a:path>
              </a:pathLst>
            </a:custGeom>
            <a:solidFill>
              <a:srgbClr val="1875D1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028700" y="6691137"/>
              <a:ext cx="119380" cy="1329690"/>
            </a:xfrm>
            <a:custGeom>
              <a:avLst/>
              <a:gdLst/>
              <a:ahLst/>
              <a:cxnLst/>
              <a:rect l="l" t="t" r="r" b="b"/>
              <a:pathLst>
                <a:path w="119380" h="1329690">
                  <a:moveTo>
                    <a:pt x="118857" y="1329253"/>
                  </a:moveTo>
                  <a:lnTo>
                    <a:pt x="0" y="1329253"/>
                  </a:lnTo>
                  <a:lnTo>
                    <a:pt x="0" y="0"/>
                  </a:lnTo>
                  <a:lnTo>
                    <a:pt x="118857" y="0"/>
                  </a:lnTo>
                  <a:lnTo>
                    <a:pt x="118857" y="1329253"/>
                  </a:lnTo>
                  <a:close/>
                </a:path>
              </a:pathLst>
            </a:custGeom>
            <a:solidFill>
              <a:srgbClr val="FABF2D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15" name="object 15"/>
            <p:cNvSpPr/>
            <p:nvPr/>
          </p:nvSpPr>
          <p:spPr>
            <a:xfrm>
              <a:off x="1028700" y="8107131"/>
              <a:ext cx="119380" cy="1342390"/>
            </a:xfrm>
            <a:custGeom>
              <a:avLst/>
              <a:gdLst/>
              <a:ahLst/>
              <a:cxnLst/>
              <a:rect l="l" t="t" r="r" b="b"/>
              <a:pathLst>
                <a:path w="119380" h="1342390">
                  <a:moveTo>
                    <a:pt x="118857" y="1341789"/>
                  </a:moveTo>
                  <a:lnTo>
                    <a:pt x="0" y="1341789"/>
                  </a:lnTo>
                  <a:lnTo>
                    <a:pt x="0" y="0"/>
                  </a:lnTo>
                  <a:lnTo>
                    <a:pt x="118857" y="0"/>
                  </a:lnTo>
                  <a:lnTo>
                    <a:pt x="118857" y="1341789"/>
                  </a:lnTo>
                  <a:close/>
                </a:path>
              </a:pathLst>
            </a:custGeom>
            <a:solidFill>
              <a:srgbClr val="1875D1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77333" y="289483"/>
            <a:ext cx="10267527" cy="6018549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244699" marR="7945517">
              <a:lnSpc>
                <a:spcPct val="115799"/>
              </a:lnSpc>
              <a:spcBef>
                <a:spcPts val="63"/>
              </a:spcBef>
            </a:pPr>
            <a:r>
              <a:rPr sz="1000" spc="-50" dirty="0">
                <a:latin typeface="Arial Black"/>
                <a:cs typeface="Arial Black"/>
              </a:rPr>
              <a:t>Kementerian</a:t>
            </a:r>
            <a:r>
              <a:rPr sz="1000" spc="-37" dirty="0">
                <a:latin typeface="Arial Black"/>
                <a:cs typeface="Arial Black"/>
              </a:rPr>
              <a:t> </a:t>
            </a:r>
            <a:r>
              <a:rPr sz="1000" spc="-43" dirty="0">
                <a:latin typeface="Arial Black"/>
                <a:cs typeface="Arial Black"/>
              </a:rPr>
              <a:t>Pendidikan</a:t>
            </a:r>
            <a:r>
              <a:rPr sz="1000" spc="-37" dirty="0">
                <a:latin typeface="Arial Black"/>
                <a:cs typeface="Arial Black"/>
              </a:rPr>
              <a:t> </a:t>
            </a:r>
            <a:r>
              <a:rPr sz="1000" spc="-27" dirty="0">
                <a:latin typeface="Arial Black"/>
                <a:cs typeface="Arial Black"/>
              </a:rPr>
              <a:t>Tinggi, </a:t>
            </a:r>
            <a:r>
              <a:rPr sz="1000" spc="-73" dirty="0">
                <a:latin typeface="Arial Black"/>
                <a:cs typeface="Arial Black"/>
              </a:rPr>
              <a:t>Sains,</a:t>
            </a:r>
            <a:r>
              <a:rPr sz="1000" spc="-63" dirty="0">
                <a:latin typeface="Arial Black"/>
                <a:cs typeface="Arial Black"/>
              </a:rPr>
              <a:t> </a:t>
            </a:r>
            <a:r>
              <a:rPr sz="1000" spc="-33" dirty="0">
                <a:latin typeface="Arial Black"/>
                <a:cs typeface="Arial Black"/>
              </a:rPr>
              <a:t>dan</a:t>
            </a:r>
            <a:r>
              <a:rPr sz="1000" spc="-63" dirty="0">
                <a:latin typeface="Arial Black"/>
                <a:cs typeface="Arial Black"/>
              </a:rPr>
              <a:t> </a:t>
            </a:r>
            <a:r>
              <a:rPr sz="1000" spc="-7" dirty="0">
                <a:latin typeface="Arial Black"/>
                <a:cs typeface="Arial Black"/>
              </a:rPr>
              <a:t>Teknologi</a:t>
            </a:r>
            <a:endParaRPr sz="1000">
              <a:latin typeface="Arial Black"/>
              <a:cs typeface="Arial Black"/>
            </a:endParaRPr>
          </a:p>
          <a:p>
            <a:pPr marL="244699">
              <a:spcBef>
                <a:spcPts val="187"/>
              </a:spcBef>
            </a:pPr>
            <a:r>
              <a:rPr sz="1000" spc="-20" dirty="0">
                <a:latin typeface="Lucida Sans Unicode"/>
                <a:cs typeface="Lucida Sans Unicode"/>
              </a:rPr>
              <a:t>Republik</a:t>
            </a:r>
            <a:r>
              <a:rPr sz="1000" spc="-43" dirty="0">
                <a:latin typeface="Lucida Sans Unicode"/>
                <a:cs typeface="Lucida Sans Unicode"/>
              </a:rPr>
              <a:t> </a:t>
            </a:r>
            <a:r>
              <a:rPr sz="1000" spc="-7" dirty="0">
                <a:latin typeface="Lucida Sans Unicode"/>
                <a:cs typeface="Lucida Sans Unicode"/>
              </a:rPr>
              <a:t>Indonesia</a:t>
            </a:r>
            <a:endParaRPr sz="1000">
              <a:latin typeface="Lucida Sans Unicode"/>
              <a:cs typeface="Lucida Sans Unicode"/>
            </a:endParaRPr>
          </a:p>
          <a:p>
            <a:pPr marL="47839" marR="5344427">
              <a:lnSpc>
                <a:spcPct val="116700"/>
              </a:lnSpc>
              <a:spcBef>
                <a:spcPts val="947"/>
              </a:spcBef>
            </a:pPr>
            <a:r>
              <a:rPr sz="2000" b="1" spc="167" dirty="0">
                <a:solidFill>
                  <a:srgbClr val="3A7DBA"/>
                </a:solidFill>
                <a:latin typeface="Trebuchet MS"/>
                <a:cs typeface="Trebuchet MS"/>
              </a:rPr>
              <a:t>Kepemimpinan</a:t>
            </a:r>
            <a:r>
              <a:rPr sz="2000" b="1" spc="-173" dirty="0">
                <a:solidFill>
                  <a:srgbClr val="3A7DBA"/>
                </a:solidFill>
                <a:latin typeface="Trebuchet MS"/>
                <a:cs typeface="Trebuchet MS"/>
              </a:rPr>
              <a:t> </a:t>
            </a:r>
            <a:r>
              <a:rPr sz="2000" b="1" spc="289" dirty="0">
                <a:solidFill>
                  <a:srgbClr val="3A7DBA"/>
                </a:solidFill>
                <a:latin typeface="Trebuchet MS"/>
                <a:cs typeface="Trebuchet MS"/>
              </a:rPr>
              <a:t>Masa</a:t>
            </a:r>
            <a:r>
              <a:rPr sz="2000" b="1" spc="-169" dirty="0">
                <a:solidFill>
                  <a:srgbClr val="3A7DBA"/>
                </a:solidFill>
                <a:latin typeface="Trebuchet MS"/>
                <a:cs typeface="Trebuchet MS"/>
              </a:rPr>
              <a:t> </a:t>
            </a:r>
            <a:r>
              <a:rPr sz="2000" b="1" spc="163" dirty="0">
                <a:solidFill>
                  <a:srgbClr val="3A7DBA"/>
                </a:solidFill>
                <a:latin typeface="Trebuchet MS"/>
                <a:cs typeface="Trebuchet MS"/>
              </a:rPr>
              <a:t>Depan </a:t>
            </a:r>
            <a:r>
              <a:rPr sz="2000" b="1" spc="183" dirty="0">
                <a:solidFill>
                  <a:srgbClr val="3A7DBA"/>
                </a:solidFill>
                <a:latin typeface="Trebuchet MS"/>
                <a:cs typeface="Trebuchet MS"/>
              </a:rPr>
              <a:t>Membutuhkan</a:t>
            </a:r>
            <a:r>
              <a:rPr sz="2000" b="1" spc="-157" dirty="0">
                <a:solidFill>
                  <a:srgbClr val="3A7DBA"/>
                </a:solidFill>
                <a:latin typeface="Trebuchet MS"/>
                <a:cs typeface="Trebuchet MS"/>
              </a:rPr>
              <a:t> </a:t>
            </a:r>
            <a:r>
              <a:rPr sz="2000" b="1" spc="133" dirty="0">
                <a:solidFill>
                  <a:srgbClr val="3A7DBA"/>
                </a:solidFill>
                <a:latin typeface="Trebuchet MS"/>
                <a:cs typeface="Trebuchet MS"/>
              </a:rPr>
              <a:t>Transformasi</a:t>
            </a:r>
            <a:r>
              <a:rPr sz="2000" b="1" spc="-157" dirty="0">
                <a:solidFill>
                  <a:srgbClr val="3A7DBA"/>
                </a:solidFill>
                <a:latin typeface="Trebuchet MS"/>
                <a:cs typeface="Trebuchet MS"/>
              </a:rPr>
              <a:t> </a:t>
            </a:r>
            <a:r>
              <a:rPr sz="2000" b="1" spc="136" dirty="0">
                <a:solidFill>
                  <a:srgbClr val="3A7DBA"/>
                </a:solidFill>
                <a:latin typeface="Trebuchet MS"/>
                <a:cs typeface="Trebuchet MS"/>
              </a:rPr>
              <a:t>Mindset</a:t>
            </a:r>
            <a:endParaRPr sz="2000">
              <a:latin typeface="Trebuchet MS"/>
              <a:cs typeface="Trebuchet MS"/>
            </a:endParaRPr>
          </a:p>
          <a:p>
            <a:pPr marL="8467" marR="3387">
              <a:lnSpc>
                <a:spcPct val="114100"/>
              </a:lnSpc>
              <a:spcBef>
                <a:spcPts val="953"/>
              </a:spcBef>
            </a:pPr>
            <a:r>
              <a:rPr sz="1533" b="1" spc="110" dirty="0">
                <a:solidFill>
                  <a:srgbClr val="202020"/>
                </a:solidFill>
                <a:latin typeface="Trebuchet MS"/>
                <a:cs typeface="Trebuchet MS"/>
              </a:rPr>
              <a:t>Dunia</a:t>
            </a:r>
            <a:r>
              <a:rPr sz="1533" b="1" spc="-130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107" dirty="0">
                <a:solidFill>
                  <a:srgbClr val="202020"/>
                </a:solidFill>
                <a:latin typeface="Trebuchet MS"/>
                <a:cs typeface="Trebuchet MS"/>
              </a:rPr>
              <a:t>berubah</a:t>
            </a:r>
            <a:r>
              <a:rPr sz="1533" b="1" spc="-127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150" dirty="0">
                <a:solidFill>
                  <a:srgbClr val="202020"/>
                </a:solidFill>
                <a:latin typeface="Trebuchet MS"/>
                <a:cs typeface="Trebuchet MS"/>
              </a:rPr>
              <a:t>dengan</a:t>
            </a:r>
            <a:r>
              <a:rPr sz="1533" b="1" spc="-130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70" dirty="0">
                <a:solidFill>
                  <a:srgbClr val="202020"/>
                </a:solidFill>
                <a:latin typeface="Trebuchet MS"/>
                <a:cs typeface="Trebuchet MS"/>
              </a:rPr>
              <a:t>cepat,</a:t>
            </a:r>
            <a:r>
              <a:rPr sz="1533" b="1" spc="-127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157" dirty="0">
                <a:solidFill>
                  <a:srgbClr val="202020"/>
                </a:solidFill>
                <a:latin typeface="Trebuchet MS"/>
                <a:cs typeface="Trebuchet MS"/>
              </a:rPr>
              <a:t>dan</a:t>
            </a:r>
            <a:r>
              <a:rPr sz="1533" b="1" spc="-130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123" dirty="0">
                <a:solidFill>
                  <a:srgbClr val="202020"/>
                </a:solidFill>
                <a:latin typeface="Trebuchet MS"/>
                <a:cs typeface="Trebuchet MS"/>
              </a:rPr>
              <a:t>kepemimpinan</a:t>
            </a:r>
            <a:r>
              <a:rPr sz="1533" b="1" spc="-127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83" dirty="0">
                <a:solidFill>
                  <a:srgbClr val="202020"/>
                </a:solidFill>
                <a:latin typeface="Trebuchet MS"/>
                <a:cs typeface="Trebuchet MS"/>
              </a:rPr>
              <a:t>tradisional</a:t>
            </a:r>
            <a:r>
              <a:rPr sz="1533" b="1" spc="-127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90" dirty="0">
                <a:solidFill>
                  <a:srgbClr val="202020"/>
                </a:solidFill>
                <a:latin typeface="Trebuchet MS"/>
                <a:cs typeface="Trebuchet MS"/>
              </a:rPr>
              <a:t>tidak</a:t>
            </a:r>
            <a:r>
              <a:rPr sz="1533" b="1" spc="-130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117" dirty="0">
                <a:solidFill>
                  <a:srgbClr val="202020"/>
                </a:solidFill>
                <a:latin typeface="Trebuchet MS"/>
                <a:cs typeface="Trebuchet MS"/>
              </a:rPr>
              <a:t>lagi</a:t>
            </a:r>
            <a:r>
              <a:rPr sz="1533" b="1" spc="-127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76" dirty="0">
                <a:solidFill>
                  <a:srgbClr val="202020"/>
                </a:solidFill>
                <a:latin typeface="Trebuchet MS"/>
                <a:cs typeface="Trebuchet MS"/>
              </a:rPr>
              <a:t>cukup.</a:t>
            </a:r>
            <a:r>
              <a:rPr sz="1533" b="1" spc="-130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113" dirty="0">
                <a:solidFill>
                  <a:srgbClr val="202020"/>
                </a:solidFill>
                <a:latin typeface="Trebuchet MS"/>
                <a:cs typeface="Trebuchet MS"/>
              </a:rPr>
              <a:t>Pemimpin</a:t>
            </a:r>
            <a:r>
              <a:rPr sz="1533" b="1" spc="-127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230" dirty="0">
                <a:solidFill>
                  <a:srgbClr val="202020"/>
                </a:solidFill>
                <a:latin typeface="Trebuchet MS"/>
                <a:cs typeface="Trebuchet MS"/>
              </a:rPr>
              <a:t>masa</a:t>
            </a:r>
            <a:r>
              <a:rPr sz="1533" b="1" spc="-130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123" dirty="0">
                <a:solidFill>
                  <a:srgbClr val="202020"/>
                </a:solidFill>
                <a:latin typeface="Trebuchet MS"/>
                <a:cs typeface="Trebuchet MS"/>
              </a:rPr>
              <a:t>depan harus</a:t>
            </a:r>
            <a:r>
              <a:rPr sz="1533" b="1" spc="-123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87" dirty="0">
                <a:solidFill>
                  <a:srgbClr val="202020"/>
                </a:solidFill>
                <a:latin typeface="Trebuchet MS"/>
                <a:cs typeface="Trebuchet MS"/>
              </a:rPr>
              <a:t>memiliki</a:t>
            </a:r>
            <a:r>
              <a:rPr sz="1533" b="1" spc="-123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110" dirty="0">
                <a:solidFill>
                  <a:srgbClr val="202020"/>
                </a:solidFill>
                <a:latin typeface="Trebuchet MS"/>
                <a:cs typeface="Trebuchet MS"/>
              </a:rPr>
              <a:t>mindset</a:t>
            </a:r>
            <a:r>
              <a:rPr sz="1533" b="1" spc="-120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183" dirty="0">
                <a:solidFill>
                  <a:srgbClr val="202020"/>
                </a:solidFill>
                <a:latin typeface="Trebuchet MS"/>
                <a:cs typeface="Trebuchet MS"/>
              </a:rPr>
              <a:t>yang</a:t>
            </a:r>
            <a:r>
              <a:rPr sz="1533" b="1" spc="-123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67" dirty="0">
                <a:solidFill>
                  <a:srgbClr val="202020"/>
                </a:solidFill>
                <a:latin typeface="Trebuchet MS"/>
                <a:cs typeface="Trebuchet MS"/>
              </a:rPr>
              <a:t>adaptif,</a:t>
            </a:r>
            <a:r>
              <a:rPr sz="1533" b="1" spc="-120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43" dirty="0">
                <a:solidFill>
                  <a:srgbClr val="202020"/>
                </a:solidFill>
                <a:latin typeface="Trebuchet MS"/>
                <a:cs typeface="Trebuchet MS"/>
              </a:rPr>
              <a:t>inovatif,</a:t>
            </a:r>
            <a:r>
              <a:rPr sz="1533" b="1" spc="-123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157" dirty="0">
                <a:solidFill>
                  <a:srgbClr val="202020"/>
                </a:solidFill>
                <a:latin typeface="Trebuchet MS"/>
                <a:cs typeface="Trebuchet MS"/>
              </a:rPr>
              <a:t>dan</a:t>
            </a:r>
            <a:r>
              <a:rPr sz="1533" b="1" spc="-123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67" dirty="0">
                <a:solidFill>
                  <a:srgbClr val="202020"/>
                </a:solidFill>
                <a:latin typeface="Trebuchet MS"/>
                <a:cs typeface="Trebuchet MS"/>
              </a:rPr>
              <a:t>berorientasi</a:t>
            </a:r>
            <a:r>
              <a:rPr sz="1533" b="1" spc="-120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177" dirty="0">
                <a:solidFill>
                  <a:srgbClr val="202020"/>
                </a:solidFill>
                <a:latin typeface="Trebuchet MS"/>
                <a:cs typeface="Trebuchet MS"/>
              </a:rPr>
              <a:t>pada</a:t>
            </a:r>
            <a:r>
              <a:rPr sz="1533" b="1" spc="-123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107" dirty="0">
                <a:solidFill>
                  <a:srgbClr val="202020"/>
                </a:solidFill>
                <a:latin typeface="Trebuchet MS"/>
                <a:cs typeface="Trebuchet MS"/>
              </a:rPr>
              <a:t>pembelajaran</a:t>
            </a:r>
            <a:r>
              <a:rPr sz="1533" b="1" spc="-120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533" b="1" spc="53" dirty="0">
                <a:solidFill>
                  <a:srgbClr val="202020"/>
                </a:solidFill>
                <a:latin typeface="Trebuchet MS"/>
                <a:cs typeface="Trebuchet MS"/>
              </a:rPr>
              <a:t>berkelanjutan.</a:t>
            </a:r>
            <a:endParaRPr sz="1533">
              <a:latin typeface="Trebuchet MS"/>
              <a:cs typeface="Trebuchet MS"/>
            </a:endParaRPr>
          </a:p>
          <a:p>
            <a:pPr>
              <a:spcBef>
                <a:spcPts val="450"/>
              </a:spcBef>
            </a:pPr>
            <a:endParaRPr sz="1533">
              <a:latin typeface="Trebuchet MS"/>
              <a:cs typeface="Trebuchet MS"/>
            </a:endParaRPr>
          </a:p>
          <a:p>
            <a:pPr marL="225225">
              <a:spcBef>
                <a:spcPts val="3"/>
              </a:spcBef>
            </a:pPr>
            <a:r>
              <a:rPr sz="1767" b="1" spc="93" dirty="0">
                <a:solidFill>
                  <a:srgbClr val="202020"/>
                </a:solidFill>
                <a:latin typeface="Trebuchet MS"/>
                <a:cs typeface="Trebuchet MS"/>
              </a:rPr>
              <a:t>Dari</a:t>
            </a:r>
            <a:r>
              <a:rPr sz="1767" b="1" spc="-157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767" b="1" spc="57" dirty="0">
                <a:solidFill>
                  <a:srgbClr val="202020"/>
                </a:solidFill>
                <a:latin typeface="Trebuchet MS"/>
                <a:cs typeface="Trebuchet MS"/>
              </a:rPr>
              <a:t>Hierarki</a:t>
            </a:r>
            <a:r>
              <a:rPr sz="1767" b="1" spc="-157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767" b="1" spc="87" dirty="0">
                <a:solidFill>
                  <a:srgbClr val="202020"/>
                </a:solidFill>
                <a:latin typeface="Trebuchet MS"/>
                <a:cs typeface="Trebuchet MS"/>
              </a:rPr>
              <a:t>ke</a:t>
            </a:r>
            <a:r>
              <a:rPr sz="1767" b="1" spc="-157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767" b="1" spc="113" dirty="0">
                <a:solidFill>
                  <a:srgbClr val="202020"/>
                </a:solidFill>
                <a:latin typeface="Trebuchet MS"/>
                <a:cs typeface="Trebuchet MS"/>
              </a:rPr>
              <a:t>Kolaborasi</a:t>
            </a:r>
            <a:endParaRPr sz="1767">
              <a:latin typeface="Trebuchet MS"/>
              <a:cs typeface="Trebuchet MS"/>
            </a:endParaRPr>
          </a:p>
          <a:p>
            <a:pPr marL="225225" marR="4515076">
              <a:lnSpc>
                <a:spcPct val="116500"/>
              </a:lnSpc>
              <a:spcBef>
                <a:spcPts val="83"/>
              </a:spcBef>
            </a:pPr>
            <a:r>
              <a:rPr sz="1400" spc="43" dirty="0">
                <a:solidFill>
                  <a:srgbClr val="202020"/>
                </a:solidFill>
                <a:latin typeface="Lucida Sans Unicode"/>
                <a:cs typeface="Lucida Sans Unicode"/>
              </a:rPr>
              <a:t>Pemimpin</a:t>
            </a:r>
            <a:r>
              <a:rPr sz="1400" spc="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50" dirty="0">
                <a:solidFill>
                  <a:srgbClr val="202020"/>
                </a:solidFill>
                <a:latin typeface="Lucida Sans Unicode"/>
                <a:cs typeface="Lucida Sans Unicode"/>
              </a:rPr>
              <a:t>modern</a:t>
            </a:r>
            <a:r>
              <a:rPr sz="1400" spc="1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202020"/>
                </a:solidFill>
                <a:latin typeface="Lucida Sans Unicode"/>
                <a:cs typeface="Lucida Sans Unicode"/>
              </a:rPr>
              <a:t>memfasilitasi</a:t>
            </a:r>
            <a:r>
              <a:rPr sz="1400" spc="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202020"/>
                </a:solidFill>
                <a:latin typeface="Lucida Sans Unicode"/>
                <a:cs typeface="Lucida Sans Unicode"/>
              </a:rPr>
              <a:t>kerja</a:t>
            </a:r>
            <a:r>
              <a:rPr sz="1400" spc="1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202020"/>
                </a:solidFill>
                <a:latin typeface="Lucida Sans Unicode"/>
                <a:cs typeface="Lucida Sans Unicode"/>
              </a:rPr>
              <a:t>tim</a:t>
            </a:r>
            <a:r>
              <a:rPr sz="1400" spc="1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202020"/>
                </a:solidFill>
                <a:latin typeface="Lucida Sans Unicode"/>
                <a:cs typeface="Lucida Sans Unicode"/>
              </a:rPr>
              <a:t>lintas</a:t>
            </a:r>
            <a:r>
              <a:rPr sz="1400" spc="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-20" dirty="0">
                <a:solidFill>
                  <a:srgbClr val="202020"/>
                </a:solidFill>
                <a:latin typeface="Lucida Sans Unicode"/>
                <a:cs typeface="Lucida Sans Unicode"/>
              </a:rPr>
              <a:t>fungsi,</a:t>
            </a:r>
            <a:r>
              <a:rPr sz="1400" spc="1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23" dirty="0">
                <a:solidFill>
                  <a:srgbClr val="202020"/>
                </a:solidFill>
                <a:latin typeface="Lucida Sans Unicode"/>
                <a:cs typeface="Lucida Sans Unicode"/>
              </a:rPr>
              <a:t>bukan </a:t>
            </a:r>
            <a:r>
              <a:rPr sz="1400" spc="93" dirty="0">
                <a:solidFill>
                  <a:srgbClr val="202020"/>
                </a:solidFill>
                <a:latin typeface="Lucida Sans Unicode"/>
                <a:cs typeface="Lucida Sans Unicode"/>
              </a:rPr>
              <a:t>hanya</a:t>
            </a:r>
            <a:r>
              <a:rPr sz="1400" spc="23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53" dirty="0">
                <a:solidFill>
                  <a:srgbClr val="202020"/>
                </a:solidFill>
                <a:latin typeface="Lucida Sans Unicode"/>
                <a:cs typeface="Lucida Sans Unicode"/>
              </a:rPr>
              <a:t>memberi</a:t>
            </a:r>
            <a:r>
              <a:rPr sz="1400" spc="2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202020"/>
                </a:solidFill>
                <a:latin typeface="Lucida Sans Unicode"/>
                <a:cs typeface="Lucida Sans Unicode"/>
              </a:rPr>
              <a:t>perintah</a:t>
            </a:r>
            <a:r>
              <a:rPr sz="1400" spc="23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202020"/>
                </a:solidFill>
                <a:latin typeface="Lucida Sans Unicode"/>
                <a:cs typeface="Lucida Sans Unicode"/>
              </a:rPr>
              <a:t>dari</a:t>
            </a:r>
            <a:r>
              <a:rPr sz="1400" spc="2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70" dirty="0">
                <a:solidFill>
                  <a:srgbClr val="202020"/>
                </a:solidFill>
                <a:latin typeface="Lucida Sans Unicode"/>
                <a:cs typeface="Lucida Sans Unicode"/>
              </a:rPr>
              <a:t>atas</a:t>
            </a:r>
            <a:endParaRPr sz="1400">
              <a:latin typeface="Lucida Sans Unicode"/>
              <a:cs typeface="Lucida Sans Unicode"/>
            </a:endParaRPr>
          </a:p>
          <a:p>
            <a:pPr marL="225225">
              <a:spcBef>
                <a:spcPts val="1323"/>
              </a:spcBef>
            </a:pPr>
            <a:r>
              <a:rPr sz="1767" b="1" spc="93" dirty="0">
                <a:solidFill>
                  <a:srgbClr val="202020"/>
                </a:solidFill>
                <a:latin typeface="Trebuchet MS"/>
                <a:cs typeface="Trebuchet MS"/>
              </a:rPr>
              <a:t>Dari</a:t>
            </a:r>
            <a:r>
              <a:rPr sz="1767" b="1" spc="-150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767" b="1" spc="103" dirty="0">
                <a:solidFill>
                  <a:srgbClr val="202020"/>
                </a:solidFill>
                <a:latin typeface="Trebuchet MS"/>
                <a:cs typeface="Trebuchet MS"/>
              </a:rPr>
              <a:t>Stabilitas</a:t>
            </a:r>
            <a:r>
              <a:rPr sz="1767" b="1" spc="-147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767" b="1" spc="87" dirty="0">
                <a:solidFill>
                  <a:srgbClr val="202020"/>
                </a:solidFill>
                <a:latin typeface="Trebuchet MS"/>
                <a:cs typeface="Trebuchet MS"/>
              </a:rPr>
              <a:t>ke</a:t>
            </a:r>
            <a:r>
              <a:rPr sz="1767" b="1" spc="-147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767" b="1" spc="117" dirty="0">
                <a:solidFill>
                  <a:srgbClr val="202020"/>
                </a:solidFill>
                <a:latin typeface="Trebuchet MS"/>
                <a:cs typeface="Trebuchet MS"/>
              </a:rPr>
              <a:t>Adaptabilitas</a:t>
            </a:r>
            <a:endParaRPr sz="1767">
              <a:latin typeface="Trebuchet MS"/>
              <a:cs typeface="Trebuchet MS"/>
            </a:endParaRPr>
          </a:p>
          <a:p>
            <a:pPr marL="225225" marR="4623454">
              <a:lnSpc>
                <a:spcPct val="116500"/>
              </a:lnSpc>
              <a:spcBef>
                <a:spcPts val="87"/>
              </a:spcBef>
            </a:pPr>
            <a:r>
              <a:rPr sz="1400" spc="83" dirty="0">
                <a:solidFill>
                  <a:srgbClr val="202020"/>
                </a:solidFill>
                <a:latin typeface="Lucida Sans Unicode"/>
                <a:cs typeface="Lucida Sans Unicode"/>
              </a:rPr>
              <a:t>Kemampuan</a:t>
            </a:r>
            <a:r>
              <a:rPr sz="1400" spc="-53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57" dirty="0">
                <a:solidFill>
                  <a:srgbClr val="202020"/>
                </a:solidFill>
                <a:latin typeface="Lucida Sans Unicode"/>
                <a:cs typeface="Lucida Sans Unicode"/>
              </a:rPr>
              <a:t>beradaptasi</a:t>
            </a:r>
            <a:r>
              <a:rPr sz="1400" spc="-5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73" dirty="0">
                <a:solidFill>
                  <a:srgbClr val="202020"/>
                </a:solidFill>
                <a:latin typeface="Lucida Sans Unicode"/>
                <a:cs typeface="Lucida Sans Unicode"/>
              </a:rPr>
              <a:t>dengan</a:t>
            </a:r>
            <a:r>
              <a:rPr sz="1400" spc="-5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63" dirty="0">
                <a:solidFill>
                  <a:srgbClr val="202020"/>
                </a:solidFill>
                <a:latin typeface="Lucida Sans Unicode"/>
                <a:cs typeface="Lucida Sans Unicode"/>
              </a:rPr>
              <a:t>perubahan</a:t>
            </a:r>
            <a:r>
              <a:rPr sz="1400" spc="-5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202020"/>
                </a:solidFill>
                <a:latin typeface="Lucida Sans Unicode"/>
                <a:cs typeface="Lucida Sans Unicode"/>
              </a:rPr>
              <a:t>teknologi</a:t>
            </a:r>
            <a:r>
              <a:rPr sz="1400" spc="-53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70" dirty="0">
                <a:solidFill>
                  <a:srgbClr val="202020"/>
                </a:solidFill>
                <a:latin typeface="Lucida Sans Unicode"/>
                <a:cs typeface="Lucida Sans Unicode"/>
              </a:rPr>
              <a:t>dan </a:t>
            </a:r>
            <a:r>
              <a:rPr sz="1400" spc="73" dirty="0">
                <a:solidFill>
                  <a:srgbClr val="202020"/>
                </a:solidFill>
                <a:latin typeface="Lucida Sans Unicode"/>
                <a:cs typeface="Lucida Sans Unicode"/>
              </a:rPr>
              <a:t>pasar</a:t>
            </a:r>
            <a:r>
              <a:rPr sz="1400" spc="-2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47" dirty="0">
                <a:solidFill>
                  <a:srgbClr val="202020"/>
                </a:solidFill>
                <a:latin typeface="Lucida Sans Unicode"/>
                <a:cs typeface="Lucida Sans Unicode"/>
              </a:rPr>
              <a:t>menjadi</a:t>
            </a:r>
            <a:r>
              <a:rPr sz="1400" spc="-1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202020"/>
                </a:solidFill>
                <a:latin typeface="Lucida Sans Unicode"/>
                <a:cs typeface="Lucida Sans Unicode"/>
              </a:rPr>
              <a:t>kunci</a:t>
            </a:r>
            <a:r>
              <a:rPr sz="1400" spc="-1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202020"/>
                </a:solidFill>
                <a:latin typeface="Lucida Sans Unicode"/>
                <a:cs typeface="Lucida Sans Unicode"/>
              </a:rPr>
              <a:t>survival</a:t>
            </a:r>
            <a:r>
              <a:rPr sz="1400" spc="-1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23" dirty="0">
                <a:solidFill>
                  <a:srgbClr val="202020"/>
                </a:solidFill>
                <a:latin typeface="Lucida Sans Unicode"/>
                <a:cs typeface="Lucida Sans Unicode"/>
              </a:rPr>
              <a:t>organisasi</a:t>
            </a:r>
            <a:endParaRPr sz="1400">
              <a:latin typeface="Lucida Sans Unicode"/>
              <a:cs typeface="Lucida Sans Unicode"/>
            </a:endParaRPr>
          </a:p>
          <a:p>
            <a:pPr marL="225225">
              <a:spcBef>
                <a:spcPts val="1323"/>
              </a:spcBef>
            </a:pPr>
            <a:r>
              <a:rPr sz="1767" b="1" spc="93" dirty="0">
                <a:solidFill>
                  <a:srgbClr val="202020"/>
                </a:solidFill>
                <a:latin typeface="Trebuchet MS"/>
                <a:cs typeface="Trebuchet MS"/>
              </a:rPr>
              <a:t>Dari</a:t>
            </a:r>
            <a:r>
              <a:rPr sz="1767" b="1" spc="-160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767" b="1" spc="120" dirty="0">
                <a:solidFill>
                  <a:srgbClr val="202020"/>
                </a:solidFill>
                <a:latin typeface="Trebuchet MS"/>
                <a:cs typeface="Trebuchet MS"/>
              </a:rPr>
              <a:t>Ego</a:t>
            </a:r>
            <a:r>
              <a:rPr sz="1767" b="1" spc="-157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767" b="1" spc="87" dirty="0">
                <a:solidFill>
                  <a:srgbClr val="202020"/>
                </a:solidFill>
                <a:latin typeface="Trebuchet MS"/>
                <a:cs typeface="Trebuchet MS"/>
              </a:rPr>
              <a:t>ke</a:t>
            </a:r>
            <a:r>
              <a:rPr sz="1767" b="1" spc="-157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767" b="1" spc="107" dirty="0">
                <a:solidFill>
                  <a:srgbClr val="202020"/>
                </a:solidFill>
                <a:latin typeface="Trebuchet MS"/>
                <a:cs typeface="Trebuchet MS"/>
              </a:rPr>
              <a:t>Empati</a:t>
            </a:r>
            <a:endParaRPr sz="1767">
              <a:latin typeface="Trebuchet MS"/>
              <a:cs typeface="Trebuchet MS"/>
            </a:endParaRPr>
          </a:p>
          <a:p>
            <a:pPr marL="225225" marR="4671294">
              <a:lnSpc>
                <a:spcPct val="116500"/>
              </a:lnSpc>
              <a:spcBef>
                <a:spcPts val="87"/>
              </a:spcBef>
            </a:pPr>
            <a:r>
              <a:rPr sz="1400" spc="47" dirty="0">
                <a:solidFill>
                  <a:srgbClr val="202020"/>
                </a:solidFill>
                <a:latin typeface="Lucida Sans Unicode"/>
                <a:cs typeface="Lucida Sans Unicode"/>
              </a:rPr>
              <a:t>Kepemimpinan</a:t>
            </a:r>
            <a:r>
              <a:rPr sz="1400" spc="-53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80" dirty="0">
                <a:solidFill>
                  <a:srgbClr val="202020"/>
                </a:solidFill>
                <a:latin typeface="Lucida Sans Unicode"/>
                <a:cs typeface="Lucida Sans Unicode"/>
              </a:rPr>
              <a:t>yang</a:t>
            </a:r>
            <a:r>
              <a:rPr sz="1400" spc="-5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40" dirty="0">
                <a:solidFill>
                  <a:srgbClr val="202020"/>
                </a:solidFill>
                <a:latin typeface="Lucida Sans Unicode"/>
                <a:cs typeface="Lucida Sans Unicode"/>
              </a:rPr>
              <a:t>berpusat</a:t>
            </a:r>
            <a:r>
              <a:rPr sz="1400" spc="-5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117" dirty="0">
                <a:solidFill>
                  <a:srgbClr val="202020"/>
                </a:solidFill>
                <a:latin typeface="Lucida Sans Unicode"/>
                <a:cs typeface="Lucida Sans Unicode"/>
              </a:rPr>
              <a:t>pada</a:t>
            </a:r>
            <a:r>
              <a:rPr sz="1400" spc="-5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70" dirty="0">
                <a:solidFill>
                  <a:srgbClr val="202020"/>
                </a:solidFill>
                <a:latin typeface="Lucida Sans Unicode"/>
                <a:cs typeface="Lucida Sans Unicode"/>
              </a:rPr>
              <a:t>manusia</a:t>
            </a:r>
            <a:r>
              <a:rPr sz="1400" spc="-5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50" dirty="0">
                <a:solidFill>
                  <a:srgbClr val="202020"/>
                </a:solidFill>
                <a:latin typeface="Lucida Sans Unicode"/>
                <a:cs typeface="Lucida Sans Unicode"/>
              </a:rPr>
              <a:t>menciptakan </a:t>
            </a:r>
            <a:r>
              <a:rPr sz="1400" spc="73" dirty="0">
                <a:solidFill>
                  <a:srgbClr val="202020"/>
                </a:solidFill>
                <a:latin typeface="Lucida Sans Unicode"/>
                <a:cs typeface="Lucida Sans Unicode"/>
              </a:rPr>
              <a:t>engagement</a:t>
            </a:r>
            <a:r>
              <a:rPr sz="1400" spc="-1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87" dirty="0">
                <a:solidFill>
                  <a:srgbClr val="202020"/>
                </a:solidFill>
                <a:latin typeface="Lucida Sans Unicode"/>
                <a:cs typeface="Lucida Sans Unicode"/>
              </a:rPr>
              <a:t>dan</a:t>
            </a:r>
            <a:r>
              <a:rPr sz="1400" spc="-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202020"/>
                </a:solidFill>
                <a:latin typeface="Lucida Sans Unicode"/>
                <a:cs typeface="Lucida Sans Unicode"/>
              </a:rPr>
              <a:t>loyalitas</a:t>
            </a:r>
            <a:r>
              <a:rPr sz="1400" spc="-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202020"/>
                </a:solidFill>
                <a:latin typeface="Lucida Sans Unicode"/>
                <a:cs typeface="Lucida Sans Unicode"/>
              </a:rPr>
              <a:t>tim</a:t>
            </a:r>
            <a:r>
              <a:rPr sz="1400" spc="-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80" dirty="0">
                <a:solidFill>
                  <a:srgbClr val="202020"/>
                </a:solidFill>
                <a:latin typeface="Lucida Sans Unicode"/>
                <a:cs typeface="Lucida Sans Unicode"/>
              </a:rPr>
              <a:t>yang</a:t>
            </a:r>
            <a:r>
              <a:rPr sz="1400" spc="-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202020"/>
                </a:solidFill>
                <a:latin typeface="Lucida Sans Unicode"/>
                <a:cs typeface="Lucida Sans Unicode"/>
              </a:rPr>
              <a:t>lebih</a:t>
            </a:r>
            <a:r>
              <a:rPr sz="1400" spc="-7" dirty="0">
                <a:solidFill>
                  <a:srgbClr val="202020"/>
                </a:solidFill>
                <a:latin typeface="Lucida Sans Unicode"/>
                <a:cs typeface="Lucida Sans Unicode"/>
              </a:rPr>
              <a:t> tinggi</a:t>
            </a:r>
            <a:endParaRPr sz="1400">
              <a:latin typeface="Lucida Sans Unicode"/>
              <a:cs typeface="Lucida Sans Unicode"/>
            </a:endParaRPr>
          </a:p>
          <a:p>
            <a:pPr marL="225225">
              <a:spcBef>
                <a:spcPts val="1313"/>
              </a:spcBef>
            </a:pPr>
            <a:r>
              <a:rPr sz="1767" b="1" spc="93" dirty="0">
                <a:solidFill>
                  <a:srgbClr val="202020"/>
                </a:solidFill>
                <a:latin typeface="Trebuchet MS"/>
                <a:cs typeface="Trebuchet MS"/>
              </a:rPr>
              <a:t>Dari</a:t>
            </a:r>
            <a:r>
              <a:rPr sz="1767" b="1" spc="-153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767" b="1" spc="140" dirty="0">
                <a:solidFill>
                  <a:srgbClr val="202020"/>
                </a:solidFill>
                <a:latin typeface="Trebuchet MS"/>
                <a:cs typeface="Trebuchet MS"/>
              </a:rPr>
              <a:t>Pengetahuan</a:t>
            </a:r>
            <a:r>
              <a:rPr sz="1767" b="1" spc="-153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767" b="1" spc="87" dirty="0">
                <a:solidFill>
                  <a:srgbClr val="202020"/>
                </a:solidFill>
                <a:latin typeface="Trebuchet MS"/>
                <a:cs typeface="Trebuchet MS"/>
              </a:rPr>
              <a:t>ke</a:t>
            </a:r>
            <a:r>
              <a:rPr sz="1767" b="1" spc="-153" dirty="0">
                <a:solidFill>
                  <a:srgbClr val="202020"/>
                </a:solidFill>
                <a:latin typeface="Trebuchet MS"/>
                <a:cs typeface="Trebuchet MS"/>
              </a:rPr>
              <a:t> </a:t>
            </a:r>
            <a:r>
              <a:rPr sz="1767" b="1" spc="110" dirty="0">
                <a:solidFill>
                  <a:srgbClr val="202020"/>
                </a:solidFill>
                <a:latin typeface="Trebuchet MS"/>
                <a:cs typeface="Trebuchet MS"/>
              </a:rPr>
              <a:t>Pembelajaran</a:t>
            </a:r>
            <a:endParaRPr sz="1767">
              <a:latin typeface="Trebuchet MS"/>
              <a:cs typeface="Trebuchet MS"/>
            </a:endParaRPr>
          </a:p>
          <a:p>
            <a:pPr marL="225225" marR="4394420">
              <a:lnSpc>
                <a:spcPct val="116500"/>
              </a:lnSpc>
              <a:spcBef>
                <a:spcPts val="330"/>
              </a:spcBef>
            </a:pPr>
            <a:r>
              <a:rPr sz="1400" dirty="0">
                <a:solidFill>
                  <a:srgbClr val="202020"/>
                </a:solidFill>
                <a:latin typeface="Lucida Sans Unicode"/>
                <a:cs typeface="Lucida Sans Unicode"/>
              </a:rPr>
              <a:t>Growth</a:t>
            </a:r>
            <a:r>
              <a:rPr sz="1400" spc="-3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33" dirty="0">
                <a:solidFill>
                  <a:srgbClr val="202020"/>
                </a:solidFill>
                <a:latin typeface="Lucida Sans Unicode"/>
                <a:cs typeface="Lucida Sans Unicode"/>
              </a:rPr>
              <a:t>mindset</a:t>
            </a:r>
            <a:r>
              <a:rPr sz="1400" spc="-33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47" dirty="0">
                <a:solidFill>
                  <a:srgbClr val="202020"/>
                </a:solidFill>
                <a:latin typeface="Lucida Sans Unicode"/>
                <a:cs typeface="Lucida Sans Unicode"/>
              </a:rPr>
              <a:t>mendorong</a:t>
            </a:r>
            <a:r>
              <a:rPr sz="1400" spc="-3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47" dirty="0">
                <a:solidFill>
                  <a:srgbClr val="202020"/>
                </a:solidFill>
                <a:latin typeface="Lucida Sans Unicode"/>
                <a:cs typeface="Lucida Sans Unicode"/>
              </a:rPr>
              <a:t>pemimpin</a:t>
            </a:r>
            <a:r>
              <a:rPr sz="1400" spc="-33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202020"/>
                </a:solidFill>
                <a:latin typeface="Lucida Sans Unicode"/>
                <a:cs typeface="Lucida Sans Unicode"/>
              </a:rPr>
              <a:t>untuk</a:t>
            </a:r>
            <a:r>
              <a:rPr sz="1400" spc="-3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202020"/>
                </a:solidFill>
                <a:latin typeface="Lucida Sans Unicode"/>
                <a:cs typeface="Lucida Sans Unicode"/>
              </a:rPr>
              <a:t>terus</a:t>
            </a:r>
            <a:r>
              <a:rPr sz="1400" spc="-33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40" dirty="0">
                <a:solidFill>
                  <a:srgbClr val="202020"/>
                </a:solidFill>
                <a:latin typeface="Lucida Sans Unicode"/>
                <a:cs typeface="Lucida Sans Unicode"/>
              </a:rPr>
              <a:t>belajar</a:t>
            </a:r>
            <a:r>
              <a:rPr sz="1400" spc="-3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70" dirty="0">
                <a:solidFill>
                  <a:srgbClr val="202020"/>
                </a:solidFill>
                <a:latin typeface="Lucida Sans Unicode"/>
                <a:cs typeface="Lucida Sans Unicode"/>
              </a:rPr>
              <a:t>dan </a:t>
            </a:r>
            <a:r>
              <a:rPr sz="1400" spc="53" dirty="0">
                <a:solidFill>
                  <a:srgbClr val="202020"/>
                </a:solidFill>
                <a:latin typeface="Lucida Sans Unicode"/>
                <a:cs typeface="Lucida Sans Unicode"/>
              </a:rPr>
              <a:t>berkembang</a:t>
            </a:r>
            <a:r>
              <a:rPr sz="1400" spc="-6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202020"/>
                </a:solidFill>
                <a:latin typeface="Lucida Sans Unicode"/>
                <a:cs typeface="Lucida Sans Unicode"/>
              </a:rPr>
              <a:t>di</a:t>
            </a:r>
            <a:r>
              <a:rPr sz="1400" spc="-63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67" dirty="0">
                <a:solidFill>
                  <a:srgbClr val="202020"/>
                </a:solidFill>
                <a:latin typeface="Lucida Sans Unicode"/>
                <a:cs typeface="Lucida Sans Unicode"/>
              </a:rPr>
              <a:t>era</a:t>
            </a:r>
            <a:r>
              <a:rPr sz="1400" spc="-63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400" spc="-7" dirty="0">
                <a:solidFill>
                  <a:srgbClr val="202020"/>
                </a:solidFill>
                <a:latin typeface="Lucida Sans Unicode"/>
                <a:cs typeface="Lucida Sans Unicode"/>
              </a:rPr>
              <a:t>disrupsi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xfrm>
            <a:off x="10216585" y="9449808"/>
            <a:ext cx="7673340" cy="3860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20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235"/>
              </a:spcBef>
            </a:pPr>
            <a:r>
              <a:rPr lang="en-ID"/>
              <a:t>Fauzan</a:t>
            </a:r>
            <a:r>
              <a:rPr lang="en-ID" spc="-65"/>
              <a:t> </a:t>
            </a:r>
            <a:r>
              <a:rPr lang="en-ID"/>
              <a:t>|</a:t>
            </a:r>
            <a:r>
              <a:rPr lang="en-ID" spc="-65"/>
              <a:t> </a:t>
            </a:r>
            <a:r>
              <a:rPr lang="en-ID" spc="-35"/>
              <a:t>Wakil</a:t>
            </a:r>
            <a:r>
              <a:rPr lang="en-ID" spc="-60"/>
              <a:t> </a:t>
            </a:r>
            <a:r>
              <a:rPr lang="en-ID" spc="-40"/>
              <a:t>Menteri</a:t>
            </a:r>
            <a:r>
              <a:rPr lang="en-ID" spc="-65"/>
              <a:t> </a:t>
            </a:r>
            <a:r>
              <a:rPr lang="en-ID"/>
              <a:t>Pendidikan</a:t>
            </a:r>
            <a:r>
              <a:rPr lang="en-ID" spc="-60"/>
              <a:t> </a:t>
            </a:r>
            <a:r>
              <a:rPr lang="en-ID" spc="-35"/>
              <a:t>Tinggi,</a:t>
            </a:r>
            <a:r>
              <a:rPr lang="en-ID" spc="-65"/>
              <a:t> </a:t>
            </a:r>
            <a:r>
              <a:rPr lang="en-ID"/>
              <a:t>Sains</a:t>
            </a:r>
            <a:r>
              <a:rPr lang="en-ID" spc="-65"/>
              <a:t> </a:t>
            </a:r>
            <a:r>
              <a:rPr lang="en-ID" spc="60"/>
              <a:t>dan</a:t>
            </a:r>
            <a:r>
              <a:rPr lang="en-ID" spc="-60"/>
              <a:t> </a:t>
            </a:r>
            <a:r>
              <a:rPr lang="en-ID" spc="-25"/>
              <a:t>Teknologi</a:t>
            </a:r>
            <a:r>
              <a:rPr lang="en-ID" spc="-65"/>
              <a:t> </a:t>
            </a:r>
            <a:r>
              <a:rPr lang="en-ID"/>
              <a:t>|</a:t>
            </a:r>
            <a:r>
              <a:rPr lang="en-ID" spc="-210"/>
              <a:t> </a:t>
            </a:r>
            <a:fld id="{81D60167-4931-47E6-BA6A-407CBD079E47}" type="slidenum">
              <a:rPr i="0" spc="-660" smtClean="0">
                <a:latin typeface="Lucida Sans Unicode"/>
                <a:cs typeface="Lucida Sans Unicode"/>
              </a:rPr>
              <a:pPr marL="12700">
                <a:spcBef>
                  <a:spcPts val="235"/>
                </a:spcBef>
              </a:pPr>
              <a:t>14</a:t>
            </a:fld>
            <a:endParaRPr spc="-440" dirty="0"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1860839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>
            <a:extLst>
              <a:ext uri="{FF2B5EF4-FFF2-40B4-BE49-F238E27FC236}">
                <a16:creationId xmlns:a16="http://schemas.microsoft.com/office/drawing/2014/main" id="{2D3EBDEB-419B-90BA-CE3F-798B0044713E}"/>
              </a:ext>
            </a:extLst>
          </p:cNvPr>
          <p:cNvSpPr/>
          <p:nvPr/>
        </p:nvSpPr>
        <p:spPr>
          <a:xfrm rot="16200000">
            <a:off x="10330690" y="5017226"/>
            <a:ext cx="1849338" cy="1873282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F62936-3710-44BC-5162-4DDB2D1DE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9381" y="440980"/>
            <a:ext cx="9540867" cy="3401007"/>
          </a:xfrm>
        </p:spPr>
        <p:txBody>
          <a:bodyPr>
            <a:normAutofit/>
          </a:bodyPr>
          <a:lstStyle/>
          <a:p>
            <a:r>
              <a:rPr lang="en-ID" sz="8800" dirty="0">
                <a:latin typeface="Candara Light" panose="020E0502030303020204" pitchFamily="34" charset="0"/>
              </a:rPr>
              <a:t>A good leader: </a:t>
            </a:r>
            <a:br>
              <a:rPr lang="en-ID" sz="6000" dirty="0">
                <a:latin typeface="Candara Light" panose="020E0502030303020204" pitchFamily="34" charset="0"/>
              </a:rPr>
            </a:br>
            <a:r>
              <a:rPr lang="en-ID" sz="6600" b="1" dirty="0">
                <a:highlight>
                  <a:srgbClr val="FFCC99"/>
                </a:highlight>
                <a:latin typeface="Candara Light" panose="020E0502030303020204" pitchFamily="34" charset="0"/>
              </a:rPr>
              <a:t>ability to deliver </a:t>
            </a:r>
            <a:r>
              <a:rPr lang="en-ID" sz="6000" dirty="0">
                <a:latin typeface="Candara Light" panose="020E0502030303020204" pitchFamily="34" charset="0"/>
              </a:rPr>
              <a:t>what is </a:t>
            </a:r>
            <a:br>
              <a:rPr lang="en-ID" sz="6000" dirty="0">
                <a:latin typeface="Candara Light" panose="020E0502030303020204" pitchFamily="34" charset="0"/>
              </a:rPr>
            </a:br>
            <a:r>
              <a:rPr lang="en-ID" sz="6000" dirty="0">
                <a:latin typeface="Candara Light" panose="020E0502030303020204" pitchFamily="34" charset="0"/>
              </a:rPr>
              <a:t>						  </a:t>
            </a:r>
            <a:r>
              <a:rPr lang="en-ID" sz="6600" b="1" dirty="0">
                <a:highlight>
                  <a:srgbClr val="CCFFFF"/>
                </a:highlight>
                <a:latin typeface="Candara Light" panose="020E0502030303020204" pitchFamily="34" charset="0"/>
              </a:rPr>
              <a:t>promised</a:t>
            </a:r>
            <a:endParaRPr lang="en-ID" sz="6000" b="1" dirty="0">
              <a:highlight>
                <a:srgbClr val="CCFFFF"/>
              </a:highlight>
              <a:latin typeface="Candara Light" panose="020E0502030303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F36466-82BA-6C19-6E4D-7B3F30D30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15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7E0CDD-3C6C-8E95-8479-66D6362C276C}"/>
              </a:ext>
            </a:extLst>
          </p:cNvPr>
          <p:cNvSpPr txBox="1"/>
          <p:nvPr/>
        </p:nvSpPr>
        <p:spPr>
          <a:xfrm>
            <a:off x="840585" y="3184855"/>
            <a:ext cx="64883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andara Light" panose="020E0502030303020204" pitchFamily="34" charset="0"/>
              </a:rPr>
              <a:t>Willingness</a:t>
            </a:r>
            <a:r>
              <a:rPr lang="en-US" sz="3600" dirty="0">
                <a:latin typeface="Candara Light" panose="020E0502030303020204" pitchFamily="34" charset="0"/>
              </a:rPr>
              <a:t> (attitude-</a:t>
            </a:r>
            <a:r>
              <a:rPr lang="en-US" sz="3600" b="1" dirty="0">
                <a:latin typeface="Candara Light" panose="020E0502030303020204" pitchFamily="34" charset="0"/>
              </a:rPr>
              <a:t>responsibility</a:t>
            </a:r>
            <a:r>
              <a:rPr lang="en-US" sz="3600" dirty="0">
                <a:latin typeface="Candara Light" panose="020E0502030303020204" pitchFamily="34" charset="0"/>
              </a:rPr>
              <a:t>) and </a:t>
            </a:r>
          </a:p>
          <a:p>
            <a:pPr algn="ctr"/>
            <a:r>
              <a:rPr lang="en-US" sz="3600" b="1" dirty="0">
                <a:latin typeface="Candara Light" panose="020E0502030303020204" pitchFamily="34" charset="0"/>
              </a:rPr>
              <a:t>Capability</a:t>
            </a:r>
            <a:r>
              <a:rPr lang="en-US" sz="3600" dirty="0">
                <a:latin typeface="Candara Light" panose="020E0502030303020204" pitchFamily="34" charset="0"/>
              </a:rPr>
              <a:t> (skills and knowledge-technical skills)</a:t>
            </a:r>
            <a:endParaRPr lang="en-ID" sz="4000" dirty="0">
              <a:latin typeface="Candara Light" panose="020E0502030303020204" pitchFamily="34" charset="0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6ED5EEF2-81E6-0DF1-9BCF-CDE1297CFAC4}"/>
              </a:ext>
            </a:extLst>
          </p:cNvPr>
          <p:cNvSpPr/>
          <p:nvPr/>
        </p:nvSpPr>
        <p:spPr>
          <a:xfrm>
            <a:off x="3702108" y="2777902"/>
            <a:ext cx="963511" cy="52234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C8BAA7-48A7-D1B6-E209-98BD2E5295A1}"/>
              </a:ext>
            </a:extLst>
          </p:cNvPr>
          <p:cNvSpPr/>
          <p:nvPr/>
        </p:nvSpPr>
        <p:spPr>
          <a:xfrm>
            <a:off x="727788" y="501651"/>
            <a:ext cx="10943248" cy="604629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96E01E2F-B30B-F200-3655-03F50DAC882B}"/>
              </a:ext>
            </a:extLst>
          </p:cNvPr>
          <p:cNvSpPr/>
          <p:nvPr/>
        </p:nvSpPr>
        <p:spPr>
          <a:xfrm>
            <a:off x="8511565" y="3651016"/>
            <a:ext cx="963511" cy="578341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5E3CBD-5FCC-7F51-74AA-52C5C4288B05}"/>
              </a:ext>
            </a:extLst>
          </p:cNvPr>
          <p:cNvSpPr txBox="1"/>
          <p:nvPr/>
        </p:nvSpPr>
        <p:spPr>
          <a:xfrm>
            <a:off x="7231211" y="4169740"/>
            <a:ext cx="38631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andara Light" panose="020E0502030303020204" pitchFamily="34" charset="0"/>
              </a:rPr>
              <a:t>Vision, Mission, Ideas and Values</a:t>
            </a:r>
            <a:endParaRPr lang="en-ID" sz="4400" dirty="0">
              <a:latin typeface="Candara Light" panose="020E0502030303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5AB9F1-DA2D-F454-1383-5AF9AC5D54EA}"/>
              </a:ext>
            </a:extLst>
          </p:cNvPr>
          <p:cNvSpPr txBox="1"/>
          <p:nvPr/>
        </p:nvSpPr>
        <p:spPr>
          <a:xfrm>
            <a:off x="1097635" y="5553850"/>
            <a:ext cx="94232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Candara Light" panose="020E0502030303020204" pitchFamily="34" charset="0"/>
              </a:rPr>
              <a:t>Dalam</a:t>
            </a:r>
            <a:r>
              <a:rPr lang="en-US" sz="2800" dirty="0">
                <a:latin typeface="Candara Light" panose="020E0502030303020204" pitchFamily="34" charset="0"/>
              </a:rPr>
              <a:t> </a:t>
            </a:r>
            <a:r>
              <a:rPr lang="en-US" sz="2800" dirty="0" err="1">
                <a:latin typeface="Candara Light" panose="020E0502030303020204" pitchFamily="34" charset="0"/>
              </a:rPr>
              <a:t>pengambilan</a:t>
            </a:r>
            <a:r>
              <a:rPr lang="en-US" sz="2800" dirty="0">
                <a:latin typeface="Candara Light" panose="020E0502030303020204" pitchFamily="34" charset="0"/>
              </a:rPr>
              <a:t> </a:t>
            </a:r>
            <a:r>
              <a:rPr lang="en-US" sz="2800" dirty="0" err="1">
                <a:latin typeface="Candara Light" panose="020E0502030303020204" pitchFamily="34" charset="0"/>
              </a:rPr>
              <a:t>keptusan</a:t>
            </a:r>
            <a:r>
              <a:rPr lang="en-US" sz="2800" dirty="0">
                <a:latin typeface="Candara Light" panose="020E0502030303020204" pitchFamily="34" charset="0"/>
              </a:rPr>
              <a:t>, </a:t>
            </a:r>
            <a:r>
              <a:rPr lang="en-US" sz="2800" dirty="0" err="1">
                <a:latin typeface="Candara Light" panose="020E0502030303020204" pitchFamily="34" charset="0"/>
              </a:rPr>
              <a:t>bukan</a:t>
            </a:r>
            <a:r>
              <a:rPr lang="en-US" sz="2800" dirty="0">
                <a:latin typeface="Candara Light" panose="020E0502030303020204" pitchFamily="34" charset="0"/>
              </a:rPr>
              <a:t> </a:t>
            </a:r>
            <a:r>
              <a:rPr lang="en-US" sz="2800" dirty="0" err="1">
                <a:latin typeface="Candara Light" panose="020E0502030303020204" pitchFamily="34" charset="0"/>
              </a:rPr>
              <a:t>hanya</a:t>
            </a:r>
            <a:r>
              <a:rPr lang="en-US" sz="2800" dirty="0">
                <a:latin typeface="Candara Light" panose="020E0502030303020204" pitchFamily="34" charset="0"/>
              </a:rPr>
              <a:t> </a:t>
            </a:r>
            <a:r>
              <a:rPr lang="en-US" sz="2800" dirty="0" err="1">
                <a:latin typeface="Candara Light" panose="020E0502030303020204" pitchFamily="34" charset="0"/>
              </a:rPr>
              <a:t>didasarkan</a:t>
            </a:r>
            <a:r>
              <a:rPr lang="en-US" sz="2800" dirty="0">
                <a:latin typeface="Candara Light" panose="020E0502030303020204" pitchFamily="34" charset="0"/>
              </a:rPr>
              <a:t> ‘logical’ and ‘mechanistic’, </a:t>
            </a:r>
            <a:r>
              <a:rPr lang="en-US" sz="2800" dirty="0" err="1">
                <a:latin typeface="Candara Light" panose="020E0502030303020204" pitchFamily="34" charset="0"/>
              </a:rPr>
              <a:t>tetapi</a:t>
            </a:r>
            <a:r>
              <a:rPr lang="en-US" sz="2800" dirty="0">
                <a:latin typeface="Candara Light" panose="020E0502030303020204" pitchFamily="34" charset="0"/>
              </a:rPr>
              <a:t> </a:t>
            </a:r>
            <a:r>
              <a:rPr lang="en-US" sz="2800" dirty="0" err="1">
                <a:latin typeface="Candara Light" panose="020E0502030303020204" pitchFamily="34" charset="0"/>
              </a:rPr>
              <a:t>ada</a:t>
            </a:r>
            <a:r>
              <a:rPr lang="en-US" sz="2800" dirty="0">
                <a:latin typeface="Candara Light" panose="020E0502030303020204" pitchFamily="34" charset="0"/>
              </a:rPr>
              <a:t> </a:t>
            </a:r>
            <a:r>
              <a:rPr lang="en-US" sz="2800" dirty="0" err="1">
                <a:latin typeface="Candara Light" panose="020E0502030303020204" pitchFamily="34" charset="0"/>
              </a:rPr>
              <a:t>unsur</a:t>
            </a:r>
            <a:r>
              <a:rPr lang="en-US" sz="2800" dirty="0">
                <a:latin typeface="Candara Light" panose="020E0502030303020204" pitchFamily="34" charset="0"/>
              </a:rPr>
              <a:t> </a:t>
            </a:r>
            <a:r>
              <a:rPr lang="en-US" sz="2800" b="1" dirty="0">
                <a:latin typeface="Candara Light" panose="020E0502030303020204" pitchFamily="34" charset="0"/>
              </a:rPr>
              <a:t>WISDOM</a:t>
            </a:r>
            <a:endParaRPr lang="en-ID" sz="2800" b="1" dirty="0">
              <a:latin typeface="Candara Light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702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04D9131-424A-D0BC-EB24-81AED2C372CD}"/>
              </a:ext>
            </a:extLst>
          </p:cNvPr>
          <p:cNvSpPr/>
          <p:nvPr/>
        </p:nvSpPr>
        <p:spPr>
          <a:xfrm rot="16200000">
            <a:off x="10673068" y="5361121"/>
            <a:ext cx="1354810" cy="1680012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4B158B-C824-29D1-FDC4-80B1FB95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 descr="A group of people around a globe&#10;&#10;Description automatically generated">
            <a:extLst>
              <a:ext uri="{FF2B5EF4-FFF2-40B4-BE49-F238E27FC236}">
                <a16:creationId xmlns:a16="http://schemas.microsoft.com/office/drawing/2014/main" id="{3D27B3B9-68A4-90A9-05FF-777699DEC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174" y="1451552"/>
            <a:ext cx="2601383" cy="2423702"/>
          </a:xfrm>
          <a:prstGeom prst="rect">
            <a:avLst/>
          </a:prstGeom>
        </p:spPr>
      </p:pic>
      <p:pic>
        <p:nvPicPr>
          <p:cNvPr id="7" name="Picture 6" descr="A puzzle pieces in different colors&#10;&#10;Description automatically generated">
            <a:extLst>
              <a:ext uri="{FF2B5EF4-FFF2-40B4-BE49-F238E27FC236}">
                <a16:creationId xmlns:a16="http://schemas.microsoft.com/office/drawing/2014/main" id="{EB8914A9-0067-EBC9-0874-5F52D18D3F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6" r="11837"/>
          <a:stretch/>
        </p:blipFill>
        <p:spPr>
          <a:xfrm>
            <a:off x="7175241" y="1420689"/>
            <a:ext cx="2180919" cy="24237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62538F-5C34-79F5-3107-2C77569F5D0E}"/>
              </a:ext>
            </a:extLst>
          </p:cNvPr>
          <p:cNvSpPr txBox="1"/>
          <p:nvPr/>
        </p:nvSpPr>
        <p:spPr>
          <a:xfrm>
            <a:off x="547914" y="3844391"/>
            <a:ext cx="52228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andara Light" panose="020E0502030303020204" pitchFamily="34" charset="0"/>
              </a:rPr>
              <a:t>Coexistence</a:t>
            </a:r>
          </a:p>
          <a:p>
            <a:pPr algn="ctr"/>
            <a:r>
              <a:rPr lang="en-US" sz="2800" dirty="0" err="1">
                <a:latin typeface="Candara Light" panose="020E0502030303020204" pitchFamily="34" charset="0"/>
              </a:rPr>
              <a:t>Bila</a:t>
            </a:r>
            <a:r>
              <a:rPr lang="en-US" sz="2800" dirty="0">
                <a:latin typeface="Candara Light" panose="020E0502030303020204" pitchFamily="34" charset="0"/>
              </a:rPr>
              <a:t> dan </a:t>
            </a:r>
            <a:r>
              <a:rPr lang="en-US" sz="2800" dirty="0" err="1">
                <a:latin typeface="Candara Light" panose="020E0502030303020204" pitchFamily="34" charset="0"/>
              </a:rPr>
              <a:t>hanya</a:t>
            </a:r>
            <a:r>
              <a:rPr lang="en-US" sz="2800" dirty="0">
                <a:latin typeface="Candara Light" panose="020E0502030303020204" pitchFamily="34" charset="0"/>
              </a:rPr>
              <a:t> </a:t>
            </a:r>
            <a:r>
              <a:rPr lang="en-US" sz="2800" dirty="0" err="1">
                <a:latin typeface="Candara Light" panose="020E0502030303020204" pitchFamily="34" charset="0"/>
              </a:rPr>
              <a:t>bila</a:t>
            </a:r>
            <a:r>
              <a:rPr lang="en-US" sz="2800" dirty="0">
                <a:latin typeface="Candara Light" panose="020E0502030303020204" pitchFamily="34" charset="0"/>
              </a:rPr>
              <a:t> </a:t>
            </a:r>
            <a:r>
              <a:rPr lang="en-US" sz="2800" dirty="0" err="1">
                <a:latin typeface="Candara Light" panose="020E0502030303020204" pitchFamily="34" charset="0"/>
              </a:rPr>
              <a:t>keduanya</a:t>
            </a:r>
            <a:r>
              <a:rPr lang="en-US" sz="2800" dirty="0">
                <a:latin typeface="Candara Light" panose="020E0502030303020204" pitchFamily="34" charset="0"/>
              </a:rPr>
              <a:t> </a:t>
            </a:r>
            <a:r>
              <a:rPr lang="en-US" sz="2800" dirty="0" err="1">
                <a:latin typeface="Candara Light" panose="020E0502030303020204" pitchFamily="34" charset="0"/>
              </a:rPr>
              <a:t>ada</a:t>
            </a:r>
            <a:endParaRPr lang="en-ID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27DD2B-EC87-D306-21E9-37E9A1314BBE}"/>
              </a:ext>
            </a:extLst>
          </p:cNvPr>
          <p:cNvSpPr txBox="1"/>
          <p:nvPr/>
        </p:nvSpPr>
        <p:spPr>
          <a:xfrm>
            <a:off x="5855576" y="3750925"/>
            <a:ext cx="522286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andara Light" panose="020E0502030303020204" pitchFamily="34" charset="0"/>
              </a:rPr>
              <a:t>Complementary</a:t>
            </a:r>
          </a:p>
          <a:p>
            <a:pPr algn="ctr"/>
            <a:r>
              <a:rPr lang="en-US" sz="2800" dirty="0" err="1">
                <a:latin typeface="Candara Light" panose="020E0502030303020204" pitchFamily="34" charset="0"/>
              </a:rPr>
              <a:t>Keduanya</a:t>
            </a:r>
            <a:r>
              <a:rPr lang="en-US" sz="2800" dirty="0">
                <a:latin typeface="Candara Light" panose="020E0502030303020204" pitchFamily="34" charset="0"/>
              </a:rPr>
              <a:t> </a:t>
            </a:r>
            <a:r>
              <a:rPr lang="en-US" sz="2800" dirty="0" err="1">
                <a:latin typeface="Candara Light" panose="020E0502030303020204" pitchFamily="34" charset="0"/>
              </a:rPr>
              <a:t>saling</a:t>
            </a:r>
            <a:r>
              <a:rPr lang="en-US" sz="2800" dirty="0">
                <a:latin typeface="Candara Light" panose="020E0502030303020204" pitchFamily="34" charset="0"/>
              </a:rPr>
              <a:t> </a:t>
            </a:r>
            <a:r>
              <a:rPr lang="en-US" sz="2800" dirty="0" err="1">
                <a:latin typeface="Candara Light" panose="020E0502030303020204" pitchFamily="34" charset="0"/>
              </a:rPr>
              <a:t>memperkuat</a:t>
            </a:r>
            <a:r>
              <a:rPr lang="en-US" sz="2800" dirty="0">
                <a:latin typeface="Candara Light" panose="020E0502030303020204" pitchFamily="34" charset="0"/>
              </a:rPr>
              <a:t> dan </a:t>
            </a:r>
            <a:r>
              <a:rPr lang="en-US" sz="2800" dirty="0" err="1">
                <a:latin typeface="Candara Light" panose="020E0502030303020204" pitchFamily="34" charset="0"/>
              </a:rPr>
              <a:t>menyempurnakan</a:t>
            </a:r>
            <a:endParaRPr lang="en-ID" sz="2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ECA31C-76C9-43C5-CE1B-619B65DCE409}"/>
              </a:ext>
            </a:extLst>
          </p:cNvPr>
          <p:cNvSpPr/>
          <p:nvPr/>
        </p:nvSpPr>
        <p:spPr>
          <a:xfrm>
            <a:off x="566058" y="751114"/>
            <a:ext cx="11238950" cy="57056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CA411E-085B-3086-5764-A872942B9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5590" y="164508"/>
            <a:ext cx="9217585" cy="108240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5400" b="1" dirty="0">
                <a:latin typeface="Candara Light" panose="020E0502030303020204" pitchFamily="34" charset="0"/>
              </a:rPr>
              <a:t>Leadership dan Followership</a:t>
            </a:r>
            <a:endParaRPr lang="en-ID" sz="5400" b="1" dirty="0">
              <a:latin typeface="Candara Light" panose="020E05020303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A6F38C-1669-1737-B6F9-A67825B4DB26}"/>
              </a:ext>
            </a:extLst>
          </p:cNvPr>
          <p:cNvSpPr txBox="1"/>
          <p:nvPr/>
        </p:nvSpPr>
        <p:spPr>
          <a:xfrm>
            <a:off x="650857" y="5180882"/>
            <a:ext cx="11087053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latin typeface="Candara Light" panose="020E0502030303020204" pitchFamily="34" charset="0"/>
              </a:rPr>
              <a:t>Tidak </a:t>
            </a:r>
            <a:r>
              <a:rPr lang="en-US" sz="3600" b="1" dirty="0" err="1">
                <a:latin typeface="Candara Light" panose="020E0502030303020204" pitchFamily="34" charset="0"/>
              </a:rPr>
              <a:t>ada</a:t>
            </a:r>
            <a:r>
              <a:rPr lang="en-US" sz="3600" b="1" dirty="0">
                <a:latin typeface="Candara Light" panose="020E0502030303020204" pitchFamily="34" charset="0"/>
              </a:rPr>
              <a:t> Imam </a:t>
            </a:r>
            <a:r>
              <a:rPr lang="en-US" sz="3600" b="1" dirty="0" err="1">
                <a:latin typeface="Candara Light" panose="020E0502030303020204" pitchFamily="34" charset="0"/>
              </a:rPr>
              <a:t>tanpa</a:t>
            </a:r>
            <a:r>
              <a:rPr lang="en-US" sz="3600" b="1" dirty="0">
                <a:latin typeface="Candara Light" panose="020E0502030303020204" pitchFamily="34" charset="0"/>
              </a:rPr>
              <a:t> </a:t>
            </a:r>
            <a:r>
              <a:rPr lang="en-US" sz="3600" b="1" dirty="0" err="1">
                <a:latin typeface="Candara Light" panose="020E0502030303020204" pitchFamily="34" charset="0"/>
              </a:rPr>
              <a:t>makmum</a:t>
            </a:r>
            <a:r>
              <a:rPr lang="en-US" sz="3600" b="1" dirty="0">
                <a:latin typeface="Candara Light" panose="020E0502030303020204" pitchFamily="34" charset="0"/>
              </a:rPr>
              <a:t>, dan </a:t>
            </a:r>
            <a:r>
              <a:rPr lang="en-US" sz="3600" b="1" dirty="0" err="1">
                <a:latin typeface="Candara Light" panose="020E0502030303020204" pitchFamily="34" charset="0"/>
              </a:rPr>
              <a:t>kurang</a:t>
            </a:r>
            <a:r>
              <a:rPr lang="en-US" sz="3600" b="1" dirty="0">
                <a:latin typeface="Candara Light" panose="020E0502030303020204" pitchFamily="34" charset="0"/>
              </a:rPr>
              <a:t> </a:t>
            </a:r>
            <a:r>
              <a:rPr lang="en-US" sz="3600" b="1" dirty="0" err="1">
                <a:latin typeface="Candara Light" panose="020E0502030303020204" pitchFamily="34" charset="0"/>
              </a:rPr>
              <a:t>bermakna</a:t>
            </a:r>
            <a:r>
              <a:rPr lang="en-US" sz="3600" b="1" dirty="0">
                <a:latin typeface="Candara Light" panose="020E0502030303020204" pitchFamily="34" charset="0"/>
              </a:rPr>
              <a:t> </a:t>
            </a:r>
            <a:r>
              <a:rPr lang="en-US" sz="3600" b="1" dirty="0" err="1">
                <a:latin typeface="Candara Light" panose="020E0502030303020204" pitchFamily="34" charset="0"/>
              </a:rPr>
              <a:t>makmum</a:t>
            </a:r>
            <a:r>
              <a:rPr lang="en-US" sz="3600" b="1" dirty="0">
                <a:latin typeface="Candara Light" panose="020E0502030303020204" pitchFamily="34" charset="0"/>
              </a:rPr>
              <a:t>  </a:t>
            </a:r>
            <a:r>
              <a:rPr lang="en-US" sz="3600" b="1" dirty="0" err="1">
                <a:latin typeface="Candara Light" panose="020E0502030303020204" pitchFamily="34" charset="0"/>
              </a:rPr>
              <a:t>tanpa</a:t>
            </a:r>
            <a:r>
              <a:rPr lang="en-US" sz="3600" b="1" dirty="0">
                <a:latin typeface="Candara Light" panose="020E0502030303020204" pitchFamily="34" charset="0"/>
              </a:rPr>
              <a:t> Imam </a:t>
            </a:r>
            <a:r>
              <a:rPr lang="en-US" sz="2800" b="1" dirty="0">
                <a:latin typeface="Candara Light" panose="020E0502030303020204" pitchFamily="34" charset="0"/>
              </a:rPr>
              <a:t>(NUH, 2023)</a:t>
            </a:r>
            <a:endParaRPr lang="en-ID" sz="2800" b="1" dirty="0"/>
          </a:p>
        </p:txBody>
      </p:sp>
    </p:spTree>
    <p:extLst>
      <p:ext uri="{BB962C8B-B14F-4D97-AF65-F5344CB8AC3E}">
        <p14:creationId xmlns:p14="http://schemas.microsoft.com/office/powerpoint/2010/main" val="1992023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67D63619-D102-6BAA-020E-93A30EEDEF8D}"/>
              </a:ext>
            </a:extLst>
          </p:cNvPr>
          <p:cNvSpPr/>
          <p:nvPr/>
        </p:nvSpPr>
        <p:spPr>
          <a:xfrm rot="16200000">
            <a:off x="10540380" y="5202384"/>
            <a:ext cx="1556141" cy="1747099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9CBC86-5C14-EBCE-DC48-C6E15374E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041" y="390593"/>
            <a:ext cx="10973918" cy="4476376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en-US" sz="7200" b="1" dirty="0" err="1">
                <a:latin typeface="Candara Light" panose="020E0502030303020204" pitchFamily="34" charset="0"/>
              </a:rPr>
              <a:t>Pemimpin</a:t>
            </a:r>
            <a:r>
              <a:rPr lang="en-US" sz="7200" b="1" dirty="0">
                <a:latin typeface="Candara Light" panose="020E0502030303020204" pitchFamily="34" charset="0"/>
              </a:rPr>
              <a:t> yang </a:t>
            </a:r>
            <a:r>
              <a:rPr lang="en-US" sz="7200" b="1" dirty="0" err="1">
                <a:latin typeface="Candara Light" panose="020E0502030303020204" pitchFamily="34" charset="0"/>
              </a:rPr>
              <a:t>baik</a:t>
            </a:r>
            <a:r>
              <a:rPr lang="en-US" sz="6000" dirty="0">
                <a:latin typeface="Candara Light" panose="020E0502030303020204" pitchFamily="34" charset="0"/>
              </a:rPr>
              <a:t>: </a:t>
            </a:r>
            <a:br>
              <a:rPr lang="en-US" sz="6000" dirty="0">
                <a:latin typeface="Candara Light" panose="020E0502030303020204" pitchFamily="34" charset="0"/>
              </a:rPr>
            </a:br>
            <a:r>
              <a:rPr lang="en-US" sz="6000" dirty="0">
                <a:latin typeface="Candara Light" panose="020E0502030303020204" pitchFamily="34" charset="0"/>
              </a:rPr>
              <a:t>Bisa </a:t>
            </a:r>
            <a:r>
              <a:rPr lang="en-US" sz="6000" dirty="0" err="1">
                <a:latin typeface="Candara Light" panose="020E0502030303020204" pitchFamily="34" charset="0"/>
              </a:rPr>
              <a:t>menghantarkan</a:t>
            </a:r>
            <a:r>
              <a:rPr lang="en-US" sz="6000" dirty="0">
                <a:latin typeface="Candara Light" panose="020E0502030303020204" pitchFamily="34" charset="0"/>
              </a:rPr>
              <a:t> </a:t>
            </a:r>
            <a:r>
              <a:rPr lang="en-US" sz="6000" dirty="0" err="1">
                <a:latin typeface="Candara Light" panose="020E0502030303020204" pitchFamily="34" charset="0"/>
              </a:rPr>
              <a:t>tercapainya</a:t>
            </a:r>
            <a:r>
              <a:rPr lang="en-US" sz="6000" dirty="0">
                <a:latin typeface="Candara Light" panose="020E0502030303020204" pitchFamily="34" charset="0"/>
              </a:rPr>
              <a:t> </a:t>
            </a:r>
            <a:r>
              <a:rPr lang="en-US" sz="6000" dirty="0" err="1">
                <a:latin typeface="Candara Light" panose="020E0502030303020204" pitchFamily="34" charset="0"/>
              </a:rPr>
              <a:t>tujuan</a:t>
            </a:r>
            <a:r>
              <a:rPr lang="en-US" sz="6000" dirty="0">
                <a:latin typeface="Candara Light" panose="020E0502030303020204" pitchFamily="34" charset="0"/>
              </a:rPr>
              <a:t> </a:t>
            </a:r>
            <a:r>
              <a:rPr lang="en-US" sz="6000" dirty="0" err="1">
                <a:latin typeface="Candara Light" panose="020E0502030303020204" pitchFamily="34" charset="0"/>
              </a:rPr>
              <a:t>organisasi</a:t>
            </a:r>
            <a:r>
              <a:rPr lang="en-US" sz="6000" dirty="0">
                <a:latin typeface="Candara Light" panose="020E0502030303020204" pitchFamily="34" charset="0"/>
              </a:rPr>
              <a:t> dan </a:t>
            </a:r>
            <a:r>
              <a:rPr lang="en-US" sz="6000" dirty="0" err="1">
                <a:latin typeface="Candara Light" panose="020E0502030303020204" pitchFamily="34" charset="0"/>
              </a:rPr>
              <a:t>memberi</a:t>
            </a:r>
            <a:r>
              <a:rPr lang="en-US" sz="6000" dirty="0">
                <a:latin typeface="Candara Light" panose="020E0502030303020204" pitchFamily="34" charset="0"/>
              </a:rPr>
              <a:t> </a:t>
            </a:r>
            <a:r>
              <a:rPr lang="en-US" sz="6000" dirty="0" err="1">
                <a:latin typeface="Candara Light" panose="020E0502030303020204" pitchFamily="34" charset="0"/>
              </a:rPr>
              <a:t>manfaat</a:t>
            </a:r>
            <a:r>
              <a:rPr lang="en-US" sz="6000" dirty="0">
                <a:latin typeface="Candara Light" panose="020E0502030303020204" pitchFamily="34" charset="0"/>
              </a:rPr>
              <a:t> (</a:t>
            </a:r>
            <a:r>
              <a:rPr lang="en-US" sz="6000" dirty="0" err="1">
                <a:latin typeface="Candara Light" panose="020E0502030303020204" pitchFamily="34" charset="0"/>
              </a:rPr>
              <a:t>dampak</a:t>
            </a:r>
            <a:r>
              <a:rPr lang="en-US" sz="6000" dirty="0">
                <a:latin typeface="Candara Light" panose="020E0502030303020204" pitchFamily="34" charset="0"/>
              </a:rPr>
              <a:t>) </a:t>
            </a:r>
            <a:r>
              <a:rPr lang="en-US" sz="6000" dirty="0" err="1">
                <a:latin typeface="Candara Light" panose="020E0502030303020204" pitchFamily="34" charset="0"/>
              </a:rPr>
              <a:t>terbaik</a:t>
            </a:r>
            <a:r>
              <a:rPr lang="en-US" sz="6000" dirty="0">
                <a:latin typeface="Candara Light" panose="020E0502030303020204" pitchFamily="34" charset="0"/>
              </a:rPr>
              <a:t> </a:t>
            </a:r>
            <a:r>
              <a:rPr lang="en-US" sz="6000" dirty="0" err="1">
                <a:latin typeface="Candara Light" panose="020E0502030303020204" pitchFamily="34" charset="0"/>
              </a:rPr>
              <a:t>bagi</a:t>
            </a:r>
            <a:r>
              <a:rPr lang="en-US" sz="6000" dirty="0">
                <a:latin typeface="Candara Light" panose="020E0502030303020204" pitchFamily="34" charset="0"/>
              </a:rPr>
              <a:t> yang lain </a:t>
            </a:r>
            <a:r>
              <a:rPr lang="en-US" sz="6000" dirty="0" err="1">
                <a:latin typeface="Candara Light" panose="020E0502030303020204" pitchFamily="34" charset="0"/>
              </a:rPr>
              <a:t>secara</a:t>
            </a:r>
            <a:r>
              <a:rPr lang="en-US" sz="6000" dirty="0">
                <a:latin typeface="Candara Light" panose="020E0502030303020204" pitchFamily="34" charset="0"/>
              </a:rPr>
              <a:t> </a:t>
            </a:r>
            <a:r>
              <a:rPr lang="en-US" sz="6000" dirty="0" err="1">
                <a:latin typeface="Candara Light" panose="020E0502030303020204" pitchFamily="34" charset="0"/>
              </a:rPr>
              <a:t>berkelanjutan</a:t>
            </a:r>
            <a:br>
              <a:rPr lang="en-US" sz="6000" dirty="0">
                <a:latin typeface="Candara Light" panose="020E0502030303020204" pitchFamily="34" charset="0"/>
              </a:rPr>
            </a:br>
            <a:r>
              <a:rPr lang="en-US" dirty="0">
                <a:latin typeface="Candara Light" panose="020E0502030303020204" pitchFamily="34" charset="0"/>
              </a:rPr>
              <a:t>(NUH, 2022: </a:t>
            </a:r>
            <a:r>
              <a:rPr lang="en-US" dirty="0" err="1">
                <a:latin typeface="Candara Light" panose="020E0502030303020204" pitchFamily="34" charset="0"/>
              </a:rPr>
              <a:t>inspirasi</a:t>
            </a:r>
            <a:r>
              <a:rPr lang="en-US" dirty="0">
                <a:latin typeface="Candara Light" panose="020E0502030303020204" pitchFamily="34" charset="0"/>
              </a:rPr>
              <a:t> al </a:t>
            </a:r>
            <a:r>
              <a:rPr lang="en-US" dirty="0" err="1">
                <a:latin typeface="Candara Light" panose="020E0502030303020204" pitchFamily="34" charset="0"/>
              </a:rPr>
              <a:t>hadist</a:t>
            </a:r>
            <a:r>
              <a:rPr lang="en-US" dirty="0">
                <a:latin typeface="Candara Light" panose="020E0502030303020204" pitchFamily="34" charset="0"/>
              </a:rPr>
              <a:t>)</a:t>
            </a:r>
            <a:endParaRPr lang="en-ID" sz="6000" dirty="0">
              <a:latin typeface="Candara Light" panose="020E0502030303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CFF23B-E804-8346-04E1-04C8BCDD4893}"/>
              </a:ext>
            </a:extLst>
          </p:cNvPr>
          <p:cNvSpPr txBox="1"/>
          <p:nvPr/>
        </p:nvSpPr>
        <p:spPr>
          <a:xfrm>
            <a:off x="1769807" y="4866969"/>
            <a:ext cx="9026013" cy="16004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Candara Light" panose="020E0502030303020204" pitchFamily="34" charset="0"/>
              </a:rPr>
              <a:t>Dependent, independent and </a:t>
            </a:r>
            <a:r>
              <a:rPr lang="en-US" sz="5400" b="1" dirty="0">
                <a:solidFill>
                  <a:srgbClr val="FF0000"/>
                </a:solidFill>
                <a:latin typeface="Candara Light" panose="020E0502030303020204" pitchFamily="34" charset="0"/>
              </a:rPr>
              <a:t>Interdependent</a:t>
            </a:r>
            <a:r>
              <a:rPr lang="en-US" sz="4400" b="1" dirty="0">
                <a:latin typeface="Candara Light" panose="020E0502030303020204" pitchFamily="34" charset="0"/>
              </a:rPr>
              <a:t> Society </a:t>
            </a:r>
            <a:r>
              <a:rPr lang="en-US" sz="2800" dirty="0">
                <a:latin typeface="Candara Light" panose="020E0502030303020204" pitchFamily="34" charset="0"/>
              </a:rPr>
              <a:t>(Stephen Covey)</a:t>
            </a:r>
            <a:endParaRPr lang="en-ID" sz="2800" dirty="0">
              <a:latin typeface="Candara Light" panose="020E0502030303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115A41-35C6-DDBA-1359-3E834F73C4A8}"/>
              </a:ext>
            </a:extLst>
          </p:cNvPr>
          <p:cNvSpPr/>
          <p:nvPr/>
        </p:nvSpPr>
        <p:spPr>
          <a:xfrm>
            <a:off x="485139" y="290969"/>
            <a:ext cx="11266419" cy="62526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16620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F5822D-E2AA-5534-41BD-F488D88AF2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64" t="6923" r="36921"/>
          <a:stretch/>
        </p:blipFill>
        <p:spPr>
          <a:xfrm>
            <a:off x="3783564" y="279918"/>
            <a:ext cx="5728996" cy="55669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A blue and black book cover&#10;&#10;Description automatically generated">
            <a:extLst>
              <a:ext uri="{FF2B5EF4-FFF2-40B4-BE49-F238E27FC236}">
                <a16:creationId xmlns:a16="http://schemas.microsoft.com/office/drawing/2014/main" id="{96BF43D1-627C-2571-76D9-2B87ABC944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" t="2585" r="1778" b="2313"/>
          <a:stretch/>
        </p:blipFill>
        <p:spPr>
          <a:xfrm>
            <a:off x="83975" y="279918"/>
            <a:ext cx="3741576" cy="65210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4836F8C-4DAE-D51D-13E6-1CA52AA383CF}"/>
              </a:ext>
            </a:extLst>
          </p:cNvPr>
          <p:cNvSpPr txBox="1"/>
          <p:nvPr/>
        </p:nvSpPr>
        <p:spPr>
          <a:xfrm>
            <a:off x="3825551" y="5846875"/>
            <a:ext cx="8331945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ndara Light" panose="020E0502030303020204" pitchFamily="34" charset="0"/>
              </a:rPr>
              <a:t>Leadership is not about titles, positions, or flowchart. It is about one life </a:t>
            </a:r>
            <a:r>
              <a:rPr lang="en-US" sz="3200" b="1" dirty="0">
                <a:solidFill>
                  <a:srgbClr val="FF0000"/>
                </a:solidFill>
                <a:latin typeface="Candara Light" panose="020E0502030303020204" pitchFamily="34" charset="0"/>
              </a:rPr>
              <a:t>Influencing another </a:t>
            </a:r>
            <a:r>
              <a:rPr lang="en-US" sz="2400" b="1" dirty="0">
                <a:latin typeface="Candara Light" panose="020E0502030303020204" pitchFamily="34" charset="0"/>
              </a:rPr>
              <a:t>(John. C. Maxwell)</a:t>
            </a:r>
            <a:endParaRPr lang="en-ID" sz="2400" b="1" dirty="0">
              <a:latin typeface="Candara Light" panose="020E0502030303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E1D865-DFCD-7365-9B91-BF15E82EC5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638" t="6923" r="921" b="4841"/>
          <a:stretch/>
        </p:blipFill>
        <p:spPr>
          <a:xfrm>
            <a:off x="9520043" y="279918"/>
            <a:ext cx="2637453" cy="55669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ABE559-F114-3972-FE9F-F1E41C32D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3760" y="6312747"/>
            <a:ext cx="2743200" cy="365125"/>
          </a:xfrm>
        </p:spPr>
        <p:txBody>
          <a:bodyPr/>
          <a:lstStyle/>
          <a:p>
            <a:fld id="{C3DB2ADC-AF19-4574-8C10-79B5B04FCA2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198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F0A27-1C9A-D6B2-7614-55A32E9CE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71" y="365125"/>
            <a:ext cx="11088329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Bahnschrift Condensed" panose="020B0502040204020203" pitchFamily="34" charset="0"/>
              </a:rPr>
              <a:t>Dalam </a:t>
            </a:r>
            <a:r>
              <a:rPr lang="en-US" sz="3600" dirty="0" err="1">
                <a:latin typeface="Bahnschrift Condensed" panose="020B0502040204020203" pitchFamily="34" charset="0"/>
              </a:rPr>
              <a:t>organisasi</a:t>
            </a:r>
            <a:r>
              <a:rPr lang="en-US" sz="3600" dirty="0">
                <a:latin typeface="Bahnschrift Condensed" panose="020B0502040204020203" pitchFamily="34" charset="0"/>
              </a:rPr>
              <a:t> </a:t>
            </a:r>
            <a:r>
              <a:rPr lang="en-US" sz="3600" dirty="0" err="1">
                <a:latin typeface="Bahnschrift Condensed" panose="020B0502040204020203" pitchFamily="34" charset="0"/>
              </a:rPr>
              <a:t>harus</a:t>
            </a:r>
            <a:r>
              <a:rPr lang="en-US" sz="3600" dirty="0">
                <a:latin typeface="Bahnschrift Condensed" panose="020B0502040204020203" pitchFamily="34" charset="0"/>
              </a:rPr>
              <a:t> </a:t>
            </a:r>
            <a:r>
              <a:rPr lang="en-US" sz="3600" dirty="0" err="1">
                <a:latin typeface="Bahnschrift Condensed" panose="020B0502040204020203" pitchFamily="34" charset="0"/>
              </a:rPr>
              <a:t>berani</a:t>
            </a:r>
            <a:r>
              <a:rPr lang="en-US" sz="3600" dirty="0">
                <a:latin typeface="Bahnschrift Condensed" panose="020B0502040204020203" pitchFamily="34" charset="0"/>
              </a:rPr>
              <a:t> </a:t>
            </a:r>
            <a:r>
              <a:rPr lang="en-US" sz="3600" dirty="0" err="1">
                <a:latin typeface="Bahnschrift Condensed" panose="020B0502040204020203" pitchFamily="34" charset="0"/>
              </a:rPr>
              <a:t>berinovasi</a:t>
            </a:r>
            <a:r>
              <a:rPr lang="en-US" sz="3600" dirty="0">
                <a:latin typeface="Bahnschrift Condensed" panose="020B0502040204020203" pitchFamily="34" charset="0"/>
              </a:rPr>
              <a:t> </a:t>
            </a:r>
            <a:r>
              <a:rPr lang="en-US" sz="3600" dirty="0" err="1">
                <a:latin typeface="Bahnschrift Condensed" panose="020B0502040204020203" pitchFamily="34" charset="0"/>
              </a:rPr>
              <a:t>kunci</a:t>
            </a:r>
            <a:r>
              <a:rPr lang="en-US" sz="3600" dirty="0">
                <a:latin typeface="Bahnschrift Condensed" panose="020B0502040204020203" pitchFamily="34" charset="0"/>
              </a:rPr>
              <a:t> </a:t>
            </a:r>
            <a:r>
              <a:rPr lang="en-US" sz="3600" dirty="0" err="1">
                <a:latin typeface="Bahnschrift Condensed" panose="020B0502040204020203" pitchFamily="34" charset="0"/>
              </a:rPr>
              <a:t>kemajuan</a:t>
            </a:r>
            <a:r>
              <a:rPr lang="en-US" sz="3600" dirty="0">
                <a:latin typeface="Bahnschrift Condensed" panose="020B0502040204020203" pitchFamily="34" charset="0"/>
              </a:rPr>
              <a:t> </a:t>
            </a:r>
            <a:endParaRPr lang="en-ID" sz="3600" dirty="0">
              <a:latin typeface="Bahnschrift Condensed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4A922-84DE-78C9-041B-42E3F80E3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 descr="A diagram of a person working on gears&#10;&#10;AI-generated content may be incorrect.">
            <a:extLst>
              <a:ext uri="{FF2B5EF4-FFF2-40B4-BE49-F238E27FC236}">
                <a16:creationId xmlns:a16="http://schemas.microsoft.com/office/drawing/2014/main" id="{4AFB9566-6B8B-52C2-29B7-B7177CBC68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53"/>
          <a:stretch>
            <a:fillRect/>
          </a:stretch>
        </p:blipFill>
        <p:spPr>
          <a:xfrm>
            <a:off x="176980" y="1434137"/>
            <a:ext cx="12192000" cy="542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807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531CB-D2E3-E671-6C46-880CDA8B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6698" y="2521884"/>
            <a:ext cx="9606791" cy="1325563"/>
          </a:xfrm>
        </p:spPr>
        <p:txBody>
          <a:bodyPr/>
          <a:lstStyle/>
          <a:p>
            <a:r>
              <a:rPr lang="en-US" dirty="0" err="1"/>
              <a:t>Siapa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berperan</a:t>
            </a:r>
            <a:r>
              <a:rPr lang="en-US" dirty="0"/>
              <a:t>?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959420-5757-A5A2-53A9-3462AA1F5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964" y="761493"/>
            <a:ext cx="6664623" cy="496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394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B7D99-FA75-B157-717A-2895ED620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9517" y="2872351"/>
            <a:ext cx="10515600" cy="1325563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Gaya </a:t>
            </a:r>
            <a:r>
              <a:rPr lang="en-US" dirty="0" err="1">
                <a:solidFill>
                  <a:srgbClr val="FFFF00"/>
                </a:solidFill>
              </a:rPr>
              <a:t>Kepemimpinan</a:t>
            </a:r>
            <a:r>
              <a:rPr lang="en-US" dirty="0">
                <a:solidFill>
                  <a:srgbClr val="FFFF00"/>
                </a:solidFill>
              </a:rPr>
              <a:t> </a:t>
            </a:r>
            <a:endParaRPr lang="en-ID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33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AEDD3-2013-5518-EFB0-FFF072D61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1. Gaya </a:t>
            </a:r>
            <a:r>
              <a:rPr lang="en-ID" dirty="0" err="1"/>
              <a:t>Demokratis</a:t>
            </a:r>
            <a:r>
              <a:rPr lang="en-ID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A2784-AE72-858F-FC77-2B66A375B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91865" cy="4103227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en-ID" dirty="0"/>
              <a:t>Gaya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digambarkan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pemimpin</a:t>
            </a:r>
            <a:r>
              <a:rPr lang="en-ID" dirty="0"/>
              <a:t> yang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wewenang</a:t>
            </a:r>
            <a:r>
              <a:rPr lang="en-ID" dirty="0"/>
              <a:t> yang </a:t>
            </a:r>
            <a:r>
              <a:rPr lang="en-ID" dirty="0" err="1"/>
              <a:t>luas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bawahan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melibatkan</a:t>
            </a:r>
            <a:r>
              <a:rPr lang="en-ID" dirty="0"/>
              <a:t> </a:t>
            </a:r>
            <a:r>
              <a:rPr lang="en-ID" dirty="0" err="1"/>
              <a:t>bawahan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(Sultan &amp; </a:t>
            </a:r>
            <a:r>
              <a:rPr lang="en-ID" dirty="0" err="1"/>
              <a:t>Prasetyo</a:t>
            </a:r>
            <a:r>
              <a:rPr lang="en-ID" dirty="0"/>
              <a:t>, 2023)</a:t>
            </a:r>
          </a:p>
          <a:p>
            <a:pPr algn="just"/>
            <a:r>
              <a:rPr lang="en-ID" dirty="0"/>
              <a:t>Staff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mengenai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dan </a:t>
            </a:r>
            <a:r>
              <a:rPr lang="en-ID" dirty="0" err="1"/>
              <a:t>tanggung</a:t>
            </a:r>
            <a:r>
              <a:rPr lang="en-ID" dirty="0"/>
              <a:t> </a:t>
            </a:r>
            <a:r>
              <a:rPr lang="en-ID" dirty="0" err="1"/>
              <a:t>jawabnya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ciri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.</a:t>
            </a:r>
          </a:p>
          <a:p>
            <a:pPr algn="just"/>
            <a:r>
              <a:rPr lang="en-ID" dirty="0"/>
              <a:t> Gaya </a:t>
            </a:r>
            <a:r>
              <a:rPr lang="en-ID" dirty="0" err="1"/>
              <a:t>demokratis</a:t>
            </a:r>
            <a:r>
              <a:rPr lang="en-ID" dirty="0"/>
              <a:t> </a:t>
            </a:r>
            <a:r>
              <a:rPr lang="en-ID" dirty="0" err="1"/>
              <a:t>dicirikan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selalu</a:t>
            </a:r>
            <a:r>
              <a:rPr lang="en-ID" dirty="0"/>
              <a:t> </a:t>
            </a:r>
            <a:r>
              <a:rPr lang="en-ID" dirty="0" err="1"/>
              <a:t>meminta</a:t>
            </a:r>
            <a:r>
              <a:rPr lang="en-ID" dirty="0"/>
              <a:t> </a:t>
            </a:r>
            <a:r>
              <a:rPr lang="en-ID" dirty="0" err="1"/>
              <a:t>pendapat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,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berpikir</a:t>
            </a:r>
            <a:r>
              <a:rPr lang="en-ID" dirty="0"/>
              <a:t> </a:t>
            </a:r>
            <a:r>
              <a:rPr lang="en-ID" dirty="0" err="1"/>
              <a:t>kritis</a:t>
            </a:r>
            <a:r>
              <a:rPr lang="en-ID" dirty="0"/>
              <a:t>, </a:t>
            </a:r>
            <a:r>
              <a:rPr lang="en-ID" dirty="0" err="1"/>
              <a:t>pengambilan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didasarkan</a:t>
            </a:r>
            <a:r>
              <a:rPr lang="en-ID" dirty="0"/>
              <a:t> pada </a:t>
            </a:r>
            <a:r>
              <a:rPr lang="en-ID" dirty="0" err="1"/>
              <a:t>substansi</a:t>
            </a:r>
            <a:r>
              <a:rPr lang="en-ID" dirty="0"/>
              <a:t> program </a:t>
            </a:r>
            <a:r>
              <a:rPr lang="en-ID" dirty="0" err="1"/>
              <a:t>kerja</a:t>
            </a:r>
            <a:r>
              <a:rPr lang="en-ID" dirty="0"/>
              <a:t>. </a:t>
            </a:r>
          </a:p>
        </p:txBody>
      </p:sp>
      <p:pic>
        <p:nvPicPr>
          <p:cNvPr id="1026" name="Picture 2" descr="Gaya Kepemimpinan Demokratis: Esensi, Ciri-Ciri, dan Penerapannya - Abd ...">
            <a:extLst>
              <a:ext uri="{FF2B5EF4-FFF2-40B4-BE49-F238E27FC236}">
                <a16:creationId xmlns:a16="http://schemas.microsoft.com/office/drawing/2014/main" id="{1AAB9ABA-40B4-78E6-7C9E-541B3215C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699" y="1337187"/>
            <a:ext cx="4997732" cy="499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6188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3CB19-1EB2-A03E-4625-62D3402BC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2. Gaya </a:t>
            </a:r>
            <a:r>
              <a:rPr lang="en-ID" dirty="0" err="1"/>
              <a:t>Otoriter</a:t>
            </a:r>
            <a:r>
              <a:rPr lang="en-ID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F7CA6-7EBE-931B-5B25-7877D108C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dirty="0"/>
              <a:t>Gaya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otoriter</a:t>
            </a:r>
            <a:r>
              <a:rPr lang="en-ID" dirty="0"/>
              <a:t> </a:t>
            </a:r>
            <a:r>
              <a:rPr lang="en-ID" dirty="0" err="1"/>
              <a:t>dicirikan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memberi</a:t>
            </a:r>
            <a:r>
              <a:rPr lang="en-ID" dirty="0"/>
              <a:t> </a:t>
            </a:r>
            <a:r>
              <a:rPr lang="en-ID" dirty="0" err="1"/>
              <a:t>perintah</a:t>
            </a:r>
            <a:r>
              <a:rPr lang="en-ID" dirty="0"/>
              <a:t> dan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staf</a:t>
            </a:r>
            <a:r>
              <a:rPr lang="en-ID" dirty="0"/>
              <a:t> </a:t>
            </a:r>
            <a:r>
              <a:rPr lang="en-ID" dirty="0" err="1"/>
              <a:t>nya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mendominasi</a:t>
            </a:r>
            <a:r>
              <a:rPr lang="en-ID" dirty="0"/>
              <a:t> </a:t>
            </a:r>
            <a:r>
              <a:rPr lang="en-ID" dirty="0" err="1"/>
              <a:t>kelompok</a:t>
            </a:r>
            <a:r>
              <a:rPr lang="en-ID" dirty="0"/>
              <a:t> dan </a:t>
            </a:r>
            <a:r>
              <a:rPr lang="en-ID" dirty="0" err="1"/>
              <a:t>membuat</a:t>
            </a:r>
            <a:r>
              <a:rPr lang="en-ID" dirty="0"/>
              <a:t> status </a:t>
            </a: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tinggi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status </a:t>
            </a:r>
            <a:r>
              <a:rPr lang="en-ID" dirty="0" err="1"/>
              <a:t>anggota</a:t>
            </a:r>
            <a:r>
              <a:rPr lang="en-ID" dirty="0"/>
              <a:t> </a:t>
            </a:r>
            <a:r>
              <a:rPr lang="en-ID" dirty="0" err="1"/>
              <a:t>kelompok</a:t>
            </a:r>
            <a:r>
              <a:rPr lang="en-ID" dirty="0"/>
              <a:t> (Arif &amp; </a:t>
            </a:r>
            <a:r>
              <a:rPr lang="en-ID" dirty="0" err="1"/>
              <a:t>Yusnaini</a:t>
            </a:r>
            <a:r>
              <a:rPr lang="en-ID" dirty="0"/>
              <a:t>, 2021). </a:t>
            </a:r>
          </a:p>
          <a:p>
            <a:pPr algn="just"/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otoriter</a:t>
            </a:r>
            <a:r>
              <a:rPr lang="en-ID" dirty="0"/>
              <a:t> </a:t>
            </a:r>
            <a:r>
              <a:rPr lang="en-ID" dirty="0" err="1"/>
              <a:t>digambarkan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pemimpin</a:t>
            </a:r>
            <a:r>
              <a:rPr lang="en-ID" dirty="0"/>
              <a:t> yang </a:t>
            </a:r>
            <a:r>
              <a:rPr lang="en-ID" dirty="0" err="1"/>
              <a:t>mengatur</a:t>
            </a:r>
            <a:r>
              <a:rPr lang="en-ID" dirty="0"/>
              <a:t> </a:t>
            </a:r>
            <a:r>
              <a:rPr lang="en-ID" dirty="0" err="1"/>
              <a:t>kebijakan</a:t>
            </a:r>
            <a:r>
              <a:rPr lang="en-ID" dirty="0"/>
              <a:t> dan </a:t>
            </a:r>
            <a:r>
              <a:rPr lang="en-ID" dirty="0" err="1"/>
              <a:t>prosedur</a:t>
            </a:r>
            <a:r>
              <a:rPr lang="en-ID" dirty="0"/>
              <a:t>, </a:t>
            </a:r>
            <a:r>
              <a:rPr lang="en-ID" dirty="0" err="1"/>
              <a:t>memutuskan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apa</a:t>
            </a:r>
            <a:r>
              <a:rPr lang="en-ID" dirty="0"/>
              <a:t> yang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dicapai</a:t>
            </a:r>
            <a:r>
              <a:rPr lang="en-ID" dirty="0"/>
              <a:t> dan </a:t>
            </a:r>
            <a:r>
              <a:rPr lang="en-ID" dirty="0" err="1"/>
              <a:t>mengarahkan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aktivitas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bawahan</a:t>
            </a:r>
            <a:r>
              <a:rPr lang="en-ID" dirty="0"/>
              <a:t>.</a:t>
            </a:r>
          </a:p>
          <a:p>
            <a:pPr algn="just"/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digerakkan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penuh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tim</a:t>
            </a:r>
            <a:r>
              <a:rPr lang="en-ID" dirty="0"/>
              <a:t> </a:t>
            </a:r>
            <a:r>
              <a:rPr lang="en-ID" dirty="0" err="1"/>
              <a:t>meninggalkan</a:t>
            </a:r>
            <a:r>
              <a:rPr lang="en-ID" dirty="0"/>
              <a:t> </a:t>
            </a:r>
            <a:r>
              <a:rPr lang="en-ID" dirty="0" err="1"/>
              <a:t>sedikit</a:t>
            </a:r>
            <a:r>
              <a:rPr lang="en-ID" dirty="0"/>
              <a:t> </a:t>
            </a:r>
            <a:r>
              <a:rPr lang="en-ID" dirty="0" err="1"/>
              <a:t>otonomi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kelompok</a:t>
            </a:r>
            <a:r>
              <a:rPr lang="en-ID" dirty="0"/>
              <a:t>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03CFBD-3884-755C-DD90-F2CCFBA6CEDE}"/>
              </a:ext>
            </a:extLst>
          </p:cNvPr>
          <p:cNvSpPr/>
          <p:nvPr/>
        </p:nvSpPr>
        <p:spPr>
          <a:xfrm>
            <a:off x="580103" y="1406013"/>
            <a:ext cx="11012129" cy="2846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37682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82CC6-EF7E-795F-12D0-714E842D4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3. Gaya laissez Faire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927FF-679E-DA0B-9831-F48442329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dirty="0" err="1"/>
              <a:t>Pemimpin</a:t>
            </a:r>
            <a:r>
              <a:rPr lang="en-ID" dirty="0"/>
              <a:t> laissez faire </a:t>
            </a:r>
            <a:r>
              <a:rPr lang="en-ID" dirty="0" err="1"/>
              <a:t>umumnya</a:t>
            </a:r>
            <a:r>
              <a:rPr lang="en-ID" dirty="0"/>
              <a:t> </a:t>
            </a:r>
            <a:r>
              <a:rPr lang="en-ID" dirty="0" err="1"/>
              <a:t>pasif</a:t>
            </a:r>
            <a:r>
              <a:rPr lang="en-ID" dirty="0"/>
              <a:t> dan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direktif</a:t>
            </a:r>
            <a:r>
              <a:rPr lang="en-ID" dirty="0"/>
              <a:t> </a:t>
            </a:r>
            <a:r>
              <a:rPr lang="en-ID" dirty="0" err="1"/>
              <a:t>kurang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perencanaan</a:t>
            </a:r>
            <a:r>
              <a:rPr lang="en-ID" dirty="0"/>
              <a:t>, </a:t>
            </a:r>
            <a:r>
              <a:rPr lang="en-ID" dirty="0" err="1"/>
              <a:t>keputusan</a:t>
            </a:r>
            <a:r>
              <a:rPr lang="en-ID" dirty="0"/>
              <a:t> dan </a:t>
            </a:r>
            <a:r>
              <a:rPr lang="en-ID" dirty="0" err="1"/>
              <a:t>mendorong</a:t>
            </a:r>
            <a:r>
              <a:rPr lang="en-ID" dirty="0"/>
              <a:t> orang lain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sesuatu</a:t>
            </a:r>
            <a:r>
              <a:rPr lang="en-ID" dirty="0"/>
              <a:t>. </a:t>
            </a:r>
          </a:p>
          <a:p>
            <a:pPr algn="just"/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orang </a:t>
            </a:r>
            <a:r>
              <a:rPr lang="en-ID" dirty="0" err="1"/>
              <a:t>bingung</a:t>
            </a:r>
            <a:r>
              <a:rPr lang="en-ID" dirty="0"/>
              <a:t> dan </a:t>
            </a:r>
            <a:r>
              <a:rPr lang="en-ID" dirty="0" err="1"/>
              <a:t>frustasi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,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pengarahan</a:t>
            </a:r>
            <a:r>
              <a:rPr lang="en-ID" dirty="0"/>
              <a:t> dan </a:t>
            </a:r>
            <a:r>
              <a:rPr lang="en-ID" dirty="0" err="1"/>
              <a:t>bimbingan</a:t>
            </a:r>
            <a:r>
              <a:rPr lang="en-ID" dirty="0"/>
              <a:t> (Arif &amp; </a:t>
            </a:r>
            <a:r>
              <a:rPr lang="en-ID" dirty="0" err="1"/>
              <a:t>Yusnaini</a:t>
            </a:r>
            <a:r>
              <a:rPr lang="en-ID" dirty="0"/>
              <a:t>, 2021).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F5639D-2CB5-B477-C490-9FD821430D0A}"/>
              </a:ext>
            </a:extLst>
          </p:cNvPr>
          <p:cNvSpPr/>
          <p:nvPr/>
        </p:nvSpPr>
        <p:spPr>
          <a:xfrm>
            <a:off x="580103" y="1406013"/>
            <a:ext cx="11012129" cy="2846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94407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BFC58-570E-53A5-B4E7-AA962EDB6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Gaya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Transformasional</a:t>
            </a:r>
            <a:r>
              <a:rPr lang="en-ID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8F198-535A-5690-E762-77B56F775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dirty="0" err="1"/>
              <a:t>Menurut</a:t>
            </a:r>
            <a:r>
              <a:rPr lang="en-ID" dirty="0"/>
              <a:t> (Marquis &amp; Huston, 2012)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transformasional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ciri</a:t>
            </a:r>
            <a:r>
              <a:rPr lang="en-ID" dirty="0"/>
              <a:t>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menggerakan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visi</a:t>
            </a:r>
            <a:r>
              <a:rPr lang="en-ID" dirty="0"/>
              <a:t> </a:t>
            </a:r>
            <a:r>
              <a:rPr lang="en-ID" dirty="0" err="1"/>
              <a:t>kemudian</a:t>
            </a:r>
            <a:r>
              <a:rPr lang="en-ID" dirty="0"/>
              <a:t> </a:t>
            </a:r>
            <a:r>
              <a:rPr lang="en-ID" dirty="0" err="1"/>
              <a:t>mengembangkan</a:t>
            </a:r>
            <a:r>
              <a:rPr lang="en-ID" dirty="0"/>
              <a:t> orang lain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visinya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energi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mencapai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. </a:t>
            </a:r>
          </a:p>
          <a:p>
            <a:pPr algn="just"/>
            <a:r>
              <a:rPr lang="en-ID" dirty="0"/>
              <a:t>Huber, (2018) </a:t>
            </a:r>
            <a:r>
              <a:rPr lang="en-ID" dirty="0" err="1"/>
              <a:t>mendefinisikan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transformasional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proses </a:t>
            </a:r>
            <a:r>
              <a:rPr lang="en-ID" dirty="0" err="1"/>
              <a:t>memberdayakan</a:t>
            </a:r>
            <a:r>
              <a:rPr lang="en-ID" dirty="0"/>
              <a:t> </a:t>
            </a:r>
            <a:r>
              <a:rPr lang="en-ID" dirty="0" err="1"/>
              <a:t>pengikut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rasa </a:t>
            </a:r>
            <a:r>
              <a:rPr lang="en-ID" dirty="0" err="1"/>
              <a:t>otonomi</a:t>
            </a:r>
            <a:r>
              <a:rPr lang="en-ID" dirty="0"/>
              <a:t> dan </a:t>
            </a:r>
            <a:r>
              <a:rPr lang="en-ID" dirty="0" err="1"/>
              <a:t>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r>
              <a:rPr lang="en-ID" dirty="0"/>
              <a:t>,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komitmen</a:t>
            </a:r>
            <a:r>
              <a:rPr lang="en-ID" dirty="0"/>
              <a:t> dan </a:t>
            </a:r>
            <a:r>
              <a:rPr lang="en-ID" dirty="0" err="1"/>
              <a:t>efisiensi</a:t>
            </a:r>
            <a:r>
              <a:rPr lang="en-ID" dirty="0"/>
              <a:t>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5EF151-DE69-38CC-22E7-00EC49E5DFE1}"/>
              </a:ext>
            </a:extLst>
          </p:cNvPr>
          <p:cNvSpPr/>
          <p:nvPr/>
        </p:nvSpPr>
        <p:spPr>
          <a:xfrm>
            <a:off x="580103" y="1406013"/>
            <a:ext cx="11012129" cy="2846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306266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CDEF9-8E18-AF30-1FF6-DA468B43D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Gaya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transaksional</a:t>
            </a:r>
            <a:r>
              <a:rPr lang="en-ID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A305D-BBA7-4C76-D29D-DB4754427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dirty="0"/>
              <a:t>Gaya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transaksional</a:t>
            </a:r>
            <a:r>
              <a:rPr lang="en-ID" dirty="0"/>
              <a:t> </a:t>
            </a:r>
            <a:r>
              <a:rPr lang="en-ID" dirty="0" err="1"/>
              <a:t>bertujuan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memobilisasi</a:t>
            </a:r>
            <a:r>
              <a:rPr lang="en-ID" dirty="0"/>
              <a:t> </a:t>
            </a:r>
            <a:r>
              <a:rPr lang="en-ID" dirty="0" err="1"/>
              <a:t>pengikut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mencapai</a:t>
            </a:r>
            <a:r>
              <a:rPr lang="en-ID" dirty="0"/>
              <a:t> </a:t>
            </a:r>
            <a:r>
              <a:rPr lang="en-ID" dirty="0" err="1"/>
              <a:t>kepentingan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,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transaksional</a:t>
            </a:r>
            <a:r>
              <a:rPr lang="en-ID" dirty="0"/>
              <a:t> </a:t>
            </a:r>
            <a:r>
              <a:rPr lang="en-ID" dirty="0" err="1"/>
              <a:t>terutama</a:t>
            </a:r>
            <a:r>
              <a:rPr lang="en-ID" dirty="0"/>
              <a:t> </a:t>
            </a:r>
            <a:r>
              <a:rPr lang="en-ID" dirty="0" err="1"/>
              <a:t>mengakui</a:t>
            </a:r>
            <a:r>
              <a:rPr lang="en-ID" dirty="0"/>
              <a:t> </a:t>
            </a:r>
            <a:r>
              <a:rPr lang="en-ID" dirty="0" err="1"/>
              <a:t>nilai-nilai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dan </a:t>
            </a:r>
            <a:r>
              <a:rPr lang="en-ID" dirty="0" err="1"/>
              <a:t>karyawan</a:t>
            </a:r>
            <a:r>
              <a:rPr lang="en-ID" dirty="0"/>
              <a:t>, </a:t>
            </a:r>
            <a:r>
              <a:rPr lang="en-ID" dirty="0" err="1"/>
              <a:t>namun</a:t>
            </a:r>
            <a:r>
              <a:rPr lang="en-ID" dirty="0"/>
              <a:t> </a:t>
            </a:r>
            <a:r>
              <a:rPr lang="en-ID" dirty="0" err="1"/>
              <a:t>memandang</a:t>
            </a:r>
            <a:r>
              <a:rPr lang="en-ID" dirty="0"/>
              <a:t> </a:t>
            </a:r>
            <a:r>
              <a:rPr lang="en-ID" dirty="0" err="1"/>
              <a:t>keduanya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fundamental </a:t>
            </a:r>
            <a:r>
              <a:rPr lang="en-ID" dirty="0" err="1"/>
              <a:t>terpisah</a:t>
            </a:r>
            <a:r>
              <a:rPr lang="en-ID" dirty="0"/>
              <a:t>, </a:t>
            </a:r>
            <a:r>
              <a:rPr lang="en-ID" dirty="0" err="1"/>
              <a:t>memerlukan</a:t>
            </a:r>
            <a:r>
              <a:rPr lang="en-ID" dirty="0"/>
              <a:t> </a:t>
            </a:r>
            <a:r>
              <a:rPr lang="en-ID" dirty="0" err="1"/>
              <a:t>pertukaran</a:t>
            </a:r>
            <a:r>
              <a:rPr lang="en-ID" dirty="0"/>
              <a:t> </a:t>
            </a:r>
            <a:r>
              <a:rPr lang="en-ID" dirty="0" err="1"/>
              <a:t>transaksional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dan </a:t>
            </a:r>
            <a:r>
              <a:rPr lang="en-ID" dirty="0" err="1"/>
              <a:t>organisasinya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(Purwanto et al., 2020). </a:t>
            </a:r>
          </a:p>
          <a:p>
            <a:pPr algn="just"/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transaksional</a:t>
            </a:r>
            <a:r>
              <a:rPr lang="en-ID" dirty="0"/>
              <a:t> </a:t>
            </a:r>
            <a:r>
              <a:rPr lang="en-ID" dirty="0" err="1"/>
              <a:t>memotivasi</a:t>
            </a:r>
            <a:r>
              <a:rPr lang="en-ID" dirty="0"/>
              <a:t> </a:t>
            </a:r>
            <a:r>
              <a:rPr lang="en-ID" dirty="0" err="1"/>
              <a:t>pengikut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imbalan</a:t>
            </a:r>
            <a:r>
              <a:rPr lang="en-ID" dirty="0"/>
              <a:t> dan </a:t>
            </a:r>
            <a:r>
              <a:rPr lang="en-ID" dirty="0" err="1"/>
              <a:t>hukuman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keberhasilan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kegagalannya</a:t>
            </a:r>
            <a:r>
              <a:rPr lang="en-ID" dirty="0"/>
              <a:t> </a:t>
            </a:r>
            <a:r>
              <a:rPr lang="en-ID" dirty="0" err="1"/>
              <a:t>mencapai</a:t>
            </a:r>
            <a:r>
              <a:rPr lang="en-ID" dirty="0"/>
              <a:t> </a:t>
            </a:r>
            <a:r>
              <a:rPr lang="en-ID" dirty="0" err="1"/>
              <a:t>tuntutan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(masing-masing).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3C6049-71AF-8391-8138-77C5E459E923}"/>
              </a:ext>
            </a:extLst>
          </p:cNvPr>
          <p:cNvSpPr/>
          <p:nvPr/>
        </p:nvSpPr>
        <p:spPr>
          <a:xfrm>
            <a:off x="580103" y="1406013"/>
            <a:ext cx="11012129" cy="2846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155974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85802" y="549625"/>
            <a:ext cx="546099" cy="5460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09470" y="549625"/>
            <a:ext cx="1993899" cy="5460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184061" y="537222"/>
            <a:ext cx="2089150" cy="544679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467" marR="3387">
              <a:lnSpc>
                <a:spcPct val="115799"/>
              </a:lnSpc>
              <a:spcBef>
                <a:spcPts val="63"/>
              </a:spcBef>
            </a:pPr>
            <a:r>
              <a:rPr sz="1000" spc="-50" dirty="0">
                <a:latin typeface="Arial Black"/>
                <a:cs typeface="Arial Black"/>
              </a:rPr>
              <a:t>Kementerian</a:t>
            </a:r>
            <a:r>
              <a:rPr sz="1000" spc="-37" dirty="0">
                <a:latin typeface="Arial Black"/>
                <a:cs typeface="Arial Black"/>
              </a:rPr>
              <a:t> </a:t>
            </a:r>
            <a:r>
              <a:rPr sz="1000" spc="-43" dirty="0">
                <a:latin typeface="Arial Black"/>
                <a:cs typeface="Arial Black"/>
              </a:rPr>
              <a:t>Pendidikan</a:t>
            </a:r>
            <a:r>
              <a:rPr sz="1000" spc="-37" dirty="0">
                <a:latin typeface="Arial Black"/>
                <a:cs typeface="Arial Black"/>
              </a:rPr>
              <a:t> </a:t>
            </a:r>
            <a:r>
              <a:rPr sz="1000" spc="-27" dirty="0">
                <a:latin typeface="Arial Black"/>
                <a:cs typeface="Arial Black"/>
              </a:rPr>
              <a:t>Tinggi, </a:t>
            </a:r>
            <a:r>
              <a:rPr sz="1000" spc="-73" dirty="0">
                <a:latin typeface="Arial Black"/>
                <a:cs typeface="Arial Black"/>
              </a:rPr>
              <a:t>Sains,</a:t>
            </a:r>
            <a:r>
              <a:rPr sz="1000" spc="-63" dirty="0">
                <a:latin typeface="Arial Black"/>
                <a:cs typeface="Arial Black"/>
              </a:rPr>
              <a:t> </a:t>
            </a:r>
            <a:r>
              <a:rPr sz="1000" spc="-33" dirty="0">
                <a:latin typeface="Arial Black"/>
                <a:cs typeface="Arial Black"/>
              </a:rPr>
              <a:t>dan</a:t>
            </a:r>
            <a:r>
              <a:rPr sz="1000" spc="-63" dirty="0">
                <a:latin typeface="Arial Black"/>
                <a:cs typeface="Arial Black"/>
              </a:rPr>
              <a:t> </a:t>
            </a:r>
            <a:r>
              <a:rPr sz="1000" spc="-7" dirty="0">
                <a:latin typeface="Arial Black"/>
                <a:cs typeface="Arial Black"/>
              </a:rPr>
              <a:t>Teknologi</a:t>
            </a:r>
            <a:endParaRPr sz="1000">
              <a:latin typeface="Arial Black"/>
              <a:cs typeface="Arial Black"/>
            </a:endParaRPr>
          </a:p>
          <a:p>
            <a:pPr marL="8467">
              <a:spcBef>
                <a:spcPts val="187"/>
              </a:spcBef>
            </a:pPr>
            <a:r>
              <a:rPr sz="1000" spc="-20" dirty="0">
                <a:latin typeface="Lucida Sans Unicode"/>
                <a:cs typeface="Lucida Sans Unicode"/>
              </a:rPr>
              <a:t>Republik</a:t>
            </a:r>
            <a:r>
              <a:rPr sz="1000" spc="-43" dirty="0">
                <a:latin typeface="Lucida Sans Unicode"/>
                <a:cs typeface="Lucida Sans Unicode"/>
              </a:rPr>
              <a:t> </a:t>
            </a:r>
            <a:r>
              <a:rPr sz="1000" spc="-7" dirty="0">
                <a:latin typeface="Lucida Sans Unicode"/>
                <a:cs typeface="Lucida Sans Unicode"/>
              </a:rPr>
              <a:t>Indonesia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91806" y="6311528"/>
            <a:ext cx="286597" cy="213670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  <a:tabLst>
                <a:tab pos="202363" algn="l"/>
              </a:tabLst>
            </a:pPr>
            <a:r>
              <a:rPr sz="1333" i="1" spc="2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333" i="1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1333" i="1" spc="-33" dirty="0">
                <a:solidFill>
                  <a:srgbClr val="FFFFFF"/>
                </a:solidFill>
                <a:latin typeface="Trebuchet MS"/>
                <a:cs typeface="Trebuchet MS"/>
              </a:rPr>
              <a:t>z</a:t>
            </a:r>
            <a:endParaRPr sz="1333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77566" y="6311528"/>
            <a:ext cx="100753" cy="213670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sz="1333" i="1" spc="-33" dirty="0">
                <a:solidFill>
                  <a:srgbClr val="FFFFFF"/>
                </a:solidFill>
                <a:latin typeface="Trebuchet MS"/>
                <a:cs typeface="Trebuchet MS"/>
              </a:rPr>
              <a:t>k</a:t>
            </a:r>
            <a:endParaRPr sz="1333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73637" y="6311528"/>
            <a:ext cx="998220" cy="213670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  <a:tabLst>
                <a:tab pos="247662" algn="l"/>
                <a:tab pos="667629" algn="l"/>
                <a:tab pos="893278" algn="l"/>
              </a:tabLst>
            </a:pPr>
            <a:r>
              <a:rPr sz="1333" i="1" spc="-33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333" i="1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1333" i="1" spc="-33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333" i="1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1333" i="1" spc="-33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333" i="1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1333" i="1" spc="2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endParaRPr sz="1333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633673" y="6308339"/>
            <a:ext cx="2065867" cy="21666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spcBef>
                <a:spcPts val="90"/>
              </a:spcBef>
              <a:tabLst>
                <a:tab pos="424625" algn="l"/>
                <a:tab pos="1059233" algn="l"/>
                <a:tab pos="1286151" algn="l"/>
                <a:tab pos="1552441" algn="l"/>
                <a:tab pos="1972409" algn="l"/>
              </a:tabLst>
            </a:pPr>
            <a:r>
              <a:rPr sz="1333" i="1" spc="1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333" i="1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1333" i="1" spc="-33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333" i="1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1333" i="1" spc="1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333" i="1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1333" i="1" spc="-33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333" i="1" dirty="0">
                <a:solidFill>
                  <a:srgbClr val="FFFFFF"/>
                </a:solidFill>
                <a:latin typeface="Trebuchet MS"/>
                <a:cs typeface="Trebuchet MS"/>
              </a:rPr>
              <a:t>	o</a:t>
            </a:r>
            <a:r>
              <a:rPr sz="1333" i="1" spc="-33" dirty="0">
                <a:solidFill>
                  <a:srgbClr val="FFFFFF"/>
                </a:solidFill>
                <a:latin typeface="Trebuchet MS"/>
                <a:cs typeface="Trebuchet MS"/>
              </a:rPr>
              <a:t> o</a:t>
            </a:r>
            <a:r>
              <a:rPr sz="1333" i="1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1333" i="1" spc="-33" dirty="0">
                <a:solidFill>
                  <a:srgbClr val="FFFFFF"/>
                </a:solidFill>
                <a:latin typeface="Trebuchet MS"/>
                <a:cs typeface="Trebuchet MS"/>
              </a:rPr>
              <a:t>|</a:t>
            </a:r>
            <a:endParaRPr sz="1333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819523" y="1536088"/>
            <a:ext cx="2422313" cy="2422313"/>
            <a:chOff x="10229284" y="2304132"/>
            <a:chExt cx="3633470" cy="3633470"/>
          </a:xfrm>
        </p:grpSpPr>
        <p:sp>
          <p:nvSpPr>
            <p:cNvPr id="10" name="object 10"/>
            <p:cNvSpPr/>
            <p:nvPr/>
          </p:nvSpPr>
          <p:spPr>
            <a:xfrm>
              <a:off x="10229284" y="2304132"/>
              <a:ext cx="3633470" cy="3633470"/>
            </a:xfrm>
            <a:custGeom>
              <a:avLst/>
              <a:gdLst/>
              <a:ahLst/>
              <a:cxnLst/>
              <a:rect l="l" t="t" r="r" b="b"/>
              <a:pathLst>
                <a:path w="3633469" h="3633470">
                  <a:moveTo>
                    <a:pt x="3633318" y="3633318"/>
                  </a:moveTo>
                  <a:lnTo>
                    <a:pt x="1816659" y="3633318"/>
                  </a:lnTo>
                  <a:lnTo>
                    <a:pt x="1768253" y="3632686"/>
                  </a:lnTo>
                  <a:lnTo>
                    <a:pt x="1720159" y="3630801"/>
                  </a:lnTo>
                  <a:lnTo>
                    <a:pt x="1672394" y="3627677"/>
                  </a:lnTo>
                  <a:lnTo>
                    <a:pt x="1624973" y="3623332"/>
                  </a:lnTo>
                  <a:lnTo>
                    <a:pt x="1577912" y="3617780"/>
                  </a:lnTo>
                  <a:lnTo>
                    <a:pt x="1531227" y="3611037"/>
                  </a:lnTo>
                  <a:lnTo>
                    <a:pt x="1484933" y="3603119"/>
                  </a:lnTo>
                  <a:lnTo>
                    <a:pt x="1439046" y="3594041"/>
                  </a:lnTo>
                  <a:lnTo>
                    <a:pt x="1393581" y="3583820"/>
                  </a:lnTo>
                  <a:lnTo>
                    <a:pt x="1348555" y="3572471"/>
                  </a:lnTo>
                  <a:lnTo>
                    <a:pt x="1303982" y="3560009"/>
                  </a:lnTo>
                  <a:lnTo>
                    <a:pt x="1259880" y="3546451"/>
                  </a:lnTo>
                  <a:lnTo>
                    <a:pt x="1216262" y="3531811"/>
                  </a:lnTo>
                  <a:lnTo>
                    <a:pt x="1173146" y="3516106"/>
                  </a:lnTo>
                  <a:lnTo>
                    <a:pt x="1130546" y="3499352"/>
                  </a:lnTo>
                  <a:lnTo>
                    <a:pt x="1088478" y="3481563"/>
                  </a:lnTo>
                  <a:lnTo>
                    <a:pt x="1046959" y="3462756"/>
                  </a:lnTo>
                  <a:lnTo>
                    <a:pt x="1006003" y="3442946"/>
                  </a:lnTo>
                  <a:lnTo>
                    <a:pt x="965627" y="3422149"/>
                  </a:lnTo>
                  <a:lnTo>
                    <a:pt x="925846" y="3400381"/>
                  </a:lnTo>
                  <a:lnTo>
                    <a:pt x="886675" y="3377658"/>
                  </a:lnTo>
                  <a:lnTo>
                    <a:pt x="848131" y="3353994"/>
                  </a:lnTo>
                  <a:lnTo>
                    <a:pt x="810229" y="3329406"/>
                  </a:lnTo>
                  <a:lnTo>
                    <a:pt x="772984" y="3303909"/>
                  </a:lnTo>
                  <a:lnTo>
                    <a:pt x="736413" y="3277520"/>
                  </a:lnTo>
                  <a:lnTo>
                    <a:pt x="700532" y="3250253"/>
                  </a:lnTo>
                  <a:lnTo>
                    <a:pt x="665355" y="3222125"/>
                  </a:lnTo>
                  <a:lnTo>
                    <a:pt x="630898" y="3193151"/>
                  </a:lnTo>
                  <a:lnTo>
                    <a:pt x="597178" y="3163346"/>
                  </a:lnTo>
                  <a:lnTo>
                    <a:pt x="564209" y="3132727"/>
                  </a:lnTo>
                  <a:lnTo>
                    <a:pt x="532008" y="3101309"/>
                  </a:lnTo>
                  <a:lnTo>
                    <a:pt x="500590" y="3069108"/>
                  </a:lnTo>
                  <a:lnTo>
                    <a:pt x="469971" y="3036140"/>
                  </a:lnTo>
                  <a:lnTo>
                    <a:pt x="440167" y="3002419"/>
                  </a:lnTo>
                  <a:lnTo>
                    <a:pt x="411193" y="2967963"/>
                  </a:lnTo>
                  <a:lnTo>
                    <a:pt x="383064" y="2932786"/>
                  </a:lnTo>
                  <a:lnTo>
                    <a:pt x="355798" y="2896904"/>
                  </a:lnTo>
                  <a:lnTo>
                    <a:pt x="329408" y="2860333"/>
                  </a:lnTo>
                  <a:lnTo>
                    <a:pt x="303912" y="2823089"/>
                  </a:lnTo>
                  <a:lnTo>
                    <a:pt x="279324" y="2785187"/>
                  </a:lnTo>
                  <a:lnTo>
                    <a:pt x="255660" y="2746643"/>
                  </a:lnTo>
                  <a:lnTo>
                    <a:pt x="232936" y="2707472"/>
                  </a:lnTo>
                  <a:lnTo>
                    <a:pt x="211168" y="2667691"/>
                  </a:lnTo>
                  <a:lnTo>
                    <a:pt x="190372" y="2627314"/>
                  </a:lnTo>
                  <a:lnTo>
                    <a:pt x="170562" y="2586358"/>
                  </a:lnTo>
                  <a:lnTo>
                    <a:pt x="151755" y="2544839"/>
                  </a:lnTo>
                  <a:lnTo>
                    <a:pt x="133966" y="2502772"/>
                  </a:lnTo>
                  <a:lnTo>
                    <a:pt x="117211" y="2460172"/>
                  </a:lnTo>
                  <a:lnTo>
                    <a:pt x="101506" y="2417055"/>
                  </a:lnTo>
                  <a:lnTo>
                    <a:pt x="86867" y="2373438"/>
                  </a:lnTo>
                  <a:lnTo>
                    <a:pt x="73308" y="2329335"/>
                  </a:lnTo>
                  <a:lnTo>
                    <a:pt x="60847" y="2284763"/>
                  </a:lnTo>
                  <a:lnTo>
                    <a:pt x="49497" y="2239736"/>
                  </a:lnTo>
                  <a:lnTo>
                    <a:pt x="39276" y="2194272"/>
                  </a:lnTo>
                  <a:lnTo>
                    <a:pt x="30199" y="2148385"/>
                  </a:lnTo>
                  <a:lnTo>
                    <a:pt x="22281" y="2102091"/>
                  </a:lnTo>
                  <a:lnTo>
                    <a:pt x="15538" y="2055405"/>
                  </a:lnTo>
                  <a:lnTo>
                    <a:pt x="9986" y="2008344"/>
                  </a:lnTo>
                  <a:lnTo>
                    <a:pt x="5640" y="1960924"/>
                  </a:lnTo>
                  <a:lnTo>
                    <a:pt x="2517" y="1913159"/>
                  </a:lnTo>
                  <a:lnTo>
                    <a:pt x="631" y="1865065"/>
                  </a:lnTo>
                  <a:lnTo>
                    <a:pt x="0" y="1816659"/>
                  </a:lnTo>
                  <a:lnTo>
                    <a:pt x="631" y="1768252"/>
                  </a:lnTo>
                  <a:lnTo>
                    <a:pt x="2517" y="1720159"/>
                  </a:lnTo>
                  <a:lnTo>
                    <a:pt x="5640" y="1672394"/>
                  </a:lnTo>
                  <a:lnTo>
                    <a:pt x="9986" y="1624973"/>
                  </a:lnTo>
                  <a:lnTo>
                    <a:pt x="15538" y="1577912"/>
                  </a:lnTo>
                  <a:lnTo>
                    <a:pt x="22281" y="1531227"/>
                  </a:lnTo>
                  <a:lnTo>
                    <a:pt x="30199" y="1484933"/>
                  </a:lnTo>
                  <a:lnTo>
                    <a:pt x="39276" y="1439046"/>
                  </a:lnTo>
                  <a:lnTo>
                    <a:pt x="49497" y="1393581"/>
                  </a:lnTo>
                  <a:lnTo>
                    <a:pt x="60847" y="1348555"/>
                  </a:lnTo>
                  <a:lnTo>
                    <a:pt x="73308" y="1303982"/>
                  </a:lnTo>
                  <a:lnTo>
                    <a:pt x="86867" y="1259880"/>
                  </a:lnTo>
                  <a:lnTo>
                    <a:pt x="101506" y="1216262"/>
                  </a:lnTo>
                  <a:lnTo>
                    <a:pt x="117211" y="1173146"/>
                  </a:lnTo>
                  <a:lnTo>
                    <a:pt x="133966" y="1130546"/>
                  </a:lnTo>
                  <a:lnTo>
                    <a:pt x="151755" y="1088478"/>
                  </a:lnTo>
                  <a:lnTo>
                    <a:pt x="170562" y="1046959"/>
                  </a:lnTo>
                  <a:lnTo>
                    <a:pt x="190372" y="1006003"/>
                  </a:lnTo>
                  <a:lnTo>
                    <a:pt x="211168" y="965627"/>
                  </a:lnTo>
                  <a:lnTo>
                    <a:pt x="232936" y="925846"/>
                  </a:lnTo>
                  <a:lnTo>
                    <a:pt x="255660" y="886675"/>
                  </a:lnTo>
                  <a:lnTo>
                    <a:pt x="279324" y="848131"/>
                  </a:lnTo>
                  <a:lnTo>
                    <a:pt x="303912" y="810229"/>
                  </a:lnTo>
                  <a:lnTo>
                    <a:pt x="329408" y="772984"/>
                  </a:lnTo>
                  <a:lnTo>
                    <a:pt x="355798" y="736413"/>
                  </a:lnTo>
                  <a:lnTo>
                    <a:pt x="383064" y="700532"/>
                  </a:lnTo>
                  <a:lnTo>
                    <a:pt x="411193" y="665355"/>
                  </a:lnTo>
                  <a:lnTo>
                    <a:pt x="440167" y="630898"/>
                  </a:lnTo>
                  <a:lnTo>
                    <a:pt x="469971" y="597178"/>
                  </a:lnTo>
                  <a:lnTo>
                    <a:pt x="500590" y="564209"/>
                  </a:lnTo>
                  <a:lnTo>
                    <a:pt x="532008" y="532008"/>
                  </a:lnTo>
                  <a:lnTo>
                    <a:pt x="564209" y="500590"/>
                  </a:lnTo>
                  <a:lnTo>
                    <a:pt x="597178" y="469971"/>
                  </a:lnTo>
                  <a:lnTo>
                    <a:pt x="630898" y="440167"/>
                  </a:lnTo>
                  <a:lnTo>
                    <a:pt x="665355" y="411193"/>
                  </a:lnTo>
                  <a:lnTo>
                    <a:pt x="700532" y="383064"/>
                  </a:lnTo>
                  <a:lnTo>
                    <a:pt x="736413" y="355798"/>
                  </a:lnTo>
                  <a:lnTo>
                    <a:pt x="772984" y="329408"/>
                  </a:lnTo>
                  <a:lnTo>
                    <a:pt x="810229" y="303912"/>
                  </a:lnTo>
                  <a:lnTo>
                    <a:pt x="848131" y="279324"/>
                  </a:lnTo>
                  <a:lnTo>
                    <a:pt x="886675" y="255660"/>
                  </a:lnTo>
                  <a:lnTo>
                    <a:pt x="925846" y="232936"/>
                  </a:lnTo>
                  <a:lnTo>
                    <a:pt x="965627" y="211168"/>
                  </a:lnTo>
                  <a:lnTo>
                    <a:pt x="1006003" y="190372"/>
                  </a:lnTo>
                  <a:lnTo>
                    <a:pt x="1046959" y="170562"/>
                  </a:lnTo>
                  <a:lnTo>
                    <a:pt x="1088478" y="151755"/>
                  </a:lnTo>
                  <a:lnTo>
                    <a:pt x="1130546" y="133966"/>
                  </a:lnTo>
                  <a:lnTo>
                    <a:pt x="1173146" y="117211"/>
                  </a:lnTo>
                  <a:lnTo>
                    <a:pt x="1216262" y="101506"/>
                  </a:lnTo>
                  <a:lnTo>
                    <a:pt x="1259880" y="86867"/>
                  </a:lnTo>
                  <a:lnTo>
                    <a:pt x="1303982" y="73308"/>
                  </a:lnTo>
                  <a:lnTo>
                    <a:pt x="1348555" y="60847"/>
                  </a:lnTo>
                  <a:lnTo>
                    <a:pt x="1393581" y="49497"/>
                  </a:lnTo>
                  <a:lnTo>
                    <a:pt x="1439046" y="39276"/>
                  </a:lnTo>
                  <a:lnTo>
                    <a:pt x="1484933" y="30199"/>
                  </a:lnTo>
                  <a:lnTo>
                    <a:pt x="1531227" y="22281"/>
                  </a:lnTo>
                  <a:lnTo>
                    <a:pt x="1577912" y="15538"/>
                  </a:lnTo>
                  <a:lnTo>
                    <a:pt x="1624973" y="9986"/>
                  </a:lnTo>
                  <a:lnTo>
                    <a:pt x="1672394" y="5640"/>
                  </a:lnTo>
                  <a:lnTo>
                    <a:pt x="1720159" y="2517"/>
                  </a:lnTo>
                  <a:lnTo>
                    <a:pt x="1768253" y="631"/>
                  </a:lnTo>
                  <a:lnTo>
                    <a:pt x="1816659" y="0"/>
                  </a:lnTo>
                  <a:lnTo>
                    <a:pt x="1865065" y="631"/>
                  </a:lnTo>
                  <a:lnTo>
                    <a:pt x="1913159" y="2517"/>
                  </a:lnTo>
                  <a:lnTo>
                    <a:pt x="1960924" y="5640"/>
                  </a:lnTo>
                  <a:lnTo>
                    <a:pt x="2008344" y="9986"/>
                  </a:lnTo>
                  <a:lnTo>
                    <a:pt x="2055405" y="15538"/>
                  </a:lnTo>
                  <a:lnTo>
                    <a:pt x="2102091" y="22281"/>
                  </a:lnTo>
                  <a:lnTo>
                    <a:pt x="2148385" y="30199"/>
                  </a:lnTo>
                  <a:lnTo>
                    <a:pt x="2194272" y="39276"/>
                  </a:lnTo>
                  <a:lnTo>
                    <a:pt x="2239736" y="49497"/>
                  </a:lnTo>
                  <a:lnTo>
                    <a:pt x="2284763" y="60847"/>
                  </a:lnTo>
                  <a:lnTo>
                    <a:pt x="2329335" y="73308"/>
                  </a:lnTo>
                  <a:lnTo>
                    <a:pt x="2373438" y="86867"/>
                  </a:lnTo>
                  <a:lnTo>
                    <a:pt x="2417055" y="101506"/>
                  </a:lnTo>
                  <a:lnTo>
                    <a:pt x="2460172" y="117211"/>
                  </a:lnTo>
                  <a:lnTo>
                    <a:pt x="2502772" y="133966"/>
                  </a:lnTo>
                  <a:lnTo>
                    <a:pt x="2544839" y="151755"/>
                  </a:lnTo>
                  <a:lnTo>
                    <a:pt x="2586358" y="170562"/>
                  </a:lnTo>
                  <a:lnTo>
                    <a:pt x="2627314" y="190372"/>
                  </a:lnTo>
                  <a:lnTo>
                    <a:pt x="2667691" y="211168"/>
                  </a:lnTo>
                  <a:lnTo>
                    <a:pt x="2707472" y="232936"/>
                  </a:lnTo>
                  <a:lnTo>
                    <a:pt x="2746642" y="255660"/>
                  </a:lnTo>
                  <a:lnTo>
                    <a:pt x="2785187" y="279324"/>
                  </a:lnTo>
                  <a:lnTo>
                    <a:pt x="2823089" y="303912"/>
                  </a:lnTo>
                  <a:lnTo>
                    <a:pt x="2860333" y="329408"/>
                  </a:lnTo>
                  <a:lnTo>
                    <a:pt x="2896904" y="355798"/>
                  </a:lnTo>
                  <a:lnTo>
                    <a:pt x="2932786" y="383064"/>
                  </a:lnTo>
                  <a:lnTo>
                    <a:pt x="2967963" y="411193"/>
                  </a:lnTo>
                  <a:lnTo>
                    <a:pt x="3002419" y="440167"/>
                  </a:lnTo>
                  <a:lnTo>
                    <a:pt x="3036140" y="469971"/>
                  </a:lnTo>
                  <a:lnTo>
                    <a:pt x="3069108" y="500590"/>
                  </a:lnTo>
                  <a:lnTo>
                    <a:pt x="3101309" y="532008"/>
                  </a:lnTo>
                  <a:lnTo>
                    <a:pt x="3132727" y="564209"/>
                  </a:lnTo>
                  <a:lnTo>
                    <a:pt x="3163346" y="597178"/>
                  </a:lnTo>
                  <a:lnTo>
                    <a:pt x="3193151" y="630898"/>
                  </a:lnTo>
                  <a:lnTo>
                    <a:pt x="3222125" y="665355"/>
                  </a:lnTo>
                  <a:lnTo>
                    <a:pt x="3250253" y="700532"/>
                  </a:lnTo>
                  <a:lnTo>
                    <a:pt x="3277520" y="736413"/>
                  </a:lnTo>
                  <a:lnTo>
                    <a:pt x="3303909" y="772984"/>
                  </a:lnTo>
                  <a:lnTo>
                    <a:pt x="3329406" y="810229"/>
                  </a:lnTo>
                  <a:lnTo>
                    <a:pt x="3353994" y="848131"/>
                  </a:lnTo>
                  <a:lnTo>
                    <a:pt x="3377658" y="886675"/>
                  </a:lnTo>
                  <a:lnTo>
                    <a:pt x="3400381" y="925846"/>
                  </a:lnTo>
                  <a:lnTo>
                    <a:pt x="3422149" y="965627"/>
                  </a:lnTo>
                  <a:lnTo>
                    <a:pt x="3442946" y="1006003"/>
                  </a:lnTo>
                  <a:lnTo>
                    <a:pt x="3462756" y="1046959"/>
                  </a:lnTo>
                  <a:lnTo>
                    <a:pt x="3481563" y="1088478"/>
                  </a:lnTo>
                  <a:lnTo>
                    <a:pt x="3499351" y="1130546"/>
                  </a:lnTo>
                  <a:lnTo>
                    <a:pt x="3516106" y="1173146"/>
                  </a:lnTo>
                  <a:lnTo>
                    <a:pt x="3531811" y="1216262"/>
                  </a:lnTo>
                  <a:lnTo>
                    <a:pt x="3546451" y="1259880"/>
                  </a:lnTo>
                  <a:lnTo>
                    <a:pt x="3560009" y="1303982"/>
                  </a:lnTo>
                  <a:lnTo>
                    <a:pt x="3572471" y="1348555"/>
                  </a:lnTo>
                  <a:lnTo>
                    <a:pt x="3583820" y="1393581"/>
                  </a:lnTo>
                  <a:lnTo>
                    <a:pt x="3594041" y="1439046"/>
                  </a:lnTo>
                  <a:lnTo>
                    <a:pt x="3603119" y="1484933"/>
                  </a:lnTo>
                  <a:lnTo>
                    <a:pt x="3611037" y="1531227"/>
                  </a:lnTo>
                  <a:lnTo>
                    <a:pt x="3617780" y="1577912"/>
                  </a:lnTo>
                  <a:lnTo>
                    <a:pt x="3623332" y="1624973"/>
                  </a:lnTo>
                  <a:lnTo>
                    <a:pt x="3627677" y="1672394"/>
                  </a:lnTo>
                  <a:lnTo>
                    <a:pt x="3630801" y="1720159"/>
                  </a:lnTo>
                  <a:lnTo>
                    <a:pt x="3632686" y="1768252"/>
                  </a:lnTo>
                  <a:lnTo>
                    <a:pt x="3633318" y="1816659"/>
                  </a:lnTo>
                  <a:lnTo>
                    <a:pt x="3633318" y="3633318"/>
                  </a:lnTo>
                  <a:close/>
                </a:path>
              </a:pathLst>
            </a:custGeom>
            <a:solidFill>
              <a:srgbClr val="F15929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53097" y="2512685"/>
              <a:ext cx="3215486" cy="3216213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6819523" y="4047741"/>
            <a:ext cx="2422313" cy="2422313"/>
            <a:chOff x="10229284" y="6071611"/>
            <a:chExt cx="3633470" cy="3633470"/>
          </a:xfrm>
        </p:grpSpPr>
        <p:sp>
          <p:nvSpPr>
            <p:cNvPr id="13" name="object 13"/>
            <p:cNvSpPr/>
            <p:nvPr/>
          </p:nvSpPr>
          <p:spPr>
            <a:xfrm>
              <a:off x="10229284" y="6071611"/>
              <a:ext cx="3633470" cy="3633470"/>
            </a:xfrm>
            <a:custGeom>
              <a:avLst/>
              <a:gdLst/>
              <a:ahLst/>
              <a:cxnLst/>
              <a:rect l="l" t="t" r="r" b="b"/>
              <a:pathLst>
                <a:path w="3633469" h="3633470">
                  <a:moveTo>
                    <a:pt x="1816659" y="3633318"/>
                  </a:moveTo>
                  <a:lnTo>
                    <a:pt x="1768253" y="3632686"/>
                  </a:lnTo>
                  <a:lnTo>
                    <a:pt x="1720159" y="3630800"/>
                  </a:lnTo>
                  <a:lnTo>
                    <a:pt x="1672394" y="3627677"/>
                  </a:lnTo>
                  <a:lnTo>
                    <a:pt x="1624973" y="3623331"/>
                  </a:lnTo>
                  <a:lnTo>
                    <a:pt x="1577912" y="3617779"/>
                  </a:lnTo>
                  <a:lnTo>
                    <a:pt x="1531227" y="3611036"/>
                  </a:lnTo>
                  <a:lnTo>
                    <a:pt x="1484933" y="3603118"/>
                  </a:lnTo>
                  <a:lnTo>
                    <a:pt x="1439046" y="3594041"/>
                  </a:lnTo>
                  <a:lnTo>
                    <a:pt x="1393581" y="3583820"/>
                  </a:lnTo>
                  <a:lnTo>
                    <a:pt x="1348555" y="3572470"/>
                  </a:lnTo>
                  <a:lnTo>
                    <a:pt x="1303982" y="3560009"/>
                  </a:lnTo>
                  <a:lnTo>
                    <a:pt x="1259880" y="3546450"/>
                  </a:lnTo>
                  <a:lnTo>
                    <a:pt x="1216262" y="3531811"/>
                  </a:lnTo>
                  <a:lnTo>
                    <a:pt x="1173146" y="3516106"/>
                  </a:lnTo>
                  <a:lnTo>
                    <a:pt x="1130546" y="3499351"/>
                  </a:lnTo>
                  <a:lnTo>
                    <a:pt x="1088478" y="3481562"/>
                  </a:lnTo>
                  <a:lnTo>
                    <a:pt x="1046959" y="3462755"/>
                  </a:lnTo>
                  <a:lnTo>
                    <a:pt x="1006003" y="3442946"/>
                  </a:lnTo>
                  <a:lnTo>
                    <a:pt x="965627" y="3422149"/>
                  </a:lnTo>
                  <a:lnTo>
                    <a:pt x="925846" y="3400381"/>
                  </a:lnTo>
                  <a:lnTo>
                    <a:pt x="886675" y="3377657"/>
                  </a:lnTo>
                  <a:lnTo>
                    <a:pt x="848131" y="3353993"/>
                  </a:lnTo>
                  <a:lnTo>
                    <a:pt x="810229" y="3329405"/>
                  </a:lnTo>
                  <a:lnTo>
                    <a:pt x="772984" y="3303909"/>
                  </a:lnTo>
                  <a:lnTo>
                    <a:pt x="736413" y="3277519"/>
                  </a:lnTo>
                  <a:lnTo>
                    <a:pt x="700532" y="3250253"/>
                  </a:lnTo>
                  <a:lnTo>
                    <a:pt x="665355" y="3222124"/>
                  </a:lnTo>
                  <a:lnTo>
                    <a:pt x="630898" y="3193150"/>
                  </a:lnTo>
                  <a:lnTo>
                    <a:pt x="597178" y="3163346"/>
                  </a:lnTo>
                  <a:lnTo>
                    <a:pt x="564209" y="3132727"/>
                  </a:lnTo>
                  <a:lnTo>
                    <a:pt x="532008" y="3101309"/>
                  </a:lnTo>
                  <a:lnTo>
                    <a:pt x="500590" y="3069108"/>
                  </a:lnTo>
                  <a:lnTo>
                    <a:pt x="469971" y="3036139"/>
                  </a:lnTo>
                  <a:lnTo>
                    <a:pt x="440167" y="3002419"/>
                  </a:lnTo>
                  <a:lnTo>
                    <a:pt x="411193" y="2967963"/>
                  </a:lnTo>
                  <a:lnTo>
                    <a:pt x="383064" y="2932786"/>
                  </a:lnTo>
                  <a:lnTo>
                    <a:pt x="355798" y="2896904"/>
                  </a:lnTo>
                  <a:lnTo>
                    <a:pt x="329408" y="2860333"/>
                  </a:lnTo>
                  <a:lnTo>
                    <a:pt x="303912" y="2823089"/>
                  </a:lnTo>
                  <a:lnTo>
                    <a:pt x="279324" y="2785186"/>
                  </a:lnTo>
                  <a:lnTo>
                    <a:pt x="255660" y="2746642"/>
                  </a:lnTo>
                  <a:lnTo>
                    <a:pt x="232936" y="2707472"/>
                  </a:lnTo>
                  <a:lnTo>
                    <a:pt x="211168" y="2667690"/>
                  </a:lnTo>
                  <a:lnTo>
                    <a:pt x="190372" y="2627314"/>
                  </a:lnTo>
                  <a:lnTo>
                    <a:pt x="170562" y="2586358"/>
                  </a:lnTo>
                  <a:lnTo>
                    <a:pt x="151755" y="2544839"/>
                  </a:lnTo>
                  <a:lnTo>
                    <a:pt x="133966" y="2502771"/>
                  </a:lnTo>
                  <a:lnTo>
                    <a:pt x="117211" y="2460172"/>
                  </a:lnTo>
                  <a:lnTo>
                    <a:pt x="101506" y="2417055"/>
                  </a:lnTo>
                  <a:lnTo>
                    <a:pt x="86867" y="2373438"/>
                  </a:lnTo>
                  <a:lnTo>
                    <a:pt x="73308" y="2329335"/>
                  </a:lnTo>
                  <a:lnTo>
                    <a:pt x="60847" y="2284763"/>
                  </a:lnTo>
                  <a:lnTo>
                    <a:pt x="49497" y="2239736"/>
                  </a:lnTo>
                  <a:lnTo>
                    <a:pt x="39276" y="2194272"/>
                  </a:lnTo>
                  <a:lnTo>
                    <a:pt x="30199" y="2148385"/>
                  </a:lnTo>
                  <a:lnTo>
                    <a:pt x="22281" y="2102091"/>
                  </a:lnTo>
                  <a:lnTo>
                    <a:pt x="15538" y="2055405"/>
                  </a:lnTo>
                  <a:lnTo>
                    <a:pt x="9986" y="2008344"/>
                  </a:lnTo>
                  <a:lnTo>
                    <a:pt x="5640" y="1960924"/>
                  </a:lnTo>
                  <a:lnTo>
                    <a:pt x="2517" y="1913159"/>
                  </a:lnTo>
                  <a:lnTo>
                    <a:pt x="631" y="1865065"/>
                  </a:lnTo>
                  <a:lnTo>
                    <a:pt x="0" y="1816659"/>
                  </a:lnTo>
                  <a:lnTo>
                    <a:pt x="631" y="1768253"/>
                  </a:lnTo>
                  <a:lnTo>
                    <a:pt x="2517" y="1720159"/>
                  </a:lnTo>
                  <a:lnTo>
                    <a:pt x="5640" y="1672394"/>
                  </a:lnTo>
                  <a:lnTo>
                    <a:pt x="9986" y="1624973"/>
                  </a:lnTo>
                  <a:lnTo>
                    <a:pt x="15538" y="1577912"/>
                  </a:lnTo>
                  <a:lnTo>
                    <a:pt x="22281" y="1531227"/>
                  </a:lnTo>
                  <a:lnTo>
                    <a:pt x="30199" y="1484933"/>
                  </a:lnTo>
                  <a:lnTo>
                    <a:pt x="39276" y="1439046"/>
                  </a:lnTo>
                  <a:lnTo>
                    <a:pt x="49497" y="1393581"/>
                  </a:lnTo>
                  <a:lnTo>
                    <a:pt x="60847" y="1348555"/>
                  </a:lnTo>
                  <a:lnTo>
                    <a:pt x="73308" y="1303983"/>
                  </a:lnTo>
                  <a:lnTo>
                    <a:pt x="86867" y="1259880"/>
                  </a:lnTo>
                  <a:lnTo>
                    <a:pt x="101506" y="1216262"/>
                  </a:lnTo>
                  <a:lnTo>
                    <a:pt x="117211" y="1173146"/>
                  </a:lnTo>
                  <a:lnTo>
                    <a:pt x="133966" y="1130546"/>
                  </a:lnTo>
                  <a:lnTo>
                    <a:pt x="151755" y="1088479"/>
                  </a:lnTo>
                  <a:lnTo>
                    <a:pt x="170562" y="1046959"/>
                  </a:lnTo>
                  <a:lnTo>
                    <a:pt x="190372" y="1006003"/>
                  </a:lnTo>
                  <a:lnTo>
                    <a:pt x="211168" y="965627"/>
                  </a:lnTo>
                  <a:lnTo>
                    <a:pt x="232936" y="925846"/>
                  </a:lnTo>
                  <a:lnTo>
                    <a:pt x="255660" y="886675"/>
                  </a:lnTo>
                  <a:lnTo>
                    <a:pt x="279324" y="848131"/>
                  </a:lnTo>
                  <a:lnTo>
                    <a:pt x="303912" y="810229"/>
                  </a:lnTo>
                  <a:lnTo>
                    <a:pt x="329408" y="772984"/>
                  </a:lnTo>
                  <a:lnTo>
                    <a:pt x="355798" y="736414"/>
                  </a:lnTo>
                  <a:lnTo>
                    <a:pt x="383064" y="700532"/>
                  </a:lnTo>
                  <a:lnTo>
                    <a:pt x="411193" y="665355"/>
                  </a:lnTo>
                  <a:lnTo>
                    <a:pt x="440167" y="630898"/>
                  </a:lnTo>
                  <a:lnTo>
                    <a:pt x="469971" y="597178"/>
                  </a:lnTo>
                  <a:lnTo>
                    <a:pt x="500590" y="564209"/>
                  </a:lnTo>
                  <a:lnTo>
                    <a:pt x="532008" y="532008"/>
                  </a:lnTo>
                  <a:lnTo>
                    <a:pt x="564209" y="500590"/>
                  </a:lnTo>
                  <a:lnTo>
                    <a:pt x="597178" y="469971"/>
                  </a:lnTo>
                  <a:lnTo>
                    <a:pt x="630898" y="440167"/>
                  </a:lnTo>
                  <a:lnTo>
                    <a:pt x="665355" y="411193"/>
                  </a:lnTo>
                  <a:lnTo>
                    <a:pt x="700532" y="383064"/>
                  </a:lnTo>
                  <a:lnTo>
                    <a:pt x="736413" y="355798"/>
                  </a:lnTo>
                  <a:lnTo>
                    <a:pt x="772984" y="329408"/>
                  </a:lnTo>
                  <a:lnTo>
                    <a:pt x="810229" y="303912"/>
                  </a:lnTo>
                  <a:lnTo>
                    <a:pt x="848131" y="279324"/>
                  </a:lnTo>
                  <a:lnTo>
                    <a:pt x="886675" y="255660"/>
                  </a:lnTo>
                  <a:lnTo>
                    <a:pt x="925846" y="232936"/>
                  </a:lnTo>
                  <a:lnTo>
                    <a:pt x="965627" y="211168"/>
                  </a:lnTo>
                  <a:lnTo>
                    <a:pt x="1006003" y="190372"/>
                  </a:lnTo>
                  <a:lnTo>
                    <a:pt x="1046959" y="170562"/>
                  </a:lnTo>
                  <a:lnTo>
                    <a:pt x="1088478" y="151755"/>
                  </a:lnTo>
                  <a:lnTo>
                    <a:pt x="1130546" y="133966"/>
                  </a:lnTo>
                  <a:lnTo>
                    <a:pt x="1173146" y="117211"/>
                  </a:lnTo>
                  <a:lnTo>
                    <a:pt x="1216262" y="101507"/>
                  </a:lnTo>
                  <a:lnTo>
                    <a:pt x="1259880" y="86867"/>
                  </a:lnTo>
                  <a:lnTo>
                    <a:pt x="1303982" y="73308"/>
                  </a:lnTo>
                  <a:lnTo>
                    <a:pt x="1348555" y="60847"/>
                  </a:lnTo>
                  <a:lnTo>
                    <a:pt x="1393581" y="49497"/>
                  </a:lnTo>
                  <a:lnTo>
                    <a:pt x="1439046" y="39276"/>
                  </a:lnTo>
                  <a:lnTo>
                    <a:pt x="1484933" y="30199"/>
                  </a:lnTo>
                  <a:lnTo>
                    <a:pt x="1531227" y="22281"/>
                  </a:lnTo>
                  <a:lnTo>
                    <a:pt x="1577912" y="15538"/>
                  </a:lnTo>
                  <a:lnTo>
                    <a:pt x="1624973" y="9986"/>
                  </a:lnTo>
                  <a:lnTo>
                    <a:pt x="1672394" y="5640"/>
                  </a:lnTo>
                  <a:lnTo>
                    <a:pt x="1720159" y="2517"/>
                  </a:lnTo>
                  <a:lnTo>
                    <a:pt x="1768253" y="631"/>
                  </a:lnTo>
                  <a:lnTo>
                    <a:pt x="1816659" y="0"/>
                  </a:lnTo>
                  <a:lnTo>
                    <a:pt x="3633318" y="0"/>
                  </a:lnTo>
                  <a:lnTo>
                    <a:pt x="3633318" y="1816659"/>
                  </a:lnTo>
                  <a:lnTo>
                    <a:pt x="3632686" y="1865065"/>
                  </a:lnTo>
                  <a:lnTo>
                    <a:pt x="3630801" y="1913159"/>
                  </a:lnTo>
                  <a:lnTo>
                    <a:pt x="3627677" y="1960924"/>
                  </a:lnTo>
                  <a:lnTo>
                    <a:pt x="3623332" y="2008344"/>
                  </a:lnTo>
                  <a:lnTo>
                    <a:pt x="3617780" y="2055405"/>
                  </a:lnTo>
                  <a:lnTo>
                    <a:pt x="3611037" y="2102091"/>
                  </a:lnTo>
                  <a:lnTo>
                    <a:pt x="3603119" y="2148385"/>
                  </a:lnTo>
                  <a:lnTo>
                    <a:pt x="3594041" y="2194272"/>
                  </a:lnTo>
                  <a:lnTo>
                    <a:pt x="3583820" y="2239736"/>
                  </a:lnTo>
                  <a:lnTo>
                    <a:pt x="3572471" y="2284763"/>
                  </a:lnTo>
                  <a:lnTo>
                    <a:pt x="3560009" y="2329335"/>
                  </a:lnTo>
                  <a:lnTo>
                    <a:pt x="3546451" y="2373438"/>
                  </a:lnTo>
                  <a:lnTo>
                    <a:pt x="3531811" y="2417055"/>
                  </a:lnTo>
                  <a:lnTo>
                    <a:pt x="3516106" y="2460172"/>
                  </a:lnTo>
                  <a:lnTo>
                    <a:pt x="3499351" y="2502771"/>
                  </a:lnTo>
                  <a:lnTo>
                    <a:pt x="3481563" y="2544839"/>
                  </a:lnTo>
                  <a:lnTo>
                    <a:pt x="3462756" y="2586358"/>
                  </a:lnTo>
                  <a:lnTo>
                    <a:pt x="3442946" y="2627314"/>
                  </a:lnTo>
                  <a:lnTo>
                    <a:pt x="3422149" y="2667690"/>
                  </a:lnTo>
                  <a:lnTo>
                    <a:pt x="3400381" y="2707472"/>
                  </a:lnTo>
                  <a:lnTo>
                    <a:pt x="3377658" y="2746642"/>
                  </a:lnTo>
                  <a:lnTo>
                    <a:pt x="3353994" y="2785186"/>
                  </a:lnTo>
                  <a:lnTo>
                    <a:pt x="3329406" y="2823089"/>
                  </a:lnTo>
                  <a:lnTo>
                    <a:pt x="3303909" y="2860333"/>
                  </a:lnTo>
                  <a:lnTo>
                    <a:pt x="3277520" y="2896904"/>
                  </a:lnTo>
                  <a:lnTo>
                    <a:pt x="3250253" y="2932786"/>
                  </a:lnTo>
                  <a:lnTo>
                    <a:pt x="3222125" y="2967963"/>
                  </a:lnTo>
                  <a:lnTo>
                    <a:pt x="3193151" y="3002419"/>
                  </a:lnTo>
                  <a:lnTo>
                    <a:pt x="3163346" y="3036139"/>
                  </a:lnTo>
                  <a:lnTo>
                    <a:pt x="3132727" y="3069108"/>
                  </a:lnTo>
                  <a:lnTo>
                    <a:pt x="3101309" y="3101309"/>
                  </a:lnTo>
                  <a:lnTo>
                    <a:pt x="3069108" y="3132727"/>
                  </a:lnTo>
                  <a:lnTo>
                    <a:pt x="3036140" y="3163346"/>
                  </a:lnTo>
                  <a:lnTo>
                    <a:pt x="3002419" y="3193150"/>
                  </a:lnTo>
                  <a:lnTo>
                    <a:pt x="2967963" y="3222124"/>
                  </a:lnTo>
                  <a:lnTo>
                    <a:pt x="2932786" y="3250253"/>
                  </a:lnTo>
                  <a:lnTo>
                    <a:pt x="2896904" y="3277519"/>
                  </a:lnTo>
                  <a:lnTo>
                    <a:pt x="2860333" y="3303909"/>
                  </a:lnTo>
                  <a:lnTo>
                    <a:pt x="2823089" y="3329405"/>
                  </a:lnTo>
                  <a:lnTo>
                    <a:pt x="2785187" y="3353993"/>
                  </a:lnTo>
                  <a:lnTo>
                    <a:pt x="2746642" y="3377657"/>
                  </a:lnTo>
                  <a:lnTo>
                    <a:pt x="2707472" y="3400381"/>
                  </a:lnTo>
                  <a:lnTo>
                    <a:pt x="2667691" y="3422149"/>
                  </a:lnTo>
                  <a:lnTo>
                    <a:pt x="2627314" y="3442946"/>
                  </a:lnTo>
                  <a:lnTo>
                    <a:pt x="2586358" y="3462755"/>
                  </a:lnTo>
                  <a:lnTo>
                    <a:pt x="2544839" y="3481562"/>
                  </a:lnTo>
                  <a:lnTo>
                    <a:pt x="2502772" y="3499351"/>
                  </a:lnTo>
                  <a:lnTo>
                    <a:pt x="2460172" y="3516106"/>
                  </a:lnTo>
                  <a:lnTo>
                    <a:pt x="2417055" y="3531811"/>
                  </a:lnTo>
                  <a:lnTo>
                    <a:pt x="2373438" y="3546450"/>
                  </a:lnTo>
                  <a:lnTo>
                    <a:pt x="2329335" y="3560009"/>
                  </a:lnTo>
                  <a:lnTo>
                    <a:pt x="2284763" y="3572470"/>
                  </a:lnTo>
                  <a:lnTo>
                    <a:pt x="2239736" y="3583820"/>
                  </a:lnTo>
                  <a:lnTo>
                    <a:pt x="2194272" y="3594041"/>
                  </a:lnTo>
                  <a:lnTo>
                    <a:pt x="2148385" y="3603118"/>
                  </a:lnTo>
                  <a:lnTo>
                    <a:pt x="2102091" y="3611036"/>
                  </a:lnTo>
                  <a:lnTo>
                    <a:pt x="2055405" y="3617779"/>
                  </a:lnTo>
                  <a:lnTo>
                    <a:pt x="2008344" y="3623331"/>
                  </a:lnTo>
                  <a:lnTo>
                    <a:pt x="1960924" y="3627677"/>
                  </a:lnTo>
                  <a:lnTo>
                    <a:pt x="1913159" y="3630800"/>
                  </a:lnTo>
                  <a:lnTo>
                    <a:pt x="1865065" y="3632686"/>
                  </a:lnTo>
                  <a:lnTo>
                    <a:pt x="1816659" y="3633318"/>
                  </a:lnTo>
                  <a:close/>
                </a:path>
              </a:pathLst>
            </a:custGeom>
            <a:solidFill>
              <a:srgbClr val="D6DE23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38564" y="6267291"/>
              <a:ext cx="3214760" cy="3210193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9341231" y="1116307"/>
            <a:ext cx="2842260" cy="2842260"/>
            <a:chOff x="14011847" y="1674461"/>
            <a:chExt cx="4263390" cy="4263390"/>
          </a:xfrm>
        </p:grpSpPr>
        <p:sp>
          <p:nvSpPr>
            <p:cNvPr id="16" name="object 16"/>
            <p:cNvSpPr/>
            <p:nvPr/>
          </p:nvSpPr>
          <p:spPr>
            <a:xfrm>
              <a:off x="14011847" y="1674461"/>
              <a:ext cx="4263390" cy="4263390"/>
            </a:xfrm>
            <a:custGeom>
              <a:avLst/>
              <a:gdLst/>
              <a:ahLst/>
              <a:cxnLst/>
              <a:rect l="l" t="t" r="r" b="b"/>
              <a:pathLst>
                <a:path w="4263390" h="4263390">
                  <a:moveTo>
                    <a:pt x="2131495" y="4262990"/>
                  </a:moveTo>
                  <a:lnTo>
                    <a:pt x="0" y="4262990"/>
                  </a:lnTo>
                  <a:lnTo>
                    <a:pt x="0" y="2131495"/>
                  </a:lnTo>
                  <a:lnTo>
                    <a:pt x="535" y="2083235"/>
                  </a:lnTo>
                  <a:lnTo>
                    <a:pt x="2133" y="2035237"/>
                  </a:lnTo>
                  <a:lnTo>
                    <a:pt x="4783" y="1987514"/>
                  </a:lnTo>
                  <a:lnTo>
                    <a:pt x="8473" y="1940076"/>
                  </a:lnTo>
                  <a:lnTo>
                    <a:pt x="13192" y="1892934"/>
                  </a:lnTo>
                  <a:lnTo>
                    <a:pt x="18929" y="1846100"/>
                  </a:lnTo>
                  <a:lnTo>
                    <a:pt x="25673" y="1799586"/>
                  </a:lnTo>
                  <a:lnTo>
                    <a:pt x="33412" y="1753402"/>
                  </a:lnTo>
                  <a:lnTo>
                    <a:pt x="42135" y="1707559"/>
                  </a:lnTo>
                  <a:lnTo>
                    <a:pt x="51831" y="1662070"/>
                  </a:lnTo>
                  <a:lnTo>
                    <a:pt x="62488" y="1616944"/>
                  </a:lnTo>
                  <a:lnTo>
                    <a:pt x="74095" y="1572195"/>
                  </a:lnTo>
                  <a:lnTo>
                    <a:pt x="86642" y="1527831"/>
                  </a:lnTo>
                  <a:lnTo>
                    <a:pt x="100116" y="1483866"/>
                  </a:lnTo>
                  <a:lnTo>
                    <a:pt x="114506" y="1440311"/>
                  </a:lnTo>
                  <a:lnTo>
                    <a:pt x="129802" y="1397175"/>
                  </a:lnTo>
                  <a:lnTo>
                    <a:pt x="145992" y="1354472"/>
                  </a:lnTo>
                  <a:lnTo>
                    <a:pt x="163064" y="1312212"/>
                  </a:lnTo>
                  <a:lnTo>
                    <a:pt x="181007" y="1270406"/>
                  </a:lnTo>
                  <a:lnTo>
                    <a:pt x="199811" y="1229065"/>
                  </a:lnTo>
                  <a:lnTo>
                    <a:pt x="219463" y="1188202"/>
                  </a:lnTo>
                  <a:lnTo>
                    <a:pt x="239953" y="1147826"/>
                  </a:lnTo>
                  <a:lnTo>
                    <a:pt x="261269" y="1107951"/>
                  </a:lnTo>
                  <a:lnTo>
                    <a:pt x="283400" y="1068585"/>
                  </a:lnTo>
                  <a:lnTo>
                    <a:pt x="306335" y="1029742"/>
                  </a:lnTo>
                  <a:lnTo>
                    <a:pt x="330062" y="991432"/>
                  </a:lnTo>
                  <a:lnTo>
                    <a:pt x="354571" y="953667"/>
                  </a:lnTo>
                  <a:lnTo>
                    <a:pt x="379849" y="916457"/>
                  </a:lnTo>
                  <a:lnTo>
                    <a:pt x="405886" y="879815"/>
                  </a:lnTo>
                  <a:lnTo>
                    <a:pt x="432670" y="843750"/>
                  </a:lnTo>
                  <a:lnTo>
                    <a:pt x="460191" y="808276"/>
                  </a:lnTo>
                  <a:lnTo>
                    <a:pt x="488436" y="773402"/>
                  </a:lnTo>
                  <a:lnTo>
                    <a:pt x="517395" y="739140"/>
                  </a:lnTo>
                  <a:lnTo>
                    <a:pt x="547056" y="705502"/>
                  </a:lnTo>
                  <a:lnTo>
                    <a:pt x="577408" y="672499"/>
                  </a:lnTo>
                  <a:lnTo>
                    <a:pt x="608440" y="640141"/>
                  </a:lnTo>
                  <a:lnTo>
                    <a:pt x="640141" y="608441"/>
                  </a:lnTo>
                  <a:lnTo>
                    <a:pt x="672498" y="577409"/>
                  </a:lnTo>
                  <a:lnTo>
                    <a:pt x="705502" y="547056"/>
                  </a:lnTo>
                  <a:lnTo>
                    <a:pt x="739140" y="517395"/>
                  </a:lnTo>
                  <a:lnTo>
                    <a:pt x="773402" y="488436"/>
                  </a:lnTo>
                  <a:lnTo>
                    <a:pt x="808276" y="460191"/>
                  </a:lnTo>
                  <a:lnTo>
                    <a:pt x="843750" y="432671"/>
                  </a:lnTo>
                  <a:lnTo>
                    <a:pt x="879814" y="405886"/>
                  </a:lnTo>
                  <a:lnTo>
                    <a:pt x="916457" y="379849"/>
                  </a:lnTo>
                  <a:lnTo>
                    <a:pt x="953667" y="354571"/>
                  </a:lnTo>
                  <a:lnTo>
                    <a:pt x="991432" y="330062"/>
                  </a:lnTo>
                  <a:lnTo>
                    <a:pt x="1029742" y="306335"/>
                  </a:lnTo>
                  <a:lnTo>
                    <a:pt x="1068585" y="283400"/>
                  </a:lnTo>
                  <a:lnTo>
                    <a:pt x="1107950" y="261269"/>
                  </a:lnTo>
                  <a:lnTo>
                    <a:pt x="1147826" y="239953"/>
                  </a:lnTo>
                  <a:lnTo>
                    <a:pt x="1188201" y="219463"/>
                  </a:lnTo>
                  <a:lnTo>
                    <a:pt x="1229065" y="199811"/>
                  </a:lnTo>
                  <a:lnTo>
                    <a:pt x="1270405" y="181007"/>
                  </a:lnTo>
                  <a:lnTo>
                    <a:pt x="1312211" y="163064"/>
                  </a:lnTo>
                  <a:lnTo>
                    <a:pt x="1354472" y="145992"/>
                  </a:lnTo>
                  <a:lnTo>
                    <a:pt x="1397175" y="129802"/>
                  </a:lnTo>
                  <a:lnTo>
                    <a:pt x="1440310" y="114506"/>
                  </a:lnTo>
                  <a:lnTo>
                    <a:pt x="1483866" y="100116"/>
                  </a:lnTo>
                  <a:lnTo>
                    <a:pt x="1527831" y="86642"/>
                  </a:lnTo>
                  <a:lnTo>
                    <a:pt x="1572195" y="74095"/>
                  </a:lnTo>
                  <a:lnTo>
                    <a:pt x="1616944" y="62488"/>
                  </a:lnTo>
                  <a:lnTo>
                    <a:pt x="1662070" y="51831"/>
                  </a:lnTo>
                  <a:lnTo>
                    <a:pt x="1707559" y="42135"/>
                  </a:lnTo>
                  <a:lnTo>
                    <a:pt x="1753402" y="33412"/>
                  </a:lnTo>
                  <a:lnTo>
                    <a:pt x="1799586" y="25673"/>
                  </a:lnTo>
                  <a:lnTo>
                    <a:pt x="1846101" y="18929"/>
                  </a:lnTo>
                  <a:lnTo>
                    <a:pt x="1892934" y="13192"/>
                  </a:lnTo>
                  <a:lnTo>
                    <a:pt x="1940076" y="8473"/>
                  </a:lnTo>
                  <a:lnTo>
                    <a:pt x="1987514" y="4783"/>
                  </a:lnTo>
                  <a:lnTo>
                    <a:pt x="2035237" y="2133"/>
                  </a:lnTo>
                  <a:lnTo>
                    <a:pt x="2083235" y="535"/>
                  </a:lnTo>
                  <a:lnTo>
                    <a:pt x="2131495" y="0"/>
                  </a:lnTo>
                  <a:lnTo>
                    <a:pt x="2179755" y="535"/>
                  </a:lnTo>
                  <a:lnTo>
                    <a:pt x="2227753" y="2133"/>
                  </a:lnTo>
                  <a:lnTo>
                    <a:pt x="2275476" y="4783"/>
                  </a:lnTo>
                  <a:lnTo>
                    <a:pt x="2322914" y="8473"/>
                  </a:lnTo>
                  <a:lnTo>
                    <a:pt x="2370056" y="13192"/>
                  </a:lnTo>
                  <a:lnTo>
                    <a:pt x="2416889" y="18929"/>
                  </a:lnTo>
                  <a:lnTo>
                    <a:pt x="2463404" y="25673"/>
                  </a:lnTo>
                  <a:lnTo>
                    <a:pt x="2509588" y="33412"/>
                  </a:lnTo>
                  <a:lnTo>
                    <a:pt x="2555430" y="42135"/>
                  </a:lnTo>
                  <a:lnTo>
                    <a:pt x="2600920" y="51831"/>
                  </a:lnTo>
                  <a:lnTo>
                    <a:pt x="2646045" y="62488"/>
                  </a:lnTo>
                  <a:lnTo>
                    <a:pt x="2690795" y="74095"/>
                  </a:lnTo>
                  <a:lnTo>
                    <a:pt x="2735158" y="86642"/>
                  </a:lnTo>
                  <a:lnTo>
                    <a:pt x="2779123" y="100116"/>
                  </a:lnTo>
                  <a:lnTo>
                    <a:pt x="2822679" y="114506"/>
                  </a:lnTo>
                  <a:lnTo>
                    <a:pt x="2865814" y="129802"/>
                  </a:lnTo>
                  <a:lnTo>
                    <a:pt x="2908517" y="145992"/>
                  </a:lnTo>
                  <a:lnTo>
                    <a:pt x="2950778" y="163064"/>
                  </a:lnTo>
                  <a:lnTo>
                    <a:pt x="2992584" y="181007"/>
                  </a:lnTo>
                  <a:lnTo>
                    <a:pt x="3033924" y="199811"/>
                  </a:lnTo>
                  <a:lnTo>
                    <a:pt x="3074787" y="219463"/>
                  </a:lnTo>
                  <a:lnTo>
                    <a:pt x="3115163" y="239953"/>
                  </a:lnTo>
                  <a:lnTo>
                    <a:pt x="3155039" y="261269"/>
                  </a:lnTo>
                  <a:lnTo>
                    <a:pt x="3194404" y="283400"/>
                  </a:lnTo>
                  <a:lnTo>
                    <a:pt x="3233247" y="306335"/>
                  </a:lnTo>
                  <a:lnTo>
                    <a:pt x="3271557" y="330062"/>
                  </a:lnTo>
                  <a:lnTo>
                    <a:pt x="3309322" y="354571"/>
                  </a:lnTo>
                  <a:lnTo>
                    <a:pt x="3346532" y="379849"/>
                  </a:lnTo>
                  <a:lnTo>
                    <a:pt x="3383174" y="405886"/>
                  </a:lnTo>
                  <a:lnTo>
                    <a:pt x="3419238" y="432671"/>
                  </a:lnTo>
                  <a:lnTo>
                    <a:pt x="3454713" y="460191"/>
                  </a:lnTo>
                  <a:lnTo>
                    <a:pt x="3489587" y="488436"/>
                  </a:lnTo>
                  <a:lnTo>
                    <a:pt x="3523848" y="517395"/>
                  </a:lnTo>
                  <a:lnTo>
                    <a:pt x="3557487" y="547056"/>
                  </a:lnTo>
                  <a:lnTo>
                    <a:pt x="3590490" y="577409"/>
                  </a:lnTo>
                  <a:lnTo>
                    <a:pt x="3622848" y="608441"/>
                  </a:lnTo>
                  <a:lnTo>
                    <a:pt x="3654548" y="640141"/>
                  </a:lnTo>
                  <a:lnTo>
                    <a:pt x="3685580" y="672499"/>
                  </a:lnTo>
                  <a:lnTo>
                    <a:pt x="3715932" y="705502"/>
                  </a:lnTo>
                  <a:lnTo>
                    <a:pt x="3745593" y="739140"/>
                  </a:lnTo>
                  <a:lnTo>
                    <a:pt x="3774552" y="773402"/>
                  </a:lnTo>
                  <a:lnTo>
                    <a:pt x="3802798" y="808276"/>
                  </a:lnTo>
                  <a:lnTo>
                    <a:pt x="3830318" y="843750"/>
                  </a:lnTo>
                  <a:lnTo>
                    <a:pt x="3857102" y="879815"/>
                  </a:lnTo>
                  <a:lnTo>
                    <a:pt x="3883139" y="916457"/>
                  </a:lnTo>
                  <a:lnTo>
                    <a:pt x="3908418" y="953667"/>
                  </a:lnTo>
                  <a:lnTo>
                    <a:pt x="3932926" y="991432"/>
                  </a:lnTo>
                  <a:lnTo>
                    <a:pt x="3956653" y="1029742"/>
                  </a:lnTo>
                  <a:lnTo>
                    <a:pt x="3979588" y="1068585"/>
                  </a:lnTo>
                  <a:lnTo>
                    <a:pt x="4001719" y="1107951"/>
                  </a:lnTo>
                  <a:lnTo>
                    <a:pt x="4023035" y="1147826"/>
                  </a:lnTo>
                  <a:lnTo>
                    <a:pt x="4043525" y="1188202"/>
                  </a:lnTo>
                  <a:lnTo>
                    <a:pt x="4063178" y="1229065"/>
                  </a:lnTo>
                  <a:lnTo>
                    <a:pt x="4081981" y="1270406"/>
                  </a:lnTo>
                  <a:lnTo>
                    <a:pt x="4099925" y="1312212"/>
                  </a:lnTo>
                  <a:lnTo>
                    <a:pt x="4116997" y="1354472"/>
                  </a:lnTo>
                  <a:lnTo>
                    <a:pt x="4133186" y="1397175"/>
                  </a:lnTo>
                  <a:lnTo>
                    <a:pt x="4148482" y="1440311"/>
                  </a:lnTo>
                  <a:lnTo>
                    <a:pt x="4162872" y="1483866"/>
                  </a:lnTo>
                  <a:lnTo>
                    <a:pt x="4176347" y="1527831"/>
                  </a:lnTo>
                  <a:lnTo>
                    <a:pt x="4188893" y="1572195"/>
                  </a:lnTo>
                  <a:lnTo>
                    <a:pt x="4200500" y="1616944"/>
                  </a:lnTo>
                  <a:lnTo>
                    <a:pt x="4211158" y="1662070"/>
                  </a:lnTo>
                  <a:lnTo>
                    <a:pt x="4220853" y="1707559"/>
                  </a:lnTo>
                  <a:lnTo>
                    <a:pt x="4229576" y="1753402"/>
                  </a:lnTo>
                  <a:lnTo>
                    <a:pt x="4237315" y="1799586"/>
                  </a:lnTo>
                  <a:lnTo>
                    <a:pt x="4244059" y="1846100"/>
                  </a:lnTo>
                  <a:lnTo>
                    <a:pt x="4249796" y="1892934"/>
                  </a:lnTo>
                  <a:lnTo>
                    <a:pt x="4254515" y="1940076"/>
                  </a:lnTo>
                  <a:lnTo>
                    <a:pt x="4258206" y="1987514"/>
                  </a:lnTo>
                  <a:lnTo>
                    <a:pt x="4260855" y="2035237"/>
                  </a:lnTo>
                  <a:lnTo>
                    <a:pt x="4262454" y="2083235"/>
                  </a:lnTo>
                  <a:lnTo>
                    <a:pt x="4262989" y="2131495"/>
                  </a:lnTo>
                  <a:lnTo>
                    <a:pt x="4262454" y="2179755"/>
                  </a:lnTo>
                  <a:lnTo>
                    <a:pt x="4260855" y="2227752"/>
                  </a:lnTo>
                  <a:lnTo>
                    <a:pt x="4258206" y="2275476"/>
                  </a:lnTo>
                  <a:lnTo>
                    <a:pt x="4254515" y="2322914"/>
                  </a:lnTo>
                  <a:lnTo>
                    <a:pt x="4249796" y="2370055"/>
                  </a:lnTo>
                  <a:lnTo>
                    <a:pt x="4244059" y="2416889"/>
                  </a:lnTo>
                  <a:lnTo>
                    <a:pt x="4237315" y="2463404"/>
                  </a:lnTo>
                  <a:lnTo>
                    <a:pt x="4229576" y="2509588"/>
                  </a:lnTo>
                  <a:lnTo>
                    <a:pt x="4220853" y="2555430"/>
                  </a:lnTo>
                  <a:lnTo>
                    <a:pt x="4211158" y="2600920"/>
                  </a:lnTo>
                  <a:lnTo>
                    <a:pt x="4200500" y="2646045"/>
                  </a:lnTo>
                  <a:lnTo>
                    <a:pt x="4188893" y="2690795"/>
                  </a:lnTo>
                  <a:lnTo>
                    <a:pt x="4176347" y="2735158"/>
                  </a:lnTo>
                  <a:lnTo>
                    <a:pt x="4162872" y="2779123"/>
                  </a:lnTo>
                  <a:lnTo>
                    <a:pt x="4148482" y="2822679"/>
                  </a:lnTo>
                  <a:lnTo>
                    <a:pt x="4133186" y="2865814"/>
                  </a:lnTo>
                  <a:lnTo>
                    <a:pt x="4116997" y="2908518"/>
                  </a:lnTo>
                  <a:lnTo>
                    <a:pt x="4099925" y="2950778"/>
                  </a:lnTo>
                  <a:lnTo>
                    <a:pt x="4081981" y="2992584"/>
                  </a:lnTo>
                  <a:lnTo>
                    <a:pt x="4063178" y="3033924"/>
                  </a:lnTo>
                  <a:lnTo>
                    <a:pt x="4043525" y="3074788"/>
                  </a:lnTo>
                  <a:lnTo>
                    <a:pt x="4023035" y="3115163"/>
                  </a:lnTo>
                  <a:lnTo>
                    <a:pt x="4001719" y="3155039"/>
                  </a:lnTo>
                  <a:lnTo>
                    <a:pt x="3979588" y="3194404"/>
                  </a:lnTo>
                  <a:lnTo>
                    <a:pt x="3956653" y="3233247"/>
                  </a:lnTo>
                  <a:lnTo>
                    <a:pt x="3932926" y="3271557"/>
                  </a:lnTo>
                  <a:lnTo>
                    <a:pt x="3908418" y="3309323"/>
                  </a:lnTo>
                  <a:lnTo>
                    <a:pt x="3883139" y="3346532"/>
                  </a:lnTo>
                  <a:lnTo>
                    <a:pt x="3857102" y="3383175"/>
                  </a:lnTo>
                  <a:lnTo>
                    <a:pt x="3830318" y="3419239"/>
                  </a:lnTo>
                  <a:lnTo>
                    <a:pt x="3802798" y="3454714"/>
                  </a:lnTo>
                  <a:lnTo>
                    <a:pt x="3774552" y="3489587"/>
                  </a:lnTo>
                  <a:lnTo>
                    <a:pt x="3745593" y="3523849"/>
                  </a:lnTo>
                  <a:lnTo>
                    <a:pt x="3715932" y="3557487"/>
                  </a:lnTo>
                  <a:lnTo>
                    <a:pt x="3685580" y="3590491"/>
                  </a:lnTo>
                  <a:lnTo>
                    <a:pt x="3654548" y="3622848"/>
                  </a:lnTo>
                  <a:lnTo>
                    <a:pt x="3622848" y="3654549"/>
                  </a:lnTo>
                  <a:lnTo>
                    <a:pt x="3590490" y="3685581"/>
                  </a:lnTo>
                  <a:lnTo>
                    <a:pt x="3557487" y="3715933"/>
                  </a:lnTo>
                  <a:lnTo>
                    <a:pt x="3523848" y="3745594"/>
                  </a:lnTo>
                  <a:lnTo>
                    <a:pt x="3489587" y="3774553"/>
                  </a:lnTo>
                  <a:lnTo>
                    <a:pt x="3454713" y="3802798"/>
                  </a:lnTo>
                  <a:lnTo>
                    <a:pt x="3419238" y="3830319"/>
                  </a:lnTo>
                  <a:lnTo>
                    <a:pt x="3383174" y="3857103"/>
                  </a:lnTo>
                  <a:lnTo>
                    <a:pt x="3346532" y="3883140"/>
                  </a:lnTo>
                  <a:lnTo>
                    <a:pt x="3309322" y="3908418"/>
                  </a:lnTo>
                  <a:lnTo>
                    <a:pt x="3271557" y="3932927"/>
                  </a:lnTo>
                  <a:lnTo>
                    <a:pt x="3233247" y="3956654"/>
                  </a:lnTo>
                  <a:lnTo>
                    <a:pt x="3194404" y="3979589"/>
                  </a:lnTo>
                  <a:lnTo>
                    <a:pt x="3155039" y="4001720"/>
                  </a:lnTo>
                  <a:lnTo>
                    <a:pt x="3115163" y="4023036"/>
                  </a:lnTo>
                  <a:lnTo>
                    <a:pt x="3074787" y="4043526"/>
                  </a:lnTo>
                  <a:lnTo>
                    <a:pt x="3033924" y="4063178"/>
                  </a:lnTo>
                  <a:lnTo>
                    <a:pt x="2992584" y="4081982"/>
                  </a:lnTo>
                  <a:lnTo>
                    <a:pt x="2950778" y="4099925"/>
                  </a:lnTo>
                  <a:lnTo>
                    <a:pt x="2908517" y="4116998"/>
                  </a:lnTo>
                  <a:lnTo>
                    <a:pt x="2865814" y="4133187"/>
                  </a:lnTo>
                  <a:lnTo>
                    <a:pt x="2822679" y="4148483"/>
                  </a:lnTo>
                  <a:lnTo>
                    <a:pt x="2779123" y="4162873"/>
                  </a:lnTo>
                  <a:lnTo>
                    <a:pt x="2735158" y="4176347"/>
                  </a:lnTo>
                  <a:lnTo>
                    <a:pt x="2690795" y="4188894"/>
                  </a:lnTo>
                  <a:lnTo>
                    <a:pt x="2646045" y="4200501"/>
                  </a:lnTo>
                  <a:lnTo>
                    <a:pt x="2600920" y="4211159"/>
                  </a:lnTo>
                  <a:lnTo>
                    <a:pt x="2555430" y="4220854"/>
                  </a:lnTo>
                  <a:lnTo>
                    <a:pt x="2509588" y="4229577"/>
                  </a:lnTo>
                  <a:lnTo>
                    <a:pt x="2463404" y="4237316"/>
                  </a:lnTo>
                  <a:lnTo>
                    <a:pt x="2416889" y="4244060"/>
                  </a:lnTo>
                  <a:lnTo>
                    <a:pt x="2370056" y="4249797"/>
                  </a:lnTo>
                  <a:lnTo>
                    <a:pt x="2322914" y="4254516"/>
                  </a:lnTo>
                  <a:lnTo>
                    <a:pt x="2275476" y="4258206"/>
                  </a:lnTo>
                  <a:lnTo>
                    <a:pt x="2227753" y="4260856"/>
                  </a:lnTo>
                  <a:lnTo>
                    <a:pt x="2179755" y="4262454"/>
                  </a:lnTo>
                  <a:lnTo>
                    <a:pt x="2131495" y="4262990"/>
                  </a:lnTo>
                  <a:close/>
                </a:path>
              </a:pathLst>
            </a:custGeom>
            <a:solidFill>
              <a:srgbClr val="26AAE1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257395" y="1950607"/>
              <a:ext cx="3771894" cy="3755789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9341232" y="4050499"/>
            <a:ext cx="2851150" cy="2807547"/>
            <a:chOff x="14011848" y="6075748"/>
            <a:chExt cx="4276725" cy="4211320"/>
          </a:xfrm>
        </p:grpSpPr>
        <p:sp>
          <p:nvSpPr>
            <p:cNvPr id="19" name="object 19"/>
            <p:cNvSpPr/>
            <p:nvPr/>
          </p:nvSpPr>
          <p:spPr>
            <a:xfrm>
              <a:off x="14011848" y="6075748"/>
              <a:ext cx="4276725" cy="4211320"/>
            </a:xfrm>
            <a:custGeom>
              <a:avLst/>
              <a:gdLst/>
              <a:ahLst/>
              <a:cxnLst/>
              <a:rect l="l" t="t" r="r" b="b"/>
              <a:pathLst>
                <a:path w="4276725" h="4211320">
                  <a:moveTo>
                    <a:pt x="4276152" y="4211251"/>
                  </a:moveTo>
                  <a:lnTo>
                    <a:pt x="580508" y="4211251"/>
                  </a:lnTo>
                  <a:lnTo>
                    <a:pt x="546745" y="4165600"/>
                  </a:lnTo>
                  <a:lnTo>
                    <a:pt x="519273" y="4140200"/>
                  </a:lnTo>
                  <a:lnTo>
                    <a:pt x="492415" y="4102100"/>
                  </a:lnTo>
                  <a:lnTo>
                    <a:pt x="466179" y="4064000"/>
                  </a:lnTo>
                  <a:lnTo>
                    <a:pt x="440573" y="4025900"/>
                  </a:lnTo>
                  <a:lnTo>
                    <a:pt x="415606" y="3987800"/>
                  </a:lnTo>
                  <a:lnTo>
                    <a:pt x="391283" y="3949700"/>
                  </a:lnTo>
                  <a:lnTo>
                    <a:pt x="367615" y="3911600"/>
                  </a:lnTo>
                  <a:lnTo>
                    <a:pt x="344607" y="3873500"/>
                  </a:lnTo>
                  <a:lnTo>
                    <a:pt x="322268" y="3835400"/>
                  </a:lnTo>
                  <a:lnTo>
                    <a:pt x="300606" y="3797300"/>
                  </a:lnTo>
                  <a:lnTo>
                    <a:pt x="279629" y="3746500"/>
                  </a:lnTo>
                  <a:lnTo>
                    <a:pt x="259344" y="3708400"/>
                  </a:lnTo>
                  <a:lnTo>
                    <a:pt x="239759" y="3670300"/>
                  </a:lnTo>
                  <a:lnTo>
                    <a:pt x="220882" y="3632200"/>
                  </a:lnTo>
                  <a:lnTo>
                    <a:pt x="202720" y="3581400"/>
                  </a:lnTo>
                  <a:lnTo>
                    <a:pt x="185282" y="3543300"/>
                  </a:lnTo>
                  <a:lnTo>
                    <a:pt x="168576" y="3505200"/>
                  </a:lnTo>
                  <a:lnTo>
                    <a:pt x="152608" y="3454400"/>
                  </a:lnTo>
                  <a:lnTo>
                    <a:pt x="137387" y="3416300"/>
                  </a:lnTo>
                  <a:lnTo>
                    <a:pt x="122921" y="3365500"/>
                  </a:lnTo>
                  <a:lnTo>
                    <a:pt x="109217" y="3327400"/>
                  </a:lnTo>
                  <a:lnTo>
                    <a:pt x="96284" y="3289300"/>
                  </a:lnTo>
                  <a:lnTo>
                    <a:pt x="84128" y="3238500"/>
                  </a:lnTo>
                  <a:lnTo>
                    <a:pt x="72758" y="3187700"/>
                  </a:lnTo>
                  <a:lnTo>
                    <a:pt x="62182" y="3149600"/>
                  </a:lnTo>
                  <a:lnTo>
                    <a:pt x="52407" y="3098800"/>
                  </a:lnTo>
                  <a:lnTo>
                    <a:pt x="43441" y="3060700"/>
                  </a:lnTo>
                  <a:lnTo>
                    <a:pt x="35293" y="3009900"/>
                  </a:lnTo>
                  <a:lnTo>
                    <a:pt x="27968" y="2959100"/>
                  </a:lnTo>
                  <a:lnTo>
                    <a:pt x="21477" y="2921000"/>
                  </a:lnTo>
                  <a:lnTo>
                    <a:pt x="15825" y="2870200"/>
                  </a:lnTo>
                  <a:lnTo>
                    <a:pt x="11022" y="2819400"/>
                  </a:lnTo>
                  <a:lnTo>
                    <a:pt x="7075" y="2781300"/>
                  </a:lnTo>
                  <a:lnTo>
                    <a:pt x="3991" y="2730500"/>
                  </a:lnTo>
                  <a:lnTo>
                    <a:pt x="1779" y="2679700"/>
                  </a:lnTo>
                  <a:lnTo>
                    <a:pt x="446" y="2628900"/>
                  </a:lnTo>
                  <a:lnTo>
                    <a:pt x="0" y="2578100"/>
                  </a:lnTo>
                  <a:lnTo>
                    <a:pt x="0" y="0"/>
                  </a:lnTo>
                  <a:lnTo>
                    <a:pt x="2724957" y="0"/>
                  </a:lnTo>
                  <a:lnTo>
                    <a:pt x="2772765" y="12700"/>
                  </a:lnTo>
                  <a:lnTo>
                    <a:pt x="2867651" y="12700"/>
                  </a:lnTo>
                  <a:lnTo>
                    <a:pt x="2914714" y="25400"/>
                  </a:lnTo>
                  <a:lnTo>
                    <a:pt x="2961513" y="25400"/>
                  </a:lnTo>
                  <a:lnTo>
                    <a:pt x="3054287" y="50800"/>
                  </a:lnTo>
                  <a:lnTo>
                    <a:pt x="3100247" y="50800"/>
                  </a:lnTo>
                  <a:lnTo>
                    <a:pt x="3499668" y="165100"/>
                  </a:lnTo>
                  <a:lnTo>
                    <a:pt x="3542326" y="190500"/>
                  </a:lnTo>
                  <a:lnTo>
                    <a:pt x="3584611" y="203200"/>
                  </a:lnTo>
                  <a:lnTo>
                    <a:pt x="3626515" y="228600"/>
                  </a:lnTo>
                  <a:lnTo>
                    <a:pt x="3668030" y="241300"/>
                  </a:lnTo>
                  <a:lnTo>
                    <a:pt x="3709149" y="266700"/>
                  </a:lnTo>
                  <a:lnTo>
                    <a:pt x="3749864" y="279400"/>
                  </a:lnTo>
                  <a:lnTo>
                    <a:pt x="3830049" y="330200"/>
                  </a:lnTo>
                  <a:lnTo>
                    <a:pt x="3869505" y="342900"/>
                  </a:lnTo>
                  <a:lnTo>
                    <a:pt x="3947102" y="393700"/>
                  </a:lnTo>
                  <a:lnTo>
                    <a:pt x="4022895" y="444500"/>
                  </a:lnTo>
                  <a:lnTo>
                    <a:pt x="4096822" y="495300"/>
                  </a:lnTo>
                  <a:lnTo>
                    <a:pt x="4168821" y="546100"/>
                  </a:lnTo>
                  <a:lnTo>
                    <a:pt x="4204078" y="571500"/>
                  </a:lnTo>
                  <a:lnTo>
                    <a:pt x="4238830" y="609600"/>
                  </a:lnTo>
                  <a:lnTo>
                    <a:pt x="4276152" y="637322"/>
                  </a:lnTo>
                  <a:lnTo>
                    <a:pt x="4276152" y="4211251"/>
                  </a:lnTo>
                  <a:close/>
                </a:path>
              </a:pathLst>
            </a:custGeom>
            <a:solidFill>
              <a:srgbClr val="8CC63F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286377" y="6376444"/>
              <a:ext cx="4001622" cy="3910555"/>
            </a:xfrm>
            <a:prstGeom prst="rect">
              <a:avLst/>
            </a:prstGeom>
          </p:spPr>
        </p:pic>
      </p:grpSp>
      <p:sp>
        <p:nvSpPr>
          <p:cNvPr id="21" name="object 21"/>
          <p:cNvSpPr/>
          <p:nvPr/>
        </p:nvSpPr>
        <p:spPr>
          <a:xfrm>
            <a:off x="390404" y="0"/>
            <a:ext cx="177800" cy="3091180"/>
          </a:xfrm>
          <a:custGeom>
            <a:avLst/>
            <a:gdLst/>
            <a:ahLst/>
            <a:cxnLst/>
            <a:rect l="l" t="t" r="r" b="b"/>
            <a:pathLst>
              <a:path w="266700" h="4636770">
                <a:moveTo>
                  <a:pt x="266290" y="0"/>
                </a:moveTo>
                <a:lnTo>
                  <a:pt x="266290" y="4503219"/>
                </a:lnTo>
                <a:lnTo>
                  <a:pt x="259502" y="4545304"/>
                </a:lnTo>
                <a:lnTo>
                  <a:pt x="240601" y="4581853"/>
                </a:lnTo>
                <a:lnTo>
                  <a:pt x="211779" y="4610675"/>
                </a:lnTo>
                <a:lnTo>
                  <a:pt x="175229" y="4629577"/>
                </a:lnTo>
                <a:lnTo>
                  <a:pt x="133145" y="4636365"/>
                </a:lnTo>
                <a:lnTo>
                  <a:pt x="91061" y="4629577"/>
                </a:lnTo>
                <a:lnTo>
                  <a:pt x="54511" y="4610675"/>
                </a:lnTo>
                <a:lnTo>
                  <a:pt x="25689" y="4581853"/>
                </a:lnTo>
                <a:lnTo>
                  <a:pt x="6787" y="4545304"/>
                </a:lnTo>
                <a:lnTo>
                  <a:pt x="0" y="4503219"/>
                </a:lnTo>
                <a:lnTo>
                  <a:pt x="0" y="0"/>
                </a:lnTo>
                <a:lnTo>
                  <a:pt x="266290" y="0"/>
                </a:lnTo>
                <a:close/>
              </a:path>
            </a:pathLst>
          </a:custGeom>
          <a:solidFill>
            <a:srgbClr val="1875D1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2" name="object 22"/>
          <p:cNvSpPr/>
          <p:nvPr/>
        </p:nvSpPr>
        <p:spPr>
          <a:xfrm>
            <a:off x="390400" y="3233032"/>
            <a:ext cx="177800" cy="753110"/>
          </a:xfrm>
          <a:custGeom>
            <a:avLst/>
            <a:gdLst/>
            <a:ahLst/>
            <a:cxnLst/>
            <a:rect l="l" t="t" r="r" b="b"/>
            <a:pathLst>
              <a:path w="266700" h="1129664">
                <a:moveTo>
                  <a:pt x="266290" y="133145"/>
                </a:moveTo>
                <a:lnTo>
                  <a:pt x="266290" y="996398"/>
                </a:lnTo>
                <a:lnTo>
                  <a:pt x="259502" y="1038482"/>
                </a:lnTo>
                <a:lnTo>
                  <a:pt x="240601" y="1075032"/>
                </a:lnTo>
                <a:lnTo>
                  <a:pt x="211779" y="1103854"/>
                </a:lnTo>
                <a:lnTo>
                  <a:pt x="175229" y="1122756"/>
                </a:lnTo>
                <a:lnTo>
                  <a:pt x="133145" y="1129544"/>
                </a:lnTo>
                <a:lnTo>
                  <a:pt x="91061" y="1122756"/>
                </a:lnTo>
                <a:lnTo>
                  <a:pt x="54511" y="1103854"/>
                </a:lnTo>
                <a:lnTo>
                  <a:pt x="25689" y="1075032"/>
                </a:lnTo>
                <a:lnTo>
                  <a:pt x="6787" y="1038482"/>
                </a:lnTo>
                <a:lnTo>
                  <a:pt x="0" y="996398"/>
                </a:lnTo>
                <a:lnTo>
                  <a:pt x="0" y="133145"/>
                </a:lnTo>
                <a:lnTo>
                  <a:pt x="6787" y="91061"/>
                </a:lnTo>
                <a:lnTo>
                  <a:pt x="25689" y="54511"/>
                </a:lnTo>
                <a:lnTo>
                  <a:pt x="54511" y="25689"/>
                </a:lnTo>
                <a:lnTo>
                  <a:pt x="91061" y="6787"/>
                </a:lnTo>
                <a:lnTo>
                  <a:pt x="133145" y="0"/>
                </a:lnTo>
                <a:lnTo>
                  <a:pt x="175229" y="6787"/>
                </a:lnTo>
                <a:lnTo>
                  <a:pt x="211779" y="25689"/>
                </a:lnTo>
                <a:lnTo>
                  <a:pt x="240601" y="54511"/>
                </a:lnTo>
                <a:lnTo>
                  <a:pt x="259502" y="91061"/>
                </a:lnTo>
                <a:lnTo>
                  <a:pt x="266290" y="133145"/>
                </a:lnTo>
                <a:close/>
              </a:path>
            </a:pathLst>
          </a:custGeom>
          <a:solidFill>
            <a:srgbClr val="ECC631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3" name="object 23"/>
          <p:cNvSpPr/>
          <p:nvPr/>
        </p:nvSpPr>
        <p:spPr>
          <a:xfrm>
            <a:off x="390379" y="4125741"/>
            <a:ext cx="177800" cy="460587"/>
          </a:xfrm>
          <a:custGeom>
            <a:avLst/>
            <a:gdLst/>
            <a:ahLst/>
            <a:cxnLst/>
            <a:rect l="l" t="t" r="r" b="b"/>
            <a:pathLst>
              <a:path w="266700" h="690879">
                <a:moveTo>
                  <a:pt x="266290" y="133145"/>
                </a:moveTo>
                <a:lnTo>
                  <a:pt x="266290" y="557267"/>
                </a:lnTo>
                <a:lnTo>
                  <a:pt x="259502" y="599352"/>
                </a:lnTo>
                <a:lnTo>
                  <a:pt x="240601" y="635901"/>
                </a:lnTo>
                <a:lnTo>
                  <a:pt x="211779" y="664723"/>
                </a:lnTo>
                <a:lnTo>
                  <a:pt x="175229" y="683625"/>
                </a:lnTo>
                <a:lnTo>
                  <a:pt x="133145" y="690412"/>
                </a:lnTo>
                <a:lnTo>
                  <a:pt x="91061" y="683625"/>
                </a:lnTo>
                <a:lnTo>
                  <a:pt x="54511" y="664723"/>
                </a:lnTo>
                <a:lnTo>
                  <a:pt x="25689" y="635901"/>
                </a:lnTo>
                <a:lnTo>
                  <a:pt x="6787" y="599352"/>
                </a:lnTo>
                <a:lnTo>
                  <a:pt x="0" y="557267"/>
                </a:lnTo>
                <a:lnTo>
                  <a:pt x="0" y="133145"/>
                </a:lnTo>
                <a:lnTo>
                  <a:pt x="6787" y="91061"/>
                </a:lnTo>
                <a:lnTo>
                  <a:pt x="25689" y="54511"/>
                </a:lnTo>
                <a:lnTo>
                  <a:pt x="54511" y="25689"/>
                </a:lnTo>
                <a:lnTo>
                  <a:pt x="91061" y="6787"/>
                </a:lnTo>
                <a:lnTo>
                  <a:pt x="133145" y="0"/>
                </a:lnTo>
                <a:lnTo>
                  <a:pt x="175229" y="6787"/>
                </a:lnTo>
                <a:lnTo>
                  <a:pt x="211779" y="25689"/>
                </a:lnTo>
                <a:lnTo>
                  <a:pt x="240601" y="54511"/>
                </a:lnTo>
                <a:lnTo>
                  <a:pt x="259502" y="91061"/>
                </a:lnTo>
                <a:lnTo>
                  <a:pt x="266290" y="133145"/>
                </a:lnTo>
                <a:close/>
              </a:path>
            </a:pathLst>
          </a:custGeom>
          <a:solidFill>
            <a:srgbClr val="1875D1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4" name="object 24"/>
          <p:cNvSpPr txBox="1"/>
          <p:nvPr/>
        </p:nvSpPr>
        <p:spPr>
          <a:xfrm>
            <a:off x="954989" y="1160088"/>
            <a:ext cx="5602393" cy="5135423"/>
          </a:xfrm>
          <a:prstGeom prst="rect">
            <a:avLst/>
          </a:prstGeom>
        </p:spPr>
        <p:txBody>
          <a:bodyPr vert="horz" wrap="square" lIns="0" tIns="114723" rIns="0" bIns="0" rtlCol="0">
            <a:spAutoFit/>
          </a:bodyPr>
          <a:lstStyle/>
          <a:p>
            <a:pPr marL="8467" marR="1930497">
              <a:lnSpc>
                <a:spcPts val="5774"/>
              </a:lnSpc>
              <a:spcBef>
                <a:spcPts val="903"/>
              </a:spcBef>
            </a:pPr>
            <a:r>
              <a:rPr sz="5434" b="1" spc="363" dirty="0">
                <a:solidFill>
                  <a:srgbClr val="1875D1"/>
                </a:solidFill>
                <a:latin typeface="Trebuchet MS"/>
                <a:cs typeface="Trebuchet MS"/>
              </a:rPr>
              <a:t>Students </a:t>
            </a:r>
            <a:r>
              <a:rPr sz="5434" b="1" spc="417" dirty="0">
                <a:solidFill>
                  <a:srgbClr val="1875D1"/>
                </a:solidFill>
                <a:latin typeface="Trebuchet MS"/>
                <a:cs typeface="Trebuchet MS"/>
              </a:rPr>
              <a:t>Today </a:t>
            </a:r>
            <a:r>
              <a:rPr sz="5434" b="1" spc="283" dirty="0">
                <a:solidFill>
                  <a:srgbClr val="ECC631"/>
                </a:solidFill>
                <a:latin typeface="Trebuchet MS"/>
                <a:cs typeface="Trebuchet MS"/>
              </a:rPr>
              <a:t>Leaders </a:t>
            </a:r>
            <a:r>
              <a:rPr sz="5434" b="1" spc="310" dirty="0">
                <a:solidFill>
                  <a:srgbClr val="ECC631"/>
                </a:solidFill>
                <a:latin typeface="Trebuchet MS"/>
                <a:cs typeface="Trebuchet MS"/>
              </a:rPr>
              <a:t>Tomorrow</a:t>
            </a:r>
            <a:endParaRPr sz="5434" dirty="0">
              <a:latin typeface="Trebuchet MS"/>
              <a:cs typeface="Trebuchet MS"/>
            </a:endParaRPr>
          </a:p>
          <a:p>
            <a:pPr marL="8467">
              <a:spcBef>
                <a:spcPts val="110"/>
              </a:spcBef>
            </a:pPr>
            <a:r>
              <a:rPr sz="2267" spc="100" dirty="0">
                <a:solidFill>
                  <a:srgbClr val="202020"/>
                </a:solidFill>
                <a:latin typeface="Lucida Sans Unicode"/>
                <a:cs typeface="Lucida Sans Unicode"/>
              </a:rPr>
              <a:t>Membangun</a:t>
            </a:r>
            <a:r>
              <a:rPr sz="2267" spc="-9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2267" spc="37" dirty="0">
                <a:solidFill>
                  <a:srgbClr val="202020"/>
                </a:solidFill>
                <a:latin typeface="Lucida Sans Unicode"/>
                <a:cs typeface="Lucida Sans Unicode"/>
              </a:rPr>
              <a:t>Kompetensi</a:t>
            </a:r>
            <a:r>
              <a:rPr sz="2267" spc="-9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2267" spc="136" dirty="0">
                <a:solidFill>
                  <a:srgbClr val="202020"/>
                </a:solidFill>
                <a:latin typeface="Lucida Sans Unicode"/>
                <a:cs typeface="Lucida Sans Unicode"/>
              </a:rPr>
              <a:t>dan</a:t>
            </a:r>
            <a:r>
              <a:rPr sz="2267" spc="-9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2267" spc="-7" dirty="0">
                <a:solidFill>
                  <a:srgbClr val="202020"/>
                </a:solidFill>
                <a:latin typeface="Lucida Sans Unicode"/>
                <a:cs typeface="Lucida Sans Unicode"/>
              </a:rPr>
              <a:t>Karakter</a:t>
            </a:r>
            <a:endParaRPr sz="2267" dirty="0">
              <a:latin typeface="Lucida Sans Unicode"/>
              <a:cs typeface="Lucida Sans Unicode"/>
            </a:endParaRPr>
          </a:p>
          <a:p>
            <a:pPr marL="8467">
              <a:spcBef>
                <a:spcPts val="430"/>
              </a:spcBef>
            </a:pPr>
            <a:r>
              <a:rPr sz="2267" spc="-7" dirty="0">
                <a:solidFill>
                  <a:srgbClr val="202020"/>
                </a:solidFill>
                <a:latin typeface="Lucida Sans Unicode"/>
                <a:cs typeface="Lucida Sans Unicode"/>
              </a:rPr>
              <a:t>untuk</a:t>
            </a:r>
            <a:r>
              <a:rPr sz="2267" spc="-123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2267" spc="70" dirty="0">
                <a:solidFill>
                  <a:srgbClr val="202020"/>
                </a:solidFill>
                <a:latin typeface="Lucida Sans Unicode"/>
                <a:cs typeface="Lucida Sans Unicode"/>
              </a:rPr>
              <a:t>Kepemimpinan</a:t>
            </a:r>
            <a:r>
              <a:rPr sz="2267" spc="-12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2267" spc="-7" dirty="0">
                <a:solidFill>
                  <a:srgbClr val="202020"/>
                </a:solidFill>
                <a:latin typeface="Lucida Sans Unicode"/>
                <a:cs typeface="Lucida Sans Unicode"/>
              </a:rPr>
              <a:t>Efektif</a:t>
            </a:r>
            <a:endParaRPr sz="2267" dirty="0">
              <a:latin typeface="Lucida Sans Unicode"/>
              <a:cs typeface="Lucida Sans Unicode"/>
            </a:endParaRPr>
          </a:p>
          <a:p>
            <a:pPr marL="8467">
              <a:spcBef>
                <a:spcPts val="2246"/>
              </a:spcBef>
            </a:pPr>
            <a:r>
              <a:rPr sz="2100" b="1" spc="117" dirty="0">
                <a:solidFill>
                  <a:srgbClr val="202020"/>
                </a:solidFill>
                <a:latin typeface="Trebuchet MS"/>
                <a:cs typeface="Trebuchet MS"/>
              </a:rPr>
              <a:t>Fauzan</a:t>
            </a:r>
            <a:endParaRPr sz="2100" dirty="0">
              <a:latin typeface="Trebuchet MS"/>
              <a:cs typeface="Trebuchet MS"/>
            </a:endParaRPr>
          </a:p>
          <a:p>
            <a:pPr marL="8467">
              <a:spcBef>
                <a:spcPts val="363"/>
              </a:spcBef>
            </a:pPr>
            <a:r>
              <a:rPr sz="1867" dirty="0">
                <a:solidFill>
                  <a:srgbClr val="202020"/>
                </a:solidFill>
                <a:latin typeface="Lucida Sans Unicode"/>
                <a:cs typeface="Lucida Sans Unicode"/>
              </a:rPr>
              <a:t>Wakil</a:t>
            </a:r>
            <a:r>
              <a:rPr sz="1867" spc="6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867" dirty="0">
                <a:solidFill>
                  <a:srgbClr val="202020"/>
                </a:solidFill>
                <a:latin typeface="Lucida Sans Unicode"/>
                <a:cs typeface="Lucida Sans Unicode"/>
              </a:rPr>
              <a:t>Menteri</a:t>
            </a:r>
            <a:r>
              <a:rPr sz="1867" spc="6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867" dirty="0">
                <a:solidFill>
                  <a:srgbClr val="202020"/>
                </a:solidFill>
                <a:latin typeface="Lucida Sans Unicode"/>
                <a:cs typeface="Lucida Sans Unicode"/>
              </a:rPr>
              <a:t>Pendidikan</a:t>
            </a:r>
            <a:r>
              <a:rPr sz="1867" spc="6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867" spc="-7" dirty="0">
                <a:solidFill>
                  <a:srgbClr val="202020"/>
                </a:solidFill>
                <a:latin typeface="Lucida Sans Unicode"/>
                <a:cs typeface="Lucida Sans Unicode"/>
              </a:rPr>
              <a:t>Tinggi</a:t>
            </a:r>
            <a:endParaRPr sz="1867" dirty="0">
              <a:latin typeface="Lucida Sans Unicode"/>
              <a:cs typeface="Lucida Sans Unicode"/>
            </a:endParaRPr>
          </a:p>
          <a:p>
            <a:pPr marL="8467">
              <a:spcBef>
                <a:spcPts val="360"/>
              </a:spcBef>
            </a:pPr>
            <a:r>
              <a:rPr sz="1867" dirty="0">
                <a:solidFill>
                  <a:srgbClr val="202020"/>
                </a:solidFill>
                <a:latin typeface="Lucida Sans Unicode"/>
                <a:cs typeface="Lucida Sans Unicode"/>
              </a:rPr>
              <a:t>Sains,</a:t>
            </a:r>
            <a:r>
              <a:rPr sz="1867" spc="-9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867" spc="110" dirty="0">
                <a:solidFill>
                  <a:srgbClr val="202020"/>
                </a:solidFill>
                <a:latin typeface="Lucida Sans Unicode"/>
                <a:cs typeface="Lucida Sans Unicode"/>
              </a:rPr>
              <a:t>dan</a:t>
            </a:r>
            <a:r>
              <a:rPr sz="1867" spc="-9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867" spc="-20" dirty="0">
                <a:solidFill>
                  <a:srgbClr val="202020"/>
                </a:solidFill>
                <a:latin typeface="Lucida Sans Unicode"/>
                <a:cs typeface="Lucida Sans Unicode"/>
              </a:rPr>
              <a:t>Teknologi</a:t>
            </a:r>
            <a:r>
              <a:rPr sz="1867" spc="-87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867" spc="-7" dirty="0">
                <a:solidFill>
                  <a:srgbClr val="202020"/>
                </a:solidFill>
                <a:latin typeface="Lucida Sans Unicode"/>
                <a:cs typeface="Lucida Sans Unicode"/>
              </a:rPr>
              <a:t>Republik</a:t>
            </a:r>
            <a:r>
              <a:rPr sz="1867" spc="-90" dirty="0">
                <a:solidFill>
                  <a:srgbClr val="202020"/>
                </a:solidFill>
                <a:latin typeface="Lucida Sans Unicode"/>
                <a:cs typeface="Lucida Sans Unicode"/>
              </a:rPr>
              <a:t> </a:t>
            </a:r>
            <a:r>
              <a:rPr sz="1867" spc="30" dirty="0">
                <a:solidFill>
                  <a:srgbClr val="202020"/>
                </a:solidFill>
                <a:latin typeface="Lucida Sans Unicode"/>
                <a:cs typeface="Lucida Sans Unicode"/>
              </a:rPr>
              <a:t>Indonesia</a:t>
            </a:r>
            <a:endParaRPr sz="1867" dirty="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723212" y="6311666"/>
            <a:ext cx="71120" cy="213670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sz="1333" spc="-457" dirty="0">
                <a:latin typeface="Lucida Sans Unicode"/>
                <a:cs typeface="Lucida Sans Unicode"/>
              </a:rPr>
              <a:t>1</a:t>
            </a:r>
            <a:endParaRPr sz="1333"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1159691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97D67-BCB5-43C2-7D31-E607C7DD2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E212C-F3D0-2097-752F-CA0AE3A2B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804263-58DE-E3E3-EAEE-592307DCF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86" y="480601"/>
            <a:ext cx="12022228" cy="589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61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DBE85-EBE6-D3C7-B163-FE34F808F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Kepemimpinan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15CFA-00FB-AC0E-827A-563CD3036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individu</a:t>
            </a:r>
            <a:r>
              <a:rPr lang="en-ID" dirty="0"/>
              <a:t> </a:t>
            </a:r>
            <a:r>
              <a:rPr lang="en-ID" dirty="0" err="1"/>
              <a:t>saling</a:t>
            </a:r>
            <a:r>
              <a:rPr lang="en-ID" dirty="0"/>
              <a:t> </a:t>
            </a:r>
            <a:r>
              <a:rPr lang="en-ID" dirty="0" err="1"/>
              <a:t>bekerja</a:t>
            </a:r>
            <a:r>
              <a:rPr lang="en-ID" dirty="0"/>
              <a:t> </a:t>
            </a:r>
            <a:r>
              <a:rPr lang="en-ID" dirty="0" err="1"/>
              <a:t>sama</a:t>
            </a:r>
            <a:r>
              <a:rPr lang="en-ID" dirty="0"/>
              <a:t> dan </a:t>
            </a:r>
            <a:r>
              <a:rPr lang="en-ID" dirty="0" err="1"/>
              <a:t>mempertahankan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yang </a:t>
            </a:r>
            <a:r>
              <a:rPr lang="en-ID" dirty="0" err="1"/>
              <a:t>terwujud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adanya</a:t>
            </a:r>
            <a:r>
              <a:rPr lang="en-ID" dirty="0"/>
              <a:t> </a:t>
            </a:r>
            <a:r>
              <a:rPr lang="en-ID" dirty="0" err="1"/>
              <a:t>kepercayaan</a:t>
            </a:r>
            <a:r>
              <a:rPr lang="en-ID" dirty="0"/>
              <a:t>, </a:t>
            </a:r>
            <a:r>
              <a:rPr lang="en-ID" dirty="0" err="1"/>
              <a:t>inspirasi</a:t>
            </a:r>
            <a:r>
              <a:rPr lang="en-ID" dirty="0"/>
              <a:t>, </a:t>
            </a:r>
            <a:r>
              <a:rPr lang="en-ID" dirty="0" err="1"/>
              <a:t>tindakan</a:t>
            </a:r>
            <a:r>
              <a:rPr lang="en-ID" dirty="0"/>
              <a:t> dan </a:t>
            </a:r>
            <a:r>
              <a:rPr lang="en-ID" dirty="0" err="1"/>
              <a:t>pelayanan</a:t>
            </a:r>
            <a:r>
              <a:rPr lang="en-ID" dirty="0"/>
              <a:t>  (Huber, 2018)</a:t>
            </a:r>
          </a:p>
          <a:p>
            <a:pPr algn="just"/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diartikan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membawa</a:t>
            </a:r>
            <a:r>
              <a:rPr lang="en-ID" dirty="0"/>
              <a:t> staff </a:t>
            </a:r>
            <a:r>
              <a:rPr lang="en-ID" dirty="0" err="1"/>
              <a:t>atau</a:t>
            </a:r>
            <a:r>
              <a:rPr lang="en-ID" dirty="0"/>
              <a:t> orang lain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arah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kebaikan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.</a:t>
            </a:r>
          </a:p>
          <a:p>
            <a:pPr algn="just"/>
            <a:r>
              <a:rPr lang="en-ID" dirty="0" err="1"/>
              <a:t>Fungsi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r>
              <a:rPr lang="en-ID" dirty="0"/>
              <a:t> : </a:t>
            </a:r>
            <a:r>
              <a:rPr lang="en-ID" dirty="0" err="1"/>
              <a:t>mempengaruhi</a:t>
            </a:r>
            <a:r>
              <a:rPr lang="en-ID" dirty="0"/>
              <a:t> orang lain, motivator, </a:t>
            </a:r>
            <a:r>
              <a:rPr lang="en-ID" dirty="0" err="1"/>
              <a:t>Teladan</a:t>
            </a:r>
            <a:r>
              <a:rPr lang="en-ID" dirty="0"/>
              <a:t>,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CF5A47-9274-9D45-6B6D-F5C2072794FA}"/>
              </a:ext>
            </a:extLst>
          </p:cNvPr>
          <p:cNvSpPr/>
          <p:nvPr/>
        </p:nvSpPr>
        <p:spPr>
          <a:xfrm>
            <a:off x="580103" y="1406013"/>
            <a:ext cx="11012129" cy="2846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10740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8ADCB-0B0C-AF19-78C2-CE734E6EA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E95A2-138C-65BE-B1A7-32BA913BE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8196" name="Picture 4" descr="Komunikasi kepemimpinan">
            <a:extLst>
              <a:ext uri="{FF2B5EF4-FFF2-40B4-BE49-F238E27FC236}">
                <a16:creationId xmlns:a16="http://schemas.microsoft.com/office/drawing/2014/main" id="{AB24C54B-A1B3-D2CC-DD98-44539E421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452" y="-10963"/>
            <a:ext cx="8711380" cy="654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723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C1475-B6FF-AC66-EA1E-BE0484332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F91F1-66C6-826F-2584-B000846BD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9218" name="Picture 2" descr="Perbedaan Manajer Dan Pemimpin">
            <a:extLst>
              <a:ext uri="{FF2B5EF4-FFF2-40B4-BE49-F238E27FC236}">
                <a16:creationId xmlns:a16="http://schemas.microsoft.com/office/drawing/2014/main" id="{F1D51B6F-9AE1-328E-9042-B98736BF4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985" y="365125"/>
            <a:ext cx="7251163" cy="543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116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459C3-7079-29AE-284F-89F5FD458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77AD1-4749-AEBC-A651-C25953B05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122" name="Picture 2" descr="Leadership. 1.What is leadership? | by Ananthakumar Vishnurathan | Medium">
            <a:extLst>
              <a:ext uri="{FF2B5EF4-FFF2-40B4-BE49-F238E27FC236}">
                <a16:creationId xmlns:a16="http://schemas.microsoft.com/office/drawing/2014/main" id="{3CFB5C7F-606F-536B-14A4-54A7B68EF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265" y="1825625"/>
            <a:ext cx="6471469" cy="390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001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33682-9921-E0B9-1544-85D4BA1AC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1F341-BCA9-8C9F-D819-497E25A31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1026" name="Picture 2" descr="Teori Kepemimpinan Jawa (Hasta Brata) - ELZENO.id">
            <a:extLst>
              <a:ext uri="{FF2B5EF4-FFF2-40B4-BE49-F238E27FC236}">
                <a16:creationId xmlns:a16="http://schemas.microsoft.com/office/drawing/2014/main" id="{BE7C565F-8F98-7C6D-773C-E99D1F6A8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770" y="489155"/>
            <a:ext cx="8147255" cy="611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658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CC2E5-678F-CF53-CF9A-5F61BB521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C54D5-731E-420A-9372-171E1F90F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2050" name="Picture 2" descr="Konsep Gaya Kepemimpinan dari Ki Hajar Dewantara - MDI Tack Leadership  Training &amp; Pelatihan Karyawan">
            <a:extLst>
              <a:ext uri="{FF2B5EF4-FFF2-40B4-BE49-F238E27FC236}">
                <a16:creationId xmlns:a16="http://schemas.microsoft.com/office/drawing/2014/main" id="{7502E954-2488-48E9-E0BE-7EE9B625B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503" y="1047750"/>
            <a:ext cx="8387685" cy="527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381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4666</TotalTime>
  <Words>867</Words>
  <Application>Microsoft Office PowerPoint</Application>
  <PresentationFormat>Widescreen</PresentationFormat>
  <Paragraphs>85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Arial</vt:lpstr>
      <vt:lpstr>Arial Black</vt:lpstr>
      <vt:lpstr>Arial MT</vt:lpstr>
      <vt:lpstr>Bahnschrift Condensed</vt:lpstr>
      <vt:lpstr>Calibri</vt:lpstr>
      <vt:lpstr>Calibri Light</vt:lpstr>
      <vt:lpstr>Candara Light</vt:lpstr>
      <vt:lpstr>Lucida Sans Unicode</vt:lpstr>
      <vt:lpstr>Trebuchet MS</vt:lpstr>
      <vt:lpstr>Office Theme</vt:lpstr>
      <vt:lpstr>PowerPoint Presentation</vt:lpstr>
      <vt:lpstr>Siapa yg berperan?</vt:lpstr>
      <vt:lpstr>PowerPoint Presentation</vt:lpstr>
      <vt:lpstr>Kepemimpinan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NILAI KEPIMPINAN DALAM SESTRADI </vt:lpstr>
      <vt:lpstr>PowerPoint Presentation</vt:lpstr>
      <vt:lpstr>PowerPoint Presentation</vt:lpstr>
      <vt:lpstr>PowerPoint Presentation</vt:lpstr>
      <vt:lpstr>PowerPoint Presentation</vt:lpstr>
      <vt:lpstr>A good leader:  ability to deliver what is          promised</vt:lpstr>
      <vt:lpstr>Leadership dan Followership</vt:lpstr>
      <vt:lpstr>Pemimpin yang baik:  Bisa menghantarkan tercapainya tujuan organisasi dan memberi manfaat (dampak) terbaik bagi yang lain secara berkelanjutan (NUH, 2022: inspirasi al hadist)</vt:lpstr>
      <vt:lpstr>PowerPoint Presentation</vt:lpstr>
      <vt:lpstr>Dalam organisasi harus berani berinovasi kunci kemajuan </vt:lpstr>
      <vt:lpstr>Gaya Kepemimpinan </vt:lpstr>
      <vt:lpstr>1. Gaya Demokratis </vt:lpstr>
      <vt:lpstr>2. Gaya Otoriter </vt:lpstr>
      <vt:lpstr>3. Gaya laissez Faire </vt:lpstr>
      <vt:lpstr>Gaya kepemimpinan Transformasional </vt:lpstr>
      <vt:lpstr>Gaya kepemimpinan transaksional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Asus A516</dc:creator>
  <cp:lastModifiedBy>Asus A516</cp:lastModifiedBy>
  <cp:revision>7</cp:revision>
  <dcterms:created xsi:type="dcterms:W3CDTF">2024-12-18T03:57:33Z</dcterms:created>
  <dcterms:modified xsi:type="dcterms:W3CDTF">2026-03-05T03:01:45Z</dcterms:modified>
</cp:coreProperties>
</file>