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7" r:id="rId13"/>
    <p:sldId id="318" r:id="rId14"/>
    <p:sldId id="319" r:id="rId15"/>
    <p:sldId id="320" r:id="rId16"/>
    <p:sldId id="31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19" autoAdjust="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2981" y="98322"/>
            <a:ext cx="6528620" cy="3494791"/>
          </a:xfrm>
        </p:spPr>
        <p:txBody>
          <a:bodyPr>
            <a:normAutofit/>
          </a:bodyPr>
          <a:lstStyle/>
          <a:p>
            <a:r>
              <a:rPr lang="en-US" sz="4800" dirty="0"/>
              <a:t>MANAJEMEN RUJUKAN PASIEN </a:t>
            </a:r>
            <a:br>
              <a:rPr lang="en-US" sz="4800" dirty="0"/>
            </a:br>
            <a:r>
              <a:rPr lang="en-US" sz="4800" dirty="0"/>
              <a:t>DI FASYANKES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F7108-B2EF-5785-4EE7-0D1C7D835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4800" b="1" spc="-20" dirty="0">
                <a:latin typeface="Times New Roman"/>
                <a:cs typeface="Times New Roman"/>
              </a:rPr>
              <a:t>Tata </a:t>
            </a:r>
            <a:r>
              <a:rPr lang="fi-FI" sz="4800" b="1" dirty="0">
                <a:latin typeface="Times New Roman"/>
                <a:cs typeface="Times New Roman"/>
              </a:rPr>
              <a:t>Cara</a:t>
            </a:r>
            <a:r>
              <a:rPr lang="fi-FI" sz="4800" b="1" spc="-15" dirty="0">
                <a:latin typeface="Times New Roman"/>
                <a:cs typeface="Times New Roman"/>
              </a:rPr>
              <a:t> </a:t>
            </a:r>
            <a:r>
              <a:rPr lang="fi-FI" sz="4800" b="1" dirty="0">
                <a:latin typeface="Times New Roman"/>
                <a:cs typeface="Times New Roman"/>
              </a:rPr>
              <a:t>Pelaksanaan</a:t>
            </a:r>
            <a:r>
              <a:rPr lang="fi-FI" sz="4800" b="1" spc="-20" dirty="0">
                <a:latin typeface="Times New Roman"/>
                <a:cs typeface="Times New Roman"/>
              </a:rPr>
              <a:t> </a:t>
            </a:r>
            <a:r>
              <a:rPr lang="fi-FI" sz="4800" b="1" dirty="0">
                <a:latin typeface="Times New Roman"/>
                <a:cs typeface="Times New Roman"/>
              </a:rPr>
              <a:t>Sistem</a:t>
            </a:r>
            <a:r>
              <a:rPr lang="fi-FI" sz="4800" b="1" spc="-15" dirty="0">
                <a:latin typeface="Times New Roman"/>
                <a:cs typeface="Times New Roman"/>
              </a:rPr>
              <a:t> </a:t>
            </a:r>
            <a:r>
              <a:rPr lang="fi-FI" sz="4800" b="1" spc="-10" dirty="0">
                <a:latin typeface="Times New Roman"/>
                <a:cs typeface="Times New Roman"/>
              </a:rPr>
              <a:t>Rujukan</a:t>
            </a:r>
            <a:br>
              <a:rPr lang="fi-FI" sz="4800" dirty="0">
                <a:latin typeface="Times New Roman"/>
                <a:cs typeface="Times New Roman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96EF6-97B6-3ADE-DA0B-138C0E0E7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3210" indent="-270510">
              <a:lnSpc>
                <a:spcPts val="1380"/>
              </a:lnSpc>
              <a:buAutoNum type="alphaUcPeriod"/>
              <a:tabLst>
                <a:tab pos="283210" algn="l"/>
              </a:tabLst>
            </a:pPr>
            <a:r>
              <a:rPr lang="en-ID" sz="1200" b="1" dirty="0" err="1">
                <a:latin typeface="Times New Roman"/>
                <a:cs typeface="Times New Roman"/>
              </a:rPr>
              <a:t>Merujuk</a:t>
            </a:r>
            <a:r>
              <a:rPr lang="en-ID" sz="1200" b="1" spc="-15" dirty="0">
                <a:latin typeface="Times New Roman"/>
                <a:cs typeface="Times New Roman"/>
              </a:rPr>
              <a:t> </a:t>
            </a:r>
            <a:r>
              <a:rPr lang="en-ID" sz="1200" b="1" dirty="0">
                <a:latin typeface="Times New Roman"/>
                <a:cs typeface="Times New Roman"/>
              </a:rPr>
              <a:t>dan</a:t>
            </a:r>
            <a:r>
              <a:rPr lang="en-ID" sz="1200" b="1" spc="-10" dirty="0">
                <a:latin typeface="Times New Roman"/>
                <a:cs typeface="Times New Roman"/>
              </a:rPr>
              <a:t> </a:t>
            </a:r>
            <a:r>
              <a:rPr lang="en-ID" sz="1200" b="1" dirty="0" err="1">
                <a:latin typeface="Times New Roman"/>
                <a:cs typeface="Times New Roman"/>
              </a:rPr>
              <a:t>Menerima</a:t>
            </a:r>
            <a:r>
              <a:rPr lang="en-ID" sz="1200" b="1" spc="-10" dirty="0">
                <a:latin typeface="Times New Roman"/>
                <a:cs typeface="Times New Roman"/>
              </a:rPr>
              <a:t> </a:t>
            </a:r>
            <a:r>
              <a:rPr lang="en-ID" sz="1200" b="1" dirty="0" err="1">
                <a:latin typeface="Times New Roman"/>
                <a:cs typeface="Times New Roman"/>
              </a:rPr>
              <a:t>Rujukan</a:t>
            </a:r>
            <a:r>
              <a:rPr lang="en-ID" sz="1200" b="1" spc="-10" dirty="0">
                <a:latin typeface="Times New Roman"/>
                <a:cs typeface="Times New Roman"/>
              </a:rPr>
              <a:t> </a:t>
            </a:r>
            <a:r>
              <a:rPr lang="en-ID" sz="1200" b="1" spc="-10" dirty="0" err="1">
                <a:latin typeface="Times New Roman"/>
                <a:cs typeface="Times New Roman"/>
              </a:rPr>
              <a:t>Pasien</a:t>
            </a:r>
            <a:endParaRPr lang="en-ID" sz="1200" dirty="0">
              <a:latin typeface="Times New Roman"/>
              <a:cs typeface="Times New Roman"/>
            </a:endParaRPr>
          </a:p>
          <a:p>
            <a:pPr marL="283210" marR="8890">
              <a:lnSpc>
                <a:spcPts val="1380"/>
              </a:lnSpc>
              <a:spcBef>
                <a:spcPts val="65"/>
              </a:spcBef>
            </a:pP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15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1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akan</a:t>
            </a:r>
            <a:r>
              <a:rPr lang="en-ID" sz="1200" spc="1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dirujuk</a:t>
            </a:r>
            <a:r>
              <a:rPr lang="en-ID" sz="1200" spc="1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harus</a:t>
            </a:r>
            <a:r>
              <a:rPr lang="en-ID" sz="1200" spc="1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sudah</a:t>
            </a:r>
            <a:r>
              <a:rPr lang="en-ID" sz="1200" spc="1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diperiksa</a:t>
            </a:r>
            <a:r>
              <a:rPr lang="en-ID" sz="1200" spc="16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1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layak</a:t>
            </a:r>
            <a:r>
              <a:rPr lang="en-ID" sz="1200" spc="1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untuk</a:t>
            </a:r>
            <a:r>
              <a:rPr lang="en-ID" sz="1200" spc="1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dirujuk</a:t>
            </a:r>
            <a:r>
              <a:rPr lang="en-ID" sz="1200" dirty="0">
                <a:latin typeface="Times New Roman"/>
                <a:cs typeface="Times New Roman"/>
              </a:rPr>
              <a:t>.</a:t>
            </a:r>
            <a:r>
              <a:rPr lang="en-ID" sz="1200" spc="12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Adapun</a:t>
            </a:r>
            <a:r>
              <a:rPr lang="en-ID" sz="1200" spc="15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kriteria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dirujuk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adalah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bila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memenuhi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salah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satu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dari</a:t>
            </a:r>
            <a:r>
              <a:rPr lang="en-ID" sz="1200" spc="-10" dirty="0">
                <a:latin typeface="Times New Roman"/>
                <a:cs typeface="Times New Roman"/>
              </a:rPr>
              <a:t>:</a:t>
            </a:r>
            <a:endParaRPr lang="en-ID" sz="1200" dirty="0">
              <a:latin typeface="Times New Roman"/>
              <a:cs typeface="Times New Roman"/>
            </a:endParaRPr>
          </a:p>
          <a:p>
            <a:pPr marL="463550" lvl="1" indent="-180340">
              <a:lnSpc>
                <a:spcPts val="1315"/>
              </a:lnSpc>
              <a:buAutoNum type="arabicPeriod"/>
              <a:tabLst>
                <a:tab pos="463550" algn="l"/>
              </a:tabLst>
            </a:pPr>
            <a:r>
              <a:rPr lang="en-ID" sz="1200" dirty="0">
                <a:latin typeface="Times New Roman"/>
                <a:cs typeface="Times New Roman"/>
              </a:rPr>
              <a:t>Hasil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fisik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sudah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dapat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dipastikan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tidak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mampu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diatasi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463550" marR="10795" lvl="1" indent="-180340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463550" algn="l"/>
              </a:tabLst>
            </a:pPr>
            <a:r>
              <a:rPr lang="en-ID" sz="1200" dirty="0">
                <a:latin typeface="Times New Roman"/>
                <a:cs typeface="Times New Roman"/>
              </a:rPr>
              <a:t>Hasil</a:t>
            </a:r>
            <a:r>
              <a:rPr lang="en-ID" sz="1200" spc="3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</a:t>
            </a:r>
            <a:r>
              <a:rPr lang="en-ID" sz="1200" spc="34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fisik</a:t>
            </a:r>
            <a:r>
              <a:rPr lang="en-ID" sz="1200" spc="33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dengan</a:t>
            </a:r>
            <a:r>
              <a:rPr lang="en-ID" sz="1200" spc="3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</a:t>
            </a:r>
            <a:r>
              <a:rPr lang="en-ID" sz="1200" spc="34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penunjang</a:t>
            </a:r>
            <a:r>
              <a:rPr lang="en-ID" sz="1200" spc="3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medis</a:t>
            </a:r>
            <a:r>
              <a:rPr lang="en-ID" sz="1200" spc="3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ternyata</a:t>
            </a:r>
            <a:r>
              <a:rPr lang="en-ID" sz="1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tidak</a:t>
            </a:r>
            <a:r>
              <a:rPr lang="en-ID" sz="1200" spc="34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mampu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diatasi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463550" marR="5715" lvl="1" indent="-180340">
              <a:lnSpc>
                <a:spcPts val="1380"/>
              </a:lnSpc>
              <a:buAutoNum type="arabicPeriod"/>
              <a:tabLst>
                <a:tab pos="46355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Memerlukan</a:t>
            </a:r>
            <a:r>
              <a:rPr lang="en-ID" sz="1200" spc="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</a:t>
            </a:r>
            <a:r>
              <a:rPr lang="en-ID" sz="1200" spc="6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penunjang</a:t>
            </a:r>
            <a:r>
              <a:rPr lang="en-ID" sz="1200" spc="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medis</a:t>
            </a:r>
            <a:r>
              <a:rPr lang="en-ID" sz="1200" spc="6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6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lengkap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6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tetapi</a:t>
            </a:r>
            <a:r>
              <a:rPr lang="en-ID" sz="1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</a:t>
            </a:r>
            <a:r>
              <a:rPr lang="en-ID" sz="1200" spc="7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harus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disertai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bersangkutan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463550" marR="6350" lvl="1" indent="-180340">
              <a:lnSpc>
                <a:spcPts val="1380"/>
              </a:lnSpc>
              <a:buAutoNum type="arabicPeriod"/>
              <a:tabLst>
                <a:tab pos="46355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Apabila</a:t>
            </a:r>
            <a:r>
              <a:rPr lang="en-ID" sz="1200" spc="3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telah</a:t>
            </a:r>
            <a:r>
              <a:rPr lang="en-ID" sz="1200" spc="3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diobati</a:t>
            </a:r>
            <a:r>
              <a:rPr lang="en-ID" sz="1200" spc="29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2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dirawat</a:t>
            </a:r>
            <a:r>
              <a:rPr lang="en-ID" sz="1200" spc="2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ternyata</a:t>
            </a:r>
            <a:r>
              <a:rPr lang="en-ID" sz="1200" spc="3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memerlukan</a:t>
            </a:r>
            <a:r>
              <a:rPr lang="en-ID" sz="1200" spc="3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pemeriksaan,pengobatan</a:t>
            </a:r>
            <a:r>
              <a:rPr lang="en-ID" sz="1200" spc="315" dirty="0">
                <a:latin typeface="Times New Roman"/>
                <a:cs typeface="Times New Roman"/>
              </a:rPr>
              <a:t> </a:t>
            </a:r>
            <a:r>
              <a:rPr lang="en-ID" sz="1200" spc="-25" dirty="0">
                <a:latin typeface="Times New Roman"/>
                <a:cs typeface="Times New Roman"/>
              </a:rPr>
              <a:t>dan </a:t>
            </a:r>
            <a:r>
              <a:rPr lang="en-ID" sz="1200" dirty="0" err="1">
                <a:latin typeface="Times New Roman"/>
                <a:cs typeface="Times New Roman"/>
              </a:rPr>
              <a:t>perawatan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di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sarana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mampu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283210" marR="5080" algn="just">
              <a:lnSpc>
                <a:spcPts val="1380"/>
              </a:lnSpc>
            </a:pPr>
            <a:r>
              <a:rPr lang="en-ID" sz="1200" dirty="0" err="1">
                <a:latin typeface="Times New Roman"/>
                <a:cs typeface="Times New Roman"/>
              </a:rPr>
              <a:t>Dalam</a:t>
            </a:r>
            <a:r>
              <a:rPr lang="en-ID" sz="1200" spc="1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merujuk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menerima</a:t>
            </a:r>
            <a:r>
              <a:rPr lang="en-ID" sz="1200" spc="229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ada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dua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pihakyang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terlibat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yaitu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pihak</a:t>
            </a:r>
            <a:r>
              <a:rPr lang="en-ID" sz="1200" spc="18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merujuk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18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pihak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menerima</a:t>
            </a:r>
            <a:r>
              <a:rPr lang="en-ID" sz="1200" spc="20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rujukandengan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rincian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beberapa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prosedur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sebagai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berikut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50" dirty="0">
                <a:latin typeface="Times New Roman"/>
                <a:cs typeface="Times New Roman"/>
              </a:rPr>
              <a:t>:</a:t>
            </a:r>
            <a:endParaRPr lang="en-ID" sz="1200" dirty="0">
              <a:latin typeface="Times New Roman"/>
              <a:cs typeface="Times New Roman"/>
            </a:endParaRPr>
          </a:p>
          <a:p>
            <a:pPr marL="435609" indent="-152400">
              <a:lnSpc>
                <a:spcPts val="1315"/>
              </a:lnSpc>
              <a:buAutoNum type="arabicPeriod"/>
              <a:tabLst>
                <a:tab pos="435609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standar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merujuk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endParaRPr lang="en-ID" sz="1200" dirty="0">
              <a:latin typeface="Times New Roman"/>
              <a:cs typeface="Times New Roman"/>
            </a:endParaRPr>
          </a:p>
          <a:p>
            <a:pPr marL="435609" indent="-152400">
              <a:lnSpc>
                <a:spcPts val="1380"/>
              </a:lnSpc>
              <a:buAutoNum type="arabicPeriod"/>
              <a:tabLst>
                <a:tab pos="435609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standar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menerima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,</a:t>
            </a:r>
            <a:endParaRPr lang="en-ID" sz="1200" dirty="0">
              <a:latin typeface="Times New Roman"/>
              <a:cs typeface="Times New Roman"/>
            </a:endParaRPr>
          </a:p>
          <a:p>
            <a:pPr marL="435609" indent="-152400">
              <a:lnSpc>
                <a:spcPts val="1380"/>
              </a:lnSpc>
              <a:buAutoNum type="arabicPeriod"/>
              <a:tabLst>
                <a:tab pos="435609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standar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memberi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balik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,</a:t>
            </a:r>
            <a:endParaRPr lang="en-ID" sz="1200" dirty="0">
              <a:latin typeface="Times New Roman"/>
              <a:cs typeface="Times New Roman"/>
            </a:endParaRPr>
          </a:p>
          <a:p>
            <a:pPr marL="435609" indent="-152400">
              <a:lnSpc>
                <a:spcPts val="1410"/>
              </a:lnSpc>
              <a:buAutoNum type="arabicPeriod"/>
              <a:tabLst>
                <a:tab pos="435609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standar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menerima</a:t>
            </a:r>
            <a:r>
              <a:rPr lang="en-ID" sz="1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balik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23685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3FAE1-5961-F5F7-9EEC-5B040B1EE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6311"/>
            <a:ext cx="10058400" cy="6302476"/>
          </a:xfrm>
        </p:spPr>
        <p:txBody>
          <a:bodyPr>
            <a:normAutofit/>
          </a:bodyPr>
          <a:lstStyle/>
          <a:p>
            <a:pPr marL="165100" indent="-152400">
              <a:lnSpc>
                <a:spcPts val="1410"/>
              </a:lnSpc>
              <a:buFont typeface="Times New Roman"/>
              <a:buAutoNum type="arabicPeriod"/>
              <a:tabLst>
                <a:tab pos="165100" algn="l"/>
              </a:tabLst>
            </a:pPr>
            <a:r>
              <a:rPr lang="en-ID" sz="1200" b="1" i="1" dirty="0" err="1">
                <a:latin typeface="Times New Roman"/>
                <a:cs typeface="Times New Roman"/>
              </a:rPr>
              <a:t>Prosedur</a:t>
            </a:r>
            <a:r>
              <a:rPr lang="en-ID" sz="1200" b="1" i="1" spc="-15" dirty="0">
                <a:latin typeface="Times New Roman"/>
                <a:cs typeface="Times New Roman"/>
              </a:rPr>
              <a:t> </a:t>
            </a:r>
            <a:r>
              <a:rPr lang="en-ID" sz="1200" b="1" i="1" dirty="0" err="1">
                <a:latin typeface="Times New Roman"/>
                <a:cs typeface="Times New Roman"/>
              </a:rPr>
              <a:t>Standar</a:t>
            </a:r>
            <a:r>
              <a:rPr lang="en-ID" sz="1200" b="1" i="1" spc="-15" dirty="0">
                <a:latin typeface="Times New Roman"/>
                <a:cs typeface="Times New Roman"/>
              </a:rPr>
              <a:t> </a:t>
            </a:r>
            <a:r>
              <a:rPr lang="en-ID" sz="1200" b="1" i="1" dirty="0" err="1">
                <a:latin typeface="Times New Roman"/>
                <a:cs typeface="Times New Roman"/>
              </a:rPr>
              <a:t>Merujuk</a:t>
            </a:r>
            <a:r>
              <a:rPr lang="en-ID" sz="1200" b="1" i="1" spc="-10" dirty="0">
                <a:latin typeface="Times New Roman"/>
                <a:cs typeface="Times New Roman"/>
              </a:rPr>
              <a:t> </a:t>
            </a:r>
            <a:r>
              <a:rPr lang="en-ID" sz="1200" b="1" i="1" spc="-10" dirty="0" err="1">
                <a:latin typeface="Times New Roman"/>
                <a:cs typeface="Times New Roman"/>
              </a:rPr>
              <a:t>Pasien</a:t>
            </a:r>
            <a:endParaRPr lang="en-ID" sz="1200" dirty="0">
              <a:latin typeface="Times New Roman"/>
              <a:cs typeface="Times New Roman"/>
            </a:endParaRPr>
          </a:p>
          <a:p>
            <a:pPr marL="614045" lvl="1" indent="-144780">
              <a:lnSpc>
                <a:spcPts val="1380"/>
              </a:lnSpc>
              <a:buAutoNum type="alphaLcPeriod"/>
              <a:tabLst>
                <a:tab pos="61468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Klinis</a:t>
            </a:r>
            <a:r>
              <a:rPr lang="en-ID" sz="1200" spc="-10" dirty="0">
                <a:latin typeface="Times New Roman"/>
                <a:cs typeface="Times New Roman"/>
              </a:rPr>
              <a:t>: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5080" lvl="2" indent="-228600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Melakukan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anamnesa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3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fisik</a:t>
            </a:r>
            <a:r>
              <a:rPr lang="en-ID" sz="1200" spc="3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pemeriksaanpenunjang</a:t>
            </a:r>
            <a:r>
              <a:rPr lang="en-ID" sz="1200" spc="3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medik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untuk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menentukan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diagnosa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utama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diagnosebanding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7620" lvl="2" indent="-228600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Memberikan</a:t>
            </a:r>
            <a:r>
              <a:rPr lang="en-ID" sz="1200" spc="3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tindakan</a:t>
            </a:r>
            <a:r>
              <a:rPr lang="en-ID" sz="1200" spc="3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pra</a:t>
            </a:r>
            <a:r>
              <a:rPr lang="en-ID" sz="1200" spc="36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36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sesuai</a:t>
            </a:r>
            <a:r>
              <a:rPr lang="en-ID" sz="1200" spc="3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kasus</a:t>
            </a:r>
            <a:r>
              <a:rPr lang="en-ID" sz="1200" spc="3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berdasarkanStandar</a:t>
            </a:r>
            <a:r>
              <a:rPr lang="en-ID" sz="1200" spc="38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Prosedur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Operasional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spc="-10" dirty="0">
                <a:latin typeface="Times New Roman"/>
                <a:cs typeface="Times New Roman"/>
              </a:rPr>
              <a:t>(SPO).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lvl="2" indent="-228600">
              <a:lnSpc>
                <a:spcPts val="1315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Memutuskan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unit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tujuan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rujukan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9525" lvl="2" indent="-228600" algn="just">
              <a:lnSpc>
                <a:spcPts val="1380"/>
              </a:lnSpc>
              <a:spcBef>
                <a:spcPts val="70"/>
              </a:spcBef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Untuk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229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gawat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darurat</a:t>
            </a:r>
            <a:r>
              <a:rPr lang="en-ID" sz="1200" spc="2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harus</a:t>
            </a:r>
            <a:r>
              <a:rPr lang="en-ID" sz="1200" spc="229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didampingi</a:t>
            </a:r>
            <a:r>
              <a:rPr lang="en-ID" sz="1200" spc="2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petugas</a:t>
            </a:r>
            <a:r>
              <a:rPr lang="en-ID" sz="1200" spc="2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Medis</a:t>
            </a:r>
            <a:r>
              <a:rPr lang="en-ID" sz="1200" spc="22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/</a:t>
            </a:r>
            <a:r>
              <a:rPr lang="en-ID" sz="1200" dirty="0" err="1">
                <a:latin typeface="Times New Roman"/>
                <a:cs typeface="Times New Roman"/>
              </a:rPr>
              <a:t>Paramedis</a:t>
            </a:r>
            <a:r>
              <a:rPr lang="en-ID" sz="1200" spc="240" dirty="0">
                <a:latin typeface="Times New Roman"/>
                <a:cs typeface="Times New Roman"/>
              </a:rPr>
              <a:t> </a:t>
            </a:r>
            <a:r>
              <a:rPr lang="en-ID" sz="1200" spc="-20" dirty="0">
                <a:latin typeface="Times New Roman"/>
                <a:cs typeface="Times New Roman"/>
              </a:rPr>
              <a:t>yang </a:t>
            </a:r>
            <a:r>
              <a:rPr lang="en-ID" sz="1200" dirty="0" err="1">
                <a:latin typeface="Times New Roman"/>
                <a:cs typeface="Times New Roman"/>
              </a:rPr>
              <a:t>kompeten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dibidangnya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mengetahui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kondisipasien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5080" lvl="2" indent="-228600" algn="just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Apabila</a:t>
            </a:r>
            <a:r>
              <a:rPr lang="en-ID" sz="1200" spc="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diantar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dengan</a:t>
            </a:r>
            <a:r>
              <a:rPr lang="en-ID" sz="1200" spc="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kendaraan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Puskesmas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keliling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atauambulans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spc="-20" dirty="0">
                <a:latin typeface="Times New Roman"/>
                <a:cs typeface="Times New Roman"/>
              </a:rPr>
              <a:t>agar </a:t>
            </a:r>
            <a:r>
              <a:rPr lang="en-ID" sz="1200" dirty="0" err="1">
                <a:latin typeface="Times New Roman"/>
                <a:cs typeface="Times New Roman"/>
              </a:rPr>
              <a:t>petugas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 </a:t>
            </a:r>
            <a:r>
              <a:rPr lang="en-ID" sz="1200" dirty="0" err="1">
                <a:latin typeface="Times New Roman"/>
                <a:cs typeface="Times New Roman"/>
              </a:rPr>
              <a:t>kendaraan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tetap</a:t>
            </a:r>
            <a:r>
              <a:rPr lang="en-ID" sz="1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menunggu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pasiendi</a:t>
            </a:r>
            <a:r>
              <a:rPr lang="en-ID" sz="1200" spc="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IGD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tujuan</a:t>
            </a:r>
            <a:r>
              <a:rPr lang="en-ID" sz="1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sampai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ada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kepastian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tersebut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mendapatpelayanan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kesimpulan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dirawat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inap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rawat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jalan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643890" lvl="1" indent="-180340" algn="just">
              <a:lnSpc>
                <a:spcPts val="1315"/>
              </a:lnSpc>
              <a:buAutoNum type="alphaLcPeriod"/>
              <a:tabLst>
                <a:tab pos="64389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-4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Administratif</a:t>
            </a:r>
            <a:r>
              <a:rPr lang="en-ID" sz="1200" spc="-10" dirty="0">
                <a:latin typeface="Times New Roman"/>
                <a:cs typeface="Times New Roman"/>
              </a:rPr>
              <a:t>: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lvl="2" indent="-228600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Dilakukan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setelah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diberikan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tindakan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pra-rujukan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lvl="2" indent="-228600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>
                <a:latin typeface="Times New Roman"/>
                <a:cs typeface="Times New Roman"/>
              </a:rPr>
              <a:t>Membuat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catatan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rekam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medis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lvl="2" indent="-228600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Memberikan</a:t>
            </a:r>
            <a:r>
              <a:rPr lang="en-ID" sz="1200" spc="-3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Informed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Consernt</a:t>
            </a:r>
            <a:r>
              <a:rPr lang="en-ID" sz="1200" spc="-3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(</a:t>
            </a:r>
            <a:r>
              <a:rPr lang="en-ID" sz="1200" dirty="0" err="1">
                <a:latin typeface="Times New Roman"/>
                <a:cs typeface="Times New Roman"/>
              </a:rPr>
              <a:t>persetujuan</a:t>
            </a:r>
            <a:r>
              <a:rPr lang="en-ID" sz="1200" dirty="0">
                <a:latin typeface="Times New Roman"/>
                <a:cs typeface="Times New Roman"/>
              </a:rPr>
              <a:t>/</a:t>
            </a:r>
            <a:r>
              <a:rPr lang="en-ID" sz="1200" dirty="0" err="1">
                <a:latin typeface="Times New Roman"/>
                <a:cs typeface="Times New Roman"/>
              </a:rPr>
              <a:t>penolakan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rujukan</a:t>
            </a:r>
            <a:r>
              <a:rPr lang="en-ID" sz="1200" spc="-10" dirty="0">
                <a:latin typeface="Times New Roman"/>
                <a:cs typeface="Times New Roman"/>
              </a:rPr>
              <a:t>)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5080" lvl="2" indent="-228600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927100" algn="l"/>
              </a:tabLst>
            </a:pPr>
            <a:r>
              <a:rPr lang="en-ID" sz="1200" dirty="0">
                <a:latin typeface="Times New Roman"/>
                <a:cs typeface="Times New Roman"/>
              </a:rPr>
              <a:t>Membuat</a:t>
            </a:r>
            <a:r>
              <a:rPr lang="en-ID" sz="1200" spc="2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surat</a:t>
            </a:r>
            <a:r>
              <a:rPr lang="en-ID" sz="1200" spc="2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25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26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rangkap</a:t>
            </a:r>
            <a:r>
              <a:rPr lang="en-ID" sz="1200" spc="254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2.</a:t>
            </a:r>
            <a:r>
              <a:rPr lang="en-ID" sz="1200" spc="25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Lembar</a:t>
            </a:r>
            <a:r>
              <a:rPr lang="en-ID" sz="1200" spc="26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pertama</a:t>
            </a:r>
            <a:r>
              <a:rPr lang="en-ID" sz="1200" spc="2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dikirim</a:t>
            </a:r>
            <a:r>
              <a:rPr lang="en-ID" sz="1200" spc="2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24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tempat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bersama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yangbersakutan</a:t>
            </a:r>
            <a:r>
              <a:rPr lang="en-ID" sz="1200" dirty="0">
                <a:latin typeface="Times New Roman"/>
                <a:cs typeface="Times New Roman"/>
              </a:rPr>
              <a:t>.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Lembar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kedua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disimpan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sebagai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arsip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lvl="2" indent="-228600">
              <a:lnSpc>
                <a:spcPts val="1315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Mencatat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identitas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pada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buku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register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5080" lvl="2" indent="-228600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Menyiapkan</a:t>
            </a:r>
            <a:r>
              <a:rPr lang="en-ID" sz="1200" spc="4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sarana</a:t>
            </a:r>
            <a:r>
              <a:rPr lang="en-ID" sz="1200" spc="4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transportasi</a:t>
            </a:r>
            <a:r>
              <a:rPr lang="en-ID" sz="1200" spc="47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4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sedapat</a:t>
            </a:r>
            <a:r>
              <a:rPr lang="en-ID" sz="1200" spc="4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mungkin</a:t>
            </a:r>
            <a:r>
              <a:rPr lang="en-ID" sz="1200" spc="48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menjalin</a:t>
            </a:r>
            <a:r>
              <a:rPr lang="en-ID" sz="1200" spc="50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komunikasi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dengan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tempat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tujuan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rujukan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5080" lvl="2" indent="-228600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Pengiriman</a:t>
            </a:r>
            <a:r>
              <a:rPr lang="en-ID" sz="1200" spc="1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1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ini</a:t>
            </a:r>
            <a:r>
              <a:rPr lang="en-ID" sz="1200" spc="1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sebaiknya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dilaksanakan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setelah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diselesaikan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administrasi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bersangkutan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46303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86A76-887F-8EF6-FD55-A08A60677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462117"/>
            <a:ext cx="10058400" cy="5406976"/>
          </a:xfrm>
        </p:spPr>
        <p:txBody>
          <a:bodyPr>
            <a:normAutofit/>
          </a:bodyPr>
          <a:lstStyle/>
          <a:p>
            <a:pPr marL="165100" indent="-152400" algn="just">
              <a:lnSpc>
                <a:spcPts val="1410"/>
              </a:lnSpc>
              <a:buFont typeface="Times New Roman"/>
              <a:buAutoNum type="arabicPeriod"/>
              <a:tabLst>
                <a:tab pos="165100" algn="l"/>
              </a:tabLst>
            </a:pPr>
            <a:r>
              <a:rPr lang="en-ID" sz="1200" b="1" i="1" dirty="0" err="1">
                <a:latin typeface="Times New Roman"/>
                <a:cs typeface="Times New Roman"/>
              </a:rPr>
              <a:t>Prosedur</a:t>
            </a:r>
            <a:r>
              <a:rPr lang="en-ID" sz="1200" b="1" i="1" spc="-15" dirty="0">
                <a:latin typeface="Times New Roman"/>
                <a:cs typeface="Times New Roman"/>
              </a:rPr>
              <a:t> </a:t>
            </a:r>
            <a:r>
              <a:rPr lang="en-ID" sz="1200" b="1" i="1" dirty="0" err="1">
                <a:latin typeface="Times New Roman"/>
                <a:cs typeface="Times New Roman"/>
              </a:rPr>
              <a:t>Standar</a:t>
            </a:r>
            <a:r>
              <a:rPr lang="en-ID" sz="1200" b="1" i="1" spc="-10" dirty="0">
                <a:latin typeface="Times New Roman"/>
                <a:cs typeface="Times New Roman"/>
              </a:rPr>
              <a:t> </a:t>
            </a:r>
            <a:r>
              <a:rPr lang="en-ID" sz="1200" b="1" i="1" dirty="0" err="1">
                <a:latin typeface="Times New Roman"/>
                <a:cs typeface="Times New Roman"/>
              </a:rPr>
              <a:t>Menerima</a:t>
            </a:r>
            <a:r>
              <a:rPr lang="en-ID" sz="1200" b="1" i="1" spc="-20" dirty="0">
                <a:latin typeface="Times New Roman"/>
                <a:cs typeface="Times New Roman"/>
              </a:rPr>
              <a:t> </a:t>
            </a:r>
            <a:r>
              <a:rPr lang="en-ID" sz="1200" b="1" i="1" dirty="0" err="1">
                <a:latin typeface="Times New Roman"/>
                <a:cs typeface="Times New Roman"/>
              </a:rPr>
              <a:t>Rujukan</a:t>
            </a:r>
            <a:r>
              <a:rPr lang="en-ID" sz="1200" b="1" i="1" spc="-10" dirty="0">
                <a:latin typeface="Times New Roman"/>
                <a:cs typeface="Times New Roman"/>
              </a:rPr>
              <a:t> </a:t>
            </a:r>
            <a:r>
              <a:rPr lang="en-ID" sz="1200" b="1" i="1" spc="-10" dirty="0" err="1">
                <a:latin typeface="Times New Roman"/>
                <a:cs typeface="Times New Roman"/>
              </a:rPr>
              <a:t>Pasien</a:t>
            </a:r>
            <a:r>
              <a:rPr lang="en-ID" sz="1200" b="1" i="1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643890" lvl="1" indent="-228600" algn="just">
              <a:lnSpc>
                <a:spcPts val="1380"/>
              </a:lnSpc>
              <a:buAutoNum type="alphaLcPeriod"/>
              <a:tabLst>
                <a:tab pos="64389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Klinis</a:t>
            </a:r>
            <a:r>
              <a:rPr lang="en-ID" sz="1200" spc="-10" dirty="0">
                <a:latin typeface="Times New Roman"/>
                <a:cs typeface="Times New Roman"/>
              </a:rPr>
              <a:t>: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6985" lvl="2" indent="-228600" algn="just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Segera</a:t>
            </a:r>
            <a:r>
              <a:rPr lang="en-ID" sz="1200" spc="140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menerima</a:t>
            </a:r>
            <a:r>
              <a:rPr lang="en-ID" sz="1200" spc="165" dirty="0">
                <a:latin typeface="Times New Roman"/>
                <a:cs typeface="Times New Roman"/>
              </a:rPr>
              <a:t> 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150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melakukan</a:t>
            </a:r>
            <a:r>
              <a:rPr lang="en-ID" sz="1200" spc="155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stabilisasi</a:t>
            </a:r>
            <a:r>
              <a:rPr lang="en-ID" sz="1200" spc="160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155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155" dirty="0">
                <a:latin typeface="Times New Roman"/>
                <a:cs typeface="Times New Roman"/>
              </a:rPr>
              <a:t>  </a:t>
            </a:r>
            <a:r>
              <a:rPr lang="en-ID" sz="1200" spc="-10" dirty="0" err="1">
                <a:latin typeface="Times New Roman"/>
                <a:cs typeface="Times New Roman"/>
              </a:rPr>
              <a:t>sesuaiStandar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Operasional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10" dirty="0">
                <a:latin typeface="Times New Roman"/>
                <a:cs typeface="Times New Roman"/>
              </a:rPr>
              <a:t>(SPO).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5080" lvl="2" indent="-228600" algn="just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Setelah</a:t>
            </a:r>
            <a:r>
              <a:rPr lang="en-ID" sz="1200" spc="20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stabil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meneruskan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20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ruang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perawatan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elektif</a:t>
            </a:r>
            <a:r>
              <a:rPr lang="en-ID" sz="1200" spc="229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untuk</a:t>
            </a:r>
            <a:r>
              <a:rPr lang="en-ID" sz="1200" spc="23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perawatan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selanjutnya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meneruskan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sarana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yanglebih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mampu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untuk</a:t>
            </a:r>
            <a:r>
              <a:rPr lang="en-ID" sz="120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dirujuk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lanjut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lvl="2" indent="-228600" algn="just">
              <a:lnSpc>
                <a:spcPts val="1345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Melakukan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monitoring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evaluasi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kemajuan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klinis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</a:p>
          <a:p>
            <a:pPr marL="373380" algn="just">
              <a:lnSpc>
                <a:spcPts val="1410"/>
              </a:lnSpc>
              <a:spcBef>
                <a:spcPts val="100"/>
              </a:spcBef>
            </a:pPr>
            <a:r>
              <a:rPr lang="en-ID" sz="1200" dirty="0">
                <a:latin typeface="Times New Roman"/>
                <a:cs typeface="Times New Roman"/>
              </a:rPr>
              <a:t>b.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-3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Administratif</a:t>
            </a:r>
            <a:r>
              <a:rPr lang="en-ID" sz="1200" spc="-10" dirty="0">
                <a:latin typeface="Times New Roman"/>
                <a:cs typeface="Times New Roman"/>
              </a:rPr>
              <a:t>: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6350" indent="-228600" algn="just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Menerima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meneliti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menandatangani</a:t>
            </a:r>
            <a:r>
              <a:rPr lang="en-ID" sz="1200" spc="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surat</a:t>
            </a:r>
            <a:r>
              <a:rPr lang="en-ID" sz="1200" spc="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pasienyang</a:t>
            </a:r>
            <a:r>
              <a:rPr lang="en-ID" sz="1200" spc="8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telah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diterima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untuk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ditempelkan</a:t>
            </a:r>
            <a:r>
              <a:rPr lang="en-ID" sz="1200" dirty="0">
                <a:latin typeface="Times New Roman"/>
                <a:cs typeface="Times New Roman"/>
              </a:rPr>
              <a:t> di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kartu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status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7620" indent="-228600" algn="just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Apabila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2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tersebut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dapat</a:t>
            </a:r>
            <a:r>
              <a:rPr lang="en-ID" sz="1200" spc="229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diterima</a:t>
            </a:r>
            <a:r>
              <a:rPr lang="en-ID" sz="1200" spc="24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kemudian</a:t>
            </a:r>
            <a:r>
              <a:rPr lang="en-ID" sz="1200" spc="2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membuat</a:t>
            </a:r>
            <a:r>
              <a:rPr lang="en-ID" sz="1200" spc="2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tandaterima</a:t>
            </a:r>
            <a:r>
              <a:rPr lang="en-ID" sz="1200" spc="24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sesuai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aturan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spc="-10" dirty="0">
                <a:latin typeface="Times New Roman"/>
                <a:cs typeface="Times New Roman"/>
              </a:rPr>
              <a:t>masing-</a:t>
            </a:r>
            <a:r>
              <a:rPr lang="en-ID" sz="1200" dirty="0">
                <a:latin typeface="Times New Roman"/>
                <a:cs typeface="Times New Roman"/>
              </a:rPr>
              <a:t>masing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sarana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6350" indent="-228600" algn="just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Mengisi</a:t>
            </a:r>
            <a:r>
              <a:rPr lang="en-ID" sz="1200" spc="1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hasil</a:t>
            </a:r>
            <a:r>
              <a:rPr lang="en-ID" sz="1200" spc="20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pengobatan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serta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perawatan</a:t>
            </a:r>
            <a:r>
              <a:rPr lang="en-ID" sz="1200" spc="23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pada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kartu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catatan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medis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diteruskan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tempat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perawatan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selanjutnya</a:t>
            </a:r>
            <a:r>
              <a:rPr lang="en-ID" sz="1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sesuai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kondisi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5715" indent="-228600" algn="just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>
                <a:latin typeface="Times New Roman"/>
                <a:cs typeface="Times New Roman"/>
              </a:rPr>
              <a:t>Membuat</a:t>
            </a:r>
            <a:r>
              <a:rPr lang="en-ID" sz="1200" spc="305" dirty="0">
                <a:latin typeface="Times New Roman"/>
                <a:cs typeface="Times New Roman"/>
              </a:rPr>
              <a:t> </a:t>
            </a:r>
            <a:r>
              <a:rPr lang="en-ID" sz="1200" i="1" dirty="0">
                <a:latin typeface="Times New Roman"/>
                <a:cs typeface="Times New Roman"/>
              </a:rPr>
              <a:t>informed</a:t>
            </a:r>
            <a:r>
              <a:rPr lang="en-ID" sz="1200" i="1" spc="310" dirty="0">
                <a:latin typeface="Times New Roman"/>
                <a:cs typeface="Times New Roman"/>
              </a:rPr>
              <a:t> </a:t>
            </a:r>
            <a:r>
              <a:rPr lang="en-ID" sz="1200" i="1" dirty="0">
                <a:latin typeface="Times New Roman"/>
                <a:cs typeface="Times New Roman"/>
              </a:rPr>
              <a:t>consent</a:t>
            </a:r>
            <a:r>
              <a:rPr lang="en-ID" sz="1200" i="1" spc="3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(</a:t>
            </a:r>
            <a:r>
              <a:rPr lang="en-ID" sz="1200" dirty="0" err="1">
                <a:latin typeface="Times New Roman"/>
                <a:cs typeface="Times New Roman"/>
              </a:rPr>
              <a:t>persetujuan</a:t>
            </a:r>
            <a:r>
              <a:rPr lang="en-ID" sz="1200" spc="3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tindakan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3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persetujuanrawat</a:t>
            </a:r>
            <a:r>
              <a:rPr lang="en-ID" sz="1200" spc="3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inap</a:t>
            </a:r>
            <a:r>
              <a:rPr lang="en-ID" sz="1200" spc="310" dirty="0">
                <a:latin typeface="Times New Roman"/>
                <a:cs typeface="Times New Roman"/>
              </a:rPr>
              <a:t> </a:t>
            </a:r>
            <a:r>
              <a:rPr lang="en-ID" sz="1200" spc="-20" dirty="0" err="1">
                <a:latin typeface="Times New Roman"/>
                <a:cs typeface="Times New Roman"/>
              </a:rPr>
              <a:t>atau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pulang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paksa</a:t>
            </a:r>
            <a:r>
              <a:rPr lang="en-ID" sz="1200" spc="-10" dirty="0">
                <a:latin typeface="Times New Roman"/>
                <a:cs typeface="Times New Roman"/>
              </a:rPr>
              <a:t>).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9525" indent="-228600" algn="just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Segera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memberikan</a:t>
            </a:r>
            <a:r>
              <a:rPr lang="en-ID" sz="1200" spc="1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informasi</a:t>
            </a:r>
            <a:r>
              <a:rPr lang="en-ID" sz="1200" spc="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tentang</a:t>
            </a:r>
            <a:r>
              <a:rPr lang="en-ID" sz="1200" spc="1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keputusan</a:t>
            </a:r>
            <a:r>
              <a:rPr lang="en-ID" sz="1200" spc="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tindakan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/</a:t>
            </a:r>
            <a:r>
              <a:rPr lang="en-ID" sz="1200" dirty="0" err="1">
                <a:latin typeface="Times New Roman"/>
                <a:cs typeface="Times New Roman"/>
              </a:rPr>
              <a:t>perawatan</a:t>
            </a:r>
            <a:r>
              <a:rPr lang="en-ID" sz="1200" spc="10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105" dirty="0">
                <a:latin typeface="Times New Roman"/>
                <a:cs typeface="Times New Roman"/>
              </a:rPr>
              <a:t> </a:t>
            </a:r>
            <a:r>
              <a:rPr lang="en-ID" sz="1200" spc="-20" dirty="0" err="1">
                <a:latin typeface="Times New Roman"/>
                <a:cs typeface="Times New Roman"/>
              </a:rPr>
              <a:t>akan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dilakukan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kepada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petugas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/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keluarga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pasienyang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mengantar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marR="5080" indent="-228600" algn="just">
              <a:lnSpc>
                <a:spcPts val="1380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Apabila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tidak</a:t>
            </a:r>
            <a:r>
              <a:rPr lang="en-ID" sz="1200" spc="8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sanggup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menangani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(</a:t>
            </a:r>
            <a:r>
              <a:rPr lang="en-ID" sz="1200" dirty="0" err="1">
                <a:latin typeface="Times New Roman"/>
                <a:cs typeface="Times New Roman"/>
              </a:rPr>
              <a:t>sesuai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perlengkapan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Puskesmas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/RSUD</a:t>
            </a:r>
            <a:r>
              <a:rPr lang="en-ID" sz="1200" spc="85" dirty="0">
                <a:latin typeface="Times New Roman"/>
                <a:cs typeface="Times New Roman"/>
              </a:rPr>
              <a:t> </a:t>
            </a:r>
            <a:r>
              <a:rPr lang="en-ID" sz="1200" spc="-20" dirty="0">
                <a:latin typeface="Times New Roman"/>
                <a:cs typeface="Times New Roman"/>
              </a:rPr>
              <a:t>yang </a:t>
            </a:r>
            <a:r>
              <a:rPr lang="en-ID" sz="1200" dirty="0" err="1">
                <a:latin typeface="Times New Roman"/>
                <a:cs typeface="Times New Roman"/>
              </a:rPr>
              <a:t>bersangkutan</a:t>
            </a:r>
            <a:r>
              <a:rPr lang="en-ID" sz="1200" dirty="0">
                <a:latin typeface="Times New Roman"/>
                <a:cs typeface="Times New Roman"/>
              </a:rPr>
              <a:t>),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maka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harus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merujuk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RSU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lebihmampu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dengan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membuat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surat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rangkap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2</a:t>
            </a:r>
            <a:r>
              <a:rPr lang="en-ID" sz="1200" spc="3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kemudian</a:t>
            </a:r>
            <a:r>
              <a:rPr lang="en-ID" sz="1200" spc="4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surat</a:t>
            </a:r>
            <a:r>
              <a:rPr lang="en-ID" sz="1200" spc="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3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asli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dibawa</a:t>
            </a:r>
            <a:r>
              <a:rPr lang="en-ID" sz="1200" spc="8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bersama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prosedur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selanjutnya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sama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seperti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merujuk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indent="-228600" algn="just">
              <a:lnSpc>
                <a:spcPts val="1345"/>
              </a:lnSpc>
              <a:buAutoNum type="arabicPeriod"/>
              <a:tabLst>
                <a:tab pos="92710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Mencatat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identitas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di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buku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register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yg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ditentukan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927100" lvl="2" indent="-228600" algn="just">
              <a:lnSpc>
                <a:spcPts val="1345"/>
              </a:lnSpc>
              <a:buAutoNum type="arabicPeriod"/>
              <a:tabLst>
                <a:tab pos="927100" algn="l"/>
              </a:tabLst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41361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D102B-2263-42A4-194B-B7325056A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42" y="1722113"/>
            <a:ext cx="10058400" cy="1450757"/>
          </a:xfrm>
        </p:spPr>
        <p:txBody>
          <a:bodyPr/>
          <a:lstStyle/>
          <a:p>
            <a:r>
              <a:rPr lang="en-US" dirty="0"/>
              <a:t>TERIMAKASIH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24F30-7270-7E0E-C733-20F41131A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05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D19CF-D7FB-C6A6-BBE2-C3AA4913F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DEFINISI RUJUKAN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A5F7D-894F-D632-B5E4-2B9868114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sz="2400" spc="-10" dirty="0" err="1">
                <a:latin typeface="Times New Roman"/>
                <a:cs typeface="Times New Roman"/>
              </a:rPr>
              <a:t>Rujukan</a:t>
            </a:r>
            <a:r>
              <a:rPr lang="en-ID" sz="2400" spc="-1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adalah</a:t>
            </a:r>
            <a:r>
              <a:rPr lang="en-ID" sz="2400" spc="30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pelimpahan</a:t>
            </a:r>
            <a:r>
              <a:rPr lang="en-ID" sz="2400" spc="30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wewenang</a:t>
            </a:r>
            <a:r>
              <a:rPr lang="en-ID" sz="2400" spc="295" dirty="0">
                <a:latin typeface="Times New Roman"/>
                <a:cs typeface="Times New Roman"/>
              </a:rPr>
              <a:t> </a:t>
            </a:r>
            <a:r>
              <a:rPr lang="en-ID" sz="2400" dirty="0">
                <a:latin typeface="Times New Roman"/>
                <a:cs typeface="Times New Roman"/>
              </a:rPr>
              <a:t>dan</a:t>
            </a:r>
            <a:r>
              <a:rPr lang="en-ID" sz="2400" spc="28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tanggung</a:t>
            </a:r>
            <a:r>
              <a:rPr lang="en-ID" sz="2400" spc="30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jawab</a:t>
            </a:r>
            <a:r>
              <a:rPr lang="en-ID" sz="2400" spc="29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atas</a:t>
            </a:r>
            <a:r>
              <a:rPr lang="en-ID" sz="2400" spc="30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masalah</a:t>
            </a:r>
            <a:r>
              <a:rPr lang="en-ID" sz="2400" spc="30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kesehatan</a:t>
            </a:r>
            <a:r>
              <a:rPr lang="en-ID" sz="2400" spc="30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masyarakat</a:t>
            </a:r>
            <a:r>
              <a:rPr lang="en-ID" sz="2400" spc="305" dirty="0">
                <a:latin typeface="Times New Roman"/>
                <a:cs typeface="Times New Roman"/>
              </a:rPr>
              <a:t> </a:t>
            </a:r>
            <a:r>
              <a:rPr lang="en-ID" sz="2400" spc="-25" dirty="0">
                <a:latin typeface="Times New Roman"/>
                <a:cs typeface="Times New Roman"/>
              </a:rPr>
              <a:t>dan </a:t>
            </a:r>
            <a:r>
              <a:rPr lang="en-ID" sz="2400" spc="-10" dirty="0" err="1">
                <a:latin typeface="Times New Roman"/>
                <a:cs typeface="Times New Roman"/>
              </a:rPr>
              <a:t>kasus-</a:t>
            </a:r>
            <a:r>
              <a:rPr lang="en-ID" sz="2400" dirty="0" err="1">
                <a:latin typeface="Times New Roman"/>
                <a:cs typeface="Times New Roman"/>
              </a:rPr>
              <a:t>kasus</a:t>
            </a:r>
            <a:r>
              <a:rPr lang="en-ID" sz="2400" spc="28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penyakit</a:t>
            </a:r>
            <a:r>
              <a:rPr lang="en-ID" sz="2400" spc="295" dirty="0">
                <a:latin typeface="Times New Roman"/>
                <a:cs typeface="Times New Roman"/>
              </a:rPr>
              <a:t> </a:t>
            </a:r>
            <a:r>
              <a:rPr lang="en-ID" sz="2400" dirty="0">
                <a:latin typeface="Times New Roman"/>
                <a:cs typeface="Times New Roman"/>
              </a:rPr>
              <a:t>yang</a:t>
            </a:r>
            <a:r>
              <a:rPr lang="en-ID" sz="2400" spc="30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dilakukan</a:t>
            </a:r>
            <a:r>
              <a:rPr lang="en-ID" sz="2400" spc="29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secara</a:t>
            </a:r>
            <a:r>
              <a:rPr lang="en-ID" sz="2400" spc="290" dirty="0">
                <a:latin typeface="Times New Roman"/>
                <a:cs typeface="Times New Roman"/>
              </a:rPr>
              <a:t> </a:t>
            </a:r>
            <a:r>
              <a:rPr lang="en-ID" sz="2400" dirty="0">
                <a:latin typeface="Times New Roman"/>
                <a:cs typeface="Times New Roman"/>
              </a:rPr>
              <a:t>timbal</a:t>
            </a:r>
            <a:r>
              <a:rPr lang="en-ID" sz="2400" spc="29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balik</a:t>
            </a:r>
            <a:r>
              <a:rPr lang="en-ID" sz="2400" spc="29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secara</a:t>
            </a:r>
            <a:r>
              <a:rPr lang="en-ID" sz="2400" spc="29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vertikal</a:t>
            </a:r>
            <a:r>
              <a:rPr lang="en-ID" sz="2400" spc="28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maupun</a:t>
            </a:r>
            <a:r>
              <a:rPr lang="en-ID" sz="2400" spc="305" dirty="0">
                <a:latin typeface="Times New Roman"/>
                <a:cs typeface="Times New Roman"/>
              </a:rPr>
              <a:t> </a:t>
            </a:r>
            <a:r>
              <a:rPr lang="en-ID" sz="2400" spc="-10" dirty="0">
                <a:latin typeface="Times New Roman"/>
                <a:cs typeface="Times New Roman"/>
              </a:rPr>
              <a:t>horizontal </a:t>
            </a:r>
            <a:r>
              <a:rPr lang="en-ID" sz="2400" dirty="0" err="1">
                <a:latin typeface="Times New Roman"/>
                <a:cs typeface="Times New Roman"/>
              </a:rPr>
              <a:t>meliputi</a:t>
            </a:r>
            <a:r>
              <a:rPr lang="en-ID" sz="2400" spc="26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sarana</a:t>
            </a:r>
            <a:r>
              <a:rPr lang="en-ID" sz="2400" dirty="0">
                <a:latin typeface="Times New Roman"/>
                <a:cs typeface="Times New Roman"/>
              </a:rPr>
              <a:t>,</a:t>
            </a:r>
            <a:r>
              <a:rPr lang="en-ID" sz="2400" spc="28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rujukan</a:t>
            </a:r>
            <a:r>
              <a:rPr lang="en-ID" sz="2400" spc="27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teknologi</a:t>
            </a:r>
            <a:r>
              <a:rPr lang="en-ID" sz="2400" dirty="0">
                <a:latin typeface="Times New Roman"/>
                <a:cs typeface="Times New Roman"/>
              </a:rPr>
              <a:t>,</a:t>
            </a:r>
            <a:r>
              <a:rPr lang="en-ID" sz="2400" spc="29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rujukan</a:t>
            </a:r>
            <a:r>
              <a:rPr lang="en-ID" sz="2400" spc="27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tenaga</a:t>
            </a:r>
            <a:r>
              <a:rPr lang="en-ID" sz="2400" spc="28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ahli</a:t>
            </a:r>
            <a:r>
              <a:rPr lang="en-ID" sz="2400" dirty="0">
                <a:latin typeface="Times New Roman"/>
                <a:cs typeface="Times New Roman"/>
              </a:rPr>
              <a:t>,</a:t>
            </a:r>
            <a:r>
              <a:rPr lang="en-ID" sz="2400" spc="28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rujukan</a:t>
            </a:r>
            <a:r>
              <a:rPr lang="en-ID" sz="2400" spc="27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operasional</a:t>
            </a:r>
            <a:r>
              <a:rPr lang="en-ID" sz="2400" dirty="0">
                <a:latin typeface="Times New Roman"/>
                <a:cs typeface="Times New Roman"/>
              </a:rPr>
              <a:t>,</a:t>
            </a:r>
            <a:r>
              <a:rPr lang="en-ID" sz="2400" spc="28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rujukan</a:t>
            </a:r>
            <a:r>
              <a:rPr lang="en-ID" sz="2400" spc="285" dirty="0">
                <a:latin typeface="Times New Roman"/>
                <a:cs typeface="Times New Roman"/>
              </a:rPr>
              <a:t> </a:t>
            </a:r>
            <a:r>
              <a:rPr lang="en-ID" sz="2400" spc="-10" dirty="0" err="1">
                <a:latin typeface="Times New Roman"/>
                <a:cs typeface="Times New Roman"/>
              </a:rPr>
              <a:t>kasus</a:t>
            </a:r>
            <a:r>
              <a:rPr lang="en-ID" sz="2400" spc="-10" dirty="0">
                <a:latin typeface="Times New Roman"/>
                <a:cs typeface="Times New Roman"/>
              </a:rPr>
              <a:t>, </a:t>
            </a:r>
            <a:r>
              <a:rPr lang="en-ID" sz="2400" dirty="0" err="1">
                <a:latin typeface="Times New Roman"/>
                <a:cs typeface="Times New Roman"/>
              </a:rPr>
              <a:t>rujukan</a:t>
            </a:r>
            <a:r>
              <a:rPr lang="en-ID" sz="2400" spc="-3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ilmu</a:t>
            </a:r>
            <a:r>
              <a:rPr lang="en-ID" sz="240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pengetahuan</a:t>
            </a:r>
            <a:r>
              <a:rPr lang="en-ID" sz="2400" spc="-15" dirty="0">
                <a:latin typeface="Times New Roman"/>
                <a:cs typeface="Times New Roman"/>
              </a:rPr>
              <a:t> </a:t>
            </a:r>
            <a:r>
              <a:rPr lang="en-ID" sz="2400" dirty="0">
                <a:latin typeface="Times New Roman"/>
                <a:cs typeface="Times New Roman"/>
              </a:rPr>
              <a:t>dan</a:t>
            </a:r>
            <a:r>
              <a:rPr lang="en-ID" sz="2400" spc="-1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rujukan</a:t>
            </a:r>
            <a:r>
              <a:rPr lang="en-ID" sz="2400" spc="-2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bahan</a:t>
            </a:r>
            <a:r>
              <a:rPr lang="en-ID" sz="2400" spc="-10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pemeriksaan</a:t>
            </a:r>
            <a:r>
              <a:rPr lang="en-ID" sz="2400" spc="-15" dirty="0">
                <a:latin typeface="Times New Roman"/>
                <a:cs typeface="Times New Roman"/>
              </a:rPr>
              <a:t> </a:t>
            </a:r>
            <a:r>
              <a:rPr lang="en-ID" sz="2400" dirty="0" err="1">
                <a:latin typeface="Times New Roman"/>
                <a:cs typeface="Times New Roman"/>
              </a:rPr>
              <a:t>laboratorium</a:t>
            </a:r>
            <a:r>
              <a:rPr lang="en-ID" sz="2400" spc="-15" dirty="0">
                <a:latin typeface="Times New Roman"/>
                <a:cs typeface="Times New Roman"/>
              </a:rPr>
              <a:t> </a:t>
            </a:r>
            <a:r>
              <a:rPr lang="en-ID" sz="2400" dirty="0">
                <a:latin typeface="Times New Roman"/>
                <a:cs typeface="Times New Roman"/>
              </a:rPr>
              <a:t>(</a:t>
            </a:r>
            <a:r>
              <a:rPr lang="en-ID" sz="2400" dirty="0" err="1">
                <a:latin typeface="Times New Roman"/>
                <a:cs typeface="Times New Roman"/>
              </a:rPr>
              <a:t>Permenkes</a:t>
            </a:r>
            <a:r>
              <a:rPr lang="en-ID" sz="2400" spc="5" dirty="0">
                <a:latin typeface="Times New Roman"/>
                <a:cs typeface="Times New Roman"/>
              </a:rPr>
              <a:t> </a:t>
            </a:r>
            <a:r>
              <a:rPr lang="en-ID" sz="2400" spc="-10" dirty="0">
                <a:latin typeface="Times New Roman"/>
                <a:cs typeface="Times New Roman"/>
              </a:rPr>
              <a:t>922/2008).</a:t>
            </a:r>
            <a:endParaRPr lang="en-ID" sz="2400" dirty="0">
              <a:latin typeface="Times New Roman"/>
              <a:cs typeface="Times New Roman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5894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4386F-1617-E45E-91DB-30BCFD170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b="1" dirty="0">
                <a:latin typeface="Times New Roman"/>
                <a:cs typeface="Times New Roman"/>
              </a:rPr>
              <a:t>Kegiatan</a:t>
            </a:r>
            <a:r>
              <a:rPr lang="sv-SE" sz="3600" b="1" spc="-35" dirty="0">
                <a:latin typeface="Times New Roman"/>
                <a:cs typeface="Times New Roman"/>
              </a:rPr>
              <a:t> </a:t>
            </a:r>
            <a:r>
              <a:rPr lang="sv-SE" sz="3600" b="1" spc="-45" dirty="0">
                <a:latin typeface="Times New Roman"/>
                <a:cs typeface="Times New Roman"/>
              </a:rPr>
              <a:t>Yang</a:t>
            </a:r>
            <a:r>
              <a:rPr lang="sv-SE" sz="3600" b="1" spc="-30" dirty="0">
                <a:latin typeface="Times New Roman"/>
                <a:cs typeface="Times New Roman"/>
              </a:rPr>
              <a:t> </a:t>
            </a:r>
            <a:r>
              <a:rPr lang="sv-SE" sz="3600" b="1" spc="-20" dirty="0">
                <a:latin typeface="Times New Roman"/>
                <a:cs typeface="Times New Roman"/>
              </a:rPr>
              <a:t>Tercakup</a:t>
            </a:r>
            <a:r>
              <a:rPr lang="sv-SE" sz="3600" b="1" spc="5" dirty="0">
                <a:latin typeface="Times New Roman"/>
                <a:cs typeface="Times New Roman"/>
              </a:rPr>
              <a:t> </a:t>
            </a:r>
            <a:r>
              <a:rPr lang="sv-SE" sz="3600" b="1" dirty="0">
                <a:latin typeface="Times New Roman"/>
                <a:cs typeface="Times New Roman"/>
              </a:rPr>
              <a:t>Dalam</a:t>
            </a:r>
            <a:r>
              <a:rPr lang="sv-SE" sz="3600" b="1" spc="-5" dirty="0">
                <a:latin typeface="Times New Roman"/>
                <a:cs typeface="Times New Roman"/>
              </a:rPr>
              <a:t> </a:t>
            </a:r>
            <a:r>
              <a:rPr lang="sv-SE" sz="3600" b="1" dirty="0">
                <a:latin typeface="Times New Roman"/>
                <a:cs typeface="Times New Roman"/>
              </a:rPr>
              <a:t>Sistem </a:t>
            </a:r>
            <a:r>
              <a:rPr lang="sv-SE" sz="3600" b="1" spc="-10" dirty="0">
                <a:latin typeface="Times New Roman"/>
                <a:cs typeface="Times New Roman"/>
              </a:rPr>
              <a:t>Rujukan</a:t>
            </a:r>
            <a:br>
              <a:rPr lang="sv-SE" sz="4800" dirty="0">
                <a:latin typeface="Times New Roman"/>
                <a:cs typeface="Times New Roman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D66AC-3A8E-8702-BC72-31206E421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indent="-228600" algn="just">
              <a:lnSpc>
                <a:spcPts val="1410"/>
              </a:lnSpc>
              <a:buAutoNum type="arabicPeriod"/>
              <a:tabLst>
                <a:tab pos="469900" algn="l"/>
              </a:tabLst>
            </a:pPr>
            <a:r>
              <a:rPr lang="en-ID" b="1" dirty="0" err="1">
                <a:latin typeface="Times New Roman"/>
                <a:cs typeface="Times New Roman"/>
              </a:rPr>
              <a:t>Pengiriman</a:t>
            </a:r>
            <a:r>
              <a:rPr lang="en-ID" b="1" spc="-10" dirty="0">
                <a:latin typeface="Times New Roman"/>
                <a:cs typeface="Times New Roman"/>
              </a:rPr>
              <a:t> </a:t>
            </a:r>
            <a:r>
              <a:rPr lang="en-ID" b="1" spc="-10" dirty="0" err="1">
                <a:latin typeface="Times New Roman"/>
                <a:cs typeface="Times New Roman"/>
              </a:rPr>
              <a:t>pasien</a:t>
            </a:r>
            <a:endParaRPr lang="en-ID" b="1" dirty="0">
              <a:latin typeface="Times New Roman"/>
              <a:cs typeface="Times New Roman"/>
            </a:endParaRPr>
          </a:p>
          <a:p>
            <a:pPr marL="469900" marR="5080" algn="just">
              <a:lnSpc>
                <a:spcPts val="1380"/>
              </a:lnSpc>
              <a:spcBef>
                <a:spcPts val="65"/>
              </a:spcBef>
            </a:pPr>
            <a:r>
              <a:rPr lang="en-ID" dirty="0" err="1">
                <a:latin typeface="Times New Roman"/>
                <a:cs typeface="Times New Roman"/>
              </a:rPr>
              <a:t>Pengiriman</a:t>
            </a:r>
            <a:r>
              <a:rPr lang="en-ID" spc="2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3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3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harus</a:t>
            </a:r>
            <a:r>
              <a:rPr lang="en-ID" spc="30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dilaksanakan</a:t>
            </a:r>
            <a:r>
              <a:rPr lang="en-ID" spc="2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sedini</a:t>
            </a:r>
            <a:r>
              <a:rPr lang="en-ID" spc="3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mungkin</a:t>
            </a:r>
            <a:r>
              <a:rPr lang="en-ID" spc="3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untuk</a:t>
            </a:r>
            <a:r>
              <a:rPr lang="en-ID" spc="3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perawatan</a:t>
            </a:r>
            <a:r>
              <a:rPr lang="en-ID" spc="310" dirty="0">
                <a:latin typeface="Times New Roman"/>
                <a:cs typeface="Times New Roman"/>
              </a:rPr>
              <a:t> </a:t>
            </a:r>
            <a:r>
              <a:rPr lang="en-ID" spc="-25" dirty="0">
                <a:latin typeface="Times New Roman"/>
                <a:cs typeface="Times New Roman"/>
              </a:rPr>
              <a:t>dan </a:t>
            </a:r>
            <a:r>
              <a:rPr lang="en-ID" dirty="0" err="1">
                <a:latin typeface="Times New Roman"/>
                <a:cs typeface="Times New Roman"/>
              </a:rPr>
              <a:t>pengobatan</a:t>
            </a:r>
            <a:r>
              <a:rPr lang="en-ID" spc="5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lebih</a:t>
            </a:r>
            <a:r>
              <a:rPr lang="en-ID" spc="54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lanjut</a:t>
            </a:r>
            <a:r>
              <a:rPr lang="en-ID" spc="53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</a:t>
            </a:r>
            <a:r>
              <a:rPr lang="en-ID" spc="53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sarana</a:t>
            </a:r>
            <a:r>
              <a:rPr lang="en-ID" spc="5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pelayanan</a:t>
            </a:r>
            <a:r>
              <a:rPr lang="en-ID" spc="125" dirty="0">
                <a:latin typeface="Times New Roman"/>
                <a:cs typeface="Times New Roman"/>
              </a:rPr>
              <a:t> 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125" dirty="0">
                <a:latin typeface="Times New Roman"/>
                <a:cs typeface="Times New Roman"/>
              </a:rPr>
              <a:t>  </a:t>
            </a:r>
            <a:r>
              <a:rPr lang="en-ID" dirty="0" err="1">
                <a:latin typeface="Times New Roman"/>
                <a:cs typeface="Times New Roman"/>
              </a:rPr>
              <a:t>lebih</a:t>
            </a:r>
            <a:r>
              <a:rPr lang="en-ID" spc="125" dirty="0">
                <a:latin typeface="Times New Roman"/>
                <a:cs typeface="Times New Roman"/>
              </a:rPr>
              <a:t>  </a:t>
            </a:r>
            <a:r>
              <a:rPr lang="en-ID" dirty="0" err="1">
                <a:latin typeface="Times New Roman"/>
                <a:cs typeface="Times New Roman"/>
              </a:rPr>
              <a:t>lengkap.Unit</a:t>
            </a:r>
            <a:r>
              <a:rPr lang="en-ID" spc="53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pelayanan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kesehatan</a:t>
            </a:r>
            <a:r>
              <a:rPr lang="en-ID" spc="20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2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menerima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2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harus</a:t>
            </a:r>
            <a:r>
              <a:rPr lang="en-ID" spc="204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merujuk</a:t>
            </a:r>
            <a:r>
              <a:rPr lang="en-ID" spc="229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kembali</a:t>
            </a:r>
            <a:r>
              <a:rPr lang="en-ID" spc="204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2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</a:t>
            </a:r>
            <a:r>
              <a:rPr lang="en-ID" spc="2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sarana</a:t>
            </a:r>
            <a:r>
              <a:rPr lang="en-ID" spc="204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kesehatan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23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mengirim</a:t>
            </a:r>
            <a:r>
              <a:rPr lang="en-ID" dirty="0">
                <a:latin typeface="Times New Roman"/>
                <a:cs typeface="Times New Roman"/>
              </a:rPr>
              <a:t>,</a:t>
            </a:r>
            <a:r>
              <a:rPr lang="en-ID" spc="23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untuk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mendapatkan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pengawasan</a:t>
            </a:r>
            <a:r>
              <a:rPr lang="en-ID" spc="2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pengobatan</a:t>
            </a:r>
            <a:r>
              <a:rPr lang="en-ID" spc="229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2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perawatan</a:t>
            </a:r>
            <a:r>
              <a:rPr lang="en-ID" spc="229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termasuk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rehabilitasi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selanjutnya</a:t>
            </a:r>
            <a:r>
              <a:rPr lang="en-ID" spc="-10" dirty="0">
                <a:latin typeface="Times New Roman"/>
                <a:cs typeface="Times New Roman"/>
              </a:rPr>
              <a:t>.</a:t>
            </a:r>
            <a:endParaRPr lang="en-ID" dirty="0">
              <a:latin typeface="Times New Roman"/>
              <a:cs typeface="Times New Roman"/>
            </a:endParaRPr>
          </a:p>
          <a:p>
            <a:pPr marL="469900" indent="-228600" algn="just">
              <a:lnSpc>
                <a:spcPts val="1315"/>
              </a:lnSpc>
              <a:buAutoNum type="arabicPeriod" startAt="2"/>
              <a:tabLst>
                <a:tab pos="469900" algn="l"/>
              </a:tabLst>
            </a:pPr>
            <a:r>
              <a:rPr lang="en-ID" b="1" dirty="0" err="1">
                <a:latin typeface="Times New Roman"/>
                <a:cs typeface="Times New Roman"/>
              </a:rPr>
              <a:t>Pengiriman</a:t>
            </a:r>
            <a:r>
              <a:rPr lang="en-ID" b="1" spc="-15" dirty="0">
                <a:latin typeface="Times New Roman"/>
                <a:cs typeface="Times New Roman"/>
              </a:rPr>
              <a:t> </a:t>
            </a:r>
            <a:r>
              <a:rPr lang="en-ID" b="1" dirty="0" err="1">
                <a:latin typeface="Times New Roman"/>
                <a:cs typeface="Times New Roman"/>
              </a:rPr>
              <a:t>spesimen</a:t>
            </a:r>
            <a:r>
              <a:rPr lang="en-ID" b="1" spc="-15" dirty="0">
                <a:latin typeface="Times New Roman"/>
                <a:cs typeface="Times New Roman"/>
              </a:rPr>
              <a:t> </a:t>
            </a:r>
            <a:r>
              <a:rPr lang="en-ID" b="1" dirty="0" err="1">
                <a:latin typeface="Times New Roman"/>
                <a:cs typeface="Times New Roman"/>
              </a:rPr>
              <a:t>atau</a:t>
            </a:r>
            <a:r>
              <a:rPr lang="en-ID" b="1" spc="-15" dirty="0">
                <a:latin typeface="Times New Roman"/>
                <a:cs typeface="Times New Roman"/>
              </a:rPr>
              <a:t> </a:t>
            </a:r>
            <a:r>
              <a:rPr lang="en-ID" b="1" dirty="0" err="1">
                <a:latin typeface="Times New Roman"/>
                <a:cs typeface="Times New Roman"/>
              </a:rPr>
              <a:t>penunjang</a:t>
            </a:r>
            <a:r>
              <a:rPr lang="en-ID" b="1" spc="-20" dirty="0">
                <a:latin typeface="Times New Roman"/>
                <a:cs typeface="Times New Roman"/>
              </a:rPr>
              <a:t> </a:t>
            </a:r>
            <a:r>
              <a:rPr lang="en-ID" b="1" dirty="0" err="1">
                <a:latin typeface="Times New Roman"/>
                <a:cs typeface="Times New Roman"/>
              </a:rPr>
              <a:t>diagnostik</a:t>
            </a:r>
            <a:r>
              <a:rPr lang="en-ID" b="1" spc="-10" dirty="0">
                <a:latin typeface="Times New Roman"/>
                <a:cs typeface="Times New Roman"/>
              </a:rPr>
              <a:t> </a:t>
            </a:r>
            <a:r>
              <a:rPr lang="en-ID" b="1" spc="-10" dirty="0" err="1">
                <a:latin typeface="Times New Roman"/>
                <a:cs typeface="Times New Roman"/>
              </a:rPr>
              <a:t>lainnya</a:t>
            </a:r>
            <a:endParaRPr lang="en-ID" b="1" dirty="0">
              <a:latin typeface="Times New Roman"/>
              <a:cs typeface="Times New Roman"/>
            </a:endParaRPr>
          </a:p>
          <a:p>
            <a:pPr marL="927100" lvl="1" indent="-228600" algn="just">
              <a:lnSpc>
                <a:spcPts val="1380"/>
              </a:lnSpc>
              <a:buAutoNum type="alphaLcPeriod"/>
              <a:tabLst>
                <a:tab pos="927100" algn="l"/>
              </a:tabLst>
            </a:pPr>
            <a:r>
              <a:rPr lang="en-ID" sz="2000" spc="-10" dirty="0" err="1">
                <a:latin typeface="Times New Roman"/>
                <a:cs typeface="Times New Roman"/>
              </a:rPr>
              <a:t>Pemeriksaan</a:t>
            </a:r>
            <a:r>
              <a:rPr lang="en-ID" sz="2000" spc="-10" dirty="0">
                <a:latin typeface="Times New Roman"/>
                <a:cs typeface="Times New Roman"/>
              </a:rPr>
              <a:t>:</a:t>
            </a:r>
            <a:endParaRPr lang="en-ID" sz="2000" dirty="0">
              <a:latin typeface="Times New Roman"/>
              <a:cs typeface="Times New Roman"/>
            </a:endParaRPr>
          </a:p>
          <a:p>
            <a:pPr marL="927100" marR="6985" algn="just">
              <a:lnSpc>
                <a:spcPts val="1380"/>
              </a:lnSpc>
              <a:spcBef>
                <a:spcPts val="65"/>
              </a:spcBef>
            </a:pPr>
            <a:r>
              <a:rPr lang="en-ID" dirty="0">
                <a:latin typeface="Times New Roman"/>
                <a:cs typeface="Times New Roman"/>
              </a:rPr>
              <a:t>Bahan</a:t>
            </a:r>
            <a:r>
              <a:rPr lang="en-ID" spc="16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Spesimen</a:t>
            </a:r>
            <a:r>
              <a:rPr lang="en-ID" spc="16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atau</a:t>
            </a:r>
            <a:r>
              <a:rPr lang="en-ID" spc="16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penunjang</a:t>
            </a:r>
            <a:r>
              <a:rPr lang="en-ID" spc="15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diagnostik</a:t>
            </a:r>
            <a:r>
              <a:rPr lang="en-ID" spc="16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lainnya</a:t>
            </a:r>
            <a:r>
              <a:rPr lang="en-ID" spc="18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16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dirujuk,dikirimkan</a:t>
            </a:r>
            <a:r>
              <a:rPr lang="en-ID" spc="175" dirty="0">
                <a:latin typeface="Times New Roman"/>
                <a:cs typeface="Times New Roman"/>
              </a:rPr>
              <a:t> </a:t>
            </a:r>
            <a:r>
              <a:rPr lang="en-ID" spc="-25" dirty="0" err="1">
                <a:latin typeface="Times New Roman"/>
                <a:cs typeface="Times New Roman"/>
              </a:rPr>
              <a:t>ke</a:t>
            </a:r>
            <a:r>
              <a:rPr lang="en-ID" spc="-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laboratorium</a:t>
            </a:r>
            <a:r>
              <a:rPr lang="en-ID" spc="195" dirty="0">
                <a:latin typeface="Times New Roman"/>
                <a:cs typeface="Times New Roman"/>
              </a:rPr>
              <a:t>  </a:t>
            </a:r>
            <a:r>
              <a:rPr lang="en-ID" dirty="0" err="1">
                <a:latin typeface="Times New Roman"/>
                <a:cs typeface="Times New Roman"/>
              </a:rPr>
              <a:t>atau</a:t>
            </a:r>
            <a:r>
              <a:rPr lang="en-ID" spc="200" dirty="0">
                <a:latin typeface="Times New Roman"/>
                <a:cs typeface="Times New Roman"/>
              </a:rPr>
              <a:t>  </a:t>
            </a:r>
            <a:r>
              <a:rPr lang="en-ID" dirty="0" err="1">
                <a:latin typeface="Times New Roman"/>
                <a:cs typeface="Times New Roman"/>
              </a:rPr>
              <a:t>fasilitas</a:t>
            </a:r>
            <a:r>
              <a:rPr lang="en-ID" spc="204" dirty="0">
                <a:latin typeface="Times New Roman"/>
                <a:cs typeface="Times New Roman"/>
              </a:rPr>
              <a:t>  </a:t>
            </a:r>
            <a:r>
              <a:rPr lang="en-ID" dirty="0" err="1">
                <a:latin typeface="Times New Roman"/>
                <a:cs typeface="Times New Roman"/>
              </a:rPr>
              <a:t>penunjang</a:t>
            </a:r>
            <a:r>
              <a:rPr lang="en-ID" spc="195" dirty="0">
                <a:latin typeface="Times New Roman"/>
                <a:cs typeface="Times New Roman"/>
              </a:rPr>
              <a:t>  </a:t>
            </a:r>
            <a:r>
              <a:rPr lang="en-ID" dirty="0">
                <a:latin typeface="Times New Roman"/>
                <a:cs typeface="Times New Roman"/>
              </a:rPr>
              <a:t>diagnostic</a:t>
            </a:r>
            <a:r>
              <a:rPr lang="en-ID" spc="204" dirty="0">
                <a:latin typeface="Times New Roman"/>
                <a:cs typeface="Times New Roman"/>
              </a:rPr>
              <a:t> 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195" dirty="0">
                <a:latin typeface="Times New Roman"/>
                <a:cs typeface="Times New Roman"/>
              </a:rPr>
              <a:t>  </a:t>
            </a:r>
            <a:r>
              <a:rPr lang="en-ID" dirty="0">
                <a:latin typeface="Times New Roman"/>
                <a:cs typeface="Times New Roman"/>
              </a:rPr>
              <a:t>guna</a:t>
            </a:r>
            <a:r>
              <a:rPr lang="en-ID" spc="195" dirty="0">
                <a:latin typeface="Times New Roman"/>
                <a:cs typeface="Times New Roman"/>
              </a:rPr>
              <a:t>  </a:t>
            </a:r>
            <a:r>
              <a:rPr lang="en-ID" spc="-10" dirty="0" err="1">
                <a:latin typeface="Times New Roman"/>
                <a:cs typeface="Times New Roman"/>
              </a:rPr>
              <a:t>mendapat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pemeriksaan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laboratorium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atau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fasilitas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penunjang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diagnostik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tepat</a:t>
            </a:r>
            <a:endParaRPr lang="en-ID" dirty="0">
              <a:latin typeface="Times New Roman"/>
              <a:cs typeface="Times New Roman"/>
            </a:endParaRPr>
          </a:p>
          <a:p>
            <a:pPr marL="927100" lvl="1" indent="-228600" algn="just">
              <a:lnSpc>
                <a:spcPts val="1315"/>
              </a:lnSpc>
              <a:buAutoNum type="alphaLcPeriod" startAt="2"/>
              <a:tabLst>
                <a:tab pos="927100" algn="l"/>
              </a:tabLst>
            </a:pPr>
            <a:r>
              <a:rPr lang="en-ID" sz="2000" dirty="0" err="1">
                <a:latin typeface="Times New Roman"/>
                <a:cs typeface="Times New Roman"/>
              </a:rPr>
              <a:t>Pemeriksaan</a:t>
            </a:r>
            <a:r>
              <a:rPr lang="en-ID" sz="2000" spc="-30" dirty="0">
                <a:latin typeface="Times New Roman"/>
                <a:cs typeface="Times New Roman"/>
              </a:rPr>
              <a:t> </a:t>
            </a:r>
            <a:r>
              <a:rPr lang="en-ID" sz="2000" spc="-10" dirty="0" err="1">
                <a:latin typeface="Times New Roman"/>
                <a:cs typeface="Times New Roman"/>
              </a:rPr>
              <a:t>Konfirmasi</a:t>
            </a:r>
            <a:endParaRPr lang="en-ID" sz="2000" dirty="0">
              <a:latin typeface="Times New Roman"/>
              <a:cs typeface="Times New Roman"/>
            </a:endParaRPr>
          </a:p>
          <a:p>
            <a:pPr marL="927100" marR="7620" algn="just">
              <a:lnSpc>
                <a:spcPts val="1380"/>
              </a:lnSpc>
              <a:spcBef>
                <a:spcPts val="65"/>
              </a:spcBef>
            </a:pPr>
            <a:r>
              <a:rPr lang="en-ID" dirty="0">
                <a:latin typeface="Times New Roman"/>
                <a:cs typeface="Times New Roman"/>
              </a:rPr>
              <a:t>Sebagian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Spesimen</a:t>
            </a:r>
            <a:r>
              <a:rPr lang="en-ID" spc="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telah</a:t>
            </a:r>
            <a:r>
              <a:rPr lang="en-ID" spc="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di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periksa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di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laboratorium</a:t>
            </a:r>
            <a:r>
              <a:rPr lang="en-ID" spc="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Puskesmas,Rumah</a:t>
            </a:r>
            <a:r>
              <a:rPr lang="en-ID" spc="10" dirty="0">
                <a:latin typeface="Times New Roman"/>
                <a:cs typeface="Times New Roman"/>
              </a:rPr>
              <a:t> </a:t>
            </a:r>
            <a:r>
              <a:rPr lang="en-ID" spc="-10" dirty="0">
                <a:latin typeface="Times New Roman"/>
                <a:cs typeface="Times New Roman"/>
              </a:rPr>
              <a:t>Sakit </a:t>
            </a:r>
            <a:r>
              <a:rPr lang="en-ID" dirty="0" err="1">
                <a:latin typeface="Times New Roman"/>
                <a:cs typeface="Times New Roman"/>
              </a:rPr>
              <a:t>atau</a:t>
            </a:r>
            <a:r>
              <a:rPr lang="en-ID" spc="6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laboratorium</a:t>
            </a:r>
            <a:r>
              <a:rPr lang="en-ID" spc="6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lainnya</a:t>
            </a:r>
            <a:r>
              <a:rPr lang="en-ID" spc="8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boleh</a:t>
            </a:r>
            <a:r>
              <a:rPr lang="en-ID" spc="5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dikonfirmasi</a:t>
            </a:r>
            <a:r>
              <a:rPr lang="en-ID" spc="6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</a:t>
            </a:r>
            <a:r>
              <a:rPr lang="en-ID" spc="6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laboratorium</a:t>
            </a:r>
            <a:r>
              <a:rPr lang="en-ID" spc="6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6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lebih</a:t>
            </a:r>
            <a:r>
              <a:rPr lang="en-ID" spc="6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mampu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untuk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divalidasi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hasil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pemeriksaan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pertama</a:t>
            </a:r>
            <a:r>
              <a:rPr lang="en-ID" spc="-10" dirty="0">
                <a:latin typeface="Times New Roman"/>
                <a:cs typeface="Times New Roman"/>
              </a:rPr>
              <a:t>.</a:t>
            </a:r>
            <a:endParaRPr lang="en-ID" dirty="0">
              <a:latin typeface="Times New Roman"/>
              <a:cs typeface="Times New Roman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09171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1E6CE-0638-CF85-C606-147539A86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sz="3100" b="1" spc="-10" dirty="0">
                <a:latin typeface="Times New Roman"/>
                <a:cs typeface="Times New Roman"/>
              </a:rPr>
              <a:t>Jenis-</a:t>
            </a:r>
            <a:r>
              <a:rPr lang="en-ID" sz="3100" b="1" dirty="0" err="1">
                <a:latin typeface="Times New Roman"/>
                <a:cs typeface="Times New Roman"/>
              </a:rPr>
              <a:t>jenis</a:t>
            </a:r>
            <a:r>
              <a:rPr lang="en-ID" sz="3100" b="1" dirty="0">
                <a:latin typeface="Times New Roman"/>
                <a:cs typeface="Times New Roman"/>
              </a:rPr>
              <a:t> </a:t>
            </a:r>
            <a:r>
              <a:rPr lang="en-ID" sz="3100" b="1" dirty="0" err="1">
                <a:latin typeface="Times New Roman"/>
                <a:cs typeface="Times New Roman"/>
              </a:rPr>
              <a:t>rujukan</a:t>
            </a:r>
            <a:r>
              <a:rPr lang="en-ID" sz="3100" b="1" dirty="0">
                <a:latin typeface="Times New Roman"/>
                <a:cs typeface="Times New Roman"/>
              </a:rPr>
              <a:t> (</a:t>
            </a:r>
            <a:r>
              <a:rPr lang="en-ID" sz="3100" b="1" dirty="0" err="1">
                <a:latin typeface="Times New Roman"/>
                <a:cs typeface="Times New Roman"/>
              </a:rPr>
              <a:t>menurut</a:t>
            </a:r>
            <a:r>
              <a:rPr lang="en-ID" sz="3100" b="1" dirty="0">
                <a:latin typeface="Times New Roman"/>
                <a:cs typeface="Times New Roman"/>
              </a:rPr>
              <a:t> </a:t>
            </a:r>
            <a:r>
              <a:rPr lang="en-ID" sz="3100" b="1" dirty="0" err="1">
                <a:latin typeface="Times New Roman"/>
                <a:cs typeface="Times New Roman"/>
              </a:rPr>
              <a:t>lingkup</a:t>
            </a:r>
            <a:r>
              <a:rPr lang="en-ID" sz="3100" b="1" dirty="0">
                <a:latin typeface="Times New Roman"/>
                <a:cs typeface="Times New Roman"/>
              </a:rPr>
              <a:t> </a:t>
            </a:r>
            <a:r>
              <a:rPr lang="en-ID" sz="3100" b="1" spc="-10" dirty="0" err="1">
                <a:latin typeface="Times New Roman"/>
                <a:cs typeface="Times New Roman"/>
              </a:rPr>
              <a:t>pelayanan</a:t>
            </a:r>
            <a:r>
              <a:rPr lang="en-ID" sz="3100" b="1" spc="-10" dirty="0">
                <a:latin typeface="Times New Roman"/>
                <a:cs typeface="Times New Roman"/>
              </a:rPr>
              <a:t>)</a:t>
            </a:r>
            <a:br>
              <a:rPr lang="en-ID" sz="4800" dirty="0">
                <a:latin typeface="Times New Roman"/>
                <a:cs typeface="Times New Roman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ADA48-20E2-FA79-2F97-FEDDC7870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marR="6350" indent="-228600" algn="just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469900" algn="l"/>
              </a:tabLst>
            </a:pPr>
            <a:r>
              <a:rPr lang="en-ID" sz="1200" b="1" dirty="0" err="1">
                <a:latin typeface="Times New Roman"/>
                <a:cs typeface="Times New Roman"/>
              </a:rPr>
              <a:t>Rujukan</a:t>
            </a:r>
            <a:r>
              <a:rPr lang="en-ID" sz="1200" b="1" spc="60" dirty="0">
                <a:latin typeface="Times New Roman"/>
                <a:cs typeface="Times New Roman"/>
              </a:rPr>
              <a:t> </a:t>
            </a:r>
            <a:r>
              <a:rPr lang="en-ID" sz="1200" b="1" dirty="0" err="1">
                <a:latin typeface="Times New Roman"/>
                <a:cs typeface="Times New Roman"/>
              </a:rPr>
              <a:t>Medik</a:t>
            </a:r>
            <a:r>
              <a:rPr lang="en-ID" sz="1200" b="1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adalah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8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terutama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meliputi</a:t>
            </a:r>
            <a:r>
              <a:rPr lang="en-ID" sz="1200" spc="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upaya</a:t>
            </a:r>
            <a:r>
              <a:rPr lang="en-ID" sz="1200" spc="10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penyembuhan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(</a:t>
            </a:r>
            <a:r>
              <a:rPr lang="en-ID" sz="1200" i="1" dirty="0" err="1">
                <a:latin typeface="Times New Roman"/>
                <a:cs typeface="Times New Roman"/>
              </a:rPr>
              <a:t>kuratif</a:t>
            </a:r>
            <a:r>
              <a:rPr lang="en-ID" sz="1200" dirty="0">
                <a:latin typeface="Times New Roman"/>
                <a:cs typeface="Times New Roman"/>
              </a:rPr>
              <a:t>)</a:t>
            </a:r>
            <a:r>
              <a:rPr lang="en-ID" sz="1200" spc="30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3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pemulihan</a:t>
            </a:r>
            <a:r>
              <a:rPr lang="en-ID" sz="1200" spc="32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(</a:t>
            </a:r>
            <a:r>
              <a:rPr lang="en-ID" sz="1200" i="1" dirty="0" err="1">
                <a:latin typeface="Times New Roman"/>
                <a:cs typeface="Times New Roman"/>
              </a:rPr>
              <a:t>rehabilitatif</a:t>
            </a:r>
            <a:r>
              <a:rPr lang="en-ID" sz="1200" dirty="0">
                <a:latin typeface="Times New Roman"/>
                <a:cs typeface="Times New Roman"/>
              </a:rPr>
              <a:t>).</a:t>
            </a:r>
            <a:r>
              <a:rPr lang="en-ID" sz="1200" spc="3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Misalnya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33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merujuk</a:t>
            </a:r>
            <a:r>
              <a:rPr lang="en-ID" sz="1200" spc="3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3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puskesmas</a:t>
            </a:r>
            <a:r>
              <a:rPr lang="en-ID" sz="1200" spc="33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dengan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penyakit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kronis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(</a:t>
            </a:r>
            <a:r>
              <a:rPr lang="en-ID" sz="1200" dirty="0" err="1">
                <a:latin typeface="Times New Roman"/>
                <a:cs typeface="Times New Roman"/>
              </a:rPr>
              <a:t>jantung</a:t>
            </a:r>
            <a:r>
              <a:rPr lang="en-ID" sz="1200" spc="20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koroner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hipertensi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diabetes</a:t>
            </a:r>
            <a:r>
              <a:rPr lang="en-ID" sz="1200" spc="22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mellitus)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rumah</a:t>
            </a:r>
            <a:r>
              <a:rPr lang="en-ID" sz="1200" spc="2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sakit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spc="-20" dirty="0" err="1">
                <a:latin typeface="Times New Roman"/>
                <a:cs typeface="Times New Roman"/>
              </a:rPr>
              <a:t>umum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daerah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698500" lvl="1" indent="-228600" algn="just">
              <a:lnSpc>
                <a:spcPts val="1315"/>
              </a:lnSpc>
              <a:buAutoNum type="alphaLcPeriod"/>
              <a:tabLst>
                <a:tab pos="698500" algn="l"/>
              </a:tabLst>
            </a:pPr>
            <a:r>
              <a:rPr lang="en-ID" sz="1200" i="1" spc="-10" dirty="0">
                <a:latin typeface="Times New Roman"/>
                <a:cs typeface="Times New Roman"/>
              </a:rPr>
              <a:t>Transfer</a:t>
            </a:r>
            <a:r>
              <a:rPr lang="en-ID" sz="1200" i="1" dirty="0">
                <a:latin typeface="Times New Roman"/>
                <a:cs typeface="Times New Roman"/>
              </a:rPr>
              <a:t> Of</a:t>
            </a:r>
            <a:r>
              <a:rPr lang="en-ID" sz="1200" i="1" spc="-5" dirty="0">
                <a:latin typeface="Times New Roman"/>
                <a:cs typeface="Times New Roman"/>
              </a:rPr>
              <a:t> </a:t>
            </a:r>
            <a:r>
              <a:rPr lang="en-ID" sz="1200" i="1" spc="-10" dirty="0">
                <a:latin typeface="Times New Roman"/>
                <a:cs typeface="Times New Roman"/>
              </a:rPr>
              <a:t>Patient</a:t>
            </a:r>
            <a:endParaRPr lang="en-ID" sz="1200" dirty="0">
              <a:latin typeface="Times New Roman"/>
              <a:cs typeface="Times New Roman"/>
            </a:endParaRPr>
          </a:p>
          <a:p>
            <a:pPr marL="698500" marR="7620" algn="just">
              <a:lnSpc>
                <a:spcPts val="1380"/>
              </a:lnSpc>
              <a:spcBef>
                <a:spcPts val="70"/>
              </a:spcBef>
            </a:pPr>
            <a:r>
              <a:rPr lang="en-ID" sz="1200" dirty="0" err="1">
                <a:latin typeface="Times New Roman"/>
                <a:cs typeface="Times New Roman"/>
              </a:rPr>
              <a:t>Penatalaksanaan</a:t>
            </a:r>
            <a:r>
              <a:rPr lang="en-ID" sz="1200" spc="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dari</a:t>
            </a:r>
            <a:r>
              <a:rPr lang="en-ID" sz="1200" spc="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strata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kurang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mampu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spc="-10" dirty="0">
                <a:latin typeface="Times New Roman"/>
                <a:cs typeface="Times New Roman"/>
              </a:rPr>
              <a:t>strata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20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sempurna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sebaliknya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untuk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2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tindak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lanjut</a:t>
            </a:r>
            <a:endParaRPr lang="en-ID" sz="1200" dirty="0">
              <a:latin typeface="Times New Roman"/>
              <a:cs typeface="Times New Roman"/>
            </a:endParaRPr>
          </a:p>
          <a:p>
            <a:pPr marL="698500" lvl="1" indent="-228600" algn="just">
              <a:lnSpc>
                <a:spcPts val="1315"/>
              </a:lnSpc>
              <a:buAutoNum type="alphaLcPeriod" startAt="2"/>
              <a:tabLst>
                <a:tab pos="698500" algn="l"/>
              </a:tabLst>
            </a:pPr>
            <a:r>
              <a:rPr lang="en-ID" sz="1200" i="1" spc="-10" dirty="0">
                <a:latin typeface="Times New Roman"/>
                <a:cs typeface="Times New Roman"/>
              </a:rPr>
              <a:t>Transfer</a:t>
            </a:r>
            <a:r>
              <a:rPr lang="en-ID" sz="1200" i="1" dirty="0">
                <a:latin typeface="Times New Roman"/>
                <a:cs typeface="Times New Roman"/>
              </a:rPr>
              <a:t> Of</a:t>
            </a:r>
            <a:r>
              <a:rPr lang="en-ID" sz="1200" i="1" spc="-5" dirty="0">
                <a:latin typeface="Times New Roman"/>
                <a:cs typeface="Times New Roman"/>
              </a:rPr>
              <a:t> </a:t>
            </a:r>
            <a:r>
              <a:rPr lang="en-ID" sz="1200" i="1" spc="-10" dirty="0">
                <a:latin typeface="Times New Roman"/>
                <a:cs typeface="Times New Roman"/>
              </a:rPr>
              <a:t>Specimen</a:t>
            </a:r>
            <a:endParaRPr lang="en-ID" sz="1200" dirty="0">
              <a:latin typeface="Times New Roman"/>
              <a:cs typeface="Times New Roman"/>
            </a:endParaRPr>
          </a:p>
          <a:p>
            <a:pPr marL="698500" marR="7620" algn="just">
              <a:lnSpc>
                <a:spcPts val="1380"/>
              </a:lnSpc>
              <a:spcBef>
                <a:spcPts val="65"/>
              </a:spcBef>
            </a:pPr>
            <a:r>
              <a:rPr lang="en-ID" sz="1200" dirty="0" err="1">
                <a:latin typeface="Times New Roman"/>
                <a:cs typeface="Times New Roman"/>
              </a:rPr>
              <a:t>Pengiriman</a:t>
            </a:r>
            <a:r>
              <a:rPr lang="en-ID" sz="1200" spc="4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bahanbahan</a:t>
            </a:r>
            <a:r>
              <a:rPr lang="en-ID" sz="1200" spc="4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</a:t>
            </a:r>
            <a:r>
              <a:rPr lang="en-ID" sz="1200" spc="4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bahan</a:t>
            </a:r>
            <a:r>
              <a:rPr lang="en-ID" sz="1200" spc="5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laboratorium</a:t>
            </a:r>
            <a:r>
              <a:rPr lang="en-ID" sz="1200" spc="4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dari</a:t>
            </a:r>
            <a:r>
              <a:rPr lang="en-ID" sz="1200" spc="49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strata</a:t>
            </a:r>
            <a:r>
              <a:rPr lang="en-ID" sz="1200" spc="50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pelayanan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15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1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kurang</a:t>
            </a:r>
            <a:r>
              <a:rPr lang="en-ID" sz="1200" spc="14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mampu</a:t>
            </a:r>
            <a:r>
              <a:rPr lang="en-ID" sz="1200" spc="1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14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strata</a:t>
            </a:r>
            <a:r>
              <a:rPr lang="en-ID" sz="1200" spc="15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1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1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mampu</a:t>
            </a:r>
            <a:r>
              <a:rPr lang="en-ID" sz="1200" spc="1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1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sebaliknya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17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untuk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tindak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lanjut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698500" lvl="1" indent="-228600" algn="just">
              <a:lnSpc>
                <a:spcPts val="1315"/>
              </a:lnSpc>
              <a:buAutoNum type="alphaLcPeriod" startAt="3"/>
              <a:tabLst>
                <a:tab pos="698500" algn="l"/>
              </a:tabLst>
            </a:pPr>
            <a:r>
              <a:rPr lang="en-ID" sz="1200" i="1" spc="-10" dirty="0">
                <a:latin typeface="Times New Roman"/>
                <a:cs typeface="Times New Roman"/>
              </a:rPr>
              <a:t>Transfer </a:t>
            </a:r>
            <a:r>
              <a:rPr lang="en-ID" sz="1200" i="1" dirty="0">
                <a:latin typeface="Times New Roman"/>
                <a:cs typeface="Times New Roman"/>
              </a:rPr>
              <a:t>Of</a:t>
            </a:r>
            <a:r>
              <a:rPr lang="en-ID" sz="1200" i="1" spc="-15" dirty="0">
                <a:latin typeface="Times New Roman"/>
                <a:cs typeface="Times New Roman"/>
              </a:rPr>
              <a:t> </a:t>
            </a:r>
            <a:r>
              <a:rPr lang="en-ID" sz="1200" i="1" dirty="0">
                <a:latin typeface="Times New Roman"/>
                <a:cs typeface="Times New Roman"/>
              </a:rPr>
              <a:t>Knowledge/</a:t>
            </a:r>
            <a:r>
              <a:rPr lang="en-ID" sz="1200" i="1" spc="-10" dirty="0">
                <a:latin typeface="Times New Roman"/>
                <a:cs typeface="Times New Roman"/>
              </a:rPr>
              <a:t> </a:t>
            </a:r>
            <a:r>
              <a:rPr lang="en-ID" sz="1200" i="1" spc="-10" dirty="0" err="1">
                <a:latin typeface="Times New Roman"/>
                <a:cs typeface="Times New Roman"/>
              </a:rPr>
              <a:t>personel</a:t>
            </a:r>
            <a:endParaRPr lang="en-ID" sz="1200" dirty="0">
              <a:latin typeface="Times New Roman"/>
              <a:cs typeface="Times New Roman"/>
            </a:endParaRPr>
          </a:p>
          <a:p>
            <a:pPr marL="698500" marR="5715" algn="just">
              <a:lnSpc>
                <a:spcPts val="1380"/>
              </a:lnSpc>
              <a:spcBef>
                <a:spcPts val="65"/>
              </a:spcBef>
            </a:pPr>
            <a:r>
              <a:rPr lang="en-ID" sz="1200" dirty="0" err="1">
                <a:latin typeface="Times New Roman"/>
                <a:cs typeface="Times New Roman"/>
              </a:rPr>
              <a:t>Pengiriman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dokter</a:t>
            </a:r>
            <a:r>
              <a:rPr lang="en-ID" sz="1200" dirty="0">
                <a:latin typeface="Times New Roman"/>
                <a:cs typeface="Times New Roman"/>
              </a:rPr>
              <a:t>/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tenaga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1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ahli</a:t>
            </a:r>
            <a:r>
              <a:rPr lang="en-ID" sz="1200" spc="8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dari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strata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10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kesehatan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4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459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mampu</a:t>
            </a:r>
            <a:r>
              <a:rPr lang="en-ID" sz="1200" spc="4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459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strata</a:t>
            </a:r>
            <a:r>
              <a:rPr lang="en-ID" sz="1200" spc="459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4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459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4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kurang</a:t>
            </a:r>
            <a:r>
              <a:rPr lang="en-ID" sz="1200" spc="459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mampu</a:t>
            </a:r>
            <a:r>
              <a:rPr lang="en-ID" sz="1200" spc="47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untuk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bimbingan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diskusi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sebaliknya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untuk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mengikuti</a:t>
            </a:r>
            <a:r>
              <a:rPr lang="en-ID" sz="1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pendidikan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pelatihan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469900" marR="6985" indent="-228600" algn="just">
              <a:lnSpc>
                <a:spcPts val="1380"/>
              </a:lnSpc>
              <a:buAutoNum type="arabicPeriod" startAt="2"/>
              <a:tabLst>
                <a:tab pos="469900" algn="l"/>
              </a:tabLst>
            </a:pPr>
            <a:r>
              <a:rPr lang="en-ID" sz="1200" b="1" dirty="0" err="1">
                <a:latin typeface="Times New Roman"/>
                <a:cs typeface="Times New Roman"/>
              </a:rPr>
              <a:t>Rujukan</a:t>
            </a:r>
            <a:r>
              <a:rPr lang="en-ID" sz="1200" b="1" spc="80" dirty="0">
                <a:latin typeface="Times New Roman"/>
                <a:cs typeface="Times New Roman"/>
              </a:rPr>
              <a:t> </a:t>
            </a:r>
            <a:r>
              <a:rPr lang="en-ID" sz="1200" b="1" dirty="0">
                <a:latin typeface="Times New Roman"/>
                <a:cs typeface="Times New Roman"/>
              </a:rPr>
              <a:t>Kesehatan</a:t>
            </a:r>
            <a:r>
              <a:rPr lang="en-ID" sz="1200" b="1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adalah</a:t>
            </a:r>
            <a:r>
              <a:rPr lang="en-ID" sz="1200" spc="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8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9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1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umumnya</a:t>
            </a:r>
            <a:r>
              <a:rPr lang="en-ID" sz="1200" spc="1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berkaitan</a:t>
            </a:r>
            <a:r>
              <a:rPr lang="en-ID" sz="1200" spc="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dengan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upaya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peningkatan</a:t>
            </a:r>
            <a:r>
              <a:rPr lang="en-ID" sz="1200" spc="4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promosi</a:t>
            </a:r>
            <a:r>
              <a:rPr lang="en-ID" sz="1200" spc="459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46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(</a:t>
            </a:r>
            <a:r>
              <a:rPr lang="en-ID" sz="1200" i="1" dirty="0" err="1">
                <a:latin typeface="Times New Roman"/>
                <a:cs typeface="Times New Roman"/>
              </a:rPr>
              <a:t>promotif</a:t>
            </a:r>
            <a:r>
              <a:rPr lang="en-ID" sz="1200" dirty="0">
                <a:latin typeface="Times New Roman"/>
                <a:cs typeface="Times New Roman"/>
              </a:rPr>
              <a:t>)</a:t>
            </a:r>
            <a:r>
              <a:rPr lang="en-ID" sz="1200" spc="44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4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pencegahan</a:t>
            </a:r>
            <a:r>
              <a:rPr lang="en-ID" sz="1200" spc="46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(</a:t>
            </a:r>
            <a:r>
              <a:rPr lang="en-ID" sz="1200" i="1" dirty="0" err="1">
                <a:latin typeface="Times New Roman"/>
                <a:cs typeface="Times New Roman"/>
              </a:rPr>
              <a:t>preventif</a:t>
            </a:r>
            <a:r>
              <a:rPr lang="en-ID" sz="1200" dirty="0">
                <a:latin typeface="Times New Roman"/>
                <a:cs typeface="Times New Roman"/>
              </a:rPr>
              <a:t>).</a:t>
            </a:r>
            <a:r>
              <a:rPr lang="en-ID" sz="1200" spc="44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Contohnya</a:t>
            </a:r>
            <a:r>
              <a:rPr lang="en-ID" sz="1200" spc="-10" dirty="0">
                <a:latin typeface="Times New Roman"/>
                <a:cs typeface="Times New Roman"/>
              </a:rPr>
              <a:t>, </a:t>
            </a:r>
            <a:r>
              <a:rPr lang="en-ID" sz="1200" dirty="0">
                <a:latin typeface="Times New Roman"/>
                <a:cs typeface="Times New Roman"/>
              </a:rPr>
              <a:t>Survey</a:t>
            </a:r>
            <a:r>
              <a:rPr lang="en-ID" sz="1200" spc="135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epidemiologi</a:t>
            </a:r>
            <a:r>
              <a:rPr lang="en-ID" sz="1200" spc="150" dirty="0">
                <a:latin typeface="Times New Roman"/>
                <a:cs typeface="Times New Roman"/>
              </a:rPr>
              <a:t> 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145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pemberantasan</a:t>
            </a:r>
            <a:r>
              <a:rPr lang="en-ID" sz="1200" spc="150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penyakit</a:t>
            </a:r>
            <a:r>
              <a:rPr lang="en-ID" sz="1200" spc="150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atas</a:t>
            </a:r>
            <a:r>
              <a:rPr lang="en-ID" sz="1200" spc="145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kejadian</a:t>
            </a:r>
            <a:r>
              <a:rPr lang="en-ID" sz="1200" spc="145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luar</a:t>
            </a:r>
            <a:r>
              <a:rPr lang="en-ID" sz="1200" spc="145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biasa</a:t>
            </a:r>
            <a:r>
              <a:rPr lang="en-ID" sz="1200" spc="145" dirty="0">
                <a:latin typeface="Times New Roman"/>
                <a:cs typeface="Times New Roman"/>
              </a:rPr>
              <a:t>  </a:t>
            </a:r>
            <a:r>
              <a:rPr lang="en-ID" sz="1200" spc="-20" dirty="0" err="1">
                <a:latin typeface="Times New Roman"/>
                <a:cs typeface="Times New Roman"/>
              </a:rPr>
              <a:t>atau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berjangkitnya</a:t>
            </a:r>
            <a:r>
              <a:rPr lang="en-ID" sz="1200" spc="2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penyakit</a:t>
            </a:r>
            <a:r>
              <a:rPr lang="en-ID" sz="1200" spc="2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menular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2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pemberian</a:t>
            </a:r>
            <a:r>
              <a:rPr lang="en-ID" sz="1200" spc="2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pangan</a:t>
            </a:r>
            <a:r>
              <a:rPr lang="en-ID" sz="1200" spc="2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atas</a:t>
            </a:r>
            <a:r>
              <a:rPr lang="en-ID" sz="1200" spc="2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terjadinya</a:t>
            </a:r>
            <a:r>
              <a:rPr lang="en-ID" sz="1200" spc="24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kelaparan</a:t>
            </a:r>
            <a:r>
              <a:rPr lang="en-ID" sz="1200" spc="229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di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suatu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wilayah,</a:t>
            </a:r>
            <a:r>
              <a:rPr lang="en-ID" sz="1200" spc="3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pemberian</a:t>
            </a:r>
            <a:r>
              <a:rPr lang="en-ID" sz="1200" spc="3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makanan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3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tempat</a:t>
            </a:r>
            <a:r>
              <a:rPr lang="en-ID" sz="1200" spc="3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tinggal</a:t>
            </a:r>
            <a:r>
              <a:rPr lang="en-ID" sz="1200" spc="35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33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obat-</a:t>
            </a:r>
            <a:r>
              <a:rPr lang="en-ID" sz="1200" dirty="0" err="1">
                <a:latin typeface="Times New Roman"/>
                <a:cs typeface="Times New Roman"/>
              </a:rPr>
              <a:t>obatan</a:t>
            </a:r>
            <a:r>
              <a:rPr lang="en-ID" sz="1200" spc="3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untuk</a:t>
            </a:r>
            <a:r>
              <a:rPr lang="en-ID" sz="1200" spc="3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pengungsi</a:t>
            </a:r>
            <a:r>
              <a:rPr lang="en-ID" sz="1200" spc="340" dirty="0">
                <a:latin typeface="Times New Roman"/>
                <a:cs typeface="Times New Roman"/>
              </a:rPr>
              <a:t> </a:t>
            </a:r>
            <a:r>
              <a:rPr lang="en-ID" sz="1200" spc="-20" dirty="0" err="1">
                <a:latin typeface="Times New Roman"/>
                <a:cs typeface="Times New Roman"/>
              </a:rPr>
              <a:t>atas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terjadinya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bencana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spc="-20" dirty="0" err="1">
                <a:latin typeface="Times New Roman"/>
                <a:cs typeface="Times New Roman"/>
              </a:rPr>
              <a:t>alam</a:t>
            </a:r>
            <a:r>
              <a:rPr lang="en-ID" sz="1200" spc="-2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8654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7FA96-ABAC-D7E0-A90F-E9FE23B8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1FBBE-50D4-D095-837D-2162B1D42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41300" marR="6350" algn="just">
              <a:lnSpc>
                <a:spcPts val="1380"/>
              </a:lnSpc>
            </a:pP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dapat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dilakukan</a:t>
            </a:r>
            <a:r>
              <a:rPr lang="en-ID" sz="1200" spc="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secara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vertikal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horizontal.</a:t>
            </a:r>
            <a:r>
              <a:rPr lang="en-ID" sz="1200" spc="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vertikal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merupakan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rujukan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antar</a:t>
            </a:r>
            <a:r>
              <a:rPr lang="en-ID" sz="1200" spc="38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4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40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4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berbeda</a:t>
            </a:r>
            <a:r>
              <a:rPr lang="en-ID" sz="1200" spc="3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tingkatan</a:t>
            </a:r>
            <a:r>
              <a:rPr lang="en-ID" sz="1200" dirty="0">
                <a:latin typeface="Times New Roman"/>
                <a:cs typeface="Times New Roman"/>
              </a:rPr>
              <a:t>.</a:t>
            </a:r>
            <a:r>
              <a:rPr lang="en-ID" sz="1200" spc="409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39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horizontal</a:t>
            </a:r>
            <a:r>
              <a:rPr lang="en-ID" sz="1200" spc="395" dirty="0">
                <a:latin typeface="Times New Roman"/>
                <a:cs typeface="Times New Roman"/>
              </a:rPr>
              <a:t> 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39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antar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dalam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satu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tingkatan</a:t>
            </a:r>
            <a:r>
              <a:rPr lang="en-ID" sz="1200" dirty="0">
                <a:latin typeface="Times New Roman"/>
                <a:cs typeface="Times New Roman"/>
              </a:rPr>
              <a:t>.</a:t>
            </a:r>
            <a:r>
              <a:rPr lang="en-ID" sz="1200" spc="1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vertikal</a:t>
            </a:r>
            <a:r>
              <a:rPr lang="en-ID" sz="1200" spc="4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dapat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dilakukan</a:t>
            </a:r>
            <a:r>
              <a:rPr lang="en-ID" sz="1200" spc="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dari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tingkatan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29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3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2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rendah</a:t>
            </a:r>
            <a:r>
              <a:rPr lang="en-ID" sz="1200" spc="2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2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tingkatan</a:t>
            </a:r>
            <a:r>
              <a:rPr lang="en-ID" sz="1200" spc="3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29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3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3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tinggi</a:t>
            </a:r>
            <a:r>
              <a:rPr lang="en-ID" sz="1200" spc="2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29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sebaliknya</a:t>
            </a:r>
            <a:r>
              <a:rPr lang="en-ID" sz="1200" spc="-10" dirty="0">
                <a:latin typeface="Times New Roman"/>
                <a:cs typeface="Times New Roman"/>
              </a:rPr>
              <a:t>.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1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vertikal</a:t>
            </a:r>
            <a:r>
              <a:rPr lang="en-ID" sz="1200" spc="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dari</a:t>
            </a:r>
            <a:r>
              <a:rPr lang="en-ID" sz="1200" spc="20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tingkatan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2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20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tinggi</a:t>
            </a:r>
            <a:r>
              <a:rPr lang="en-ID" sz="1200" spc="204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19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tingkatan</a:t>
            </a:r>
            <a:r>
              <a:rPr lang="en-ID" sz="1200" spc="2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250" dirty="0">
                <a:latin typeface="Times New Roman"/>
                <a:cs typeface="Times New Roman"/>
              </a:rPr>
              <a:t> </a:t>
            </a:r>
            <a:r>
              <a:rPr lang="en-ID" sz="1200" spc="-20" dirty="0">
                <a:latin typeface="Times New Roman"/>
                <a:cs typeface="Times New Roman"/>
              </a:rPr>
              <a:t>yang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rendah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dilakukan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apabila</a:t>
            </a:r>
            <a:r>
              <a:rPr lang="en-ID" sz="1200" spc="-10" dirty="0">
                <a:latin typeface="Times New Roman"/>
                <a:cs typeface="Times New Roman"/>
              </a:rPr>
              <a:t>:</a:t>
            </a:r>
            <a:endParaRPr lang="en-ID" sz="1200" dirty="0">
              <a:latin typeface="Times New Roman"/>
              <a:cs typeface="Times New Roman"/>
            </a:endParaRPr>
          </a:p>
          <a:p>
            <a:pPr marL="822960" marR="6985" lvl="1" indent="-228600" algn="just">
              <a:lnSpc>
                <a:spcPts val="1380"/>
              </a:lnSpc>
              <a:buAutoNum type="alphaLcPeriod"/>
              <a:tabLst>
                <a:tab pos="82296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Permasalahan</a:t>
            </a:r>
            <a:r>
              <a:rPr lang="en-ID" sz="1200" spc="7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8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dapat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ditangani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oleh</a:t>
            </a:r>
            <a:r>
              <a:rPr lang="en-ID" sz="1200" spc="8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tingkatan</a:t>
            </a:r>
            <a:r>
              <a:rPr lang="en-ID" sz="1200" spc="8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pelayanankesehatan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rendah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sesuai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dengan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kompetensi</a:t>
            </a:r>
            <a:r>
              <a:rPr lang="en-ID" sz="120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dankewenangannya</a:t>
            </a:r>
            <a:r>
              <a:rPr lang="en-ID" sz="1200" spc="-10" dirty="0">
                <a:latin typeface="Times New Roman"/>
                <a:cs typeface="Times New Roman"/>
              </a:rPr>
              <a:t>;</a:t>
            </a:r>
            <a:endParaRPr lang="en-ID" sz="1200" dirty="0">
              <a:latin typeface="Times New Roman"/>
              <a:cs typeface="Times New Roman"/>
            </a:endParaRPr>
          </a:p>
          <a:p>
            <a:pPr marL="822960" marR="8890" lvl="1" indent="-228600" algn="just">
              <a:lnSpc>
                <a:spcPts val="1380"/>
              </a:lnSpc>
              <a:buAutoNum type="alphaLcPeriod"/>
              <a:tabLst>
                <a:tab pos="82296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Kompetensi</a:t>
            </a:r>
            <a:r>
              <a:rPr lang="en-ID" sz="1200" spc="35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3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kewenangan</a:t>
            </a:r>
            <a:r>
              <a:rPr lang="en-ID" sz="1200" spc="3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3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tingkat</a:t>
            </a:r>
            <a:r>
              <a:rPr lang="en-ID" sz="1200" spc="3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pertama</a:t>
            </a:r>
            <a:r>
              <a:rPr lang="en-ID" sz="1200" spc="37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36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kedualebih</a:t>
            </a:r>
            <a:r>
              <a:rPr lang="en-ID" sz="1200" spc="375" dirty="0">
                <a:latin typeface="Times New Roman"/>
                <a:cs typeface="Times New Roman"/>
              </a:rPr>
              <a:t> </a:t>
            </a:r>
            <a:r>
              <a:rPr lang="en-ID" sz="1200" spc="-20" dirty="0" err="1">
                <a:latin typeface="Times New Roman"/>
                <a:cs typeface="Times New Roman"/>
              </a:rPr>
              <a:t>baik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dalam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menangani</a:t>
            </a:r>
            <a:r>
              <a:rPr lang="en-ID" sz="12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tersebut</a:t>
            </a:r>
            <a:r>
              <a:rPr lang="en-ID" sz="1200" spc="-10" dirty="0">
                <a:latin typeface="Times New Roman"/>
                <a:cs typeface="Times New Roman"/>
              </a:rPr>
              <a:t>;</a:t>
            </a:r>
          </a:p>
          <a:p>
            <a:pPr marL="822960" marR="6985" indent="-228600" algn="just">
              <a:lnSpc>
                <a:spcPts val="1380"/>
              </a:lnSpc>
              <a:spcBef>
                <a:spcPts val="195"/>
              </a:spcBef>
              <a:buAutoNum type="alphaLcPeriod" startAt="3"/>
              <a:tabLst>
                <a:tab pos="82296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49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membutuhkan</a:t>
            </a:r>
            <a:r>
              <a:rPr lang="en-ID" sz="1200" spc="5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5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lanjutan</a:t>
            </a:r>
            <a:r>
              <a:rPr lang="en-ID" sz="1200" spc="49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5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dapat</a:t>
            </a:r>
            <a:r>
              <a:rPr lang="en-ID" sz="1200" spc="50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ditangani</a:t>
            </a:r>
            <a:r>
              <a:rPr lang="en-ID" sz="1200" spc="51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olehtingkatan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4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rendah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3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untuk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alas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an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kemudahan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efisiensi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spc="-25" dirty="0">
                <a:latin typeface="Times New Roman"/>
                <a:cs typeface="Times New Roman"/>
              </a:rPr>
              <a:t>dan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jangka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panjang</a:t>
            </a:r>
            <a:r>
              <a:rPr lang="en-ID" sz="1200" dirty="0">
                <a:latin typeface="Times New Roman"/>
                <a:cs typeface="Times New Roman"/>
              </a:rPr>
              <a:t>;</a:t>
            </a:r>
            <a:r>
              <a:rPr lang="en-ID" sz="1200" spc="-10" dirty="0">
                <a:latin typeface="Times New Roman"/>
                <a:cs typeface="Times New Roman"/>
              </a:rPr>
              <a:t> dan/</a:t>
            </a:r>
            <a:r>
              <a:rPr lang="en-ID" sz="1200" spc="-10" dirty="0" err="1">
                <a:latin typeface="Times New Roman"/>
                <a:cs typeface="Times New Roman"/>
              </a:rPr>
              <a:t>atau</a:t>
            </a:r>
            <a:endParaRPr lang="en-ID" sz="1200" dirty="0">
              <a:latin typeface="Times New Roman"/>
              <a:cs typeface="Times New Roman"/>
            </a:endParaRPr>
          </a:p>
          <a:p>
            <a:pPr marL="822960" marR="6985" indent="-228600" algn="just">
              <a:lnSpc>
                <a:spcPts val="1380"/>
              </a:lnSpc>
              <a:buAutoNum type="alphaLcPeriod" startAt="3"/>
              <a:tabLst>
                <a:tab pos="82296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Perujuk</a:t>
            </a:r>
            <a:r>
              <a:rPr lang="en-ID" sz="1200" spc="3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tidak</a:t>
            </a:r>
            <a:r>
              <a:rPr lang="en-ID" sz="1200" spc="3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dapat</a:t>
            </a:r>
            <a:r>
              <a:rPr lang="en-ID" sz="1200" spc="3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memberikan</a:t>
            </a:r>
            <a:r>
              <a:rPr lang="en-ID" sz="1200" spc="3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36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3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sesuai</a:t>
            </a:r>
            <a:r>
              <a:rPr lang="en-ID" sz="1200" spc="35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dengankebutuhan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3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karena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keterbatasan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sarana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prasarana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peralatandan</a:t>
            </a:r>
            <a:r>
              <a:rPr lang="en-ID" sz="1200" dirty="0">
                <a:latin typeface="Times New Roman"/>
                <a:cs typeface="Times New Roman"/>
              </a:rPr>
              <a:t>/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ketenagaan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283210" marR="6350" algn="just">
              <a:lnSpc>
                <a:spcPts val="1380"/>
              </a:lnSpc>
            </a:pP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horizontal</a:t>
            </a:r>
            <a:r>
              <a:rPr lang="en-ID" sz="1200" spc="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dilakukan</a:t>
            </a:r>
            <a:r>
              <a:rPr lang="en-ID" sz="1200" spc="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apabila</a:t>
            </a:r>
            <a:r>
              <a:rPr lang="en-ID" sz="1200" spc="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perujuk</a:t>
            </a:r>
            <a:r>
              <a:rPr lang="en-ID" sz="1200" spc="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tidak</a:t>
            </a:r>
            <a:r>
              <a:rPr lang="en-ID" sz="1200" spc="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dapat</a:t>
            </a:r>
            <a:r>
              <a:rPr lang="en-ID" sz="1200" spc="4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memberikan</a:t>
            </a:r>
            <a:r>
              <a:rPr lang="en-ID" sz="1200" spc="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6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kesehatan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sesuai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dengan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kebutuhan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karena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keterbatasan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fasilitas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peralatan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dan/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3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ketenagaan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sifatnya</a:t>
            </a:r>
            <a:r>
              <a:rPr lang="en-ID" sz="1200" spc="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sementara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menetap</a:t>
            </a:r>
            <a:r>
              <a:rPr lang="en-ID" sz="1200" dirty="0">
                <a:latin typeface="Times New Roman"/>
                <a:cs typeface="Times New Roman"/>
              </a:rPr>
              <a:t>.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vertikal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dari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tingkatan</a:t>
            </a:r>
            <a:r>
              <a:rPr lang="en-ID" sz="1200" spc="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2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lebih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rendah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tingkatan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dirty="0">
                <a:latin typeface="Times New Roman"/>
                <a:cs typeface="Times New Roman"/>
              </a:rPr>
              <a:t> yang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lebih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tinggi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dilakukan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apabila</a:t>
            </a:r>
            <a:r>
              <a:rPr lang="en-ID" sz="1200" spc="-10" dirty="0">
                <a:latin typeface="Times New Roman"/>
                <a:cs typeface="Times New Roman"/>
              </a:rPr>
              <a:t>:</a:t>
            </a:r>
            <a:endParaRPr lang="en-ID" sz="1200" dirty="0">
              <a:latin typeface="Times New Roman"/>
              <a:cs typeface="Times New Roman"/>
            </a:endParaRPr>
          </a:p>
          <a:p>
            <a:pPr marL="822960" indent="-228600" algn="just">
              <a:lnSpc>
                <a:spcPts val="1315"/>
              </a:lnSpc>
              <a:buAutoNum type="alphaLcPeriod"/>
              <a:tabLst>
                <a:tab pos="82296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membutuhkan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spesialistik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subspesialistik</a:t>
            </a:r>
            <a:r>
              <a:rPr lang="en-ID" sz="1200" spc="-10" dirty="0">
                <a:latin typeface="Times New Roman"/>
                <a:cs typeface="Times New Roman"/>
              </a:rPr>
              <a:t>;</a:t>
            </a:r>
            <a:endParaRPr lang="en-ID" sz="1200" dirty="0">
              <a:latin typeface="Times New Roman"/>
              <a:cs typeface="Times New Roman"/>
            </a:endParaRPr>
          </a:p>
          <a:p>
            <a:pPr marL="822960" marR="6985" indent="-228600" algn="just">
              <a:lnSpc>
                <a:spcPts val="1380"/>
              </a:lnSpc>
              <a:spcBef>
                <a:spcPts val="65"/>
              </a:spcBef>
              <a:buAutoNum type="alphaLcPeriod"/>
              <a:tabLst>
                <a:tab pos="82296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Perujuk</a:t>
            </a:r>
            <a:r>
              <a:rPr lang="en-ID" sz="1200" spc="33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tidak</a:t>
            </a:r>
            <a:r>
              <a:rPr lang="en-ID" sz="1200" spc="3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dapat</a:t>
            </a:r>
            <a:r>
              <a:rPr lang="en-ID" sz="1200" spc="35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memberikan</a:t>
            </a:r>
            <a:r>
              <a:rPr lang="en-ID" sz="1200" spc="3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pelayanan</a:t>
            </a:r>
            <a:r>
              <a:rPr lang="en-ID" sz="1200" spc="36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35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sesuai</a:t>
            </a:r>
            <a:r>
              <a:rPr lang="en-ID" sz="1200" spc="35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dengankebutuhan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pasien</a:t>
            </a:r>
            <a:r>
              <a:rPr lang="en-ID" sz="1200" spc="-3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karena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keterbatasan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fasilitas</a:t>
            </a:r>
            <a:r>
              <a:rPr lang="en-ID" sz="1200" dirty="0">
                <a:latin typeface="Times New Roman"/>
                <a:cs typeface="Times New Roman"/>
              </a:rPr>
              <a:t>,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peralatan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dan/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ketenagaan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pPr marL="822960" marR="8890" lvl="1" indent="-228600" algn="just">
              <a:lnSpc>
                <a:spcPts val="1380"/>
              </a:lnSpc>
              <a:buAutoNum type="alphaLcPeriod"/>
              <a:tabLst>
                <a:tab pos="822960" algn="l"/>
              </a:tabLst>
            </a:pPr>
            <a:endParaRPr lang="en-ID" sz="1200" dirty="0">
              <a:latin typeface="Times New Roman"/>
              <a:cs typeface="Times New Roman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78036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AB520-8793-94AA-2ED9-65CA2639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sz="3600" b="1" dirty="0" err="1">
                <a:latin typeface="Times New Roman"/>
                <a:cs typeface="Times New Roman"/>
              </a:rPr>
              <a:t>Perujuk</a:t>
            </a:r>
            <a:r>
              <a:rPr lang="en-ID" sz="3600" b="1" spc="-15" dirty="0">
                <a:latin typeface="Times New Roman"/>
                <a:cs typeface="Times New Roman"/>
              </a:rPr>
              <a:t> </a:t>
            </a:r>
            <a:r>
              <a:rPr lang="en-ID" sz="3600" b="1" dirty="0" err="1">
                <a:latin typeface="Times New Roman"/>
                <a:cs typeface="Times New Roman"/>
              </a:rPr>
              <a:t>sebelum</a:t>
            </a:r>
            <a:r>
              <a:rPr lang="en-ID" sz="3600" b="1" spc="-15" dirty="0">
                <a:latin typeface="Times New Roman"/>
                <a:cs typeface="Times New Roman"/>
              </a:rPr>
              <a:t> </a:t>
            </a:r>
            <a:r>
              <a:rPr lang="en-ID" sz="3600" b="1" dirty="0" err="1">
                <a:latin typeface="Times New Roman"/>
                <a:cs typeface="Times New Roman"/>
              </a:rPr>
              <a:t>melakukan</a:t>
            </a:r>
            <a:r>
              <a:rPr lang="en-ID" sz="3600" b="1" spc="-15" dirty="0">
                <a:latin typeface="Times New Roman"/>
                <a:cs typeface="Times New Roman"/>
              </a:rPr>
              <a:t> </a:t>
            </a:r>
            <a:r>
              <a:rPr lang="en-ID" sz="3600" b="1" dirty="0" err="1">
                <a:latin typeface="Times New Roman"/>
                <a:cs typeface="Times New Roman"/>
              </a:rPr>
              <a:t>rujukan</a:t>
            </a:r>
            <a:r>
              <a:rPr lang="en-ID" sz="3600" b="1" spc="-15" dirty="0">
                <a:latin typeface="Times New Roman"/>
                <a:cs typeface="Times New Roman"/>
              </a:rPr>
              <a:t> </a:t>
            </a:r>
            <a:r>
              <a:rPr lang="en-ID" sz="3600" b="1" spc="-10" dirty="0" err="1">
                <a:latin typeface="Times New Roman"/>
                <a:cs typeface="Times New Roman"/>
              </a:rPr>
              <a:t>harus</a:t>
            </a:r>
            <a:r>
              <a:rPr lang="en-ID" sz="3600" b="1" spc="-10" dirty="0">
                <a:latin typeface="Times New Roman"/>
                <a:cs typeface="Times New Roman"/>
              </a:rPr>
              <a:t>:</a:t>
            </a:r>
            <a:br>
              <a:rPr lang="en-ID" sz="4800" dirty="0">
                <a:latin typeface="Times New Roman"/>
                <a:cs typeface="Times New Roman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946C7-56BF-7162-F7B7-C41415E4E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marR="5080" indent="-228600" algn="just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lang="en-ID" dirty="0" err="1">
                <a:latin typeface="Times New Roman"/>
                <a:cs typeface="Times New Roman"/>
              </a:rPr>
              <a:t>Melakukan</a:t>
            </a:r>
            <a:r>
              <a:rPr lang="en-ID" spc="49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pertolongan</a:t>
            </a:r>
            <a:r>
              <a:rPr lang="en-ID" spc="5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pertama</a:t>
            </a:r>
            <a:r>
              <a:rPr lang="en-ID" spc="50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dan/</a:t>
            </a:r>
            <a:r>
              <a:rPr lang="en-ID" dirty="0" err="1">
                <a:latin typeface="Times New Roman"/>
                <a:cs typeface="Times New Roman"/>
              </a:rPr>
              <a:t>atau</a:t>
            </a:r>
            <a:r>
              <a:rPr lang="en-ID" spc="509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tindakan</a:t>
            </a:r>
            <a:r>
              <a:rPr lang="en-ID" spc="50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stabilisasi</a:t>
            </a:r>
            <a:r>
              <a:rPr lang="en-ID" spc="4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kondisipasien</a:t>
            </a:r>
            <a:r>
              <a:rPr lang="en-ID" spc="50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sesuai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indikasi</a:t>
            </a:r>
            <a:r>
              <a:rPr lang="en-ID" spc="1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medis</a:t>
            </a:r>
            <a:r>
              <a:rPr lang="en-ID" spc="1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serta</a:t>
            </a:r>
            <a:r>
              <a:rPr lang="en-ID" spc="114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sesuai</a:t>
            </a:r>
            <a:r>
              <a:rPr lang="en-ID" spc="1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dengan</a:t>
            </a:r>
            <a:r>
              <a:rPr lang="en-ID" spc="1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kemampuan</a:t>
            </a:r>
            <a:r>
              <a:rPr lang="en-ID" spc="1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untuktujuan</a:t>
            </a:r>
            <a:r>
              <a:rPr lang="en-ID" spc="1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keselamatan</a:t>
            </a:r>
            <a:r>
              <a:rPr lang="en-ID" spc="1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12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selama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pelaksanaan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rujukan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  <a:endParaRPr lang="en-ID" dirty="0">
              <a:latin typeface="Times New Roman"/>
              <a:cs typeface="Times New Roman"/>
            </a:endParaRPr>
          </a:p>
          <a:p>
            <a:pPr marL="469900" marR="8890" indent="-228600" algn="just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lang="en-ID" dirty="0" err="1">
                <a:latin typeface="Times New Roman"/>
                <a:cs typeface="Times New Roman"/>
              </a:rPr>
              <a:t>Melakukan</a:t>
            </a:r>
            <a:r>
              <a:rPr lang="en-ID" spc="45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komunikasi</a:t>
            </a:r>
            <a:r>
              <a:rPr lang="en-ID" spc="47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dengan</a:t>
            </a:r>
            <a:r>
              <a:rPr lang="en-ID" spc="459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penerima</a:t>
            </a:r>
            <a:r>
              <a:rPr lang="en-ID" spc="47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459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46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memastikan</a:t>
            </a:r>
            <a:r>
              <a:rPr lang="en-ID" spc="47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bahwapenerima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204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dapat</a:t>
            </a:r>
            <a:r>
              <a:rPr lang="en-ID" spc="2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menerima</a:t>
            </a:r>
            <a:r>
              <a:rPr lang="en-ID" spc="25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229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dalam</a:t>
            </a:r>
            <a:r>
              <a:rPr lang="en-ID" spc="2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hal</a:t>
            </a:r>
            <a:r>
              <a:rPr lang="en-ID" spc="2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keadaan</a:t>
            </a:r>
            <a:r>
              <a:rPr lang="en-ID" spc="229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pasiengawat</a:t>
            </a:r>
            <a:r>
              <a:rPr lang="en-ID" spc="2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darurat</a:t>
            </a:r>
            <a:r>
              <a:rPr lang="en-ID" dirty="0">
                <a:latin typeface="Times New Roman"/>
                <a:cs typeface="Times New Roman"/>
              </a:rPr>
              <a:t>;</a:t>
            </a:r>
            <a:r>
              <a:rPr lang="en-ID" spc="22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danmembuat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surat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pengantar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untuk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disampaikan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kepada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penerimarujukan</a:t>
            </a:r>
            <a:r>
              <a:rPr lang="en-ID" spc="-10" dirty="0">
                <a:latin typeface="Times New Roman"/>
                <a:cs typeface="Times New Roman"/>
              </a:rPr>
              <a:t>.</a:t>
            </a:r>
            <a:endParaRPr lang="en-ID" dirty="0">
              <a:latin typeface="Times New Roman"/>
              <a:cs typeface="Times New Roman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8557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3C6E-5BDD-58EA-B5DC-2C557137B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3600" b="1" dirty="0">
                <a:latin typeface="Times New Roman"/>
                <a:cs typeface="Times New Roman"/>
              </a:rPr>
              <a:t>Surat</a:t>
            </a:r>
            <a:r>
              <a:rPr lang="sv-SE" sz="3600" b="1" spc="-5" dirty="0">
                <a:latin typeface="Times New Roman"/>
                <a:cs typeface="Times New Roman"/>
              </a:rPr>
              <a:t> </a:t>
            </a:r>
            <a:r>
              <a:rPr lang="sv-SE" sz="3600" b="1" dirty="0">
                <a:latin typeface="Times New Roman"/>
                <a:cs typeface="Times New Roman"/>
              </a:rPr>
              <a:t>pengantar</a:t>
            </a:r>
            <a:r>
              <a:rPr lang="sv-SE" sz="3600" b="1" spc="-15" dirty="0">
                <a:latin typeface="Times New Roman"/>
                <a:cs typeface="Times New Roman"/>
              </a:rPr>
              <a:t> </a:t>
            </a:r>
            <a:r>
              <a:rPr lang="sv-SE" sz="3600" b="1" dirty="0">
                <a:latin typeface="Times New Roman"/>
                <a:cs typeface="Times New Roman"/>
              </a:rPr>
              <a:t>rujukan</a:t>
            </a:r>
            <a:r>
              <a:rPr lang="sv-SE" sz="3600" b="1" spc="10" dirty="0">
                <a:latin typeface="Times New Roman"/>
                <a:cs typeface="Times New Roman"/>
              </a:rPr>
              <a:t> </a:t>
            </a:r>
            <a:r>
              <a:rPr lang="sv-SE" sz="3600" b="1" spc="-10" dirty="0">
                <a:latin typeface="Times New Roman"/>
                <a:cs typeface="Times New Roman"/>
              </a:rPr>
              <a:t>sekurang-</a:t>
            </a:r>
            <a:r>
              <a:rPr lang="sv-SE" sz="3600" b="1" dirty="0">
                <a:latin typeface="Times New Roman"/>
                <a:cs typeface="Times New Roman"/>
              </a:rPr>
              <a:t>kurangnya</a:t>
            </a:r>
            <a:r>
              <a:rPr lang="sv-SE" sz="3600" b="1" spc="10" dirty="0">
                <a:latin typeface="Times New Roman"/>
                <a:cs typeface="Times New Roman"/>
              </a:rPr>
              <a:t> </a:t>
            </a:r>
            <a:r>
              <a:rPr lang="sv-SE" sz="3600" b="1" spc="-10" dirty="0">
                <a:latin typeface="Times New Roman"/>
                <a:cs typeface="Times New Roman"/>
              </a:rPr>
              <a:t>memuat:</a:t>
            </a:r>
            <a:br>
              <a:rPr lang="sv-SE" sz="4800" dirty="0">
                <a:latin typeface="Times New Roman"/>
                <a:cs typeface="Times New Roman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2CA55-7BFC-8783-2EAC-46863B079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3720" lvl="1" indent="-228600">
              <a:lnSpc>
                <a:spcPts val="1380"/>
              </a:lnSpc>
              <a:buAutoNum type="alphaLcPeriod"/>
              <a:tabLst>
                <a:tab pos="55372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Identitas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pasien</a:t>
            </a:r>
            <a:r>
              <a:rPr lang="en-ID" sz="1200" spc="-10" dirty="0">
                <a:latin typeface="Times New Roman"/>
                <a:cs typeface="Times New Roman"/>
              </a:rPr>
              <a:t>;</a:t>
            </a:r>
            <a:endParaRPr lang="en-ID" sz="1200" dirty="0">
              <a:latin typeface="Times New Roman"/>
              <a:cs typeface="Times New Roman"/>
            </a:endParaRPr>
          </a:p>
          <a:p>
            <a:pPr marL="553720" marR="8890" lvl="1" indent="-228600">
              <a:lnSpc>
                <a:spcPts val="1380"/>
              </a:lnSpc>
              <a:spcBef>
                <a:spcPts val="65"/>
              </a:spcBef>
              <a:buAutoNum type="alphaLcPeriod"/>
              <a:tabLst>
                <a:tab pos="553720" algn="l"/>
              </a:tabLst>
            </a:pPr>
            <a:r>
              <a:rPr lang="en-ID" sz="1200" dirty="0">
                <a:latin typeface="Times New Roman"/>
                <a:cs typeface="Times New Roman"/>
              </a:rPr>
              <a:t>Hasil</a:t>
            </a:r>
            <a:r>
              <a:rPr lang="en-ID" sz="1200" spc="30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</a:t>
            </a:r>
            <a:r>
              <a:rPr lang="en-ID" sz="1200" spc="33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(anamnesis,</a:t>
            </a:r>
            <a:r>
              <a:rPr lang="en-ID" sz="1200" spc="32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</a:t>
            </a:r>
            <a:r>
              <a:rPr lang="en-ID" sz="1200" spc="33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fisik</a:t>
            </a:r>
            <a:r>
              <a:rPr lang="en-ID" sz="1200" spc="32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3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pemeriksaanpenunjang</a:t>
            </a:r>
            <a:r>
              <a:rPr lang="en-ID" sz="1200" dirty="0">
                <a:latin typeface="Times New Roman"/>
                <a:cs typeface="Times New Roman"/>
              </a:rPr>
              <a:t>)</a:t>
            </a:r>
            <a:r>
              <a:rPr lang="en-ID" sz="1200" spc="335" dirty="0">
                <a:latin typeface="Times New Roman"/>
                <a:cs typeface="Times New Roman"/>
              </a:rPr>
              <a:t> </a:t>
            </a:r>
            <a:r>
              <a:rPr lang="en-ID" sz="1200" spc="-20" dirty="0">
                <a:latin typeface="Times New Roman"/>
                <a:cs typeface="Times New Roman"/>
              </a:rPr>
              <a:t>yang </a:t>
            </a:r>
            <a:r>
              <a:rPr lang="en-ID" sz="1200" spc="-10" dirty="0" err="1">
                <a:latin typeface="Times New Roman"/>
                <a:cs typeface="Times New Roman"/>
              </a:rPr>
              <a:t>telah</a:t>
            </a:r>
            <a:endParaRPr lang="en-ID" sz="1200" dirty="0">
              <a:latin typeface="Times New Roman"/>
              <a:cs typeface="Times New Roman"/>
            </a:endParaRPr>
          </a:p>
          <a:p>
            <a:pPr marL="439420">
              <a:lnSpc>
                <a:spcPts val="1315"/>
              </a:lnSpc>
            </a:pPr>
            <a:r>
              <a:rPr lang="en-ID" sz="1200" spc="-10" dirty="0" err="1">
                <a:latin typeface="Times New Roman"/>
                <a:cs typeface="Times New Roman"/>
              </a:rPr>
              <a:t>dilakukan</a:t>
            </a:r>
            <a:r>
              <a:rPr lang="en-ID" sz="1200" spc="-10" dirty="0">
                <a:latin typeface="Times New Roman"/>
                <a:cs typeface="Times New Roman"/>
              </a:rPr>
              <a:t>;</a:t>
            </a:r>
            <a:endParaRPr lang="en-ID" sz="1200" dirty="0">
              <a:latin typeface="Times New Roman"/>
              <a:cs typeface="Times New Roman"/>
            </a:endParaRPr>
          </a:p>
          <a:p>
            <a:pPr marL="553720" lvl="1" indent="-228600">
              <a:lnSpc>
                <a:spcPts val="1380"/>
              </a:lnSpc>
              <a:buAutoNum type="alphaLcPeriod" startAt="3"/>
              <a:tabLst>
                <a:tab pos="553720" algn="l"/>
              </a:tabLst>
            </a:pPr>
            <a:r>
              <a:rPr lang="en-ID" sz="1200" dirty="0">
                <a:latin typeface="Times New Roman"/>
                <a:cs typeface="Times New Roman"/>
              </a:rPr>
              <a:t>Diagnosis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kerja</a:t>
            </a:r>
            <a:r>
              <a:rPr lang="en-ID" sz="1200" spc="-10" dirty="0">
                <a:latin typeface="Times New Roman"/>
                <a:cs typeface="Times New Roman"/>
              </a:rPr>
              <a:t>;</a:t>
            </a:r>
            <a:endParaRPr lang="en-ID" sz="1200" dirty="0">
              <a:latin typeface="Times New Roman"/>
              <a:cs typeface="Times New Roman"/>
            </a:endParaRPr>
          </a:p>
          <a:p>
            <a:pPr marL="553720" lvl="1" indent="-228600">
              <a:lnSpc>
                <a:spcPts val="1380"/>
              </a:lnSpc>
              <a:buAutoNum type="alphaLcPeriod" startAt="3"/>
              <a:tabLst>
                <a:tab pos="553720" algn="l"/>
              </a:tabLst>
            </a:pPr>
            <a:r>
              <a:rPr lang="en-ID" sz="1200" dirty="0" err="1">
                <a:latin typeface="Times New Roman"/>
                <a:cs typeface="Times New Roman"/>
              </a:rPr>
              <a:t>Terapi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dan/</a:t>
            </a:r>
            <a:r>
              <a:rPr lang="en-ID" sz="1200" dirty="0" err="1">
                <a:latin typeface="Times New Roman"/>
                <a:cs typeface="Times New Roman"/>
              </a:rPr>
              <a:t>atau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tindakan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-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telah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diberikan</a:t>
            </a:r>
            <a:r>
              <a:rPr lang="en-ID" sz="1200" spc="-10" dirty="0">
                <a:latin typeface="Times New Roman"/>
                <a:cs typeface="Times New Roman"/>
              </a:rPr>
              <a:t>;</a:t>
            </a:r>
            <a:endParaRPr lang="en-ID" sz="1200" dirty="0">
              <a:latin typeface="Times New Roman"/>
              <a:cs typeface="Times New Roman"/>
            </a:endParaRPr>
          </a:p>
          <a:p>
            <a:pPr marL="553720" lvl="1" indent="-228600">
              <a:lnSpc>
                <a:spcPts val="1380"/>
              </a:lnSpc>
              <a:buAutoNum type="alphaLcPeriod" startAt="3"/>
              <a:tabLst>
                <a:tab pos="553720" algn="l"/>
              </a:tabLst>
            </a:pPr>
            <a:r>
              <a:rPr lang="en-ID" sz="1200" dirty="0">
                <a:latin typeface="Times New Roman"/>
                <a:cs typeface="Times New Roman"/>
              </a:rPr>
              <a:t>Tujuan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rujukan</a:t>
            </a:r>
            <a:r>
              <a:rPr lang="en-ID" sz="1200" dirty="0">
                <a:latin typeface="Times New Roman"/>
                <a:cs typeface="Times New Roman"/>
              </a:rPr>
              <a:t>; </a:t>
            </a:r>
            <a:r>
              <a:rPr lang="en-ID" sz="1200" spc="-25" dirty="0">
                <a:latin typeface="Times New Roman"/>
                <a:cs typeface="Times New Roman"/>
              </a:rPr>
              <a:t>dan</a:t>
            </a:r>
            <a:endParaRPr lang="en-ID" sz="1200" dirty="0">
              <a:latin typeface="Times New Roman"/>
              <a:cs typeface="Times New Roman"/>
            </a:endParaRPr>
          </a:p>
          <a:p>
            <a:pPr marL="553720" lvl="1" indent="-228600">
              <a:lnSpc>
                <a:spcPts val="1410"/>
              </a:lnSpc>
              <a:buAutoNum type="alphaLcPeriod" startAt="3"/>
              <a:tabLst>
                <a:tab pos="553085" algn="l"/>
                <a:tab pos="553720" algn="l"/>
              </a:tabLst>
            </a:pPr>
            <a:r>
              <a:rPr lang="en-ID" sz="1200" dirty="0">
                <a:latin typeface="Times New Roman"/>
                <a:cs typeface="Times New Roman"/>
              </a:rPr>
              <a:t>Nama</a:t>
            </a:r>
            <a:r>
              <a:rPr lang="en-ID" sz="1200" spc="-25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dan</a:t>
            </a:r>
            <a:r>
              <a:rPr lang="en-ID" sz="1200" spc="-2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tanda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tangan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tenaga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kesehatan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dirty="0">
                <a:latin typeface="Times New Roman"/>
                <a:cs typeface="Times New Roman"/>
              </a:rPr>
              <a:t>yang</a:t>
            </a:r>
            <a:r>
              <a:rPr lang="en-ID" sz="1200" spc="-15" dirty="0">
                <a:latin typeface="Times New Roman"/>
                <a:cs typeface="Times New Roman"/>
              </a:rPr>
              <a:t> </a:t>
            </a:r>
            <a:r>
              <a:rPr lang="en-ID" sz="1200" dirty="0" err="1">
                <a:latin typeface="Times New Roman"/>
                <a:cs typeface="Times New Roman"/>
              </a:rPr>
              <a:t>memberikan</a:t>
            </a:r>
            <a:r>
              <a:rPr lang="en-ID" sz="1200" spc="-10" dirty="0">
                <a:latin typeface="Times New Roman"/>
                <a:cs typeface="Times New Roman"/>
              </a:rPr>
              <a:t> </a:t>
            </a:r>
            <a:r>
              <a:rPr lang="en-ID" sz="1200" spc="-10" dirty="0" err="1">
                <a:latin typeface="Times New Roman"/>
                <a:cs typeface="Times New Roman"/>
              </a:rPr>
              <a:t>pelayanan</a:t>
            </a:r>
            <a:r>
              <a:rPr lang="en-ID" sz="1200" spc="-10" dirty="0">
                <a:latin typeface="Times New Roman"/>
                <a:cs typeface="Times New Roman"/>
              </a:rPr>
              <a:t>.</a:t>
            </a:r>
            <a:endParaRPr lang="en-ID" sz="1200" dirty="0">
              <a:latin typeface="Times New Roman"/>
              <a:cs typeface="Times New Roman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67146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122FF-D37E-2360-998F-C9DC5E867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sz="3100" b="1" dirty="0" err="1">
                <a:latin typeface="Times New Roman"/>
                <a:cs typeface="Times New Roman"/>
              </a:rPr>
              <a:t>Kewajiban</a:t>
            </a:r>
            <a:r>
              <a:rPr lang="en-ID" sz="3100" b="1" spc="-35" dirty="0">
                <a:latin typeface="Times New Roman"/>
                <a:cs typeface="Times New Roman"/>
              </a:rPr>
              <a:t> </a:t>
            </a:r>
            <a:r>
              <a:rPr lang="en-ID" sz="3100" b="1" dirty="0" err="1">
                <a:latin typeface="Times New Roman"/>
                <a:cs typeface="Times New Roman"/>
              </a:rPr>
              <a:t>Fasilitas</a:t>
            </a:r>
            <a:r>
              <a:rPr lang="en-ID" sz="3100" b="1" spc="-10" dirty="0">
                <a:latin typeface="Times New Roman"/>
                <a:cs typeface="Times New Roman"/>
              </a:rPr>
              <a:t> </a:t>
            </a:r>
            <a:r>
              <a:rPr lang="en-ID" sz="3100" b="1" dirty="0" err="1">
                <a:latin typeface="Times New Roman"/>
                <a:cs typeface="Times New Roman"/>
              </a:rPr>
              <a:t>Pelayanan</a:t>
            </a:r>
            <a:r>
              <a:rPr lang="en-ID" sz="3100" b="1" spc="-20" dirty="0">
                <a:latin typeface="Times New Roman"/>
                <a:cs typeface="Times New Roman"/>
              </a:rPr>
              <a:t> </a:t>
            </a:r>
            <a:r>
              <a:rPr lang="en-ID" sz="3100" b="1" dirty="0">
                <a:latin typeface="Times New Roman"/>
                <a:cs typeface="Times New Roman"/>
              </a:rPr>
              <a:t>Kesehatan </a:t>
            </a:r>
            <a:r>
              <a:rPr lang="en-ID" sz="3100" b="1" dirty="0" err="1">
                <a:latin typeface="Times New Roman"/>
                <a:cs typeface="Times New Roman"/>
              </a:rPr>
              <a:t>Pengirim</a:t>
            </a:r>
            <a:r>
              <a:rPr lang="en-ID" sz="3100" b="1" spc="-5" dirty="0">
                <a:latin typeface="Times New Roman"/>
                <a:cs typeface="Times New Roman"/>
              </a:rPr>
              <a:t> </a:t>
            </a:r>
            <a:r>
              <a:rPr lang="en-ID" sz="3100" b="1" spc="-10" dirty="0" err="1">
                <a:latin typeface="Times New Roman"/>
                <a:cs typeface="Times New Roman"/>
              </a:rPr>
              <a:t>Rujukan</a:t>
            </a:r>
            <a:r>
              <a:rPr lang="en-ID" sz="3100" b="1" spc="-10" dirty="0">
                <a:latin typeface="Times New Roman"/>
                <a:cs typeface="Times New Roman"/>
              </a:rPr>
              <a:t>:</a:t>
            </a:r>
            <a:br>
              <a:rPr lang="en-ID" sz="4800" dirty="0">
                <a:latin typeface="Times New Roman"/>
                <a:cs typeface="Times New Roman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64981-6B4C-A835-43E0-C1766FF89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231140" marR="8890" indent="-218440">
              <a:lnSpc>
                <a:spcPts val="1380"/>
              </a:lnSpc>
              <a:spcBef>
                <a:spcPts val="65"/>
              </a:spcBef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r>
              <a:rPr lang="en-ID" dirty="0" err="1">
                <a:latin typeface="Times New Roman"/>
                <a:cs typeface="Times New Roman"/>
              </a:rPr>
              <a:t>Memberi</a:t>
            </a:r>
            <a:r>
              <a:rPr lang="en-ID" spc="8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penjelasan</a:t>
            </a:r>
            <a:r>
              <a:rPr lang="en-ID" spc="10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kepada</a:t>
            </a:r>
            <a:r>
              <a:rPr lang="en-ID" spc="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atau</a:t>
            </a:r>
            <a:r>
              <a:rPr lang="en-ID" spc="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keluarganya</a:t>
            </a:r>
            <a:r>
              <a:rPr lang="en-ID" spc="10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bahwa</a:t>
            </a:r>
            <a:r>
              <a:rPr lang="en-ID" spc="8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karena</a:t>
            </a:r>
            <a:r>
              <a:rPr lang="en-ID" spc="10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alasan</a:t>
            </a:r>
            <a:r>
              <a:rPr lang="en-ID" spc="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medis</a:t>
            </a:r>
            <a:r>
              <a:rPr lang="en-ID" spc="11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pasien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harus</a:t>
            </a:r>
            <a:r>
              <a:rPr lang="en-ID" spc="-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dirujuk</a:t>
            </a:r>
            <a:r>
              <a:rPr lang="en-ID" dirty="0">
                <a:latin typeface="Times New Roman"/>
                <a:cs typeface="Times New Roman"/>
              </a:rPr>
              <a:t>,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atau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karena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ketiadaan</a:t>
            </a:r>
            <a:r>
              <a:rPr lang="en-ID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tempat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tidur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harus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dirujuk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  <a:endParaRPr lang="en-ID" dirty="0">
              <a:latin typeface="Times New Roman"/>
              <a:cs typeface="Times New Roman"/>
            </a:endParaRPr>
          </a:p>
          <a:p>
            <a:pPr marL="231140" marR="6985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r>
              <a:rPr lang="en-ID" dirty="0"/>
              <a:t>	</a:t>
            </a:r>
            <a:r>
              <a:rPr lang="en-ID" dirty="0" err="1">
                <a:latin typeface="Times New Roman"/>
                <a:cs typeface="Times New Roman"/>
              </a:rPr>
              <a:t>Melaksanakan</a:t>
            </a:r>
            <a:r>
              <a:rPr lang="en-ID" spc="8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konfirmasi</a:t>
            </a:r>
            <a:r>
              <a:rPr lang="en-ID" spc="9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8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memastikan</a:t>
            </a:r>
            <a:r>
              <a:rPr lang="en-ID" spc="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kesiapan</a:t>
            </a:r>
            <a:r>
              <a:rPr lang="en-ID" spc="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fasilitas</a:t>
            </a:r>
            <a:r>
              <a:rPr lang="en-ID" spc="1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pelayanan</a:t>
            </a:r>
            <a:r>
              <a:rPr lang="en-ID" spc="9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kesehatan</a:t>
            </a:r>
            <a:r>
              <a:rPr lang="en-ID" spc="490" dirty="0">
                <a:latin typeface="Times New Roman"/>
                <a:cs typeface="Times New Roman"/>
              </a:rPr>
              <a:t> </a:t>
            </a:r>
            <a:r>
              <a:rPr lang="en-ID" spc="-20" dirty="0">
                <a:latin typeface="Times New Roman"/>
                <a:cs typeface="Times New Roman"/>
              </a:rPr>
              <a:t>yang </a:t>
            </a:r>
            <a:r>
              <a:rPr lang="en-ID" dirty="0" err="1">
                <a:latin typeface="Times New Roman"/>
                <a:cs typeface="Times New Roman"/>
              </a:rPr>
              <a:t>dituju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sebelum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merujuk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  <a:endParaRPr lang="en-ID" dirty="0">
              <a:latin typeface="Times New Roman"/>
              <a:cs typeface="Times New Roman"/>
            </a:endParaRP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r>
              <a:rPr lang="en-ID" dirty="0"/>
              <a:t>	</a:t>
            </a:r>
            <a:r>
              <a:rPr lang="en-ID" dirty="0">
                <a:latin typeface="Times New Roman"/>
                <a:cs typeface="Times New Roman"/>
              </a:rPr>
              <a:t>Membuat</a:t>
            </a:r>
            <a:r>
              <a:rPr lang="en-ID" spc="114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surat</a:t>
            </a:r>
            <a:r>
              <a:rPr lang="en-ID" spc="114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1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dengan</a:t>
            </a:r>
            <a:r>
              <a:rPr lang="en-ID" spc="1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melampirkan</a:t>
            </a:r>
            <a:r>
              <a:rPr lang="en-ID" spc="13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hasil</a:t>
            </a:r>
            <a:r>
              <a:rPr lang="en-ID" spc="114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diagnosis</a:t>
            </a:r>
            <a:r>
              <a:rPr lang="en-ID" spc="1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12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12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resume</a:t>
            </a:r>
            <a:r>
              <a:rPr lang="en-ID" spc="13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catatan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medis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r>
              <a:rPr lang="en-ID" dirty="0" err="1">
                <a:latin typeface="Times New Roman"/>
                <a:cs typeface="Times New Roman"/>
              </a:rPr>
              <a:t>Mencatat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pada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register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membuat</a:t>
            </a:r>
            <a:r>
              <a:rPr lang="en-ID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laporan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rujukan</a:t>
            </a:r>
            <a:endParaRPr lang="en-ID" spc="-10" dirty="0">
              <a:latin typeface="Times New Roman"/>
              <a:cs typeface="Times New Roman"/>
            </a:endParaRP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r>
              <a:rPr lang="en-ID" dirty="0" err="1">
                <a:latin typeface="Times New Roman"/>
                <a:cs typeface="Times New Roman"/>
              </a:rPr>
              <a:t>Sebelum</a:t>
            </a:r>
            <a:r>
              <a:rPr lang="en-ID" spc="204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dikirim</a:t>
            </a:r>
            <a:r>
              <a:rPr lang="en-ID" dirty="0">
                <a:latin typeface="Times New Roman"/>
                <a:cs typeface="Times New Roman"/>
              </a:rPr>
              <a:t>,</a:t>
            </a:r>
            <a:r>
              <a:rPr lang="en-ID" spc="229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keadaan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umum</a:t>
            </a:r>
            <a:r>
              <a:rPr lang="en-ID" spc="2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2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sudah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distabilkan</a:t>
            </a:r>
            <a:r>
              <a:rPr lang="en-ID" spc="229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lebih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dahulu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22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stabilitas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dipertahankan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selama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dalam</a:t>
            </a:r>
            <a:r>
              <a:rPr lang="en-ID" spc="-2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perjalanan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  <a:endParaRPr lang="en-ID" dirty="0">
              <a:latin typeface="Times New Roman"/>
              <a:cs typeface="Times New Roman"/>
            </a:endParaRP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7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harus</a:t>
            </a:r>
            <a:r>
              <a:rPr lang="en-ID" spc="8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didampingi</a:t>
            </a:r>
            <a:r>
              <a:rPr lang="en-ID" spc="9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oleh</a:t>
            </a:r>
            <a:r>
              <a:rPr lang="en-ID" spc="9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tenaga</a:t>
            </a:r>
            <a:r>
              <a:rPr lang="en-ID" spc="9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kesehatan</a:t>
            </a:r>
            <a:r>
              <a:rPr lang="en-ID" spc="9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1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mengetahui</a:t>
            </a:r>
            <a:r>
              <a:rPr lang="en-ID" spc="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keadaan</a:t>
            </a:r>
            <a:r>
              <a:rPr lang="en-ID" spc="9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umum</a:t>
            </a:r>
            <a:r>
              <a:rPr lang="en-ID" spc="8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pasien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-3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mampu</a:t>
            </a:r>
            <a:r>
              <a:rPr lang="en-ID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menjaga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stabilitas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sampai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tiba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di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tempat</a:t>
            </a:r>
            <a:r>
              <a:rPr lang="en-ID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rujukan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r>
              <a:rPr lang="en-ID" dirty="0">
                <a:latin typeface="Times New Roman"/>
                <a:cs typeface="Times New Roman"/>
              </a:rPr>
              <a:t>Tenaga</a:t>
            </a:r>
            <a:r>
              <a:rPr lang="en-ID" spc="13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Kesehatan</a:t>
            </a:r>
            <a:r>
              <a:rPr lang="en-ID" spc="14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15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mendampingi</a:t>
            </a:r>
            <a:r>
              <a:rPr lang="en-ID" spc="14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14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menyerahkan</a:t>
            </a:r>
            <a:r>
              <a:rPr lang="en-ID" spc="14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surat</a:t>
            </a:r>
            <a:r>
              <a:rPr lang="en-ID" spc="14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13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kepada</a:t>
            </a:r>
            <a:r>
              <a:rPr lang="en-ID" spc="14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pihak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 </a:t>
            </a:r>
            <a:r>
              <a:rPr lang="en-ID" dirty="0" err="1">
                <a:latin typeface="Times New Roman"/>
                <a:cs typeface="Times New Roman"/>
              </a:rPr>
              <a:t>berwenang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di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fasilitas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pelayanan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kesehatan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(PPK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2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PPK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3)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tempat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rujukan</a:t>
            </a:r>
            <a:r>
              <a:rPr lang="en-ID" spc="-10" dirty="0">
                <a:latin typeface="Times New Roman"/>
                <a:cs typeface="Times New Roman"/>
              </a:rPr>
              <a:t>.</a:t>
            </a: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r>
              <a:rPr lang="en-ID" dirty="0">
                <a:latin typeface="Times New Roman"/>
                <a:cs typeface="Times New Roman"/>
              </a:rPr>
              <a:t>Surat</a:t>
            </a:r>
            <a:r>
              <a:rPr lang="en-ID" spc="19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2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pertama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harus</a:t>
            </a:r>
            <a:r>
              <a:rPr lang="en-ID" spc="204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dari</a:t>
            </a:r>
            <a:r>
              <a:rPr lang="en-ID" spc="2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fasilitas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pelayanan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kesehatan</a:t>
            </a:r>
            <a:r>
              <a:rPr lang="en-ID" spc="2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dasar</a:t>
            </a:r>
            <a:r>
              <a:rPr lang="en-ID" spc="20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(PPK</a:t>
            </a:r>
            <a:r>
              <a:rPr lang="en-ID" spc="204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1)</a:t>
            </a:r>
            <a:r>
              <a:rPr lang="en-ID" spc="204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kecuali</a:t>
            </a:r>
            <a:endParaRPr lang="en-ID" dirty="0">
              <a:latin typeface="Times New Roman"/>
              <a:cs typeface="Times New Roman"/>
            </a:endParaRPr>
          </a:p>
          <a:p>
            <a:pPr marL="231140">
              <a:lnSpc>
                <a:spcPts val="1410"/>
              </a:lnSpc>
              <a:spcBef>
                <a:spcPts val="100"/>
              </a:spcBef>
            </a:pPr>
            <a:r>
              <a:rPr lang="en-ID" dirty="0" err="1">
                <a:latin typeface="Times New Roman"/>
                <a:cs typeface="Times New Roman"/>
              </a:rPr>
              <a:t>dalam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keadaan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darurat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  <a:endParaRPr lang="en-ID" dirty="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tabLst>
                <a:tab pos="469265" algn="l"/>
              </a:tabLst>
            </a:pPr>
            <a:r>
              <a:rPr lang="en-ID" spc="-25" dirty="0" err="1">
                <a:latin typeface="Times New Roman"/>
                <a:cs typeface="Times New Roman"/>
              </a:rPr>
              <a:t>i</a:t>
            </a:r>
            <a:r>
              <a:rPr lang="en-ID" spc="-25" dirty="0">
                <a:latin typeface="Times New Roman"/>
                <a:cs typeface="Times New Roman"/>
              </a:rPr>
              <a:t>.</a:t>
            </a:r>
            <a:r>
              <a:rPr lang="en-ID" dirty="0">
                <a:latin typeface="Times New Roman"/>
                <a:cs typeface="Times New Roman"/>
              </a:rPr>
              <a:t>	</a:t>
            </a:r>
            <a:r>
              <a:rPr lang="en-ID" spc="-10" dirty="0" err="1">
                <a:latin typeface="Times New Roman"/>
                <a:cs typeface="Times New Roman"/>
              </a:rPr>
              <a:t>Ketentuan-</a:t>
            </a:r>
            <a:r>
              <a:rPr lang="en-ID" dirty="0" err="1">
                <a:latin typeface="Times New Roman"/>
                <a:cs typeface="Times New Roman"/>
              </a:rPr>
              <a:t>ketentuan</a:t>
            </a:r>
            <a:r>
              <a:rPr lang="en-ID" dirty="0">
                <a:latin typeface="Times New Roman"/>
                <a:cs typeface="Times New Roman"/>
              </a:rPr>
              <a:t> yang</a:t>
            </a:r>
            <a:r>
              <a:rPr lang="en-ID" spc="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ada</a:t>
            </a:r>
            <a:r>
              <a:rPr lang="en-ID" spc="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pada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BPJS </a:t>
            </a:r>
            <a:r>
              <a:rPr lang="en-ID" dirty="0" err="1">
                <a:latin typeface="Times New Roman"/>
                <a:cs typeface="Times New Roman"/>
              </a:rPr>
              <a:t>tetap</a:t>
            </a:r>
            <a:r>
              <a:rPr lang="en-ID" spc="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berlaku</a:t>
            </a:r>
            <a:endParaRPr lang="en-ID" dirty="0">
              <a:latin typeface="Times New Roman"/>
              <a:cs typeface="Times New Roman"/>
            </a:endParaRP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endParaRPr lang="en-ID" dirty="0">
              <a:latin typeface="Times New Roman"/>
              <a:cs typeface="Times New Roman"/>
            </a:endParaRP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endParaRPr lang="en-ID" dirty="0">
              <a:latin typeface="Times New Roman"/>
              <a:cs typeface="Times New Roman"/>
            </a:endParaRP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endParaRPr lang="en-ID" dirty="0">
              <a:latin typeface="Times New Roman"/>
              <a:cs typeface="Times New Roman"/>
            </a:endParaRP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endParaRPr lang="en-ID" dirty="0">
              <a:latin typeface="Times New Roman"/>
              <a:cs typeface="Times New Roman"/>
            </a:endParaRPr>
          </a:p>
          <a:p>
            <a:pPr marL="231140" marR="7620" indent="-218440">
              <a:lnSpc>
                <a:spcPts val="1380"/>
              </a:lnSpc>
              <a:buFont typeface="Times New Roman"/>
              <a:buAutoNum type="alphaLcPeriod"/>
              <a:tabLst>
                <a:tab pos="469265" algn="l"/>
                <a:tab pos="469900" algn="l"/>
              </a:tabLst>
            </a:pPr>
            <a:endParaRPr lang="en-ID" dirty="0">
              <a:latin typeface="Times New Roman"/>
              <a:cs typeface="Times New Roman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86656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5C32E-6B7D-0215-A40B-C26B833F1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100" b="1" dirty="0">
                <a:latin typeface="Times New Roman"/>
                <a:cs typeface="Times New Roman"/>
              </a:rPr>
              <a:t>Kewajiban</a:t>
            </a:r>
            <a:r>
              <a:rPr lang="fi-FI" sz="3100" b="1" spc="-30" dirty="0">
                <a:latin typeface="Times New Roman"/>
                <a:cs typeface="Times New Roman"/>
              </a:rPr>
              <a:t> </a:t>
            </a:r>
            <a:r>
              <a:rPr lang="fi-FI" sz="3100" b="1" dirty="0">
                <a:latin typeface="Times New Roman"/>
                <a:cs typeface="Times New Roman"/>
              </a:rPr>
              <a:t>Sarana</a:t>
            </a:r>
            <a:r>
              <a:rPr lang="fi-FI" sz="3100" b="1" spc="-15" dirty="0">
                <a:latin typeface="Times New Roman"/>
                <a:cs typeface="Times New Roman"/>
              </a:rPr>
              <a:t> </a:t>
            </a:r>
            <a:r>
              <a:rPr lang="fi-FI" sz="3100" b="1" dirty="0">
                <a:latin typeface="Times New Roman"/>
                <a:cs typeface="Times New Roman"/>
              </a:rPr>
              <a:t>Pelayanan</a:t>
            </a:r>
            <a:r>
              <a:rPr lang="fi-FI" sz="3100" b="1" spc="-15" dirty="0">
                <a:latin typeface="Times New Roman"/>
                <a:cs typeface="Times New Roman"/>
              </a:rPr>
              <a:t> </a:t>
            </a:r>
            <a:r>
              <a:rPr lang="fi-FI" sz="3100" b="1" dirty="0">
                <a:latin typeface="Times New Roman"/>
                <a:cs typeface="Times New Roman"/>
              </a:rPr>
              <a:t>Kesehatan</a:t>
            </a:r>
            <a:r>
              <a:rPr lang="fi-FI" sz="3100" b="1" spc="-45" dirty="0">
                <a:latin typeface="Times New Roman"/>
                <a:cs typeface="Times New Roman"/>
              </a:rPr>
              <a:t> </a:t>
            </a:r>
            <a:r>
              <a:rPr lang="fi-FI" sz="3100" b="1" spc="-30" dirty="0">
                <a:latin typeface="Times New Roman"/>
                <a:cs typeface="Times New Roman"/>
              </a:rPr>
              <a:t>Yang</a:t>
            </a:r>
            <a:r>
              <a:rPr lang="fi-FI" sz="3100" b="1" spc="-20" dirty="0">
                <a:latin typeface="Times New Roman"/>
                <a:cs typeface="Times New Roman"/>
              </a:rPr>
              <a:t> </a:t>
            </a:r>
            <a:r>
              <a:rPr lang="fi-FI" sz="3100" b="1" dirty="0">
                <a:latin typeface="Times New Roman"/>
                <a:cs typeface="Times New Roman"/>
              </a:rPr>
              <a:t>Menerima</a:t>
            </a:r>
            <a:r>
              <a:rPr lang="fi-FI" sz="3100" b="1" spc="-15" dirty="0">
                <a:latin typeface="Times New Roman"/>
                <a:cs typeface="Times New Roman"/>
              </a:rPr>
              <a:t> </a:t>
            </a:r>
            <a:r>
              <a:rPr lang="fi-FI" sz="3100" b="1" dirty="0">
                <a:latin typeface="Times New Roman"/>
                <a:cs typeface="Times New Roman"/>
              </a:rPr>
              <a:t>Rujukan</a:t>
            </a:r>
            <a:r>
              <a:rPr lang="fi-FI" sz="3100" b="1" spc="-15" dirty="0">
                <a:latin typeface="Times New Roman"/>
                <a:cs typeface="Times New Roman"/>
              </a:rPr>
              <a:t> </a:t>
            </a:r>
            <a:r>
              <a:rPr lang="fi-FI" sz="3100" b="1" dirty="0">
                <a:latin typeface="Times New Roman"/>
                <a:cs typeface="Times New Roman"/>
              </a:rPr>
              <a:t>:</a:t>
            </a:r>
            <a:br>
              <a:rPr lang="fi-FI" sz="4800" dirty="0">
                <a:latin typeface="Times New Roman"/>
                <a:cs typeface="Times New Roman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A190B-217A-5832-050F-6E91A8804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41300" indent="-228600">
              <a:lnSpc>
                <a:spcPts val="1380"/>
              </a:lnSpc>
              <a:buAutoNum type="alphaLcPeriod"/>
              <a:tabLst>
                <a:tab pos="241300" algn="l"/>
              </a:tabLst>
            </a:pPr>
            <a:r>
              <a:rPr lang="en-ID" dirty="0" err="1">
                <a:latin typeface="Times New Roman"/>
                <a:cs typeface="Times New Roman"/>
              </a:rPr>
              <a:t>Menerima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surat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 </a:t>
            </a:r>
            <a:r>
              <a:rPr lang="en-ID" dirty="0" err="1">
                <a:latin typeface="Times New Roman"/>
                <a:cs typeface="Times New Roman"/>
              </a:rPr>
              <a:t>membuat</a:t>
            </a:r>
            <a:r>
              <a:rPr lang="en-ID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tanda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terima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pasien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  <a:endParaRPr lang="en-ID" dirty="0">
              <a:latin typeface="Times New Roman"/>
              <a:cs typeface="Times New Roman"/>
            </a:endParaRPr>
          </a:p>
          <a:p>
            <a:pPr marL="241300" indent="-228600">
              <a:lnSpc>
                <a:spcPts val="1380"/>
              </a:lnSpc>
              <a:buAutoNum type="alphaLcPeriod"/>
              <a:tabLst>
                <a:tab pos="241300" algn="l"/>
              </a:tabLst>
            </a:pPr>
            <a:r>
              <a:rPr lang="en-ID" dirty="0" err="1">
                <a:latin typeface="Times New Roman"/>
                <a:cs typeface="Times New Roman"/>
              </a:rPr>
              <a:t>Mencatat</a:t>
            </a:r>
            <a:r>
              <a:rPr lang="en-ID" spc="-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kasus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membuat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laporan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penerimaan</a:t>
            </a:r>
            <a:r>
              <a:rPr lang="en-ID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rujukan</a:t>
            </a:r>
            <a:endParaRPr lang="en-ID" dirty="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1380"/>
              </a:lnSpc>
              <a:spcBef>
                <a:spcPts val="65"/>
              </a:spcBef>
              <a:buAutoNum type="alphaLcPeriod"/>
              <a:tabLst>
                <a:tab pos="241300" algn="l"/>
              </a:tabLst>
            </a:pPr>
            <a:r>
              <a:rPr lang="en-ID" dirty="0">
                <a:latin typeface="Times New Roman"/>
                <a:cs typeface="Times New Roman"/>
              </a:rPr>
              <a:t>Membuat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diagnosis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melaksanakan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tindakan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medis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diperlukan</a:t>
            </a:r>
            <a:r>
              <a:rPr lang="en-ID" dirty="0">
                <a:latin typeface="Times New Roman"/>
                <a:cs typeface="Times New Roman"/>
              </a:rPr>
              <a:t>,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serta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melaksanakan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perawatan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  <a:endParaRPr lang="en-ID" dirty="0">
              <a:latin typeface="Times New Roman"/>
              <a:cs typeface="Times New Roman"/>
            </a:endParaRPr>
          </a:p>
          <a:p>
            <a:pPr marL="241300" indent="-228600">
              <a:lnSpc>
                <a:spcPts val="1345"/>
              </a:lnSpc>
              <a:buAutoNum type="alphaLcPeriod"/>
              <a:tabLst>
                <a:tab pos="241300" algn="l"/>
              </a:tabLst>
            </a:pPr>
            <a:r>
              <a:rPr lang="en-ID" dirty="0" err="1">
                <a:latin typeface="Times New Roman"/>
                <a:cs typeface="Times New Roman"/>
              </a:rPr>
              <a:t>Melaksanakan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catatan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medik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sesuai</a:t>
            </a:r>
            <a:r>
              <a:rPr lang="en-ID" spc="26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dengan</a:t>
            </a:r>
            <a:r>
              <a:rPr lang="en-ID" spc="-1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ketentuan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</a:p>
          <a:p>
            <a:pPr marL="241300" indent="-228600" algn="just">
              <a:lnSpc>
                <a:spcPts val="1410"/>
              </a:lnSpc>
              <a:spcBef>
                <a:spcPts val="100"/>
              </a:spcBef>
              <a:buAutoNum type="alphaLcPeriod" startAt="5"/>
              <a:tabLst>
                <a:tab pos="241300" algn="l"/>
              </a:tabLst>
            </a:pPr>
            <a:r>
              <a:rPr lang="en-ID" dirty="0" err="1">
                <a:latin typeface="Times New Roman"/>
                <a:cs typeface="Times New Roman"/>
              </a:rPr>
              <a:t>Memberikan</a:t>
            </a:r>
            <a:r>
              <a:rPr lang="en-ID" spc="-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informasi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medis</a:t>
            </a:r>
            <a:r>
              <a:rPr lang="en-ID" spc="-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kepada</a:t>
            </a:r>
            <a:r>
              <a:rPr lang="en-ID" spc="-2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sarana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pelayanan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pengirim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rujukan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  <a:endParaRPr lang="en-ID" dirty="0">
              <a:latin typeface="Times New Roman"/>
              <a:cs typeface="Times New Roman"/>
            </a:endParaRPr>
          </a:p>
          <a:p>
            <a:pPr marL="241300" marR="5715" indent="-228600" algn="just">
              <a:lnSpc>
                <a:spcPts val="1380"/>
              </a:lnSpc>
              <a:spcBef>
                <a:spcPts val="65"/>
              </a:spcBef>
              <a:buAutoNum type="alphaLcPeriod" startAt="5"/>
              <a:tabLst>
                <a:tab pos="241300" algn="l"/>
              </a:tabLst>
            </a:pPr>
            <a:r>
              <a:rPr lang="en-ID" dirty="0">
                <a:latin typeface="Times New Roman"/>
                <a:cs typeface="Times New Roman"/>
              </a:rPr>
              <a:t>Membuat</a:t>
            </a:r>
            <a:r>
              <a:rPr lang="en-ID" spc="2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surat</a:t>
            </a:r>
            <a:r>
              <a:rPr lang="en-ID" spc="2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20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</a:t>
            </a:r>
            <a:r>
              <a:rPr lang="en-ID" spc="2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sarana</a:t>
            </a:r>
            <a:r>
              <a:rPr lang="en-ID" spc="2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pelayanan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kesehatan</a:t>
            </a:r>
            <a:r>
              <a:rPr lang="en-ID" spc="2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lebih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tinggi</a:t>
            </a:r>
            <a:r>
              <a:rPr lang="en-ID" dirty="0">
                <a:latin typeface="Times New Roman"/>
                <a:cs typeface="Times New Roman"/>
              </a:rPr>
              <a:t>,</a:t>
            </a:r>
            <a:r>
              <a:rPr lang="en-ID" spc="2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apabila</a:t>
            </a:r>
            <a:r>
              <a:rPr lang="en-ID" spc="22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kondisi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14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tidak</a:t>
            </a:r>
            <a:r>
              <a:rPr lang="en-ID" spc="15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dapat</a:t>
            </a:r>
            <a:r>
              <a:rPr lang="en-ID" spc="15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diatasi</a:t>
            </a:r>
            <a:r>
              <a:rPr lang="en-ID" dirty="0">
                <a:latin typeface="Times New Roman"/>
                <a:cs typeface="Times New Roman"/>
              </a:rPr>
              <a:t>,</a:t>
            </a:r>
            <a:r>
              <a:rPr lang="en-ID" spc="15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dan</a:t>
            </a:r>
            <a:r>
              <a:rPr lang="en-ID" spc="15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mengirim</a:t>
            </a:r>
            <a:r>
              <a:rPr lang="en-ID" spc="16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tembusannya</a:t>
            </a:r>
            <a:r>
              <a:rPr lang="en-ID" spc="17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kepada</a:t>
            </a:r>
            <a:r>
              <a:rPr lang="en-ID" spc="14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sarana</a:t>
            </a:r>
            <a:r>
              <a:rPr lang="en-ID" spc="15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pelayanan</a:t>
            </a:r>
            <a:r>
              <a:rPr lang="en-ID" spc="16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kesehatan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pengirim</a:t>
            </a:r>
            <a:r>
              <a:rPr lang="en-ID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pertama</a:t>
            </a:r>
            <a:r>
              <a:rPr lang="en-ID" spc="-10" dirty="0">
                <a:latin typeface="Times New Roman"/>
                <a:cs typeface="Times New Roman"/>
              </a:rPr>
              <a:t>;</a:t>
            </a:r>
            <a:endParaRPr lang="en-ID" dirty="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ts val="1380"/>
              </a:lnSpc>
              <a:buAutoNum type="alphaLcPeriod" startAt="5"/>
              <a:tabLst>
                <a:tab pos="241300" algn="l"/>
              </a:tabLst>
            </a:pPr>
            <a:r>
              <a:rPr lang="en-ID" dirty="0">
                <a:latin typeface="Times New Roman"/>
                <a:cs typeface="Times New Roman"/>
              </a:rPr>
              <a:t>Membuat</a:t>
            </a:r>
            <a:r>
              <a:rPr lang="en-ID" spc="7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rujukan</a:t>
            </a:r>
            <a:r>
              <a:rPr lang="en-ID" spc="8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balik</a:t>
            </a:r>
            <a:r>
              <a:rPr lang="en-ID" spc="8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ke</a:t>
            </a:r>
            <a:r>
              <a:rPr lang="en-ID" spc="7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PPK</a:t>
            </a:r>
            <a:r>
              <a:rPr lang="en-ID" spc="8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2</a:t>
            </a:r>
            <a:r>
              <a:rPr lang="en-ID" spc="7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atau</a:t>
            </a:r>
            <a:r>
              <a:rPr lang="en-ID" spc="85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PPK</a:t>
            </a:r>
            <a:r>
              <a:rPr lang="en-ID" spc="8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1</a:t>
            </a:r>
            <a:r>
              <a:rPr lang="en-ID" spc="7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untuk</a:t>
            </a:r>
            <a:r>
              <a:rPr lang="en-ID" spc="7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menindaklanjuti</a:t>
            </a:r>
            <a:r>
              <a:rPr lang="en-ID" spc="8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perawatan</a:t>
            </a:r>
            <a:r>
              <a:rPr lang="en-ID" spc="85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selanjutnya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>
                <a:latin typeface="Times New Roman"/>
                <a:cs typeface="Times New Roman"/>
              </a:rPr>
              <a:t>yang</a:t>
            </a:r>
            <a:r>
              <a:rPr lang="en-ID" spc="26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tidak</a:t>
            </a:r>
            <a:r>
              <a:rPr lang="en-ID" spc="27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memerlukan</a:t>
            </a:r>
            <a:r>
              <a:rPr lang="en-ID" spc="27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pelayanan</a:t>
            </a:r>
            <a:r>
              <a:rPr lang="en-ID" spc="28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medis</a:t>
            </a:r>
            <a:r>
              <a:rPr lang="en-ID" spc="28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spesialistik</a:t>
            </a:r>
            <a:r>
              <a:rPr lang="en-ID" spc="28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atau</a:t>
            </a:r>
            <a:r>
              <a:rPr lang="en-ID" spc="275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subspesialistik</a:t>
            </a:r>
            <a:r>
              <a:rPr lang="en-ID" spc="28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setelah</a:t>
            </a:r>
            <a:r>
              <a:rPr lang="en-ID" spc="28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kondisi</a:t>
            </a:r>
            <a:r>
              <a:rPr lang="en-ID" spc="-10" dirty="0">
                <a:latin typeface="Times New Roman"/>
                <a:cs typeface="Times New Roman"/>
              </a:rPr>
              <a:t> </a:t>
            </a:r>
            <a:r>
              <a:rPr lang="en-ID" dirty="0" err="1">
                <a:latin typeface="Times New Roman"/>
                <a:cs typeface="Times New Roman"/>
              </a:rPr>
              <a:t>pasien</a:t>
            </a:r>
            <a:r>
              <a:rPr lang="en-ID" spc="-20" dirty="0">
                <a:latin typeface="Times New Roman"/>
                <a:cs typeface="Times New Roman"/>
              </a:rPr>
              <a:t> </a:t>
            </a:r>
            <a:r>
              <a:rPr lang="en-ID" spc="-10" dirty="0" err="1">
                <a:latin typeface="Times New Roman"/>
                <a:cs typeface="Times New Roman"/>
              </a:rPr>
              <a:t>stabil</a:t>
            </a:r>
            <a:r>
              <a:rPr lang="en-ID" spc="-10" dirty="0">
                <a:latin typeface="Times New Roman"/>
                <a:cs typeface="Times New Roman"/>
              </a:rPr>
              <a:t>.</a:t>
            </a:r>
            <a:endParaRPr lang="en-ID" dirty="0">
              <a:latin typeface="Times New Roman"/>
              <a:cs typeface="Times New Roman"/>
            </a:endParaRPr>
          </a:p>
          <a:p>
            <a:pPr marL="241300" indent="-228600">
              <a:lnSpc>
                <a:spcPts val="1345"/>
              </a:lnSpc>
              <a:buAutoNum type="alphaLcPeriod"/>
              <a:tabLst>
                <a:tab pos="241300" algn="l"/>
              </a:tabLst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6196102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{6D8EC186-9AE4-4359-AF37-CD8D1C920D3F}TF235124e3-e6db-4c6d-93c8-733f2fadbc609fb6f57c_win32-b1e91d96f19e</Template>
  <TotalTime>1456</TotalTime>
  <Words>1479</Words>
  <Application>Microsoft Office PowerPoint</Application>
  <PresentationFormat>Widescreen</PresentationFormat>
  <Paragraphs>103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Georgia Pro Cond Light</vt:lpstr>
      <vt:lpstr>Speak Pro</vt:lpstr>
      <vt:lpstr>Times New Roman</vt:lpstr>
      <vt:lpstr>RetrospectVTI</vt:lpstr>
      <vt:lpstr>MANAJEMEN RUJUKAN PASIEN  DI FASYANKES </vt:lpstr>
      <vt:lpstr>DEFINISI RUJUKAN </vt:lpstr>
      <vt:lpstr>Kegiatan Yang Tercakup Dalam Sistem Rujukan </vt:lpstr>
      <vt:lpstr>Jenis-jenis rujukan (menurut lingkup pelayanan) </vt:lpstr>
      <vt:lpstr>PowerPoint Presentation</vt:lpstr>
      <vt:lpstr>Perujuk sebelum melakukan rujukan harus: </vt:lpstr>
      <vt:lpstr>Surat pengantar rujukan sekurang-kurangnya memuat: </vt:lpstr>
      <vt:lpstr>Kewajiban Fasilitas Pelayanan Kesehatan Pengirim Rujukan: </vt:lpstr>
      <vt:lpstr>Kewajiban Sarana Pelayanan Kesehatan Yang Menerima Rujukan : </vt:lpstr>
      <vt:lpstr>Tata Cara Pelaksanaan Sistem Rujukan </vt:lpstr>
      <vt:lpstr>PowerPoint Presentation</vt:lpstr>
      <vt:lpstr>PowerPoint Presentation</vt:lpstr>
      <vt:lpstr>TERIMAKASIH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 A516</dc:creator>
  <cp:lastModifiedBy>Asus A516</cp:lastModifiedBy>
  <cp:revision>1</cp:revision>
  <dcterms:created xsi:type="dcterms:W3CDTF">2026-06-23T08:15:33Z</dcterms:created>
  <dcterms:modified xsi:type="dcterms:W3CDTF">2026-06-24T08:32:15Z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