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7" r:id="rId3"/>
    <p:sldId id="1056" r:id="rId4"/>
    <p:sldId id="1054" r:id="rId5"/>
    <p:sldId id="314" r:id="rId6"/>
    <p:sldId id="280" r:id="rId7"/>
    <p:sldId id="343" r:id="rId8"/>
    <p:sldId id="1057" r:id="rId9"/>
    <p:sldId id="356" r:id="rId10"/>
    <p:sldId id="344" r:id="rId11"/>
    <p:sldId id="345" r:id="rId12"/>
    <p:sldId id="346" r:id="rId13"/>
    <p:sldId id="350" r:id="rId14"/>
    <p:sldId id="355" r:id="rId15"/>
    <p:sldId id="29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A0DAD-862B-0CD6-A460-E1F340F7C9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3B7902A9-CCA9-588D-9DD5-660DC0CB24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1A6ED0F4-030F-C8D7-EB1F-16A051BA5834}"/>
              </a:ext>
            </a:extLst>
          </p:cNvPr>
          <p:cNvSpPr>
            <a:spLocks noGrp="1"/>
          </p:cNvSpPr>
          <p:nvPr>
            <p:ph type="dt" sz="half" idx="10"/>
          </p:nvPr>
        </p:nvSpPr>
        <p:spPr/>
        <p:txBody>
          <a:bodyPr/>
          <a:lstStyle/>
          <a:p>
            <a:fld id="{DBCBA8B3-FA9D-4BF0-A0F9-33A7AA9E090A}" type="datetimeFigureOut">
              <a:rPr lang="en-ID" smtClean="0"/>
              <a:t>02/06/2026</a:t>
            </a:fld>
            <a:endParaRPr lang="en-ID"/>
          </a:p>
        </p:txBody>
      </p:sp>
      <p:sp>
        <p:nvSpPr>
          <p:cNvPr id="5" name="Footer Placeholder 4">
            <a:extLst>
              <a:ext uri="{FF2B5EF4-FFF2-40B4-BE49-F238E27FC236}">
                <a16:creationId xmlns:a16="http://schemas.microsoft.com/office/drawing/2014/main" id="{0774443C-8AA3-EE79-1AF1-45C6CE1A336D}"/>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6C9B35E1-D9E0-494A-82F8-192F3B0D829B}"/>
              </a:ext>
            </a:extLst>
          </p:cNvPr>
          <p:cNvSpPr>
            <a:spLocks noGrp="1"/>
          </p:cNvSpPr>
          <p:nvPr>
            <p:ph type="sldNum" sz="quarter" idx="12"/>
          </p:nvPr>
        </p:nvSpPr>
        <p:spPr/>
        <p:txBody>
          <a:bodyPr/>
          <a:lstStyle/>
          <a:p>
            <a:fld id="{085D58B8-6E15-4784-95DE-A8DA022A7BF4}" type="slidenum">
              <a:rPr lang="en-ID" smtClean="0"/>
              <a:t>‹#›</a:t>
            </a:fld>
            <a:endParaRPr lang="en-ID"/>
          </a:p>
        </p:txBody>
      </p:sp>
    </p:spTree>
    <p:extLst>
      <p:ext uri="{BB962C8B-B14F-4D97-AF65-F5344CB8AC3E}">
        <p14:creationId xmlns:p14="http://schemas.microsoft.com/office/powerpoint/2010/main" val="1894522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3B716-0305-F3AE-2505-CBF0364A91F4}"/>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2A3B3FD2-C547-C028-105A-845C921BBB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A557A77F-7F73-A8FF-80C8-8BCCA5F2EB23}"/>
              </a:ext>
            </a:extLst>
          </p:cNvPr>
          <p:cNvSpPr>
            <a:spLocks noGrp="1"/>
          </p:cNvSpPr>
          <p:nvPr>
            <p:ph type="dt" sz="half" idx="10"/>
          </p:nvPr>
        </p:nvSpPr>
        <p:spPr/>
        <p:txBody>
          <a:bodyPr/>
          <a:lstStyle/>
          <a:p>
            <a:fld id="{DBCBA8B3-FA9D-4BF0-A0F9-33A7AA9E090A}" type="datetimeFigureOut">
              <a:rPr lang="en-ID" smtClean="0"/>
              <a:t>02/06/2026</a:t>
            </a:fld>
            <a:endParaRPr lang="en-ID"/>
          </a:p>
        </p:txBody>
      </p:sp>
      <p:sp>
        <p:nvSpPr>
          <p:cNvPr id="5" name="Footer Placeholder 4">
            <a:extLst>
              <a:ext uri="{FF2B5EF4-FFF2-40B4-BE49-F238E27FC236}">
                <a16:creationId xmlns:a16="http://schemas.microsoft.com/office/drawing/2014/main" id="{F63A772F-38A8-4563-CC7B-93203738ED34}"/>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1D88F3D7-C987-FB8C-94F5-6B665F92641A}"/>
              </a:ext>
            </a:extLst>
          </p:cNvPr>
          <p:cNvSpPr>
            <a:spLocks noGrp="1"/>
          </p:cNvSpPr>
          <p:nvPr>
            <p:ph type="sldNum" sz="quarter" idx="12"/>
          </p:nvPr>
        </p:nvSpPr>
        <p:spPr/>
        <p:txBody>
          <a:bodyPr/>
          <a:lstStyle/>
          <a:p>
            <a:fld id="{085D58B8-6E15-4784-95DE-A8DA022A7BF4}" type="slidenum">
              <a:rPr lang="en-ID" smtClean="0"/>
              <a:t>‹#›</a:t>
            </a:fld>
            <a:endParaRPr lang="en-ID"/>
          </a:p>
        </p:txBody>
      </p:sp>
    </p:spTree>
    <p:extLst>
      <p:ext uri="{BB962C8B-B14F-4D97-AF65-F5344CB8AC3E}">
        <p14:creationId xmlns:p14="http://schemas.microsoft.com/office/powerpoint/2010/main" val="1648775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172506-0DF1-685D-680A-6B7B64D526A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480BC764-B877-389C-8383-69177F75804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DBF06873-CE67-470E-485F-ADA374776E80}"/>
              </a:ext>
            </a:extLst>
          </p:cNvPr>
          <p:cNvSpPr>
            <a:spLocks noGrp="1"/>
          </p:cNvSpPr>
          <p:nvPr>
            <p:ph type="dt" sz="half" idx="10"/>
          </p:nvPr>
        </p:nvSpPr>
        <p:spPr/>
        <p:txBody>
          <a:bodyPr/>
          <a:lstStyle/>
          <a:p>
            <a:fld id="{DBCBA8B3-FA9D-4BF0-A0F9-33A7AA9E090A}" type="datetimeFigureOut">
              <a:rPr lang="en-ID" smtClean="0"/>
              <a:t>02/06/2026</a:t>
            </a:fld>
            <a:endParaRPr lang="en-ID"/>
          </a:p>
        </p:txBody>
      </p:sp>
      <p:sp>
        <p:nvSpPr>
          <p:cNvPr id="5" name="Footer Placeholder 4">
            <a:extLst>
              <a:ext uri="{FF2B5EF4-FFF2-40B4-BE49-F238E27FC236}">
                <a16:creationId xmlns:a16="http://schemas.microsoft.com/office/drawing/2014/main" id="{8A92560F-0B02-9B7E-75F3-D80C5415288A}"/>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40ACFEC1-485C-0A36-26E1-363F8F0BC91F}"/>
              </a:ext>
            </a:extLst>
          </p:cNvPr>
          <p:cNvSpPr>
            <a:spLocks noGrp="1"/>
          </p:cNvSpPr>
          <p:nvPr>
            <p:ph type="sldNum" sz="quarter" idx="12"/>
          </p:nvPr>
        </p:nvSpPr>
        <p:spPr/>
        <p:txBody>
          <a:bodyPr/>
          <a:lstStyle/>
          <a:p>
            <a:fld id="{085D58B8-6E15-4784-95DE-A8DA022A7BF4}" type="slidenum">
              <a:rPr lang="en-ID" smtClean="0"/>
              <a:t>‹#›</a:t>
            </a:fld>
            <a:endParaRPr lang="en-ID"/>
          </a:p>
        </p:txBody>
      </p:sp>
    </p:spTree>
    <p:extLst>
      <p:ext uri="{BB962C8B-B14F-4D97-AF65-F5344CB8AC3E}">
        <p14:creationId xmlns:p14="http://schemas.microsoft.com/office/powerpoint/2010/main" val="647901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7A7D2-F63C-8A52-F04C-30292CB6D34C}"/>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FC752E71-5033-A4B1-3A54-DAAFB64EE6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BCFCDE8-1931-E955-D66F-47592B46DEB4}"/>
              </a:ext>
            </a:extLst>
          </p:cNvPr>
          <p:cNvSpPr>
            <a:spLocks noGrp="1"/>
          </p:cNvSpPr>
          <p:nvPr>
            <p:ph type="dt" sz="half" idx="10"/>
          </p:nvPr>
        </p:nvSpPr>
        <p:spPr/>
        <p:txBody>
          <a:bodyPr/>
          <a:lstStyle/>
          <a:p>
            <a:fld id="{DBCBA8B3-FA9D-4BF0-A0F9-33A7AA9E090A}" type="datetimeFigureOut">
              <a:rPr lang="en-ID" smtClean="0"/>
              <a:t>02/06/2026</a:t>
            </a:fld>
            <a:endParaRPr lang="en-ID"/>
          </a:p>
        </p:txBody>
      </p:sp>
      <p:sp>
        <p:nvSpPr>
          <p:cNvPr id="5" name="Footer Placeholder 4">
            <a:extLst>
              <a:ext uri="{FF2B5EF4-FFF2-40B4-BE49-F238E27FC236}">
                <a16:creationId xmlns:a16="http://schemas.microsoft.com/office/drawing/2014/main" id="{98BADB85-AAA9-C2E1-1F78-5D83FF7EC537}"/>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EF32213A-18E2-921F-8554-D5B8F15F8983}"/>
              </a:ext>
            </a:extLst>
          </p:cNvPr>
          <p:cNvSpPr>
            <a:spLocks noGrp="1"/>
          </p:cNvSpPr>
          <p:nvPr>
            <p:ph type="sldNum" sz="quarter" idx="12"/>
          </p:nvPr>
        </p:nvSpPr>
        <p:spPr/>
        <p:txBody>
          <a:bodyPr/>
          <a:lstStyle/>
          <a:p>
            <a:fld id="{085D58B8-6E15-4784-95DE-A8DA022A7BF4}" type="slidenum">
              <a:rPr lang="en-ID" smtClean="0"/>
              <a:t>‹#›</a:t>
            </a:fld>
            <a:endParaRPr lang="en-ID"/>
          </a:p>
        </p:txBody>
      </p:sp>
    </p:spTree>
    <p:extLst>
      <p:ext uri="{BB962C8B-B14F-4D97-AF65-F5344CB8AC3E}">
        <p14:creationId xmlns:p14="http://schemas.microsoft.com/office/powerpoint/2010/main" val="3105621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63BE4-36F0-AFDA-5C58-2D24CE3AD0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DD9271C4-6735-AABF-FF04-B7F636962C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F79794-EBE3-23D5-D9B8-A40AC5E30754}"/>
              </a:ext>
            </a:extLst>
          </p:cNvPr>
          <p:cNvSpPr>
            <a:spLocks noGrp="1"/>
          </p:cNvSpPr>
          <p:nvPr>
            <p:ph type="dt" sz="half" idx="10"/>
          </p:nvPr>
        </p:nvSpPr>
        <p:spPr/>
        <p:txBody>
          <a:bodyPr/>
          <a:lstStyle/>
          <a:p>
            <a:fld id="{DBCBA8B3-FA9D-4BF0-A0F9-33A7AA9E090A}" type="datetimeFigureOut">
              <a:rPr lang="en-ID" smtClean="0"/>
              <a:t>02/06/2026</a:t>
            </a:fld>
            <a:endParaRPr lang="en-ID"/>
          </a:p>
        </p:txBody>
      </p:sp>
      <p:sp>
        <p:nvSpPr>
          <p:cNvPr id="5" name="Footer Placeholder 4">
            <a:extLst>
              <a:ext uri="{FF2B5EF4-FFF2-40B4-BE49-F238E27FC236}">
                <a16:creationId xmlns:a16="http://schemas.microsoft.com/office/drawing/2014/main" id="{9FDA4253-7ECA-E2E6-D0ED-0AD6F61141E2}"/>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64605510-B60D-5870-2C76-D0750115409A}"/>
              </a:ext>
            </a:extLst>
          </p:cNvPr>
          <p:cNvSpPr>
            <a:spLocks noGrp="1"/>
          </p:cNvSpPr>
          <p:nvPr>
            <p:ph type="sldNum" sz="quarter" idx="12"/>
          </p:nvPr>
        </p:nvSpPr>
        <p:spPr/>
        <p:txBody>
          <a:bodyPr/>
          <a:lstStyle/>
          <a:p>
            <a:fld id="{085D58B8-6E15-4784-95DE-A8DA022A7BF4}" type="slidenum">
              <a:rPr lang="en-ID" smtClean="0"/>
              <a:t>‹#›</a:t>
            </a:fld>
            <a:endParaRPr lang="en-ID"/>
          </a:p>
        </p:txBody>
      </p:sp>
    </p:spTree>
    <p:extLst>
      <p:ext uri="{BB962C8B-B14F-4D97-AF65-F5344CB8AC3E}">
        <p14:creationId xmlns:p14="http://schemas.microsoft.com/office/powerpoint/2010/main" val="2182557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D9264-A22B-0FED-7342-3D2B62830DD0}"/>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A7C0D1EB-642D-DBFF-81CD-4A94B98C52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E143F537-64AE-9DD7-7D4B-EB66571F4B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2AC774D9-AE07-6744-1C05-DB58E8B90410}"/>
              </a:ext>
            </a:extLst>
          </p:cNvPr>
          <p:cNvSpPr>
            <a:spLocks noGrp="1"/>
          </p:cNvSpPr>
          <p:nvPr>
            <p:ph type="dt" sz="half" idx="10"/>
          </p:nvPr>
        </p:nvSpPr>
        <p:spPr/>
        <p:txBody>
          <a:bodyPr/>
          <a:lstStyle/>
          <a:p>
            <a:fld id="{DBCBA8B3-FA9D-4BF0-A0F9-33A7AA9E090A}" type="datetimeFigureOut">
              <a:rPr lang="en-ID" smtClean="0"/>
              <a:t>02/06/2026</a:t>
            </a:fld>
            <a:endParaRPr lang="en-ID"/>
          </a:p>
        </p:txBody>
      </p:sp>
      <p:sp>
        <p:nvSpPr>
          <p:cNvPr id="6" name="Footer Placeholder 5">
            <a:extLst>
              <a:ext uri="{FF2B5EF4-FFF2-40B4-BE49-F238E27FC236}">
                <a16:creationId xmlns:a16="http://schemas.microsoft.com/office/drawing/2014/main" id="{26CA6A0F-80FA-033C-9BF4-143C69E884E8}"/>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FDA31869-9683-D8DB-EE94-2AA755B8C1B4}"/>
              </a:ext>
            </a:extLst>
          </p:cNvPr>
          <p:cNvSpPr>
            <a:spLocks noGrp="1"/>
          </p:cNvSpPr>
          <p:nvPr>
            <p:ph type="sldNum" sz="quarter" idx="12"/>
          </p:nvPr>
        </p:nvSpPr>
        <p:spPr/>
        <p:txBody>
          <a:bodyPr/>
          <a:lstStyle/>
          <a:p>
            <a:fld id="{085D58B8-6E15-4784-95DE-A8DA022A7BF4}" type="slidenum">
              <a:rPr lang="en-ID" smtClean="0"/>
              <a:t>‹#›</a:t>
            </a:fld>
            <a:endParaRPr lang="en-ID"/>
          </a:p>
        </p:txBody>
      </p:sp>
    </p:spTree>
    <p:extLst>
      <p:ext uri="{BB962C8B-B14F-4D97-AF65-F5344CB8AC3E}">
        <p14:creationId xmlns:p14="http://schemas.microsoft.com/office/powerpoint/2010/main" val="3089568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9E1F4-9DCB-C28D-D94E-E80A3F8DE0FF}"/>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AC25C351-A550-89E1-6C80-9B39AB67D9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2D09B1-A63D-EFBF-1A6A-6B63BA2805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33FE3209-BBB8-69F3-A3A6-DF5B2F34F6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54F2A9-CDAA-8E92-E372-39261FBC68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A6505F04-1029-DA9D-4717-3AEE740B867A}"/>
              </a:ext>
            </a:extLst>
          </p:cNvPr>
          <p:cNvSpPr>
            <a:spLocks noGrp="1"/>
          </p:cNvSpPr>
          <p:nvPr>
            <p:ph type="dt" sz="half" idx="10"/>
          </p:nvPr>
        </p:nvSpPr>
        <p:spPr/>
        <p:txBody>
          <a:bodyPr/>
          <a:lstStyle/>
          <a:p>
            <a:fld id="{DBCBA8B3-FA9D-4BF0-A0F9-33A7AA9E090A}" type="datetimeFigureOut">
              <a:rPr lang="en-ID" smtClean="0"/>
              <a:t>02/06/2026</a:t>
            </a:fld>
            <a:endParaRPr lang="en-ID"/>
          </a:p>
        </p:txBody>
      </p:sp>
      <p:sp>
        <p:nvSpPr>
          <p:cNvPr id="8" name="Footer Placeholder 7">
            <a:extLst>
              <a:ext uri="{FF2B5EF4-FFF2-40B4-BE49-F238E27FC236}">
                <a16:creationId xmlns:a16="http://schemas.microsoft.com/office/drawing/2014/main" id="{9746422A-4A82-ABFA-B25B-14958DCB6FF4}"/>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A18F8C34-3AC0-219C-2C15-748FBCA03C5C}"/>
              </a:ext>
            </a:extLst>
          </p:cNvPr>
          <p:cNvSpPr>
            <a:spLocks noGrp="1"/>
          </p:cNvSpPr>
          <p:nvPr>
            <p:ph type="sldNum" sz="quarter" idx="12"/>
          </p:nvPr>
        </p:nvSpPr>
        <p:spPr/>
        <p:txBody>
          <a:bodyPr/>
          <a:lstStyle/>
          <a:p>
            <a:fld id="{085D58B8-6E15-4784-95DE-A8DA022A7BF4}" type="slidenum">
              <a:rPr lang="en-ID" smtClean="0"/>
              <a:t>‹#›</a:t>
            </a:fld>
            <a:endParaRPr lang="en-ID"/>
          </a:p>
        </p:txBody>
      </p:sp>
    </p:spTree>
    <p:extLst>
      <p:ext uri="{BB962C8B-B14F-4D97-AF65-F5344CB8AC3E}">
        <p14:creationId xmlns:p14="http://schemas.microsoft.com/office/powerpoint/2010/main" val="1827915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DF8C5-E4C1-67C1-D717-624EBBA0AEC4}"/>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2255D3EB-27C3-D33F-6408-64B1C360E60E}"/>
              </a:ext>
            </a:extLst>
          </p:cNvPr>
          <p:cNvSpPr>
            <a:spLocks noGrp="1"/>
          </p:cNvSpPr>
          <p:nvPr>
            <p:ph type="dt" sz="half" idx="10"/>
          </p:nvPr>
        </p:nvSpPr>
        <p:spPr/>
        <p:txBody>
          <a:bodyPr/>
          <a:lstStyle/>
          <a:p>
            <a:fld id="{DBCBA8B3-FA9D-4BF0-A0F9-33A7AA9E090A}" type="datetimeFigureOut">
              <a:rPr lang="en-ID" smtClean="0"/>
              <a:t>02/06/2026</a:t>
            </a:fld>
            <a:endParaRPr lang="en-ID"/>
          </a:p>
        </p:txBody>
      </p:sp>
      <p:sp>
        <p:nvSpPr>
          <p:cNvPr id="4" name="Footer Placeholder 3">
            <a:extLst>
              <a:ext uri="{FF2B5EF4-FFF2-40B4-BE49-F238E27FC236}">
                <a16:creationId xmlns:a16="http://schemas.microsoft.com/office/drawing/2014/main" id="{5768E4E8-7D21-021F-8E7E-CBA909FEF395}"/>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BE1D6917-05D8-6035-EB7D-BC3E39747D64}"/>
              </a:ext>
            </a:extLst>
          </p:cNvPr>
          <p:cNvSpPr>
            <a:spLocks noGrp="1"/>
          </p:cNvSpPr>
          <p:nvPr>
            <p:ph type="sldNum" sz="quarter" idx="12"/>
          </p:nvPr>
        </p:nvSpPr>
        <p:spPr/>
        <p:txBody>
          <a:bodyPr/>
          <a:lstStyle/>
          <a:p>
            <a:fld id="{085D58B8-6E15-4784-95DE-A8DA022A7BF4}" type="slidenum">
              <a:rPr lang="en-ID" smtClean="0"/>
              <a:t>‹#›</a:t>
            </a:fld>
            <a:endParaRPr lang="en-ID"/>
          </a:p>
        </p:txBody>
      </p:sp>
    </p:spTree>
    <p:extLst>
      <p:ext uri="{BB962C8B-B14F-4D97-AF65-F5344CB8AC3E}">
        <p14:creationId xmlns:p14="http://schemas.microsoft.com/office/powerpoint/2010/main" val="4094054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6C1FB3-A930-1DE2-A5B2-657545E22CD2}"/>
              </a:ext>
            </a:extLst>
          </p:cNvPr>
          <p:cNvSpPr>
            <a:spLocks noGrp="1"/>
          </p:cNvSpPr>
          <p:nvPr>
            <p:ph type="dt" sz="half" idx="10"/>
          </p:nvPr>
        </p:nvSpPr>
        <p:spPr/>
        <p:txBody>
          <a:bodyPr/>
          <a:lstStyle/>
          <a:p>
            <a:fld id="{DBCBA8B3-FA9D-4BF0-A0F9-33A7AA9E090A}" type="datetimeFigureOut">
              <a:rPr lang="en-ID" smtClean="0"/>
              <a:t>02/06/2026</a:t>
            </a:fld>
            <a:endParaRPr lang="en-ID"/>
          </a:p>
        </p:txBody>
      </p:sp>
      <p:sp>
        <p:nvSpPr>
          <p:cNvPr id="3" name="Footer Placeholder 2">
            <a:extLst>
              <a:ext uri="{FF2B5EF4-FFF2-40B4-BE49-F238E27FC236}">
                <a16:creationId xmlns:a16="http://schemas.microsoft.com/office/drawing/2014/main" id="{568F4306-4387-D7C7-E564-EF12434172B3}"/>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30A05F88-2096-854F-2DC3-36577F4C4E7C}"/>
              </a:ext>
            </a:extLst>
          </p:cNvPr>
          <p:cNvSpPr>
            <a:spLocks noGrp="1"/>
          </p:cNvSpPr>
          <p:nvPr>
            <p:ph type="sldNum" sz="quarter" idx="12"/>
          </p:nvPr>
        </p:nvSpPr>
        <p:spPr/>
        <p:txBody>
          <a:bodyPr/>
          <a:lstStyle/>
          <a:p>
            <a:fld id="{085D58B8-6E15-4784-95DE-A8DA022A7BF4}" type="slidenum">
              <a:rPr lang="en-ID" smtClean="0"/>
              <a:t>‹#›</a:t>
            </a:fld>
            <a:endParaRPr lang="en-ID"/>
          </a:p>
        </p:txBody>
      </p:sp>
    </p:spTree>
    <p:extLst>
      <p:ext uri="{BB962C8B-B14F-4D97-AF65-F5344CB8AC3E}">
        <p14:creationId xmlns:p14="http://schemas.microsoft.com/office/powerpoint/2010/main" val="1817746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A7DD8-E8A1-8141-6E43-39E1047459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E4968226-2A45-EB16-BAA5-D369C5AC30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34EE285C-4460-081E-60BF-2A94A5BC51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F2BD99-7BEA-7398-6F91-2E1D31A93327}"/>
              </a:ext>
            </a:extLst>
          </p:cNvPr>
          <p:cNvSpPr>
            <a:spLocks noGrp="1"/>
          </p:cNvSpPr>
          <p:nvPr>
            <p:ph type="dt" sz="half" idx="10"/>
          </p:nvPr>
        </p:nvSpPr>
        <p:spPr/>
        <p:txBody>
          <a:bodyPr/>
          <a:lstStyle/>
          <a:p>
            <a:fld id="{DBCBA8B3-FA9D-4BF0-A0F9-33A7AA9E090A}" type="datetimeFigureOut">
              <a:rPr lang="en-ID" smtClean="0"/>
              <a:t>02/06/2026</a:t>
            </a:fld>
            <a:endParaRPr lang="en-ID"/>
          </a:p>
        </p:txBody>
      </p:sp>
      <p:sp>
        <p:nvSpPr>
          <p:cNvPr id="6" name="Footer Placeholder 5">
            <a:extLst>
              <a:ext uri="{FF2B5EF4-FFF2-40B4-BE49-F238E27FC236}">
                <a16:creationId xmlns:a16="http://schemas.microsoft.com/office/drawing/2014/main" id="{247950AC-E925-BF06-C718-9360A736E9D8}"/>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CC748A18-EB18-1382-4F23-B2449A8870B2}"/>
              </a:ext>
            </a:extLst>
          </p:cNvPr>
          <p:cNvSpPr>
            <a:spLocks noGrp="1"/>
          </p:cNvSpPr>
          <p:nvPr>
            <p:ph type="sldNum" sz="quarter" idx="12"/>
          </p:nvPr>
        </p:nvSpPr>
        <p:spPr/>
        <p:txBody>
          <a:bodyPr/>
          <a:lstStyle/>
          <a:p>
            <a:fld id="{085D58B8-6E15-4784-95DE-A8DA022A7BF4}" type="slidenum">
              <a:rPr lang="en-ID" smtClean="0"/>
              <a:t>‹#›</a:t>
            </a:fld>
            <a:endParaRPr lang="en-ID"/>
          </a:p>
        </p:txBody>
      </p:sp>
    </p:spTree>
    <p:extLst>
      <p:ext uri="{BB962C8B-B14F-4D97-AF65-F5344CB8AC3E}">
        <p14:creationId xmlns:p14="http://schemas.microsoft.com/office/powerpoint/2010/main" val="132975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E5007-4058-4D55-E116-BAF060438D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48810FB7-3E9B-2230-6B90-71EC6B7CC6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30B989D9-24ED-DB30-CD6B-E449F8D611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3A65B4-77A7-12A5-1A51-CBFD0B42BFAE}"/>
              </a:ext>
            </a:extLst>
          </p:cNvPr>
          <p:cNvSpPr>
            <a:spLocks noGrp="1"/>
          </p:cNvSpPr>
          <p:nvPr>
            <p:ph type="dt" sz="half" idx="10"/>
          </p:nvPr>
        </p:nvSpPr>
        <p:spPr/>
        <p:txBody>
          <a:bodyPr/>
          <a:lstStyle/>
          <a:p>
            <a:fld id="{DBCBA8B3-FA9D-4BF0-A0F9-33A7AA9E090A}" type="datetimeFigureOut">
              <a:rPr lang="en-ID" smtClean="0"/>
              <a:t>02/06/2026</a:t>
            </a:fld>
            <a:endParaRPr lang="en-ID"/>
          </a:p>
        </p:txBody>
      </p:sp>
      <p:sp>
        <p:nvSpPr>
          <p:cNvPr id="6" name="Footer Placeholder 5">
            <a:extLst>
              <a:ext uri="{FF2B5EF4-FFF2-40B4-BE49-F238E27FC236}">
                <a16:creationId xmlns:a16="http://schemas.microsoft.com/office/drawing/2014/main" id="{313D14B0-451C-2912-33B9-66AB11DDD3AF}"/>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8AE38D47-DE4D-EA80-BE92-0B796E585A66}"/>
              </a:ext>
            </a:extLst>
          </p:cNvPr>
          <p:cNvSpPr>
            <a:spLocks noGrp="1"/>
          </p:cNvSpPr>
          <p:nvPr>
            <p:ph type="sldNum" sz="quarter" idx="12"/>
          </p:nvPr>
        </p:nvSpPr>
        <p:spPr/>
        <p:txBody>
          <a:bodyPr/>
          <a:lstStyle/>
          <a:p>
            <a:fld id="{085D58B8-6E15-4784-95DE-A8DA022A7BF4}" type="slidenum">
              <a:rPr lang="en-ID" smtClean="0"/>
              <a:t>‹#›</a:t>
            </a:fld>
            <a:endParaRPr lang="en-ID"/>
          </a:p>
        </p:txBody>
      </p:sp>
    </p:spTree>
    <p:extLst>
      <p:ext uri="{BB962C8B-B14F-4D97-AF65-F5344CB8AC3E}">
        <p14:creationId xmlns:p14="http://schemas.microsoft.com/office/powerpoint/2010/main" val="107874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1C97ED-F0D0-1EFA-F0E8-95652EFEF3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88599853-649B-6739-F403-F8664E51BA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FCCB9060-210A-D102-941B-1B0A84A8E0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BA8B3-FA9D-4BF0-A0F9-33A7AA9E090A}" type="datetimeFigureOut">
              <a:rPr lang="en-ID" smtClean="0"/>
              <a:t>02/06/2026</a:t>
            </a:fld>
            <a:endParaRPr lang="en-ID"/>
          </a:p>
        </p:txBody>
      </p:sp>
      <p:sp>
        <p:nvSpPr>
          <p:cNvPr id="5" name="Footer Placeholder 4">
            <a:extLst>
              <a:ext uri="{FF2B5EF4-FFF2-40B4-BE49-F238E27FC236}">
                <a16:creationId xmlns:a16="http://schemas.microsoft.com/office/drawing/2014/main" id="{88617248-2220-A21B-E680-98737378F2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DDEA640B-87EB-8E64-B389-5F28005F6E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5D58B8-6E15-4784-95DE-A8DA022A7BF4}" type="slidenum">
              <a:rPr lang="en-ID" smtClean="0"/>
              <a:t>‹#›</a:t>
            </a:fld>
            <a:endParaRPr lang="en-ID"/>
          </a:p>
        </p:txBody>
      </p:sp>
    </p:spTree>
    <p:extLst>
      <p:ext uri="{BB962C8B-B14F-4D97-AF65-F5344CB8AC3E}">
        <p14:creationId xmlns:p14="http://schemas.microsoft.com/office/powerpoint/2010/main" val="2859477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Goal%204.ppt" TargetMode="External"/><Relationship Id="rId13"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hyperlink" Target="Goal%206.ppt" TargetMode="External"/><Relationship Id="rId2" Type="http://schemas.openxmlformats.org/officeDocument/2006/relationships/hyperlink" Target="Goal%201.ppt" TargetMode="External"/><Relationship Id="rId1" Type="http://schemas.openxmlformats.org/officeDocument/2006/relationships/slideLayout" Target="../slideLayouts/slideLayout7.xml"/><Relationship Id="rId6" Type="http://schemas.openxmlformats.org/officeDocument/2006/relationships/hyperlink" Target="Goal%203.ppt" TargetMode="External"/><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hyperlink" Target="Goal%205.ppt" TargetMode="External"/><Relationship Id="rId4" Type="http://schemas.openxmlformats.org/officeDocument/2006/relationships/hyperlink" Target="Goal%202.ppt" TargetMode="Externa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6F8F4B01-33E8-55DB-1B01-7DAA56448B68}"/>
              </a:ext>
            </a:extLst>
          </p:cNvPr>
          <p:cNvSpPr>
            <a:spLocks noGrp="1"/>
          </p:cNvSpPr>
          <p:nvPr>
            <p:ph type="ctrTitle"/>
          </p:nvPr>
        </p:nvSpPr>
        <p:spPr>
          <a:xfrm>
            <a:off x="0" y="2130426"/>
            <a:ext cx="12192000" cy="1655762"/>
          </a:xfrm>
          <a:solidFill>
            <a:schemeClr val="tx2"/>
          </a:solidFill>
        </p:spPr>
        <p:txBody>
          <a:bodyPr>
            <a:normAutofit/>
          </a:bodyPr>
          <a:lstStyle/>
          <a:p>
            <a:pPr eaLnBrk="1" hangingPunct="1"/>
            <a:r>
              <a:rPr lang="en-US" altLang="en-US" dirty="0">
                <a:solidFill>
                  <a:schemeClr val="bg1"/>
                </a:solidFill>
              </a:rPr>
              <a:t>PRE CONFERENCE </a:t>
            </a:r>
            <a:endParaRPr lang="id-ID" altLang="en-US" sz="4000" i="1" dirty="0">
              <a:solidFill>
                <a:schemeClr val="bg1"/>
              </a:solidFill>
            </a:endParaRPr>
          </a:p>
        </p:txBody>
      </p:sp>
      <p:sp>
        <p:nvSpPr>
          <p:cNvPr id="3076" name="Subtitle 2">
            <a:extLst>
              <a:ext uri="{FF2B5EF4-FFF2-40B4-BE49-F238E27FC236}">
                <a16:creationId xmlns:a16="http://schemas.microsoft.com/office/drawing/2014/main" id="{3E77541B-7C58-446C-B4B6-D50A96696D7E}"/>
              </a:ext>
            </a:extLst>
          </p:cNvPr>
          <p:cNvSpPr>
            <a:spLocks noGrp="1"/>
          </p:cNvSpPr>
          <p:nvPr>
            <p:ph type="subTitle" idx="1"/>
          </p:nvPr>
        </p:nvSpPr>
        <p:spPr>
          <a:xfrm>
            <a:off x="1524000" y="4201806"/>
            <a:ext cx="9144000" cy="1655762"/>
          </a:xfrm>
        </p:spPr>
        <p:txBody>
          <a:bodyPr/>
          <a:lstStyle/>
          <a:p>
            <a:pPr eaLnBrk="1" hangingPunct="1"/>
            <a:r>
              <a:rPr lang="id-ID" altLang="en-US" dirty="0">
                <a:solidFill>
                  <a:schemeClr val="tx1"/>
                </a:solidFill>
              </a:rPr>
              <a:t>Oleh:</a:t>
            </a:r>
          </a:p>
          <a:p>
            <a:pPr eaLnBrk="1" hangingPunct="1"/>
            <a:r>
              <a:rPr lang="id-ID" altLang="en-US" dirty="0">
                <a:solidFill>
                  <a:schemeClr val="tx1"/>
                </a:solidFill>
              </a:rPr>
              <a:t>Taukhit,.S.Kep,.Ns,.M.Kep</a:t>
            </a:r>
          </a:p>
        </p:txBody>
      </p:sp>
      <p:sp>
        <p:nvSpPr>
          <p:cNvPr id="8" name="Rectangle 7">
            <a:extLst>
              <a:ext uri="{FF2B5EF4-FFF2-40B4-BE49-F238E27FC236}">
                <a16:creationId xmlns:a16="http://schemas.microsoft.com/office/drawing/2014/main" id="{61CB729D-AACE-FD5E-566F-123B23288E8A}"/>
              </a:ext>
            </a:extLst>
          </p:cNvPr>
          <p:cNvSpPr/>
          <p:nvPr/>
        </p:nvSpPr>
        <p:spPr>
          <a:xfrm>
            <a:off x="0" y="6143626"/>
            <a:ext cx="12192000" cy="326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pic>
        <p:nvPicPr>
          <p:cNvPr id="3078" name="Picture 6">
            <a:extLst>
              <a:ext uri="{FF2B5EF4-FFF2-40B4-BE49-F238E27FC236}">
                <a16:creationId xmlns:a16="http://schemas.microsoft.com/office/drawing/2014/main" id="{9AA9B55E-5EFA-245D-4AD9-6F69B7C38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62" t="6395" r="60716" b="77161"/>
          <a:stretch>
            <a:fillRect/>
          </a:stretch>
        </p:blipFill>
        <p:spPr bwMode="auto">
          <a:xfrm>
            <a:off x="9560900" y="155756"/>
            <a:ext cx="2701925" cy="1221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a:extLst>
              <a:ext uri="{FF2B5EF4-FFF2-40B4-BE49-F238E27FC236}">
                <a16:creationId xmlns:a16="http://schemas.microsoft.com/office/drawing/2014/main" id="{AA65FF82-3E8D-E441-75E0-3622E14EE30F}"/>
              </a:ext>
            </a:extLst>
          </p:cNvPr>
          <p:cNvSpPr>
            <a:spLocks noGrp="1"/>
          </p:cNvSpPr>
          <p:nvPr>
            <p:ph type="title"/>
          </p:nvPr>
        </p:nvSpPr>
        <p:spPr/>
        <p:txBody>
          <a:bodyPr/>
          <a:lstStyle/>
          <a:p>
            <a:r>
              <a:rPr lang="en-US" altLang="en-US"/>
              <a:t>TUJUAN PRE CONFERENCE </a:t>
            </a:r>
            <a:endParaRPr lang="en-ID" altLang="en-US"/>
          </a:p>
        </p:txBody>
      </p:sp>
      <p:sp>
        <p:nvSpPr>
          <p:cNvPr id="100355" name="Content Placeholder 2">
            <a:extLst>
              <a:ext uri="{FF2B5EF4-FFF2-40B4-BE49-F238E27FC236}">
                <a16:creationId xmlns:a16="http://schemas.microsoft.com/office/drawing/2014/main" id="{AFB8486A-1EF5-20FF-8973-5C0C86CF327F}"/>
              </a:ext>
            </a:extLst>
          </p:cNvPr>
          <p:cNvSpPr>
            <a:spLocks noGrp="1"/>
          </p:cNvSpPr>
          <p:nvPr>
            <p:ph idx="1"/>
          </p:nvPr>
        </p:nvSpPr>
        <p:spPr>
          <a:xfrm>
            <a:off x="1847850" y="1624014"/>
            <a:ext cx="8229600" cy="2332037"/>
          </a:xfrm>
        </p:spPr>
        <p:txBody>
          <a:bodyPr/>
          <a:lstStyle/>
          <a:p>
            <a:pPr marL="514350" indent="-514350" algn="just">
              <a:buFont typeface="Arial" panose="020B0604020202020204" pitchFamily="34" charset="0"/>
              <a:buAutoNum type="arabicPeriod"/>
            </a:pPr>
            <a:r>
              <a:rPr lang="en-ID" altLang="en-US" sz="2400"/>
              <a:t>Membantu untuk mengidentifikasi masalah-masalah pasien, merencanakan asuhan dan merencanakan evaluasi hasil </a:t>
            </a:r>
          </a:p>
          <a:p>
            <a:pPr marL="514350" indent="-514350" algn="just">
              <a:buFont typeface="Arial" panose="020B0604020202020204" pitchFamily="34" charset="0"/>
              <a:buAutoNum type="arabicPeriod"/>
            </a:pPr>
            <a:r>
              <a:rPr lang="en-ID" altLang="en-US" sz="2400"/>
              <a:t>Mempersiapkan hal-hal yang akan ditemui di lapangan </a:t>
            </a:r>
          </a:p>
          <a:p>
            <a:pPr marL="514350" indent="-514350" algn="just">
              <a:buFont typeface="Arial" panose="020B0604020202020204" pitchFamily="34" charset="0"/>
              <a:buAutoNum type="arabicPeriod"/>
            </a:pPr>
            <a:r>
              <a:rPr lang="en-ID" altLang="en-US" sz="2400"/>
              <a:t>Memberikan kesempatan untuk berdiskusi tentang keadaan pasien</a:t>
            </a:r>
          </a:p>
        </p:txBody>
      </p:sp>
      <p:pic>
        <p:nvPicPr>
          <p:cNvPr id="100356" name="Picture 2" descr="Image result for ANIMASI SDM">
            <a:extLst>
              <a:ext uri="{FF2B5EF4-FFF2-40B4-BE49-F238E27FC236}">
                <a16:creationId xmlns:a16="http://schemas.microsoft.com/office/drawing/2014/main" id="{F1A17819-8542-919C-4B8C-FFEF5A061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6726" y="3644900"/>
            <a:ext cx="2828925"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a:extLst>
              <a:ext uri="{FF2B5EF4-FFF2-40B4-BE49-F238E27FC236}">
                <a16:creationId xmlns:a16="http://schemas.microsoft.com/office/drawing/2014/main" id="{7AAF08D9-BD7B-B767-74CE-B9B4E71D20D1}"/>
              </a:ext>
            </a:extLst>
          </p:cNvPr>
          <p:cNvSpPr>
            <a:spLocks noGrp="1"/>
          </p:cNvSpPr>
          <p:nvPr>
            <p:ph type="title"/>
          </p:nvPr>
        </p:nvSpPr>
        <p:spPr/>
        <p:txBody>
          <a:bodyPr/>
          <a:lstStyle/>
          <a:p>
            <a:r>
              <a:rPr lang="en-US" altLang="en-US"/>
              <a:t>SYARAT PRE CONFERENCE </a:t>
            </a:r>
            <a:endParaRPr lang="en-ID" altLang="en-US"/>
          </a:p>
        </p:txBody>
      </p:sp>
      <p:sp>
        <p:nvSpPr>
          <p:cNvPr id="101379" name="Content Placeholder 2">
            <a:extLst>
              <a:ext uri="{FF2B5EF4-FFF2-40B4-BE49-F238E27FC236}">
                <a16:creationId xmlns:a16="http://schemas.microsoft.com/office/drawing/2014/main" id="{A078AB19-A0C3-661F-071A-C531B32AC058}"/>
              </a:ext>
            </a:extLst>
          </p:cNvPr>
          <p:cNvSpPr>
            <a:spLocks noGrp="1"/>
          </p:cNvSpPr>
          <p:nvPr>
            <p:ph idx="1"/>
          </p:nvPr>
        </p:nvSpPr>
        <p:spPr>
          <a:ln>
            <a:solidFill>
              <a:schemeClr val="accent1"/>
            </a:solidFill>
            <a:miter lim="800000"/>
            <a:headEnd/>
            <a:tailEnd/>
          </a:ln>
        </p:spPr>
        <p:txBody>
          <a:bodyPr/>
          <a:lstStyle/>
          <a:p>
            <a:pPr marL="514350" indent="-514350">
              <a:buFont typeface="Arial" panose="020B0604020202020204" pitchFamily="34" charset="0"/>
              <a:buAutoNum type="alphaLcPeriod"/>
            </a:pPr>
            <a:r>
              <a:rPr lang="en-ID" altLang="en-US" sz="2400"/>
              <a:t>Pre conference dilaksanakan sebelum pemberian asuhan keperawatan dan post conference dilakukan sesudah pemberian asuhan keperawatan </a:t>
            </a:r>
          </a:p>
          <a:p>
            <a:pPr marL="514350" indent="-514350">
              <a:buFont typeface="Arial" panose="020B0604020202020204" pitchFamily="34" charset="0"/>
              <a:buAutoNum type="alphaLcPeriod"/>
            </a:pPr>
            <a:r>
              <a:rPr lang="en-ID" altLang="en-US" sz="2400"/>
              <a:t>Waktu efektif yang diperlukan 10 atau 15 menit </a:t>
            </a:r>
          </a:p>
          <a:p>
            <a:pPr marL="514350" indent="-514350">
              <a:buFont typeface="Arial" panose="020B0604020202020204" pitchFamily="34" charset="0"/>
              <a:buAutoNum type="alphaLcPeriod"/>
            </a:pPr>
            <a:r>
              <a:rPr lang="en-ID" altLang="en-US" sz="2400"/>
              <a:t>Topik yang dibicarakan harus dibatasi, umumnya tentang keadaan pasien, perencanaan tindakan rencana dan data-data yang perlu ditambahkan</a:t>
            </a:r>
          </a:p>
          <a:p>
            <a:pPr marL="514350" indent="-514350">
              <a:buFont typeface="Arial" panose="020B0604020202020204" pitchFamily="34" charset="0"/>
              <a:buAutoNum type="alphaLcPeriod"/>
            </a:pPr>
            <a:r>
              <a:rPr lang="en-ID" altLang="en-US" sz="2400"/>
              <a:t> Yang terlibat dalam conference adalah kepala ruangan, ketua tim dan anggota tim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a:extLst>
              <a:ext uri="{FF2B5EF4-FFF2-40B4-BE49-F238E27FC236}">
                <a16:creationId xmlns:a16="http://schemas.microsoft.com/office/drawing/2014/main" id="{77709C68-F9FE-35F0-3AD5-64BB21B08B11}"/>
              </a:ext>
            </a:extLst>
          </p:cNvPr>
          <p:cNvSpPr>
            <a:spLocks noGrp="1"/>
          </p:cNvSpPr>
          <p:nvPr>
            <p:ph type="title"/>
          </p:nvPr>
        </p:nvSpPr>
        <p:spPr/>
        <p:txBody>
          <a:bodyPr/>
          <a:lstStyle/>
          <a:p>
            <a:r>
              <a:rPr lang="en-US" altLang="en-US"/>
              <a:t>PELAKSANAAN PRE CONFERENCE </a:t>
            </a:r>
            <a:endParaRPr lang="en-ID" altLang="en-US"/>
          </a:p>
        </p:txBody>
      </p:sp>
      <p:sp>
        <p:nvSpPr>
          <p:cNvPr id="102403" name="Content Placeholder 2">
            <a:extLst>
              <a:ext uri="{FF2B5EF4-FFF2-40B4-BE49-F238E27FC236}">
                <a16:creationId xmlns:a16="http://schemas.microsoft.com/office/drawing/2014/main" id="{096E5C33-08FF-9488-E804-7185995F36E1}"/>
              </a:ext>
            </a:extLst>
          </p:cNvPr>
          <p:cNvSpPr>
            <a:spLocks noGrp="1"/>
          </p:cNvSpPr>
          <p:nvPr>
            <p:ph idx="1"/>
          </p:nvPr>
        </p:nvSpPr>
        <p:spPr>
          <a:ln>
            <a:solidFill>
              <a:schemeClr val="accent1"/>
            </a:solidFill>
            <a:miter lim="800000"/>
            <a:headEnd/>
            <a:tailEnd/>
          </a:ln>
        </p:spPr>
        <p:txBody>
          <a:bodyPr/>
          <a:lstStyle/>
          <a:p>
            <a:pPr marL="457200" indent="-457200" algn="just">
              <a:buFont typeface="Arial" panose="020B0604020202020204" pitchFamily="34" charset="0"/>
              <a:buAutoNum type="arabicPeriod"/>
            </a:pPr>
            <a:r>
              <a:rPr lang="en-ID" altLang="en-US" sz="2000"/>
              <a:t>Dipimpin oleh ketua tim atau penanggung jawab tim Isi conference: Rencana tiap perawat (rencana harian) Tambahan rencana dari ketua tim atau penanggung jawab tim</a:t>
            </a:r>
          </a:p>
          <a:p>
            <a:pPr marL="457200" indent="-457200" algn="just">
              <a:buFont typeface="Arial" panose="020B0604020202020204" pitchFamily="34" charset="0"/>
              <a:buAutoNum type="arabicPeriod"/>
            </a:pPr>
            <a:r>
              <a:rPr lang="en-ID" altLang="en-US" sz="2000"/>
              <a:t>Waktu Dilakukan setelah operan</a:t>
            </a:r>
          </a:p>
          <a:p>
            <a:pPr marL="457200" indent="-457200" algn="just">
              <a:buFont typeface="Arial" panose="020B0604020202020204" pitchFamily="34" charset="0"/>
              <a:buAutoNum type="arabicPeriod"/>
            </a:pPr>
            <a:r>
              <a:rPr lang="en-ID" altLang="en-US" sz="2000"/>
              <a:t>Tempat Dilakukan di meja masing – masing tim </a:t>
            </a:r>
          </a:p>
          <a:p>
            <a:pPr marL="457200" indent="-457200" algn="just">
              <a:buFont typeface="Arial" panose="020B0604020202020204" pitchFamily="34" charset="0"/>
              <a:buAutoNum type="arabicPeriod"/>
            </a:pPr>
            <a:r>
              <a:rPr lang="en-ID" altLang="en-US" sz="2000"/>
              <a:t> Penanggung jawab Ketua tim atau penanggung jawab tim kegiatan </a:t>
            </a:r>
          </a:p>
          <a:p>
            <a:pPr marL="457200" indent="-457200" algn="just">
              <a:buFont typeface="Arial" panose="020B0604020202020204" pitchFamily="34" charset="0"/>
              <a:buAutoNum type="alphaLcPeriod"/>
            </a:pPr>
            <a:r>
              <a:rPr lang="en-ID" altLang="en-US" sz="2000"/>
              <a:t>Ketua tim atau penanggung jawab tim membuka acara </a:t>
            </a:r>
          </a:p>
          <a:p>
            <a:pPr marL="457200" indent="-457200" algn="just">
              <a:buFont typeface="Arial" panose="020B0604020202020204" pitchFamily="34" charset="0"/>
              <a:buAutoNum type="alphaLcPeriod"/>
            </a:pPr>
            <a:r>
              <a:rPr lang="en-ID" altLang="en-US" sz="2000"/>
              <a:t>Ketua tim atau penanggung jawab tim menanjakan rencana harian masing – masing perawat pelaksana </a:t>
            </a:r>
          </a:p>
          <a:p>
            <a:pPr marL="457200" indent="-457200" algn="just">
              <a:buFont typeface="Arial" panose="020B0604020202020204" pitchFamily="34" charset="0"/>
              <a:buAutoNum type="alphaLcPeriod"/>
            </a:pPr>
            <a:r>
              <a:rPr lang="en-ID" altLang="en-US" sz="2000"/>
              <a:t>Ketua tim atau penanggung jawab tim memberikan masukan dan tindakan lanjut terkait dengan asuhan yang diberikan saat itu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a:extLst>
              <a:ext uri="{FF2B5EF4-FFF2-40B4-BE49-F238E27FC236}">
                <a16:creationId xmlns:a16="http://schemas.microsoft.com/office/drawing/2014/main" id="{3D04F033-3628-11AF-AF46-E1CDAFB3BAC5}"/>
              </a:ext>
            </a:extLst>
          </p:cNvPr>
          <p:cNvSpPr>
            <a:spLocks noGrp="1"/>
          </p:cNvSpPr>
          <p:nvPr>
            <p:ph type="title"/>
          </p:nvPr>
        </p:nvSpPr>
        <p:spPr/>
        <p:txBody>
          <a:bodyPr/>
          <a:lstStyle/>
          <a:p>
            <a:r>
              <a:rPr lang="en-ID" altLang="en-US"/>
              <a:t>Hal hal yang disampaikan oleh perawat pelaksana meliputi</a:t>
            </a:r>
          </a:p>
        </p:txBody>
      </p:sp>
      <p:sp>
        <p:nvSpPr>
          <p:cNvPr id="106499" name="Content Placeholder 2">
            <a:extLst>
              <a:ext uri="{FF2B5EF4-FFF2-40B4-BE49-F238E27FC236}">
                <a16:creationId xmlns:a16="http://schemas.microsoft.com/office/drawing/2014/main" id="{C5D3F0B0-954B-1FFB-0B7B-34AC6BE83D94}"/>
              </a:ext>
            </a:extLst>
          </p:cNvPr>
          <p:cNvSpPr>
            <a:spLocks noGrp="1"/>
          </p:cNvSpPr>
          <p:nvPr>
            <p:ph idx="1"/>
          </p:nvPr>
        </p:nvSpPr>
        <p:spPr/>
        <p:txBody>
          <a:bodyPr/>
          <a:lstStyle/>
          <a:p>
            <a:r>
              <a:rPr lang="en-ID" altLang="en-US" sz="2000"/>
              <a:t>1) Utamanya tentang klien (biodata, status sosial, ekonomi, budaya) </a:t>
            </a:r>
          </a:p>
          <a:p>
            <a:r>
              <a:rPr lang="en-ID" altLang="en-US" sz="2000"/>
              <a:t>2) Keluhan klien</a:t>
            </a:r>
          </a:p>
          <a:p>
            <a:r>
              <a:rPr lang="en-ID" altLang="en-US" sz="2000"/>
              <a:t> 3) TTV dan kesadaran </a:t>
            </a:r>
          </a:p>
          <a:p>
            <a:r>
              <a:rPr lang="en-ID" altLang="en-US" sz="2000"/>
              <a:t>4) Hasil pemeriksaan laboraturium atau diagnostic terbaru. </a:t>
            </a:r>
          </a:p>
          <a:p>
            <a:r>
              <a:rPr lang="en-ID" altLang="en-US" sz="2000"/>
              <a:t>5) Masalah keperawatan</a:t>
            </a:r>
          </a:p>
          <a:p>
            <a:r>
              <a:rPr lang="en-ID" altLang="en-US" sz="2000"/>
              <a:t> 6) Rencana keperawatan hari ini.</a:t>
            </a:r>
          </a:p>
          <a:p>
            <a:r>
              <a:rPr lang="en-ID" altLang="en-US" sz="2000"/>
              <a:t> 7) Perubahan keadaan terapi medis. </a:t>
            </a:r>
          </a:p>
          <a:p>
            <a:r>
              <a:rPr lang="en-ID" altLang="en-US" sz="2000"/>
              <a:t>8) Rencana medis selanjutnya (tindak lanjut)</a:t>
            </a:r>
          </a:p>
        </p:txBody>
      </p:sp>
      <p:pic>
        <p:nvPicPr>
          <p:cNvPr id="106500" name="Picture 2" descr="Image result for ANIMASI SDM">
            <a:extLst>
              <a:ext uri="{FF2B5EF4-FFF2-40B4-BE49-F238E27FC236}">
                <a16:creationId xmlns:a16="http://schemas.microsoft.com/office/drawing/2014/main" id="{2C10D59E-E739-02C4-77B4-AE88B4A38C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5863" y="3716338"/>
            <a:ext cx="21336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a:extLst>
              <a:ext uri="{FF2B5EF4-FFF2-40B4-BE49-F238E27FC236}">
                <a16:creationId xmlns:a16="http://schemas.microsoft.com/office/drawing/2014/main" id="{7BC38A96-75A1-A7A1-C68D-F22DFCDD2F63}"/>
              </a:ext>
            </a:extLst>
          </p:cNvPr>
          <p:cNvSpPr>
            <a:spLocks noGrp="1"/>
          </p:cNvSpPr>
          <p:nvPr>
            <p:ph type="title"/>
          </p:nvPr>
        </p:nvSpPr>
        <p:spPr/>
        <p:txBody>
          <a:bodyPr/>
          <a:lstStyle/>
          <a:p>
            <a:r>
              <a:rPr lang="en-ID" altLang="en-US"/>
              <a:t>Hal hal yang disampaikan oleh perawat pelaksana meliputi</a:t>
            </a:r>
          </a:p>
        </p:txBody>
      </p:sp>
      <p:sp>
        <p:nvSpPr>
          <p:cNvPr id="3" name="Content Placeholder 2">
            <a:extLst>
              <a:ext uri="{FF2B5EF4-FFF2-40B4-BE49-F238E27FC236}">
                <a16:creationId xmlns:a16="http://schemas.microsoft.com/office/drawing/2014/main" id="{704557C1-0FA4-0695-FCF0-0C3377D720D6}"/>
              </a:ext>
            </a:extLst>
          </p:cNvPr>
          <p:cNvSpPr>
            <a:spLocks noGrp="1"/>
          </p:cNvSpPr>
          <p:nvPr>
            <p:ph idx="1"/>
          </p:nvPr>
        </p:nvSpPr>
        <p:spPr/>
        <p:txBody>
          <a:bodyPr>
            <a:normAutofit fontScale="92500" lnSpcReduction="10000"/>
          </a:bodyPr>
          <a:lstStyle/>
          <a:p>
            <a:pPr>
              <a:defRPr/>
            </a:pPr>
            <a:r>
              <a:rPr lang="en-ID" sz="2000" dirty="0" err="1"/>
              <a:t>Perawat</a:t>
            </a:r>
            <a:r>
              <a:rPr lang="en-ID" sz="2000" dirty="0"/>
              <a:t> </a:t>
            </a:r>
            <a:r>
              <a:rPr lang="en-ID" sz="2000" dirty="0" err="1"/>
              <a:t>pelaksana</a:t>
            </a:r>
            <a:r>
              <a:rPr lang="en-ID" sz="2000" dirty="0"/>
              <a:t> </a:t>
            </a:r>
            <a:r>
              <a:rPr lang="en-ID" sz="2000" dirty="0" err="1"/>
              <a:t>mendikusikan</a:t>
            </a:r>
            <a:r>
              <a:rPr lang="en-ID" sz="2000" dirty="0"/>
              <a:t> dan </a:t>
            </a:r>
            <a:r>
              <a:rPr lang="en-ID" sz="2000" dirty="0" err="1"/>
              <a:t>mengarahkan</a:t>
            </a:r>
            <a:r>
              <a:rPr lang="en-ID" sz="2000" dirty="0"/>
              <a:t> </a:t>
            </a:r>
            <a:r>
              <a:rPr lang="en-ID" sz="2000" dirty="0" err="1"/>
              <a:t>perawat</a:t>
            </a:r>
            <a:r>
              <a:rPr lang="en-ID" sz="2000" dirty="0"/>
              <a:t> </a:t>
            </a:r>
            <a:r>
              <a:rPr lang="en-ID" sz="2000" dirty="0" err="1"/>
              <a:t>tentang</a:t>
            </a:r>
            <a:r>
              <a:rPr lang="en-ID" sz="2000" dirty="0"/>
              <a:t> </a:t>
            </a:r>
            <a:r>
              <a:rPr lang="en-ID" sz="2000" dirty="0" err="1"/>
              <a:t>masalah</a:t>
            </a:r>
            <a:r>
              <a:rPr lang="en-ID" sz="2000" dirty="0"/>
              <a:t> yang </a:t>
            </a:r>
            <a:r>
              <a:rPr lang="en-ID" sz="2000" dirty="0" err="1"/>
              <a:t>terkait</a:t>
            </a:r>
            <a:r>
              <a:rPr lang="en-ID" sz="2000" dirty="0"/>
              <a:t> </a:t>
            </a:r>
            <a:r>
              <a:rPr lang="en-ID" sz="2000" dirty="0" err="1"/>
              <a:t>dengan</a:t>
            </a:r>
            <a:r>
              <a:rPr lang="en-ID" sz="2000" dirty="0"/>
              <a:t> </a:t>
            </a:r>
            <a:r>
              <a:rPr lang="en-ID" sz="2000" dirty="0" err="1"/>
              <a:t>perawatan</a:t>
            </a:r>
            <a:r>
              <a:rPr lang="en-ID" sz="2000" dirty="0"/>
              <a:t> </a:t>
            </a:r>
            <a:r>
              <a:rPr lang="en-ID" sz="2000" dirty="0" err="1"/>
              <a:t>klien</a:t>
            </a:r>
            <a:r>
              <a:rPr lang="en-ID" sz="2000" dirty="0"/>
              <a:t> yang </a:t>
            </a:r>
            <a:r>
              <a:rPr lang="en-ID" sz="2000" dirty="0" err="1"/>
              <a:t>meliputi</a:t>
            </a:r>
            <a:r>
              <a:rPr lang="en-ID" sz="2000" dirty="0"/>
              <a:t> : </a:t>
            </a:r>
          </a:p>
          <a:p>
            <a:pPr>
              <a:defRPr/>
            </a:pPr>
            <a:r>
              <a:rPr lang="en-ID" sz="2000" dirty="0"/>
              <a:t>1) </a:t>
            </a:r>
            <a:r>
              <a:rPr lang="en-ID" sz="2000" dirty="0" err="1"/>
              <a:t>Klien</a:t>
            </a:r>
            <a:r>
              <a:rPr lang="en-ID" sz="2000" dirty="0"/>
              <a:t> yang </a:t>
            </a:r>
            <a:r>
              <a:rPr lang="en-ID" sz="2000" dirty="0" err="1"/>
              <a:t>terkait</a:t>
            </a:r>
            <a:r>
              <a:rPr lang="en-ID" sz="2000" dirty="0"/>
              <a:t> </a:t>
            </a:r>
            <a:r>
              <a:rPr lang="en-ID" sz="2000" dirty="0" err="1"/>
              <a:t>dengan</a:t>
            </a:r>
            <a:r>
              <a:rPr lang="en-ID" sz="2000" dirty="0"/>
              <a:t> </a:t>
            </a:r>
            <a:r>
              <a:rPr lang="en-ID" sz="2000" dirty="0" err="1"/>
              <a:t>pelayanan</a:t>
            </a:r>
            <a:r>
              <a:rPr lang="en-ID" sz="2000" dirty="0"/>
              <a:t> </a:t>
            </a:r>
            <a:r>
              <a:rPr lang="en-ID" sz="2000" dirty="0" err="1"/>
              <a:t>seperti</a:t>
            </a:r>
            <a:r>
              <a:rPr lang="en-ID" sz="2000" dirty="0"/>
              <a:t> : </a:t>
            </a:r>
            <a:r>
              <a:rPr lang="en-ID" sz="2000" dirty="0" err="1"/>
              <a:t>keterlambatan</a:t>
            </a:r>
            <a:r>
              <a:rPr lang="en-ID" sz="2000" dirty="0"/>
              <a:t>, </a:t>
            </a:r>
            <a:r>
              <a:rPr lang="en-ID" sz="2000" dirty="0" err="1"/>
              <a:t>kesalahan</a:t>
            </a:r>
            <a:r>
              <a:rPr lang="en-ID" sz="2000" dirty="0"/>
              <a:t> </a:t>
            </a:r>
            <a:r>
              <a:rPr lang="en-ID" sz="2000" dirty="0" err="1"/>
              <a:t>pemberian</a:t>
            </a:r>
            <a:r>
              <a:rPr lang="en-ID" sz="2000" dirty="0"/>
              <a:t> </a:t>
            </a:r>
            <a:r>
              <a:rPr lang="en-ID" sz="2000" dirty="0" err="1"/>
              <a:t>makan</a:t>
            </a:r>
            <a:r>
              <a:rPr lang="en-ID" sz="2000" dirty="0"/>
              <a:t>, </a:t>
            </a:r>
            <a:r>
              <a:rPr lang="en-ID" sz="2000" dirty="0" err="1"/>
              <a:t>kebisingan</a:t>
            </a:r>
            <a:r>
              <a:rPr lang="en-ID" sz="2000" dirty="0"/>
              <a:t> </a:t>
            </a:r>
            <a:r>
              <a:rPr lang="en-ID" sz="2000" dirty="0" err="1"/>
              <a:t>pengunjung</a:t>
            </a:r>
            <a:r>
              <a:rPr lang="en-ID" sz="2000" dirty="0"/>
              <a:t> lain, </a:t>
            </a:r>
            <a:r>
              <a:rPr lang="en-ID" sz="2000" dirty="0" err="1"/>
              <a:t>kehadiran</a:t>
            </a:r>
            <a:r>
              <a:rPr lang="en-ID" sz="2000" dirty="0"/>
              <a:t> </a:t>
            </a:r>
            <a:r>
              <a:rPr lang="en-ID" sz="2000" dirty="0" err="1"/>
              <a:t>dokter</a:t>
            </a:r>
            <a:r>
              <a:rPr lang="en-ID" sz="2000" dirty="0"/>
              <a:t> yang </a:t>
            </a:r>
            <a:r>
              <a:rPr lang="en-ID" sz="2000" dirty="0" err="1"/>
              <a:t>dikonsulkan</a:t>
            </a:r>
            <a:r>
              <a:rPr lang="en-ID" sz="2000" dirty="0"/>
              <a:t>. </a:t>
            </a:r>
          </a:p>
          <a:p>
            <a:pPr>
              <a:defRPr/>
            </a:pPr>
            <a:r>
              <a:rPr lang="en-ID" sz="2000" dirty="0"/>
              <a:t>2) </a:t>
            </a:r>
            <a:r>
              <a:rPr lang="en-ID" sz="2000" dirty="0" err="1"/>
              <a:t>Ketepatan</a:t>
            </a:r>
            <a:r>
              <a:rPr lang="en-ID" sz="2000" dirty="0"/>
              <a:t> </a:t>
            </a:r>
            <a:r>
              <a:rPr lang="en-ID" sz="2000" dirty="0" err="1"/>
              <a:t>pemberian</a:t>
            </a:r>
            <a:r>
              <a:rPr lang="en-ID" sz="2000" dirty="0"/>
              <a:t> infuse. </a:t>
            </a:r>
          </a:p>
          <a:p>
            <a:pPr>
              <a:defRPr/>
            </a:pPr>
            <a:r>
              <a:rPr lang="en-ID" sz="2000" dirty="0"/>
              <a:t>3) </a:t>
            </a:r>
            <a:r>
              <a:rPr lang="en-ID" sz="2000" dirty="0" err="1"/>
              <a:t>Ketepatan</a:t>
            </a:r>
            <a:r>
              <a:rPr lang="en-ID" sz="2000" dirty="0"/>
              <a:t> </a:t>
            </a:r>
            <a:r>
              <a:rPr lang="en-ID" sz="2000" dirty="0" err="1"/>
              <a:t>pemantauan</a:t>
            </a:r>
            <a:r>
              <a:rPr lang="en-ID" sz="2000" dirty="0"/>
              <a:t> </a:t>
            </a:r>
            <a:r>
              <a:rPr lang="en-ID" sz="2000" dirty="0" err="1"/>
              <a:t>asupan</a:t>
            </a:r>
            <a:r>
              <a:rPr lang="en-ID" sz="2000" dirty="0"/>
              <a:t> dan </a:t>
            </a:r>
            <a:r>
              <a:rPr lang="en-ID" sz="2000" dirty="0" err="1"/>
              <a:t>pengeluaran</a:t>
            </a:r>
            <a:r>
              <a:rPr lang="en-ID" sz="2000" dirty="0"/>
              <a:t> </a:t>
            </a:r>
            <a:r>
              <a:rPr lang="en-ID" sz="2000" dirty="0" err="1"/>
              <a:t>cairan</a:t>
            </a:r>
            <a:r>
              <a:rPr lang="en-ID" sz="2000" dirty="0"/>
              <a:t>.</a:t>
            </a:r>
          </a:p>
          <a:p>
            <a:pPr>
              <a:defRPr/>
            </a:pPr>
            <a:r>
              <a:rPr lang="en-ID" sz="2000" dirty="0"/>
              <a:t> 4) </a:t>
            </a:r>
            <a:r>
              <a:rPr lang="en-ID" sz="2000" dirty="0" err="1"/>
              <a:t>Ketepatan</a:t>
            </a:r>
            <a:r>
              <a:rPr lang="en-ID" sz="2000" dirty="0"/>
              <a:t> </a:t>
            </a:r>
            <a:r>
              <a:rPr lang="en-ID" sz="2000" dirty="0" err="1"/>
              <a:t>pemberian</a:t>
            </a:r>
            <a:r>
              <a:rPr lang="en-ID" sz="2000" dirty="0"/>
              <a:t> </a:t>
            </a:r>
            <a:r>
              <a:rPr lang="en-ID" sz="2000" dirty="0" err="1"/>
              <a:t>obat</a:t>
            </a:r>
            <a:r>
              <a:rPr lang="en-ID" sz="2000" dirty="0"/>
              <a:t> / </a:t>
            </a:r>
            <a:r>
              <a:rPr lang="en-ID" sz="2000" dirty="0" err="1"/>
              <a:t>injeksi</a:t>
            </a:r>
            <a:r>
              <a:rPr lang="en-ID" sz="2000" dirty="0"/>
              <a:t>. </a:t>
            </a:r>
          </a:p>
          <a:p>
            <a:pPr>
              <a:defRPr/>
            </a:pPr>
            <a:r>
              <a:rPr lang="en-ID" sz="2000" dirty="0"/>
              <a:t>5) </a:t>
            </a:r>
            <a:r>
              <a:rPr lang="en-ID" sz="2000" dirty="0" err="1"/>
              <a:t>Ketepatan</a:t>
            </a:r>
            <a:r>
              <a:rPr lang="en-ID" sz="2000" dirty="0"/>
              <a:t> </a:t>
            </a:r>
            <a:r>
              <a:rPr lang="en-ID" sz="2000" dirty="0" err="1"/>
              <a:t>pelaksanaan</a:t>
            </a:r>
            <a:r>
              <a:rPr lang="en-ID" sz="2000" dirty="0"/>
              <a:t> </a:t>
            </a:r>
            <a:r>
              <a:rPr lang="en-ID" sz="2000" dirty="0" err="1"/>
              <a:t>tindakan</a:t>
            </a:r>
            <a:r>
              <a:rPr lang="en-ID" sz="2000" dirty="0"/>
              <a:t> lain,</a:t>
            </a:r>
          </a:p>
          <a:p>
            <a:pPr>
              <a:defRPr/>
            </a:pPr>
            <a:r>
              <a:rPr lang="en-ID" sz="2000" dirty="0"/>
              <a:t> 6) </a:t>
            </a:r>
            <a:r>
              <a:rPr lang="en-ID" sz="2000" dirty="0" err="1"/>
              <a:t>Ketepatan</a:t>
            </a:r>
            <a:r>
              <a:rPr lang="en-ID" sz="2000" dirty="0"/>
              <a:t> </a:t>
            </a:r>
            <a:r>
              <a:rPr lang="en-ID" sz="2000" dirty="0" err="1"/>
              <a:t>dokumentasi</a:t>
            </a:r>
            <a:r>
              <a:rPr lang="en-ID" sz="2000" dirty="0"/>
              <a:t>. </a:t>
            </a:r>
          </a:p>
          <a:p>
            <a:pPr marL="0" indent="0">
              <a:buNone/>
              <a:defRPr/>
            </a:pPr>
            <a:r>
              <a:rPr lang="en-ID" sz="2000" dirty="0"/>
              <a:t> </a:t>
            </a:r>
            <a:r>
              <a:rPr lang="en-ID" sz="2000" dirty="0" err="1"/>
              <a:t>Menggiatkan</a:t>
            </a:r>
            <a:r>
              <a:rPr lang="en-ID" sz="2000" dirty="0"/>
              <a:t> </a:t>
            </a:r>
            <a:r>
              <a:rPr lang="en-ID" sz="2000" dirty="0" err="1"/>
              <a:t>kembali</a:t>
            </a:r>
            <a:r>
              <a:rPr lang="en-ID" sz="2000" dirty="0"/>
              <a:t> </a:t>
            </a:r>
            <a:r>
              <a:rPr lang="en-ID" sz="2000" dirty="0" err="1"/>
              <a:t>standar</a:t>
            </a:r>
            <a:r>
              <a:rPr lang="en-ID" sz="2000" dirty="0"/>
              <a:t> </a:t>
            </a:r>
            <a:r>
              <a:rPr lang="en-ID" sz="2000" dirty="0" err="1"/>
              <a:t>prosedur</a:t>
            </a:r>
            <a:r>
              <a:rPr lang="en-ID" sz="2000" dirty="0"/>
              <a:t> yang </a:t>
            </a:r>
            <a:r>
              <a:rPr lang="en-ID" sz="2000" dirty="0" err="1"/>
              <a:t>ditetapkan</a:t>
            </a:r>
            <a:r>
              <a:rPr lang="en-ID" sz="2000" dirty="0"/>
              <a:t>. </a:t>
            </a:r>
          </a:p>
          <a:p>
            <a:pPr marL="0" indent="0">
              <a:buNone/>
              <a:defRPr/>
            </a:pPr>
            <a:r>
              <a:rPr lang="en-ID" sz="2000" dirty="0"/>
              <a:t> </a:t>
            </a:r>
            <a:r>
              <a:rPr lang="en-ID" sz="2000" dirty="0" err="1"/>
              <a:t>Menggiatkan</a:t>
            </a:r>
            <a:r>
              <a:rPr lang="en-ID" sz="2000" dirty="0"/>
              <a:t> </a:t>
            </a:r>
            <a:r>
              <a:rPr lang="en-ID" sz="2000" dirty="0" err="1"/>
              <a:t>kembali</a:t>
            </a:r>
            <a:r>
              <a:rPr lang="en-ID" sz="2000" dirty="0"/>
              <a:t> </a:t>
            </a:r>
            <a:r>
              <a:rPr lang="en-ID" sz="2000" dirty="0" err="1"/>
              <a:t>tentang</a:t>
            </a:r>
            <a:r>
              <a:rPr lang="en-ID" sz="2000" dirty="0"/>
              <a:t> </a:t>
            </a:r>
            <a:r>
              <a:rPr lang="en-ID" sz="2000" dirty="0" err="1"/>
              <a:t>kedisiplinan</a:t>
            </a:r>
            <a:r>
              <a:rPr lang="en-ID" sz="2000" dirty="0"/>
              <a:t>, </a:t>
            </a:r>
            <a:r>
              <a:rPr lang="en-ID" sz="2000" dirty="0" err="1"/>
              <a:t>ketelitian</a:t>
            </a:r>
            <a:r>
              <a:rPr lang="en-ID" sz="2000" dirty="0"/>
              <a:t>, </a:t>
            </a:r>
            <a:r>
              <a:rPr lang="en-ID" sz="2000" dirty="0" err="1"/>
              <a:t>kejujuran</a:t>
            </a:r>
            <a:r>
              <a:rPr lang="en-ID" sz="2000" dirty="0"/>
              <a:t> dan </a:t>
            </a:r>
            <a:r>
              <a:rPr lang="en-ID" sz="2000" dirty="0" err="1"/>
              <a:t>kemajuan</a:t>
            </a:r>
            <a:r>
              <a:rPr lang="en-ID" sz="2000" dirty="0"/>
              <a:t> masing–masing </a:t>
            </a:r>
            <a:r>
              <a:rPr lang="en-ID" sz="2000" dirty="0" err="1"/>
              <a:t>perawatan</a:t>
            </a:r>
            <a:r>
              <a:rPr lang="en-ID" sz="2000" dirty="0"/>
              <a:t> </a:t>
            </a:r>
            <a:r>
              <a:rPr lang="en-ID" sz="2000" dirty="0" err="1"/>
              <a:t>asosiet</a:t>
            </a:r>
            <a:r>
              <a:rPr lang="en-ID" sz="2000" dirty="0"/>
              <a:t>. </a:t>
            </a:r>
          </a:p>
          <a:p>
            <a:pPr marL="0" indent="0">
              <a:buNone/>
              <a:defRPr/>
            </a:pPr>
            <a:r>
              <a:rPr lang="en-ID" sz="2000" dirty="0" err="1"/>
              <a:t>Membantu</a:t>
            </a:r>
            <a:r>
              <a:rPr lang="en-ID" sz="2000" dirty="0"/>
              <a:t> </a:t>
            </a:r>
            <a:r>
              <a:rPr lang="en-ID" sz="2000" dirty="0" err="1"/>
              <a:t>perawat</a:t>
            </a:r>
            <a:r>
              <a:rPr lang="en-ID" sz="2000" dirty="0"/>
              <a:t> </a:t>
            </a:r>
            <a:r>
              <a:rPr lang="en-ID" sz="2000" dirty="0" err="1"/>
              <a:t>menyelesaikan</a:t>
            </a:r>
            <a:r>
              <a:rPr lang="en-ID" sz="2000" dirty="0"/>
              <a:t> </a:t>
            </a:r>
            <a:r>
              <a:rPr lang="en-ID" sz="2000" dirty="0" err="1"/>
              <a:t>masalah</a:t>
            </a:r>
            <a:r>
              <a:rPr lang="en-ID" sz="2000" dirty="0"/>
              <a:t> yang </a:t>
            </a:r>
            <a:r>
              <a:rPr lang="en-ID" sz="2000" dirty="0" err="1"/>
              <a:t>tidak</a:t>
            </a:r>
            <a:r>
              <a:rPr lang="en-ID" sz="2000" dirty="0"/>
              <a:t> </a:t>
            </a:r>
            <a:r>
              <a:rPr lang="en-ID" sz="2000" dirty="0" err="1"/>
              <a:t>dapat</a:t>
            </a:r>
            <a:r>
              <a:rPr lang="en-ID" sz="2000" dirty="0"/>
              <a:t> </a:t>
            </a:r>
            <a:r>
              <a:rPr lang="en-ID" sz="2000" dirty="0" err="1"/>
              <a:t>diselesaikan</a:t>
            </a:r>
            <a:r>
              <a:rPr lang="en-ID" sz="2000"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3625D-B685-19CD-1562-4ABEF9637982}"/>
              </a:ext>
            </a:extLst>
          </p:cNvPr>
          <p:cNvSpPr>
            <a:spLocks noGrp="1"/>
          </p:cNvSpPr>
          <p:nvPr>
            <p:ph type="title"/>
          </p:nvPr>
        </p:nvSpPr>
        <p:spPr>
          <a:xfrm>
            <a:off x="3595688" y="2571750"/>
            <a:ext cx="8229600" cy="1143000"/>
          </a:xfrm>
          <a:solidFill>
            <a:schemeClr val="accent3">
              <a:lumMod val="75000"/>
            </a:schemeClr>
          </a:solidFill>
        </p:spPr>
        <p:txBody>
          <a:bodyPr rtlCol="0">
            <a:normAutofit/>
          </a:bodyPr>
          <a:lstStyle/>
          <a:p>
            <a:pPr>
              <a:defRPr/>
            </a:pPr>
            <a:r>
              <a:rPr lang="id-ID" dirty="0">
                <a:solidFill>
                  <a:schemeClr val="bg1"/>
                </a:solidFill>
              </a:rPr>
              <a:t>TERIMAKASIH</a:t>
            </a:r>
            <a:r>
              <a:rPr lang="id-ID"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a:extLst>
              <a:ext uri="{FF2B5EF4-FFF2-40B4-BE49-F238E27FC236}">
                <a16:creationId xmlns:a16="http://schemas.microsoft.com/office/drawing/2014/main" id="{D7AACB51-85AC-CC62-CD53-ED01D5D759E1}"/>
              </a:ext>
            </a:extLst>
          </p:cNvPr>
          <p:cNvSpPr txBox="1">
            <a:spLocks noChangeArrowheads="1"/>
          </p:cNvSpPr>
          <p:nvPr/>
        </p:nvSpPr>
        <p:spPr bwMode="auto">
          <a:xfrm>
            <a:off x="2166938" y="725488"/>
            <a:ext cx="8291512" cy="646112"/>
          </a:xfrm>
          <a:prstGeom prst="rect">
            <a:avLst/>
          </a:prstGeom>
          <a:solidFill>
            <a:srgbClr val="00B050"/>
          </a:solidFill>
          <a:ln>
            <a:headEnd/>
            <a:tailEnd/>
          </a:ln>
        </p:spPr>
        <p:style>
          <a:lnRef idx="1">
            <a:schemeClr val="accent4"/>
          </a:lnRef>
          <a:fillRef idx="2">
            <a:schemeClr val="accent4"/>
          </a:fillRef>
          <a:effectRef idx="1">
            <a:schemeClr val="accent4"/>
          </a:effectRef>
          <a:fontRef idx="minor">
            <a:schemeClr val="dk1"/>
          </a:fontRef>
        </p:style>
        <p:txBody>
          <a:bodyPr>
            <a:spAutoFit/>
          </a:bodyPr>
          <a:lstStyle/>
          <a:p>
            <a:pPr algn="ctr">
              <a:defRPr/>
            </a:pPr>
            <a:r>
              <a:rPr lang="id-ID" sz="3600" dirty="0"/>
              <a:t>Latar Belakang </a:t>
            </a:r>
            <a:endParaRPr lang="en-US" sz="2400" dirty="0"/>
          </a:p>
        </p:txBody>
      </p:sp>
      <p:sp>
        <p:nvSpPr>
          <p:cNvPr id="19459" name="Rectangle 4">
            <a:extLst>
              <a:ext uri="{FF2B5EF4-FFF2-40B4-BE49-F238E27FC236}">
                <a16:creationId xmlns:a16="http://schemas.microsoft.com/office/drawing/2014/main" id="{301276CD-1308-E173-0BBD-DF1E4A247EEE}"/>
              </a:ext>
            </a:extLst>
          </p:cNvPr>
          <p:cNvSpPr>
            <a:spLocks noChangeArrowheads="1"/>
          </p:cNvSpPr>
          <p:nvPr/>
        </p:nvSpPr>
        <p:spPr bwMode="auto">
          <a:xfrm>
            <a:off x="2057401" y="2057401"/>
            <a:ext cx="8253413" cy="4579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0000"/>
              </a:lnSpc>
              <a:spcBef>
                <a:spcPct val="0"/>
              </a:spcBef>
              <a:buFontTx/>
              <a:buNone/>
            </a:pPr>
            <a:r>
              <a:rPr lang="en-US" altLang="en-US" sz="2800" b="1" dirty="0" err="1"/>
              <a:t>Tuntutan</a:t>
            </a:r>
            <a:r>
              <a:rPr lang="en-US" altLang="en-US" sz="2800" b="1" dirty="0"/>
              <a:t> pel. </a:t>
            </a:r>
            <a:r>
              <a:rPr lang="en-US" altLang="en-US" sz="2800" b="1" dirty="0" err="1"/>
              <a:t>Keperawatan</a:t>
            </a:r>
            <a:r>
              <a:rPr lang="en-US" altLang="en-US" sz="2800" b="1" dirty="0"/>
              <a:t> </a:t>
            </a:r>
            <a:r>
              <a:rPr lang="en-US" altLang="en-US" sz="2800" b="1" dirty="0">
                <a:sym typeface="Wingdings" panose="05000000000000000000" pitchFamily="2" charset="2"/>
              </a:rPr>
              <a:t></a:t>
            </a:r>
            <a:r>
              <a:rPr lang="en-US" altLang="en-US" sz="2800" b="1" dirty="0"/>
              <a:t> Quality and  safety</a:t>
            </a:r>
          </a:p>
          <a:p>
            <a:pPr eaLnBrk="1" hangingPunct="1">
              <a:lnSpc>
                <a:spcPct val="80000"/>
              </a:lnSpc>
              <a:spcBef>
                <a:spcPct val="0"/>
              </a:spcBef>
              <a:buFontTx/>
              <a:buNone/>
            </a:pPr>
            <a:r>
              <a:rPr lang="en-US" altLang="en-US" sz="2800" b="1" dirty="0" err="1"/>
              <a:t>Pelayanan</a:t>
            </a:r>
            <a:r>
              <a:rPr lang="en-US" altLang="en-US" sz="2800" b="1" dirty="0"/>
              <a:t> </a:t>
            </a:r>
            <a:r>
              <a:rPr lang="en-US" altLang="en-US" sz="2800" b="1" dirty="0" err="1"/>
              <a:t>Keperawatan</a:t>
            </a:r>
            <a:r>
              <a:rPr lang="en-US" altLang="en-US" sz="2800" b="1" dirty="0"/>
              <a:t> :</a:t>
            </a:r>
          </a:p>
          <a:p>
            <a:pPr lvl="1" eaLnBrk="1" hangingPunct="1">
              <a:lnSpc>
                <a:spcPct val="80000"/>
              </a:lnSpc>
              <a:spcBef>
                <a:spcPct val="0"/>
              </a:spcBef>
              <a:buFont typeface="Wingdings" panose="05000000000000000000" pitchFamily="2" charset="2"/>
              <a:buChar char="q"/>
            </a:pPr>
            <a:r>
              <a:rPr lang="en-US" altLang="en-US" b="1" dirty="0" err="1"/>
              <a:t>Pelayanan</a:t>
            </a:r>
            <a:r>
              <a:rPr lang="en-US" altLang="en-US" b="1" dirty="0"/>
              <a:t> 24 jam </a:t>
            </a:r>
            <a:r>
              <a:rPr lang="en-US" altLang="en-US" b="1" dirty="0" err="1"/>
              <a:t>terus</a:t>
            </a:r>
            <a:r>
              <a:rPr lang="en-US" altLang="en-US" b="1" dirty="0"/>
              <a:t> </a:t>
            </a:r>
            <a:r>
              <a:rPr lang="en-US" altLang="en-US" b="1" dirty="0" err="1"/>
              <a:t>menerus</a:t>
            </a:r>
            <a:r>
              <a:rPr lang="en-US" altLang="en-US" b="1" dirty="0"/>
              <a:t> </a:t>
            </a:r>
            <a:r>
              <a:rPr lang="en-US" altLang="en-US" b="1" dirty="0">
                <a:highlight>
                  <a:srgbClr val="FFFF00"/>
                </a:highlight>
              </a:rPr>
              <a:t>(TERBAGI DALAM SHIF JAGA &amp; KOORDINASI PEMBAGIAN TUGAS)</a:t>
            </a:r>
          </a:p>
          <a:p>
            <a:pPr lvl="1" eaLnBrk="1" hangingPunct="1">
              <a:lnSpc>
                <a:spcPct val="80000"/>
              </a:lnSpc>
              <a:spcBef>
                <a:spcPct val="0"/>
              </a:spcBef>
              <a:buFont typeface="Wingdings" panose="05000000000000000000" pitchFamily="2" charset="2"/>
              <a:buChar char="q"/>
            </a:pPr>
            <a:r>
              <a:rPr lang="en-US" altLang="en-US" b="1" dirty="0" err="1"/>
              <a:t>Jumlah</a:t>
            </a:r>
            <a:r>
              <a:rPr lang="en-US" altLang="en-US" b="1" dirty="0"/>
              <a:t> </a:t>
            </a:r>
            <a:r>
              <a:rPr lang="en-US" altLang="en-US" b="1" dirty="0" err="1"/>
              <a:t>tenaga</a:t>
            </a:r>
            <a:r>
              <a:rPr lang="en-US" altLang="en-US" b="1" dirty="0"/>
              <a:t> &gt;&gt;&gt;&gt; ; </a:t>
            </a:r>
          </a:p>
          <a:p>
            <a:pPr lvl="1" eaLnBrk="1" hangingPunct="1">
              <a:lnSpc>
                <a:spcPct val="80000"/>
              </a:lnSpc>
              <a:spcBef>
                <a:spcPct val="0"/>
              </a:spcBef>
              <a:buFont typeface="Wingdings" panose="05000000000000000000" pitchFamily="2" charset="2"/>
              <a:buChar char="q"/>
            </a:pPr>
            <a:r>
              <a:rPr lang="en-US" altLang="en-US" b="1" dirty="0" err="1"/>
              <a:t>Berada</a:t>
            </a:r>
            <a:r>
              <a:rPr lang="en-US" altLang="en-US" b="1" dirty="0"/>
              <a:t> di </a:t>
            </a:r>
            <a:r>
              <a:rPr lang="en-US" altLang="en-US" b="1" dirty="0" err="1"/>
              <a:t>berbagai</a:t>
            </a:r>
            <a:r>
              <a:rPr lang="en-US" altLang="en-US" b="1" dirty="0"/>
              <a:t> unit </a:t>
            </a:r>
            <a:r>
              <a:rPr lang="en-US" altLang="en-US" b="1" dirty="0" err="1"/>
              <a:t>kerja</a:t>
            </a:r>
            <a:r>
              <a:rPr lang="en-US" altLang="en-US" b="1" dirty="0"/>
              <a:t> di RS</a:t>
            </a:r>
          </a:p>
          <a:p>
            <a:pPr lvl="1" eaLnBrk="1" hangingPunct="1">
              <a:lnSpc>
                <a:spcPct val="80000"/>
              </a:lnSpc>
              <a:spcBef>
                <a:spcPct val="0"/>
              </a:spcBef>
              <a:buFont typeface="Wingdings" panose="05000000000000000000" pitchFamily="2" charset="2"/>
              <a:buChar char="q"/>
            </a:pPr>
            <a:r>
              <a:rPr lang="en-US" altLang="en-US" b="1" dirty="0" err="1"/>
              <a:t>Prosedur</a:t>
            </a:r>
            <a:r>
              <a:rPr lang="en-US" altLang="en-US" b="1" dirty="0"/>
              <a:t>/ </a:t>
            </a:r>
            <a:r>
              <a:rPr lang="en-US" altLang="en-US" b="1" dirty="0" err="1"/>
              <a:t>tindakan</a:t>
            </a:r>
            <a:r>
              <a:rPr lang="en-US" altLang="en-US" b="1" dirty="0"/>
              <a:t> &gt;&gt; </a:t>
            </a:r>
            <a:r>
              <a:rPr lang="en-US" altLang="en-US" b="1" dirty="0">
                <a:sym typeface="Wingdings" panose="05000000000000000000" pitchFamily="2" charset="2"/>
              </a:rPr>
              <a:t> RISIKO SALAH &gt;&gt;&gt; </a:t>
            </a:r>
            <a:endParaRPr lang="en-US" altLang="en-US" b="1" dirty="0"/>
          </a:p>
          <a:p>
            <a:pPr lvl="1" eaLnBrk="1" hangingPunct="1">
              <a:lnSpc>
                <a:spcPct val="80000"/>
              </a:lnSpc>
              <a:spcBef>
                <a:spcPct val="0"/>
              </a:spcBef>
              <a:buFont typeface="Wingdings" panose="05000000000000000000" pitchFamily="2" charset="2"/>
              <a:buChar char="q"/>
            </a:pPr>
            <a:r>
              <a:rPr lang="en-US" altLang="en-US" b="1" dirty="0" err="1"/>
              <a:t>Pelaksanaan</a:t>
            </a:r>
            <a:r>
              <a:rPr lang="en-US" altLang="en-US" b="1" dirty="0"/>
              <a:t> </a:t>
            </a:r>
            <a:r>
              <a:rPr lang="en-US" altLang="en-US" b="1" dirty="0" err="1"/>
              <a:t>praktik</a:t>
            </a:r>
            <a:r>
              <a:rPr lang="en-US" altLang="en-US" b="1" dirty="0"/>
              <a:t> Kep </a:t>
            </a:r>
            <a:r>
              <a:rPr lang="en-US" altLang="en-US" b="1" dirty="0">
                <a:sym typeface="Wingdings" panose="05000000000000000000" pitchFamily="2" charset="2"/>
              </a:rPr>
              <a:t></a:t>
            </a:r>
            <a:r>
              <a:rPr lang="en-US" altLang="en-US" b="1" dirty="0"/>
              <a:t> </a:t>
            </a:r>
            <a:r>
              <a:rPr lang="en-US" altLang="en-US" b="1" dirty="0" err="1"/>
              <a:t>Berkolaborasi</a:t>
            </a:r>
            <a:r>
              <a:rPr lang="en-US" altLang="en-US" b="1" dirty="0"/>
              <a:t> dg </a:t>
            </a:r>
            <a:r>
              <a:rPr lang="en-US" altLang="en-US" b="1" dirty="0" err="1"/>
              <a:t>tim</a:t>
            </a:r>
            <a:r>
              <a:rPr lang="en-US" altLang="en-US" b="1" dirty="0"/>
              <a:t> </a:t>
            </a:r>
            <a:r>
              <a:rPr lang="en-US" altLang="en-US" b="1" dirty="0" err="1"/>
              <a:t>kes</a:t>
            </a:r>
            <a:r>
              <a:rPr lang="en-US" altLang="en-US" b="1" dirty="0"/>
              <a:t>. lain </a:t>
            </a:r>
            <a:r>
              <a:rPr lang="en-US" altLang="en-US" b="1" dirty="0">
                <a:sym typeface="Wingdings" panose="05000000000000000000" pitchFamily="2" charset="2"/>
              </a:rPr>
              <a:t> </a:t>
            </a:r>
            <a:r>
              <a:rPr lang="en-US" altLang="en-US" b="1" dirty="0" err="1">
                <a:sym typeface="Wingdings" panose="05000000000000000000" pitchFamily="2" charset="2"/>
              </a:rPr>
              <a:t>risiko</a:t>
            </a:r>
            <a:r>
              <a:rPr lang="en-US" altLang="en-US" b="1" dirty="0">
                <a:sym typeface="Wingdings" panose="05000000000000000000" pitchFamily="2" charset="2"/>
              </a:rPr>
              <a:t> salah &gt;&gt;&gt;</a:t>
            </a:r>
          </a:p>
          <a:p>
            <a:pPr eaLnBrk="1" hangingPunct="1">
              <a:lnSpc>
                <a:spcPct val="80000"/>
              </a:lnSpc>
              <a:spcBef>
                <a:spcPct val="0"/>
              </a:spcBef>
              <a:buFontTx/>
              <a:buNone/>
            </a:pPr>
            <a:r>
              <a:rPr lang="en-US" altLang="en-US" sz="2800" b="1" dirty="0" err="1"/>
              <a:t>Manajemen</a:t>
            </a:r>
            <a:r>
              <a:rPr lang="en-US" altLang="en-US" sz="2800" b="1" dirty="0"/>
              <a:t> </a:t>
            </a:r>
            <a:r>
              <a:rPr lang="en-US" altLang="en-US" sz="2800" b="1" dirty="0" err="1"/>
              <a:t>risiko</a:t>
            </a:r>
            <a:r>
              <a:rPr lang="en-US" altLang="en-US" sz="2800" b="1" dirty="0"/>
              <a:t> Klinik</a:t>
            </a:r>
            <a:r>
              <a:rPr lang="en-US" altLang="en-US" sz="2800" b="1" dirty="0">
                <a:sym typeface="Wingdings" panose="05000000000000000000" pitchFamily="2" charset="2"/>
              </a:rPr>
              <a:t> </a:t>
            </a:r>
            <a:r>
              <a:rPr lang="en-US" altLang="en-US" sz="2800" b="1" dirty="0" err="1">
                <a:sym typeface="Wingdings" panose="05000000000000000000" pitchFamily="2" charset="2"/>
              </a:rPr>
              <a:t>bagian</a:t>
            </a:r>
            <a:r>
              <a:rPr lang="en-US" altLang="en-US" sz="2800" b="1" dirty="0">
                <a:sym typeface="Wingdings" panose="05000000000000000000" pitchFamily="2" charset="2"/>
              </a:rPr>
              <a:t> integral </a:t>
            </a:r>
            <a:r>
              <a:rPr lang="en-US" altLang="en-US" sz="2800" b="1" dirty="0" err="1">
                <a:sym typeface="Wingdings" panose="05000000000000000000" pitchFamily="2" charset="2"/>
              </a:rPr>
              <a:t>dari</a:t>
            </a:r>
            <a:r>
              <a:rPr lang="en-US" altLang="en-US" sz="2800" b="1" dirty="0">
                <a:sym typeface="Wingdings" panose="05000000000000000000" pitchFamily="2" charset="2"/>
              </a:rPr>
              <a:t> PROSES </a:t>
            </a:r>
            <a:r>
              <a:rPr lang="en-US" altLang="en-US" sz="2800" b="1" dirty="0" err="1">
                <a:sym typeface="Wingdings" panose="05000000000000000000" pitchFamily="2" charset="2"/>
              </a:rPr>
              <a:t>asuhan</a:t>
            </a:r>
            <a:r>
              <a:rPr lang="en-US" altLang="en-US" sz="2800" b="1" dirty="0">
                <a:sym typeface="Wingdings" panose="05000000000000000000" pitchFamily="2" charset="2"/>
              </a:rPr>
              <a:t> </a:t>
            </a:r>
            <a:r>
              <a:rPr lang="en-US" altLang="en-US" sz="2800" b="1" dirty="0" err="1">
                <a:sym typeface="Wingdings" panose="05000000000000000000" pitchFamily="2" charset="2"/>
              </a:rPr>
              <a:t>keperawatan</a:t>
            </a:r>
            <a:r>
              <a:rPr lang="en-US" altLang="en-US" sz="2800" b="1" dirty="0">
                <a:sym typeface="Wingdings" panose="05000000000000000000" pitchFamily="2" charset="2"/>
              </a:rPr>
              <a:t> </a:t>
            </a:r>
            <a:r>
              <a:rPr lang="en-US" altLang="en-US" sz="2800" b="1" dirty="0" err="1">
                <a:sym typeface="Wingdings" panose="05000000000000000000" pitchFamily="2" charset="2"/>
              </a:rPr>
              <a:t>saat</a:t>
            </a:r>
            <a:r>
              <a:rPr lang="en-US" altLang="en-US" sz="2800" b="1" dirty="0">
                <a:sym typeface="Wingdings" panose="05000000000000000000" pitchFamily="2" charset="2"/>
              </a:rPr>
              <a:t> </a:t>
            </a:r>
            <a:r>
              <a:rPr lang="en-US" altLang="en-US" sz="2800" b="1" dirty="0" err="1">
                <a:sym typeface="Wingdings" panose="05000000000000000000" pitchFamily="2" charset="2"/>
              </a:rPr>
              <a:t>ini</a:t>
            </a:r>
            <a:r>
              <a:rPr lang="en-US" altLang="en-US" sz="2800" b="1" dirty="0">
                <a:sym typeface="Wingdings" panose="05000000000000000000" pitchFamily="2" charset="2"/>
              </a:rPr>
              <a:t> </a:t>
            </a:r>
            <a:r>
              <a:rPr lang="en-US" altLang="en-US" sz="2800" b="1" dirty="0" err="1">
                <a:sym typeface="Wingdings" panose="05000000000000000000" pitchFamily="2" charset="2"/>
              </a:rPr>
              <a:t>pelaporan</a:t>
            </a:r>
            <a:r>
              <a:rPr lang="en-US" altLang="en-US" sz="2800" b="1" dirty="0">
                <a:sym typeface="Wingdings" panose="05000000000000000000" pitchFamily="2" charset="2"/>
              </a:rPr>
              <a:t> </a:t>
            </a:r>
            <a:r>
              <a:rPr lang="en-US" altLang="en-US" sz="2800" b="1" dirty="0" err="1">
                <a:sym typeface="Wingdings" panose="05000000000000000000" pitchFamily="2" charset="2"/>
              </a:rPr>
              <a:t>kejadian</a:t>
            </a:r>
            <a:r>
              <a:rPr lang="en-US" altLang="en-US" sz="2800" b="1" dirty="0">
                <a:sym typeface="Wingdings" panose="05000000000000000000" pitchFamily="2" charset="2"/>
              </a:rPr>
              <a:t> </a:t>
            </a:r>
            <a:r>
              <a:rPr lang="en-US" altLang="en-US" sz="2800" b="1" dirty="0" err="1">
                <a:sym typeface="Wingdings" panose="05000000000000000000" pitchFamily="2" charset="2"/>
              </a:rPr>
              <a:t>adaTDK</a:t>
            </a:r>
            <a:r>
              <a:rPr lang="en-US" altLang="en-US" sz="2800" b="1" dirty="0">
                <a:sym typeface="Wingdings" panose="05000000000000000000" pitchFamily="2" charset="2"/>
              </a:rPr>
              <a:t> DIANALISIS !!!</a:t>
            </a:r>
            <a:endParaRPr lang="en-US" altLang="en-US" sz="2800" b="1" dirty="0"/>
          </a:p>
        </p:txBody>
      </p:sp>
      <p:sp>
        <p:nvSpPr>
          <p:cNvPr id="7" name="Footer Placeholder 6">
            <a:extLst>
              <a:ext uri="{FF2B5EF4-FFF2-40B4-BE49-F238E27FC236}">
                <a16:creationId xmlns:a16="http://schemas.microsoft.com/office/drawing/2014/main" id="{D3A75B35-F036-BA8F-D994-8B2882AFEB2A}"/>
              </a:ext>
            </a:extLst>
          </p:cNvPr>
          <p:cNvSpPr>
            <a:spLocks noGrp="1"/>
          </p:cNvSpPr>
          <p:nvPr>
            <p:ph type="ftr" sz="quarter" idx="11"/>
          </p:nvPr>
        </p:nvSpPr>
        <p:spPr/>
        <p:txBody>
          <a:bodyPr/>
          <a:lstStyle/>
          <a:p>
            <a:pPr>
              <a:defRPr/>
            </a:pPr>
            <a:r>
              <a:rPr lang="id-ID"/>
              <a:t>Seminar Nasional Keperawatan</a:t>
            </a:r>
          </a:p>
        </p:txBody>
      </p:sp>
      <p:sp>
        <p:nvSpPr>
          <p:cNvPr id="19462" name="Slide Number Placeholder 7">
            <a:extLst>
              <a:ext uri="{FF2B5EF4-FFF2-40B4-BE49-F238E27FC236}">
                <a16:creationId xmlns:a16="http://schemas.microsoft.com/office/drawing/2014/main" id="{AD9A5ED8-3D1D-7D4C-7787-D58EED109D8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E7ACF7E-A5B5-4529-8674-D22A23B63EEC}" type="slidenum">
              <a:rPr lang="id-ID" altLang="en-US" sz="1200">
                <a:solidFill>
                  <a:srgbClr val="898989"/>
                </a:solidFill>
              </a:rPr>
              <a:pPr>
                <a:spcBef>
                  <a:spcPct val="0"/>
                </a:spcBef>
                <a:buFontTx/>
                <a:buNone/>
              </a:pPr>
              <a:t>2</a:t>
            </a:fld>
            <a:endParaRPr lang="id-ID" altLang="en-US" sz="1200">
              <a:solidFill>
                <a:srgbClr val="898989"/>
              </a:solidFill>
            </a:endParaRPr>
          </a:p>
        </p:txBody>
      </p:sp>
    </p:spTree>
    <p:extLst>
      <p:ext uri="{BB962C8B-B14F-4D97-AF65-F5344CB8AC3E}">
        <p14:creationId xmlns:p14="http://schemas.microsoft.com/office/powerpoint/2010/main" val="747820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942FB2A5-DC8E-8F98-C3DC-AEF4076BD35F}"/>
              </a:ext>
            </a:extLst>
          </p:cNvPr>
          <p:cNvSpPr>
            <a:spLocks noGrp="1"/>
          </p:cNvSpPr>
          <p:nvPr>
            <p:ph type="title"/>
          </p:nvPr>
        </p:nvSpPr>
        <p:spPr/>
        <p:txBody>
          <a:bodyPr/>
          <a:lstStyle/>
          <a:p>
            <a:pPr eaLnBrk="1" hangingPunct="1"/>
            <a:endParaRPr lang="en-US" altLang="en-US" sz="2800"/>
          </a:p>
        </p:txBody>
      </p:sp>
      <p:sp>
        <p:nvSpPr>
          <p:cNvPr id="20483" name="Rectangle 3">
            <a:extLst>
              <a:ext uri="{FF2B5EF4-FFF2-40B4-BE49-F238E27FC236}">
                <a16:creationId xmlns:a16="http://schemas.microsoft.com/office/drawing/2014/main" id="{4CA2B2DD-C0A5-9A1E-8C00-9F7D0E17E883}"/>
              </a:ext>
            </a:extLst>
          </p:cNvPr>
          <p:cNvSpPr>
            <a:spLocks noGrp="1"/>
          </p:cNvSpPr>
          <p:nvPr>
            <p:ph idx="1"/>
          </p:nvPr>
        </p:nvSpPr>
        <p:spPr/>
        <p:txBody>
          <a:bodyPr/>
          <a:lstStyle/>
          <a:p>
            <a:pPr eaLnBrk="1" hangingPunct="1">
              <a:buFont typeface="Wingdings" panose="05000000000000000000" pitchFamily="2" charset="2"/>
              <a:buNone/>
            </a:pPr>
            <a:endParaRPr lang="en-US" altLang="en-US"/>
          </a:p>
          <a:p>
            <a:pPr eaLnBrk="1" hangingPunct="1">
              <a:buFont typeface="Wingdings" panose="05000000000000000000" pitchFamily="2" charset="2"/>
              <a:buNone/>
            </a:pPr>
            <a:endParaRPr lang="en-US" altLang="en-US"/>
          </a:p>
          <a:p>
            <a:pPr eaLnBrk="1" hangingPunct="1">
              <a:buFont typeface="Wingdings" panose="05000000000000000000" pitchFamily="2" charset="2"/>
              <a:buNone/>
            </a:pPr>
            <a:endParaRPr lang="en-US" altLang="en-US"/>
          </a:p>
          <a:p>
            <a:pPr eaLnBrk="1" hangingPunct="1">
              <a:buFont typeface="Wingdings" panose="05000000000000000000" pitchFamily="2" charset="2"/>
              <a:buNone/>
            </a:pPr>
            <a:endParaRPr lang="en-US" altLang="en-US"/>
          </a:p>
        </p:txBody>
      </p:sp>
      <p:grpSp>
        <p:nvGrpSpPr>
          <p:cNvPr id="2" name="Group 4">
            <a:extLst>
              <a:ext uri="{FF2B5EF4-FFF2-40B4-BE49-F238E27FC236}">
                <a16:creationId xmlns:a16="http://schemas.microsoft.com/office/drawing/2014/main" id="{44712CCE-1034-2591-2DBE-E1728D86CB7C}"/>
              </a:ext>
            </a:extLst>
          </p:cNvPr>
          <p:cNvGrpSpPr>
            <a:grpSpLocks noChangeAspect="1"/>
          </p:cNvGrpSpPr>
          <p:nvPr/>
        </p:nvGrpSpPr>
        <p:grpSpPr bwMode="auto">
          <a:xfrm>
            <a:off x="2209800" y="1727200"/>
            <a:ext cx="7696200" cy="3124200"/>
            <a:chOff x="1620" y="1620"/>
            <a:chExt cx="10260" cy="4140"/>
          </a:xfrm>
          <a:solidFill>
            <a:schemeClr val="bg1">
              <a:lumMod val="95000"/>
            </a:schemeClr>
          </a:solidFill>
        </p:grpSpPr>
        <p:sp>
          <p:nvSpPr>
            <p:cNvPr id="108549" name="AutoShape 5">
              <a:extLst>
                <a:ext uri="{FF2B5EF4-FFF2-40B4-BE49-F238E27FC236}">
                  <a16:creationId xmlns:a16="http://schemas.microsoft.com/office/drawing/2014/main" id="{65479CDB-C297-520D-4696-D05A4258CBA4}"/>
                </a:ext>
              </a:extLst>
            </p:cNvPr>
            <p:cNvSpPr>
              <a:spLocks noChangeAspect="1" noChangeArrowheads="1"/>
            </p:cNvSpPr>
            <p:nvPr/>
          </p:nvSpPr>
          <p:spPr bwMode="auto">
            <a:xfrm>
              <a:off x="1620" y="1620"/>
              <a:ext cx="10260" cy="4140"/>
            </a:xfrm>
            <a:prstGeom prst="rect">
              <a:avLst/>
            </a:prstGeom>
            <a:grpFill/>
            <a:ln w="9525">
              <a:noFill/>
              <a:miter lim="800000"/>
              <a:headEnd/>
              <a:tailEnd/>
            </a:ln>
          </p:spPr>
          <p:txBody>
            <a:bodyPr/>
            <a:lstStyle/>
            <a:p>
              <a:pPr eaLnBrk="1" hangingPunct="1">
                <a:defRPr/>
              </a:pPr>
              <a:endParaRPr lang="id-ID">
                <a:cs typeface="Arial" panose="020B0604020202020204" pitchFamily="34" charset="0"/>
              </a:endParaRPr>
            </a:p>
          </p:txBody>
        </p:sp>
        <p:sp>
          <p:nvSpPr>
            <p:cNvPr id="108550" name="Text Box 6">
              <a:extLst>
                <a:ext uri="{FF2B5EF4-FFF2-40B4-BE49-F238E27FC236}">
                  <a16:creationId xmlns:a16="http://schemas.microsoft.com/office/drawing/2014/main" id="{2AD50D0A-FECA-2AEC-9DF5-F660A2E57E94}"/>
                </a:ext>
              </a:extLst>
            </p:cNvPr>
            <p:cNvSpPr txBox="1">
              <a:spLocks noChangeArrowheads="1"/>
            </p:cNvSpPr>
            <p:nvPr/>
          </p:nvSpPr>
          <p:spPr bwMode="auto">
            <a:xfrm>
              <a:off x="1800" y="1980"/>
              <a:ext cx="2160" cy="1439"/>
            </a:xfrm>
            <a:prstGeom prst="rect">
              <a:avLst/>
            </a:prstGeom>
            <a:grpFill/>
            <a:ln w="9525">
              <a:solidFill>
                <a:srgbClr val="000000"/>
              </a:solidFill>
              <a:miter lim="800000"/>
              <a:headEnd/>
              <a:tailEnd/>
            </a:ln>
            <a:effectLst>
              <a:outerShdw dist="107763" dir="13500000" algn="ctr" rotWithShape="0">
                <a:srgbClr val="808080">
                  <a:alpha val="50000"/>
                </a:srgbClr>
              </a:outerShdw>
            </a:effectLst>
          </p:spPr>
          <p:txBody>
            <a:bodyPr/>
            <a:lstStyle/>
            <a:p>
              <a:pPr eaLnBrk="1" hangingPunct="1">
                <a:defRPr/>
              </a:pPr>
              <a:r>
                <a:rPr lang="en-US" sz="1400" b="1">
                  <a:cs typeface="Arial" panose="020B0604020202020204" pitchFamily="34" charset="0"/>
                </a:rPr>
                <a:t> </a:t>
              </a:r>
              <a:r>
                <a:rPr lang="en-US" sz="1500" b="1">
                  <a:cs typeface="Arial" panose="020B0604020202020204" pitchFamily="34" charset="0"/>
                </a:rPr>
                <a:t>Perencanaan:</a:t>
              </a:r>
              <a:r>
                <a:rPr lang="en-US" sz="1400" b="1">
                  <a:cs typeface="Arial" panose="020B0604020202020204" pitchFamily="34" charset="0"/>
                </a:rPr>
                <a:t> </a:t>
              </a:r>
            </a:p>
            <a:p>
              <a:pPr marL="114300" lvl="1" indent="168275">
                <a:buFont typeface="Times New Roman" pitchFamily="18" charset="0"/>
                <a:buChar char="-"/>
                <a:defRPr/>
              </a:pPr>
              <a:r>
                <a:rPr lang="en-US" sz="1400" b="1">
                  <a:cs typeface="Arial" panose="020B0604020202020204" pitchFamily="34" charset="0"/>
                </a:rPr>
                <a:t>Tujuan </a:t>
              </a:r>
            </a:p>
            <a:p>
              <a:pPr marL="114300" lvl="1" indent="168275">
                <a:buFont typeface="Times New Roman" pitchFamily="18" charset="0"/>
                <a:buChar char="-"/>
                <a:defRPr/>
              </a:pPr>
              <a:r>
                <a:rPr lang="en-US" sz="1400" b="1">
                  <a:cs typeface="Arial" panose="020B0604020202020204" pitchFamily="34" charset="0"/>
                </a:rPr>
                <a:t>Kebijakan</a:t>
              </a:r>
            </a:p>
            <a:p>
              <a:pPr marL="114300" lvl="1" indent="168275">
                <a:buFont typeface="Times New Roman" pitchFamily="18" charset="0"/>
                <a:buChar char="-"/>
                <a:defRPr/>
              </a:pPr>
              <a:r>
                <a:rPr lang="en-US" sz="1400" b="1">
                  <a:cs typeface="Arial" panose="020B0604020202020204" pitchFamily="34" charset="0"/>
                </a:rPr>
                <a:t>Program </a:t>
              </a:r>
            </a:p>
          </p:txBody>
        </p:sp>
        <p:sp>
          <p:nvSpPr>
            <p:cNvPr id="108551" name="Text Box 7">
              <a:extLst>
                <a:ext uri="{FF2B5EF4-FFF2-40B4-BE49-F238E27FC236}">
                  <a16:creationId xmlns:a16="http://schemas.microsoft.com/office/drawing/2014/main" id="{094C432B-6BF0-5DB8-DF7C-BAA2726992DB}"/>
                </a:ext>
              </a:extLst>
            </p:cNvPr>
            <p:cNvSpPr txBox="1">
              <a:spLocks noChangeArrowheads="1"/>
            </p:cNvSpPr>
            <p:nvPr/>
          </p:nvSpPr>
          <p:spPr bwMode="auto">
            <a:xfrm>
              <a:off x="4110" y="1980"/>
              <a:ext cx="2700" cy="1440"/>
            </a:xfrm>
            <a:prstGeom prst="rect">
              <a:avLst/>
            </a:prstGeom>
            <a:grpFill/>
            <a:ln w="9525">
              <a:solidFill>
                <a:srgbClr val="000000"/>
              </a:solidFill>
              <a:miter lim="800000"/>
              <a:headEnd/>
              <a:tailEnd/>
            </a:ln>
            <a:effectLst>
              <a:outerShdw dist="107763" dir="13500000" algn="ctr" rotWithShape="0">
                <a:srgbClr val="808080">
                  <a:alpha val="50000"/>
                </a:srgbClr>
              </a:outerShdw>
            </a:effectLst>
          </p:spPr>
          <p:txBody>
            <a:bodyPr/>
            <a:lstStyle/>
            <a:p>
              <a:pPr eaLnBrk="1" hangingPunct="1">
                <a:defRPr/>
              </a:pPr>
              <a:r>
                <a:rPr lang="en-US" sz="1400" b="1">
                  <a:cs typeface="Arial" panose="020B0604020202020204" pitchFamily="34" charset="0"/>
                </a:rPr>
                <a:t> </a:t>
              </a:r>
              <a:r>
                <a:rPr lang="en-US" sz="1500" b="1">
                  <a:cs typeface="Arial" panose="020B0604020202020204" pitchFamily="34" charset="0"/>
                </a:rPr>
                <a:t>Pengorganisasian:</a:t>
              </a:r>
            </a:p>
            <a:p>
              <a:pPr lvl="1" indent="-174625">
                <a:buFont typeface="Times New Roman" pitchFamily="18" charset="0"/>
                <a:buChar char="-"/>
                <a:defRPr/>
              </a:pPr>
              <a:r>
                <a:rPr lang="en-US" sz="1400" b="1">
                  <a:cs typeface="Arial" panose="020B0604020202020204" pitchFamily="34" charset="0"/>
                </a:rPr>
                <a:t>Struktur</a:t>
              </a:r>
            </a:p>
            <a:p>
              <a:pPr lvl="1" indent="-174625">
                <a:buFont typeface="Times New Roman" pitchFamily="18" charset="0"/>
                <a:buChar char="-"/>
                <a:defRPr/>
              </a:pPr>
              <a:r>
                <a:rPr lang="en-US" sz="1400" b="1">
                  <a:cs typeface="Arial" panose="020B0604020202020204" pitchFamily="34" charset="0"/>
                </a:rPr>
                <a:t>Staffing </a:t>
              </a:r>
            </a:p>
            <a:p>
              <a:pPr lvl="1" indent="-174625">
                <a:buFont typeface="Times New Roman" pitchFamily="18" charset="0"/>
                <a:buChar char="-"/>
                <a:defRPr/>
              </a:pPr>
              <a:r>
                <a:rPr lang="en-US" sz="1400" b="1">
                  <a:cs typeface="Arial" panose="020B0604020202020204" pitchFamily="34" charset="0"/>
                </a:rPr>
                <a:t>Koordinasi</a:t>
              </a:r>
              <a:r>
                <a:rPr lang="en-US" sz="1400">
                  <a:cs typeface="Arial" panose="020B0604020202020204" pitchFamily="34" charset="0"/>
                </a:rPr>
                <a:t>  </a:t>
              </a:r>
              <a:endParaRPr lang="en-US">
                <a:cs typeface="Arial" panose="020B0604020202020204" pitchFamily="34" charset="0"/>
              </a:endParaRPr>
            </a:p>
          </p:txBody>
        </p:sp>
        <p:sp>
          <p:nvSpPr>
            <p:cNvPr id="108552" name="Text Box 8">
              <a:extLst>
                <a:ext uri="{FF2B5EF4-FFF2-40B4-BE49-F238E27FC236}">
                  <a16:creationId xmlns:a16="http://schemas.microsoft.com/office/drawing/2014/main" id="{5BC8DB17-2DC4-8CAA-1505-9CA877B0332F}"/>
                </a:ext>
              </a:extLst>
            </p:cNvPr>
            <p:cNvSpPr txBox="1">
              <a:spLocks noChangeArrowheads="1"/>
            </p:cNvSpPr>
            <p:nvPr/>
          </p:nvSpPr>
          <p:spPr bwMode="auto">
            <a:xfrm>
              <a:off x="6930" y="1980"/>
              <a:ext cx="2460" cy="1440"/>
            </a:xfrm>
            <a:prstGeom prst="rect">
              <a:avLst/>
            </a:prstGeom>
            <a:grpFill/>
            <a:ln w="9525">
              <a:solidFill>
                <a:srgbClr val="000000"/>
              </a:solidFill>
              <a:miter lim="800000"/>
              <a:headEnd/>
              <a:tailEnd/>
            </a:ln>
            <a:effectLst>
              <a:outerShdw dist="107763" dir="13500000" algn="ctr" rotWithShape="0">
                <a:srgbClr val="808080">
                  <a:alpha val="50000"/>
                </a:srgbClr>
              </a:outerShdw>
            </a:effectLst>
          </p:spPr>
          <p:txBody>
            <a:bodyPr/>
            <a:lstStyle/>
            <a:p>
              <a:pPr eaLnBrk="1" hangingPunct="1">
                <a:defRPr/>
              </a:pPr>
              <a:r>
                <a:rPr lang="en-US" sz="1400">
                  <a:cs typeface="Arial" panose="020B0604020202020204" pitchFamily="34" charset="0"/>
                </a:rPr>
                <a:t>  </a:t>
              </a:r>
              <a:r>
                <a:rPr lang="en-US" sz="1500" b="1">
                  <a:cs typeface="Arial" panose="020B0604020202020204" pitchFamily="34" charset="0"/>
                </a:rPr>
                <a:t>Pelaksanaan: </a:t>
              </a:r>
            </a:p>
            <a:p>
              <a:pPr marL="347663" lvl="1" indent="-233363">
                <a:buFont typeface="Times New Roman" pitchFamily="18" charset="0"/>
                <a:buChar char="-"/>
                <a:defRPr/>
              </a:pPr>
              <a:r>
                <a:rPr lang="en-US" sz="1400" b="1">
                  <a:cs typeface="Arial" panose="020B0604020202020204" pitchFamily="34" charset="0"/>
                </a:rPr>
                <a:t>Motivasi</a:t>
              </a:r>
            </a:p>
            <a:p>
              <a:pPr marL="347663" lvl="1" indent="-233363">
                <a:buFont typeface="Times New Roman" pitchFamily="18" charset="0"/>
                <a:buChar char="-"/>
                <a:defRPr/>
              </a:pPr>
              <a:r>
                <a:rPr lang="en-US" sz="1400" b="1">
                  <a:cs typeface="Arial" panose="020B0604020202020204" pitchFamily="34" charset="0"/>
                </a:rPr>
                <a:t>Memimpin </a:t>
              </a:r>
            </a:p>
            <a:p>
              <a:pPr marL="347663" lvl="1" indent="-233363">
                <a:buFont typeface="Times New Roman" pitchFamily="18" charset="0"/>
                <a:buChar char="-"/>
                <a:defRPr/>
              </a:pPr>
              <a:r>
                <a:rPr lang="en-US" sz="1400" b="1">
                  <a:cs typeface="Arial" panose="020B0604020202020204" pitchFamily="34" charset="0"/>
                </a:rPr>
                <a:t>Mengawasi </a:t>
              </a:r>
              <a:endParaRPr lang="en-US" b="1">
                <a:cs typeface="Arial" panose="020B0604020202020204" pitchFamily="34" charset="0"/>
              </a:endParaRPr>
            </a:p>
          </p:txBody>
        </p:sp>
        <p:sp>
          <p:nvSpPr>
            <p:cNvPr id="108553" name="Text Box 9">
              <a:extLst>
                <a:ext uri="{FF2B5EF4-FFF2-40B4-BE49-F238E27FC236}">
                  <a16:creationId xmlns:a16="http://schemas.microsoft.com/office/drawing/2014/main" id="{5C7A9871-9806-A603-6956-B1FC83B7DF2E}"/>
                </a:ext>
              </a:extLst>
            </p:cNvPr>
            <p:cNvSpPr txBox="1">
              <a:spLocks noChangeArrowheads="1"/>
            </p:cNvSpPr>
            <p:nvPr/>
          </p:nvSpPr>
          <p:spPr bwMode="auto">
            <a:xfrm>
              <a:off x="9540" y="1980"/>
              <a:ext cx="2160" cy="1440"/>
            </a:xfrm>
            <a:prstGeom prst="rect">
              <a:avLst/>
            </a:prstGeom>
            <a:grpFill/>
            <a:ln w="9525">
              <a:solidFill>
                <a:srgbClr val="000000"/>
              </a:solidFill>
              <a:miter lim="800000"/>
              <a:headEnd/>
              <a:tailEnd/>
            </a:ln>
            <a:effectLst>
              <a:outerShdw dist="107763" dir="13500000" algn="ctr" rotWithShape="0">
                <a:srgbClr val="808080">
                  <a:alpha val="50000"/>
                </a:srgbClr>
              </a:outerShdw>
            </a:effectLst>
          </p:spPr>
          <p:txBody>
            <a:bodyPr/>
            <a:lstStyle/>
            <a:p>
              <a:pPr eaLnBrk="1" hangingPunct="1">
                <a:defRPr/>
              </a:pPr>
              <a:r>
                <a:rPr lang="en-US" sz="1400" b="1">
                  <a:cs typeface="Arial" panose="020B0604020202020204" pitchFamily="34" charset="0"/>
                </a:rPr>
                <a:t>   </a:t>
              </a:r>
              <a:r>
                <a:rPr lang="en-US" sz="1500" b="1">
                  <a:cs typeface="Arial" panose="020B0604020202020204" pitchFamily="34" charset="0"/>
                </a:rPr>
                <a:t>Pengawasan:</a:t>
              </a:r>
            </a:p>
            <a:p>
              <a:pPr marL="115888" lvl="1" indent="166688">
                <a:buFont typeface="Times New Roman" pitchFamily="18" charset="0"/>
                <a:buChar char="-"/>
                <a:defRPr/>
              </a:pPr>
              <a:r>
                <a:rPr lang="en-US" sz="1400" b="1">
                  <a:cs typeface="Arial" panose="020B0604020202020204" pitchFamily="34" charset="0"/>
                </a:rPr>
                <a:t>Biaya</a:t>
              </a:r>
            </a:p>
            <a:p>
              <a:pPr marL="115888" lvl="1" indent="166688">
                <a:buFont typeface="Times New Roman" pitchFamily="18" charset="0"/>
                <a:buChar char="-"/>
                <a:defRPr/>
              </a:pPr>
              <a:r>
                <a:rPr lang="en-US" sz="1400" b="1">
                  <a:cs typeface="Arial" panose="020B0604020202020204" pitchFamily="34" charset="0"/>
                </a:rPr>
                <a:t>Kualitas</a:t>
              </a:r>
            </a:p>
            <a:p>
              <a:pPr marL="115888" lvl="1" indent="166688">
                <a:buFont typeface="Times New Roman" pitchFamily="18" charset="0"/>
                <a:buChar char="-"/>
                <a:defRPr/>
              </a:pPr>
              <a:r>
                <a:rPr lang="en-US" sz="1400" b="1">
                  <a:cs typeface="Arial" panose="020B0604020202020204" pitchFamily="34" charset="0"/>
                </a:rPr>
                <a:t>Kuantitas</a:t>
              </a:r>
              <a:r>
                <a:rPr lang="en-US" sz="1400">
                  <a:cs typeface="Arial" panose="020B0604020202020204" pitchFamily="34" charset="0"/>
                </a:rPr>
                <a:t> </a:t>
              </a:r>
              <a:endParaRPr lang="en-US">
                <a:cs typeface="Arial" panose="020B0604020202020204" pitchFamily="34" charset="0"/>
              </a:endParaRPr>
            </a:p>
          </p:txBody>
        </p:sp>
        <p:sp>
          <p:nvSpPr>
            <p:cNvPr id="108554" name="Oval 10">
              <a:extLst>
                <a:ext uri="{FF2B5EF4-FFF2-40B4-BE49-F238E27FC236}">
                  <a16:creationId xmlns:a16="http://schemas.microsoft.com/office/drawing/2014/main" id="{51DF1934-0BF3-F93C-ED65-B17C213F1936}"/>
                </a:ext>
              </a:extLst>
            </p:cNvPr>
            <p:cNvSpPr>
              <a:spLocks noChangeArrowheads="1"/>
            </p:cNvSpPr>
            <p:nvPr/>
          </p:nvSpPr>
          <p:spPr bwMode="auto">
            <a:xfrm>
              <a:off x="4335" y="3930"/>
              <a:ext cx="2160" cy="1440"/>
            </a:xfrm>
            <a:prstGeom prst="ellipse">
              <a:avLst/>
            </a:prstGeom>
            <a:grpFill/>
            <a:ln w="9525">
              <a:solidFill>
                <a:srgbClr val="000000"/>
              </a:solidFill>
              <a:round/>
              <a:headEnd/>
              <a:tailEnd/>
            </a:ln>
            <a:effectLst>
              <a:outerShdw dist="107763" dir="18900000" algn="ctr" rotWithShape="0">
                <a:srgbClr val="808080">
                  <a:alpha val="50000"/>
                </a:srgbClr>
              </a:outerShdw>
            </a:effectLst>
          </p:spPr>
          <p:txBody>
            <a:bodyPr/>
            <a:lstStyle/>
            <a:p>
              <a:pPr eaLnBrk="1" hangingPunct="1">
                <a:defRPr/>
              </a:pPr>
              <a:endParaRPr lang="id-ID">
                <a:cs typeface="Arial" panose="020B0604020202020204" pitchFamily="34" charset="0"/>
              </a:endParaRPr>
            </a:p>
          </p:txBody>
        </p:sp>
        <p:sp>
          <p:nvSpPr>
            <p:cNvPr id="108555" name="Text Box 11">
              <a:extLst>
                <a:ext uri="{FF2B5EF4-FFF2-40B4-BE49-F238E27FC236}">
                  <a16:creationId xmlns:a16="http://schemas.microsoft.com/office/drawing/2014/main" id="{23515877-747F-3645-1160-36A27DC8D902}"/>
                </a:ext>
              </a:extLst>
            </p:cNvPr>
            <p:cNvSpPr txBox="1">
              <a:spLocks noChangeArrowheads="1"/>
            </p:cNvSpPr>
            <p:nvPr/>
          </p:nvSpPr>
          <p:spPr bwMode="auto">
            <a:xfrm>
              <a:off x="4485" y="4245"/>
              <a:ext cx="1800" cy="720"/>
            </a:xfrm>
            <a:prstGeom prst="rect">
              <a:avLst/>
            </a:prstGeom>
            <a:grpFill/>
            <a:ln w="9525">
              <a:noFill/>
              <a:miter lim="800000"/>
              <a:headEnd/>
              <a:tailEnd/>
            </a:ln>
          </p:spPr>
          <p:txBody>
            <a:bodyPr/>
            <a:lstStyle/>
            <a:p>
              <a:pPr algn="ctr" eaLnBrk="1" hangingPunct="1">
                <a:defRPr/>
              </a:pPr>
              <a:r>
                <a:rPr lang="en-US" sz="1400" b="1">
                  <a:cs typeface="Arial" panose="020B0604020202020204" pitchFamily="34" charset="0"/>
                </a:rPr>
                <a:t>Bentuk Organisasi</a:t>
              </a:r>
              <a:endParaRPr lang="en-US" sz="1400">
                <a:cs typeface="Arial" panose="020B0604020202020204" pitchFamily="34" charset="0"/>
              </a:endParaRPr>
            </a:p>
          </p:txBody>
        </p:sp>
        <p:sp>
          <p:nvSpPr>
            <p:cNvPr id="108556" name="Oval 12">
              <a:extLst>
                <a:ext uri="{FF2B5EF4-FFF2-40B4-BE49-F238E27FC236}">
                  <a16:creationId xmlns:a16="http://schemas.microsoft.com/office/drawing/2014/main" id="{62A7E050-9AF4-94EC-2918-7A0889760D9D}"/>
                </a:ext>
              </a:extLst>
            </p:cNvPr>
            <p:cNvSpPr>
              <a:spLocks noChangeArrowheads="1"/>
            </p:cNvSpPr>
            <p:nvPr/>
          </p:nvSpPr>
          <p:spPr bwMode="auto">
            <a:xfrm>
              <a:off x="7095" y="3960"/>
              <a:ext cx="1980" cy="1440"/>
            </a:xfrm>
            <a:prstGeom prst="ellipse">
              <a:avLst/>
            </a:prstGeom>
            <a:grpFill/>
            <a:ln w="9525">
              <a:solidFill>
                <a:srgbClr val="000000"/>
              </a:solidFill>
              <a:round/>
              <a:headEnd/>
              <a:tailEnd/>
            </a:ln>
            <a:effectLst>
              <a:outerShdw dist="107763" dir="18900000" algn="ctr" rotWithShape="0">
                <a:srgbClr val="808080">
                  <a:alpha val="50000"/>
                </a:srgbClr>
              </a:outerShdw>
            </a:effectLst>
          </p:spPr>
          <p:txBody>
            <a:bodyPr/>
            <a:lstStyle/>
            <a:p>
              <a:pPr eaLnBrk="1" hangingPunct="1">
                <a:defRPr/>
              </a:pPr>
              <a:endParaRPr lang="id-ID">
                <a:cs typeface="Arial" panose="020B0604020202020204" pitchFamily="34" charset="0"/>
              </a:endParaRPr>
            </a:p>
          </p:txBody>
        </p:sp>
        <p:sp>
          <p:nvSpPr>
            <p:cNvPr id="108557" name="Text Box 13">
              <a:extLst>
                <a:ext uri="{FF2B5EF4-FFF2-40B4-BE49-F238E27FC236}">
                  <a16:creationId xmlns:a16="http://schemas.microsoft.com/office/drawing/2014/main" id="{BA670E26-4B95-C9A1-F35B-5CA63D127B4C}"/>
                </a:ext>
              </a:extLst>
            </p:cNvPr>
            <p:cNvSpPr txBox="1">
              <a:spLocks noChangeArrowheads="1"/>
            </p:cNvSpPr>
            <p:nvPr/>
          </p:nvSpPr>
          <p:spPr bwMode="auto">
            <a:xfrm>
              <a:off x="7365" y="4245"/>
              <a:ext cx="1440" cy="720"/>
            </a:xfrm>
            <a:prstGeom prst="rect">
              <a:avLst/>
            </a:prstGeom>
            <a:grpFill/>
            <a:ln w="9525">
              <a:noFill/>
              <a:miter lim="800000"/>
              <a:headEnd/>
              <a:tailEnd/>
            </a:ln>
          </p:spPr>
          <p:txBody>
            <a:bodyPr/>
            <a:lstStyle/>
            <a:p>
              <a:pPr algn="ctr" eaLnBrk="1" hangingPunct="1">
                <a:defRPr/>
              </a:pPr>
              <a:r>
                <a:rPr lang="en-US" sz="1400" b="1">
                  <a:cs typeface="Arial" panose="020B0604020202020204" pitchFamily="34" charset="0"/>
                </a:rPr>
                <a:t>Orang &amp;</a:t>
              </a:r>
            </a:p>
            <a:p>
              <a:pPr algn="ctr" eaLnBrk="1" hangingPunct="1">
                <a:defRPr/>
              </a:pPr>
              <a:r>
                <a:rPr lang="en-US" sz="1400" b="1">
                  <a:cs typeface="Arial" panose="020B0604020202020204" pitchFamily="34" charset="0"/>
                </a:rPr>
                <a:t>Produksi</a:t>
              </a:r>
              <a:endParaRPr lang="en-US" sz="1400">
                <a:cs typeface="Arial" panose="020B0604020202020204" pitchFamily="34" charset="0"/>
              </a:endParaRPr>
            </a:p>
          </p:txBody>
        </p:sp>
        <p:sp>
          <p:nvSpPr>
            <p:cNvPr id="108558" name="Oval 14">
              <a:extLst>
                <a:ext uri="{FF2B5EF4-FFF2-40B4-BE49-F238E27FC236}">
                  <a16:creationId xmlns:a16="http://schemas.microsoft.com/office/drawing/2014/main" id="{9490F07F-E899-0B80-1D8E-711B3BFAD3F3}"/>
                </a:ext>
              </a:extLst>
            </p:cNvPr>
            <p:cNvSpPr>
              <a:spLocks noChangeArrowheads="1"/>
            </p:cNvSpPr>
            <p:nvPr/>
          </p:nvSpPr>
          <p:spPr bwMode="auto">
            <a:xfrm>
              <a:off x="9600" y="3930"/>
              <a:ext cx="1980" cy="1440"/>
            </a:xfrm>
            <a:prstGeom prst="ellipse">
              <a:avLst/>
            </a:prstGeom>
            <a:grpFill/>
            <a:ln w="9525">
              <a:solidFill>
                <a:srgbClr val="000000"/>
              </a:solidFill>
              <a:round/>
              <a:headEnd/>
              <a:tailEnd/>
            </a:ln>
            <a:effectLst>
              <a:outerShdw dist="107763" dir="18900000" algn="ctr" rotWithShape="0">
                <a:srgbClr val="808080">
                  <a:alpha val="50000"/>
                </a:srgbClr>
              </a:outerShdw>
            </a:effectLst>
          </p:spPr>
          <p:txBody>
            <a:bodyPr/>
            <a:lstStyle/>
            <a:p>
              <a:pPr eaLnBrk="1" hangingPunct="1">
                <a:defRPr/>
              </a:pPr>
              <a:endParaRPr lang="id-ID">
                <a:cs typeface="Arial" panose="020B0604020202020204" pitchFamily="34" charset="0"/>
              </a:endParaRPr>
            </a:p>
          </p:txBody>
        </p:sp>
        <p:sp>
          <p:nvSpPr>
            <p:cNvPr id="108559" name="Text Box 15">
              <a:extLst>
                <a:ext uri="{FF2B5EF4-FFF2-40B4-BE49-F238E27FC236}">
                  <a16:creationId xmlns:a16="http://schemas.microsoft.com/office/drawing/2014/main" id="{6CF265EA-29EE-527D-3F39-F4911CFBD670}"/>
                </a:ext>
              </a:extLst>
            </p:cNvPr>
            <p:cNvSpPr txBox="1">
              <a:spLocks noChangeArrowheads="1"/>
            </p:cNvSpPr>
            <p:nvPr/>
          </p:nvSpPr>
          <p:spPr bwMode="auto">
            <a:xfrm>
              <a:off x="9750" y="4320"/>
              <a:ext cx="1740" cy="720"/>
            </a:xfrm>
            <a:prstGeom prst="rect">
              <a:avLst/>
            </a:prstGeom>
            <a:grpFill/>
            <a:ln w="9525">
              <a:noFill/>
              <a:miter lim="800000"/>
              <a:headEnd/>
              <a:tailEnd/>
            </a:ln>
          </p:spPr>
          <p:txBody>
            <a:bodyPr/>
            <a:lstStyle/>
            <a:p>
              <a:pPr algn="ctr" eaLnBrk="1" hangingPunct="1">
                <a:defRPr/>
              </a:pPr>
              <a:r>
                <a:rPr lang="en-US" sz="1400" b="1">
                  <a:cs typeface="Arial" panose="020B0604020202020204" pitchFamily="34" charset="0"/>
                </a:rPr>
                <a:t>Anggaran &amp;</a:t>
              </a:r>
            </a:p>
            <a:p>
              <a:pPr algn="ctr" eaLnBrk="1" hangingPunct="1">
                <a:defRPr/>
              </a:pPr>
              <a:r>
                <a:rPr lang="en-US" sz="1400" b="1">
                  <a:cs typeface="Arial" panose="020B0604020202020204" pitchFamily="34" charset="0"/>
                </a:rPr>
                <a:t>Sumber Daya</a:t>
              </a:r>
              <a:endParaRPr lang="en-US" sz="1400">
                <a:cs typeface="Arial" panose="020B0604020202020204" pitchFamily="34" charset="0"/>
              </a:endParaRPr>
            </a:p>
          </p:txBody>
        </p:sp>
        <p:sp>
          <p:nvSpPr>
            <p:cNvPr id="108560" name="Oval 16">
              <a:extLst>
                <a:ext uri="{FF2B5EF4-FFF2-40B4-BE49-F238E27FC236}">
                  <a16:creationId xmlns:a16="http://schemas.microsoft.com/office/drawing/2014/main" id="{BA97BE41-4CCA-FDA3-381D-751C308EF06F}"/>
                </a:ext>
              </a:extLst>
            </p:cNvPr>
            <p:cNvSpPr>
              <a:spLocks noChangeArrowheads="1"/>
            </p:cNvSpPr>
            <p:nvPr/>
          </p:nvSpPr>
          <p:spPr bwMode="auto">
            <a:xfrm>
              <a:off x="1935" y="3960"/>
              <a:ext cx="1980" cy="1440"/>
            </a:xfrm>
            <a:prstGeom prst="ellipse">
              <a:avLst/>
            </a:prstGeom>
            <a:grpFill/>
            <a:ln w="9525">
              <a:solidFill>
                <a:srgbClr val="000000"/>
              </a:solidFill>
              <a:round/>
              <a:headEnd/>
              <a:tailEnd/>
            </a:ln>
            <a:effectLst>
              <a:outerShdw dist="107763" dir="18900000" algn="ctr" rotWithShape="0">
                <a:srgbClr val="808080">
                  <a:alpha val="50000"/>
                </a:srgbClr>
              </a:outerShdw>
            </a:effectLst>
          </p:spPr>
          <p:txBody>
            <a:bodyPr/>
            <a:lstStyle/>
            <a:p>
              <a:pPr eaLnBrk="1" hangingPunct="1">
                <a:defRPr/>
              </a:pPr>
              <a:endParaRPr lang="id-ID">
                <a:cs typeface="Arial" panose="020B0604020202020204" pitchFamily="34" charset="0"/>
              </a:endParaRPr>
            </a:p>
          </p:txBody>
        </p:sp>
        <p:sp>
          <p:nvSpPr>
            <p:cNvPr id="108561" name="Text Box 17">
              <a:extLst>
                <a:ext uri="{FF2B5EF4-FFF2-40B4-BE49-F238E27FC236}">
                  <a16:creationId xmlns:a16="http://schemas.microsoft.com/office/drawing/2014/main" id="{D08BBE13-048E-9522-F337-9A95827E9AA5}"/>
                </a:ext>
              </a:extLst>
            </p:cNvPr>
            <p:cNvSpPr txBox="1">
              <a:spLocks noChangeArrowheads="1"/>
            </p:cNvSpPr>
            <p:nvPr/>
          </p:nvSpPr>
          <p:spPr bwMode="auto">
            <a:xfrm>
              <a:off x="2205" y="4320"/>
              <a:ext cx="1395" cy="720"/>
            </a:xfrm>
            <a:prstGeom prst="rect">
              <a:avLst/>
            </a:prstGeom>
            <a:grpFill/>
            <a:ln w="9525">
              <a:noFill/>
              <a:miter lim="800000"/>
              <a:headEnd/>
              <a:tailEnd/>
            </a:ln>
          </p:spPr>
          <p:txBody>
            <a:bodyPr/>
            <a:lstStyle/>
            <a:p>
              <a:pPr algn="ctr" eaLnBrk="1" hangingPunct="1">
                <a:defRPr/>
              </a:pPr>
              <a:r>
                <a:rPr lang="en-US" sz="1400" b="1">
                  <a:cs typeface="Arial" panose="020B0604020202020204" pitchFamily="34" charset="0"/>
                </a:rPr>
                <a:t>Sistem &amp;</a:t>
              </a:r>
            </a:p>
            <a:p>
              <a:pPr algn="ctr" eaLnBrk="1" hangingPunct="1">
                <a:defRPr/>
              </a:pPr>
              <a:r>
                <a:rPr lang="en-US" sz="1400" b="1">
                  <a:cs typeface="Arial" panose="020B0604020202020204" pitchFamily="34" charset="0"/>
                </a:rPr>
                <a:t>Prosedur</a:t>
              </a:r>
              <a:endParaRPr lang="en-US" sz="1400">
                <a:cs typeface="Arial" panose="020B0604020202020204" pitchFamily="34" charset="0"/>
              </a:endParaRPr>
            </a:p>
          </p:txBody>
        </p:sp>
        <p:sp>
          <p:nvSpPr>
            <p:cNvPr id="108562" name="Line 18">
              <a:extLst>
                <a:ext uri="{FF2B5EF4-FFF2-40B4-BE49-F238E27FC236}">
                  <a16:creationId xmlns:a16="http://schemas.microsoft.com/office/drawing/2014/main" id="{393CD636-93D8-A1F9-C5F7-DB32E2CA86B5}"/>
                </a:ext>
              </a:extLst>
            </p:cNvPr>
            <p:cNvSpPr>
              <a:spLocks noChangeShapeType="1"/>
            </p:cNvSpPr>
            <p:nvPr/>
          </p:nvSpPr>
          <p:spPr bwMode="auto">
            <a:xfrm>
              <a:off x="2880" y="3420"/>
              <a:ext cx="0" cy="540"/>
            </a:xfrm>
            <a:prstGeom prst="line">
              <a:avLst/>
            </a:prstGeom>
            <a:grpFill/>
            <a:ln w="28575">
              <a:solidFill>
                <a:srgbClr val="000000"/>
              </a:solidFill>
              <a:round/>
              <a:headEnd/>
              <a:tailEnd type="triangle" w="med" len="med"/>
            </a:ln>
            <a:effectLst>
              <a:outerShdw dist="107763" dir="18900000" algn="ctr" rotWithShape="0">
                <a:srgbClr val="808080">
                  <a:alpha val="50000"/>
                </a:srgbClr>
              </a:outerShdw>
            </a:effectLst>
          </p:spPr>
          <p:txBody>
            <a:bodyPr/>
            <a:lstStyle/>
            <a:p>
              <a:pPr eaLnBrk="1" hangingPunct="1">
                <a:defRPr/>
              </a:pPr>
              <a:endParaRPr lang="id-ID">
                <a:cs typeface="Arial" panose="020B0604020202020204" pitchFamily="34" charset="0"/>
              </a:endParaRPr>
            </a:p>
          </p:txBody>
        </p:sp>
        <p:sp>
          <p:nvSpPr>
            <p:cNvPr id="108563" name="Line 19">
              <a:extLst>
                <a:ext uri="{FF2B5EF4-FFF2-40B4-BE49-F238E27FC236}">
                  <a16:creationId xmlns:a16="http://schemas.microsoft.com/office/drawing/2014/main" id="{2452D0A4-46B6-0EF7-713F-23A58E336AC0}"/>
                </a:ext>
              </a:extLst>
            </p:cNvPr>
            <p:cNvSpPr>
              <a:spLocks noChangeShapeType="1"/>
            </p:cNvSpPr>
            <p:nvPr/>
          </p:nvSpPr>
          <p:spPr bwMode="auto">
            <a:xfrm>
              <a:off x="5400" y="3420"/>
              <a:ext cx="0" cy="540"/>
            </a:xfrm>
            <a:prstGeom prst="line">
              <a:avLst/>
            </a:prstGeom>
            <a:grpFill/>
            <a:ln w="28575">
              <a:solidFill>
                <a:srgbClr val="000000"/>
              </a:solidFill>
              <a:round/>
              <a:headEnd/>
              <a:tailEnd type="triangle" w="med" len="med"/>
            </a:ln>
            <a:effectLst>
              <a:outerShdw dist="107763" dir="18900000" algn="ctr" rotWithShape="0">
                <a:srgbClr val="808080">
                  <a:alpha val="50000"/>
                </a:srgbClr>
              </a:outerShdw>
            </a:effectLst>
          </p:spPr>
          <p:txBody>
            <a:bodyPr/>
            <a:lstStyle/>
            <a:p>
              <a:pPr eaLnBrk="1" hangingPunct="1">
                <a:defRPr/>
              </a:pPr>
              <a:endParaRPr lang="id-ID">
                <a:cs typeface="Arial" panose="020B0604020202020204" pitchFamily="34" charset="0"/>
              </a:endParaRPr>
            </a:p>
          </p:txBody>
        </p:sp>
        <p:sp>
          <p:nvSpPr>
            <p:cNvPr id="108564" name="Line 20">
              <a:extLst>
                <a:ext uri="{FF2B5EF4-FFF2-40B4-BE49-F238E27FC236}">
                  <a16:creationId xmlns:a16="http://schemas.microsoft.com/office/drawing/2014/main" id="{D1D5990D-D3F5-E5BB-4905-F5E510D39892}"/>
                </a:ext>
              </a:extLst>
            </p:cNvPr>
            <p:cNvSpPr>
              <a:spLocks noChangeShapeType="1"/>
            </p:cNvSpPr>
            <p:nvPr/>
          </p:nvSpPr>
          <p:spPr bwMode="auto">
            <a:xfrm>
              <a:off x="8100" y="3420"/>
              <a:ext cx="0" cy="540"/>
            </a:xfrm>
            <a:prstGeom prst="line">
              <a:avLst/>
            </a:prstGeom>
            <a:grpFill/>
            <a:ln w="28575">
              <a:solidFill>
                <a:srgbClr val="000000"/>
              </a:solidFill>
              <a:round/>
              <a:headEnd/>
              <a:tailEnd type="triangle" w="med" len="med"/>
            </a:ln>
            <a:effectLst>
              <a:outerShdw dist="107763" dir="18900000" algn="ctr" rotWithShape="0">
                <a:srgbClr val="808080">
                  <a:alpha val="50000"/>
                </a:srgbClr>
              </a:outerShdw>
            </a:effectLst>
          </p:spPr>
          <p:txBody>
            <a:bodyPr/>
            <a:lstStyle/>
            <a:p>
              <a:pPr eaLnBrk="1" hangingPunct="1">
                <a:defRPr/>
              </a:pPr>
              <a:endParaRPr lang="id-ID">
                <a:cs typeface="Arial" panose="020B0604020202020204" pitchFamily="34" charset="0"/>
              </a:endParaRPr>
            </a:p>
          </p:txBody>
        </p:sp>
        <p:sp>
          <p:nvSpPr>
            <p:cNvPr id="108565" name="Line 21">
              <a:extLst>
                <a:ext uri="{FF2B5EF4-FFF2-40B4-BE49-F238E27FC236}">
                  <a16:creationId xmlns:a16="http://schemas.microsoft.com/office/drawing/2014/main" id="{C89F7487-77BF-325B-A2D4-CEFEF7D46E25}"/>
                </a:ext>
              </a:extLst>
            </p:cNvPr>
            <p:cNvSpPr>
              <a:spLocks noChangeShapeType="1"/>
            </p:cNvSpPr>
            <p:nvPr/>
          </p:nvSpPr>
          <p:spPr bwMode="auto">
            <a:xfrm>
              <a:off x="10620" y="3420"/>
              <a:ext cx="1" cy="540"/>
            </a:xfrm>
            <a:prstGeom prst="line">
              <a:avLst/>
            </a:prstGeom>
            <a:grpFill/>
            <a:ln w="28575">
              <a:solidFill>
                <a:srgbClr val="000000"/>
              </a:solidFill>
              <a:round/>
              <a:headEnd/>
              <a:tailEnd type="triangle" w="med" len="med"/>
            </a:ln>
            <a:effectLst>
              <a:outerShdw dist="107763" dir="18900000" algn="ctr" rotWithShape="0">
                <a:srgbClr val="808080">
                  <a:alpha val="50000"/>
                </a:srgbClr>
              </a:outerShdw>
            </a:effectLst>
          </p:spPr>
          <p:txBody>
            <a:bodyPr/>
            <a:lstStyle/>
            <a:p>
              <a:pPr eaLnBrk="1" hangingPunct="1">
                <a:defRPr/>
              </a:pPr>
              <a:endParaRPr lang="id-ID">
                <a:cs typeface="Arial" panose="020B0604020202020204" pitchFamily="34" charset="0"/>
              </a:endParaRPr>
            </a:p>
          </p:txBody>
        </p:sp>
      </p:grpSp>
      <p:sp>
        <p:nvSpPr>
          <p:cNvPr id="108566" name="Text Box 22">
            <a:extLst>
              <a:ext uri="{FF2B5EF4-FFF2-40B4-BE49-F238E27FC236}">
                <a16:creationId xmlns:a16="http://schemas.microsoft.com/office/drawing/2014/main" id="{971C2007-0BE7-DCDC-A8E0-A05D9EFFBE7A}"/>
              </a:ext>
            </a:extLst>
          </p:cNvPr>
          <p:cNvSpPr txBox="1">
            <a:spLocks noChangeArrowheads="1"/>
          </p:cNvSpPr>
          <p:nvPr/>
        </p:nvSpPr>
        <p:spPr bwMode="auto">
          <a:xfrm>
            <a:off x="3024189" y="5410200"/>
            <a:ext cx="5857875" cy="584200"/>
          </a:xfrm>
          <a:prstGeom prst="rect">
            <a:avLst/>
          </a:prstGeom>
          <a:solidFill>
            <a:schemeClr val="accent2">
              <a:lumMod val="75000"/>
            </a:schemeClr>
          </a:solidFill>
          <a:ln w="9525">
            <a:noFill/>
            <a:miter lim="800000"/>
            <a:headEnd/>
            <a:tailEnd/>
          </a:ln>
          <a:effectLst/>
        </p:spPr>
        <p:txBody>
          <a:bodyPr>
            <a:spAutoFit/>
          </a:bodyPr>
          <a:lstStyle/>
          <a:p>
            <a:pPr algn="ctr" eaLnBrk="1" hangingPunct="1">
              <a:spcBef>
                <a:spcPct val="50000"/>
              </a:spcBef>
              <a:defRPr/>
            </a:pPr>
            <a:r>
              <a:rPr lang="en-US" sz="3200" i="1" dirty="0" err="1">
                <a:solidFill>
                  <a:schemeClr val="bg1"/>
                </a:solidFill>
                <a:cs typeface="Arial" panose="020B0604020202020204" pitchFamily="34" charset="0"/>
              </a:rPr>
              <a:t>Skema</a:t>
            </a:r>
            <a:r>
              <a:rPr lang="en-US" sz="3200" i="1" dirty="0">
                <a:solidFill>
                  <a:schemeClr val="bg1"/>
                </a:solidFill>
                <a:cs typeface="Arial" panose="020B0604020202020204" pitchFamily="34" charset="0"/>
              </a:rPr>
              <a:t> </a:t>
            </a:r>
            <a:r>
              <a:rPr lang="en-US" sz="3200" i="1" dirty="0" err="1">
                <a:solidFill>
                  <a:schemeClr val="bg1"/>
                </a:solidFill>
                <a:cs typeface="Arial" panose="020B0604020202020204" pitchFamily="34" charset="0"/>
              </a:rPr>
              <a:t>Proses</a:t>
            </a:r>
            <a:r>
              <a:rPr lang="en-US" sz="3200" i="1" dirty="0">
                <a:solidFill>
                  <a:schemeClr val="bg1"/>
                </a:solidFill>
                <a:cs typeface="Arial" panose="020B0604020202020204" pitchFamily="34" charset="0"/>
              </a:rPr>
              <a:t> </a:t>
            </a:r>
            <a:r>
              <a:rPr lang="en-US" sz="3200" i="1" dirty="0" err="1">
                <a:solidFill>
                  <a:schemeClr val="bg1"/>
                </a:solidFill>
                <a:cs typeface="Arial" panose="020B0604020202020204" pitchFamily="34" charset="0"/>
              </a:rPr>
              <a:t>Manajemen</a:t>
            </a:r>
            <a:r>
              <a:rPr lang="en-US" sz="3200" dirty="0">
                <a:solidFill>
                  <a:schemeClr val="bg1"/>
                </a:solidFill>
                <a:cs typeface="Arial" panose="020B0604020202020204" pitchFamily="34" charset="0"/>
              </a:rPr>
              <a:t> </a:t>
            </a:r>
          </a:p>
        </p:txBody>
      </p:sp>
    </p:spTree>
    <p:extLst>
      <p:ext uri="{BB962C8B-B14F-4D97-AF65-F5344CB8AC3E}">
        <p14:creationId xmlns:p14="http://schemas.microsoft.com/office/powerpoint/2010/main" val="379933810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B45F98B-3327-B4ED-16E2-899A2E211572}"/>
              </a:ext>
            </a:extLst>
          </p:cNvPr>
          <p:cNvSpPr>
            <a:spLocks noGrp="1"/>
          </p:cNvSpPr>
          <p:nvPr>
            <p:ph type="title"/>
          </p:nvPr>
        </p:nvSpPr>
        <p:spPr>
          <a:solidFill>
            <a:schemeClr val="accent2"/>
          </a:solidFill>
        </p:spPr>
        <p:txBody>
          <a:bodyPr/>
          <a:lstStyle/>
          <a:p>
            <a:pPr eaLnBrk="1" hangingPunct="1"/>
            <a:r>
              <a:rPr lang="en-US" altLang="en-US" sz="4000">
                <a:solidFill>
                  <a:schemeClr val="bg1"/>
                </a:solidFill>
              </a:rPr>
              <a:t>FUNGSI MANAJEMEN </a:t>
            </a:r>
          </a:p>
        </p:txBody>
      </p:sp>
      <p:sp>
        <p:nvSpPr>
          <p:cNvPr id="105475" name="Rectangle 3">
            <a:extLst>
              <a:ext uri="{FF2B5EF4-FFF2-40B4-BE49-F238E27FC236}">
                <a16:creationId xmlns:a16="http://schemas.microsoft.com/office/drawing/2014/main" id="{8ACF28D1-2685-684A-A1DC-C4D6E39FBD2A}"/>
              </a:ext>
            </a:extLst>
          </p:cNvPr>
          <p:cNvSpPr>
            <a:spLocks noGrp="1" noChangeArrowheads="1"/>
          </p:cNvSpPr>
          <p:nvPr>
            <p:ph idx="1"/>
          </p:nvPr>
        </p:nvSpPr>
        <p:spPr>
          <a:xfrm>
            <a:off x="1863213" y="1902619"/>
            <a:ext cx="8077200" cy="4910137"/>
          </a:xfrm>
          <a:ln>
            <a:solidFill>
              <a:schemeClr val="accent2">
                <a:lumMod val="75000"/>
              </a:schemeClr>
            </a:solidFill>
          </a:ln>
        </p:spPr>
        <p:txBody>
          <a:bodyPr rtlCol="0">
            <a:normAutofit/>
          </a:bodyPr>
          <a:lstStyle/>
          <a:p>
            <a:pPr marL="1879600" indent="-798513">
              <a:buNone/>
              <a:defRPr/>
            </a:pPr>
            <a:r>
              <a:rPr lang="en-US" dirty="0" err="1">
                <a:latin typeface="Arial" pitchFamily="34" charset="0"/>
              </a:rPr>
              <a:t>Fungsi</a:t>
            </a:r>
            <a:r>
              <a:rPr lang="en-US" dirty="0">
                <a:latin typeface="Arial" pitchFamily="34" charset="0"/>
              </a:rPr>
              <a:t> </a:t>
            </a:r>
            <a:r>
              <a:rPr lang="en-US" dirty="0" err="1">
                <a:latin typeface="Arial" pitchFamily="34" charset="0"/>
              </a:rPr>
              <a:t>Manajemen</a:t>
            </a:r>
            <a:r>
              <a:rPr lang="en-US" dirty="0">
                <a:latin typeface="Arial" pitchFamily="34" charset="0"/>
              </a:rPr>
              <a:t> al:</a:t>
            </a:r>
            <a:r>
              <a:rPr lang="en-US" sz="2400" dirty="0">
                <a:latin typeface="Arial" pitchFamily="34" charset="0"/>
              </a:rPr>
              <a:t> </a:t>
            </a:r>
          </a:p>
          <a:p>
            <a:pPr marL="1879600" indent="-798513">
              <a:buFont typeface="+mj-lt"/>
              <a:buAutoNum type="arabicPeriod"/>
              <a:defRPr/>
            </a:pPr>
            <a:r>
              <a:rPr lang="en-US" sz="2000" dirty="0">
                <a:latin typeface="Arial" pitchFamily="34" charset="0"/>
              </a:rPr>
              <a:t>Planning</a:t>
            </a:r>
          </a:p>
          <a:p>
            <a:pPr marL="1879600" indent="-798513">
              <a:buClr>
                <a:schemeClr val="tx1"/>
              </a:buClr>
              <a:buFont typeface="+mj-lt"/>
              <a:buAutoNum type="arabicPeriod"/>
              <a:defRPr/>
            </a:pPr>
            <a:r>
              <a:rPr lang="en-US" sz="2000" dirty="0">
                <a:latin typeface="Arial" pitchFamily="34" charset="0"/>
              </a:rPr>
              <a:t>Organizing </a:t>
            </a:r>
          </a:p>
          <a:p>
            <a:pPr marL="1879600" indent="-798513">
              <a:buClr>
                <a:schemeClr val="tx1"/>
              </a:buClr>
              <a:buFont typeface="+mj-lt"/>
              <a:buAutoNum type="arabicPeriod"/>
              <a:defRPr/>
            </a:pPr>
            <a:r>
              <a:rPr lang="en-US" sz="2000" dirty="0">
                <a:solidFill>
                  <a:srgbClr val="FF0000"/>
                </a:solidFill>
                <a:latin typeface="Arial" pitchFamily="34" charset="0"/>
              </a:rPr>
              <a:t>Coordinating</a:t>
            </a:r>
            <a:r>
              <a:rPr lang="en-US" sz="2000" dirty="0">
                <a:latin typeface="Arial" pitchFamily="34" charset="0"/>
              </a:rPr>
              <a:t> </a:t>
            </a:r>
          </a:p>
          <a:p>
            <a:pPr marL="1879600" indent="-798513">
              <a:buClr>
                <a:schemeClr val="tx1"/>
              </a:buClr>
              <a:buFont typeface="+mj-lt"/>
              <a:buAutoNum type="arabicPeriod"/>
              <a:defRPr/>
            </a:pPr>
            <a:r>
              <a:rPr lang="en-US" sz="2000" dirty="0">
                <a:latin typeface="Arial" pitchFamily="34" charset="0"/>
              </a:rPr>
              <a:t>Directing </a:t>
            </a:r>
          </a:p>
          <a:p>
            <a:pPr marL="1879600" indent="-798513">
              <a:buClr>
                <a:schemeClr val="tx1"/>
              </a:buClr>
              <a:buFont typeface="+mj-lt"/>
              <a:buAutoNum type="arabicPeriod"/>
              <a:defRPr/>
            </a:pPr>
            <a:r>
              <a:rPr lang="en-US" sz="2000" dirty="0">
                <a:latin typeface="Arial" pitchFamily="34" charset="0"/>
              </a:rPr>
              <a:t>Motivation </a:t>
            </a:r>
          </a:p>
          <a:p>
            <a:pPr marL="1879600" indent="-798513">
              <a:buClr>
                <a:schemeClr val="tx1"/>
              </a:buClr>
              <a:buFont typeface="+mj-lt"/>
              <a:buAutoNum type="arabicPeriod"/>
              <a:defRPr/>
            </a:pPr>
            <a:r>
              <a:rPr lang="en-US" sz="2000" dirty="0">
                <a:solidFill>
                  <a:srgbClr val="FF0000"/>
                </a:solidFill>
                <a:latin typeface="Arial" pitchFamily="34" charset="0"/>
              </a:rPr>
              <a:t>Communication</a:t>
            </a:r>
            <a:r>
              <a:rPr lang="en-US" sz="2000" dirty="0">
                <a:latin typeface="Arial" pitchFamily="34" charset="0"/>
              </a:rPr>
              <a:t> </a:t>
            </a:r>
          </a:p>
          <a:p>
            <a:pPr marL="1879600" indent="-798513">
              <a:buClr>
                <a:schemeClr val="tx1"/>
              </a:buClr>
              <a:buFont typeface="+mj-lt"/>
              <a:buAutoNum type="arabicPeriod"/>
              <a:defRPr/>
            </a:pPr>
            <a:r>
              <a:rPr lang="en-US" sz="2000" dirty="0">
                <a:latin typeface="Arial" pitchFamily="34" charset="0"/>
              </a:rPr>
              <a:t>Leadership </a:t>
            </a:r>
          </a:p>
          <a:p>
            <a:pPr marL="1879600" indent="-798513">
              <a:buClr>
                <a:schemeClr val="tx1"/>
              </a:buClr>
              <a:buFont typeface="+mj-lt"/>
              <a:buAutoNum type="arabicPeriod"/>
              <a:defRPr/>
            </a:pPr>
            <a:r>
              <a:rPr lang="en-US" sz="2000" dirty="0" err="1">
                <a:latin typeface="Arial" pitchFamily="34" charset="0"/>
              </a:rPr>
              <a:t>Penanggungan</a:t>
            </a:r>
            <a:r>
              <a:rPr lang="en-US" sz="2000" dirty="0">
                <a:latin typeface="Arial" pitchFamily="34" charset="0"/>
              </a:rPr>
              <a:t> </a:t>
            </a:r>
            <a:r>
              <a:rPr lang="en-US" sz="2000" dirty="0" err="1">
                <a:latin typeface="Arial" pitchFamily="34" charset="0"/>
              </a:rPr>
              <a:t>Resiko</a:t>
            </a:r>
            <a:r>
              <a:rPr lang="en-US" sz="2000" dirty="0">
                <a:latin typeface="Arial" pitchFamily="34" charset="0"/>
              </a:rPr>
              <a:t> </a:t>
            </a:r>
          </a:p>
          <a:p>
            <a:pPr marL="1879600" indent="-798513">
              <a:buClr>
                <a:schemeClr val="tx1"/>
              </a:buClr>
              <a:buFont typeface="+mj-lt"/>
              <a:buAutoNum type="arabicPeriod"/>
              <a:defRPr/>
            </a:pPr>
            <a:r>
              <a:rPr lang="en-US" sz="2000" dirty="0">
                <a:latin typeface="Arial" pitchFamily="34" charset="0"/>
              </a:rPr>
              <a:t>Decision Making </a:t>
            </a:r>
          </a:p>
          <a:p>
            <a:pPr marL="1879600" indent="-798513">
              <a:buClr>
                <a:schemeClr val="tx1"/>
              </a:buClr>
              <a:buFont typeface="+mj-lt"/>
              <a:buAutoNum type="arabicPeriod"/>
              <a:defRPr/>
            </a:pPr>
            <a:r>
              <a:rPr lang="en-US" sz="2000" dirty="0">
                <a:latin typeface="Arial" pitchFamily="34" charset="0"/>
              </a:rPr>
              <a:t>Controlling  </a:t>
            </a:r>
          </a:p>
          <a:p>
            <a:pPr marL="1879600" indent="-798513">
              <a:buNone/>
              <a:defRPr/>
            </a:pPr>
            <a:endParaRPr lang="en-US" sz="2000" dirty="0">
              <a:latin typeface="Arial" pitchFamily="34" charset="0"/>
            </a:endParaRPr>
          </a:p>
          <a:p>
            <a:pPr marL="1879600" indent="-798513">
              <a:buNone/>
              <a:defRPr/>
            </a:pPr>
            <a:endParaRPr lang="en-US" sz="2000" dirty="0">
              <a:latin typeface="Arial" pitchFamily="34" charset="0"/>
            </a:endParaRPr>
          </a:p>
        </p:txBody>
      </p:sp>
      <p:pic>
        <p:nvPicPr>
          <p:cNvPr id="18436" name="Picture 2" descr="G:\Bahan Manajemen\internal image.gif">
            <a:extLst>
              <a:ext uri="{FF2B5EF4-FFF2-40B4-BE49-F238E27FC236}">
                <a16:creationId xmlns:a16="http://schemas.microsoft.com/office/drawing/2014/main" id="{B64DCFB7-2B85-35D8-8F79-A05B6F0A8D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2928938"/>
            <a:ext cx="381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D3B311B-F166-D042-C67B-BB34A86AD080}"/>
              </a:ext>
            </a:extLst>
          </p:cNvPr>
          <p:cNvSpPr txBox="1">
            <a:spLocks noRot="1" noChangeArrowheads="1"/>
          </p:cNvSpPr>
          <p:nvPr/>
        </p:nvSpPr>
        <p:spPr bwMode="auto">
          <a:xfrm>
            <a:off x="2011362" y="365992"/>
            <a:ext cx="8229600" cy="798656"/>
          </a:xfrm>
          <a:prstGeom prst="rect">
            <a:avLst/>
          </a:prstGeom>
          <a:solidFill>
            <a:srgbClr val="C000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lvl1pPr defTabSz="457200">
              <a:defRPr>
                <a:solidFill>
                  <a:schemeClr val="tx1"/>
                </a:solidFill>
                <a:latin typeface="Arial" charset="0"/>
              </a:defRPr>
            </a:lvl1pPr>
            <a:lvl2pPr marL="742950" indent="-285750" defTabSz="457200">
              <a:defRPr>
                <a:solidFill>
                  <a:schemeClr val="tx1"/>
                </a:solidFill>
                <a:latin typeface="Arial" charset="0"/>
              </a:defRPr>
            </a:lvl2pPr>
            <a:lvl3pPr marL="1143000" indent="-228600" defTabSz="457200">
              <a:defRPr>
                <a:solidFill>
                  <a:schemeClr val="tx1"/>
                </a:solidFill>
                <a:latin typeface="Arial" charset="0"/>
              </a:defRPr>
            </a:lvl3pPr>
            <a:lvl4pPr marL="1600200" indent="-228600" defTabSz="457200">
              <a:defRPr>
                <a:solidFill>
                  <a:schemeClr val="tx1"/>
                </a:solidFill>
                <a:latin typeface="Arial" charset="0"/>
              </a:defRPr>
            </a:lvl4pPr>
            <a:lvl5pPr marL="2057400" indent="-228600" defTabSz="457200">
              <a:defRPr>
                <a:solidFill>
                  <a:schemeClr val="tx1"/>
                </a:solidFill>
                <a:latin typeface="Arial" charset="0"/>
              </a:defRPr>
            </a:lvl5pPr>
            <a:lvl6pPr marL="2514600" indent="-228600" defTabSz="457200" fontAlgn="base">
              <a:spcBef>
                <a:spcPct val="0"/>
              </a:spcBef>
              <a:spcAft>
                <a:spcPct val="0"/>
              </a:spcAft>
              <a:defRPr>
                <a:solidFill>
                  <a:schemeClr val="tx1"/>
                </a:solidFill>
                <a:latin typeface="Arial" charset="0"/>
              </a:defRPr>
            </a:lvl6pPr>
            <a:lvl7pPr marL="2971800" indent="-228600" defTabSz="457200" fontAlgn="base">
              <a:spcBef>
                <a:spcPct val="0"/>
              </a:spcBef>
              <a:spcAft>
                <a:spcPct val="0"/>
              </a:spcAft>
              <a:defRPr>
                <a:solidFill>
                  <a:schemeClr val="tx1"/>
                </a:solidFill>
                <a:latin typeface="Arial" charset="0"/>
              </a:defRPr>
            </a:lvl7pPr>
            <a:lvl8pPr marL="3429000" indent="-228600" defTabSz="457200" fontAlgn="base">
              <a:spcBef>
                <a:spcPct val="0"/>
              </a:spcBef>
              <a:spcAft>
                <a:spcPct val="0"/>
              </a:spcAft>
              <a:defRPr>
                <a:solidFill>
                  <a:schemeClr val="tx1"/>
                </a:solidFill>
                <a:latin typeface="Arial" charset="0"/>
              </a:defRPr>
            </a:lvl8pPr>
            <a:lvl9pPr marL="3886200" indent="-228600" defTabSz="457200" fontAlgn="base">
              <a:spcBef>
                <a:spcPct val="0"/>
              </a:spcBef>
              <a:spcAft>
                <a:spcPct val="0"/>
              </a:spcAft>
              <a:defRPr>
                <a:solidFill>
                  <a:schemeClr val="tx1"/>
                </a:solidFill>
                <a:latin typeface="Arial" charset="0"/>
              </a:defRPr>
            </a:lvl9pPr>
          </a:lstStyle>
          <a:p>
            <a:pPr>
              <a:defRPr/>
            </a:pPr>
            <a:r>
              <a:rPr lang="en-US" sz="2800" b="1">
                <a:solidFill>
                  <a:schemeClr val="bg1"/>
                </a:solidFill>
                <a:ea typeface="MS PGothic" pitchFamily="34" charset="-128"/>
                <a:cs typeface="Arial" charset="0"/>
              </a:rPr>
              <a:t>SASARAN KESELAMATAN PASIEN RS</a:t>
            </a:r>
          </a:p>
          <a:p>
            <a:pPr algn="r">
              <a:defRPr/>
            </a:pPr>
            <a:r>
              <a:rPr lang="en-US" sz="2800" b="1">
                <a:solidFill>
                  <a:schemeClr val="bg1"/>
                </a:solidFill>
                <a:ea typeface="MS PGothic" pitchFamily="34" charset="-128"/>
                <a:cs typeface="Arial" charset="0"/>
              </a:rPr>
              <a:t>International Patient Safety Goals</a:t>
            </a:r>
          </a:p>
        </p:txBody>
      </p:sp>
      <p:pic>
        <p:nvPicPr>
          <p:cNvPr id="24581" name="Picture 12">
            <a:hlinkClick r:id="rId2" action="ppaction://hlinkpres?slideindex=1&amp;slidetitle="/>
            <a:extLst>
              <a:ext uri="{FF2B5EF4-FFF2-40B4-BE49-F238E27FC236}">
                <a16:creationId xmlns:a16="http://schemas.microsoft.com/office/drawing/2014/main" id="{CA80292A-C3DD-7ED3-2D80-AF49EE261B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1" y="1371601"/>
            <a:ext cx="8202613"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13">
            <a:hlinkClick r:id="rId4" action="ppaction://hlinkpres?slideindex=1&amp;slidetitle="/>
            <a:extLst>
              <a:ext uri="{FF2B5EF4-FFF2-40B4-BE49-F238E27FC236}">
                <a16:creationId xmlns:a16="http://schemas.microsoft.com/office/drawing/2014/main" id="{CDDBC41C-C90C-3506-B77F-7B538A011B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1" y="2209801"/>
            <a:ext cx="820261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14">
            <a:hlinkClick r:id="rId6" action="ppaction://hlinkpres?slideindex=1&amp;slidetitle="/>
            <a:extLst>
              <a:ext uri="{FF2B5EF4-FFF2-40B4-BE49-F238E27FC236}">
                <a16:creationId xmlns:a16="http://schemas.microsoft.com/office/drawing/2014/main" id="{7D45D6A0-4203-FFA5-A95D-3D411D884F7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4701" y="3067051"/>
            <a:ext cx="8202613"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15">
            <a:hlinkClick r:id="rId8" action="ppaction://hlinkpres?slideindex=1&amp;slidetitle="/>
            <a:extLst>
              <a:ext uri="{FF2B5EF4-FFF2-40B4-BE49-F238E27FC236}">
                <a16:creationId xmlns:a16="http://schemas.microsoft.com/office/drawing/2014/main" id="{03DF8810-3E10-805F-5F1C-1495B2B8BE3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57401" y="3902076"/>
            <a:ext cx="8164513"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16">
            <a:hlinkClick r:id="rId10" action="ppaction://hlinkpres?slideindex=1&amp;slidetitle="/>
            <a:extLst>
              <a:ext uri="{FF2B5EF4-FFF2-40B4-BE49-F238E27FC236}">
                <a16:creationId xmlns:a16="http://schemas.microsoft.com/office/drawing/2014/main" id="{5337507E-BFF1-E245-BB6F-B18ADDB317C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73276" y="4765676"/>
            <a:ext cx="8183563"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6" name="Picture 17">
            <a:hlinkClick r:id="rId12" action="ppaction://hlinkpres?slideindex=1&amp;slidetitle="/>
            <a:extLst>
              <a:ext uri="{FF2B5EF4-FFF2-40B4-BE49-F238E27FC236}">
                <a16:creationId xmlns:a16="http://schemas.microsoft.com/office/drawing/2014/main" id="{8764BA25-C8C0-9BD8-A3F1-79E94B51E19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01851" y="5575301"/>
            <a:ext cx="8164513"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a:extLst>
              <a:ext uri="{FF2B5EF4-FFF2-40B4-BE49-F238E27FC236}">
                <a16:creationId xmlns:a16="http://schemas.microsoft.com/office/drawing/2014/main" id="{AB846EC6-75E9-2BE1-A025-0E9DAE6F892D}"/>
              </a:ext>
            </a:extLst>
          </p:cNvPr>
          <p:cNvSpPr txBox="1">
            <a:spLocks/>
          </p:cNvSpPr>
          <p:nvPr/>
        </p:nvSpPr>
        <p:spPr bwMode="auto">
          <a:xfrm>
            <a:off x="1665288" y="1143000"/>
            <a:ext cx="37973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Tx/>
              <a:buChar char="•"/>
            </a:pPr>
            <a:endParaRPr lang="en-US" altLang="en-US">
              <a:solidFill>
                <a:srgbClr val="FFFF66"/>
              </a:solidFill>
            </a:endParaRPr>
          </a:p>
          <a:p>
            <a:pPr eaLnBrk="1" hangingPunct="1">
              <a:buClr>
                <a:schemeClr val="hlink"/>
              </a:buClr>
              <a:buFontTx/>
              <a:buChar char="•"/>
            </a:pPr>
            <a:r>
              <a:rPr lang="en-US" altLang="en-US" sz="3000">
                <a:solidFill>
                  <a:srgbClr val="CC00CC"/>
                </a:solidFill>
              </a:rPr>
              <a:t>70 to 80 % of medical errors </a:t>
            </a:r>
            <a:r>
              <a:rPr lang="en-US" altLang="en-US" sz="3000"/>
              <a:t>are related to interpersonal interaction issues. </a:t>
            </a:r>
          </a:p>
          <a:p>
            <a:pPr eaLnBrk="1" hangingPunct="1">
              <a:buClr>
                <a:schemeClr val="hlink"/>
              </a:buClr>
              <a:buFontTx/>
              <a:buChar char="•"/>
            </a:pPr>
            <a:r>
              <a:rPr lang="en-US" altLang="en-US" sz="3000"/>
              <a:t>Ineffective communication is a root cause for nearly </a:t>
            </a:r>
            <a:r>
              <a:rPr lang="en-US" altLang="en-US" sz="3000">
                <a:solidFill>
                  <a:srgbClr val="CC00CC"/>
                </a:solidFill>
              </a:rPr>
              <a:t>66 % of all sentinel events reported. </a:t>
            </a:r>
          </a:p>
          <a:p>
            <a:pPr eaLnBrk="1" hangingPunct="1">
              <a:buClr>
                <a:schemeClr val="hlink"/>
              </a:buClr>
              <a:buFontTx/>
              <a:buChar char="•"/>
            </a:pPr>
            <a:endParaRPr lang="en-US" altLang="en-US">
              <a:latin typeface="Arial Black" panose="020B0A04020102020204" pitchFamily="34" charset="0"/>
            </a:endParaRPr>
          </a:p>
        </p:txBody>
      </p:sp>
      <p:graphicFrame>
        <p:nvGraphicFramePr>
          <p:cNvPr id="3" name="Table 2">
            <a:extLst>
              <a:ext uri="{FF2B5EF4-FFF2-40B4-BE49-F238E27FC236}">
                <a16:creationId xmlns:a16="http://schemas.microsoft.com/office/drawing/2014/main" id="{04916082-7328-92D9-B0A9-C58366009A83}"/>
              </a:ext>
            </a:extLst>
          </p:cNvPr>
          <p:cNvGraphicFramePr>
            <a:graphicFrameLocks noGrp="1"/>
          </p:cNvGraphicFramePr>
          <p:nvPr/>
        </p:nvGraphicFramePr>
        <p:xfrm>
          <a:off x="3352800" y="3416300"/>
          <a:ext cx="5486400" cy="25400"/>
        </p:xfrm>
        <a:graphic>
          <a:graphicData uri="http://schemas.openxmlformats.org/drawingml/2006/table">
            <a:tbl>
              <a:tblPr/>
              <a:tblGrid>
                <a:gridCol w="5486400">
                  <a:extLst>
                    <a:ext uri="{9D8B030D-6E8A-4147-A177-3AD203B41FA5}">
                      <a16:colId xmlns:a16="http://schemas.microsoft.com/office/drawing/2014/main" val="20000"/>
                    </a:ext>
                  </a:extLst>
                </a:gridCol>
              </a:tblGrid>
              <a:tr h="0">
                <a:tc>
                  <a:txBody>
                    <a:bodyPr/>
                    <a:lstStyle/>
                    <a:p>
                      <a:pPr marL="0" marR="0" algn="l">
                        <a:spcBef>
                          <a:spcPts val="0"/>
                        </a:spcBef>
                        <a:spcAft>
                          <a:spcPts val="0"/>
                        </a:spcAft>
                      </a:pPr>
                      <a:endParaRPr lang="en-US" sz="100" dirty="0">
                        <a:solidFill>
                          <a:srgbClr val="000000"/>
                        </a:solidFill>
                        <a:latin typeface="Arial Unicode MS"/>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32773" name="Picture 1">
            <a:extLst>
              <a:ext uri="{FF2B5EF4-FFF2-40B4-BE49-F238E27FC236}">
                <a16:creationId xmlns:a16="http://schemas.microsoft.com/office/drawing/2014/main" id="{D07F40D3-220F-7E44-37F0-9859B68CDC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8814" y="0"/>
            <a:ext cx="49291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Rectangle 8">
            <a:extLst>
              <a:ext uri="{FF2B5EF4-FFF2-40B4-BE49-F238E27FC236}">
                <a16:creationId xmlns:a16="http://schemas.microsoft.com/office/drawing/2014/main" id="{731E1124-A49A-8F4F-C4FD-1B73599B567D}"/>
              </a:ext>
            </a:extLst>
          </p:cNvPr>
          <p:cNvSpPr>
            <a:spLocks noChangeArrowheads="1"/>
          </p:cNvSpPr>
          <p:nvPr/>
        </p:nvSpPr>
        <p:spPr bwMode="auto">
          <a:xfrm>
            <a:off x="6518275" y="457200"/>
            <a:ext cx="2039938"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50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ts val="2138"/>
              </a:lnSpc>
              <a:spcBef>
                <a:spcPct val="0"/>
              </a:spcBef>
              <a:buNone/>
            </a:pPr>
            <a:r>
              <a:rPr lang="en-US" altLang="en-US" sz="1600" b="1">
                <a:solidFill>
                  <a:schemeClr val="bg1"/>
                </a:solidFill>
              </a:rPr>
              <a:t>That is just</a:t>
            </a:r>
            <a:br>
              <a:rPr lang="en-US" altLang="en-US" sz="1600" b="1">
                <a:solidFill>
                  <a:schemeClr val="bg1"/>
                </a:solidFill>
              </a:rPr>
            </a:br>
            <a:r>
              <a:rPr lang="en-US" altLang="en-US" sz="1600" b="1">
                <a:solidFill>
                  <a:schemeClr val="bg1"/>
                </a:solidFill>
              </a:rPr>
              <a:t>how we do it</a:t>
            </a:r>
            <a:br>
              <a:rPr lang="en-US" altLang="en-US" sz="1600" b="1">
                <a:solidFill>
                  <a:schemeClr val="bg1"/>
                </a:solidFill>
              </a:rPr>
            </a:br>
            <a:r>
              <a:rPr lang="en-US" altLang="en-US" sz="1600" b="1">
                <a:solidFill>
                  <a:schemeClr val="bg1"/>
                </a:solidFill>
              </a:rPr>
              <a:t>here!</a:t>
            </a:r>
          </a:p>
        </p:txBody>
      </p:sp>
      <p:sp>
        <p:nvSpPr>
          <p:cNvPr id="32775" name="Rectangle 10">
            <a:extLst>
              <a:ext uri="{FF2B5EF4-FFF2-40B4-BE49-F238E27FC236}">
                <a16:creationId xmlns:a16="http://schemas.microsoft.com/office/drawing/2014/main" id="{DCE47807-E6F1-97A7-A4E2-FC0DC7F699F5}"/>
              </a:ext>
            </a:extLst>
          </p:cNvPr>
          <p:cNvSpPr>
            <a:spLocks noChangeArrowheads="1"/>
          </p:cNvSpPr>
          <p:nvPr/>
        </p:nvSpPr>
        <p:spPr bwMode="auto">
          <a:xfrm>
            <a:off x="8024813" y="4357688"/>
            <a:ext cx="2286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268288" indent="-90488">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ts val="2138"/>
              </a:lnSpc>
              <a:spcBef>
                <a:spcPts val="1038"/>
              </a:spcBef>
              <a:buNone/>
            </a:pPr>
            <a:r>
              <a:rPr lang="en-US" altLang="en-US" sz="1600" b="1">
                <a:solidFill>
                  <a:schemeClr val="bg1"/>
                </a:solidFill>
              </a:rPr>
              <a:t>Why should l’v</a:t>
            </a:r>
          </a:p>
          <a:p>
            <a:pPr>
              <a:lnSpc>
                <a:spcPts val="2138"/>
              </a:lnSpc>
              <a:spcBef>
                <a:spcPct val="0"/>
              </a:spcBef>
              <a:buNone/>
            </a:pPr>
            <a:r>
              <a:rPr lang="en-US" altLang="en-US" sz="1600" b="1">
                <a:solidFill>
                  <a:schemeClr val="bg1"/>
                </a:solidFill>
              </a:rPr>
              <a:t>bother, they donT</a:t>
            </a:r>
            <a:br>
              <a:rPr lang="en-US" altLang="en-US" sz="1600" b="1">
                <a:solidFill>
                  <a:schemeClr val="bg1"/>
                </a:solidFill>
              </a:rPr>
            </a:br>
            <a:r>
              <a:rPr lang="en-US" altLang="en-US" sz="1600" b="1">
                <a:solidFill>
                  <a:schemeClr val="bg1"/>
                </a:solidFill>
              </a:rPr>
              <a:t>listen to We! </a:t>
            </a:r>
          </a:p>
        </p:txBody>
      </p:sp>
      <p:sp>
        <p:nvSpPr>
          <p:cNvPr id="32776" name="Oval 7">
            <a:extLst>
              <a:ext uri="{FF2B5EF4-FFF2-40B4-BE49-F238E27FC236}">
                <a16:creationId xmlns:a16="http://schemas.microsoft.com/office/drawing/2014/main" id="{E066E3F7-1EF3-11CA-87F5-0F011311E283}"/>
              </a:ext>
            </a:extLst>
          </p:cNvPr>
          <p:cNvSpPr>
            <a:spLocks noChangeArrowheads="1"/>
          </p:cNvSpPr>
          <p:nvPr/>
        </p:nvSpPr>
        <p:spPr bwMode="auto">
          <a:xfrm>
            <a:off x="1524001" y="152400"/>
            <a:ext cx="4143375" cy="1447800"/>
          </a:xfrm>
          <a:prstGeom prst="ellipse">
            <a:avLst/>
          </a:prstGeom>
          <a:solidFill>
            <a:srgbClr val="FFFF66"/>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a:ea typeface="Arial Unicode MS" pitchFamily="34" charset="-128"/>
              </a:rPr>
              <a:t>Communication is Key</a:t>
            </a:r>
          </a:p>
          <a:p>
            <a:pPr algn="ctr" eaLnBrk="1" hangingPunct="1">
              <a:spcBef>
                <a:spcPct val="0"/>
              </a:spcBef>
              <a:buFontTx/>
              <a:buNone/>
            </a:pPr>
            <a:endParaRPr lang="en-US" altLang="en-US" sz="1800">
              <a:ea typeface="Arial Unicode MS" pitchFamily="34" charset="-128"/>
            </a:endParaRPr>
          </a:p>
        </p:txBody>
      </p:sp>
    </p:spTree>
    <p:extLst>
      <p:ext uri="{BB962C8B-B14F-4D97-AF65-F5344CB8AC3E}">
        <p14:creationId xmlns:p14="http://schemas.microsoft.com/office/powerpoint/2010/main" val="277557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a:extLst>
              <a:ext uri="{FF2B5EF4-FFF2-40B4-BE49-F238E27FC236}">
                <a16:creationId xmlns:a16="http://schemas.microsoft.com/office/drawing/2014/main" id="{3DADB6B3-6D74-2CE0-32F4-1C03CC11138D}"/>
              </a:ext>
            </a:extLst>
          </p:cNvPr>
          <p:cNvSpPr>
            <a:spLocks noGrp="1"/>
          </p:cNvSpPr>
          <p:nvPr>
            <p:ph type="title"/>
          </p:nvPr>
        </p:nvSpPr>
        <p:spPr/>
        <p:txBody>
          <a:bodyPr/>
          <a:lstStyle/>
          <a:p>
            <a:r>
              <a:rPr lang="en-US" altLang="en-US"/>
              <a:t>PRE CONFERENCE </a:t>
            </a:r>
            <a:endParaRPr lang="en-ID" altLang="en-US"/>
          </a:p>
        </p:txBody>
      </p:sp>
      <p:sp>
        <p:nvSpPr>
          <p:cNvPr id="99331" name="Content Placeholder 2">
            <a:extLst>
              <a:ext uri="{FF2B5EF4-FFF2-40B4-BE49-F238E27FC236}">
                <a16:creationId xmlns:a16="http://schemas.microsoft.com/office/drawing/2014/main" id="{376262A6-8634-CCB1-FF25-85CD93604E42}"/>
              </a:ext>
            </a:extLst>
          </p:cNvPr>
          <p:cNvSpPr>
            <a:spLocks noGrp="1"/>
          </p:cNvSpPr>
          <p:nvPr>
            <p:ph idx="1"/>
          </p:nvPr>
        </p:nvSpPr>
        <p:spPr>
          <a:xfrm>
            <a:off x="1981200" y="1600200"/>
            <a:ext cx="8229600" cy="2044700"/>
          </a:xfrm>
          <a:ln>
            <a:solidFill>
              <a:schemeClr val="accent1"/>
            </a:solidFill>
            <a:miter lim="800000"/>
            <a:headEnd/>
            <a:tailEnd/>
          </a:ln>
        </p:spPr>
        <p:txBody>
          <a:bodyPr/>
          <a:lstStyle/>
          <a:p>
            <a:pPr algn="just"/>
            <a:r>
              <a:rPr lang="en-ID" altLang="en-US" sz="2000"/>
              <a:t>Pre conference adalah komunikasi ketua tim dan perawat pelaksana setelah selesai operan untuk rencana kegiatan pada shift tersebut yang dipimpin oleh ketua tim atau penanggung jawab tim. Jika yang dinas pada tim tersebut hanya satu orang, maka pre conference ditiadakan. Isi pre conference adalah rencana tiap perawat (rencana harian), dan tambahan rencana dari kepala tim dan penanggung jawab tim</a:t>
            </a:r>
          </a:p>
        </p:txBody>
      </p:sp>
      <p:pic>
        <p:nvPicPr>
          <p:cNvPr id="99332" name="Picture 2" descr="Image result for ANIMASI SDM">
            <a:extLst>
              <a:ext uri="{FF2B5EF4-FFF2-40B4-BE49-F238E27FC236}">
                <a16:creationId xmlns:a16="http://schemas.microsoft.com/office/drawing/2014/main" id="{D1A50E9F-4BF4-A1BA-19C8-56872E07D1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857625"/>
            <a:ext cx="36576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BFD37-9A2B-DB1E-A4E6-579867B333CC}"/>
              </a:ext>
            </a:extLst>
          </p:cNvPr>
          <p:cNvSpPr>
            <a:spLocks noGrp="1"/>
          </p:cNvSpPr>
          <p:nvPr>
            <p:ph type="title"/>
          </p:nvPr>
        </p:nvSpPr>
        <p:spPr/>
        <p:txBody>
          <a:bodyPr/>
          <a:lstStyle/>
          <a:p>
            <a:r>
              <a:rPr lang="en-ID" b="1" dirty="0"/>
              <a:t>PRE CONFERENCE </a:t>
            </a:r>
            <a:br>
              <a:rPr lang="en-ID" dirty="0"/>
            </a:br>
            <a:endParaRPr lang="en-ID" dirty="0"/>
          </a:p>
        </p:txBody>
      </p:sp>
      <p:sp>
        <p:nvSpPr>
          <p:cNvPr id="3" name="Content Placeholder 2">
            <a:extLst>
              <a:ext uri="{FF2B5EF4-FFF2-40B4-BE49-F238E27FC236}">
                <a16:creationId xmlns:a16="http://schemas.microsoft.com/office/drawing/2014/main" id="{3CD16442-0BE3-078A-4AEE-EF629D655639}"/>
              </a:ext>
            </a:extLst>
          </p:cNvPr>
          <p:cNvSpPr>
            <a:spLocks noGrp="1"/>
          </p:cNvSpPr>
          <p:nvPr>
            <p:ph idx="1"/>
          </p:nvPr>
        </p:nvSpPr>
        <p:spPr/>
        <p:txBody>
          <a:bodyPr/>
          <a:lstStyle/>
          <a:p>
            <a:pPr lvl="0"/>
            <a:r>
              <a:rPr lang="en-ID" dirty="0"/>
              <a:t>Hanya </a:t>
            </a:r>
            <a:r>
              <a:rPr lang="en-ID" dirty="0" err="1"/>
              <a:t>melibatkan</a:t>
            </a:r>
            <a:r>
              <a:rPr lang="en-ID" dirty="0"/>
              <a:t> </a:t>
            </a:r>
            <a:r>
              <a:rPr lang="en-ID" dirty="0" err="1"/>
              <a:t>tim</a:t>
            </a:r>
            <a:r>
              <a:rPr lang="en-ID" dirty="0"/>
              <a:t> </a:t>
            </a:r>
            <a:r>
              <a:rPr lang="en-ID" dirty="0" err="1"/>
              <a:t>dalam</a:t>
            </a:r>
            <a:r>
              <a:rPr lang="en-ID" dirty="0"/>
              <a:t> 1 shift</a:t>
            </a:r>
          </a:p>
          <a:p>
            <a:pPr lvl="0"/>
            <a:r>
              <a:rPr lang="en-ID" dirty="0" err="1"/>
              <a:t>Mengkoordinasi</a:t>
            </a:r>
            <a:r>
              <a:rPr lang="en-ID" dirty="0"/>
              <a:t> </a:t>
            </a:r>
            <a:r>
              <a:rPr lang="en-ID" dirty="0" err="1"/>
              <a:t>untuk</a:t>
            </a:r>
            <a:r>
              <a:rPr lang="en-ID" dirty="0"/>
              <a:t> </a:t>
            </a:r>
            <a:r>
              <a:rPr lang="en-ID" dirty="0" err="1"/>
              <a:t>pelaksanaan</a:t>
            </a:r>
            <a:r>
              <a:rPr lang="en-ID" dirty="0"/>
              <a:t> </a:t>
            </a:r>
            <a:r>
              <a:rPr lang="en-ID" dirty="0" err="1"/>
              <a:t>asuhan</a:t>
            </a:r>
            <a:r>
              <a:rPr lang="en-ID" dirty="0"/>
              <a:t> yang </a:t>
            </a:r>
            <a:r>
              <a:rPr lang="en-ID" dirty="0" err="1"/>
              <a:t>akan</a:t>
            </a:r>
            <a:r>
              <a:rPr lang="en-ID" dirty="0"/>
              <a:t> </a:t>
            </a:r>
            <a:r>
              <a:rPr lang="en-ID" dirty="0" err="1"/>
              <a:t>dilakukan</a:t>
            </a:r>
            <a:r>
              <a:rPr lang="en-ID" dirty="0"/>
              <a:t> </a:t>
            </a:r>
          </a:p>
          <a:p>
            <a:pPr lvl="0"/>
            <a:r>
              <a:rPr lang="en-ID" dirty="0"/>
              <a:t>Juga </a:t>
            </a:r>
            <a:r>
              <a:rPr lang="en-ID" dirty="0" err="1"/>
              <a:t>dapat</a:t>
            </a:r>
            <a:r>
              <a:rPr lang="en-ID" dirty="0"/>
              <a:t> </a:t>
            </a:r>
            <a:r>
              <a:rPr lang="en-ID" dirty="0" err="1"/>
              <a:t>digunakan</a:t>
            </a:r>
            <a:r>
              <a:rPr lang="en-ID" dirty="0"/>
              <a:t> </a:t>
            </a:r>
            <a:r>
              <a:rPr lang="en-ID" dirty="0" err="1"/>
              <a:t>untuk</a:t>
            </a:r>
            <a:r>
              <a:rPr lang="en-ID" dirty="0"/>
              <a:t> </a:t>
            </a:r>
            <a:r>
              <a:rPr lang="en-ID" dirty="0" err="1"/>
              <a:t>koordinasi</a:t>
            </a:r>
            <a:r>
              <a:rPr lang="en-ID" dirty="0"/>
              <a:t> </a:t>
            </a:r>
            <a:r>
              <a:rPr lang="en-ID" dirty="0" err="1"/>
              <a:t>pembagian</a:t>
            </a:r>
            <a:r>
              <a:rPr lang="en-ID" dirty="0"/>
              <a:t> </a:t>
            </a:r>
            <a:r>
              <a:rPr lang="en-ID" dirty="0" err="1"/>
              <a:t>tugas</a:t>
            </a:r>
            <a:endParaRPr lang="en-ID" dirty="0"/>
          </a:p>
          <a:p>
            <a:pPr lvl="0"/>
            <a:r>
              <a:rPr lang="en-ID" dirty="0"/>
              <a:t>Pre conference </a:t>
            </a:r>
            <a:r>
              <a:rPr lang="en-ID" dirty="0" err="1"/>
              <a:t>berbeda</a:t>
            </a:r>
            <a:r>
              <a:rPr lang="en-ID" dirty="0"/>
              <a:t> </a:t>
            </a:r>
            <a:r>
              <a:rPr lang="en-ID" dirty="0" err="1"/>
              <a:t>dengan</a:t>
            </a:r>
            <a:r>
              <a:rPr lang="en-ID" dirty="0"/>
              <a:t> </a:t>
            </a:r>
            <a:r>
              <a:rPr lang="en-ID" dirty="0" err="1"/>
              <a:t>operan</a:t>
            </a:r>
            <a:r>
              <a:rPr lang="en-ID" dirty="0"/>
              <a:t> jaga</a:t>
            </a:r>
          </a:p>
          <a:p>
            <a:pPr lvl="0"/>
            <a:r>
              <a:rPr lang="en-ID" dirty="0" err="1"/>
              <a:t>Operan</a:t>
            </a:r>
            <a:r>
              <a:rPr lang="en-ID" dirty="0"/>
              <a:t> jaga-pre conference-</a:t>
            </a:r>
            <a:r>
              <a:rPr lang="en-ID" dirty="0" err="1"/>
              <a:t>pelaksanaan</a:t>
            </a:r>
            <a:r>
              <a:rPr lang="en-ID" dirty="0"/>
              <a:t> </a:t>
            </a:r>
            <a:r>
              <a:rPr lang="en-ID" dirty="0" err="1"/>
              <a:t>asuhan</a:t>
            </a:r>
            <a:r>
              <a:rPr lang="en-ID" dirty="0"/>
              <a:t>-post conference-</a:t>
            </a:r>
            <a:r>
              <a:rPr lang="en-ID" dirty="0" err="1"/>
              <a:t>operan</a:t>
            </a:r>
            <a:r>
              <a:rPr lang="en-ID" dirty="0"/>
              <a:t> jaga </a:t>
            </a:r>
          </a:p>
          <a:p>
            <a:endParaRPr lang="en-ID" dirty="0"/>
          </a:p>
        </p:txBody>
      </p:sp>
    </p:spTree>
    <p:extLst>
      <p:ext uri="{BB962C8B-B14F-4D97-AF65-F5344CB8AC3E}">
        <p14:creationId xmlns:p14="http://schemas.microsoft.com/office/powerpoint/2010/main" val="3395125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EDE40-7064-2F92-7E4E-576BBBA123BA}"/>
              </a:ext>
            </a:extLst>
          </p:cNvPr>
          <p:cNvSpPr>
            <a:spLocks noGrp="1"/>
          </p:cNvSpPr>
          <p:nvPr>
            <p:ph type="title"/>
          </p:nvPr>
        </p:nvSpPr>
        <p:spPr>
          <a:xfrm>
            <a:off x="621891" y="1800634"/>
            <a:ext cx="1973826" cy="1325563"/>
          </a:xfrm>
          <a:solidFill>
            <a:schemeClr val="accent2"/>
          </a:solidFill>
        </p:spPr>
        <p:txBody>
          <a:bodyPr>
            <a:normAutofit/>
          </a:bodyPr>
          <a:lstStyle/>
          <a:p>
            <a:pPr algn="ctr"/>
            <a:r>
              <a:rPr lang="en-US" sz="2400" dirty="0" err="1"/>
              <a:t>Timbang</a:t>
            </a:r>
            <a:r>
              <a:rPr lang="en-US" sz="2400" dirty="0"/>
              <a:t> </a:t>
            </a:r>
            <a:r>
              <a:rPr lang="en-US" sz="2400" dirty="0" err="1"/>
              <a:t>Terima</a:t>
            </a:r>
            <a:endParaRPr lang="en-ID" sz="2400" dirty="0"/>
          </a:p>
        </p:txBody>
      </p:sp>
      <p:sp>
        <p:nvSpPr>
          <p:cNvPr id="4" name="Title 1">
            <a:extLst>
              <a:ext uri="{FF2B5EF4-FFF2-40B4-BE49-F238E27FC236}">
                <a16:creationId xmlns:a16="http://schemas.microsoft.com/office/drawing/2014/main" id="{EFC616C2-6601-787C-7651-D5705FF705C2}"/>
              </a:ext>
            </a:extLst>
          </p:cNvPr>
          <p:cNvSpPr txBox="1">
            <a:spLocks/>
          </p:cNvSpPr>
          <p:nvPr/>
        </p:nvSpPr>
        <p:spPr>
          <a:xfrm>
            <a:off x="3065207" y="1800633"/>
            <a:ext cx="1973826" cy="13255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a:t>Pre Conference </a:t>
            </a:r>
            <a:endParaRPr lang="en-ID" sz="2400" dirty="0"/>
          </a:p>
        </p:txBody>
      </p:sp>
      <p:sp>
        <p:nvSpPr>
          <p:cNvPr id="5" name="Title 1">
            <a:extLst>
              <a:ext uri="{FF2B5EF4-FFF2-40B4-BE49-F238E27FC236}">
                <a16:creationId xmlns:a16="http://schemas.microsoft.com/office/drawing/2014/main" id="{3A5022CC-8AC4-2106-C158-E010A866CE72}"/>
              </a:ext>
            </a:extLst>
          </p:cNvPr>
          <p:cNvSpPr txBox="1">
            <a:spLocks/>
          </p:cNvSpPr>
          <p:nvPr/>
        </p:nvSpPr>
        <p:spPr>
          <a:xfrm>
            <a:off x="5552769" y="1800633"/>
            <a:ext cx="1973826" cy="13255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a:t>Middle Conference </a:t>
            </a:r>
            <a:endParaRPr lang="en-ID" sz="2400" dirty="0"/>
          </a:p>
        </p:txBody>
      </p:sp>
      <p:sp>
        <p:nvSpPr>
          <p:cNvPr id="6" name="Title 1">
            <a:extLst>
              <a:ext uri="{FF2B5EF4-FFF2-40B4-BE49-F238E27FC236}">
                <a16:creationId xmlns:a16="http://schemas.microsoft.com/office/drawing/2014/main" id="{7DA85FD7-4030-4DF9-2947-427E29E64312}"/>
              </a:ext>
            </a:extLst>
          </p:cNvPr>
          <p:cNvSpPr txBox="1">
            <a:spLocks/>
          </p:cNvSpPr>
          <p:nvPr/>
        </p:nvSpPr>
        <p:spPr>
          <a:xfrm>
            <a:off x="7838769" y="1800633"/>
            <a:ext cx="1973826" cy="13255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a:t>Post Conference </a:t>
            </a:r>
            <a:endParaRPr lang="en-ID" sz="2400" dirty="0"/>
          </a:p>
        </p:txBody>
      </p:sp>
      <p:sp>
        <p:nvSpPr>
          <p:cNvPr id="7" name="Title 1">
            <a:extLst>
              <a:ext uri="{FF2B5EF4-FFF2-40B4-BE49-F238E27FC236}">
                <a16:creationId xmlns:a16="http://schemas.microsoft.com/office/drawing/2014/main" id="{A3E95657-68DF-E549-55DC-0FDBB484746A}"/>
              </a:ext>
            </a:extLst>
          </p:cNvPr>
          <p:cNvSpPr txBox="1">
            <a:spLocks/>
          </p:cNvSpPr>
          <p:nvPr/>
        </p:nvSpPr>
        <p:spPr>
          <a:xfrm>
            <a:off x="10124769" y="1800633"/>
            <a:ext cx="1973826" cy="1325563"/>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t>Timbang</a:t>
            </a:r>
            <a:r>
              <a:rPr lang="en-US" sz="2400" dirty="0"/>
              <a:t> </a:t>
            </a:r>
            <a:r>
              <a:rPr lang="en-US" sz="2400" dirty="0" err="1"/>
              <a:t>Terima</a:t>
            </a:r>
            <a:endParaRPr lang="en-ID" sz="2400" dirty="0"/>
          </a:p>
        </p:txBody>
      </p:sp>
      <p:sp>
        <p:nvSpPr>
          <p:cNvPr id="9" name="Arrow: Right 8">
            <a:extLst>
              <a:ext uri="{FF2B5EF4-FFF2-40B4-BE49-F238E27FC236}">
                <a16:creationId xmlns:a16="http://schemas.microsoft.com/office/drawing/2014/main" id="{00F0B9EA-9DBD-CDF9-87A1-8D1060D4480D}"/>
              </a:ext>
            </a:extLst>
          </p:cNvPr>
          <p:cNvSpPr/>
          <p:nvPr/>
        </p:nvSpPr>
        <p:spPr>
          <a:xfrm>
            <a:off x="2696498" y="2359742"/>
            <a:ext cx="312174" cy="4129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Arrow: Right 9">
            <a:extLst>
              <a:ext uri="{FF2B5EF4-FFF2-40B4-BE49-F238E27FC236}">
                <a16:creationId xmlns:a16="http://schemas.microsoft.com/office/drawing/2014/main" id="{3CAC0C64-D38D-ACDF-F0EB-351A74F025DE}"/>
              </a:ext>
            </a:extLst>
          </p:cNvPr>
          <p:cNvSpPr/>
          <p:nvPr/>
        </p:nvSpPr>
        <p:spPr>
          <a:xfrm>
            <a:off x="5139815" y="2359742"/>
            <a:ext cx="312174" cy="4129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Arrow: Right 10">
            <a:extLst>
              <a:ext uri="{FF2B5EF4-FFF2-40B4-BE49-F238E27FC236}">
                <a16:creationId xmlns:a16="http://schemas.microsoft.com/office/drawing/2014/main" id="{AEE776C2-F258-864C-A2FC-6528752C9D01}"/>
              </a:ext>
            </a:extLst>
          </p:cNvPr>
          <p:cNvSpPr/>
          <p:nvPr/>
        </p:nvSpPr>
        <p:spPr>
          <a:xfrm>
            <a:off x="7526595" y="2310581"/>
            <a:ext cx="312174" cy="4129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Arrow: Right 11">
            <a:extLst>
              <a:ext uri="{FF2B5EF4-FFF2-40B4-BE49-F238E27FC236}">
                <a16:creationId xmlns:a16="http://schemas.microsoft.com/office/drawing/2014/main" id="{791E0D70-2F9C-E7A7-98A5-5889D52BE128}"/>
              </a:ext>
            </a:extLst>
          </p:cNvPr>
          <p:cNvSpPr/>
          <p:nvPr/>
        </p:nvSpPr>
        <p:spPr>
          <a:xfrm>
            <a:off x="9807678" y="2340078"/>
            <a:ext cx="312174" cy="4129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4098077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703</Words>
  <Application>Microsoft Office PowerPoint</Application>
  <PresentationFormat>Widescreen</PresentationFormat>
  <Paragraphs>112</Paragraphs>
  <Slides>15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MS PGothic</vt:lpstr>
      <vt:lpstr>Arial</vt:lpstr>
      <vt:lpstr>Arial Black</vt:lpstr>
      <vt:lpstr>Arial Unicode MS</vt:lpstr>
      <vt:lpstr>Calibri</vt:lpstr>
      <vt:lpstr>Calibri Light</vt:lpstr>
      <vt:lpstr>Times New Roman</vt:lpstr>
      <vt:lpstr>Wingdings</vt:lpstr>
      <vt:lpstr>Office Theme</vt:lpstr>
      <vt:lpstr>PRE CONFERENCE </vt:lpstr>
      <vt:lpstr>PowerPoint Presentation</vt:lpstr>
      <vt:lpstr>PowerPoint Presentation</vt:lpstr>
      <vt:lpstr>FUNGSI MANAJEMEN </vt:lpstr>
      <vt:lpstr>PowerPoint Presentation</vt:lpstr>
      <vt:lpstr>PowerPoint Presentation</vt:lpstr>
      <vt:lpstr>PRE CONFERENCE </vt:lpstr>
      <vt:lpstr>PRE CONFERENCE  </vt:lpstr>
      <vt:lpstr>Timbang Terima</vt:lpstr>
      <vt:lpstr>TUJUAN PRE CONFERENCE </vt:lpstr>
      <vt:lpstr>SYARAT PRE CONFERENCE </vt:lpstr>
      <vt:lpstr>PELAKSANAAN PRE CONFERENCE </vt:lpstr>
      <vt:lpstr>Hal hal yang disampaikan oleh perawat pelaksana meliputi</vt:lpstr>
      <vt:lpstr>Hal hal yang disampaikan oleh perawat pelaksana meliputi</vt:lpstr>
      <vt:lpstr>TERIMAKASIH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Asus A516</dc:creator>
  <cp:lastModifiedBy>Asus A516</cp:lastModifiedBy>
  <cp:revision>2</cp:revision>
  <dcterms:created xsi:type="dcterms:W3CDTF">2026-05-19T06:07:10Z</dcterms:created>
  <dcterms:modified xsi:type="dcterms:W3CDTF">2026-06-02T07:01:36Z</dcterms:modified>
</cp:coreProperties>
</file>