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Gaya Tema 1 - Akse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DCAF9ED-07DC-4A11-8D7F-57B35C25682E}" styleName="Gaya Medium 1 - Akse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Gaya Tema 1 - Akse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269D01E-BC32-4049-B463-5C60D7B0CCD2}" styleName="Gaya Tema 2 - Aksen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49"/>
  </p:normalViewPr>
  <p:slideViewPr>
    <p:cSldViewPr snapToGrid="0">
      <p:cViewPr varScale="1">
        <p:scale>
          <a:sx n="102" d="100"/>
          <a:sy n="102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Judu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B41F-F5EB-F149-A245-08D422BDDD62}" type="datetimeFigureOut">
              <a:rPr lang="id-ID" smtClean="0"/>
              <a:t>26/04/26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4E31-2633-BF43-9FEA-7090F51333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988240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B41F-F5EB-F149-A245-08D422BDDD62}" type="datetimeFigureOut">
              <a:rPr lang="id-ID" smtClean="0"/>
              <a:t>26/04/26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4E31-2633-BF43-9FEA-7090F51333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6908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B41F-F5EB-F149-A245-08D422BDDD62}" type="datetimeFigureOut">
              <a:rPr lang="id-ID" smtClean="0"/>
              <a:t>26/04/26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4E31-2633-BF43-9FEA-7090F51333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17724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B41F-F5EB-F149-A245-08D422BDDD62}" type="datetimeFigureOut">
              <a:rPr lang="id-ID" smtClean="0"/>
              <a:t>26/04/26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4E31-2633-BF43-9FEA-7090F51333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1963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B41F-F5EB-F149-A245-08D422BDDD62}" type="datetimeFigureOut">
              <a:rPr lang="id-ID" smtClean="0"/>
              <a:t>26/04/26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4E31-2633-BF43-9FEA-7090F51333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240638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B41F-F5EB-F149-A245-08D422BDDD62}" type="datetimeFigureOut">
              <a:rPr lang="id-ID" smtClean="0"/>
              <a:t>26/04/26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4E31-2633-BF43-9FEA-7090F51333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06290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B41F-F5EB-F149-A245-08D422BDDD62}" type="datetimeFigureOut">
              <a:rPr lang="id-ID" smtClean="0"/>
              <a:t>26/04/26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4E31-2633-BF43-9FEA-7090F5133321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7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B41F-F5EB-F149-A245-08D422BDDD62}" type="datetimeFigureOut">
              <a:rPr lang="id-ID" smtClean="0"/>
              <a:t>26/04/26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4E31-2633-BF43-9FEA-7090F51333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30641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B41F-F5EB-F149-A245-08D422BDDD62}" type="datetimeFigureOut">
              <a:rPr lang="id-ID" smtClean="0"/>
              <a:t>26/04/26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4E31-2633-BF43-9FEA-7090F51333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0819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B41F-F5EB-F149-A245-08D422BDDD62}" type="datetimeFigureOut">
              <a:rPr lang="id-ID" smtClean="0"/>
              <a:t>26/04/26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d-ID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4E31-2633-BF43-9FEA-7090F51333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27344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6AAB41F-F5EB-F149-A245-08D422BDDD62}" type="datetimeFigureOut">
              <a:rPr lang="id-ID" smtClean="0"/>
              <a:t>26/04/26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4E31-2633-BF43-9FEA-7090F51333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5948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6AAB41F-F5EB-F149-A245-08D422BDDD62}" type="datetimeFigureOut">
              <a:rPr lang="id-ID" smtClean="0"/>
              <a:t>26/04/26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B664E31-2633-BF43-9FEA-7090F51333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7485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811C95DF-3C6F-936B-2B33-17214B69FF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916482"/>
            <a:ext cx="8991600" cy="2116182"/>
          </a:xfrm>
        </p:spPr>
        <p:txBody>
          <a:bodyPr>
            <a:normAutofit fontScale="90000"/>
          </a:bodyPr>
          <a:lstStyle/>
          <a:p>
            <a:r>
              <a:rPr lang="id-ID" sz="4400" dirty="0"/>
              <a:t>PEMERIKSAAN FISIK DAN TINGKAT KESADARAN </a:t>
            </a:r>
            <a:br>
              <a:rPr lang="id-ID" sz="4400" dirty="0"/>
            </a:br>
            <a:r>
              <a:rPr lang="id-ID" sz="4400" dirty="0"/>
              <a:t>POST OP  : ALDRETE&amp;BROMAGE</a:t>
            </a: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1795A443-AD0C-3235-2389-A4770C0C91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/>
              <a:t>Brigitta Ayu., </a:t>
            </a:r>
            <a:r>
              <a:rPr lang="id-ID" dirty="0" err="1"/>
              <a:t>M.Kep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70717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619B4D18-63FC-6470-CB4D-65C4179C5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0615" y="263235"/>
            <a:ext cx="7729728" cy="1188720"/>
          </a:xfrm>
        </p:spPr>
        <p:txBody>
          <a:bodyPr>
            <a:normAutofit fontScale="90000"/>
          </a:bodyPr>
          <a:lstStyle/>
          <a:p>
            <a:br>
              <a:rPr lang="id-ID" b="1" dirty="0"/>
            </a:br>
            <a:r>
              <a:rPr lang="id-ID" b="1" dirty="0"/>
              <a:t>Contoh Kasus 1 (Anestesi </a:t>
            </a:r>
            <a:r>
              <a:rPr lang="id-ID" b="1" dirty="0" err="1"/>
              <a:t>Spinal</a:t>
            </a:r>
            <a:r>
              <a:rPr lang="id-ID" b="1" dirty="0"/>
              <a:t> – </a:t>
            </a:r>
            <a:r>
              <a:rPr lang="id-ID" b="1" dirty="0" err="1"/>
              <a:t>Sectio</a:t>
            </a:r>
            <a:r>
              <a:rPr lang="id-ID" b="1" dirty="0"/>
              <a:t> </a:t>
            </a:r>
            <a:r>
              <a:rPr lang="id-ID" b="1" dirty="0" err="1"/>
              <a:t>Caesarea</a:t>
            </a:r>
            <a:r>
              <a:rPr lang="id-ID" b="1" dirty="0"/>
              <a:t>)</a:t>
            </a:r>
            <a:br>
              <a:rPr lang="id-ID" b="1" dirty="0"/>
            </a:br>
            <a:endParaRPr lang="id-ID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390985D8-61B0-9BAF-D97B-47AE25EA7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775" y="1741118"/>
            <a:ext cx="10509337" cy="45970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dirty="0"/>
              <a:t>Seorang perempuan, 28 tahun, G1P0A0 usia kehamilan 39 minggu, menjalani operasi </a:t>
            </a:r>
            <a:r>
              <a:rPr lang="id-ID" b="1" dirty="0" err="1"/>
              <a:t>sectio</a:t>
            </a:r>
            <a:r>
              <a:rPr lang="id-ID" b="1" dirty="0"/>
              <a:t> </a:t>
            </a:r>
            <a:r>
              <a:rPr lang="id-ID" b="1" dirty="0" err="1"/>
              <a:t>caesarea</a:t>
            </a:r>
            <a:r>
              <a:rPr lang="id-ID" dirty="0"/>
              <a:t> dengan anestesi </a:t>
            </a:r>
            <a:r>
              <a:rPr lang="id-ID" dirty="0" err="1"/>
              <a:t>spinal</a:t>
            </a:r>
            <a:r>
              <a:rPr lang="id-ID" dirty="0"/>
              <a:t>.</a:t>
            </a:r>
            <a:br>
              <a:rPr lang="id-ID" dirty="0"/>
            </a:br>
            <a:r>
              <a:rPr lang="id-ID" dirty="0"/>
              <a:t>Pasien sadar penuh selama operasi.</a:t>
            </a:r>
          </a:p>
          <a:p>
            <a:pPr marL="0" indent="0">
              <a:buNone/>
            </a:pPr>
            <a:r>
              <a:rPr lang="id-ID" dirty="0"/>
              <a:t>Setelah operasi di ruang pemulihan:</a:t>
            </a:r>
          </a:p>
          <a:p>
            <a:r>
              <a:rPr lang="id-ID" dirty="0"/>
              <a:t>TD: 100/70 </a:t>
            </a:r>
            <a:r>
              <a:rPr lang="id-ID" dirty="0" err="1"/>
              <a:t>mmHg</a:t>
            </a:r>
            <a:r>
              <a:rPr lang="id-ID" dirty="0"/>
              <a:t> </a:t>
            </a:r>
          </a:p>
          <a:p>
            <a:r>
              <a:rPr lang="id-ID" dirty="0"/>
              <a:t>Nadi: 88x/menit </a:t>
            </a:r>
          </a:p>
          <a:p>
            <a:r>
              <a:rPr lang="id-ID" dirty="0"/>
              <a:t>RR: 20x/menit </a:t>
            </a:r>
          </a:p>
          <a:p>
            <a:r>
              <a:rPr lang="id-ID" dirty="0" err="1"/>
              <a:t>SpO</a:t>
            </a:r>
            <a:r>
              <a:rPr lang="id-ID" dirty="0"/>
              <a:t>₂: 98% tanpa </a:t>
            </a:r>
            <a:r>
              <a:rPr lang="id-ID" dirty="0" err="1"/>
              <a:t>O</a:t>
            </a:r>
            <a:r>
              <a:rPr lang="id-ID" dirty="0"/>
              <a:t>₂ </a:t>
            </a:r>
          </a:p>
          <a:p>
            <a:r>
              <a:rPr lang="id-ID" dirty="0"/>
              <a:t>Pasien mengeluh kaki masih berat dan sulit digerakkan </a:t>
            </a:r>
          </a:p>
          <a:p>
            <a:r>
              <a:rPr lang="id-ID" dirty="0"/>
              <a:t>Saat diperiksa: </a:t>
            </a:r>
          </a:p>
          <a:p>
            <a:pPr lvl="1"/>
            <a:r>
              <a:rPr lang="id-ID" sz="1800" dirty="0"/>
              <a:t>Tidak bisa mengangkat kaki </a:t>
            </a:r>
          </a:p>
          <a:p>
            <a:pPr lvl="1"/>
            <a:r>
              <a:rPr lang="id-ID" sz="1800" dirty="0"/>
              <a:t>Tidak bisa menekuk lutut </a:t>
            </a:r>
          </a:p>
          <a:p>
            <a:pPr lvl="1"/>
            <a:r>
              <a:rPr lang="id-ID" sz="1800" dirty="0"/>
              <a:t>Masih bisa sedikit menggerakkan pergelangan kak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48240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2A42D748-D3BC-BCF4-DA26-05FE0FE7F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08A70B3-7B6A-7B5F-E425-5A356CBFBF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Skor Bromage = 2</a:t>
            </a:r>
            <a:br>
              <a:rPr kumimoji="0" lang="id-ID" alt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id-ID" alt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(tidak bisa tekuk lutut, masih bisa gerakkan kaki)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Skor Aldrete:</a:t>
            </a:r>
            <a:r>
              <a:rPr kumimoji="0" lang="id-ID" alt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Aktivitas: 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Respirasi: 2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Sirkulasi: 2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Kesadaran: 2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Oksigenasi: 2</a:t>
            </a:r>
            <a:br>
              <a:rPr kumimoji="0" lang="id-ID" alt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id-ID" altLang="id-ID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Total = 9 → siap pindah ruang rawat</a:t>
            </a:r>
            <a:endParaRPr kumimoji="0" lang="id-ID" alt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alt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220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C927C6E2-27E1-4B6F-7594-EE4C2A6F9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C2CE672-B944-168B-A733-7E4C22EFC9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2662466"/>
            <a:ext cx="943314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altLang="id-ID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Pemeriksaan fisik </a:t>
            </a:r>
            <a:r>
              <a:rPr kumimoji="0" lang="id-ID" altLang="id-ID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post</a:t>
            </a:r>
            <a:r>
              <a:rPr kumimoji="0" lang="id-ID" altLang="id-ID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op fokus pada </a:t>
            </a:r>
            <a:r>
              <a:rPr kumimoji="0" lang="id-ID" altLang="id-ID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ABC + neurologis</a:t>
            </a:r>
            <a:r>
              <a:rPr kumimoji="0" lang="id-ID" altLang="id-ID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Aldrete</a:t>
            </a:r>
            <a:r>
              <a:rPr kumimoji="0" lang="id-ID" altLang="id-ID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d-ID" altLang="id-ID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score</a:t>
            </a:r>
            <a:r>
              <a:rPr kumimoji="0" lang="id-ID" altLang="id-ID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menilai pemulihan umum</a:t>
            </a:r>
            <a:r>
              <a:rPr kumimoji="0" lang="id-ID" altLang="id-ID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Bromage</a:t>
            </a:r>
            <a:r>
              <a:rPr kumimoji="0" lang="id-ID" altLang="id-ID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d-ID" altLang="id-ID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score</a:t>
            </a:r>
            <a:r>
              <a:rPr kumimoji="0" lang="id-ID" altLang="id-ID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menilai fungsi motorik pasca anestesi regional</a:t>
            </a:r>
            <a:r>
              <a:rPr kumimoji="0" lang="id-ID" altLang="id-ID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Keduanya penting untuk menentukan </a:t>
            </a:r>
            <a:r>
              <a:rPr kumimoji="0" lang="id-ID" altLang="id-ID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keamanan pasien</a:t>
            </a:r>
            <a:endParaRPr kumimoji="0" lang="id-ID" altLang="id-ID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847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21A5CA11-DF49-154B-73B9-EE7B307AC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Pemeriksaan Fisik </a:t>
            </a:r>
            <a:r>
              <a:rPr lang="id-ID" dirty="0" err="1"/>
              <a:t>Post</a:t>
            </a:r>
            <a:r>
              <a:rPr lang="id-ID" dirty="0"/>
              <a:t> Operasi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CFF358C9-3346-792D-DD52-246FFDBE7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/>
              <a:t>Tujuan:</a:t>
            </a:r>
          </a:p>
          <a:p>
            <a:r>
              <a:rPr lang="id-ID" dirty="0"/>
              <a:t>Menilai kondisi umum pasien setelah anestesi &amp; pembedahan </a:t>
            </a:r>
          </a:p>
          <a:p>
            <a:r>
              <a:rPr lang="id-ID" dirty="0"/>
              <a:t>Deteksi dini komplikasi </a:t>
            </a:r>
          </a:p>
          <a:p>
            <a:r>
              <a:rPr lang="id-ID" dirty="0"/>
              <a:t>Menentukan kesiapan pemindahan dari ruang pemulihan (PACU)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56776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EF54278-65F9-A262-F2BB-30198F8D4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Komponen Pemeriksaan Fisik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EB1F84F2-87B7-F230-C7B7-B5741EF2B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d-ID" b="1" dirty="0"/>
              <a:t>1. </a:t>
            </a:r>
            <a:r>
              <a:rPr lang="id-ID" b="1" dirty="0" err="1"/>
              <a:t>Airway</a:t>
            </a:r>
            <a:r>
              <a:rPr lang="id-ID" b="1" dirty="0"/>
              <a:t> (Jalan Napas)</a:t>
            </a:r>
          </a:p>
          <a:p>
            <a:r>
              <a:rPr lang="id-ID" dirty="0" err="1"/>
              <a:t>Patensi</a:t>
            </a:r>
            <a:r>
              <a:rPr lang="id-ID" dirty="0"/>
              <a:t> jalan napas (bebas / obstruksi) </a:t>
            </a:r>
          </a:p>
          <a:p>
            <a:r>
              <a:rPr lang="id-ID" dirty="0"/>
              <a:t>Adanya </a:t>
            </a:r>
            <a:r>
              <a:rPr lang="id-ID" dirty="0" err="1"/>
              <a:t>sekret</a:t>
            </a:r>
            <a:r>
              <a:rPr lang="id-ID" dirty="0"/>
              <a:t> / muntahan </a:t>
            </a:r>
          </a:p>
          <a:p>
            <a:r>
              <a:rPr lang="id-ID" dirty="0"/>
              <a:t>Bunyi napas tambahan (</a:t>
            </a:r>
            <a:r>
              <a:rPr lang="id-ID" dirty="0" err="1"/>
              <a:t>snoring</a:t>
            </a:r>
            <a:r>
              <a:rPr lang="id-ID" dirty="0"/>
              <a:t>, </a:t>
            </a:r>
            <a:r>
              <a:rPr lang="id-ID" dirty="0" err="1"/>
              <a:t>gurgling</a:t>
            </a:r>
            <a:r>
              <a:rPr lang="id-ID" dirty="0"/>
              <a:t>) 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b="1" dirty="0"/>
              <a:t>2. </a:t>
            </a:r>
            <a:r>
              <a:rPr lang="id-ID" b="1" dirty="0" err="1"/>
              <a:t>Breathing</a:t>
            </a:r>
            <a:r>
              <a:rPr lang="id-ID" b="1" dirty="0"/>
              <a:t> (Pernapasan)</a:t>
            </a:r>
          </a:p>
          <a:p>
            <a:r>
              <a:rPr lang="id-ID" dirty="0"/>
              <a:t>Frekuensi napas (normal: 12–20x/menit) </a:t>
            </a:r>
          </a:p>
          <a:p>
            <a:r>
              <a:rPr lang="id-ID" dirty="0"/>
              <a:t>Pola napas (teratur/tidak) </a:t>
            </a:r>
          </a:p>
          <a:p>
            <a:r>
              <a:rPr lang="id-ID" dirty="0"/>
              <a:t>Saturasi oksigen (</a:t>
            </a:r>
            <a:r>
              <a:rPr lang="id-ID" dirty="0" err="1"/>
              <a:t>SpO</a:t>
            </a:r>
            <a:r>
              <a:rPr lang="id-ID" dirty="0"/>
              <a:t>₂ ≥ 95%) </a:t>
            </a:r>
          </a:p>
          <a:p>
            <a:r>
              <a:rPr lang="id-ID" dirty="0"/>
              <a:t>Penggunaan otot bantu napas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23752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BB3601AC-A228-6C69-8F89-468CEB743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8411"/>
            <a:ext cx="10515600" cy="573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b="1" dirty="0"/>
              <a:t>3. </a:t>
            </a:r>
            <a:r>
              <a:rPr lang="id-ID" b="1" dirty="0" err="1"/>
              <a:t>Circulation</a:t>
            </a:r>
            <a:r>
              <a:rPr lang="id-ID" b="1" dirty="0"/>
              <a:t> (Sirkulasi)</a:t>
            </a:r>
          </a:p>
          <a:p>
            <a:r>
              <a:rPr lang="id-ID" dirty="0"/>
              <a:t>Tekanan darah </a:t>
            </a:r>
          </a:p>
          <a:p>
            <a:r>
              <a:rPr lang="id-ID" dirty="0"/>
              <a:t>Nadi (frekuensi &amp; kualitas) </a:t>
            </a:r>
          </a:p>
          <a:p>
            <a:r>
              <a:rPr lang="id-ID" dirty="0"/>
              <a:t>Warna kulit (pucat/sianosis) </a:t>
            </a:r>
          </a:p>
          <a:p>
            <a:r>
              <a:rPr lang="id-ID" dirty="0"/>
              <a:t>CRT (&lt; 3 detik) </a:t>
            </a:r>
            <a:br>
              <a:rPr lang="id-ID" dirty="0"/>
            </a:br>
            <a:endParaRPr lang="id-ID" dirty="0"/>
          </a:p>
          <a:p>
            <a:pPr marL="0" indent="0">
              <a:buNone/>
            </a:pPr>
            <a:r>
              <a:rPr lang="id-ID" b="1" dirty="0"/>
              <a:t>4. Kesadaran (Neurologis)</a:t>
            </a:r>
          </a:p>
          <a:p>
            <a:r>
              <a:rPr lang="id-ID" dirty="0"/>
              <a:t>Respons terhadap rangsang </a:t>
            </a:r>
          </a:p>
          <a:p>
            <a:r>
              <a:rPr lang="id-ID" dirty="0"/>
              <a:t>Orientasi waktu, tempat, orang </a:t>
            </a:r>
          </a:p>
          <a:p>
            <a:r>
              <a:rPr lang="id-ID" dirty="0"/>
              <a:t>Skala kesadaran (GCS bila perlu) 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50522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072B4EB8-9A86-3CA2-2DBC-E9BDE6028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8203"/>
            <a:ext cx="10515600" cy="5838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b="1" dirty="0"/>
              <a:t>5. Luka Operasi</a:t>
            </a:r>
          </a:p>
          <a:p>
            <a:r>
              <a:rPr lang="id-ID" dirty="0"/>
              <a:t>Perdarahan </a:t>
            </a:r>
          </a:p>
          <a:p>
            <a:r>
              <a:rPr lang="id-ID" dirty="0"/>
              <a:t>Balutan (kering/basah) </a:t>
            </a:r>
          </a:p>
          <a:p>
            <a:r>
              <a:rPr lang="id-ID" dirty="0"/>
              <a:t>Drainase (jumlah &amp; warna) 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b="1" dirty="0"/>
              <a:t>6. Nyeri</a:t>
            </a:r>
          </a:p>
          <a:p>
            <a:r>
              <a:rPr lang="id-ID" dirty="0"/>
              <a:t>Skala nyeri (0–10) </a:t>
            </a:r>
          </a:p>
          <a:p>
            <a:r>
              <a:rPr lang="id-ID" dirty="0"/>
              <a:t>Lokasi &amp; karakter nyeri 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b="1" dirty="0"/>
              <a:t>7. Eliminasi</a:t>
            </a:r>
          </a:p>
          <a:p>
            <a:r>
              <a:rPr lang="id-ID" dirty="0"/>
              <a:t>Produksi </a:t>
            </a:r>
            <a:r>
              <a:rPr lang="id-ID" dirty="0" err="1"/>
              <a:t>urin</a:t>
            </a:r>
            <a:r>
              <a:rPr lang="id-ID" dirty="0"/>
              <a:t> </a:t>
            </a:r>
          </a:p>
          <a:p>
            <a:r>
              <a:rPr lang="id-ID" dirty="0"/>
              <a:t>Retensi </a:t>
            </a:r>
            <a:r>
              <a:rPr lang="id-ID" dirty="0" err="1"/>
              <a:t>urin</a:t>
            </a: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52683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C915E842-809F-8BC3-A0BA-439FAC2F4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3047"/>
            <a:ext cx="10515600" cy="1965946"/>
          </a:xfrm>
        </p:spPr>
        <p:txBody>
          <a:bodyPr>
            <a:noAutofit/>
          </a:bodyPr>
          <a:lstStyle/>
          <a:p>
            <a:r>
              <a:rPr lang="id-ID" sz="2800" dirty="0"/>
              <a:t>Penilaian Tingkat Kesadaran</a:t>
            </a:r>
            <a:br>
              <a:rPr lang="id-ID" sz="2800" dirty="0"/>
            </a:br>
            <a:r>
              <a:rPr lang="id-ID" sz="2800" b="1" dirty="0" err="1"/>
              <a:t>Aldrete</a:t>
            </a:r>
            <a:r>
              <a:rPr lang="id-ID" sz="2800" b="1" dirty="0"/>
              <a:t> </a:t>
            </a:r>
            <a:r>
              <a:rPr lang="id-ID" sz="2800" b="1" dirty="0" err="1"/>
              <a:t>Score</a:t>
            </a:r>
            <a:r>
              <a:rPr lang="id-ID" sz="2800" b="1" dirty="0"/>
              <a:t> (</a:t>
            </a:r>
            <a:r>
              <a:rPr lang="id-ID" sz="2800" b="1" dirty="0" err="1"/>
              <a:t>Recovery</a:t>
            </a:r>
            <a:r>
              <a:rPr lang="id-ID" sz="2800" b="1" dirty="0"/>
              <a:t> </a:t>
            </a:r>
            <a:r>
              <a:rPr lang="id-ID" sz="2800" b="1" dirty="0" err="1"/>
              <a:t>Score</a:t>
            </a:r>
            <a:r>
              <a:rPr lang="id-ID" sz="2800" b="1" dirty="0"/>
              <a:t>)</a:t>
            </a:r>
            <a:br>
              <a:rPr lang="id-ID" sz="2800" b="1" dirty="0"/>
            </a:br>
            <a:r>
              <a:rPr lang="id-ID" sz="2800" dirty="0"/>
              <a:t>Digunakan untuk menilai kesiapan pasien keluar dari ruang pemulihan.</a:t>
            </a:r>
            <a:br>
              <a:rPr lang="id-ID" sz="2800" dirty="0"/>
            </a:br>
            <a:endParaRPr lang="id-ID" sz="2800" dirty="0"/>
          </a:p>
        </p:txBody>
      </p:sp>
      <p:graphicFrame>
        <p:nvGraphicFramePr>
          <p:cNvPr id="4" name="Tampungan Konten 3">
            <a:extLst>
              <a:ext uri="{FF2B5EF4-FFF2-40B4-BE49-F238E27FC236}">
                <a16:creationId xmlns:a16="http://schemas.microsoft.com/office/drawing/2014/main" id="{44D6D5B5-CB14-C7C7-212B-57E06AC8BB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0129508"/>
              </p:ext>
            </p:extLst>
          </p:nvPr>
        </p:nvGraphicFramePr>
        <p:xfrm>
          <a:off x="838200" y="2379945"/>
          <a:ext cx="10515600" cy="3031776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95350502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55719381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5813239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27653166"/>
                    </a:ext>
                  </a:extLst>
                </a:gridCol>
              </a:tblGrid>
              <a:tr h="5052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Parameter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Skor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Skor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Skor 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7528568"/>
                  </a:ext>
                </a:extLst>
              </a:tr>
              <a:tr h="5052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Aktivitas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Gerak 4 ekstremitas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2 ekstremitas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Tidak bergerak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501144"/>
                  </a:ext>
                </a:extLst>
              </a:tr>
              <a:tr h="5052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Respirasi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Napas adekuat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Napas terbatas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Apnea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1053453"/>
                  </a:ext>
                </a:extLst>
              </a:tr>
              <a:tr h="5052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Sirkulasi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TD ±20% normal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TD ±20–50%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TD &gt;50%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533651"/>
                  </a:ext>
                </a:extLst>
              </a:tr>
              <a:tr h="5052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Kesadaran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Sadar penuh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Bangun bila dipanggil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Tidak respons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36457"/>
                  </a:ext>
                </a:extLst>
              </a:tr>
              <a:tr h="5052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Oksigenasi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SpO₂ &gt;92% 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Perlu O₂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 dirty="0" err="1"/>
                        <a:t>SpO</a:t>
                      </a:r>
                      <a:r>
                        <a:rPr lang="id-ID" dirty="0"/>
                        <a:t>₂ &lt;90%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1874550"/>
                  </a:ext>
                </a:extLst>
              </a:tr>
            </a:tbl>
          </a:graphicData>
        </a:graphic>
      </p:graphicFrame>
      <p:sp>
        <p:nvSpPr>
          <p:cNvPr id="7" name="Kotak Teks 6">
            <a:extLst>
              <a:ext uri="{FF2B5EF4-FFF2-40B4-BE49-F238E27FC236}">
                <a16:creationId xmlns:a16="http://schemas.microsoft.com/office/drawing/2014/main" id="{88EAF68D-A763-5D11-015E-4FFF3FDE3353}"/>
              </a:ext>
            </a:extLst>
          </p:cNvPr>
          <p:cNvSpPr txBox="1"/>
          <p:nvPr/>
        </p:nvSpPr>
        <p:spPr>
          <a:xfrm>
            <a:off x="838200" y="5546362"/>
            <a:ext cx="61001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b="1" dirty="0"/>
              <a:t>✅ Interpretasi: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Skor 8–10 →</a:t>
            </a:r>
            <a:r>
              <a:rPr lang="id-ID" dirty="0"/>
              <a:t> siap pindah ke ruang perawatan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&lt; 8 →</a:t>
            </a:r>
            <a:r>
              <a:rPr lang="id-ID" dirty="0"/>
              <a:t> tetap observasi di PACU</a:t>
            </a:r>
          </a:p>
        </p:txBody>
      </p:sp>
    </p:spTree>
    <p:extLst>
      <p:ext uri="{BB962C8B-B14F-4D97-AF65-F5344CB8AC3E}">
        <p14:creationId xmlns:p14="http://schemas.microsoft.com/office/powerpoint/2010/main" val="3186556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F26D838E-1186-939E-EAC5-9E3ED81DE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sz="3100" b="1" dirty="0"/>
              <a:t>Penilaian Motorik: Skor BROMAGE</a:t>
            </a:r>
            <a:br>
              <a:rPr lang="id-ID" sz="3100" b="1" dirty="0"/>
            </a:br>
            <a:r>
              <a:rPr lang="id-ID" sz="3100" dirty="0"/>
              <a:t>Digunakan pada pasien dengan anestesi </a:t>
            </a:r>
            <a:r>
              <a:rPr lang="id-ID" sz="3100" dirty="0" err="1"/>
              <a:t>spinal</a:t>
            </a:r>
            <a:r>
              <a:rPr lang="id-ID" sz="3100" dirty="0"/>
              <a:t>/epidural.</a:t>
            </a:r>
            <a:br>
              <a:rPr lang="id-ID" dirty="0"/>
            </a:br>
            <a:endParaRPr lang="id-ID" dirty="0"/>
          </a:p>
        </p:txBody>
      </p:sp>
      <p:graphicFrame>
        <p:nvGraphicFramePr>
          <p:cNvPr id="4" name="Tampungan Konten 3">
            <a:extLst>
              <a:ext uri="{FF2B5EF4-FFF2-40B4-BE49-F238E27FC236}">
                <a16:creationId xmlns:a16="http://schemas.microsoft.com/office/drawing/2014/main" id="{9427C47A-5903-C39F-8249-A99CA90579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6707200"/>
              </p:ext>
            </p:extLst>
          </p:nvPr>
        </p:nvGraphicFramePr>
        <p:xfrm>
          <a:off x="838200" y="2384774"/>
          <a:ext cx="10515600" cy="2442575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775614559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673496020"/>
                    </a:ext>
                  </a:extLst>
                </a:gridCol>
              </a:tblGrid>
              <a:tr h="4885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Skor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Kriteria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3187563"/>
                  </a:ext>
                </a:extLst>
              </a:tr>
              <a:tr h="4885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 dirty="0"/>
                        <a:t>Dapat menggerakkan kaki &amp; lutut penuh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0718890"/>
                  </a:ext>
                </a:extLst>
              </a:tr>
              <a:tr h="4885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Tidak dapat mengangkat kaki lurus, bisa tekuk lutut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2223045"/>
                  </a:ext>
                </a:extLst>
              </a:tr>
              <a:tr h="4885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 dirty="0"/>
                        <a:t>Tidak dapat tekuk lutut, bisa gerakkan kaki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3524040"/>
                  </a:ext>
                </a:extLst>
              </a:tr>
              <a:tr h="4885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d-ID" dirty="0"/>
                        <a:t>Tidak dapat menggerakkan kaki sama sekali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6370558"/>
                  </a:ext>
                </a:extLst>
              </a:tr>
            </a:tbl>
          </a:graphicData>
        </a:graphic>
      </p:graphicFrame>
      <p:sp>
        <p:nvSpPr>
          <p:cNvPr id="6" name="Kotak Teks 5">
            <a:extLst>
              <a:ext uri="{FF2B5EF4-FFF2-40B4-BE49-F238E27FC236}">
                <a16:creationId xmlns:a16="http://schemas.microsoft.com/office/drawing/2014/main" id="{8A7A90D4-B3AB-8502-DA6C-B56C85E0DB4B}"/>
              </a:ext>
            </a:extLst>
          </p:cNvPr>
          <p:cNvSpPr txBox="1"/>
          <p:nvPr/>
        </p:nvSpPr>
        <p:spPr>
          <a:xfrm>
            <a:off x="838200" y="4935581"/>
            <a:ext cx="61001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b="1" dirty="0"/>
              <a:t>✅ Interpretasi: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0 → fungsi motorik normal</a:t>
            </a:r>
            <a:r>
              <a:rPr lang="id-ID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3 → blok motorik penuh (efek anestesi masih kuat)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70205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D069743D-CEC5-115F-51C4-DE5A1B035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/>
              <a:t>Tanda Bahaya </a:t>
            </a:r>
            <a:r>
              <a:rPr lang="id-ID" b="1" dirty="0" err="1"/>
              <a:t>Post</a:t>
            </a:r>
            <a:r>
              <a:rPr lang="id-ID" b="1" dirty="0"/>
              <a:t> Operasi</a:t>
            </a:r>
            <a:br>
              <a:rPr lang="id-ID" b="1" dirty="0"/>
            </a:br>
            <a:endParaRPr lang="id-ID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7D08675D-D9A7-74DB-55D3-4BF22AADF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Penurunan kesadaran mendadak </a:t>
            </a:r>
          </a:p>
          <a:p>
            <a:r>
              <a:rPr lang="id-ID" dirty="0"/>
              <a:t>Sesak napas / </a:t>
            </a:r>
            <a:r>
              <a:rPr lang="id-ID" dirty="0" err="1"/>
              <a:t>SpO</a:t>
            </a:r>
            <a:r>
              <a:rPr lang="id-ID" dirty="0"/>
              <a:t>₂ turun </a:t>
            </a:r>
          </a:p>
          <a:p>
            <a:r>
              <a:rPr lang="id-ID" dirty="0"/>
              <a:t>Perdarahan aktif </a:t>
            </a:r>
          </a:p>
          <a:p>
            <a:r>
              <a:rPr lang="id-ID" dirty="0"/>
              <a:t>Nyeri hebat tidak terkontrol </a:t>
            </a:r>
          </a:p>
          <a:p>
            <a:r>
              <a:rPr lang="id-ID" dirty="0"/>
              <a:t>Hipotensi / bradikardi 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50033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555300A0-47F0-A6A4-452B-0B0673B8E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Peran Perawat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DBF5DCA-B172-A5B2-C910-9F2400DC69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077964"/>
            <a:ext cx="8468638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alt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Monitoring</a:t>
            </a:r>
            <a:r>
              <a:rPr kumimoji="0" lang="id-ID" altLang="id-ID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ketat (vital </a:t>
            </a:r>
            <a:r>
              <a:rPr kumimoji="0" lang="id-ID" altLang="id-ID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</a:t>
            </a:r>
            <a:r>
              <a:rPr kumimoji="0" lang="id-ID" altLang="id-ID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kesadaran)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Dokumentasi skor </a:t>
            </a:r>
            <a:r>
              <a:rPr kumimoji="0" lang="id-ID" altLang="id-ID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Aldrete</a:t>
            </a:r>
            <a:r>
              <a:rPr kumimoji="0" lang="id-ID" altLang="id-ID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</a:t>
            </a:r>
            <a:r>
              <a:rPr kumimoji="0" lang="id-ID" altLang="id-ID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Bromage</a:t>
            </a:r>
            <a:r>
              <a:rPr kumimoji="0" lang="id-ID" altLang="id-ID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Deteksi dini komplikasi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id-ID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Edukasi pasien &amp; keluarga</a:t>
            </a:r>
          </a:p>
        </p:txBody>
      </p:sp>
    </p:spTree>
    <p:extLst>
      <p:ext uri="{BB962C8B-B14F-4D97-AF65-F5344CB8AC3E}">
        <p14:creationId xmlns:p14="http://schemas.microsoft.com/office/powerpoint/2010/main" val="1263504556"/>
      </p:ext>
    </p:extLst>
  </p:cSld>
  <p:clrMapOvr>
    <a:masterClrMapping/>
  </p:clrMapOvr>
</p:sld>
</file>

<file path=ppt/theme/theme1.xml><?xml version="1.0" encoding="utf-8"?>
<a:theme xmlns:a="http://schemas.openxmlformats.org/drawingml/2006/main" name="Parsel">
  <a:themeElements>
    <a:clrScheme name="Pars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s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s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26</TotalTime>
  <Words>571</Words>
  <Application>Microsoft Macintosh PowerPoint</Application>
  <PresentationFormat>Layar Lebar</PresentationFormat>
  <Paragraphs>117</Paragraphs>
  <Slides>12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2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12</vt:i4>
      </vt:variant>
    </vt:vector>
  </HeadingPairs>
  <TitlesOfParts>
    <vt:vector size="15" baseType="lpstr">
      <vt:lpstr>Arial</vt:lpstr>
      <vt:lpstr>Gill Sans MT</vt:lpstr>
      <vt:lpstr>Parsel</vt:lpstr>
      <vt:lpstr>PEMERIKSAAN FISIK DAN TINGKAT KESADARAN  POST OP  : ALDRETE&amp;BROMAGE</vt:lpstr>
      <vt:lpstr>Pemeriksaan Fisik Post Operasi</vt:lpstr>
      <vt:lpstr>Komponen Pemeriksaan Fisik</vt:lpstr>
      <vt:lpstr>Presentasi PowerPoint</vt:lpstr>
      <vt:lpstr>Presentasi PowerPoint</vt:lpstr>
      <vt:lpstr>Penilaian Tingkat Kesadaran Aldrete Score (Recovery Score) Digunakan untuk menilai kesiapan pasien keluar dari ruang pemulihan. </vt:lpstr>
      <vt:lpstr>Penilaian Motorik: Skor BROMAGE Digunakan pada pasien dengan anestesi spinal/epidural. </vt:lpstr>
      <vt:lpstr>Tanda Bahaya Post Operasi </vt:lpstr>
      <vt:lpstr>Peran Perawat</vt:lpstr>
      <vt:lpstr> Contoh Kasus 1 (Anestesi Spinal – Sectio Caesarea) </vt:lpstr>
      <vt:lpstr>Presentasi PowerPoint</vt:lpstr>
      <vt:lpstr>Presentasi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brigitta ayu dwi susanti</dc:creator>
  <cp:lastModifiedBy>brigitta ayu dwi susanti</cp:lastModifiedBy>
  <cp:revision>1</cp:revision>
  <dcterms:created xsi:type="dcterms:W3CDTF">2026-04-26T13:42:50Z</dcterms:created>
  <dcterms:modified xsi:type="dcterms:W3CDTF">2026-04-26T14:08:58Z</dcterms:modified>
</cp:coreProperties>
</file>