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358" r:id="rId3"/>
    <p:sldId id="812" r:id="rId4"/>
    <p:sldId id="291" r:id="rId5"/>
    <p:sldId id="805" r:id="rId6"/>
    <p:sldId id="808" r:id="rId7"/>
    <p:sldId id="811" r:id="rId8"/>
    <p:sldId id="804" r:id="rId9"/>
    <p:sldId id="813" r:id="rId10"/>
    <p:sldId id="814" r:id="rId11"/>
    <p:sldId id="261" r:id="rId12"/>
    <p:sldId id="271" r:id="rId13"/>
    <p:sldId id="314" r:id="rId14"/>
    <p:sldId id="277" r:id="rId15"/>
    <p:sldId id="289" r:id="rId16"/>
    <p:sldId id="290" r:id="rId17"/>
    <p:sldId id="806" r:id="rId18"/>
    <p:sldId id="807" r:id="rId19"/>
    <p:sldId id="809" r:id="rId20"/>
    <p:sldId id="810" r:id="rId21"/>
    <p:sldId id="315" r:id="rId22"/>
    <p:sldId id="815" r:id="rId23"/>
    <p:sldId id="295" r:id="rId24"/>
    <p:sldId id="259" r:id="rId25"/>
    <p:sldId id="260" r:id="rId26"/>
    <p:sldId id="294" r:id="rId27"/>
    <p:sldId id="296" r:id="rId28"/>
    <p:sldId id="293" r:id="rId29"/>
    <p:sldId id="292" r:id="rId30"/>
    <p:sldId id="297" r:id="rId31"/>
    <p:sldId id="298" r:id="rId32"/>
    <p:sldId id="299" r:id="rId33"/>
    <p:sldId id="300" r:id="rId34"/>
    <p:sldId id="301" r:id="rId35"/>
    <p:sldId id="303" r:id="rId36"/>
    <p:sldId id="304" r:id="rId37"/>
    <p:sldId id="305" r:id="rId38"/>
    <p:sldId id="306" r:id="rId39"/>
    <p:sldId id="307" r:id="rId40"/>
    <p:sldId id="359" r:id="rId41"/>
    <p:sldId id="799" r:id="rId42"/>
    <p:sldId id="796" r:id="rId43"/>
    <p:sldId id="800" r:id="rId44"/>
    <p:sldId id="801" r:id="rId45"/>
    <p:sldId id="802" r:id="rId46"/>
    <p:sldId id="803" r:id="rId47"/>
    <p:sldId id="816" r:id="rId48"/>
    <p:sldId id="817" r:id="rId49"/>
    <p:sldId id="818" r:id="rId50"/>
    <p:sldId id="275" r:id="rId51"/>
  </p:sldIdLst>
  <p:sldSz cx="9144000" cy="6858000" type="screen4x3"/>
  <p:notesSz cx="6888163" cy="100203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36DDD2-EF2E-4D73-A9FC-F8DB80A58AF6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D530DD-FBB5-48D5-8AC8-6E4FCCA5807D}">
      <dgm:prSet custT="1"/>
      <dgm:spPr/>
      <dgm:t>
        <a:bodyPr/>
        <a:lstStyle/>
        <a:p>
          <a:pPr rtl="0"/>
          <a:r>
            <a:rPr lang="id-ID" sz="2000" dirty="0">
              <a:solidFill>
                <a:schemeClr val="bg1"/>
              </a:solidFill>
            </a:rPr>
            <a:t>1. </a:t>
          </a:r>
        </a:p>
        <a:p>
          <a:pPr rtl="0"/>
          <a:r>
            <a:rPr lang="id-ID" sz="2000" dirty="0">
              <a:solidFill>
                <a:schemeClr val="bg1"/>
              </a:solidFill>
            </a:rPr>
            <a:t>Verifikasi prosedur</a:t>
          </a:r>
          <a:endParaRPr lang="en-US" sz="2000" dirty="0">
            <a:solidFill>
              <a:schemeClr val="bg1"/>
            </a:solidFill>
          </a:endParaRPr>
        </a:p>
      </dgm:t>
    </dgm:pt>
    <dgm:pt modelId="{0CE4D810-8031-4DB5-A132-D2836A88E2CD}" type="parTrans" cxnId="{7759B223-CC2E-4F98-BA0F-3F6C633C2948}">
      <dgm:prSet/>
      <dgm:spPr/>
      <dgm:t>
        <a:bodyPr/>
        <a:lstStyle/>
        <a:p>
          <a:endParaRPr lang="en-US"/>
        </a:p>
      </dgm:t>
    </dgm:pt>
    <dgm:pt modelId="{DA2082C6-077C-4D12-95CB-1D081A2E7C28}" type="sibTrans" cxnId="{7759B223-CC2E-4F98-BA0F-3F6C633C2948}">
      <dgm:prSet/>
      <dgm:spPr/>
      <dgm:t>
        <a:bodyPr/>
        <a:lstStyle/>
        <a:p>
          <a:endParaRPr lang="en-US"/>
        </a:p>
      </dgm:t>
    </dgm:pt>
    <dgm:pt modelId="{42EFC60C-76D8-4D0B-819E-6E0C6183FE74}">
      <dgm:prSet custT="1"/>
      <dgm:spPr/>
      <dgm:t>
        <a:bodyPr/>
        <a:lstStyle/>
        <a:p>
          <a:pPr rtl="0"/>
          <a:r>
            <a:rPr lang="id-ID" sz="2000" dirty="0">
              <a:solidFill>
                <a:schemeClr val="bg1"/>
              </a:solidFill>
            </a:rPr>
            <a:t>2. Menandai tempat prosedur (marking</a:t>
          </a:r>
          <a:r>
            <a:rPr lang="id-ID" sz="2000" dirty="0"/>
            <a:t>)</a:t>
          </a:r>
          <a:endParaRPr lang="en-US" sz="2000" dirty="0"/>
        </a:p>
      </dgm:t>
    </dgm:pt>
    <dgm:pt modelId="{5938489F-CA8F-421B-AD30-A5E5D655F475}" type="parTrans" cxnId="{A55E167E-A489-46D5-9591-5ABE9FC42F41}">
      <dgm:prSet/>
      <dgm:spPr/>
      <dgm:t>
        <a:bodyPr/>
        <a:lstStyle/>
        <a:p>
          <a:endParaRPr lang="en-US"/>
        </a:p>
      </dgm:t>
    </dgm:pt>
    <dgm:pt modelId="{3E0623E2-EA15-4119-B170-E0FD9E60C138}" type="sibTrans" cxnId="{A55E167E-A489-46D5-9591-5ABE9FC42F41}">
      <dgm:prSet/>
      <dgm:spPr/>
      <dgm:t>
        <a:bodyPr/>
        <a:lstStyle/>
        <a:p>
          <a:endParaRPr lang="en-US"/>
        </a:p>
      </dgm:t>
    </dgm:pt>
    <dgm:pt modelId="{167FEA42-B042-4D58-98A9-CB0F6C26ABD8}">
      <dgm:prSet custT="1"/>
      <dgm:spPr/>
      <dgm:t>
        <a:bodyPr/>
        <a:lstStyle/>
        <a:p>
          <a:pPr rtl="0"/>
          <a:r>
            <a:rPr lang="id-ID" sz="2000" dirty="0">
              <a:solidFill>
                <a:schemeClr val="bg1"/>
              </a:solidFill>
            </a:rPr>
            <a:t>3. </a:t>
          </a:r>
        </a:p>
        <a:p>
          <a:pPr rtl="0"/>
          <a:r>
            <a:rPr lang="en-US" sz="2000" i="1" dirty="0">
              <a:solidFill>
                <a:schemeClr val="bg1"/>
              </a:solidFill>
            </a:rPr>
            <a:t>“Time Out”</a:t>
          </a:r>
          <a:endParaRPr lang="en-US" sz="2000" dirty="0">
            <a:solidFill>
              <a:schemeClr val="bg1"/>
            </a:solidFill>
          </a:endParaRPr>
        </a:p>
      </dgm:t>
    </dgm:pt>
    <dgm:pt modelId="{DC5E99FB-9892-4EB3-AD6F-077924C79ED4}" type="parTrans" cxnId="{210713E5-1DC4-4545-BC2F-8E830ABF6642}">
      <dgm:prSet/>
      <dgm:spPr/>
      <dgm:t>
        <a:bodyPr/>
        <a:lstStyle/>
        <a:p>
          <a:endParaRPr lang="en-US"/>
        </a:p>
      </dgm:t>
    </dgm:pt>
    <dgm:pt modelId="{5562885D-5E4A-4AAB-A5C7-647D8C043623}" type="sibTrans" cxnId="{210713E5-1DC4-4545-BC2F-8E830ABF6642}">
      <dgm:prSet/>
      <dgm:spPr/>
      <dgm:t>
        <a:bodyPr/>
        <a:lstStyle/>
        <a:p>
          <a:endParaRPr lang="en-US"/>
        </a:p>
      </dgm:t>
    </dgm:pt>
    <dgm:pt modelId="{06B3DDE7-A76C-4125-A9C7-F50518ED1D50}" type="pres">
      <dgm:prSet presAssocID="{2136DDD2-EF2E-4D73-A9FC-F8DB80A58AF6}" presName="Name0" presStyleCnt="0">
        <dgm:presLayoutVars>
          <dgm:dir/>
          <dgm:animLvl val="lvl"/>
          <dgm:resizeHandles val="exact"/>
        </dgm:presLayoutVars>
      </dgm:prSet>
      <dgm:spPr/>
    </dgm:pt>
    <dgm:pt modelId="{79D7C7B7-79E9-4C7C-8D0F-6324F3091E05}" type="pres">
      <dgm:prSet presAssocID="{00D530DD-FBB5-48D5-8AC8-6E4FCCA5807D}" presName="parTxOnly" presStyleLbl="node1" presStyleIdx="0" presStyleCnt="3" custScaleY="145919">
        <dgm:presLayoutVars>
          <dgm:chMax val="0"/>
          <dgm:chPref val="0"/>
          <dgm:bulletEnabled val="1"/>
        </dgm:presLayoutVars>
      </dgm:prSet>
      <dgm:spPr/>
    </dgm:pt>
    <dgm:pt modelId="{BFD871F1-5BB3-486C-9A35-4C477402E1BD}" type="pres">
      <dgm:prSet presAssocID="{DA2082C6-077C-4D12-95CB-1D081A2E7C28}" presName="parTxOnlySpace" presStyleCnt="0"/>
      <dgm:spPr/>
    </dgm:pt>
    <dgm:pt modelId="{AD00E5C3-A733-47F5-A95F-89411E319BB0}" type="pres">
      <dgm:prSet presAssocID="{42EFC60C-76D8-4D0B-819E-6E0C6183FE74}" presName="parTxOnly" presStyleLbl="node1" presStyleIdx="1" presStyleCnt="3" custScaleY="145919" custLinFactNeighborX="-13631" custLinFactNeighborY="-5837">
        <dgm:presLayoutVars>
          <dgm:chMax val="0"/>
          <dgm:chPref val="0"/>
          <dgm:bulletEnabled val="1"/>
        </dgm:presLayoutVars>
      </dgm:prSet>
      <dgm:spPr/>
    </dgm:pt>
    <dgm:pt modelId="{9CEAE612-B678-400C-9028-BCA1AD5C0B3C}" type="pres">
      <dgm:prSet presAssocID="{3E0623E2-EA15-4119-B170-E0FD9E60C138}" presName="parTxOnlySpace" presStyleCnt="0"/>
      <dgm:spPr/>
    </dgm:pt>
    <dgm:pt modelId="{B0803B7F-C606-4B8D-984A-53ABC3DBCB5B}" type="pres">
      <dgm:prSet presAssocID="{167FEA42-B042-4D58-98A9-CB0F6C26ABD8}" presName="parTxOnly" presStyleLbl="node1" presStyleIdx="2" presStyleCnt="3" custScaleY="157593">
        <dgm:presLayoutVars>
          <dgm:chMax val="0"/>
          <dgm:chPref val="0"/>
          <dgm:bulletEnabled val="1"/>
        </dgm:presLayoutVars>
      </dgm:prSet>
      <dgm:spPr/>
    </dgm:pt>
  </dgm:ptLst>
  <dgm:cxnLst>
    <dgm:cxn modelId="{7759B223-CC2E-4F98-BA0F-3F6C633C2948}" srcId="{2136DDD2-EF2E-4D73-A9FC-F8DB80A58AF6}" destId="{00D530DD-FBB5-48D5-8AC8-6E4FCCA5807D}" srcOrd="0" destOrd="0" parTransId="{0CE4D810-8031-4DB5-A132-D2836A88E2CD}" sibTransId="{DA2082C6-077C-4D12-95CB-1D081A2E7C28}"/>
    <dgm:cxn modelId="{48A89735-BD2F-4A84-8346-D1E537F699BD}" type="presOf" srcId="{00D530DD-FBB5-48D5-8AC8-6E4FCCA5807D}" destId="{79D7C7B7-79E9-4C7C-8D0F-6324F3091E05}" srcOrd="0" destOrd="0" presId="urn:microsoft.com/office/officeart/2005/8/layout/chevron1"/>
    <dgm:cxn modelId="{1A1F3660-90E8-4902-8070-DAE68AA35803}" type="presOf" srcId="{167FEA42-B042-4D58-98A9-CB0F6C26ABD8}" destId="{B0803B7F-C606-4B8D-984A-53ABC3DBCB5B}" srcOrd="0" destOrd="0" presId="urn:microsoft.com/office/officeart/2005/8/layout/chevron1"/>
    <dgm:cxn modelId="{A55E167E-A489-46D5-9591-5ABE9FC42F41}" srcId="{2136DDD2-EF2E-4D73-A9FC-F8DB80A58AF6}" destId="{42EFC60C-76D8-4D0B-819E-6E0C6183FE74}" srcOrd="1" destOrd="0" parTransId="{5938489F-CA8F-421B-AD30-A5E5D655F475}" sibTransId="{3E0623E2-EA15-4119-B170-E0FD9E60C138}"/>
    <dgm:cxn modelId="{41A42ECE-4C79-4C23-87E9-6804E2287D1B}" type="presOf" srcId="{42EFC60C-76D8-4D0B-819E-6E0C6183FE74}" destId="{AD00E5C3-A733-47F5-A95F-89411E319BB0}" srcOrd="0" destOrd="0" presId="urn:microsoft.com/office/officeart/2005/8/layout/chevron1"/>
    <dgm:cxn modelId="{210713E5-1DC4-4545-BC2F-8E830ABF6642}" srcId="{2136DDD2-EF2E-4D73-A9FC-F8DB80A58AF6}" destId="{167FEA42-B042-4D58-98A9-CB0F6C26ABD8}" srcOrd="2" destOrd="0" parTransId="{DC5E99FB-9892-4EB3-AD6F-077924C79ED4}" sibTransId="{5562885D-5E4A-4AAB-A5C7-647D8C043623}"/>
    <dgm:cxn modelId="{2316F7F8-449A-424B-B222-7C4A776E61FE}" type="presOf" srcId="{2136DDD2-EF2E-4D73-A9FC-F8DB80A58AF6}" destId="{06B3DDE7-A76C-4125-A9C7-F50518ED1D50}" srcOrd="0" destOrd="0" presId="urn:microsoft.com/office/officeart/2005/8/layout/chevron1"/>
    <dgm:cxn modelId="{A5892689-2F02-4FEE-942F-FB25A6412276}" type="presParOf" srcId="{06B3DDE7-A76C-4125-A9C7-F50518ED1D50}" destId="{79D7C7B7-79E9-4C7C-8D0F-6324F3091E05}" srcOrd="0" destOrd="0" presId="urn:microsoft.com/office/officeart/2005/8/layout/chevron1"/>
    <dgm:cxn modelId="{51D92847-6F0B-442B-B0F7-895E1EE6DBE0}" type="presParOf" srcId="{06B3DDE7-A76C-4125-A9C7-F50518ED1D50}" destId="{BFD871F1-5BB3-486C-9A35-4C477402E1BD}" srcOrd="1" destOrd="0" presId="urn:microsoft.com/office/officeart/2005/8/layout/chevron1"/>
    <dgm:cxn modelId="{5E63DF7A-CA22-4E9A-9188-504B0E900BA5}" type="presParOf" srcId="{06B3DDE7-A76C-4125-A9C7-F50518ED1D50}" destId="{AD00E5C3-A733-47F5-A95F-89411E319BB0}" srcOrd="2" destOrd="0" presId="urn:microsoft.com/office/officeart/2005/8/layout/chevron1"/>
    <dgm:cxn modelId="{9298A157-3174-4D78-985A-F0CB88AB480F}" type="presParOf" srcId="{06B3DDE7-A76C-4125-A9C7-F50518ED1D50}" destId="{9CEAE612-B678-400C-9028-BCA1AD5C0B3C}" srcOrd="3" destOrd="0" presId="urn:microsoft.com/office/officeart/2005/8/layout/chevron1"/>
    <dgm:cxn modelId="{F60185EE-6FED-4ECE-A70E-B4263FAE49E2}" type="presParOf" srcId="{06B3DDE7-A76C-4125-A9C7-F50518ED1D50}" destId="{B0803B7F-C606-4B8D-984A-53ABC3DBCB5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7C7B7-79E9-4C7C-8D0F-6324F3091E05}">
      <dsp:nvSpPr>
        <dsp:cNvPr id="0" name=""/>
        <dsp:cNvSpPr/>
      </dsp:nvSpPr>
      <dsp:spPr>
        <a:xfrm>
          <a:off x="2511" y="571506"/>
          <a:ext cx="3059823" cy="17859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solidFill>
                <a:schemeClr val="bg1"/>
              </a:solidFill>
            </a:rPr>
            <a:t>1.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solidFill>
                <a:schemeClr val="bg1"/>
              </a:solidFill>
            </a:rPr>
            <a:t>Verifikasi prosedur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895484" y="571506"/>
        <a:ext cx="1273878" cy="1785945"/>
      </dsp:txXfrm>
    </dsp:sp>
    <dsp:sp modelId="{AD00E5C3-A733-47F5-A95F-89411E319BB0}">
      <dsp:nvSpPr>
        <dsp:cNvPr id="0" name=""/>
        <dsp:cNvSpPr/>
      </dsp:nvSpPr>
      <dsp:spPr>
        <a:xfrm>
          <a:off x="2714643" y="500065"/>
          <a:ext cx="3059823" cy="178594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solidFill>
                <a:schemeClr val="bg1"/>
              </a:solidFill>
            </a:rPr>
            <a:t>2. Menandai tempat prosedur (marking</a:t>
          </a:r>
          <a:r>
            <a:rPr lang="id-ID" sz="2000" kern="1200" dirty="0"/>
            <a:t>)</a:t>
          </a:r>
          <a:endParaRPr lang="en-US" sz="2000" kern="1200" dirty="0"/>
        </a:p>
      </dsp:txBody>
      <dsp:txXfrm>
        <a:off x="3607616" y="500065"/>
        <a:ext cx="1273878" cy="1785945"/>
      </dsp:txXfrm>
    </dsp:sp>
    <dsp:sp modelId="{B0803B7F-C606-4B8D-984A-53ABC3DBCB5B}">
      <dsp:nvSpPr>
        <dsp:cNvPr id="0" name=""/>
        <dsp:cNvSpPr/>
      </dsp:nvSpPr>
      <dsp:spPr>
        <a:xfrm>
          <a:off x="5510193" y="500065"/>
          <a:ext cx="3059823" cy="1928826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000" kern="1200" dirty="0">
              <a:solidFill>
                <a:schemeClr val="bg1"/>
              </a:solidFill>
            </a:rPr>
            <a:t>3. 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i="1" kern="1200" dirty="0">
              <a:solidFill>
                <a:schemeClr val="bg1"/>
              </a:solidFill>
            </a:rPr>
            <a:t>“Time Out”</a:t>
          </a:r>
          <a:endParaRPr lang="en-US" sz="2000" kern="1200" dirty="0">
            <a:solidFill>
              <a:schemeClr val="bg1"/>
            </a:solidFill>
          </a:endParaRPr>
        </a:p>
      </dsp:txBody>
      <dsp:txXfrm>
        <a:off x="6474606" y="500065"/>
        <a:ext cx="1130997" cy="1928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4A734B0C-5959-4FEE-A210-DE86B2A90C55}" type="datetimeFigureOut">
              <a:rPr lang="id-ID" smtClean="0"/>
              <a:t>10/03/2026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F01F8A9-A8F1-407A-9A7D-6A5C4AC7A50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58496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88337-EBE0-4EE5-AABC-87C29319384B}" type="datetimeFigureOut">
              <a:rPr lang="en-ID" smtClean="0"/>
              <a:t>10/03/2026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8AA8A-9DAC-4F38-9F03-981AEF7CCA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4905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D0AF-C87F-4E06-8FDA-60E661AD8F3C}" type="datetimeFigureOut">
              <a:rPr lang="id-ID" smtClean="0"/>
              <a:pPr/>
              <a:t>10/03/2026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5651E-5EA4-4B72-8905-31000B66F35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Goal%204.ppt" TargetMode="External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hyperlink" Target="Goal%206.ppt" TargetMode="External"/><Relationship Id="rId2" Type="http://schemas.openxmlformats.org/officeDocument/2006/relationships/hyperlink" Target="Goal%201.ppt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Goal%203.ppt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hyperlink" Target="Goal%205.ppt" TargetMode="External"/><Relationship Id="rId4" Type="http://schemas.openxmlformats.org/officeDocument/2006/relationships/hyperlink" Target="Goal%202.ppt" TargetMode="External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rjogja.com/tag/malpraktik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42984"/>
            <a:ext cx="9144000" cy="1857389"/>
          </a:xfrm>
          <a:solidFill>
            <a:schemeClr val="bg1"/>
          </a:solidFill>
          <a:ln w="38100">
            <a:noFill/>
          </a:ln>
        </p:spPr>
        <p:txBody>
          <a:bodyPr>
            <a:normAutofit fontScale="90000"/>
          </a:bodyPr>
          <a:lstStyle/>
          <a:p>
            <a:r>
              <a:rPr lang="sv-SE" b="1" dirty="0"/>
              <a:t> IMPLIKASI HUKUM DAN ETIK KEPERAWATAN PERIOPERATIF </a:t>
            </a:r>
            <a:br>
              <a:rPr lang="sv-SE" b="1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14" y="3429000"/>
            <a:ext cx="6400800" cy="1357322"/>
          </a:xfrm>
        </p:spPr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Oleh :</a:t>
            </a:r>
          </a:p>
          <a:p>
            <a:r>
              <a:rPr lang="id-ID" dirty="0">
                <a:solidFill>
                  <a:schemeClr val="tx1"/>
                </a:solidFill>
              </a:rPr>
              <a:t>Taukhit,.S.Kep.,Ns,.M.Kep.</a:t>
            </a:r>
          </a:p>
        </p:txBody>
      </p:sp>
      <p:sp>
        <p:nvSpPr>
          <p:cNvPr id="4" name="Rectangle 3"/>
          <p:cNvSpPr/>
          <p:nvPr/>
        </p:nvSpPr>
        <p:spPr>
          <a:xfrm>
            <a:off x="114300" y="2503164"/>
            <a:ext cx="87868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8358214" y="2428868"/>
            <a:ext cx="785786" cy="50006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27" name="Picture 3" descr="F:\sfns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4572008"/>
            <a:ext cx="2366687" cy="18859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87A22-C64E-B249-0D1F-039B6C664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A0EF72-E9DB-B144-AE03-4FF762B2248F}"/>
              </a:ext>
            </a:extLst>
          </p:cNvPr>
          <p:cNvSpPr txBox="1"/>
          <p:nvPr/>
        </p:nvSpPr>
        <p:spPr>
          <a:xfrm>
            <a:off x="750888" y="1116013"/>
            <a:ext cx="7607300" cy="585787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pple Symbols"/>
                <a:cs typeface="Apple Symbols"/>
              </a:rPr>
              <a:t>UU No.17 </a:t>
            </a:r>
            <a:r>
              <a:rPr lang="en-US" sz="3200" dirty="0" err="1">
                <a:latin typeface="Apple Symbols"/>
                <a:cs typeface="Apple Symbols"/>
              </a:rPr>
              <a:t>Tahun</a:t>
            </a:r>
            <a:r>
              <a:rPr lang="en-US" sz="3200" dirty="0">
                <a:latin typeface="Apple Symbols"/>
                <a:cs typeface="Apple Symbols"/>
              </a:rPr>
              <a:t> 2023 (UU KESEHATAN)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6768EB1-22C8-E3ED-0860-76F9EEFF8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888" y="2317750"/>
            <a:ext cx="7686675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en-US" altLang="en-US" dirty="0">
              <a:latin typeface="Apple Symbols"/>
              <a:ea typeface="Apple Symbols"/>
              <a:cs typeface="Apple Symbols"/>
            </a:endParaRP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800" dirty="0">
                <a:latin typeface="Apple Symbols"/>
                <a:ea typeface="Apple Symbols"/>
                <a:cs typeface="Apple Symbols"/>
              </a:rPr>
              <a:t>Pasal 276 : Hak </a:t>
            </a:r>
            <a:r>
              <a:rPr lang="en-US" altLang="en-US" sz="2800" dirty="0" err="1">
                <a:latin typeface="Apple Symbols"/>
                <a:ea typeface="Apple Symbols"/>
                <a:cs typeface="Apple Symbols"/>
              </a:rPr>
              <a:t>Pasien</a:t>
            </a:r>
            <a:r>
              <a:rPr lang="en-US" altLang="en-US" sz="2800" dirty="0">
                <a:latin typeface="Apple Symbols"/>
                <a:ea typeface="Apple Symbols"/>
                <a:cs typeface="Apple Symbols"/>
              </a:rPr>
              <a:t> </a:t>
            </a:r>
          </a:p>
          <a:p>
            <a:pPr algn="ctr">
              <a:spcBef>
                <a:spcPct val="0"/>
              </a:spcBef>
              <a:buNone/>
            </a:pPr>
            <a:r>
              <a:rPr lang="en-ID" sz="2400" dirty="0" err="1"/>
              <a:t>Pasien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hak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mendapatkan</a:t>
            </a:r>
            <a:r>
              <a:rPr lang="en-ID" sz="2400" dirty="0"/>
              <a:t> </a:t>
            </a:r>
            <a:r>
              <a:rPr lang="en-ID" sz="2400" dirty="0" err="1"/>
              <a:t>pelayanan</a:t>
            </a:r>
            <a:r>
              <a:rPr lang="en-ID" sz="2400" dirty="0"/>
              <a:t> Kesehatan yang </a:t>
            </a:r>
            <a:r>
              <a:rPr lang="en-ID" sz="2400" dirty="0" err="1"/>
              <a:t>bermutu</a:t>
            </a:r>
            <a:r>
              <a:rPr lang="en-ID" sz="2400" dirty="0"/>
              <a:t> dan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kebutuhan</a:t>
            </a:r>
            <a:r>
              <a:rPr lang="en-ID" sz="2400" dirty="0"/>
              <a:t> </a:t>
            </a:r>
            <a:r>
              <a:rPr lang="en-ID" sz="2400" dirty="0" err="1"/>
              <a:t>kebutuhan</a:t>
            </a:r>
            <a:r>
              <a:rPr lang="en-ID" sz="2400" dirty="0"/>
              <a:t> </a:t>
            </a:r>
            <a:r>
              <a:rPr lang="en-ID" sz="2400" dirty="0" err="1"/>
              <a:t>medis</a:t>
            </a:r>
            <a:endParaRPr lang="en-US" altLang="en-US" sz="2400" dirty="0">
              <a:latin typeface="Apple Symbols"/>
              <a:ea typeface="Apple Symbols"/>
              <a:cs typeface="Apple Symbols"/>
            </a:endParaRPr>
          </a:p>
        </p:txBody>
      </p:sp>
    </p:spTree>
    <p:extLst>
      <p:ext uri="{BB962C8B-B14F-4D97-AF65-F5344CB8AC3E}">
        <p14:creationId xmlns:p14="http://schemas.microsoft.com/office/powerpoint/2010/main" val="2351606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D02B7A-AA98-D04E-7F50-28A93C5AFF4F}"/>
              </a:ext>
            </a:extLst>
          </p:cNvPr>
          <p:cNvSpPr txBox="1"/>
          <p:nvPr/>
        </p:nvSpPr>
        <p:spPr>
          <a:xfrm>
            <a:off x="642938" y="981075"/>
            <a:ext cx="7858125" cy="58420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pple Symbols"/>
                <a:cs typeface="Apple Symbols"/>
              </a:rPr>
              <a:t>PARAMETER MUTU RUMAH SAKIT</a:t>
            </a:r>
          </a:p>
        </p:txBody>
      </p:sp>
      <p:sp>
        <p:nvSpPr>
          <p:cNvPr id="14339" name="TextBox 3">
            <a:extLst>
              <a:ext uri="{FF2B5EF4-FFF2-40B4-BE49-F238E27FC236}">
                <a16:creationId xmlns:a16="http://schemas.microsoft.com/office/drawing/2014/main" id="{45D43E12-8D63-C305-AD40-6DA251235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5589588"/>
            <a:ext cx="58324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AKREDITASI</a:t>
            </a:r>
          </a:p>
        </p:txBody>
      </p:sp>
      <p:sp>
        <p:nvSpPr>
          <p:cNvPr id="14340" name="TextBox 4">
            <a:extLst>
              <a:ext uri="{FF2B5EF4-FFF2-40B4-BE49-F238E27FC236}">
                <a16:creationId xmlns:a16="http://schemas.microsoft.com/office/drawing/2014/main" id="{06D0EA7F-94F9-271F-CC6C-3CADC5352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557338"/>
            <a:ext cx="69770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Safe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Effective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Patient-centered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Timely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Efficient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en-US" altLang="en-US" sz="2400">
                <a:latin typeface="Apple Symbols"/>
                <a:ea typeface="Apple Symbols"/>
                <a:cs typeface="Apple Symbols"/>
              </a:rPr>
              <a:t>Equitable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2CF9A5F-7F4E-D7CB-C7BA-AE6F7FEC9332}"/>
              </a:ext>
            </a:extLst>
          </p:cNvPr>
          <p:cNvCxnSpPr/>
          <p:nvPr/>
        </p:nvCxnSpPr>
        <p:spPr>
          <a:xfrm>
            <a:off x="1835150" y="5013325"/>
            <a:ext cx="0" cy="863600"/>
          </a:xfrm>
          <a:prstGeom prst="line">
            <a:avLst/>
          </a:prstGeom>
          <a:ln w="571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5E67AD3-A4B2-1DBE-50B1-A962D6C6AC92}"/>
              </a:ext>
            </a:extLst>
          </p:cNvPr>
          <p:cNvCxnSpPr/>
          <p:nvPr/>
        </p:nvCxnSpPr>
        <p:spPr>
          <a:xfrm>
            <a:off x="1835150" y="5876925"/>
            <a:ext cx="1873250" cy="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26BBFF4-BA8D-F3B8-3BAD-E3BFFA45A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1625"/>
            <a:ext cx="8786813" cy="769938"/>
          </a:xfrm>
        </p:spPr>
        <p:txBody>
          <a:bodyPr/>
          <a:lstStyle/>
          <a:p>
            <a:pPr eaLnBrk="1" hangingPunct="1"/>
            <a:r>
              <a:rPr lang="en-US" altLang="en-US" b="1"/>
              <a:t>2. Standards of care(Patient results)</a:t>
            </a:r>
          </a:p>
        </p:txBody>
      </p:sp>
      <p:sp>
        <p:nvSpPr>
          <p:cNvPr id="23555" name="Line 3">
            <a:extLst>
              <a:ext uri="{FF2B5EF4-FFF2-40B4-BE49-F238E27FC236}">
                <a16:creationId xmlns:a16="http://schemas.microsoft.com/office/drawing/2014/main" id="{70A45C85-3528-4E2C-1F69-1091BF596E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2150" y="5257800"/>
            <a:ext cx="3175" cy="1524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5DB28152-9F95-68AB-DFA3-D9E79C55F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0" y="5334000"/>
            <a:ext cx="16700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satisfaction</a:t>
            </a:r>
          </a:p>
        </p:txBody>
      </p:sp>
      <p:sp>
        <p:nvSpPr>
          <p:cNvPr id="23557" name="Line 5">
            <a:extLst>
              <a:ext uri="{FF2B5EF4-FFF2-40B4-BE49-F238E27FC236}">
                <a16:creationId xmlns:a16="http://schemas.microsoft.com/office/drawing/2014/main" id="{4DC0674E-3EF1-8A2D-565D-3A2F028AE4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286000"/>
            <a:ext cx="762000" cy="121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558" name="Line 6">
            <a:extLst>
              <a:ext uri="{FF2B5EF4-FFF2-40B4-BE49-F238E27FC236}">
                <a16:creationId xmlns:a16="http://schemas.microsoft.com/office/drawing/2014/main" id="{2C03B195-2E93-360D-9A3A-8E4B52970D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92725" y="2057400"/>
            <a:ext cx="827088" cy="13001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60E10D88-AFF1-F29B-EF1E-4992F7EEF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1989138"/>
            <a:ext cx="1709738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knowledge</a:t>
            </a:r>
          </a:p>
        </p:txBody>
      </p:sp>
      <p:sp>
        <p:nvSpPr>
          <p:cNvPr id="23560" name="Oval 8">
            <a:extLst>
              <a:ext uri="{FF2B5EF4-FFF2-40B4-BE49-F238E27FC236}">
                <a16:creationId xmlns:a16="http://schemas.microsoft.com/office/drawing/2014/main" id="{13FA1DFA-EFFD-6EBA-6051-00048A5AB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203575"/>
            <a:ext cx="2132013" cy="20828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Patient care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Management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system</a:t>
            </a:r>
          </a:p>
        </p:txBody>
      </p:sp>
      <p:sp>
        <p:nvSpPr>
          <p:cNvPr id="23561" name="Line 9">
            <a:extLst>
              <a:ext uri="{FF2B5EF4-FFF2-40B4-BE49-F238E27FC236}">
                <a16:creationId xmlns:a16="http://schemas.microsoft.com/office/drawing/2014/main" id="{2FA84119-5BB5-F5EC-BEDA-8BE9CC7610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8625" y="4941888"/>
            <a:ext cx="1103313" cy="1001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562" name="Line 10">
            <a:extLst>
              <a:ext uri="{FF2B5EF4-FFF2-40B4-BE49-F238E27FC236}">
                <a16:creationId xmlns:a16="http://schemas.microsoft.com/office/drawing/2014/main" id="{C3D4F43E-F8BD-08F1-0E54-10C4BA4233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51075" y="4594225"/>
            <a:ext cx="1431925" cy="51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563" name="Rectangle 11">
            <a:extLst>
              <a:ext uri="{FF2B5EF4-FFF2-40B4-BE49-F238E27FC236}">
                <a16:creationId xmlns:a16="http://schemas.microsoft.com/office/drawing/2014/main" id="{4FBF3B35-9496-C966-537C-CFB457887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9263" y="2636838"/>
            <a:ext cx="17081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anxiety</a:t>
            </a:r>
          </a:p>
        </p:txBody>
      </p:sp>
      <p:sp>
        <p:nvSpPr>
          <p:cNvPr id="23564" name="Rectangle 12">
            <a:extLst>
              <a:ext uri="{FF2B5EF4-FFF2-40B4-BE49-F238E27FC236}">
                <a16:creationId xmlns:a16="http://schemas.microsoft.com/office/drawing/2014/main" id="{1EF05ACC-12D0-F8A0-C221-7AAA4EF76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4999038"/>
            <a:ext cx="17081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Self care</a:t>
            </a:r>
          </a:p>
        </p:txBody>
      </p:sp>
      <p:sp>
        <p:nvSpPr>
          <p:cNvPr id="23565" name="Rectangle 13">
            <a:extLst>
              <a:ext uri="{FF2B5EF4-FFF2-40B4-BE49-F238E27FC236}">
                <a16:creationId xmlns:a16="http://schemas.microsoft.com/office/drawing/2014/main" id="{0C247C83-45B1-92EF-BAE9-7675AF7E6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788" y="3048000"/>
            <a:ext cx="170973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>
                <a:solidFill>
                  <a:srgbClr val="FF0000"/>
                </a:solidFill>
              </a:rPr>
              <a:t>safety</a:t>
            </a:r>
          </a:p>
        </p:txBody>
      </p:sp>
      <p:sp>
        <p:nvSpPr>
          <p:cNvPr id="23566" name="Line 14">
            <a:extLst>
              <a:ext uri="{FF2B5EF4-FFF2-40B4-BE49-F238E27FC236}">
                <a16:creationId xmlns:a16="http://schemas.microsoft.com/office/drawing/2014/main" id="{87603781-CF5D-E336-DBF1-E413D80F5B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13413" y="3886200"/>
            <a:ext cx="1460500" cy="292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ID"/>
          </a:p>
        </p:txBody>
      </p:sp>
      <p:sp>
        <p:nvSpPr>
          <p:cNvPr id="23567" name="Rectangle 15">
            <a:extLst>
              <a:ext uri="{FF2B5EF4-FFF2-40B4-BE49-F238E27FC236}">
                <a16:creationId xmlns:a16="http://schemas.microsoft.com/office/drawing/2014/main" id="{4F07ACB8-2D92-B9D6-D8D2-2B1368191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5925" y="3886200"/>
            <a:ext cx="17081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comfort</a:t>
            </a:r>
          </a:p>
        </p:txBody>
      </p:sp>
      <p:sp>
        <p:nvSpPr>
          <p:cNvPr id="23568" name="Oval 16">
            <a:extLst>
              <a:ext uri="{FF2B5EF4-FFF2-40B4-BE49-F238E27FC236}">
                <a16:creationId xmlns:a16="http://schemas.microsoft.com/office/drawing/2014/main" id="{B4D73A5F-0588-E74D-5A36-01A177D37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788" y="1676400"/>
            <a:ext cx="5135562" cy="5181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3569" name="Rectangle 17">
            <a:extLst>
              <a:ext uri="{FF2B5EF4-FFF2-40B4-BE49-F238E27FC236}">
                <a16:creationId xmlns:a16="http://schemas.microsoft.com/office/drawing/2014/main" id="{79874455-2C62-74B7-06EC-74C0CE82F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7400"/>
            <a:ext cx="18288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</a:rPr>
              <a:t>STANDAR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</a:rPr>
              <a:t>DAN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70C0"/>
                </a:solidFill>
              </a:rPr>
              <a:t>INDIKATOR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73D4C35-46B8-A771-DA0A-218A3960EEC5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487362" y="365992"/>
            <a:ext cx="8229600" cy="798656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SASARAN KESELAMATAN PASIEN RS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International Patient Safety Goals</a:t>
            </a:r>
          </a:p>
        </p:txBody>
      </p:sp>
      <p:pic>
        <p:nvPicPr>
          <p:cNvPr id="24581" name="Picture 12">
            <a:hlinkClick r:id="rId2" action="ppaction://hlinkpres?slideindex=1&amp;slidetitle="/>
            <a:extLst>
              <a:ext uri="{FF2B5EF4-FFF2-40B4-BE49-F238E27FC236}">
                <a16:creationId xmlns:a16="http://schemas.microsoft.com/office/drawing/2014/main" id="{5363EE9A-EBED-5ACF-C96B-E10AE629F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202613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13">
            <a:hlinkClick r:id="rId4" action="ppaction://hlinkpres?slideindex=1&amp;slidetitle="/>
            <a:extLst>
              <a:ext uri="{FF2B5EF4-FFF2-40B4-BE49-F238E27FC236}">
                <a16:creationId xmlns:a16="http://schemas.microsoft.com/office/drawing/2014/main" id="{C7D287C9-446E-EF66-65E7-891E6D529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8202613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14">
            <a:hlinkClick r:id="rId6" action="ppaction://hlinkpres?slideindex=1&amp;slidetitle="/>
            <a:extLst>
              <a:ext uri="{FF2B5EF4-FFF2-40B4-BE49-F238E27FC236}">
                <a16:creationId xmlns:a16="http://schemas.microsoft.com/office/drawing/2014/main" id="{4EAF6366-77BC-B578-80BE-F36C9C387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3067050"/>
            <a:ext cx="8202613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5">
            <a:hlinkClick r:id="rId8" action="ppaction://hlinkpres?slideindex=1&amp;slidetitle="/>
            <a:extLst>
              <a:ext uri="{FF2B5EF4-FFF2-40B4-BE49-F238E27FC236}">
                <a16:creationId xmlns:a16="http://schemas.microsoft.com/office/drawing/2014/main" id="{555F6142-403B-732C-F011-EB319D003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902075"/>
            <a:ext cx="8164513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6">
            <a:hlinkClick r:id="rId10" action="ppaction://hlinkpres?slideindex=1&amp;slidetitle="/>
            <a:extLst>
              <a:ext uri="{FF2B5EF4-FFF2-40B4-BE49-F238E27FC236}">
                <a16:creationId xmlns:a16="http://schemas.microsoft.com/office/drawing/2014/main" id="{B67C9C7F-B2B4-44E2-7E0D-06878B746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4765675"/>
            <a:ext cx="8183563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7">
            <a:hlinkClick r:id="rId12" action="ppaction://hlinkpres?slideindex=1&amp;slidetitle="/>
            <a:extLst>
              <a:ext uri="{FF2B5EF4-FFF2-40B4-BE49-F238E27FC236}">
                <a16:creationId xmlns:a16="http://schemas.microsoft.com/office/drawing/2014/main" id="{E391EABF-304D-0149-D842-3AA015615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50" y="5575300"/>
            <a:ext cx="816451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7E547B5-1118-1164-49E8-814361FB7D92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0" y="6413500"/>
            <a:ext cx="8229600" cy="387252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Dalam </a:t>
            </a:r>
            <a:r>
              <a:rPr lang="en-US" b="1" dirty="0" err="1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Praktiknya</a:t>
            </a:r>
            <a:r>
              <a:rPr lang="en-US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semua</a:t>
            </a:r>
            <a:r>
              <a:rPr lang="en-US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dilakukan</a:t>
            </a:r>
            <a:r>
              <a:rPr lang="en-US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 di </a:t>
            </a:r>
            <a:r>
              <a:rPr lang="en-US" b="1" dirty="0" err="1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keperawatan</a:t>
            </a:r>
            <a:r>
              <a:rPr lang="en-US" b="1" dirty="0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ea typeface="MS PGothic" pitchFamily="34" charset="-128"/>
                <a:cs typeface="Arial" charset="0"/>
              </a:rPr>
              <a:t>perioperatif</a:t>
            </a:r>
            <a:endParaRPr lang="en-US" b="1" dirty="0">
              <a:solidFill>
                <a:schemeClr val="bg1"/>
              </a:solidFill>
              <a:ea typeface="MS PGothic" pitchFamily="34" charset="-128"/>
              <a:cs typeface="Arial" charset="0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FCBFC4D6-752A-FE0E-DE5D-C85D695C2F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2425" y="1143000"/>
            <a:ext cx="8434388" cy="5486400"/>
          </a:xfrm>
        </p:spPr>
        <p:txBody>
          <a:bodyPr rtlCol="0">
            <a:normAutofit/>
          </a:bodyPr>
          <a:lstStyle/>
          <a:p>
            <a:pPr marL="463550" indent="0" eaLnBrk="1" fontAlgn="auto" hangingPunct="1">
              <a:spcAft>
                <a:spcPts val="0"/>
              </a:spcAft>
              <a:buNone/>
              <a:defRPr/>
            </a:pPr>
            <a:r>
              <a:rPr lang="en-US" sz="4000" b="1" dirty="0"/>
              <a:t>IDENTIFIKASI  PASIEN</a:t>
            </a:r>
            <a:r>
              <a:rPr lang="en-US" sz="3400" b="1" dirty="0"/>
              <a:t>  : </a:t>
            </a:r>
          </a:p>
          <a:p>
            <a:pPr marL="1073150" indent="-609600" eaLnBrk="1" fontAlgn="auto" hangingPunct="1"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Data JCI : 13 % surgical error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, 67%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kesalahan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transfusi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darah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1073150" indent="-609600" eaLnBrk="1" fontAlgn="auto" hangingPunct="1">
              <a:spcAft>
                <a:spcPts val="0"/>
              </a:spcAft>
              <a:defRPr/>
            </a:pPr>
            <a:r>
              <a:rPr lang="en-US" sz="2800" b="1" dirty="0"/>
              <a:t>UK National Patient Safety Agency (2003-2005)==&gt; </a:t>
            </a:r>
            <a:r>
              <a:rPr lang="en-US" sz="2800" dirty="0"/>
              <a:t>236 incidents &amp; near misses related to missing wristbands or wristbands with incorrect information</a:t>
            </a:r>
          </a:p>
          <a:p>
            <a:pPr marL="107315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b="1" dirty="0"/>
              <a:t>USA National Center for Patient Safety (2000 - 2003 ==&gt; </a:t>
            </a:r>
            <a:r>
              <a:rPr lang="en-US" sz="2800" dirty="0"/>
              <a:t>Patient misidentification ==&gt; &gt; 100 individual root cause analyses</a:t>
            </a:r>
          </a:p>
          <a:p>
            <a:pPr marL="1073150" indent="-609600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en-US" sz="2400" dirty="0">
              <a:solidFill>
                <a:srgbClr val="00FFFF"/>
              </a:solidFill>
            </a:endParaRPr>
          </a:p>
          <a:p>
            <a:pPr marL="1073150" indent="-609600" eaLnBrk="1" fontAlgn="auto" hangingPunct="1">
              <a:spcAft>
                <a:spcPts val="0"/>
              </a:spcAft>
              <a:defRPr/>
            </a:pPr>
            <a:endParaRPr lang="en-US" sz="2400" dirty="0">
              <a:solidFill>
                <a:srgbClr val="FFFF99"/>
              </a:solidFill>
            </a:endParaRPr>
          </a:p>
        </p:txBody>
      </p:sp>
      <p:sp>
        <p:nvSpPr>
          <p:cNvPr id="29699" name="Rectangle 4">
            <a:extLst>
              <a:ext uri="{FF2B5EF4-FFF2-40B4-BE49-F238E27FC236}">
                <a16:creationId xmlns:a16="http://schemas.microsoft.com/office/drawing/2014/main" id="{1C85E3CE-5080-E6C6-68A4-BE182C89BC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28600"/>
            <a:ext cx="57594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CC00CC"/>
                </a:solidFill>
              </a:rPr>
              <a:t>PATIENT SAFETY GOALS</a:t>
            </a:r>
            <a:r>
              <a:rPr lang="en-US" altLang="en-US" sz="3600" b="1">
                <a:solidFill>
                  <a:srgbClr val="0070C0"/>
                </a:solidFill>
              </a:rPr>
              <a:t> :</a:t>
            </a:r>
          </a:p>
        </p:txBody>
      </p:sp>
      <p:sp>
        <p:nvSpPr>
          <p:cNvPr id="29700" name="Rectangle 5">
            <a:extLst>
              <a:ext uri="{FF2B5EF4-FFF2-40B4-BE49-F238E27FC236}">
                <a16:creationId xmlns:a16="http://schemas.microsoft.com/office/drawing/2014/main" id="{487A3CB1-8766-CC68-26E4-3C97BF17E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" y="5867400"/>
            <a:ext cx="82994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chemeClr val="hlink"/>
              </a:buClr>
              <a:buFontTx/>
              <a:buChar char="•"/>
            </a:pPr>
            <a:endParaRPr lang="en-US" altLang="en-US" sz="240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eaLnBrk="1" hangingPunct="1">
              <a:lnSpc>
                <a:spcPct val="80000"/>
              </a:lnSpc>
              <a:buClr>
                <a:schemeClr val="hlink"/>
              </a:buClr>
              <a:buFontTx/>
              <a:buNone/>
            </a:pPr>
            <a:r>
              <a:rPr lang="en-US" altLang="en-US" sz="1800">
                <a:solidFill>
                  <a:schemeClr val="tx2"/>
                </a:solidFill>
                <a:latin typeface="Arial Black" panose="020B0A04020102020204" pitchFamily="34" charset="0"/>
              </a:rPr>
              <a:t>Reference: Patient Identification, Patient Safety Solutions. Volume 1. Solution 2/May 2007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C432B-3383-3DA2-130A-666D45BDC377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b="1" cap="all" dirty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III. Kepastian Tepat Prosedur – Tepat Lokasi – Tepat Pasien Bedah</a:t>
            </a:r>
            <a:endParaRPr lang="en-US" b="1" cap="all" dirty="0">
              <a:ln/>
              <a:solidFill>
                <a:srgbClr val="CC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4C1A9733-2B2B-2304-BFDF-FF002EDC4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1" indent="-514350" eaLnBrk="1" hangingPunct="1">
              <a:buFont typeface="Calibri" panose="020F0502020204030204" pitchFamily="34" charset="0"/>
              <a:buAutoNum type="arabicPeriod"/>
            </a:pPr>
            <a:endParaRPr lang="id-ID" altLang="en-US">
              <a:solidFill>
                <a:srgbClr val="FF0000"/>
              </a:solidFill>
            </a:endParaRPr>
          </a:p>
          <a:p>
            <a:pPr marL="514350" lvl="1" indent="-514350" eaLnBrk="1" hangingPunct="1">
              <a:buFont typeface="Arial" panose="020B0604020202020204" pitchFamily="34" charset="0"/>
              <a:buNone/>
            </a:pPr>
            <a:endParaRPr lang="id-ID" altLang="en-US">
              <a:solidFill>
                <a:srgbClr val="FF0000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F3AAB9A-62F7-0EA7-3297-8B9F825632BE}"/>
              </a:ext>
            </a:extLst>
          </p:cNvPr>
          <p:cNvGraphicFramePr/>
          <p:nvPr/>
        </p:nvGraphicFramePr>
        <p:xfrm>
          <a:off x="571472" y="2276872"/>
          <a:ext cx="8572528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images (3).jpg">
            <a:extLst>
              <a:ext uri="{FF2B5EF4-FFF2-40B4-BE49-F238E27FC236}">
                <a16:creationId xmlns:a16="http://schemas.microsoft.com/office/drawing/2014/main" id="{CCA9AF90-4480-0AAF-037D-9AB42D245A4E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75856" y="4886325"/>
            <a:ext cx="2314575" cy="19716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ADBE1-183F-8B80-6976-C0B820D3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58" y="512064"/>
            <a:ext cx="8429684" cy="1130986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b="1" cap="all" dirty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Bedah</a:t>
            </a:r>
            <a:endParaRPr lang="en-US" b="1" cap="all" dirty="0">
              <a:ln/>
              <a:solidFill>
                <a:srgbClr val="CC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1FFE06A0-A99D-8253-EC5D-4C768C8C3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1784350"/>
            <a:ext cx="8429625" cy="4572000"/>
          </a:xfrm>
        </p:spPr>
        <p:txBody>
          <a:bodyPr/>
          <a:lstStyle/>
          <a:p>
            <a:pPr marL="514350" lvl="1" indent="-514350" eaLnBrk="1" hangingPunct="1">
              <a:buClr>
                <a:schemeClr val="tx1"/>
              </a:buClr>
              <a:buFont typeface="Calibri" panose="020F0502020204030204" pitchFamily="34" charset="0"/>
              <a:buAutoNum type="arabicPeriod"/>
            </a:pPr>
            <a:r>
              <a:rPr lang="en-US" altLang="en-US" sz="2600"/>
              <a:t>Proses</a:t>
            </a:r>
            <a:r>
              <a:rPr lang="id-ID" altLang="en-US" sz="2600"/>
              <a:t> Verifikasi</a:t>
            </a:r>
            <a:endParaRPr lang="en-US" altLang="en-US" sz="2600"/>
          </a:p>
          <a:p>
            <a:pPr marL="900113" lvl="2" indent="-457200" eaLnBrk="1" hangingPunct="1">
              <a:buFont typeface="Calibri" panose="020F0502020204030204" pitchFamily="34" charset="0"/>
              <a:buAutoNum type="alphaLcParenR"/>
            </a:pPr>
            <a:r>
              <a:rPr lang="id-ID" altLang="en-US" sz="2200"/>
              <a:t>Merupakan proses untuk mengidentifikasi hal-hal yang harus teredia pada saat tindakan, yang tediri dari :</a:t>
            </a:r>
            <a:endParaRPr lang="en-US" altLang="en-US" sz="2200"/>
          </a:p>
          <a:p>
            <a:pPr marL="900113" lvl="2" indent="-457200" eaLnBrk="1" hangingPunct="1">
              <a:buFont typeface="Calibri" panose="020F0502020204030204" pitchFamily="34" charset="0"/>
              <a:buAutoNum type="romanLcPeriod"/>
            </a:pPr>
            <a:r>
              <a:rPr lang="id-ID" altLang="en-US" sz="2200"/>
              <a:t>Dokumen dokumen yang terkait dengan tindakan yang akan dilakukan : </a:t>
            </a:r>
            <a:endParaRPr lang="en-US" altLang="en-US" sz="2200"/>
          </a:p>
          <a:p>
            <a:pPr marL="1254125" lvl="3" indent="-88900" eaLnBrk="1" hangingPunct="1"/>
            <a:r>
              <a:rPr lang="id-ID" altLang="en-US" sz="1900"/>
              <a:t>Assesmen Pra Operasi, Diagnosis pra operasi, Rencana Operasi dan Rencana Anestesi</a:t>
            </a:r>
            <a:endParaRPr lang="en-US" altLang="en-US" sz="1900"/>
          </a:p>
          <a:p>
            <a:pPr marL="1254125" lvl="3" indent="-88900" eaLnBrk="1" hangingPunct="1"/>
            <a:r>
              <a:rPr lang="id-ID" altLang="en-US" sz="1900"/>
              <a:t>Informed Consent yang sudah ditanda tangani oleh Pasien / Keluarganya</a:t>
            </a:r>
            <a:endParaRPr lang="en-US" altLang="en-US" sz="1900"/>
          </a:p>
          <a:p>
            <a:pPr marL="900113" lvl="2" indent="-457200" eaLnBrk="1" hangingPunct="1">
              <a:buFont typeface="Calibri" panose="020F0502020204030204" pitchFamily="34" charset="0"/>
              <a:buAutoNum type="romanLcPeriod"/>
            </a:pPr>
            <a:r>
              <a:rPr lang="en-US" altLang="en-US" sz="2200"/>
              <a:t> </a:t>
            </a:r>
            <a:r>
              <a:rPr lang="id-ID" altLang="en-US" sz="2200"/>
              <a:t>Hasil Pemeriksaan Penunjang (Radiologi, Laboratorium, dll)</a:t>
            </a:r>
            <a:endParaRPr lang="en-US" altLang="en-US" sz="2200"/>
          </a:p>
          <a:p>
            <a:pPr marL="900113" lvl="2" indent="-457200" eaLnBrk="1" hangingPunct="1">
              <a:buFont typeface="Calibri" panose="020F0502020204030204" pitchFamily="34" charset="0"/>
              <a:buAutoNum type="romanLcPeriod"/>
            </a:pPr>
            <a:r>
              <a:rPr lang="en-US" altLang="en-US" sz="2200"/>
              <a:t> </a:t>
            </a:r>
            <a:r>
              <a:rPr lang="id-ID" altLang="en-US" sz="2200"/>
              <a:t>Alat-alat atau bahan khusus yang perlu dipersiapkan pada saat tindakan, seperti C-Arm, implan, darah, dan lain-lain.</a:t>
            </a:r>
            <a:endParaRPr lang="en-US" altLang="en-US" sz="220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sz="3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443CF-D581-B10B-0F44-CFA92D5E8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512064"/>
            <a:ext cx="8429684" cy="1130986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b="1" cap="all" dirty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Bedah</a:t>
            </a:r>
            <a:endParaRPr lang="en-US" b="1" cap="all" dirty="0">
              <a:ln/>
              <a:solidFill>
                <a:srgbClr val="CC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D1B32754-46BA-4C23-F797-23ECC2AF0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13" y="1916113"/>
            <a:ext cx="7772400" cy="4572000"/>
          </a:xfrm>
        </p:spPr>
        <p:txBody>
          <a:bodyPr/>
          <a:lstStyle/>
          <a:p>
            <a:pPr marL="968375" lvl="1" indent="-514350" eaLnBrk="1" hangingPunct="1">
              <a:buFont typeface="Calibri" panose="020F0502020204030204" pitchFamily="34" charset="0"/>
              <a:buAutoNum type="alphaLcParenR" startAt="2"/>
            </a:pPr>
            <a:r>
              <a:rPr lang="id-ID" altLang="en-US"/>
              <a:t>Mencocokkan hal-hal  tersebut diatas dengan pasien</a:t>
            </a:r>
            <a:endParaRPr lang="en-US" altLang="en-US"/>
          </a:p>
          <a:p>
            <a:pPr marL="968375" lvl="1" indent="-514350" eaLnBrk="1" hangingPunct="1">
              <a:buFont typeface="Calibri" panose="020F0502020204030204" pitchFamily="34" charset="0"/>
              <a:buAutoNum type="alphaLcParenR" startAt="2"/>
            </a:pPr>
            <a:r>
              <a:rPr lang="id-ID" altLang="en-US"/>
              <a:t>Proses verifikasi sebisa mungkin dilakukan dengan melibatkan pasien</a:t>
            </a:r>
            <a:endParaRPr lang="en-US" altLang="en-US"/>
          </a:p>
          <a:p>
            <a:pPr marL="968375" lvl="1" indent="-514350" eaLnBrk="1" hangingPunct="1">
              <a:buFont typeface="Calibri" panose="020F0502020204030204" pitchFamily="34" charset="0"/>
              <a:buAutoNum type="alphaLcParenR" startAt="2"/>
            </a:pPr>
            <a:r>
              <a:rPr lang="id-ID" altLang="en-US"/>
              <a:t>Proses Verifikasi dicatat dalam Lembar Verifikasi dan Penandaan Lokasi Operasi</a:t>
            </a:r>
            <a:endParaRPr lang="en-US" altLang="en-US"/>
          </a:p>
          <a:p>
            <a:pPr marL="968375" lvl="1" indent="-514350" eaLnBrk="1" hangingPunct="1">
              <a:buFont typeface="Calibri" panose="020F0502020204030204" pitchFamily="34" charset="0"/>
              <a:buAutoNum type="alphaLcParenR" startAt="2"/>
            </a:pPr>
            <a:r>
              <a:rPr lang="id-ID" altLang="en-US"/>
              <a:t>Proses Verifikasi dilakukan sebelum Pendaftaran Operasi</a:t>
            </a:r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052A7-7117-F50B-0B85-1DDE4655F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96" y="512064"/>
            <a:ext cx="8258204" cy="1059548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b="1" cap="all" dirty="0">
                <a:ln/>
                <a:solidFill>
                  <a:srgbClr val="CC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Bedah</a:t>
            </a:r>
            <a:endParaRPr lang="en-US" b="1" cap="all" dirty="0">
              <a:ln/>
              <a:solidFill>
                <a:srgbClr val="CC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6AA1770C-352E-7788-97D2-02B88E1E1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784350"/>
            <a:ext cx="7729538" cy="4216400"/>
          </a:xfrm>
        </p:spPr>
        <p:txBody>
          <a:bodyPr/>
          <a:lstStyle/>
          <a:p>
            <a:pPr marL="514350" lvl="1" indent="-514350" eaLnBrk="1" hangingPunct="1">
              <a:buClr>
                <a:schemeClr val="tx1"/>
              </a:buClr>
              <a:buFont typeface="Calibri" panose="020F0502020204030204" pitchFamily="34" charset="0"/>
              <a:buAutoNum type="arabicPeriod" startAt="2"/>
            </a:pPr>
            <a:r>
              <a:rPr lang="en-US" altLang="en-US" sz="3600"/>
              <a:t>Penandaan Lokasi Prosedur </a:t>
            </a:r>
            <a:r>
              <a:rPr lang="en-US" altLang="en-US" sz="3600" i="1"/>
              <a:t>(marking)</a:t>
            </a:r>
          </a:p>
          <a:p>
            <a:pPr marL="769938" lvl="2" indent="-514350" eaLnBrk="1" hangingPunct="1">
              <a:buFont typeface="Arial" panose="020B0604020202020204" pitchFamily="34" charset="0"/>
              <a:buNone/>
            </a:pPr>
            <a:r>
              <a:rPr lang="en-US" altLang="en-US" sz="3600"/>
              <a:t>	</a:t>
            </a:r>
            <a:r>
              <a:rPr lang="id-ID" altLang="en-US" sz="3600"/>
              <a:t>Penandaaan dilakukan bila terdapat lebih dari satu kemungkinan lokasi : sisi  (laterality), multipel struktur (jari tangan, jari kaki, lesi), atau multipel level  (tulang belakang).</a:t>
            </a:r>
            <a:endParaRPr lang="en-US" altLang="en-US" sz="360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52E06-3C0E-FB3E-56AB-DEB2DE53B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512064"/>
            <a:ext cx="8358246" cy="988110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</a:t>
            </a:r>
            <a:r>
              <a:rPr lang="en-US" sz="36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be</a:t>
            </a:r>
            <a:r>
              <a:rPr lang="id-ID" sz="36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dah</a:t>
            </a:r>
            <a:endParaRPr lang="en-US" sz="3600" b="1" cap="all" dirty="0">
              <a:ln/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FF793-739E-E39C-0A7E-8DD807AFA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1784350"/>
            <a:ext cx="8429625" cy="4572000"/>
          </a:xfrm>
        </p:spPr>
        <p:txBody>
          <a:bodyPr rtlCol="0">
            <a:normAutofit/>
          </a:bodyPr>
          <a:lstStyle/>
          <a:p>
            <a:pPr marL="514350" lvl="1" indent="-514350" eaLnBrk="1" fontAlgn="auto" hangingPunct="1">
              <a:spcAft>
                <a:spcPts val="0"/>
              </a:spcAft>
              <a:buClr>
                <a:schemeClr val="tx1"/>
              </a:buClr>
              <a:buFont typeface="+mj-lt"/>
              <a:buAutoNum type="arabicPeriod" startAt="3"/>
              <a:defRPr/>
            </a:pPr>
            <a:r>
              <a:rPr lang="en-US" dirty="0"/>
              <a:t>Time</a:t>
            </a:r>
            <a:r>
              <a:rPr lang="id-ID" dirty="0"/>
              <a:t> Out</a:t>
            </a:r>
            <a:endParaRPr lang="en-US" dirty="0"/>
          </a:p>
          <a:p>
            <a:pPr marL="811213" lvl="2" indent="-3683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id-ID" dirty="0"/>
              <a:t>Time out merupakan proses asesment terakhir untuk m</a:t>
            </a:r>
            <a:r>
              <a:rPr lang="en-US" dirty="0" err="1"/>
              <a:t>emastikan</a:t>
            </a:r>
            <a:r>
              <a:rPr lang="en-US" dirty="0"/>
              <a:t> </a:t>
            </a:r>
            <a:r>
              <a:rPr lang="id-ID" dirty="0"/>
              <a:t>ketepatan tindakan untuk pasien yang tepat dan pada lokasi yang benar.</a:t>
            </a:r>
            <a:endParaRPr lang="en-US" dirty="0"/>
          </a:p>
          <a:p>
            <a:pPr marL="811213" lvl="2" indent="-368300" eaLnBrk="1" fontAlgn="auto" hangingPunct="1">
              <a:spcAft>
                <a:spcPts val="0"/>
              </a:spcAft>
              <a:buFont typeface="+mj-lt"/>
              <a:buAutoNum type="alphaLcParenR"/>
              <a:defRPr/>
            </a:pPr>
            <a:r>
              <a:rPr lang="id-ID" dirty="0"/>
              <a:t>RS melaksanakan time out dalam rangkaian prosedur keselamatan pasien bedah terstandar yang diadaptasi dari WHO – Surgical Safety Checklist berupa:</a:t>
            </a:r>
            <a:endParaRPr lang="en-US" dirty="0"/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id-ID" dirty="0"/>
              <a:t>Sign in</a:t>
            </a:r>
            <a:endParaRPr lang="en-US" dirty="0"/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id-ID" dirty="0"/>
              <a:t>Time out</a:t>
            </a:r>
            <a:endParaRPr lang="en-US" dirty="0"/>
          </a:p>
          <a:p>
            <a:pPr lvl="2" eaLnBrk="1" fontAlgn="auto" hangingPunct="1">
              <a:spcAft>
                <a:spcPts val="0"/>
              </a:spcAft>
              <a:defRPr/>
            </a:pPr>
            <a:r>
              <a:rPr lang="id-ID" dirty="0"/>
              <a:t>Sign out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0143229-A5E8-6965-2752-EE3056B589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08"/>
          <a:stretch/>
        </p:blipFill>
        <p:spPr bwMode="auto">
          <a:xfrm>
            <a:off x="1331640" y="731837"/>
            <a:ext cx="5157136" cy="59287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43B33FA-DD71-AD4D-AE45-7C54BDF00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2" t="6395" r="60717" b="77160"/>
          <a:stretch/>
        </p:blipFill>
        <p:spPr bwMode="auto">
          <a:xfrm>
            <a:off x="5328613" y="188640"/>
            <a:ext cx="3691836" cy="153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188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39C4B-2632-7A13-19EC-EAD7DA479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4" y="512064"/>
            <a:ext cx="8358246" cy="914400"/>
          </a:xfrm>
          <a:ln>
            <a:miter lim="800000"/>
            <a:headEnd/>
            <a:tailEnd/>
          </a:ln>
        </p:spPr>
        <p:txBody>
          <a:bodyPr rtlCol="0"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z="3600" b="1" cap="all" dirty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Kepastian Tepat Prosedur – Tepat Lokasi – Tepat Pasien Be</a:t>
            </a:r>
            <a:r>
              <a:rPr lang="en-US" sz="3600" b="1" cap="all" dirty="0" err="1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dah</a:t>
            </a:r>
            <a:endParaRPr lang="en-US" sz="3600" b="1" cap="all" dirty="0">
              <a:ln/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28D7B-3E6E-C2B4-BBE9-00C0F32E8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3" y="1928813"/>
            <a:ext cx="8358187" cy="4572000"/>
          </a:xfrm>
        </p:spPr>
        <p:txBody>
          <a:bodyPr rtlCol="0">
            <a:normAutofit fontScale="92500" lnSpcReduction="10000"/>
          </a:bodyPr>
          <a:lstStyle/>
          <a:p>
            <a:pPr marL="457200" lvl="2" indent="-457200" eaLnBrk="1" fontAlgn="auto" hangingPunct="1">
              <a:spcAft>
                <a:spcPts val="0"/>
              </a:spcAft>
              <a:buFont typeface="+mj-lt"/>
              <a:buAutoNum type="alphaLcParenR" startAt="3"/>
              <a:defRPr/>
            </a:pPr>
            <a:r>
              <a:rPr lang="id-ID" sz="2600" dirty="0"/>
              <a:t>Proses Time Out harus diikuti oleh seluruh anggota Tim yang terlibat dalam prosedur bedah atau prosedur invasif</a:t>
            </a:r>
            <a:endParaRPr lang="en-US" sz="2600" dirty="0"/>
          </a:p>
          <a:p>
            <a:pPr marL="457200" lvl="2" indent="-457200" eaLnBrk="1" fontAlgn="auto" hangingPunct="1">
              <a:spcAft>
                <a:spcPts val="0"/>
              </a:spcAft>
              <a:buFont typeface="+mj-lt"/>
              <a:buAutoNum type="alphaLcParenR" startAt="3"/>
              <a:defRPr/>
            </a:pPr>
            <a:r>
              <a:rPr lang="id-ID" sz="2600" dirty="0"/>
              <a:t>Apabila pasien menerima lebih dari satu prosedur operasi yang dilakukan oleh Tim yang berbeda, maka perlu dilakukan Time Out yang lain</a:t>
            </a:r>
            <a:endParaRPr lang="en-US" sz="2600" dirty="0"/>
          </a:p>
          <a:p>
            <a:pPr marL="457200" lvl="2" indent="-457200" eaLnBrk="1" fontAlgn="auto" hangingPunct="1">
              <a:spcAft>
                <a:spcPts val="0"/>
              </a:spcAft>
              <a:buFont typeface="+mj-lt"/>
              <a:buAutoNum type="alphaLcParenR" startAt="3"/>
              <a:defRPr/>
            </a:pPr>
            <a:r>
              <a:rPr lang="id-ID" sz="2600" dirty="0"/>
              <a:t>Check List Keselamatan Bedah harus dilakukan dan dilengkapi untuk seluruh pasien yang menerima tindakan bedah atau prosedur invasif lainnya.</a:t>
            </a:r>
          </a:p>
          <a:p>
            <a:pPr marL="322263" lvl="1" indent="-457200" eaLnBrk="1" fontAlgn="auto" hangingPunct="1">
              <a:spcAft>
                <a:spcPts val="0"/>
              </a:spcAft>
              <a:buFont typeface="+mj-lt"/>
              <a:buAutoNum type="alphaLcParenR" startAt="6"/>
              <a:defRPr/>
            </a:pPr>
            <a:r>
              <a:rPr lang="id-ID" sz="2600" dirty="0"/>
              <a:t>Check List Keselamatan Bedah adalah bagian dari rekam medis pasien.</a:t>
            </a:r>
            <a:endParaRPr lang="en-US" sz="2600" dirty="0"/>
          </a:p>
          <a:p>
            <a:pPr marL="322263" lvl="1" indent="-457200" eaLnBrk="1" fontAlgn="auto" hangingPunct="1">
              <a:spcAft>
                <a:spcPts val="0"/>
              </a:spcAft>
              <a:buFont typeface="+mj-lt"/>
              <a:buAutoNum type="alphaLcParenR" startAt="6"/>
              <a:defRPr/>
            </a:pPr>
            <a:r>
              <a:rPr lang="id-ID" sz="2600" dirty="0"/>
              <a:t>Tindakan Time Out dilakukan sebelum prosedur invasif atau sebelum dilakukan insisi.</a:t>
            </a:r>
            <a:endParaRPr lang="en-US" sz="2600" dirty="0"/>
          </a:p>
          <a:p>
            <a:pPr marL="457200" lvl="2" indent="-457200" eaLnBrk="1" fontAlgn="auto" hangingPunct="1">
              <a:spcAft>
                <a:spcPts val="0"/>
              </a:spcAft>
              <a:buFont typeface="+mj-lt"/>
              <a:buAutoNum type="alphaLcParenR" startAt="3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EBCB873F-FA95-4D02-621C-24949C1C743A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4E920-31D8-614B-C170-7E36288D4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70C0"/>
                </a:solidFill>
              </a:rPr>
              <a:t>Pelayanan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asuhan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keperawatan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periopertif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aman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adalah</a:t>
            </a:r>
            <a:r>
              <a:rPr lang="en-US" b="1" dirty="0">
                <a:solidFill>
                  <a:srgbClr val="0070C0"/>
                </a:solidFill>
              </a:rPr>
              <a:t> yang </a:t>
            </a:r>
            <a:r>
              <a:rPr lang="en-US" b="1" dirty="0" err="1">
                <a:solidFill>
                  <a:srgbClr val="0070C0"/>
                </a:solidFill>
              </a:rPr>
              <a:t>memperhatikan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aspek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etika</a:t>
            </a:r>
            <a:r>
              <a:rPr lang="en-US" b="1" dirty="0">
                <a:solidFill>
                  <a:srgbClr val="0070C0"/>
                </a:solidFill>
              </a:rPr>
              <a:t> dan </a:t>
            </a:r>
            <a:r>
              <a:rPr lang="en-US" b="1" dirty="0" err="1">
                <a:solidFill>
                  <a:srgbClr val="0070C0"/>
                </a:solidFill>
              </a:rPr>
              <a:t>hukum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sesuai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dengan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prosedur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endParaRPr lang="en-ID" b="1" dirty="0">
              <a:solidFill>
                <a:srgbClr val="0070C0"/>
              </a:solidFill>
            </a:endParaRPr>
          </a:p>
        </p:txBody>
      </p:sp>
      <p:pic>
        <p:nvPicPr>
          <p:cNvPr id="4" name="Picture 3" descr="F:\sfnsk.jpg">
            <a:extLst>
              <a:ext uri="{FF2B5EF4-FFF2-40B4-BE49-F238E27FC236}">
                <a16:creationId xmlns:a16="http://schemas.microsoft.com/office/drawing/2014/main" id="{8DEA8967-299C-2264-60FA-349335622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4572008"/>
            <a:ext cx="2366687" cy="1885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347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bg1"/>
                </a:solidFill>
              </a:rPr>
              <a:t>Etika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Yunani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i="1" dirty="0"/>
              <a:t>“ETHOS”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Araskar</a:t>
            </a:r>
            <a:r>
              <a:rPr lang="en-US" dirty="0"/>
              <a:t> David (1978) </a:t>
            </a:r>
            <a:r>
              <a:rPr lang="en-US" dirty="0" err="1"/>
              <a:t>berarti</a:t>
            </a:r>
            <a:r>
              <a:rPr lang="sv-SE" i="1" dirty="0"/>
              <a:t>“kebiasaan”</a:t>
            </a:r>
            <a:r>
              <a:rPr lang="sv-SE" dirty="0"/>
              <a:t>, </a:t>
            </a:r>
            <a:r>
              <a:rPr lang="sv-SE" i="1" dirty="0"/>
              <a:t>“model perilaku”</a:t>
            </a:r>
            <a:r>
              <a:rPr lang="sv-SE" dirty="0"/>
              <a:t>atau </a:t>
            </a:r>
            <a:r>
              <a:rPr lang="sv-SE" i="1" dirty="0"/>
              <a:t>“standar” </a:t>
            </a:r>
            <a:r>
              <a:rPr lang="sv-SE" dirty="0"/>
              <a:t>yang diharapkan dan kriteria tertentu untuk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Ismani</a:t>
            </a:r>
            <a:r>
              <a:rPr lang="en-US" dirty="0"/>
              <a:t> (2001),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: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kesusilaan</a:t>
            </a:r>
            <a:r>
              <a:rPr lang="en-US" dirty="0"/>
              <a:t> yang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sepatutnya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–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– </a:t>
            </a:r>
            <a:r>
              <a:rPr lang="en-US" dirty="0" err="1"/>
              <a:t>prinsip</a:t>
            </a:r>
            <a:r>
              <a:rPr lang="en-US" dirty="0"/>
              <a:t> yang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9112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57166"/>
            <a:ext cx="8229600" cy="6240484"/>
          </a:xfrm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endParaRPr lang="id-ID" dirty="0"/>
          </a:p>
        </p:txBody>
      </p:sp>
      <p:sp>
        <p:nvSpPr>
          <p:cNvPr id="4099" name="Oval 4"/>
          <p:cNvSpPr>
            <a:spLocks noChangeArrowheads="1"/>
          </p:cNvSpPr>
          <p:nvPr/>
        </p:nvSpPr>
        <p:spPr bwMode="auto">
          <a:xfrm>
            <a:off x="928688" y="1214438"/>
            <a:ext cx="2376487" cy="1584325"/>
          </a:xfrm>
          <a:prstGeom prst="ellipse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 anchor="ctr"/>
          <a:lstStyle/>
          <a:p>
            <a:pPr algn="ctr"/>
            <a:r>
              <a:rPr lang="id-ID" sz="3600" dirty="0"/>
              <a:t>ETIKA</a:t>
            </a:r>
            <a:endParaRPr lang="en-GB" sz="3600" dirty="0"/>
          </a:p>
        </p:txBody>
      </p:sp>
      <p:sp>
        <p:nvSpPr>
          <p:cNvPr id="4100" name="Oval 5"/>
          <p:cNvSpPr>
            <a:spLocks noChangeArrowheads="1"/>
          </p:cNvSpPr>
          <p:nvPr/>
        </p:nvSpPr>
        <p:spPr bwMode="auto">
          <a:xfrm>
            <a:off x="827088" y="3500438"/>
            <a:ext cx="2449512" cy="1728787"/>
          </a:xfrm>
          <a:prstGeom prst="ellipse">
            <a:avLst/>
          </a:prstGeom>
          <a:solidFill>
            <a:srgbClr val="92D050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/>
            <a:r>
              <a:rPr lang="id-ID" sz="2800" dirty="0"/>
              <a:t>KEPERAWATAN</a:t>
            </a:r>
            <a:endParaRPr lang="en-GB" sz="2800" dirty="0"/>
          </a:p>
        </p:txBody>
      </p:sp>
      <p:sp>
        <p:nvSpPr>
          <p:cNvPr id="4101" name="AutoShape 6"/>
          <p:cNvSpPr>
            <a:spLocks/>
          </p:cNvSpPr>
          <p:nvPr/>
        </p:nvSpPr>
        <p:spPr bwMode="auto">
          <a:xfrm>
            <a:off x="3563938" y="1773238"/>
            <a:ext cx="576262" cy="3240087"/>
          </a:xfrm>
          <a:prstGeom prst="rightBrace">
            <a:avLst>
              <a:gd name="adj1" fmla="val 4685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02" name="AutoShape 7"/>
          <p:cNvSpPr>
            <a:spLocks noChangeArrowheads="1"/>
          </p:cNvSpPr>
          <p:nvPr/>
        </p:nvSpPr>
        <p:spPr bwMode="auto">
          <a:xfrm>
            <a:off x="4356100" y="3141663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03" name="Rectangle 8"/>
          <p:cNvSpPr>
            <a:spLocks noChangeArrowheads="1"/>
          </p:cNvSpPr>
          <p:nvPr/>
        </p:nvSpPr>
        <p:spPr bwMode="auto">
          <a:xfrm>
            <a:off x="5364163" y="1484313"/>
            <a:ext cx="3351241" cy="3889375"/>
          </a:xfrm>
          <a:prstGeom prst="rect">
            <a:avLst/>
          </a:prstGeom>
          <a:solidFill>
            <a:schemeClr val="tx2">
              <a:lumMod val="60000"/>
              <a:lumOff val="40000"/>
              <a:alpha val="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marL="268288" indent="-268288" algn="just">
              <a:buFontTx/>
              <a:buChar char="•"/>
            </a:pPr>
            <a:r>
              <a:rPr lang="id-ID" sz="2400" dirty="0"/>
              <a:t>MENGATUR </a:t>
            </a:r>
          </a:p>
          <a:p>
            <a:pPr marL="268288" indent="-268288" algn="just"/>
            <a:r>
              <a:rPr lang="id-ID" sz="2400" dirty="0"/>
              <a:t>	HUBUNGAN</a:t>
            </a:r>
          </a:p>
          <a:p>
            <a:pPr marL="268288" indent="-268288" algn="just"/>
            <a:r>
              <a:rPr lang="id-ID" sz="2400" dirty="0"/>
              <a:t>	ANTARA PERAWAT </a:t>
            </a:r>
          </a:p>
          <a:p>
            <a:pPr marL="268288" indent="-268288" algn="just"/>
            <a:r>
              <a:rPr lang="id-ID" sz="2400" dirty="0"/>
              <a:t>	DAN PASIEN</a:t>
            </a:r>
          </a:p>
          <a:p>
            <a:pPr marL="268288" indent="-268288" algn="just"/>
            <a:endParaRPr lang="id-ID" sz="2400" dirty="0"/>
          </a:p>
          <a:p>
            <a:pPr marL="268288" indent="-268288" algn="just">
              <a:buFontTx/>
              <a:buChar char="•"/>
            </a:pPr>
            <a:r>
              <a:rPr lang="id-ID" sz="2400" dirty="0"/>
              <a:t>PROFESI KEPERAWATAN</a:t>
            </a:r>
          </a:p>
          <a:p>
            <a:pPr marL="268288" indent="-268288" algn="just"/>
            <a:r>
              <a:rPr lang="id-ID" sz="2400" dirty="0"/>
              <a:t>	MEMILIKI KONTRAK </a:t>
            </a:r>
          </a:p>
          <a:p>
            <a:pPr marL="268288" indent="-268288" algn="just"/>
            <a:r>
              <a:rPr lang="id-ID" sz="2400" dirty="0"/>
              <a:t>	SOSIAL DENGAN </a:t>
            </a:r>
          </a:p>
          <a:p>
            <a:pPr marL="268288" indent="-268288" algn="just"/>
            <a:r>
              <a:rPr lang="id-ID" sz="2400" dirty="0"/>
              <a:t>	MASYARAKAT</a:t>
            </a:r>
            <a:endParaRPr lang="en-GB" sz="2400" dirty="0"/>
          </a:p>
        </p:txBody>
      </p:sp>
      <p:pic>
        <p:nvPicPr>
          <p:cNvPr id="3074" name="Picture 2" descr="F:\etik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25" y="0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57166"/>
            <a:ext cx="4857752" cy="5715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endParaRPr lang="id-ID" dirty="0"/>
          </a:p>
          <a:p>
            <a:pPr eaLnBrk="1" hangingPunct="1">
              <a:buNone/>
            </a:pPr>
            <a:r>
              <a:rPr lang="id-ID" dirty="0">
                <a:solidFill>
                  <a:schemeClr val="bg1"/>
                </a:solidFill>
              </a:rPr>
              <a:t>      </a:t>
            </a:r>
            <a:r>
              <a:rPr lang="en-GB" b="1" dirty="0" err="1">
                <a:solidFill>
                  <a:schemeClr val="bg1"/>
                </a:solidFill>
              </a:rPr>
              <a:t>Etik</a:t>
            </a:r>
            <a:r>
              <a:rPr lang="id-ID" b="1" dirty="0">
                <a:solidFill>
                  <a:schemeClr val="bg1"/>
                </a:solidFill>
              </a:rPr>
              <a:t>a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Keperawatan</a:t>
            </a:r>
            <a:endParaRPr lang="id-ID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160000"/>
              </a:lnSpc>
              <a:buNone/>
            </a:pPr>
            <a:r>
              <a:rPr lang="id-ID" dirty="0"/>
              <a:t>	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Etik</a:t>
            </a:r>
            <a:r>
              <a:rPr lang="id-ID" sz="2800" dirty="0">
                <a:latin typeface="Arial" pitchFamily="34" charset="0"/>
                <a:cs typeface="Arial" pitchFamily="34" charset="0"/>
              </a:rPr>
              <a:t>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keperawatan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u="sng" dirty="0" err="1">
                <a:latin typeface="Arial" pitchFamily="34" charset="0"/>
                <a:cs typeface="Arial" pitchFamily="34" charset="0"/>
              </a:rPr>
              <a:t>norma-norma</a:t>
            </a:r>
            <a:r>
              <a:rPr lang="en-GB" sz="2800" u="sng" dirty="0">
                <a:latin typeface="Arial" pitchFamily="34" charset="0"/>
                <a:cs typeface="Arial" pitchFamily="34" charset="0"/>
              </a:rPr>
              <a:t> yang</a:t>
            </a:r>
            <a:r>
              <a:rPr lang="id-ID" sz="2800" u="sng" dirty="0">
                <a:latin typeface="Arial" pitchFamily="34" charset="0"/>
                <a:cs typeface="Arial" pitchFamily="34" charset="0"/>
              </a:rPr>
              <a:t> dianut </a:t>
            </a:r>
            <a:r>
              <a:rPr lang="en-GB" sz="28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u="sng" dirty="0" err="1">
                <a:latin typeface="Arial" pitchFamily="34" charset="0"/>
                <a:cs typeface="Arial" pitchFamily="34" charset="0"/>
              </a:rPr>
              <a:t>perawat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bertingkah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laku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pasien</a:t>
            </a: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keluarga</a:t>
            </a: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kolega</a:t>
            </a: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GB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tenaga</a:t>
            </a: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kesehatan</a:t>
            </a: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lainnya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pelayanan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keperawatan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bersifat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profesional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. </a:t>
            </a:r>
            <a:endParaRPr lang="id-ID" sz="2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None/>
            </a:pPr>
            <a:endParaRPr lang="id-ID" sz="2800" dirty="0"/>
          </a:p>
          <a:p>
            <a:pPr algn="just" eaLnBrk="1" hangingPunct="1">
              <a:buNone/>
            </a:pPr>
            <a:endParaRPr lang="id-ID" sz="2800" dirty="0"/>
          </a:p>
          <a:p>
            <a:pPr algn="just" eaLnBrk="1" hangingPunct="1">
              <a:buNone/>
            </a:pPr>
            <a:endParaRPr lang="id-ID" sz="2800" dirty="0"/>
          </a:p>
          <a:p>
            <a:pPr algn="just" eaLnBrk="1" hangingPunct="1">
              <a:buNone/>
            </a:pPr>
            <a:endParaRPr lang="id-ID" sz="2800" dirty="0"/>
          </a:p>
          <a:p>
            <a:pPr algn="just" eaLnBrk="1" hangingPunct="1">
              <a:buNone/>
            </a:pPr>
            <a:endParaRPr lang="id-ID" sz="2800" dirty="0"/>
          </a:p>
          <a:p>
            <a:pPr algn="just" eaLnBrk="1" hangingPunct="1">
              <a:buNone/>
            </a:pPr>
            <a:endParaRPr lang="id-ID" sz="2800" dirty="0"/>
          </a:p>
          <a:p>
            <a:pPr algn="just" eaLnBrk="1" hangingPunct="1">
              <a:lnSpc>
                <a:spcPct val="170000"/>
              </a:lnSpc>
            </a:pPr>
            <a:r>
              <a:rPr lang="en-GB" sz="2600" dirty="0">
                <a:latin typeface="Arial" pitchFamily="34" charset="0"/>
                <a:cs typeface="Arial" pitchFamily="34" charset="0"/>
              </a:rPr>
              <a:t>P</a:t>
            </a:r>
            <a:r>
              <a:rPr lang="id-ID" sz="2600" dirty="0">
                <a:latin typeface="Arial" pitchFamily="34" charset="0"/>
                <a:cs typeface="Arial" pitchFamily="34" charset="0"/>
              </a:rPr>
              <a:t>e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rilaku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etik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akan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dibentuk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oleh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nilai-nilai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pasien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perawat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interaksi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sosial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600" dirty="0" err="1">
                <a:latin typeface="Arial" pitchFamily="34" charset="0"/>
                <a:cs typeface="Arial" pitchFamily="34" charset="0"/>
              </a:rPr>
              <a:t>lingkungan</a:t>
            </a:r>
            <a:r>
              <a:rPr lang="en-GB" sz="2600" dirty="0">
                <a:latin typeface="Arial" pitchFamily="34" charset="0"/>
                <a:cs typeface="Arial" pitchFamily="34" charset="0"/>
              </a:rPr>
              <a:t>.</a:t>
            </a:r>
            <a:endParaRPr lang="id-ID" sz="2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None/>
            </a:pPr>
            <a:br>
              <a:rPr lang="en-GB" sz="2600" dirty="0">
                <a:latin typeface="Arial" pitchFamily="34" charset="0"/>
                <a:cs typeface="Arial" pitchFamily="34" charset="0"/>
              </a:rPr>
            </a:br>
            <a:br>
              <a:rPr lang="en-GB" sz="2400" dirty="0"/>
            </a:br>
            <a:endParaRPr lang="en-GB" sz="2800" dirty="0"/>
          </a:p>
        </p:txBody>
      </p:sp>
      <p:pic>
        <p:nvPicPr>
          <p:cNvPr id="2050" name="Picture 2" descr="F:\sfsw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786058"/>
            <a:ext cx="2305050" cy="1981200"/>
          </a:xfrm>
          <a:prstGeom prst="rect">
            <a:avLst/>
          </a:prstGeom>
          <a:noFill/>
        </p:spPr>
      </p:pic>
      <p:pic>
        <p:nvPicPr>
          <p:cNvPr id="2051" name="Picture 3" descr="F:\aa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071810"/>
            <a:ext cx="2628900" cy="1743075"/>
          </a:xfrm>
          <a:prstGeom prst="rect">
            <a:avLst/>
          </a:prstGeom>
          <a:noFill/>
        </p:spPr>
      </p:pic>
      <p:pic>
        <p:nvPicPr>
          <p:cNvPr id="2052" name="Picture 4" descr="F:\sfs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2928934"/>
            <a:ext cx="2286000" cy="1809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548880"/>
          </a:xfrm>
          <a:solidFill>
            <a:schemeClr val="accent1"/>
          </a:solidFill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solidFill>
                  <a:schemeClr val="bg1"/>
                </a:solidFill>
              </a:rPr>
              <a:t>adalah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sikap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etis</a:t>
            </a:r>
            <a:r>
              <a:rPr lang="en-US" sz="2800" dirty="0">
                <a:solidFill>
                  <a:schemeClr val="bg1"/>
                </a:solidFill>
              </a:rPr>
              <a:t> yang </a:t>
            </a:r>
            <a:r>
              <a:rPr lang="en-US" sz="2800" dirty="0" err="1">
                <a:solidFill>
                  <a:schemeClr val="bg1"/>
                </a:solidFill>
              </a:rPr>
              <a:t>wajib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dimiliki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oleh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seluruh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perawat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sebagai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bagian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dari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integritas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selama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bertugas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menjalankan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profesi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perawat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dengan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menerapkan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norma-norma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keperawatan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dalam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kehidupan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bermasyarakat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075" name="Picture 3" descr="C:\Users\User\Pictures\etik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086" y="473028"/>
            <a:ext cx="2686050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Pictures\etik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5932"/>
            <a:ext cx="3997821" cy="185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323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436"/>
            <a:ext cx="88113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933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User\Pictures\prinsip-etika-dalam-keperawatan-4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" y="260648"/>
            <a:ext cx="9139228" cy="686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89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 descr="C:\Users\User\Pictures\etik-copy-1024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1330"/>
            <a:ext cx="6846669" cy="684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063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A41CA-01C7-BCED-BF03-F827DFEA0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KEPERAWATAN PERIOPERATIF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8CCAD-C1D7-1E57-B799-C9BB1DC7B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57" y="1427948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ID" b="1" dirty="0" err="1">
                <a:solidFill>
                  <a:srgbClr val="FF0000"/>
                </a:solidFill>
              </a:rPr>
              <a:t>Keperawatan</a:t>
            </a:r>
            <a:r>
              <a:rPr lang="en-ID" b="1" dirty="0">
                <a:solidFill>
                  <a:srgbClr val="FF0000"/>
                </a:solidFill>
              </a:rPr>
              <a:t> </a:t>
            </a:r>
            <a:r>
              <a:rPr lang="en-ID" b="1" dirty="0" err="1">
                <a:solidFill>
                  <a:srgbClr val="FF0000"/>
                </a:solidFill>
              </a:rPr>
              <a:t>perioperatif</a:t>
            </a:r>
            <a:r>
              <a:rPr lang="en-ID" b="1" dirty="0">
                <a:solidFill>
                  <a:srgbClr val="FF0000"/>
                </a:solidFill>
              </a:rPr>
              <a:t> </a:t>
            </a:r>
            <a:r>
              <a:rPr lang="en-ID" dirty="0"/>
              <a:t>Adalah proses </a:t>
            </a:r>
            <a:r>
              <a:rPr lang="en-ID" dirty="0" err="1"/>
              <a:t>keperawatan</a:t>
            </a:r>
            <a:r>
              <a:rPr lang="en-ID" dirty="0"/>
              <a:t> yang </a:t>
            </a:r>
            <a:r>
              <a:rPr lang="en-ID" dirty="0" err="1"/>
              <a:t>mencakup</a:t>
            </a:r>
            <a:r>
              <a:rPr lang="en-ID" dirty="0"/>
              <a:t> </a:t>
            </a:r>
            <a:r>
              <a:rPr lang="en-ID" dirty="0" err="1"/>
              <a:t>tiga</a:t>
            </a:r>
            <a:r>
              <a:rPr lang="en-ID" dirty="0"/>
              <a:t> </a:t>
            </a:r>
            <a:r>
              <a:rPr lang="en-ID" dirty="0" err="1"/>
              <a:t>fase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pembedahan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: </a:t>
            </a:r>
            <a:r>
              <a:rPr lang="en-ID" dirty="0" err="1"/>
              <a:t>Praoperatif</a:t>
            </a:r>
            <a:r>
              <a:rPr lang="en-ID" dirty="0"/>
              <a:t>, </a:t>
            </a:r>
            <a:r>
              <a:rPr lang="en-ID" dirty="0" err="1"/>
              <a:t>Intraoperatif</a:t>
            </a:r>
            <a:r>
              <a:rPr lang="en-ID" dirty="0"/>
              <a:t> dan post </a:t>
            </a:r>
            <a:r>
              <a:rPr lang="en-ID" dirty="0" err="1"/>
              <a:t>operatif</a:t>
            </a:r>
            <a:r>
              <a:rPr lang="en-ID" dirty="0"/>
              <a:t>.</a:t>
            </a:r>
          </a:p>
          <a:p>
            <a:pPr algn="just"/>
            <a:r>
              <a:rPr lang="en-ID" b="1" dirty="0">
                <a:solidFill>
                  <a:srgbClr val="FF0000"/>
                </a:solidFill>
              </a:rPr>
              <a:t>Fase </a:t>
            </a:r>
            <a:r>
              <a:rPr lang="en-ID" b="1" dirty="0" err="1">
                <a:solidFill>
                  <a:srgbClr val="FF0000"/>
                </a:solidFill>
              </a:rPr>
              <a:t>praoperatif</a:t>
            </a:r>
            <a:r>
              <a:rPr lang="en-ID" dirty="0"/>
              <a:t>: </a:t>
            </a:r>
            <a:r>
              <a:rPr lang="en-ID" dirty="0" err="1"/>
              <a:t>perawat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persiapan</a:t>
            </a:r>
            <a:r>
              <a:rPr lang="en-ID" dirty="0"/>
              <a:t>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,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penilaian</a:t>
            </a:r>
            <a:r>
              <a:rPr lang="en-ID" dirty="0"/>
              <a:t> Kesehatan dan </a:t>
            </a:r>
            <a:r>
              <a:rPr lang="en-ID" dirty="0" err="1"/>
              <a:t>edukasi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.</a:t>
            </a:r>
          </a:p>
          <a:p>
            <a:pPr algn="just"/>
            <a:r>
              <a:rPr lang="en-ID" b="1" dirty="0">
                <a:solidFill>
                  <a:srgbClr val="FF0000"/>
                </a:solidFill>
              </a:rPr>
              <a:t>Fase Intra </a:t>
            </a:r>
            <a:r>
              <a:rPr lang="en-ID" b="1" dirty="0" err="1">
                <a:solidFill>
                  <a:srgbClr val="FF0000"/>
                </a:solidFill>
              </a:rPr>
              <a:t>Operatif</a:t>
            </a:r>
            <a:r>
              <a:rPr lang="en-ID" b="1" dirty="0">
                <a:solidFill>
                  <a:srgbClr val="FF0000"/>
                </a:solidFill>
              </a:rPr>
              <a:t> </a:t>
            </a:r>
            <a:r>
              <a:rPr lang="en-ID" dirty="0"/>
              <a:t>: </a:t>
            </a:r>
            <a:r>
              <a:rPr lang="en-ID" dirty="0" err="1"/>
              <a:t>perawat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perawatan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di </a:t>
            </a:r>
            <a:r>
              <a:rPr lang="en-ID" dirty="0" err="1"/>
              <a:t>ruang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,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keselamatan</a:t>
            </a:r>
            <a:r>
              <a:rPr lang="en-ID" dirty="0"/>
              <a:t> dan </a:t>
            </a:r>
            <a:r>
              <a:rPr lang="en-ID" dirty="0" err="1"/>
              <a:t>kenyamanan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.</a:t>
            </a:r>
          </a:p>
          <a:p>
            <a:pPr algn="just"/>
            <a:r>
              <a:rPr lang="en-ID" b="1" dirty="0">
                <a:solidFill>
                  <a:srgbClr val="FF0000"/>
                </a:solidFill>
              </a:rPr>
              <a:t>Fase Post </a:t>
            </a:r>
            <a:r>
              <a:rPr lang="en-ID" b="1" dirty="0" err="1">
                <a:solidFill>
                  <a:srgbClr val="FF0000"/>
                </a:solidFill>
              </a:rPr>
              <a:t>Operatif</a:t>
            </a:r>
            <a:r>
              <a:rPr lang="en-ID" dirty="0"/>
              <a:t>: </a:t>
            </a:r>
            <a:r>
              <a:rPr lang="en-ID" dirty="0" err="1"/>
              <a:t>perawat</a:t>
            </a:r>
            <a:r>
              <a:rPr lang="en-ID" dirty="0"/>
              <a:t> </a:t>
            </a:r>
            <a:r>
              <a:rPr lang="en-ID" dirty="0" err="1"/>
              <a:t>memantau</a:t>
            </a:r>
            <a:r>
              <a:rPr lang="en-ID" dirty="0"/>
              <a:t> </a:t>
            </a:r>
            <a:r>
              <a:rPr lang="en-ID" dirty="0" err="1"/>
              <a:t>pemulihan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dan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dukungan</a:t>
            </a:r>
            <a:r>
              <a:rPr lang="en-ID" dirty="0"/>
              <a:t> yang </a:t>
            </a:r>
            <a:r>
              <a:rPr lang="en-ID" dirty="0" err="1"/>
              <a:t>diperlukan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D5AACC-1BF3-CBA9-E53F-4596967A7DFD}"/>
              </a:ext>
            </a:extLst>
          </p:cNvPr>
          <p:cNvSpPr/>
          <p:nvPr/>
        </p:nvSpPr>
        <p:spPr>
          <a:xfrm>
            <a:off x="323528" y="1196752"/>
            <a:ext cx="8568952" cy="220886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92737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Prinsip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Otonomi</a:t>
            </a:r>
            <a:r>
              <a:rPr lang="en-US" dirty="0">
                <a:solidFill>
                  <a:schemeClr val="bg1"/>
                </a:solidFill>
              </a:rPr>
              <a:t> (Autonomy)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menjelaskan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diberi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kebebasan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mengatur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hakikat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yang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harga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martabat</a:t>
            </a:r>
            <a:r>
              <a:rPr lang="en-US" sz="2400" dirty="0"/>
              <a:t>. </a:t>
            </a:r>
          </a:p>
          <a:p>
            <a:pPr algn="just"/>
            <a:r>
              <a:rPr lang="en-US" sz="2400" dirty="0" err="1"/>
              <a:t>Contoh</a:t>
            </a:r>
            <a:r>
              <a:rPr lang="en-US" sz="2400" dirty="0"/>
              <a:t> </a:t>
            </a:r>
            <a:r>
              <a:rPr lang="en-US" sz="2400" dirty="0" err="1"/>
              <a:t>kasusnya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: Klien </a:t>
            </a:r>
            <a:r>
              <a:rPr lang="en-US" sz="2400" dirty="0" err="1"/>
              <a:t>berhak</a:t>
            </a:r>
            <a:r>
              <a:rPr lang="en-US" sz="2400" dirty="0"/>
              <a:t> </a:t>
            </a:r>
            <a:r>
              <a:rPr lang="en-US" sz="2400" dirty="0" err="1"/>
              <a:t>menolak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OPERASI. </a:t>
            </a:r>
            <a:r>
              <a:rPr lang="en-US" sz="2400" dirty="0" err="1"/>
              <a:t>Perawat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boleh</a:t>
            </a:r>
            <a:r>
              <a:rPr lang="en-US" sz="2400" dirty="0"/>
              <a:t> </a:t>
            </a:r>
            <a:r>
              <a:rPr lang="en-US" sz="2400" dirty="0" err="1"/>
              <a:t>memaksakan</a:t>
            </a:r>
            <a:r>
              <a:rPr lang="en-US" sz="2400" dirty="0"/>
              <a:t> </a:t>
            </a:r>
            <a:r>
              <a:rPr lang="en-US" sz="2400" dirty="0" err="1"/>
              <a:t>kehendak</a:t>
            </a:r>
            <a:r>
              <a:rPr lang="en-US" sz="2400" dirty="0"/>
              <a:t> </a:t>
            </a:r>
            <a:r>
              <a:rPr lang="sv-SE" sz="2400" dirty="0"/>
              <a:t>untuk melakukannya atas pertimbangan bahwa klien memiliki hak otonomi dan </a:t>
            </a:r>
            <a:r>
              <a:rPr lang="en-US" sz="2400" dirty="0" err="1"/>
              <a:t>otoritas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. </a:t>
            </a:r>
            <a:r>
              <a:rPr lang="en-US" sz="2400" dirty="0" err="1"/>
              <a:t>Perawat</a:t>
            </a:r>
            <a:r>
              <a:rPr lang="en-US" sz="2400" dirty="0"/>
              <a:t> </a:t>
            </a:r>
            <a:r>
              <a:rPr lang="en-US" sz="2400" dirty="0" err="1"/>
              <a:t>berkewajiban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penjelasan</a:t>
            </a:r>
            <a:r>
              <a:rPr lang="en-US" sz="2400" dirty="0"/>
              <a:t> yang </a:t>
            </a:r>
            <a:r>
              <a:rPr lang="en-US" sz="2400" dirty="0" err="1"/>
              <a:t>sejelas-sejelasnya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berbagai</a:t>
            </a:r>
            <a:r>
              <a:rPr lang="en-US" sz="2400" dirty="0"/>
              <a:t> </a:t>
            </a:r>
            <a:r>
              <a:rPr lang="en-US" sz="2400" dirty="0" err="1"/>
              <a:t>rencana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segi</a:t>
            </a:r>
            <a:r>
              <a:rPr lang="en-US" sz="2400" dirty="0"/>
              <a:t> </a:t>
            </a:r>
            <a:r>
              <a:rPr lang="en-US" sz="2400" dirty="0" err="1"/>
              <a:t>manfaat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, </a:t>
            </a:r>
            <a:r>
              <a:rPr lang="en-US" sz="2400" dirty="0" err="1"/>
              <a:t>urgensi</a:t>
            </a:r>
            <a:r>
              <a:rPr lang="en-US" sz="2400" dirty="0"/>
              <a:t> </a:t>
            </a:r>
            <a:r>
              <a:rPr lang="en-US" sz="2400" dirty="0" err="1"/>
              <a:t>dsb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diharapkan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mengambil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mempertimbangkan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kesadaran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pemahaman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8982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Prinsip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Kebaikan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Beneficience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yang </a:t>
            </a:r>
            <a:r>
              <a:rPr lang="en-US" dirty="0" err="1">
                <a:solidFill>
                  <a:srgbClr val="FF0000"/>
                </a:solidFill>
              </a:rPr>
              <a:t>terbaik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bahaya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Kasus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yang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dan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keselamatan</a:t>
            </a:r>
            <a:r>
              <a:rPr lang="en-US" dirty="0"/>
              <a:t> dan </a:t>
            </a:r>
            <a:r>
              <a:rPr lang="en-US" dirty="0" err="1"/>
              <a:t>kesembuhan</a:t>
            </a:r>
            <a:r>
              <a:rPr lang="en-US" dirty="0"/>
              <a:t> pada </a:t>
            </a:r>
            <a:r>
              <a:rPr lang="en-US" dirty="0" err="1"/>
              <a:t>pasien</a:t>
            </a:r>
            <a:r>
              <a:rPr lang="en-US" dirty="0"/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2894088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Prinsip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Keadilan</a:t>
            </a:r>
            <a:r>
              <a:rPr lang="en-US" dirty="0">
                <a:solidFill>
                  <a:schemeClr val="bg1"/>
                </a:solidFill>
              </a:rPr>
              <a:t> (Justice)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berlaku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adil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pada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setiap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klien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kebutuhannya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Misalnya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dihadapkan</a:t>
            </a:r>
            <a:r>
              <a:rPr lang="en-US" dirty="0"/>
              <a:t> pada </a:t>
            </a:r>
            <a:r>
              <a:rPr lang="en-US" dirty="0" err="1"/>
              <a:t>pasien</a:t>
            </a:r>
            <a:r>
              <a:rPr lang="en-US" dirty="0"/>
              <a:t> di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memperlakukan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sv-SE" dirty="0"/>
              <a:t>membeda-bedakan klien.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9948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Prinsip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Kejujuran</a:t>
            </a:r>
            <a:r>
              <a:rPr lang="en-US" dirty="0">
                <a:solidFill>
                  <a:schemeClr val="bg1"/>
                </a:solidFill>
              </a:rPr>
              <a:t> (Veracity)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mengatakan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sebenarnya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membohongi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.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membina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percaya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Kasus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kemanfaatan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11248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Prinsip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Kesetiaan</a:t>
            </a:r>
            <a:r>
              <a:rPr lang="en-US" dirty="0">
                <a:solidFill>
                  <a:schemeClr val="bg1"/>
                </a:solidFill>
              </a:rPr>
              <a:t> (Fidelity)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i-FI" dirty="0"/>
              <a:t>Prinsip ini menekankan pada kesetiaan perawat pada komitmennya, </a:t>
            </a:r>
            <a:r>
              <a:rPr lang="fi-FI" dirty="0">
                <a:solidFill>
                  <a:srgbClr val="FF0000"/>
                </a:solidFill>
              </a:rPr>
              <a:t>menepati </a:t>
            </a:r>
            <a:r>
              <a:rPr lang="en-US" dirty="0" err="1">
                <a:solidFill>
                  <a:srgbClr val="FF0000"/>
                </a:solidFill>
              </a:rPr>
              <a:t>janji</a:t>
            </a:r>
            <a:r>
              <a:rPr lang="en-US" dirty="0"/>
              <a:t>,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, caring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/</a:t>
            </a:r>
            <a:r>
              <a:rPr lang="en-US" dirty="0" err="1"/>
              <a:t>keluarga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Kasus</a:t>
            </a:r>
            <a:r>
              <a:rPr lang="en-US" dirty="0"/>
              <a:t> yang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dihadapi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edukasi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01624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Prinsip</a:t>
            </a:r>
            <a:r>
              <a:rPr lang="en-US" dirty="0">
                <a:solidFill>
                  <a:schemeClr val="bg1"/>
                </a:solidFill>
              </a:rPr>
              <a:t> Non </a:t>
            </a:r>
            <a:r>
              <a:rPr lang="en-US" dirty="0" err="1">
                <a:solidFill>
                  <a:schemeClr val="bg1"/>
                </a:solidFill>
              </a:rPr>
              <a:t>maleficience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boleh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>
                <a:solidFill>
                  <a:srgbClr val="FF0000"/>
                </a:solidFill>
              </a:rPr>
              <a:t>dapat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merugikan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pasien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asuhan</a:t>
            </a:r>
            <a:r>
              <a:rPr lang="en-US" dirty="0"/>
              <a:t> </a:t>
            </a:r>
            <a:r>
              <a:rPr lang="en-US" dirty="0" err="1"/>
              <a:t>keperawatan</a:t>
            </a:r>
            <a:r>
              <a:rPr lang="en-US" dirty="0"/>
              <a:t> </a:t>
            </a:r>
            <a:r>
              <a:rPr lang="en-US" dirty="0" err="1"/>
              <a:t>perioperatif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SOP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malpraktik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898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Prinsip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kerahasiaan</a:t>
            </a:r>
            <a:r>
              <a:rPr lang="en-US" dirty="0">
                <a:solidFill>
                  <a:schemeClr val="bg1"/>
                </a:solidFill>
              </a:rPr>
              <a:t> (Confidentiality)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menjaga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kerahasiaan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data-data </a:t>
            </a:r>
            <a:r>
              <a:rPr lang="en-US" dirty="0" err="1"/>
              <a:t>perawatan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di </a:t>
            </a:r>
            <a:r>
              <a:rPr lang="en-US" dirty="0" err="1"/>
              <a:t>rumah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</a:t>
            </a:r>
            <a:r>
              <a:rPr lang="en-US" dirty="0" err="1"/>
              <a:t>perundangan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menyebarluaskan</a:t>
            </a:r>
            <a:r>
              <a:rPr lang="en-US" dirty="0"/>
              <a:t> data </a:t>
            </a:r>
            <a:r>
              <a:rPr lang="en-US" dirty="0" err="1"/>
              <a:t>rekam</a:t>
            </a:r>
            <a:r>
              <a:rPr lang="en-US" dirty="0"/>
              <a:t> </a:t>
            </a:r>
            <a:r>
              <a:rPr lang="en-US" dirty="0" err="1"/>
              <a:t>medis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,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memfoto</a:t>
            </a:r>
            <a:r>
              <a:rPr lang="en-US" dirty="0"/>
              <a:t> dan </a:t>
            </a:r>
            <a:r>
              <a:rPr lang="en-US" dirty="0" err="1"/>
              <a:t>mendokumentasikan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menyebarluaskan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menceritakan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diloihat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2342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Prinsip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Bertanggung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Jawab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Acountability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bertanggung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jawab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asuhan</a:t>
            </a:r>
            <a:r>
              <a:rPr lang="en-US" dirty="0"/>
              <a:t> </a:t>
            </a:r>
            <a:r>
              <a:rPr lang="en-US" dirty="0" err="1"/>
              <a:t>keperawatan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klien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, </a:t>
            </a:r>
            <a:r>
              <a:rPr lang="en-US" dirty="0" err="1"/>
              <a:t>perawat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dikamar</a:t>
            </a:r>
            <a:r>
              <a:rPr lang="en-US" dirty="0"/>
              <a:t> </a:t>
            </a:r>
            <a:r>
              <a:rPr lang="en-US" dirty="0" err="1"/>
              <a:t>bedah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,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melecehkan</a:t>
            </a:r>
            <a:r>
              <a:rPr lang="en-US" dirty="0"/>
              <a:t>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03730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i="1" dirty="0"/>
              <a:t>“</a:t>
            </a:r>
            <a:r>
              <a:rPr lang="en-US" i="1" dirty="0" err="1"/>
              <a:t>Dalam</a:t>
            </a:r>
            <a:r>
              <a:rPr lang="en-US" i="1" dirty="0"/>
              <a:t> </a:t>
            </a:r>
            <a:r>
              <a:rPr lang="en-US" i="1" dirty="0" err="1"/>
              <a:t>menjalankann</a:t>
            </a:r>
            <a:r>
              <a:rPr lang="en-US" i="1" dirty="0"/>
              <a:t> </a:t>
            </a:r>
            <a:r>
              <a:rPr lang="en-US" i="1" dirty="0" err="1"/>
              <a:t>prinsip-prinsip</a:t>
            </a:r>
            <a:r>
              <a:rPr lang="en-US" i="1" dirty="0"/>
              <a:t> </a:t>
            </a:r>
            <a:r>
              <a:rPr lang="en-US" i="1" dirty="0" err="1"/>
              <a:t>etik</a:t>
            </a:r>
            <a:r>
              <a:rPr lang="en-US" i="1" dirty="0"/>
              <a:t> </a:t>
            </a:r>
            <a:r>
              <a:rPr lang="en-US" i="1" dirty="0" err="1"/>
              <a:t>tersebut</a:t>
            </a:r>
            <a:r>
              <a:rPr lang="en-US" i="1" dirty="0"/>
              <a:t>, </a:t>
            </a:r>
            <a:r>
              <a:rPr lang="en-US" i="1" dirty="0" err="1"/>
              <a:t>seorang</a:t>
            </a:r>
            <a:r>
              <a:rPr lang="en-US" i="1" dirty="0"/>
              <a:t> </a:t>
            </a:r>
            <a:r>
              <a:rPr lang="en-US" i="1" dirty="0" err="1"/>
              <a:t>perawat</a:t>
            </a:r>
            <a:r>
              <a:rPr lang="en-US" i="1" dirty="0"/>
              <a:t> </a:t>
            </a:r>
            <a:r>
              <a:rPr lang="en-US" i="1" dirty="0" err="1">
                <a:solidFill>
                  <a:srgbClr val="FF0000"/>
                </a:solidFill>
              </a:rPr>
              <a:t>tidak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cukup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hanya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dilandasi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niatan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ingin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berbuat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baik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/>
              <a:t>saja</a:t>
            </a:r>
            <a:r>
              <a:rPr lang="en-US" i="1" dirty="0"/>
              <a:t>, </a:t>
            </a:r>
            <a:r>
              <a:rPr lang="en-US" i="1" dirty="0" err="1"/>
              <a:t>akan</a:t>
            </a:r>
            <a:r>
              <a:rPr lang="en-US" i="1" dirty="0"/>
              <a:t> </a:t>
            </a:r>
            <a:r>
              <a:rPr lang="en-US" i="1" dirty="0" err="1"/>
              <a:t>tetapi</a:t>
            </a:r>
            <a:r>
              <a:rPr lang="en-US" i="1" dirty="0"/>
              <a:t> </a:t>
            </a:r>
            <a:r>
              <a:rPr lang="en-US" i="1" dirty="0" err="1"/>
              <a:t>faktor</a:t>
            </a:r>
            <a:r>
              <a:rPr lang="en-US" i="1" dirty="0"/>
              <a:t> yang </a:t>
            </a:r>
            <a:r>
              <a:rPr lang="en-US" i="1" dirty="0" err="1"/>
              <a:t>sangat</a:t>
            </a:r>
            <a:r>
              <a:rPr lang="en-US" i="1" dirty="0"/>
              <a:t> </a:t>
            </a:r>
            <a:r>
              <a:rPr lang="en-US" i="1" dirty="0" err="1"/>
              <a:t>penting</a:t>
            </a:r>
            <a:r>
              <a:rPr lang="en-US" i="1" dirty="0"/>
              <a:t> </a:t>
            </a:r>
            <a:r>
              <a:rPr lang="en-US" i="1" dirty="0" err="1"/>
              <a:t>adalah</a:t>
            </a:r>
            <a:r>
              <a:rPr lang="en-US" i="1" dirty="0"/>
              <a:t> </a:t>
            </a:r>
            <a:r>
              <a:rPr lang="en-US" i="1" dirty="0" err="1"/>
              <a:t>perawat</a:t>
            </a:r>
            <a:r>
              <a:rPr lang="en-US" i="1" dirty="0"/>
              <a:t> </a:t>
            </a:r>
            <a:r>
              <a:rPr lang="en-US" i="1" dirty="0" err="1">
                <a:solidFill>
                  <a:srgbClr val="FF0000"/>
                </a:solidFill>
              </a:rPr>
              <a:t>harus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kompeten</a:t>
            </a:r>
            <a:r>
              <a:rPr lang="en-US" i="1" dirty="0">
                <a:solidFill>
                  <a:srgbClr val="FF0000"/>
                </a:solidFill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28231101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6" r="12305"/>
          <a:stretch/>
        </p:blipFill>
        <p:spPr bwMode="auto">
          <a:xfrm>
            <a:off x="464820" y="571500"/>
            <a:ext cx="8088630" cy="628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944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2242D5B2-A759-7075-AF3C-4317061B8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VERIFIKASI DOKUMEN</a:t>
            </a:r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485E74B8-655C-63B4-714B-DA957DE86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0571" y="1524000"/>
            <a:ext cx="6359046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57710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DC4C5-0326-D642-E833-842B9DDD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23124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Apakah </a:t>
            </a:r>
            <a:r>
              <a:rPr lang="en-US" dirty="0" err="1"/>
              <a:t>dimungkinkan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asuhan</a:t>
            </a:r>
            <a:r>
              <a:rPr lang="en-US" dirty="0"/>
              <a:t> perioperative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peanggaran</a:t>
            </a:r>
            <a:r>
              <a:rPr lang="en-US" dirty="0"/>
              <a:t> </a:t>
            </a:r>
            <a:r>
              <a:rPr lang="en-US" dirty="0" err="1"/>
              <a:t>etik</a:t>
            </a:r>
            <a:r>
              <a:rPr lang="en-US" dirty="0"/>
              <a:t> dan </a:t>
            </a:r>
            <a:r>
              <a:rPr lang="en-US" dirty="0" err="1"/>
              <a:t>hukum</a:t>
            </a:r>
            <a:r>
              <a:rPr lang="en-US" dirty="0"/>
              <a:t>?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831564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33C168D1-6F31-CC30-6C8B-523FCB10B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altLang="en-US"/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9EFB6353-638A-CEAF-DC5B-F85DD50F4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altLang="en-US"/>
          </a:p>
        </p:txBody>
      </p:sp>
      <p:pic>
        <p:nvPicPr>
          <p:cNvPr id="8196" name="Picture 4">
            <a:extLst>
              <a:ext uri="{FF2B5EF4-FFF2-40B4-BE49-F238E27FC236}">
                <a16:creationId xmlns:a16="http://schemas.microsoft.com/office/drawing/2014/main" id="{B47D70F7-23CD-DFAA-CBFE-2AD73B482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6" t="8000" r="9837" b="8000"/>
          <a:stretch>
            <a:fillRect/>
          </a:stretch>
        </p:blipFill>
        <p:spPr bwMode="auto">
          <a:xfrm>
            <a:off x="1258888" y="1268413"/>
            <a:ext cx="69850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F9525F7E-4793-A001-768A-827BDC767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id-ID" altLang="en-US"/>
          </a:p>
        </p:txBody>
      </p:sp>
      <p:pic>
        <p:nvPicPr>
          <p:cNvPr id="9222" name="Picture 5">
            <a:extLst>
              <a:ext uri="{FF2B5EF4-FFF2-40B4-BE49-F238E27FC236}">
                <a16:creationId xmlns:a16="http://schemas.microsoft.com/office/drawing/2014/main" id="{5C691E8B-B32A-E46A-DECF-3AB9B55CF1F1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5" b="19914"/>
          <a:stretch>
            <a:fillRect/>
          </a:stretch>
        </p:blipFill>
        <p:spPr>
          <a:xfrm>
            <a:off x="467544" y="1183206"/>
            <a:ext cx="8464766" cy="4035152"/>
          </a:xfrm>
          <a:noFill/>
        </p:spPr>
      </p:pic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8896B-0527-2EE9-0FEE-17BA22D52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CA4B1C89-C634-4BAB-0C03-95D8DEC2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id-ID" altLang="en-US"/>
          </a:p>
        </p:txBody>
      </p:sp>
      <p:pic>
        <p:nvPicPr>
          <p:cNvPr id="9221" name="Picture 4">
            <a:extLst>
              <a:ext uri="{FF2B5EF4-FFF2-40B4-BE49-F238E27FC236}">
                <a16:creationId xmlns:a16="http://schemas.microsoft.com/office/drawing/2014/main" id="{D3AE086E-E450-2FAC-2A47-207B69A7A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3" r="5499" b="8000"/>
          <a:stretch>
            <a:fillRect/>
          </a:stretch>
        </p:blipFill>
        <p:spPr bwMode="auto">
          <a:xfrm>
            <a:off x="584707" y="1484784"/>
            <a:ext cx="8284617" cy="425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231280"/>
      </p:ext>
    </p:extLst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178F-D229-9F5D-98BA-C4535187D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F1EE0-D11E-7ECA-FE6D-C99965B7E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A2B4F2-AFE2-4197-2930-A12482055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673356"/>
            <a:ext cx="8735373" cy="566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501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E39A6-02C8-9779-3121-495001332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B12E8-B2D3-712D-CB43-4B550976C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6B3F32-007A-FFA2-A314-DDA0FD2A2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677"/>
            <a:ext cx="9144000" cy="586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630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127DD-63EB-F498-113C-E4DEB9FF2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9FFBB-F651-FC1F-2F35-598145138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8111AF-86C7-D9F2-7B02-DB6F21559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15" y="0"/>
            <a:ext cx="8355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0224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A3310-2DA3-BDBD-4C5B-8B7CA2812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AB38A-C8D0-F3EB-A6FF-B540C5744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D" dirty="0"/>
              <a:t>HENRY CAMPBELL BLACK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bukunya</a:t>
            </a:r>
            <a:r>
              <a:rPr lang="en-ID" dirty="0"/>
              <a:t> Black's Law Dictionary </a:t>
            </a:r>
            <a:r>
              <a:rPr lang="en-ID" dirty="0" err="1"/>
              <a:t>mendefinisikan</a:t>
            </a:r>
            <a:endParaRPr lang="en-ID" dirty="0"/>
          </a:p>
          <a:p>
            <a:pPr marL="0" indent="0" algn="just">
              <a:buNone/>
            </a:pPr>
            <a:r>
              <a:rPr lang="en-ID" b="1" u="sng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MALPRAKTIK</a:t>
            </a:r>
            <a:r>
              <a:rPr lang="en-ID" b="1" u="sng" dirty="0">
                <a:solidFill>
                  <a:srgbClr val="0070C0"/>
                </a:solidFill>
              </a:rPr>
              <a:t> ATAU MALPRACTICE </a:t>
            </a:r>
            <a:r>
              <a:rPr lang="en-ID" dirty="0" err="1"/>
              <a:t>sebagai</a:t>
            </a:r>
            <a:r>
              <a:rPr lang="en-ID" dirty="0"/>
              <a:t> “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kesalahan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kurangnya</a:t>
            </a:r>
            <a:r>
              <a:rPr lang="en-ID" dirty="0"/>
              <a:t> </a:t>
            </a:r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ketelitian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masuk</a:t>
            </a:r>
            <a:r>
              <a:rPr lang="en-ID" dirty="0"/>
              <a:t> </a:t>
            </a:r>
            <a:r>
              <a:rPr lang="en-ID" dirty="0" err="1"/>
              <a:t>akal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</a:t>
            </a:r>
            <a:r>
              <a:rPr lang="en-ID" dirty="0" err="1"/>
              <a:t>profesional</a:t>
            </a:r>
            <a:r>
              <a:rPr lang="en-ID" dirty="0"/>
              <a:t>, yang </a:t>
            </a:r>
            <a:r>
              <a:rPr lang="en-ID" dirty="0" err="1"/>
              <a:t>mengakibatkan</a:t>
            </a:r>
            <a:r>
              <a:rPr lang="en-ID" dirty="0"/>
              <a:t> </a:t>
            </a:r>
            <a:r>
              <a:rPr lang="en-ID" dirty="0" err="1"/>
              <a:t>cedera</a:t>
            </a:r>
            <a:r>
              <a:rPr lang="en-ID" dirty="0"/>
              <a:t>, </a:t>
            </a:r>
            <a:r>
              <a:rPr lang="en-ID" dirty="0" err="1"/>
              <a:t>kehilangan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kerusakan</a:t>
            </a:r>
            <a:r>
              <a:rPr lang="en-ID" dirty="0"/>
              <a:t> pada </a:t>
            </a:r>
            <a:r>
              <a:rPr lang="en-ID" dirty="0" err="1"/>
              <a:t>penerima</a:t>
            </a:r>
            <a:r>
              <a:rPr lang="en-ID" dirty="0"/>
              <a:t> </a:t>
            </a:r>
            <a:r>
              <a:rPr lang="en-ID" dirty="0" err="1"/>
              <a:t>jasa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yang </a:t>
            </a:r>
            <a:r>
              <a:rPr lang="en-ID" dirty="0" err="1"/>
              <a:t>berhak</a:t>
            </a:r>
            <a:r>
              <a:rPr lang="en-ID" dirty="0"/>
              <a:t> </a:t>
            </a:r>
            <a:r>
              <a:rPr lang="en-ID" dirty="0" err="1"/>
              <a:t>mengandalkannya</a:t>
            </a:r>
            <a:r>
              <a:rPr lang="en-ID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75859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69361-FF58-A050-E1E3-0FC1B07E4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UU KESEHATAN NO 17/2023 PASAL 440 PENGATURAN TENTANG MALPRAKTIK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EC80D-0033-F53D-C08D-AC843DBD8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D" dirty="0"/>
              <a:t> “(1) </a:t>
            </a:r>
            <a:r>
              <a:rPr lang="en-ID" dirty="0" err="1"/>
              <a:t>Setiap</a:t>
            </a:r>
            <a:r>
              <a:rPr lang="en-ID" dirty="0"/>
              <a:t> Tenaga </a:t>
            </a:r>
            <a:r>
              <a:rPr lang="en-ID" dirty="0" err="1"/>
              <a:t>Medis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Tenaga Kesehatan yang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kealpaan</a:t>
            </a:r>
            <a:r>
              <a:rPr lang="en-ID" dirty="0"/>
              <a:t> yang </a:t>
            </a:r>
            <a:r>
              <a:rPr lang="en-ID" dirty="0" err="1"/>
              <a:t>mengakibatkan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luka</a:t>
            </a:r>
            <a:r>
              <a:rPr lang="en-ID" dirty="0"/>
              <a:t> </a:t>
            </a:r>
            <a:r>
              <a:rPr lang="en-ID" dirty="0" err="1"/>
              <a:t>berat</a:t>
            </a:r>
            <a:r>
              <a:rPr lang="en-ID" dirty="0"/>
              <a:t> </a:t>
            </a:r>
            <a:r>
              <a:rPr lang="en-ID" dirty="0" err="1"/>
              <a:t>dipidana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pidana</a:t>
            </a:r>
            <a:r>
              <a:rPr lang="en-ID" dirty="0"/>
              <a:t> </a:t>
            </a:r>
            <a:r>
              <a:rPr lang="en-ID" dirty="0" err="1"/>
              <a:t>penjara</a:t>
            </a:r>
            <a:r>
              <a:rPr lang="en-ID" dirty="0"/>
              <a:t> paling lama 3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pidana</a:t>
            </a:r>
            <a:r>
              <a:rPr lang="en-ID" dirty="0"/>
              <a:t> </a:t>
            </a:r>
            <a:r>
              <a:rPr lang="en-ID" dirty="0" err="1"/>
              <a:t>denda</a:t>
            </a:r>
            <a:r>
              <a:rPr lang="en-ID" dirty="0"/>
              <a:t> paling </a:t>
            </a:r>
            <a:r>
              <a:rPr lang="en-ID" dirty="0" err="1"/>
              <a:t>banyak</a:t>
            </a:r>
            <a:r>
              <a:rPr lang="en-ID" dirty="0"/>
              <a:t> Rp 250 </a:t>
            </a:r>
            <a:r>
              <a:rPr lang="en-ID" dirty="0" err="1"/>
              <a:t>juta</a:t>
            </a:r>
            <a:r>
              <a:rPr lang="en-ID" dirty="0"/>
              <a:t>.</a:t>
            </a:r>
          </a:p>
          <a:p>
            <a:r>
              <a:rPr lang="en-ID" dirty="0"/>
              <a:t>(2) Jika </a:t>
            </a:r>
            <a:r>
              <a:rPr lang="en-ID" dirty="0" err="1"/>
              <a:t>kealpaan</a:t>
            </a:r>
            <a:r>
              <a:rPr lang="en-ID" dirty="0"/>
              <a:t> </a:t>
            </a:r>
            <a:r>
              <a:rPr lang="en-ID" dirty="0" err="1"/>
              <a:t>sebagaimana</a:t>
            </a:r>
            <a:r>
              <a:rPr lang="en-ID" dirty="0"/>
              <a:t> </a:t>
            </a:r>
            <a:r>
              <a:rPr lang="en-ID" dirty="0" err="1"/>
              <a:t>dimaksud</a:t>
            </a:r>
            <a:r>
              <a:rPr lang="en-ID" dirty="0"/>
              <a:t> pada </a:t>
            </a:r>
            <a:r>
              <a:rPr lang="en-ID" dirty="0" err="1"/>
              <a:t>ayat</a:t>
            </a:r>
            <a:r>
              <a:rPr lang="en-ID" dirty="0"/>
              <a:t> (1) </a:t>
            </a:r>
            <a:r>
              <a:rPr lang="en-ID" dirty="0" err="1"/>
              <a:t>mengakibatkan</a:t>
            </a:r>
            <a:r>
              <a:rPr lang="en-ID" dirty="0"/>
              <a:t> </a:t>
            </a:r>
            <a:r>
              <a:rPr lang="en-ID" dirty="0" err="1"/>
              <a:t>kematian</a:t>
            </a:r>
            <a:r>
              <a:rPr lang="en-ID" dirty="0"/>
              <a:t>, </a:t>
            </a:r>
            <a:r>
              <a:rPr lang="en-ID" dirty="0" err="1"/>
              <a:t>setiap</a:t>
            </a:r>
            <a:r>
              <a:rPr lang="en-ID" dirty="0"/>
              <a:t> Tenaga </a:t>
            </a:r>
            <a:r>
              <a:rPr lang="en-ID" dirty="0" err="1"/>
              <a:t>Medis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Tenaga Kesehatan </a:t>
            </a:r>
            <a:r>
              <a:rPr lang="en-ID" dirty="0" err="1"/>
              <a:t>dipidana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pidana</a:t>
            </a:r>
            <a:r>
              <a:rPr lang="en-ID" dirty="0"/>
              <a:t> </a:t>
            </a:r>
            <a:r>
              <a:rPr lang="en-ID" dirty="0" err="1"/>
              <a:t>penjara</a:t>
            </a:r>
            <a:r>
              <a:rPr lang="en-ID" dirty="0"/>
              <a:t> paling lama 5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pidana</a:t>
            </a:r>
            <a:r>
              <a:rPr lang="en-ID" dirty="0"/>
              <a:t> </a:t>
            </a:r>
            <a:r>
              <a:rPr lang="en-ID" dirty="0" err="1"/>
              <a:t>denda</a:t>
            </a:r>
            <a:r>
              <a:rPr lang="en-ID" dirty="0"/>
              <a:t> paling </a:t>
            </a:r>
            <a:r>
              <a:rPr lang="en-ID" dirty="0" err="1"/>
              <a:t>banyak</a:t>
            </a:r>
            <a:r>
              <a:rPr lang="en-ID" dirty="0"/>
              <a:t> Rp 500 </a:t>
            </a:r>
            <a:r>
              <a:rPr lang="en-ID" dirty="0" err="1"/>
              <a:t>juta</a:t>
            </a:r>
            <a:r>
              <a:rPr lang="en-ID" dirty="0"/>
              <a:t>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939934-3AB4-B5CA-C6B4-5EE5E14885F9}"/>
              </a:ext>
            </a:extLst>
          </p:cNvPr>
          <p:cNvSpPr/>
          <p:nvPr/>
        </p:nvSpPr>
        <p:spPr>
          <a:xfrm>
            <a:off x="323528" y="1417638"/>
            <a:ext cx="8820472" cy="1825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960936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AC90F-ABDD-9D21-5570-F6D0395D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2A2A2-F73B-45F2-5E4E-F57630C10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68011"/>
            <a:ext cx="8229600" cy="2069101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Bekerjalah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mengedepankan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keperawatan</a:t>
            </a:r>
            <a:r>
              <a:rPr lang="en-US" dirty="0"/>
              <a:t> dan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asuhan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SOP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4041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>
            <a:extLst>
              <a:ext uri="{FF2B5EF4-FFF2-40B4-BE49-F238E27FC236}">
                <a16:creationId xmlns:a16="http://schemas.microsoft.com/office/drawing/2014/main" id="{D5EA7009-31B4-132F-1F82-3B74627BE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0183" y="1451519"/>
            <a:ext cx="7940750" cy="5176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id="{333D8E31-B422-8B78-5F74-9A7BAD2F4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Is essential imaging displayed</a:t>
            </a:r>
          </a:p>
        </p:txBody>
      </p:sp>
    </p:spTree>
    <p:extLst>
      <p:ext uri="{BB962C8B-B14F-4D97-AF65-F5344CB8AC3E}">
        <p14:creationId xmlns:p14="http://schemas.microsoft.com/office/powerpoint/2010/main" val="41799764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86058"/>
            <a:ext cx="8229600" cy="1143000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id-ID" sz="6600" i="1" dirty="0">
                <a:solidFill>
                  <a:srgbClr val="FFFF00"/>
                </a:solidFill>
              </a:rPr>
              <a:t>SELAMAT BELAJAR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D101C4CE-17A0-36D0-FB1F-F056C13005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/>
              <a:t>IDENTIFIKASI PASIEN</a:t>
            </a:r>
            <a:br>
              <a:rPr lang="en-US" sz="4000"/>
            </a:br>
            <a:r>
              <a:rPr lang="en-US" sz="4000"/>
              <a:t>DAN PENANDAAN LOKASI</a:t>
            </a:r>
            <a:r>
              <a:rPr lang="en-US"/>
              <a:t>  </a:t>
            </a: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B8894341-2D47-C7EF-EFB8-94CA661E8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372"/>
          <a:stretch>
            <a:fillRect/>
          </a:stretch>
        </p:blipFill>
        <p:spPr bwMode="auto">
          <a:xfrm>
            <a:off x="4504430" y="1604850"/>
            <a:ext cx="4776184" cy="5243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6">
            <a:extLst>
              <a:ext uri="{FF2B5EF4-FFF2-40B4-BE49-F238E27FC236}">
                <a16:creationId xmlns:a16="http://schemas.microsoft.com/office/drawing/2014/main" id="{A111275B-2F55-4ED9-9FF2-B47D27B30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3850"/>
            <a:ext cx="457200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EC2FD7F-F764-CB37-A324-FCD086BA08F5}"/>
              </a:ext>
            </a:extLst>
          </p:cNvPr>
          <p:cNvSpPr/>
          <p:nvPr/>
        </p:nvSpPr>
        <p:spPr>
          <a:xfrm>
            <a:off x="2916238" y="4076700"/>
            <a:ext cx="719137" cy="865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7728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DSC_0112">
            <a:extLst>
              <a:ext uri="{FF2B5EF4-FFF2-40B4-BE49-F238E27FC236}">
                <a16:creationId xmlns:a16="http://schemas.microsoft.com/office/drawing/2014/main" id="{E86E9FC0-5BE6-97F1-52EE-ABFDFD94E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228600"/>
            <a:ext cx="8791575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6812E83-F854-4E93-0C98-4432BA38C022}"/>
              </a:ext>
            </a:extLst>
          </p:cNvPr>
          <p:cNvSpPr/>
          <p:nvPr/>
        </p:nvSpPr>
        <p:spPr>
          <a:xfrm>
            <a:off x="3203575" y="4724400"/>
            <a:ext cx="1439863" cy="1150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2439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7D00CF-C3D7-DD5C-13D2-07752F50B0BC}"/>
              </a:ext>
            </a:extLst>
          </p:cNvPr>
          <p:cNvSpPr txBox="1"/>
          <p:nvPr/>
        </p:nvSpPr>
        <p:spPr>
          <a:xfrm>
            <a:off x="750888" y="1116013"/>
            <a:ext cx="7607300" cy="585787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pple Symbols"/>
                <a:cs typeface="Apple Symbols"/>
              </a:rPr>
              <a:t>UU No.17 </a:t>
            </a:r>
            <a:r>
              <a:rPr lang="en-US" sz="3200" dirty="0" err="1">
                <a:latin typeface="Apple Symbols"/>
                <a:cs typeface="Apple Symbols"/>
              </a:rPr>
              <a:t>Tahun</a:t>
            </a:r>
            <a:r>
              <a:rPr lang="en-US" sz="3200" dirty="0">
                <a:latin typeface="Apple Symbols"/>
                <a:cs typeface="Apple Symbols"/>
              </a:rPr>
              <a:t> 2023 (UU KESEHATAN)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4A3B70A2-75FE-033C-8430-B58862B53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888" y="2317750"/>
            <a:ext cx="7686675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en-US" altLang="en-US" dirty="0">
              <a:latin typeface="Apple Symbols"/>
              <a:ea typeface="Apple Symbols"/>
              <a:cs typeface="Apple Symbols"/>
            </a:endParaRP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800" dirty="0">
                <a:latin typeface="Apple Symbols"/>
                <a:ea typeface="Apple Symbols"/>
                <a:cs typeface="Apple Symbols"/>
              </a:rPr>
              <a:t>Pasal 274 : </a:t>
            </a:r>
            <a:r>
              <a:rPr lang="en-US" altLang="en-US" sz="2800" dirty="0" err="1">
                <a:latin typeface="Apple Symbols"/>
                <a:ea typeface="Apple Symbols"/>
                <a:cs typeface="Apple Symbols"/>
              </a:rPr>
              <a:t>Kewajiban</a:t>
            </a:r>
            <a:r>
              <a:rPr lang="en-US" altLang="en-US" sz="2800" dirty="0">
                <a:latin typeface="Apple Symbols"/>
                <a:ea typeface="Apple Symbols"/>
                <a:cs typeface="Apple Symbols"/>
              </a:rPr>
              <a:t> Tenaga </a:t>
            </a:r>
            <a:r>
              <a:rPr lang="en-US" altLang="en-US" sz="2800" dirty="0" err="1">
                <a:latin typeface="Apple Symbols"/>
                <a:ea typeface="Apple Symbols"/>
                <a:cs typeface="Apple Symbols"/>
              </a:rPr>
              <a:t>Medis</a:t>
            </a:r>
            <a:r>
              <a:rPr lang="en-US" altLang="en-US" sz="2800" dirty="0">
                <a:latin typeface="Apple Symbols"/>
                <a:ea typeface="Apple Symbols"/>
                <a:cs typeface="Apple Symbols"/>
              </a:rPr>
              <a:t>/Kesehatan</a:t>
            </a:r>
          </a:p>
          <a:p>
            <a:pPr algn="ctr">
              <a:spcBef>
                <a:spcPct val="0"/>
              </a:spcBef>
              <a:buNone/>
            </a:pPr>
            <a:r>
              <a:rPr lang="en-ID" sz="2400" dirty="0" err="1"/>
              <a:t>Memberikan</a:t>
            </a:r>
            <a:r>
              <a:rPr lang="en-ID" sz="2400" dirty="0"/>
              <a:t> </a:t>
            </a:r>
            <a:r>
              <a:rPr lang="en-ID" sz="2400" dirty="0" err="1"/>
              <a:t>pelayanan</a:t>
            </a:r>
            <a:r>
              <a:rPr lang="en-ID" sz="2400" dirty="0"/>
              <a:t> </a:t>
            </a:r>
            <a:r>
              <a:rPr lang="en-ID" sz="2400" dirty="0" err="1"/>
              <a:t>kesehatan</a:t>
            </a:r>
            <a:r>
              <a:rPr lang="en-ID" sz="2400" dirty="0"/>
              <a:t> yang </a:t>
            </a:r>
            <a:r>
              <a:rPr lang="en-ID" sz="2400" dirty="0" err="1"/>
              <a:t>sesuai</a:t>
            </a:r>
            <a:r>
              <a:rPr lang="en-ID" sz="2400" dirty="0"/>
              <a:t> </a:t>
            </a:r>
            <a:r>
              <a:rPr lang="en-ID" sz="2400" dirty="0" err="1"/>
              <a:t>dengan</a:t>
            </a:r>
            <a:r>
              <a:rPr lang="en-ID" sz="2400" dirty="0"/>
              <a:t> </a:t>
            </a:r>
            <a:r>
              <a:rPr lang="en-ID" sz="2400" dirty="0" err="1"/>
              <a:t>standar</a:t>
            </a:r>
            <a:r>
              <a:rPr lang="en-ID" sz="2400" dirty="0"/>
              <a:t> </a:t>
            </a:r>
            <a:r>
              <a:rPr lang="en-ID" sz="2400" dirty="0" err="1"/>
              <a:t>profesi</a:t>
            </a:r>
            <a:r>
              <a:rPr lang="en-ID" sz="2400" dirty="0"/>
              <a:t>, </a:t>
            </a:r>
            <a:r>
              <a:rPr lang="en-ID" sz="2400" dirty="0" err="1"/>
              <a:t>standar</a:t>
            </a:r>
            <a:r>
              <a:rPr lang="en-ID" sz="2400" dirty="0"/>
              <a:t> </a:t>
            </a:r>
            <a:r>
              <a:rPr lang="en-ID" sz="2400" dirty="0" err="1"/>
              <a:t>pelayanan</a:t>
            </a:r>
            <a:r>
              <a:rPr lang="en-ID" sz="2400" dirty="0"/>
              <a:t> </a:t>
            </a:r>
            <a:r>
              <a:rPr lang="en-ID" sz="2400" dirty="0" err="1"/>
              <a:t>profesi</a:t>
            </a:r>
            <a:r>
              <a:rPr lang="en-ID" sz="2400" dirty="0"/>
              <a:t>, </a:t>
            </a:r>
            <a:r>
              <a:rPr lang="en-ID" sz="2400" dirty="0" err="1"/>
              <a:t>standar</a:t>
            </a:r>
            <a:r>
              <a:rPr lang="en-ID" sz="2400" dirty="0"/>
              <a:t> </a:t>
            </a:r>
            <a:r>
              <a:rPr lang="en-ID" sz="2400" dirty="0" err="1"/>
              <a:t>prosedur</a:t>
            </a:r>
            <a:r>
              <a:rPr lang="en-ID" sz="2400" dirty="0"/>
              <a:t> </a:t>
            </a:r>
            <a:r>
              <a:rPr lang="en-ID" sz="2400" dirty="0" err="1"/>
              <a:t>operasional</a:t>
            </a:r>
            <a:r>
              <a:rPr lang="en-ID" sz="2400" dirty="0"/>
              <a:t>, dan </a:t>
            </a:r>
            <a:r>
              <a:rPr lang="en-ID" sz="2400" dirty="0" err="1"/>
              <a:t>etika</a:t>
            </a:r>
            <a:r>
              <a:rPr lang="en-ID" sz="2400" dirty="0"/>
              <a:t> </a:t>
            </a:r>
            <a:r>
              <a:rPr lang="en-ID" sz="2400" dirty="0" err="1"/>
              <a:t>profesi</a:t>
            </a:r>
            <a:r>
              <a:rPr lang="en-ID" sz="2400" dirty="0"/>
              <a:t> </a:t>
            </a:r>
            <a:r>
              <a:rPr lang="en-ID" sz="2400" dirty="0" err="1"/>
              <a:t>serta</a:t>
            </a:r>
            <a:r>
              <a:rPr lang="en-ID" sz="2400" dirty="0"/>
              <a:t> </a:t>
            </a:r>
            <a:r>
              <a:rPr lang="en-ID" sz="2400" dirty="0" err="1"/>
              <a:t>kebutuhan</a:t>
            </a:r>
            <a:r>
              <a:rPr lang="en-ID" sz="2400" dirty="0"/>
              <a:t> </a:t>
            </a:r>
            <a:r>
              <a:rPr lang="en-ID" sz="2400" dirty="0" err="1"/>
              <a:t>kesehatan</a:t>
            </a:r>
            <a:r>
              <a:rPr lang="en-ID" sz="2400" dirty="0"/>
              <a:t> </a:t>
            </a:r>
            <a:r>
              <a:rPr lang="en-ID" sz="2400" dirty="0" err="1"/>
              <a:t>pasien</a:t>
            </a:r>
            <a:endParaRPr lang="en-US" altLang="en-US" sz="2400" dirty="0">
              <a:latin typeface="Apple Symbols"/>
              <a:ea typeface="Apple Symbols"/>
              <a:cs typeface="Apple Symbol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2332B-0E09-FC18-D0C5-3B3CB1E8C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676B52-272A-D5F0-9021-5AD181CC1577}"/>
              </a:ext>
            </a:extLst>
          </p:cNvPr>
          <p:cNvSpPr txBox="1"/>
          <p:nvPr/>
        </p:nvSpPr>
        <p:spPr>
          <a:xfrm>
            <a:off x="750888" y="1116013"/>
            <a:ext cx="7607300" cy="585787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pple Symbols"/>
                <a:cs typeface="Apple Symbols"/>
              </a:rPr>
              <a:t>UU No.17 </a:t>
            </a:r>
            <a:r>
              <a:rPr lang="en-US" sz="3200" dirty="0" err="1">
                <a:latin typeface="Apple Symbols"/>
                <a:cs typeface="Apple Symbols"/>
              </a:rPr>
              <a:t>Tahun</a:t>
            </a:r>
            <a:r>
              <a:rPr lang="en-US" sz="3200" dirty="0">
                <a:latin typeface="Apple Symbols"/>
                <a:cs typeface="Apple Symbols"/>
              </a:rPr>
              <a:t> 2023 (UU KESEHATAN)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72C5FECA-8581-5462-DE61-51AAA364D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888" y="2317750"/>
            <a:ext cx="7686675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endParaRPr lang="en-US" altLang="en-US" dirty="0">
              <a:latin typeface="Apple Symbols"/>
              <a:ea typeface="Apple Symbols"/>
              <a:cs typeface="Apple Symbols"/>
            </a:endParaRPr>
          </a:p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800" dirty="0">
                <a:latin typeface="Apple Symbols"/>
                <a:ea typeface="Apple Symbols"/>
                <a:cs typeface="Apple Symbols"/>
              </a:rPr>
              <a:t>Pasal 277 : </a:t>
            </a:r>
            <a:r>
              <a:rPr lang="en-US" altLang="en-US" sz="2800" dirty="0" err="1">
                <a:latin typeface="Apple Symbols"/>
                <a:ea typeface="Apple Symbols"/>
                <a:cs typeface="Apple Symbols"/>
              </a:rPr>
              <a:t>Kewajiban</a:t>
            </a:r>
            <a:r>
              <a:rPr lang="en-US" altLang="en-US" sz="2800" dirty="0">
                <a:latin typeface="Apple Symbols"/>
                <a:ea typeface="Apple Symbols"/>
                <a:cs typeface="Apple Symbols"/>
              </a:rPr>
              <a:t> </a:t>
            </a:r>
            <a:r>
              <a:rPr lang="en-US" altLang="en-US" sz="2800" dirty="0" err="1">
                <a:latin typeface="Apple Symbols"/>
                <a:ea typeface="Apple Symbols"/>
                <a:cs typeface="Apple Symbols"/>
              </a:rPr>
              <a:t>Fasilitas</a:t>
            </a:r>
            <a:r>
              <a:rPr lang="en-US" altLang="en-US" sz="2800" dirty="0">
                <a:latin typeface="Apple Symbols"/>
                <a:ea typeface="Apple Symbols"/>
                <a:cs typeface="Apple Symbols"/>
              </a:rPr>
              <a:t> Kesehatan </a:t>
            </a:r>
          </a:p>
          <a:p>
            <a:pPr algn="ctr">
              <a:spcBef>
                <a:spcPct val="0"/>
              </a:spcBef>
              <a:buNone/>
            </a:pPr>
            <a:r>
              <a:rPr lang="en-ID" sz="2400" dirty="0"/>
              <a:t>Rumah </a:t>
            </a:r>
            <a:r>
              <a:rPr lang="en-ID" sz="2400" dirty="0" err="1"/>
              <a:t>sakit</a:t>
            </a:r>
            <a:r>
              <a:rPr lang="en-ID" sz="2400" dirty="0"/>
              <a:t> dan </a:t>
            </a:r>
            <a:r>
              <a:rPr lang="en-ID" sz="2400" dirty="0" err="1"/>
              <a:t>Fasyankes</a:t>
            </a:r>
            <a:r>
              <a:rPr lang="en-ID" sz="2400" dirty="0"/>
              <a:t> </a:t>
            </a:r>
            <a:r>
              <a:rPr lang="en-ID" sz="2400" dirty="0" err="1"/>
              <a:t>lainnya</a:t>
            </a:r>
            <a:r>
              <a:rPr lang="en-ID" sz="2400" dirty="0"/>
              <a:t> </a:t>
            </a:r>
            <a:r>
              <a:rPr lang="en-ID" sz="2400" dirty="0" err="1"/>
              <a:t>wajib</a:t>
            </a:r>
            <a:r>
              <a:rPr lang="en-ID" sz="2400" dirty="0"/>
              <a:t> </a:t>
            </a:r>
            <a:r>
              <a:rPr lang="en-ID" sz="2400" dirty="0" err="1"/>
              <a:t>menerapkan</a:t>
            </a:r>
            <a:r>
              <a:rPr lang="en-ID" sz="2400" dirty="0"/>
              <a:t> </a:t>
            </a:r>
            <a:r>
              <a:rPr lang="en-ID" sz="2400" dirty="0" err="1"/>
              <a:t>standar</a:t>
            </a:r>
            <a:r>
              <a:rPr lang="en-ID" sz="2400" dirty="0"/>
              <a:t> </a:t>
            </a:r>
            <a:r>
              <a:rPr lang="en-ID" sz="2400" dirty="0" err="1"/>
              <a:t>keselamatan</a:t>
            </a:r>
            <a:r>
              <a:rPr lang="en-ID" sz="2400" dirty="0"/>
              <a:t> </a:t>
            </a:r>
            <a:r>
              <a:rPr lang="en-ID" sz="2400" dirty="0" err="1"/>
              <a:t>pasien</a:t>
            </a:r>
            <a:r>
              <a:rPr lang="en-ID" sz="2400" dirty="0"/>
              <a:t>, </a:t>
            </a:r>
            <a:r>
              <a:rPr lang="en-ID" sz="2400" dirty="0" err="1"/>
              <a:t>menjaga</a:t>
            </a:r>
            <a:r>
              <a:rPr lang="en-ID" sz="2400" dirty="0"/>
              <a:t> </a:t>
            </a:r>
            <a:r>
              <a:rPr lang="en-ID" sz="2400" dirty="0" err="1"/>
              <a:t>mutu</a:t>
            </a:r>
            <a:r>
              <a:rPr lang="en-ID" sz="2400" dirty="0"/>
              <a:t> </a:t>
            </a:r>
            <a:r>
              <a:rPr lang="en-ID" sz="2400" dirty="0" err="1"/>
              <a:t>pelayanan</a:t>
            </a:r>
            <a:r>
              <a:rPr lang="en-ID" sz="2400" dirty="0"/>
              <a:t>, dan </a:t>
            </a:r>
            <a:r>
              <a:rPr lang="en-ID" sz="2400" dirty="0" err="1"/>
              <a:t>bertanggung</a:t>
            </a:r>
            <a:r>
              <a:rPr lang="en-ID" sz="2400" dirty="0"/>
              <a:t> </a:t>
            </a:r>
            <a:r>
              <a:rPr lang="en-ID" sz="2400" dirty="0" err="1"/>
              <a:t>jawab</a:t>
            </a:r>
            <a:r>
              <a:rPr lang="en-ID" sz="2400" dirty="0"/>
              <a:t> </a:t>
            </a:r>
            <a:r>
              <a:rPr lang="en-ID" sz="2400" dirty="0" err="1"/>
              <a:t>atas</a:t>
            </a:r>
            <a:r>
              <a:rPr lang="en-ID" sz="2400" dirty="0"/>
              <a:t> </a:t>
            </a:r>
            <a:r>
              <a:rPr lang="en-ID" sz="2400" dirty="0" err="1"/>
              <a:t>kelalaian</a:t>
            </a:r>
            <a:r>
              <a:rPr lang="en-ID" sz="2400" dirty="0"/>
              <a:t> yang </a:t>
            </a:r>
            <a:r>
              <a:rPr lang="en-ID" sz="2400" dirty="0" err="1"/>
              <a:t>terjadi</a:t>
            </a:r>
            <a:endParaRPr lang="en-US" altLang="en-US" sz="2400" dirty="0">
              <a:latin typeface="Apple Symbols"/>
              <a:ea typeface="Apple Symbols"/>
              <a:cs typeface="Apple Symbols"/>
            </a:endParaRPr>
          </a:p>
        </p:txBody>
      </p:sp>
    </p:spTree>
    <p:extLst>
      <p:ext uri="{BB962C8B-B14F-4D97-AF65-F5344CB8AC3E}">
        <p14:creationId xmlns:p14="http://schemas.microsoft.com/office/powerpoint/2010/main" val="2916255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3533</TotalTime>
  <Words>1520</Words>
  <Application>Microsoft Office PowerPoint</Application>
  <PresentationFormat>On-screen Show (4:3)</PresentationFormat>
  <Paragraphs>149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MS PGothic</vt:lpstr>
      <vt:lpstr>Apple Symbols</vt:lpstr>
      <vt:lpstr>Arial</vt:lpstr>
      <vt:lpstr>Arial Black</vt:lpstr>
      <vt:lpstr>Calibri</vt:lpstr>
      <vt:lpstr>Office Theme</vt:lpstr>
      <vt:lpstr> IMPLIKASI HUKUM DAN ETIK KEPERAWATAN PERIOPERATIF  </vt:lpstr>
      <vt:lpstr>PowerPoint Presentation</vt:lpstr>
      <vt:lpstr>KEPERAWATAN PERIOPERATIF </vt:lpstr>
      <vt:lpstr>VERIFIKASI DOKUMEN</vt:lpstr>
      <vt:lpstr>Is essential imaging displayed</vt:lpstr>
      <vt:lpstr>IDENTIFIKASI PASIEN DAN PENANDAAN LOKASI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Standards of care(Patient results)</vt:lpstr>
      <vt:lpstr>PowerPoint Presentation</vt:lpstr>
      <vt:lpstr>PowerPoint Presentation</vt:lpstr>
      <vt:lpstr>III. Kepastian Tepat Prosedur – Tepat Lokasi – Tepat Pasien Bedah</vt:lpstr>
      <vt:lpstr>Kepastian Tepat Prosedur – Tepat Lokasi – Tepat Pasien Bedah</vt:lpstr>
      <vt:lpstr>Kepastian Tepat Prosedur – Tepat Lokasi – Tepat Pasien Bedah</vt:lpstr>
      <vt:lpstr>Kepastian Tepat Prosedur – Tepat Lokasi – Tepat Pasien Bedah</vt:lpstr>
      <vt:lpstr>Kepastian Tepat Prosedur – Tepat Lokasi – Tepat Pasien bedah</vt:lpstr>
      <vt:lpstr>Kepastian Tepat Prosedur – Tepat Lokasi – Tepat Pasien Bedah</vt:lpstr>
      <vt:lpstr>PowerPoint Presentation</vt:lpstr>
      <vt:lpstr>Pelayanan asuhan keperawatan periopertif yang aman adalah yang memperhatikan aspek etika dan hukum sesuai dengan prosedur </vt:lpstr>
      <vt:lpstr>Etika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Prinsip Otonomi (Autonomy)</vt:lpstr>
      <vt:lpstr>Prinsip Kebaikan (Beneficience)</vt:lpstr>
      <vt:lpstr>Prinsip Keadilan (Justice)</vt:lpstr>
      <vt:lpstr>Prinsip Kejujuran (Veracity)</vt:lpstr>
      <vt:lpstr>Prinsip Kesetiaan (Fidelity)</vt:lpstr>
      <vt:lpstr>Prinsip Non maleficience </vt:lpstr>
      <vt:lpstr>Prinsip kerahasiaan (Confidentiality) </vt:lpstr>
      <vt:lpstr>Prinsip Bertanggung Jawab (Acountability)</vt:lpstr>
      <vt:lpstr>PowerPoint Presentation</vt:lpstr>
      <vt:lpstr>PowerPoint Presentation</vt:lpstr>
      <vt:lpstr>Apakah dimungkinkan didalam pelaksanaan asuhan perioperative bisa terjadi peanggaran etik dan hukum?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UU KESEHATAN NO 17/2023 PASAL 440 PENGATURAN TENTANG MALPRAKTIK</vt:lpstr>
      <vt:lpstr>PowerPoint Presentation</vt:lpstr>
      <vt:lpstr>SELAMAT BELAJAR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HAK &amp; KEWAJIBAN  DALAM ETIKA KEPERAWATAN</dc:title>
  <dc:creator>ACER</dc:creator>
  <cp:lastModifiedBy>Asus A516</cp:lastModifiedBy>
  <cp:revision>33</cp:revision>
  <dcterms:created xsi:type="dcterms:W3CDTF">2016-09-26T01:39:37Z</dcterms:created>
  <dcterms:modified xsi:type="dcterms:W3CDTF">2026-03-10T01:22:38Z</dcterms:modified>
</cp:coreProperties>
</file>