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.jpg"/>
  <Default Extension="png" ContentType="image/png"/>
  <Default Extension="rels" ContentType="application/vnd.openxmlformats-package.relationship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303" r:id="rId4"/>
    <p:sldId id="304" r:id="rId5"/>
    <p:sldId id="301" r:id="rId6"/>
    <p:sldId id="257" r:id="rId7"/>
    <p:sldId id="271" r:id="rId8"/>
    <p:sldId id="269" r:id="rId9"/>
    <p:sldId id="270" r:id="rId10"/>
    <p:sldId id="272" r:id="rId11"/>
    <p:sldId id="273" r:id="rId12"/>
    <p:sldId id="274" r:id="rId13"/>
    <p:sldId id="276" r:id="rId14"/>
    <p:sldId id="277" r:id="rId15"/>
    <p:sldId id="278" r:id="rId16"/>
    <p:sldId id="279" r:id="rId17"/>
    <p:sldId id="280" r:id="rId18"/>
    <p:sldId id="281" r:id="rId19"/>
    <p:sldId id="282" r:id="rId20"/>
    <p:sldId id="283" r:id="rId21"/>
    <p:sldId id="284" r:id="rId22"/>
    <p:sldId id="285" r:id="rId23"/>
    <p:sldId id="286" r:id="rId24"/>
    <p:sldId id="287" r:id="rId25"/>
    <p:sldId id="290" r:id="rId26"/>
    <p:sldId id="295" r:id="rId27"/>
    <p:sldId id="296" r:id="rId28"/>
    <p:sldId id="298" r:id="rId29"/>
    <p:sldId id="299" r:id="rId30"/>
    <p:sldId id="300" r:id="rId31"/>
    <p:sldId id="268" r:id="rId3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15" autoAdjust="0"/>
    <p:restoredTop sz="94660"/>
  </p:normalViewPr>
  <p:slideViewPr>
    <p:cSldViewPr snapToGrid="0">
      <p:cViewPr varScale="1">
        <p:scale>
          <a:sx n="66" d="100"/>
          <a:sy n="66" d="100"/>
        </p:scale>
        <p:origin x="73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8" Type="http://schemas.openxmlformats.org/officeDocument/2006/relationships/customXml" Target="../customXml/item3.xml"/><Relationship Id="rId37" Type="http://schemas.openxmlformats.org/officeDocument/2006/relationships/customXml" Target="../customXml/item2.xml"/><Relationship Id="rId36" Type="http://schemas.openxmlformats.org/officeDocument/2006/relationships/customXml" Target="../customXml/item1.xml"/><Relationship Id="rId35" Type="http://schemas.openxmlformats.org/officeDocument/2006/relationships/tableStyles" Target="tableStyles.xml"/><Relationship Id="rId34" Type="http://schemas.openxmlformats.org/officeDocument/2006/relationships/viewProps" Target="viewProps.xml"/><Relationship Id="rId33" Type="http://schemas.openxmlformats.org/officeDocument/2006/relationships/presProps" Target="presProps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14708-327E-4D0B-8097-93177CBA63C6}" type="datetimeFigureOut">
              <a:rPr lang="en-ID" smtClean="0"/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9D33EFD2-2AFE-4A11-80C0-DB83F3B5FECD}" type="slidenum">
              <a:rPr lang="en-ID" smtClean="0"/>
            </a:fld>
            <a:endParaRPr lang="en-ID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14708-327E-4D0B-8097-93177CBA63C6}" type="datetimeFigureOut">
              <a:rPr lang="en-ID" smtClean="0"/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3EFD2-2AFE-4A11-80C0-DB83F3B5FECD}" type="slidenum">
              <a:rPr lang="en-ID" smtClean="0"/>
            </a:fld>
            <a:endParaRPr lang="en-ID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14708-327E-4D0B-8097-93177CBA63C6}" type="datetimeFigureOut">
              <a:rPr lang="en-ID" smtClean="0"/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3EFD2-2AFE-4A11-80C0-DB83F3B5FECD}" type="slidenum">
              <a:rPr lang="en-ID" smtClean="0"/>
            </a:fld>
            <a:endParaRPr lang="en-ID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14708-327E-4D0B-8097-93177CBA63C6}" type="datetimeFigureOut">
              <a:rPr lang="en-ID" smtClean="0"/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3EFD2-2AFE-4A11-80C0-DB83F3B5FECD}" type="slidenum">
              <a:rPr lang="en-ID" smtClean="0"/>
            </a:fld>
            <a:endParaRPr lang="en-ID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14708-327E-4D0B-8097-93177CBA63C6}" type="datetimeFigureOut">
              <a:rPr lang="en-ID" smtClean="0"/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3EFD2-2AFE-4A11-80C0-DB83F3B5FECD}" type="slidenum">
              <a:rPr lang="en-ID" smtClean="0"/>
            </a:fld>
            <a:endParaRPr lang="en-ID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14708-327E-4D0B-8097-93177CBA63C6}" type="datetimeFigureOut">
              <a:rPr lang="en-ID" smtClean="0"/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3EFD2-2AFE-4A11-80C0-DB83F3B5FECD}" type="slidenum">
              <a:rPr lang="en-ID" smtClean="0"/>
            </a:fld>
            <a:endParaRPr lang="en-ID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14708-327E-4D0B-8097-93177CBA63C6}" type="datetimeFigureOut">
              <a:rPr lang="en-ID" smtClean="0"/>
            </a:fld>
            <a:endParaRPr lang="en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3EFD2-2AFE-4A11-80C0-DB83F3B5FECD}" type="slidenum">
              <a:rPr lang="en-ID" smtClean="0"/>
            </a:fld>
            <a:endParaRPr lang="en-ID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14708-327E-4D0B-8097-93177CBA63C6}" type="datetimeFigureOut">
              <a:rPr lang="en-ID" smtClean="0"/>
            </a:fld>
            <a:endParaRPr lang="en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3EFD2-2AFE-4A11-80C0-DB83F3B5FECD}" type="slidenum">
              <a:rPr lang="en-ID" smtClean="0"/>
            </a:fld>
            <a:endParaRPr lang="en-ID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14708-327E-4D0B-8097-93177CBA63C6}" type="datetimeFigureOut">
              <a:rPr lang="en-ID" smtClean="0"/>
            </a:fld>
            <a:endParaRPr lang="en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3EFD2-2AFE-4A11-80C0-DB83F3B5FECD}" type="slidenum">
              <a:rPr lang="en-ID" smtClean="0"/>
            </a:fld>
            <a:endParaRPr lang="en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14708-327E-4D0B-8097-93177CBA63C6}" type="datetimeFigureOut">
              <a:rPr lang="en-ID" smtClean="0"/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3EFD2-2AFE-4A11-80C0-DB83F3B5FECD}" type="slidenum">
              <a:rPr lang="en-ID" smtClean="0"/>
            </a:fld>
            <a:endParaRPr lang="en-ID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E3814708-327E-4D0B-8097-93177CBA63C6}" type="datetimeFigureOut">
              <a:rPr lang="en-ID" smtClean="0"/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3EFD2-2AFE-4A11-80C0-DB83F3B5FECD}" type="slidenum">
              <a:rPr lang="en-ID" smtClean="0"/>
            </a:fld>
            <a:endParaRPr lang="en-ID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>
            <a:fillRect/>
          </a:stretch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814708-327E-4D0B-8097-93177CBA63C6}" type="datetimeFigureOut">
              <a:rPr lang="en-ID" smtClean="0"/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9D33EFD2-2AFE-4A11-80C0-DB83F3B5FECD}" type="slidenum">
              <a:rPr lang="en-ID" smtClean="0"/>
            </a:fld>
            <a:endParaRPr lang="en-ID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.jpeg"/><Relationship Id="rId1" Type="http://schemas.openxmlformats.org/officeDocument/2006/relationships/image" Target="../media/image1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ID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PEMBERDAYAAN MASYARAKAT"</a:t>
            </a:r>
            <a:endParaRPr lang="en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ID" dirty="0"/>
              <a:t>Ns. </a:t>
            </a:r>
            <a:r>
              <a:rPr lang="en-ID" dirty="0" err="1"/>
              <a:t>Suyamto</a:t>
            </a:r>
            <a:r>
              <a:rPr lang="en-ID" dirty="0"/>
              <a:t> SST., MPH</a:t>
            </a:r>
            <a:endParaRPr lang="en-ID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D" b="1" i="0" dirty="0">
                <a:solidFill>
                  <a:srgbClr val="000000"/>
                </a:solidFill>
                <a:effectLst/>
                <a:latin typeface="Centaur" panose="02030504050205020304" charset="0"/>
                <a:cs typeface="Centaur" panose="02030504050205020304" charset="0"/>
              </a:rPr>
              <a:t>3. </a:t>
            </a:r>
            <a:r>
              <a:rPr lang="en-ID" b="1" i="0" dirty="0" err="1">
                <a:solidFill>
                  <a:srgbClr val="000000"/>
                </a:solidFill>
                <a:effectLst/>
                <a:latin typeface="Centaur" panose="02030504050205020304" charset="0"/>
                <a:cs typeface="Centaur" panose="02030504050205020304" charset="0"/>
              </a:rPr>
              <a:t>Menambah</a:t>
            </a:r>
            <a:r>
              <a:rPr lang="en-ID" b="1" i="0" dirty="0">
                <a:solidFill>
                  <a:srgbClr val="000000"/>
                </a:solidFill>
                <a:effectLst/>
                <a:latin typeface="Centaur" panose="02030504050205020304" charset="0"/>
                <a:cs typeface="Centaur" panose="02030504050205020304" charset="0"/>
              </a:rPr>
              <a:t> </a:t>
            </a:r>
            <a:r>
              <a:rPr lang="en-ID" b="1" i="0" dirty="0" err="1">
                <a:solidFill>
                  <a:srgbClr val="000000"/>
                </a:solidFill>
                <a:effectLst/>
                <a:latin typeface="Centaur" panose="02030504050205020304" charset="0"/>
                <a:cs typeface="Centaur" panose="02030504050205020304" charset="0"/>
              </a:rPr>
              <a:t>Pengetahuan</a:t>
            </a:r>
            <a:r>
              <a:rPr lang="en-ID" b="1" i="0" dirty="0">
                <a:solidFill>
                  <a:srgbClr val="000000"/>
                </a:solidFill>
                <a:effectLst/>
                <a:latin typeface="Centaur" panose="02030504050205020304" charset="0"/>
                <a:cs typeface="Centaur" panose="02030504050205020304" charset="0"/>
              </a:rPr>
              <a:t> dan </a:t>
            </a:r>
            <a:r>
              <a:rPr lang="en-ID" b="1" i="0" dirty="0" err="1">
                <a:solidFill>
                  <a:srgbClr val="000000"/>
                </a:solidFill>
                <a:effectLst/>
                <a:latin typeface="Centaur" panose="02030504050205020304" charset="0"/>
                <a:cs typeface="Centaur" panose="02030504050205020304" charset="0"/>
              </a:rPr>
              <a:t>Keterampilan</a:t>
            </a:r>
            <a:endParaRPr lang="en-ID" dirty="0">
              <a:latin typeface="Centaur" panose="02030504050205020304" charset="0"/>
              <a:cs typeface="Centaur" panose="0203050405020502030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Secara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otomatis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,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pemberdayaan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masyarakat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ini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bertujuan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menambah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pengetahuan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 dan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keterampilan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masyarakat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.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Dengan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bertambahnya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wawasan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,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maka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diharapkan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masyarakat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bisa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memanfaatkannya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untuk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kebaikan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hidupnya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.</a:t>
            </a:r>
            <a:endParaRPr lang="en-ID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>
                <a:latin typeface="Amasis MT Pro Medium" panose="02040604050005020304" pitchFamily="18" charset="0"/>
              </a:rPr>
              <a:t>Manfaat</a:t>
            </a:r>
            <a:r>
              <a:rPr lang="en-ID" dirty="0">
                <a:latin typeface="Amasis MT Pro Medium" panose="02040604050005020304" pitchFamily="18" charset="0"/>
              </a:rPr>
              <a:t> </a:t>
            </a:r>
            <a:r>
              <a:rPr lang="en-ID" dirty="0" err="1">
                <a:latin typeface="Amasis MT Pro Medium" panose="02040604050005020304" pitchFamily="18" charset="0"/>
              </a:rPr>
              <a:t>Pemberdayaan</a:t>
            </a:r>
            <a:endParaRPr lang="en-ID" dirty="0">
              <a:latin typeface="Amasis MT Pro Medium" panose="020406040500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just">
              <a:lnSpc>
                <a:spcPts val="2250"/>
              </a:lnSpc>
              <a:spcBef>
                <a:spcPts val="1125"/>
              </a:spcBef>
              <a:spcAft>
                <a:spcPts val="1125"/>
              </a:spcAft>
              <a:buNone/>
            </a:pP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Pemberdayaan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masyarakat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memiliki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1" i="0" dirty="0" err="1">
                <a:solidFill>
                  <a:srgbClr val="C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manfaat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untuk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kebaikan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bersama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. Salah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satunya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manfaat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ekonomi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1" i="0" dirty="0" err="1">
                <a:solidFill>
                  <a:srgbClr val="C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yaitu</a:t>
            </a:r>
            <a:endParaRPr lang="en-ID" b="1" i="0" dirty="0">
              <a:solidFill>
                <a:srgbClr val="C00000"/>
              </a:solidFill>
              <a:effectLst/>
              <a:latin typeface="PT Serif" panose="020A0603040505020204" pitchFamily="18" charset="0"/>
              <a:cs typeface="Heebo" pitchFamily="2" charset="-79"/>
            </a:endParaRPr>
          </a:p>
          <a:p>
            <a:pPr marL="514350" indent="-514350" algn="just">
              <a:lnSpc>
                <a:spcPts val="2250"/>
              </a:lnSpc>
              <a:spcBef>
                <a:spcPts val="1125"/>
              </a:spcBef>
              <a:spcAft>
                <a:spcPts val="1125"/>
              </a:spcAft>
              <a:buFont typeface="+mj-lt"/>
              <a:buAutoNum type="arabicPeriod"/>
            </a:pPr>
            <a:r>
              <a:rPr lang="en-ID" b="1" dirty="0" err="1">
                <a:latin typeface="PT Serif" panose="020A0603040505020204" pitchFamily="18" charset="0"/>
                <a:cs typeface="Heebo" pitchFamily="2" charset="-79"/>
              </a:rPr>
              <a:t>M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eningkatkan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perekonomian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daerah</a:t>
            </a:r>
            <a:endParaRPr lang="en-ID" dirty="0">
              <a:solidFill>
                <a:srgbClr val="000000"/>
              </a:solidFill>
              <a:latin typeface="PT Serif" panose="020A0603040505020204" pitchFamily="18" charset="0"/>
              <a:cs typeface="Heebo" pitchFamily="2" charset="-79"/>
            </a:endParaRPr>
          </a:p>
          <a:p>
            <a:pPr marL="514350" indent="-514350" algn="just">
              <a:lnSpc>
                <a:spcPts val="2250"/>
              </a:lnSpc>
              <a:spcBef>
                <a:spcPts val="1125"/>
              </a:spcBef>
              <a:spcAft>
                <a:spcPts val="1125"/>
              </a:spcAft>
              <a:buFont typeface="+mj-lt"/>
              <a:buAutoNum type="arabicPeriod"/>
            </a:pP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Meningkatkan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pendapatan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rumah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tangga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 </a:t>
            </a:r>
            <a:endParaRPr lang="en-ID" b="0" i="0" dirty="0">
              <a:solidFill>
                <a:srgbClr val="000000"/>
              </a:solidFill>
              <a:effectLst/>
              <a:latin typeface="PT Serif" panose="020A0603040505020204" pitchFamily="18" charset="0"/>
              <a:cs typeface="Heebo" pitchFamily="2" charset="-79"/>
            </a:endParaRPr>
          </a:p>
          <a:p>
            <a:pPr marL="514350" indent="-514350" algn="just">
              <a:lnSpc>
                <a:spcPts val="2250"/>
              </a:lnSpc>
              <a:spcBef>
                <a:spcPts val="1125"/>
              </a:spcBef>
              <a:spcAft>
                <a:spcPts val="1125"/>
              </a:spcAft>
              <a:buFont typeface="+mj-lt"/>
              <a:buAutoNum type="arabicPeriod"/>
            </a:pPr>
            <a:r>
              <a:rPr lang="en-ID" dirty="0" err="1">
                <a:solidFill>
                  <a:srgbClr val="000000"/>
                </a:solidFill>
                <a:latin typeface="PT Serif" panose="020A0603040505020204" pitchFamily="18" charset="0"/>
                <a:cs typeface="Heebo" pitchFamily="2" charset="-79"/>
              </a:rPr>
              <a:t>M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enaikkan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taraf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kehidupan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warga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dari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yang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semula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kekurangan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menjadi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cukup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.</a:t>
            </a:r>
            <a:endParaRPr lang="en-ID" b="0" i="0" dirty="0">
              <a:solidFill>
                <a:srgbClr val="000000"/>
              </a:solidFill>
              <a:effectLst/>
              <a:latin typeface="Heebo" pitchFamily="2" charset="-79"/>
              <a:cs typeface="Heebo" pitchFamily="2" charset="-79"/>
            </a:endParaRPr>
          </a:p>
          <a:p>
            <a:pPr marL="514350" indent="-514350" algn="just">
              <a:lnSpc>
                <a:spcPts val="2250"/>
              </a:lnSpc>
              <a:spcBef>
                <a:spcPts val="1125"/>
              </a:spcBef>
              <a:spcAft>
                <a:spcPts val="1125"/>
              </a:spcAft>
              <a:buFont typeface="+mj-lt"/>
              <a:buAutoNum type="arabicPeriod"/>
            </a:pP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Selain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manfaat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ekonomi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,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manfaat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sosial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pun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bisa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diperoleh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dari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kegiatan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tersebut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.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Misalnya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mengurangi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kesenjangan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sosial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di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suatu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daerah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.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Sehingga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tidak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ada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tindakan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membeda-bedakan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yang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dirasakan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oleh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kelompok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tertentu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.</a:t>
            </a:r>
            <a:endParaRPr lang="en-ID" b="0" i="0" dirty="0">
              <a:solidFill>
                <a:srgbClr val="000000"/>
              </a:solidFill>
              <a:effectLst/>
              <a:latin typeface="Heebo" pitchFamily="2" charset="-79"/>
              <a:cs typeface="Heebo" pitchFamily="2" charset="-79"/>
            </a:endParaRPr>
          </a:p>
          <a:p>
            <a:endParaRPr lang="en-ID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D" b="1" i="0" dirty="0" err="1">
                <a:effectLst/>
                <a:latin typeface="Centaur" panose="02030504050205020304" charset="0"/>
                <a:cs typeface="Centaur" panose="02030504050205020304" charset="0"/>
              </a:rPr>
              <a:t>Prinsip-Prinsip</a:t>
            </a:r>
            <a:r>
              <a:rPr lang="en-ID" b="1" i="0" dirty="0">
                <a:effectLst/>
                <a:latin typeface="Centaur" panose="02030504050205020304" charset="0"/>
                <a:cs typeface="Centaur" panose="02030504050205020304" charset="0"/>
              </a:rPr>
              <a:t> </a:t>
            </a:r>
            <a:r>
              <a:rPr lang="en-ID" b="1" dirty="0" err="1">
                <a:latin typeface="Centaur" panose="02030504050205020304" charset="0"/>
                <a:cs typeface="Centaur" panose="02030504050205020304" charset="0"/>
              </a:rPr>
              <a:t>P</a:t>
            </a:r>
            <a:r>
              <a:rPr lang="en-ID" b="1" i="0" dirty="0" err="1">
                <a:effectLst/>
                <a:latin typeface="Centaur" panose="02030504050205020304" charset="0"/>
                <a:cs typeface="Centaur" panose="02030504050205020304" charset="0"/>
              </a:rPr>
              <a:t>emberdayaan</a:t>
            </a:r>
            <a:r>
              <a:rPr lang="en-ID" b="1" i="0" dirty="0">
                <a:effectLst/>
                <a:latin typeface="Centaur" panose="02030504050205020304" charset="0"/>
                <a:cs typeface="Centaur" panose="02030504050205020304" charset="0"/>
              </a:rPr>
              <a:t> </a:t>
            </a:r>
            <a:r>
              <a:rPr lang="en-ID" b="1" dirty="0">
                <a:latin typeface="Centaur" panose="02030504050205020304" charset="0"/>
                <a:cs typeface="Centaur" panose="02030504050205020304" charset="0"/>
              </a:rPr>
              <a:t>M</a:t>
            </a:r>
            <a:r>
              <a:rPr lang="en-ID" b="1" i="0" dirty="0">
                <a:effectLst/>
                <a:latin typeface="Centaur" panose="02030504050205020304" charset="0"/>
                <a:cs typeface="Centaur" panose="02030504050205020304" charset="0"/>
              </a:rPr>
              <a:t>asyarakat</a:t>
            </a:r>
            <a:endParaRPr lang="en-ID" b="1" dirty="0">
              <a:latin typeface="Centaur" panose="02030504050205020304" charset="0"/>
              <a:cs typeface="Centaur" panose="0203050405020502030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ID" b="1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Prinsip</a:t>
            </a:r>
            <a:r>
              <a:rPr lang="en-ID" b="1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ID" b="1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Kesetaraan</a:t>
            </a:r>
            <a:r>
              <a:rPr lang="en-ID" b="1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 </a:t>
            </a:r>
            <a:endParaRPr lang="en-ID" b="1" i="0" dirty="0">
              <a:solidFill>
                <a:srgbClr val="000000"/>
              </a:solidFill>
              <a:effectLst/>
              <a:latin typeface="PT Serif" panose="020A0603040505020204" pitchFamily="18" charset="0"/>
            </a:endParaRPr>
          </a:p>
          <a:p>
            <a:pPr marL="0" indent="0" algn="just">
              <a:buNone/>
            </a:pP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	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Dalam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 proses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pemberdayaan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,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penting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untuk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 	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mengedepankan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kesetaraan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kedudukan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masyarakat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dengan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 	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lembaga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 yang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melakukan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 program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pemberdayaan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. Masing-	masing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pihak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 yang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terlibat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saling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mengakui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kelebihan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 dan 	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kekurangan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sehingga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dapat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saling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bertukar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pengetahuan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, 	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pengalaman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, dan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dukungan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.</a:t>
            </a:r>
            <a:endParaRPr lang="en-ID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>
                <a:latin typeface="Amasis MT Pro Medium" panose="02040604050005020304" pitchFamily="18" charset="0"/>
              </a:rPr>
              <a:t>Prinsip</a:t>
            </a:r>
            <a:r>
              <a:rPr lang="en-ID" dirty="0">
                <a:latin typeface="Amasis MT Pro Medium" panose="02040604050005020304" pitchFamily="18" charset="0"/>
              </a:rPr>
              <a:t> </a:t>
            </a:r>
            <a:r>
              <a:rPr lang="en-ID" dirty="0" err="1">
                <a:latin typeface="Amasis MT Pro Medium" panose="02040604050005020304" pitchFamily="18" charset="0"/>
              </a:rPr>
              <a:t>Partisipasi</a:t>
            </a:r>
            <a:endParaRPr lang="en-ID" dirty="0">
              <a:latin typeface="Amasis MT Pro Medium" panose="020406040500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Program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akan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berhasil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menstimulasi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kemandirian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masyarakat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jika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bersifat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partisipasif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,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artinya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masyarakat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ikut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merencanakan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,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melaksanakan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,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mengawasi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, dan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mengevaluasinya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. </a:t>
            </a:r>
            <a:endParaRPr lang="en-ID" b="0" i="0" dirty="0">
              <a:solidFill>
                <a:srgbClr val="000000"/>
              </a:solidFill>
              <a:effectLst/>
              <a:latin typeface="PT Serif" panose="020A06030405050202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endParaRPr lang="en-ID" dirty="0">
              <a:solidFill>
                <a:srgbClr val="000000"/>
              </a:solidFill>
              <a:latin typeface="PT Serif" panose="020A06030405050202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Tentu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saja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dalam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prosesnya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,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pendamping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harus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berkomitmen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untuk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membina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 dan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mengarahkan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masyarakat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secara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jelas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.</a:t>
            </a:r>
            <a:endParaRPr lang="en-ID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187368"/>
            <a:ext cx="9826280" cy="168107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238050" rIns="0" bIns="238050" numCol="1" anchor="ctr" anchorCtr="0" compatLnSpc="1"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altLang="en-US" sz="10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Heebo" pitchFamily="2" charset="-79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kumimoji="0" lang="en-US" altLang="en-US" sz="40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Prinsip</a:t>
            </a:r>
            <a:r>
              <a:rPr kumimoji="0" lang="en-US" altLang="en-US" sz="4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kumimoji="0" lang="en-US" altLang="en-US" sz="40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Keswadayaan</a:t>
            </a:r>
            <a:r>
              <a:rPr kumimoji="0" lang="en-US" altLang="en-US" sz="4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 dan </a:t>
            </a:r>
            <a:r>
              <a:rPr kumimoji="0" lang="en-US" altLang="en-US" sz="40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Kemandirian</a:t>
            </a:r>
            <a:endParaRPr kumimoji="0" lang="en-US" altLang="en-US" sz="40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Heebo" pitchFamily="2" charset="-79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Heebo" pitchFamily="2" charset="-79"/>
              </a:rPr>
            </a:b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Prinsip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keswadayaan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artinya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menghargai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 dan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mengedepankan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kemampuan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masyarakat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daripada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bantuan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pihak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 lain.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Konsep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ini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tidak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memandang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 orang miskin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sebagai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objek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 yang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tidak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berkemampuan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,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melainkan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sebaliknya</a:t>
            </a:r>
            <a:endParaRPr lang="en-ID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>
                <a:latin typeface="Amasis MT Pro Medium" panose="02040604050005020304" pitchFamily="18" charset="0"/>
              </a:rPr>
              <a:t>Prinsip</a:t>
            </a:r>
            <a:r>
              <a:rPr lang="en-ID" dirty="0">
                <a:latin typeface="Amasis MT Pro Medium" panose="02040604050005020304" pitchFamily="18" charset="0"/>
              </a:rPr>
              <a:t> </a:t>
            </a:r>
            <a:r>
              <a:rPr lang="en-ID" dirty="0" err="1">
                <a:latin typeface="Amasis MT Pro Medium" panose="02040604050005020304" pitchFamily="18" charset="0"/>
              </a:rPr>
              <a:t>berkelanjutan</a:t>
            </a:r>
            <a:r>
              <a:rPr lang="en-ID" dirty="0">
                <a:latin typeface="Amasis MT Pro Medium" panose="02040604050005020304" pitchFamily="18" charset="0"/>
              </a:rPr>
              <a:t> </a:t>
            </a:r>
            <a:endParaRPr lang="en-ID" dirty="0">
              <a:latin typeface="Amasis MT Pro Medium" panose="020406040500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Program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pemberdayaan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perlu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dirancang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 agar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berkelanjutan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. Di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awal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,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pendamping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memang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memiliki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peran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 yang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lebih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dominan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,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namun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secara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perlahan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peran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mereka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akan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makin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berkurang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.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Sebab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masyarakat-lah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 yang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diharap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mampu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mengelola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kegiatannya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sendiri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.</a:t>
            </a:r>
            <a:endParaRPr lang="en-ID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/>
              <a:t>Ruang </a:t>
            </a:r>
            <a:r>
              <a:rPr lang="en-ID" dirty="0" err="1"/>
              <a:t>Lingkup</a:t>
            </a:r>
            <a:r>
              <a:rPr lang="en-ID" dirty="0"/>
              <a:t> </a:t>
            </a:r>
            <a:r>
              <a:rPr lang="en-ID" dirty="0" err="1"/>
              <a:t>Pemberdayaan</a:t>
            </a:r>
            <a:r>
              <a:rPr lang="en-ID" dirty="0"/>
              <a:t> </a:t>
            </a:r>
            <a:endParaRPr lang="en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l">
              <a:lnSpc>
                <a:spcPts val="2250"/>
              </a:lnSpc>
              <a:spcBef>
                <a:spcPts val="1125"/>
              </a:spcBef>
              <a:spcAft>
                <a:spcPts val="1125"/>
              </a:spcAft>
              <a:buNone/>
            </a:pPr>
            <a:r>
              <a:rPr lang="en-ID" b="1" i="0" dirty="0">
                <a:solidFill>
                  <a:srgbClr val="000000"/>
                </a:solidFill>
                <a:effectLst/>
                <a:latin typeface="Heebo" pitchFamily="2" charset="-79"/>
                <a:cs typeface="Heebo" pitchFamily="2" charset="-79"/>
              </a:rPr>
              <a:t>1. </a:t>
            </a:r>
            <a:r>
              <a:rPr lang="en-ID" b="1" i="0" dirty="0" err="1">
                <a:solidFill>
                  <a:srgbClr val="000000"/>
                </a:solidFill>
                <a:effectLst/>
                <a:latin typeface="Centaur" panose="02030504050205020304" charset="0"/>
                <a:cs typeface="Centaur" panose="02030504050205020304" charset="0"/>
              </a:rPr>
              <a:t>Pemberdayaan</a:t>
            </a:r>
            <a:r>
              <a:rPr lang="en-ID" b="1" i="0" dirty="0">
                <a:solidFill>
                  <a:srgbClr val="000000"/>
                </a:solidFill>
                <a:effectLst/>
                <a:latin typeface="Centaur" panose="02030504050205020304" charset="0"/>
                <a:cs typeface="Centaur" panose="02030504050205020304" charset="0"/>
              </a:rPr>
              <a:t> Ekonomi</a:t>
            </a:r>
            <a:endParaRPr lang="en-ID" b="1" i="0" dirty="0">
              <a:solidFill>
                <a:srgbClr val="000000"/>
              </a:solidFill>
              <a:effectLst/>
              <a:latin typeface="Centaur" panose="02030504050205020304" charset="0"/>
              <a:cs typeface="Centaur" panose="02030504050205020304" charset="0"/>
            </a:endParaRPr>
          </a:p>
          <a:p>
            <a:pPr marL="0" indent="0" algn="just">
              <a:lnSpc>
                <a:spcPct val="150000"/>
              </a:lnSpc>
              <a:spcBef>
                <a:spcPts val="1125"/>
              </a:spcBef>
              <a:spcAft>
                <a:spcPts val="1125"/>
              </a:spcAft>
              <a:buNone/>
            </a:pP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	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Dalam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pemberdayaan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ekonomi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,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masyarakat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dibantu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untuk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meningkatkan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kemampuan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dan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kemandirian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dalam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mengelola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sumber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daya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ekonomi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. </a:t>
            </a:r>
            <a:endParaRPr lang="en-ID" b="0" i="0" dirty="0">
              <a:solidFill>
                <a:srgbClr val="000000"/>
              </a:solidFill>
              <a:effectLst/>
              <a:latin typeface="PT Serif" panose="020A0603040505020204" pitchFamily="18" charset="0"/>
              <a:cs typeface="Heebo" pitchFamily="2" charset="-79"/>
            </a:endParaRPr>
          </a:p>
          <a:p>
            <a:pPr marL="0" indent="0" algn="just">
              <a:lnSpc>
                <a:spcPct val="150000"/>
              </a:lnSpc>
              <a:spcBef>
                <a:spcPts val="1125"/>
              </a:spcBef>
              <a:spcAft>
                <a:spcPts val="1125"/>
              </a:spcAft>
              <a:buNone/>
            </a:pPr>
            <a:r>
              <a:rPr lang="en-ID" dirty="0">
                <a:solidFill>
                  <a:srgbClr val="000000"/>
                </a:solidFill>
                <a:latin typeface="PT Serif" panose="020A0603040505020204" pitchFamily="18" charset="0"/>
                <a:cs typeface="Heebo" pitchFamily="2" charset="-79"/>
              </a:rPr>
              <a:t>	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Tujuannya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adalah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meningkatkan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kesejahteraan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,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produktivitas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dan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kualitas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hidup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masyarakat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. </a:t>
            </a:r>
            <a:endParaRPr lang="en-ID" b="0" i="0" dirty="0">
              <a:solidFill>
                <a:srgbClr val="000000"/>
              </a:solidFill>
              <a:effectLst/>
              <a:latin typeface="Heebo" pitchFamily="2" charset="-79"/>
              <a:cs typeface="Heebo" pitchFamily="2" charset="-79"/>
            </a:endParaRPr>
          </a:p>
          <a:p>
            <a:endParaRPr lang="en-ID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b="1" i="0" dirty="0">
                <a:solidFill>
                  <a:srgbClr val="000000"/>
                </a:solidFill>
                <a:effectLst/>
                <a:latin typeface="Centaur" panose="02030504050205020304" charset="0"/>
                <a:cs typeface="Centaur" panose="02030504050205020304" charset="0"/>
              </a:rPr>
              <a:t>2. </a:t>
            </a:r>
            <a:r>
              <a:rPr lang="en-ID" b="1" i="0" dirty="0" err="1">
                <a:solidFill>
                  <a:srgbClr val="000000"/>
                </a:solidFill>
                <a:effectLst/>
                <a:latin typeface="Centaur" panose="02030504050205020304" charset="0"/>
                <a:cs typeface="Centaur" panose="02030504050205020304" charset="0"/>
              </a:rPr>
              <a:t>Pemberdayaan</a:t>
            </a:r>
            <a:r>
              <a:rPr lang="en-ID" b="1" i="0" dirty="0">
                <a:solidFill>
                  <a:srgbClr val="000000"/>
                </a:solidFill>
                <a:effectLst/>
                <a:latin typeface="Centaur" panose="02030504050205020304" charset="0"/>
                <a:cs typeface="Centaur" panose="02030504050205020304" charset="0"/>
              </a:rPr>
              <a:t> Sosial </a:t>
            </a:r>
            <a:r>
              <a:rPr lang="en-ID" b="1" i="0" dirty="0" err="1">
                <a:solidFill>
                  <a:srgbClr val="000000"/>
                </a:solidFill>
                <a:effectLst/>
                <a:latin typeface="Centaur" panose="02030504050205020304" charset="0"/>
                <a:cs typeface="Centaur" panose="02030504050205020304" charset="0"/>
              </a:rPr>
              <a:t>Budaya</a:t>
            </a:r>
            <a:endParaRPr lang="en-ID" dirty="0">
              <a:latin typeface="Centaur" panose="02030504050205020304" charset="0"/>
              <a:cs typeface="Centaur" panose="0203050405020502030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lnSpc>
                <a:spcPct val="150000"/>
              </a:lnSpc>
              <a:spcBef>
                <a:spcPts val="1125"/>
              </a:spcBef>
              <a:spcAft>
                <a:spcPts val="1125"/>
              </a:spcAft>
              <a:buNone/>
            </a:pP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	Di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bidang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ini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masyarakat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diberdayakan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untuk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meningkatkan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kualitas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kebudayaan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dan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melestarikan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budaya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daerah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. </a:t>
            </a:r>
            <a:endParaRPr lang="en-ID" b="0" i="0" dirty="0">
              <a:solidFill>
                <a:srgbClr val="000000"/>
              </a:solidFill>
              <a:effectLst/>
              <a:latin typeface="PT Serif" panose="020A0603040505020204" pitchFamily="18" charset="0"/>
              <a:cs typeface="Heebo" pitchFamily="2" charset="-79"/>
            </a:endParaRPr>
          </a:p>
          <a:p>
            <a:pPr marL="0" indent="0" algn="just">
              <a:lnSpc>
                <a:spcPct val="150000"/>
              </a:lnSpc>
              <a:spcBef>
                <a:spcPts val="1125"/>
              </a:spcBef>
              <a:spcAft>
                <a:spcPts val="1125"/>
              </a:spcAft>
              <a:buNone/>
            </a:pPr>
            <a:r>
              <a:rPr lang="en-ID" dirty="0">
                <a:solidFill>
                  <a:srgbClr val="000000"/>
                </a:solidFill>
                <a:latin typeface="PT Serif" panose="020A0603040505020204" pitchFamily="18" charset="0"/>
                <a:cs typeface="Heebo" pitchFamily="2" charset="-79"/>
              </a:rPr>
              <a:t>	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Berbagai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contoh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pemberdayaan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di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bidang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tersebut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adalah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pengembangan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seni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tradisi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,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pembentukan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sanggar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tari dan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pembentukan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kampung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wisata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.</a:t>
            </a:r>
            <a:endParaRPr lang="en-ID" b="0" i="0" dirty="0">
              <a:solidFill>
                <a:srgbClr val="000000"/>
              </a:solidFill>
              <a:effectLst/>
              <a:latin typeface="Heebo" pitchFamily="2" charset="-79"/>
              <a:cs typeface="Heebo" pitchFamily="2" charset="-79"/>
            </a:endParaRPr>
          </a:p>
          <a:p>
            <a:endParaRPr lang="en-ID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579" y="487019"/>
            <a:ext cx="9603275" cy="1049235"/>
          </a:xfrm>
        </p:spPr>
        <p:txBody>
          <a:bodyPr/>
          <a:lstStyle/>
          <a:p>
            <a:r>
              <a:rPr lang="en-ID" b="1" i="0" dirty="0">
                <a:solidFill>
                  <a:srgbClr val="000000"/>
                </a:solidFill>
                <a:effectLst/>
                <a:latin typeface="Centaur" panose="02030504050205020304" charset="0"/>
                <a:cs typeface="Centaur" panose="02030504050205020304" charset="0"/>
              </a:rPr>
              <a:t>3. </a:t>
            </a:r>
            <a:r>
              <a:rPr lang="en-ID" b="1" i="0" dirty="0" err="1">
                <a:solidFill>
                  <a:srgbClr val="000000"/>
                </a:solidFill>
                <a:effectLst/>
                <a:latin typeface="Centaur" panose="02030504050205020304" charset="0"/>
                <a:cs typeface="Centaur" panose="02030504050205020304" charset="0"/>
              </a:rPr>
              <a:t>Pemberdayaan</a:t>
            </a:r>
            <a:r>
              <a:rPr lang="en-ID" b="1" i="0" dirty="0">
                <a:solidFill>
                  <a:srgbClr val="000000"/>
                </a:solidFill>
                <a:effectLst/>
                <a:latin typeface="Centaur" panose="02030504050205020304" charset="0"/>
                <a:cs typeface="Centaur" panose="02030504050205020304" charset="0"/>
              </a:rPr>
              <a:t> </a:t>
            </a:r>
            <a:r>
              <a:rPr lang="en-ID" b="1" i="0" dirty="0" err="1">
                <a:solidFill>
                  <a:srgbClr val="000000"/>
                </a:solidFill>
                <a:effectLst/>
                <a:latin typeface="Centaur" panose="02030504050205020304" charset="0"/>
                <a:cs typeface="Centaur" panose="02030504050205020304" charset="0"/>
              </a:rPr>
              <a:t>Lingkungan</a:t>
            </a:r>
            <a:endParaRPr lang="en-ID" b="1" dirty="0">
              <a:latin typeface="Centaur" panose="02030504050205020304" charset="0"/>
              <a:cs typeface="Centaur" panose="0203050405020502030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spcBef>
                <a:spcPts val="1125"/>
              </a:spcBef>
              <a:spcAft>
                <a:spcPts val="1125"/>
              </a:spcAft>
              <a:buNone/>
            </a:pP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	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Pemberdayaan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masyarakat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di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bidang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lingkungan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adalah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upaya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yang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dilakukan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untuk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mencapai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keseimbangan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antara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manusia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dan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lingkungan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hidup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. </a:t>
            </a:r>
            <a:r>
              <a:rPr lang="en-ID" dirty="0" err="1">
                <a:solidFill>
                  <a:srgbClr val="000000"/>
                </a:solidFill>
                <a:latin typeface="PT Serif" panose="020A0603040505020204" pitchFamily="18" charset="0"/>
                <a:cs typeface="Heebo" pitchFamily="2" charset="-79"/>
              </a:rPr>
              <a:t>B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ertujuan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untuk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memanfaatkan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sumber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daya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secara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bijaksana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. </a:t>
            </a:r>
            <a:endParaRPr lang="en-ID" b="0" i="0" dirty="0">
              <a:solidFill>
                <a:srgbClr val="000000"/>
              </a:solidFill>
              <a:effectLst/>
              <a:latin typeface="PT Serif" panose="020A0603040505020204" pitchFamily="18" charset="0"/>
              <a:cs typeface="Heebo" pitchFamily="2" charset="-79"/>
            </a:endParaRPr>
          </a:p>
          <a:p>
            <a:pPr marL="0" indent="0" algn="just">
              <a:lnSpc>
                <a:spcPct val="150000"/>
              </a:lnSpc>
              <a:spcBef>
                <a:spcPts val="1125"/>
              </a:spcBef>
              <a:spcAft>
                <a:spcPts val="1125"/>
              </a:spcAft>
              <a:buNone/>
            </a:pP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	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Contohnya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dengan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membuat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program Bank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Sampah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serta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melibatkan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masyarakat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dalam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pengelolaan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sampah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.</a:t>
            </a:r>
            <a:endParaRPr lang="en-ID" b="0" i="0" dirty="0">
              <a:solidFill>
                <a:srgbClr val="000000"/>
              </a:solidFill>
              <a:effectLst/>
              <a:latin typeface="Heebo" pitchFamily="2" charset="-79"/>
              <a:cs typeface="Heebo" pitchFamily="2" charset="-79"/>
            </a:endParaRPr>
          </a:p>
          <a:p>
            <a:endParaRPr lang="en-ID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b="1" i="0" dirty="0">
                <a:solidFill>
                  <a:srgbClr val="000000"/>
                </a:solidFill>
                <a:effectLst/>
                <a:latin typeface="Centaur" panose="02030504050205020304" charset="0"/>
                <a:cs typeface="Centaur" panose="02030504050205020304" charset="0"/>
              </a:rPr>
              <a:t>4. </a:t>
            </a:r>
            <a:r>
              <a:rPr lang="en-ID" b="1" i="0" dirty="0" err="1">
                <a:solidFill>
                  <a:srgbClr val="000000"/>
                </a:solidFill>
                <a:effectLst/>
                <a:latin typeface="Centaur" panose="02030504050205020304" charset="0"/>
                <a:cs typeface="Centaur" panose="02030504050205020304" charset="0"/>
              </a:rPr>
              <a:t>Pemberdayaan</a:t>
            </a:r>
            <a:r>
              <a:rPr lang="en-ID" b="1" i="0" dirty="0">
                <a:solidFill>
                  <a:srgbClr val="000000"/>
                </a:solidFill>
                <a:effectLst/>
                <a:latin typeface="Centaur" panose="02030504050205020304" charset="0"/>
                <a:cs typeface="Centaur" panose="02030504050205020304" charset="0"/>
              </a:rPr>
              <a:t> Pendidikan</a:t>
            </a:r>
            <a:endParaRPr lang="en-ID" dirty="0">
              <a:latin typeface="Centaur" panose="02030504050205020304" charset="0"/>
              <a:cs typeface="Centaur" panose="0203050405020502030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lnSpc>
                <a:spcPct val="150000"/>
              </a:lnSpc>
              <a:spcBef>
                <a:spcPts val="1125"/>
              </a:spcBef>
              <a:spcAft>
                <a:spcPts val="1125"/>
              </a:spcAft>
              <a:buNone/>
            </a:pP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	Pendidikan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merupakan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kunci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untuk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masa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depan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yang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lebih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baik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.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Pemberdayaan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di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bidang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pendidikan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dapat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berupa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menyelenggarakan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program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kejar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paket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bagi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anak-anak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yang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putus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sekolah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untuk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meningkatkan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kualitas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sumber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daya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manusia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di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komunitas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tersebut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.</a:t>
            </a:r>
            <a:endParaRPr lang="en-ID" b="0" i="0" dirty="0">
              <a:solidFill>
                <a:srgbClr val="000000"/>
              </a:solidFill>
              <a:effectLst/>
              <a:latin typeface="Heebo" pitchFamily="2" charset="-79"/>
              <a:cs typeface="Heebo" pitchFamily="2" charset="-79"/>
            </a:endParaRPr>
          </a:p>
          <a:p>
            <a:endParaRPr lang="en-ID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ID"/>
          </a:p>
        </p:txBody>
      </p:sp>
      <p:pic>
        <p:nvPicPr>
          <p:cNvPr id="14" name="Picture 13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>
            <a:fillRect/>
          </a:stretch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16" name="Straight Connector 15"/>
          <p:cNvCxnSpPr>
            <a:cxnSpLocks noGrp="1" noRot="1" noChangeAspect="1" noMove="1" noResize="1" noEditPoints="1" noAdjustHandles="1" noChangeArrowheads="1" noChangeShapeType="1"/>
          </p:cNvCxnSpPr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rcRect t="16708" b="8292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b="1" i="0" dirty="0">
                <a:solidFill>
                  <a:srgbClr val="000000"/>
                </a:solidFill>
                <a:effectLst/>
                <a:latin typeface="Centaur" panose="02030504050205020304" charset="0"/>
                <a:cs typeface="Centaur" panose="02030504050205020304" charset="0"/>
              </a:rPr>
              <a:t>5. </a:t>
            </a:r>
            <a:r>
              <a:rPr lang="en-ID" b="1" i="0" dirty="0" err="1">
                <a:solidFill>
                  <a:srgbClr val="000000"/>
                </a:solidFill>
                <a:effectLst/>
                <a:latin typeface="Centaur" panose="02030504050205020304" charset="0"/>
                <a:cs typeface="Centaur" panose="02030504050205020304" charset="0"/>
              </a:rPr>
              <a:t>Pemberdayaan</a:t>
            </a:r>
            <a:r>
              <a:rPr lang="en-ID" b="1" i="0" dirty="0">
                <a:solidFill>
                  <a:srgbClr val="000000"/>
                </a:solidFill>
                <a:effectLst/>
                <a:latin typeface="Centaur" panose="02030504050205020304" charset="0"/>
                <a:cs typeface="Centaur" panose="02030504050205020304" charset="0"/>
              </a:rPr>
              <a:t> Kesehatan</a:t>
            </a:r>
            <a:endParaRPr lang="en-ID" dirty="0">
              <a:latin typeface="Centaur" panose="02030504050205020304" charset="0"/>
              <a:cs typeface="Centaur" panose="0203050405020502030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lnSpc>
                <a:spcPct val="150000"/>
              </a:lnSpc>
              <a:spcBef>
                <a:spcPts val="1125"/>
              </a:spcBef>
              <a:spcAft>
                <a:spcPts val="1125"/>
              </a:spcAft>
              <a:buNone/>
            </a:pP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	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Pemberdayaan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di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bidang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kesehatan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adalah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upaya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untuk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meningkatkan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pengetahuan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dan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kemampuan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masyarakat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dalam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memecahkan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masalah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kesehatan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. </a:t>
            </a:r>
            <a:endParaRPr lang="en-ID" b="0" i="0" dirty="0">
              <a:solidFill>
                <a:srgbClr val="000000"/>
              </a:solidFill>
              <a:effectLst/>
              <a:latin typeface="PT Serif" panose="020A0603040505020204" pitchFamily="18" charset="0"/>
              <a:cs typeface="Heebo" pitchFamily="2" charset="-79"/>
            </a:endParaRPr>
          </a:p>
          <a:p>
            <a:pPr marL="0" indent="0" algn="just">
              <a:lnSpc>
                <a:spcPct val="150000"/>
              </a:lnSpc>
              <a:spcBef>
                <a:spcPts val="1125"/>
              </a:spcBef>
              <a:spcAft>
                <a:spcPts val="1125"/>
              </a:spcAft>
              <a:buNone/>
            </a:pP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	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Tujuannya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agar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masyarakat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dapat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hidup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secara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sehat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dan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berperan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aktif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dalam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upaya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kesehatan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. </a:t>
            </a:r>
            <a:endParaRPr lang="en-ID" b="0" i="0" dirty="0">
              <a:solidFill>
                <a:srgbClr val="000000"/>
              </a:solidFill>
              <a:effectLst/>
              <a:latin typeface="PT Serif" panose="020A0603040505020204" pitchFamily="18" charset="0"/>
              <a:cs typeface="Heebo" pitchFamily="2" charset="-79"/>
            </a:endParaRPr>
          </a:p>
          <a:p>
            <a:pPr marL="0" indent="0" algn="just">
              <a:lnSpc>
                <a:spcPct val="150000"/>
              </a:lnSpc>
              <a:spcBef>
                <a:spcPts val="1125"/>
              </a:spcBef>
              <a:spcAft>
                <a:spcPts val="1125"/>
              </a:spcAft>
              <a:buNone/>
            </a:pP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	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Contoh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kegiatan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yang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dilakukan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adalah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dengan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mengadakan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penyuluhan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kesehatan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atau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posyandu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.</a:t>
            </a:r>
            <a:endParaRPr lang="en-ID" b="0" i="0" dirty="0">
              <a:solidFill>
                <a:srgbClr val="000000"/>
              </a:solidFill>
              <a:effectLst/>
              <a:latin typeface="Heebo" pitchFamily="2" charset="-79"/>
              <a:cs typeface="Heebo" pitchFamily="2" charset="-79"/>
            </a:endParaRPr>
          </a:p>
          <a:p>
            <a:endParaRPr lang="en-ID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ID" sz="4800" b="1" dirty="0"/>
              <a:t>STRATEGI PROMOSI KESEHATAN</a:t>
            </a:r>
            <a:endParaRPr lang="en-ID" sz="4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l" fontAlgn="base">
              <a:buNone/>
            </a:pPr>
            <a:r>
              <a:rPr lang="en-ID" b="1" i="0" dirty="0">
                <a:solidFill>
                  <a:srgbClr val="000000"/>
                </a:solidFill>
                <a:effectLst/>
                <a:latin typeface="Helvetica Neue"/>
              </a:rPr>
              <a:t>1. Advocacy (</a:t>
            </a:r>
            <a:r>
              <a:rPr lang="en-ID" b="1" i="0" dirty="0" err="1">
                <a:solidFill>
                  <a:srgbClr val="000000"/>
                </a:solidFill>
                <a:effectLst/>
                <a:latin typeface="Helvetica Neue"/>
              </a:rPr>
              <a:t>Advokasi</a:t>
            </a:r>
            <a:r>
              <a:rPr lang="en-ID" b="1" i="0" dirty="0">
                <a:solidFill>
                  <a:srgbClr val="000000"/>
                </a:solidFill>
                <a:effectLst/>
                <a:latin typeface="Helvetica Neue"/>
              </a:rPr>
              <a:t>)</a:t>
            </a:r>
            <a:endParaRPr lang="en-ID" b="1" i="0" dirty="0">
              <a:solidFill>
                <a:srgbClr val="000000"/>
              </a:solidFill>
              <a:effectLst/>
              <a:latin typeface="Helvetica Neue"/>
            </a:endParaRPr>
          </a:p>
          <a:p>
            <a:pPr marL="0" indent="0" algn="just" fontAlgn="base">
              <a:lnSpc>
                <a:spcPct val="150000"/>
              </a:lnSpc>
              <a:buNone/>
            </a:pPr>
            <a:r>
              <a:rPr lang="en-ID" b="0" i="0" dirty="0">
                <a:solidFill>
                  <a:srgbClr val="333333"/>
                </a:solidFill>
                <a:effectLst/>
                <a:latin typeface="Helvetica Neue"/>
              </a:rPr>
              <a:t>	</a:t>
            </a:r>
            <a:r>
              <a:rPr lang="en-ID" b="0" i="0" dirty="0" err="1">
                <a:solidFill>
                  <a:srgbClr val="333333"/>
                </a:solidFill>
                <a:effectLst/>
                <a:latin typeface="Helvetica Neue"/>
              </a:rPr>
              <a:t>Advokasi</a:t>
            </a:r>
            <a:r>
              <a:rPr lang="en-ID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ID" b="0" i="0" dirty="0" err="1">
                <a:solidFill>
                  <a:srgbClr val="333333"/>
                </a:solidFill>
                <a:effectLst/>
                <a:latin typeface="Helvetica Neue"/>
              </a:rPr>
              <a:t>promosi</a:t>
            </a:r>
            <a:r>
              <a:rPr lang="en-ID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ID" b="0" i="0" dirty="0" err="1">
                <a:solidFill>
                  <a:srgbClr val="333333"/>
                </a:solidFill>
                <a:effectLst/>
                <a:latin typeface="Helvetica Neue"/>
              </a:rPr>
              <a:t>kesehatan</a:t>
            </a:r>
            <a:r>
              <a:rPr lang="en-ID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ID" b="0" i="0" dirty="0" err="1">
                <a:solidFill>
                  <a:srgbClr val="333333"/>
                </a:solidFill>
                <a:effectLst/>
                <a:latin typeface="Helvetica Neue"/>
              </a:rPr>
              <a:t>adalah</a:t>
            </a:r>
            <a:r>
              <a:rPr lang="en-ID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ID" b="0" i="0" dirty="0" err="1">
                <a:solidFill>
                  <a:srgbClr val="333333"/>
                </a:solidFill>
                <a:effectLst/>
                <a:latin typeface="Helvetica Neue"/>
              </a:rPr>
              <a:t>upaya</a:t>
            </a:r>
            <a:r>
              <a:rPr lang="en-ID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ID" b="0" i="0" dirty="0" err="1">
                <a:solidFill>
                  <a:srgbClr val="333333"/>
                </a:solidFill>
                <a:effectLst/>
                <a:latin typeface="Helvetica Neue"/>
              </a:rPr>
              <a:t>mengajak</a:t>
            </a:r>
            <a:r>
              <a:rPr lang="en-ID" b="0" i="0" dirty="0">
                <a:solidFill>
                  <a:srgbClr val="333333"/>
                </a:solidFill>
                <a:effectLst/>
                <a:latin typeface="Helvetica Neue"/>
              </a:rPr>
              <a:t> para </a:t>
            </a:r>
            <a:r>
              <a:rPr lang="en-ID" b="0" i="0" dirty="0" err="1">
                <a:solidFill>
                  <a:srgbClr val="333333"/>
                </a:solidFill>
                <a:effectLst/>
                <a:latin typeface="Helvetica Neue"/>
              </a:rPr>
              <a:t>pemangku</a:t>
            </a:r>
            <a:r>
              <a:rPr lang="en-ID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ID" b="0" i="0" dirty="0" err="1">
                <a:solidFill>
                  <a:srgbClr val="333333"/>
                </a:solidFill>
                <a:effectLst/>
                <a:latin typeface="Helvetica Neue"/>
              </a:rPr>
              <a:t>kepentingan</a:t>
            </a:r>
            <a:r>
              <a:rPr lang="en-ID" b="0" i="0" dirty="0">
                <a:solidFill>
                  <a:srgbClr val="333333"/>
                </a:solidFill>
                <a:effectLst/>
                <a:latin typeface="Helvetica Neue"/>
              </a:rPr>
              <a:t> dan </a:t>
            </a:r>
            <a:r>
              <a:rPr lang="en-ID" b="0" i="0" dirty="0" err="1">
                <a:solidFill>
                  <a:srgbClr val="333333"/>
                </a:solidFill>
                <a:effectLst/>
                <a:latin typeface="Helvetica Neue"/>
              </a:rPr>
              <a:t>pembuat</a:t>
            </a:r>
            <a:r>
              <a:rPr lang="en-ID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ID" b="0" i="0" dirty="0" err="1">
                <a:solidFill>
                  <a:srgbClr val="333333"/>
                </a:solidFill>
                <a:effectLst/>
                <a:latin typeface="Helvetica Neue"/>
              </a:rPr>
              <a:t>kebijakan</a:t>
            </a:r>
            <a:r>
              <a:rPr lang="en-ID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ID" b="0" i="0" dirty="0" err="1">
                <a:solidFill>
                  <a:srgbClr val="333333"/>
                </a:solidFill>
                <a:effectLst/>
                <a:latin typeface="Helvetica Neue"/>
              </a:rPr>
              <a:t>untuk</a:t>
            </a:r>
            <a:r>
              <a:rPr lang="en-ID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ID" b="0" i="0" dirty="0" err="1">
                <a:solidFill>
                  <a:srgbClr val="333333"/>
                </a:solidFill>
                <a:effectLst/>
                <a:latin typeface="Helvetica Neue"/>
              </a:rPr>
              <a:t>mau</a:t>
            </a:r>
            <a:r>
              <a:rPr lang="en-ID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ID" b="0" i="0" dirty="0" err="1">
                <a:solidFill>
                  <a:srgbClr val="333333"/>
                </a:solidFill>
                <a:effectLst/>
                <a:latin typeface="Helvetica Neue"/>
              </a:rPr>
              <a:t>mendukung</a:t>
            </a:r>
            <a:r>
              <a:rPr lang="en-ID" b="0" i="0" dirty="0">
                <a:solidFill>
                  <a:srgbClr val="333333"/>
                </a:solidFill>
                <a:effectLst/>
                <a:latin typeface="Helvetica Neue"/>
              </a:rPr>
              <a:t> program </a:t>
            </a:r>
            <a:r>
              <a:rPr lang="en-ID" b="0" i="0" dirty="0" err="1">
                <a:solidFill>
                  <a:srgbClr val="333333"/>
                </a:solidFill>
                <a:effectLst/>
                <a:latin typeface="Helvetica Neue"/>
              </a:rPr>
              <a:t>kesehatan</a:t>
            </a:r>
            <a:r>
              <a:rPr lang="en-ID" b="0" i="0" dirty="0">
                <a:solidFill>
                  <a:srgbClr val="333333"/>
                </a:solidFill>
                <a:effectLst/>
                <a:latin typeface="Helvetica Neue"/>
              </a:rPr>
              <a:t> yang </a:t>
            </a:r>
            <a:r>
              <a:rPr lang="en-ID" b="0" i="0" dirty="0" err="1">
                <a:solidFill>
                  <a:srgbClr val="333333"/>
                </a:solidFill>
                <a:effectLst/>
                <a:latin typeface="Helvetica Neue"/>
              </a:rPr>
              <a:t>dicanangkan</a:t>
            </a:r>
            <a:r>
              <a:rPr lang="en-ID" b="0" i="0" dirty="0">
                <a:solidFill>
                  <a:srgbClr val="333333"/>
                </a:solidFill>
                <a:effectLst/>
                <a:latin typeface="Helvetica Neue"/>
              </a:rPr>
              <a:t>.</a:t>
            </a:r>
            <a:endParaRPr lang="en-ID" b="0" i="0" dirty="0">
              <a:solidFill>
                <a:srgbClr val="333333"/>
              </a:solidFill>
              <a:effectLst/>
              <a:latin typeface="Helvetica Neue"/>
            </a:endParaRPr>
          </a:p>
          <a:p>
            <a:endParaRPr lang="en-ID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l" fontAlgn="base">
              <a:buNone/>
            </a:pPr>
            <a:r>
              <a:rPr lang="en-ID" b="1" i="0" dirty="0">
                <a:solidFill>
                  <a:srgbClr val="000000"/>
                </a:solidFill>
                <a:effectLst/>
                <a:latin typeface="Helvetica Neue"/>
              </a:rPr>
              <a:t>2. Social Support (</a:t>
            </a:r>
            <a:r>
              <a:rPr lang="en-ID" b="1" i="0" dirty="0" err="1">
                <a:solidFill>
                  <a:srgbClr val="000000"/>
                </a:solidFill>
                <a:effectLst/>
                <a:latin typeface="Helvetica Neue"/>
              </a:rPr>
              <a:t>Dukungan</a:t>
            </a:r>
            <a:r>
              <a:rPr lang="en-ID" b="1" i="0" dirty="0">
                <a:solidFill>
                  <a:srgbClr val="000000"/>
                </a:solidFill>
                <a:effectLst/>
                <a:latin typeface="Helvetica Neue"/>
              </a:rPr>
              <a:t> Sosial)</a:t>
            </a:r>
            <a:endParaRPr lang="en-ID" b="1" i="0" dirty="0">
              <a:solidFill>
                <a:srgbClr val="000000"/>
              </a:solidFill>
              <a:effectLst/>
              <a:latin typeface="Helvetica Neue"/>
            </a:endParaRPr>
          </a:p>
          <a:p>
            <a:pPr marL="0" indent="0" algn="just" fontAlgn="base">
              <a:lnSpc>
                <a:spcPct val="150000"/>
              </a:lnSpc>
              <a:buNone/>
            </a:pPr>
            <a:r>
              <a:rPr lang="en-ID" b="0" i="0" dirty="0">
                <a:solidFill>
                  <a:srgbClr val="333333"/>
                </a:solidFill>
                <a:effectLst/>
                <a:latin typeface="Helvetica Neue"/>
              </a:rPr>
              <a:t>	</a:t>
            </a:r>
            <a:r>
              <a:rPr lang="en-ID" b="0" i="0" dirty="0" err="1">
                <a:solidFill>
                  <a:srgbClr val="333333"/>
                </a:solidFill>
                <a:effectLst/>
                <a:latin typeface="Helvetica Neue"/>
              </a:rPr>
              <a:t>Dukungan</a:t>
            </a:r>
            <a:r>
              <a:rPr lang="en-ID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ID" b="0" i="0" dirty="0" err="1">
                <a:solidFill>
                  <a:srgbClr val="333333"/>
                </a:solidFill>
                <a:effectLst/>
                <a:latin typeface="Helvetica Neue"/>
              </a:rPr>
              <a:t>sosial</a:t>
            </a:r>
            <a:r>
              <a:rPr lang="en-ID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ID" b="0" i="0" dirty="0" err="1">
                <a:solidFill>
                  <a:srgbClr val="333333"/>
                </a:solidFill>
                <a:effectLst/>
                <a:latin typeface="Helvetica Neue"/>
              </a:rPr>
              <a:t>adalah</a:t>
            </a:r>
            <a:r>
              <a:rPr lang="en-ID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ID" b="0" i="0" dirty="0" err="1">
                <a:solidFill>
                  <a:srgbClr val="333333"/>
                </a:solidFill>
                <a:effectLst/>
                <a:latin typeface="Helvetica Neue"/>
              </a:rPr>
              <a:t>upaya</a:t>
            </a:r>
            <a:r>
              <a:rPr lang="en-ID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ID" b="0" i="0" dirty="0" err="1">
                <a:solidFill>
                  <a:srgbClr val="333333"/>
                </a:solidFill>
                <a:effectLst/>
                <a:latin typeface="Helvetica Neue"/>
              </a:rPr>
              <a:t>mencari</a:t>
            </a:r>
            <a:r>
              <a:rPr lang="en-ID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ID" b="0" i="0" dirty="0" err="1">
                <a:solidFill>
                  <a:srgbClr val="333333"/>
                </a:solidFill>
                <a:effectLst/>
                <a:latin typeface="Helvetica Neue"/>
              </a:rPr>
              <a:t>dukungan</a:t>
            </a:r>
            <a:r>
              <a:rPr lang="en-ID" b="0" i="0" dirty="0">
                <a:solidFill>
                  <a:srgbClr val="333333"/>
                </a:solidFill>
                <a:effectLst/>
                <a:latin typeface="Helvetica Neue"/>
              </a:rPr>
              <a:t> yang </a:t>
            </a:r>
            <a:r>
              <a:rPr lang="en-ID" b="0" i="0" dirty="0" err="1">
                <a:solidFill>
                  <a:srgbClr val="333333"/>
                </a:solidFill>
                <a:effectLst/>
                <a:latin typeface="Helvetica Neue"/>
              </a:rPr>
              <a:t>melibatkan</a:t>
            </a:r>
            <a:r>
              <a:rPr lang="en-ID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ID" b="0" i="0" dirty="0" err="1">
                <a:solidFill>
                  <a:srgbClr val="333333"/>
                </a:solidFill>
                <a:effectLst/>
                <a:latin typeface="Helvetica Neue"/>
              </a:rPr>
              <a:t>tokoh</a:t>
            </a:r>
            <a:r>
              <a:rPr lang="en-ID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ID" b="0" i="0" dirty="0" err="1">
                <a:solidFill>
                  <a:srgbClr val="333333"/>
                </a:solidFill>
                <a:effectLst/>
                <a:latin typeface="Helvetica Neue"/>
              </a:rPr>
              <a:t>masyarakat</a:t>
            </a:r>
            <a:r>
              <a:rPr lang="en-ID" b="0" i="0" dirty="0">
                <a:solidFill>
                  <a:srgbClr val="333333"/>
                </a:solidFill>
                <a:effectLst/>
                <a:latin typeface="Helvetica Neue"/>
              </a:rPr>
              <a:t> formal </a:t>
            </a:r>
            <a:r>
              <a:rPr lang="en-ID" b="0" i="0" dirty="0" err="1">
                <a:solidFill>
                  <a:srgbClr val="333333"/>
                </a:solidFill>
                <a:effectLst/>
                <a:latin typeface="Helvetica Neue"/>
              </a:rPr>
              <a:t>maupun</a:t>
            </a:r>
            <a:r>
              <a:rPr lang="en-ID" b="0" i="0" dirty="0">
                <a:solidFill>
                  <a:srgbClr val="333333"/>
                </a:solidFill>
                <a:effectLst/>
                <a:latin typeface="Helvetica Neue"/>
              </a:rPr>
              <a:t> informal, </a:t>
            </a:r>
            <a:r>
              <a:rPr lang="en-ID" b="0" i="0" dirty="0" err="1">
                <a:solidFill>
                  <a:srgbClr val="333333"/>
                </a:solidFill>
                <a:effectLst/>
                <a:latin typeface="Helvetica Neue"/>
              </a:rPr>
              <a:t>sehingga</a:t>
            </a:r>
            <a:r>
              <a:rPr lang="en-ID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ID" b="0" i="0" dirty="0" err="1">
                <a:solidFill>
                  <a:srgbClr val="333333"/>
                </a:solidFill>
                <a:effectLst/>
                <a:latin typeface="Helvetica Neue"/>
              </a:rPr>
              <a:t>melalui</a:t>
            </a:r>
            <a:r>
              <a:rPr lang="en-ID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ID" b="0" i="0" dirty="0" err="1">
                <a:solidFill>
                  <a:srgbClr val="333333"/>
                </a:solidFill>
                <a:effectLst/>
                <a:latin typeface="Helvetica Neue"/>
              </a:rPr>
              <a:t>mereka</a:t>
            </a:r>
            <a:r>
              <a:rPr lang="en-ID" b="0" i="0" dirty="0">
                <a:solidFill>
                  <a:srgbClr val="333333"/>
                </a:solidFill>
                <a:effectLst/>
                <a:latin typeface="Helvetica Neue"/>
              </a:rPr>
              <a:t> program </a:t>
            </a:r>
            <a:r>
              <a:rPr lang="en-ID" b="0" i="0" dirty="0" err="1">
                <a:solidFill>
                  <a:srgbClr val="333333"/>
                </a:solidFill>
                <a:effectLst/>
                <a:latin typeface="Helvetica Neue"/>
              </a:rPr>
              <a:t>kesehatan</a:t>
            </a:r>
            <a:r>
              <a:rPr lang="en-ID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ID" b="0" i="0" dirty="0" err="1">
                <a:solidFill>
                  <a:srgbClr val="333333"/>
                </a:solidFill>
                <a:effectLst/>
                <a:latin typeface="Helvetica Neue"/>
              </a:rPr>
              <a:t>lebih</a:t>
            </a:r>
            <a:r>
              <a:rPr lang="en-ID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ID" b="0" i="0" dirty="0" err="1">
                <a:solidFill>
                  <a:srgbClr val="333333"/>
                </a:solidFill>
                <a:effectLst/>
                <a:latin typeface="Helvetica Neue"/>
              </a:rPr>
              <a:t>mudah</a:t>
            </a:r>
            <a:r>
              <a:rPr lang="en-ID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ID" b="0" i="0" dirty="0" err="1">
                <a:solidFill>
                  <a:srgbClr val="333333"/>
                </a:solidFill>
                <a:effectLst/>
                <a:latin typeface="Helvetica Neue"/>
              </a:rPr>
              <a:t>diterima</a:t>
            </a:r>
            <a:r>
              <a:rPr lang="en-ID" b="0" i="0" dirty="0">
                <a:solidFill>
                  <a:srgbClr val="333333"/>
                </a:solidFill>
                <a:effectLst/>
                <a:latin typeface="Helvetica Neue"/>
              </a:rPr>
              <a:t> oleh </a:t>
            </a:r>
            <a:r>
              <a:rPr lang="en-ID" b="0" i="0" dirty="0" err="1">
                <a:solidFill>
                  <a:srgbClr val="333333"/>
                </a:solidFill>
                <a:effectLst/>
                <a:latin typeface="Helvetica Neue"/>
              </a:rPr>
              <a:t>masyarakat</a:t>
            </a:r>
            <a:endParaRPr lang="en-ID" b="0" i="0" dirty="0">
              <a:solidFill>
                <a:srgbClr val="333333"/>
              </a:solidFill>
              <a:effectLst/>
              <a:latin typeface="Helvetica Neue"/>
            </a:endParaRPr>
          </a:p>
          <a:p>
            <a:endParaRPr lang="en-ID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l" fontAlgn="base">
              <a:buNone/>
            </a:pPr>
            <a:r>
              <a:rPr lang="en-ID" sz="3200" b="1" i="0" dirty="0">
                <a:solidFill>
                  <a:srgbClr val="000000"/>
                </a:solidFill>
                <a:effectLst/>
                <a:latin typeface="Helvetica Neue"/>
              </a:rPr>
              <a:t>3. Empowerment (</a:t>
            </a:r>
            <a:r>
              <a:rPr lang="en-ID" sz="3200" b="1" i="0" dirty="0" err="1">
                <a:solidFill>
                  <a:srgbClr val="000000"/>
                </a:solidFill>
                <a:effectLst/>
                <a:latin typeface="Helvetica Neue"/>
              </a:rPr>
              <a:t>Pemberdayaan</a:t>
            </a:r>
            <a:r>
              <a:rPr lang="en-ID" sz="3200" b="1" i="0" dirty="0">
                <a:solidFill>
                  <a:srgbClr val="000000"/>
                </a:solidFill>
                <a:effectLst/>
                <a:latin typeface="Helvetica Neue"/>
              </a:rPr>
              <a:t> Masyarakat)</a:t>
            </a:r>
            <a:endParaRPr lang="en-ID" sz="3200" b="1" i="0" dirty="0">
              <a:solidFill>
                <a:srgbClr val="000000"/>
              </a:solidFill>
              <a:effectLst/>
              <a:latin typeface="Helvetica Neue"/>
            </a:endParaRPr>
          </a:p>
          <a:p>
            <a:pPr marL="0" indent="0" algn="just" fontAlgn="base">
              <a:lnSpc>
                <a:spcPct val="150000"/>
              </a:lnSpc>
              <a:buNone/>
            </a:pPr>
            <a:r>
              <a:rPr lang="en-ID" b="0" i="0" dirty="0">
                <a:solidFill>
                  <a:srgbClr val="333333"/>
                </a:solidFill>
                <a:effectLst/>
                <a:latin typeface="Helvetica Neue"/>
              </a:rPr>
              <a:t>	</a:t>
            </a:r>
            <a:r>
              <a:rPr lang="en-ID" b="0" i="0" dirty="0" err="1">
                <a:solidFill>
                  <a:srgbClr val="333333"/>
                </a:solidFill>
                <a:effectLst/>
                <a:latin typeface="Helvetica Neue"/>
              </a:rPr>
              <a:t>Pemberdayaan</a:t>
            </a:r>
            <a:r>
              <a:rPr lang="en-ID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ID" b="0" i="0" dirty="0" err="1">
                <a:solidFill>
                  <a:srgbClr val="333333"/>
                </a:solidFill>
                <a:effectLst/>
                <a:latin typeface="Helvetica Neue"/>
              </a:rPr>
              <a:t>masyarakat</a:t>
            </a:r>
            <a:r>
              <a:rPr lang="en-ID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ID" b="0" i="0" dirty="0" err="1">
                <a:solidFill>
                  <a:srgbClr val="333333"/>
                </a:solidFill>
                <a:effectLst/>
                <a:latin typeface="Helvetica Neue"/>
              </a:rPr>
              <a:t>adalah</a:t>
            </a:r>
            <a:r>
              <a:rPr lang="en-ID" b="0" i="0" dirty="0">
                <a:solidFill>
                  <a:srgbClr val="333333"/>
                </a:solidFill>
                <a:effectLst/>
                <a:latin typeface="Helvetica Neue"/>
              </a:rPr>
              <a:t> strategi </a:t>
            </a:r>
            <a:r>
              <a:rPr lang="en-ID" b="0" i="0" dirty="0" err="1">
                <a:solidFill>
                  <a:srgbClr val="333333"/>
                </a:solidFill>
                <a:effectLst/>
                <a:latin typeface="Helvetica Neue"/>
              </a:rPr>
              <a:t>promosi</a:t>
            </a:r>
            <a:r>
              <a:rPr lang="en-ID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ID" b="0" i="0" dirty="0" err="1">
                <a:solidFill>
                  <a:srgbClr val="333333"/>
                </a:solidFill>
                <a:effectLst/>
                <a:latin typeface="Helvetica Neue"/>
              </a:rPr>
              <a:t>kesehatan</a:t>
            </a:r>
            <a:r>
              <a:rPr lang="en-ID" b="0" i="0" dirty="0">
                <a:solidFill>
                  <a:srgbClr val="333333"/>
                </a:solidFill>
                <a:effectLst/>
                <a:latin typeface="Helvetica Neue"/>
              </a:rPr>
              <a:t> yang </a:t>
            </a:r>
            <a:r>
              <a:rPr lang="en-ID" b="0" i="0" dirty="0" err="1">
                <a:solidFill>
                  <a:srgbClr val="333333"/>
                </a:solidFill>
                <a:effectLst/>
                <a:latin typeface="Helvetica Neue"/>
              </a:rPr>
              <a:t>ditujukkan</a:t>
            </a:r>
            <a:r>
              <a:rPr lang="en-ID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ID" b="0" i="0" dirty="0" err="1">
                <a:solidFill>
                  <a:srgbClr val="333333"/>
                </a:solidFill>
                <a:effectLst/>
                <a:latin typeface="Helvetica Neue"/>
              </a:rPr>
              <a:t>langsung</a:t>
            </a:r>
            <a:r>
              <a:rPr lang="en-ID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ID" b="0" i="0" dirty="0" err="1">
                <a:solidFill>
                  <a:srgbClr val="333333"/>
                </a:solidFill>
                <a:effectLst/>
                <a:latin typeface="Helvetica Neue"/>
              </a:rPr>
              <a:t>kepada</a:t>
            </a:r>
            <a:r>
              <a:rPr lang="en-ID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ID" b="0" i="0" dirty="0" err="1">
                <a:solidFill>
                  <a:srgbClr val="333333"/>
                </a:solidFill>
                <a:effectLst/>
                <a:latin typeface="Helvetica Neue"/>
              </a:rPr>
              <a:t>masyarakat</a:t>
            </a:r>
            <a:r>
              <a:rPr lang="en-ID" b="0" i="0" dirty="0">
                <a:solidFill>
                  <a:srgbClr val="333333"/>
                </a:solidFill>
                <a:effectLst/>
                <a:latin typeface="Helvetica Neue"/>
              </a:rPr>
              <a:t>. </a:t>
            </a:r>
            <a:r>
              <a:rPr lang="en-ID" b="0" i="0" dirty="0" err="1">
                <a:solidFill>
                  <a:srgbClr val="333333"/>
                </a:solidFill>
                <a:effectLst/>
                <a:latin typeface="Helvetica Neue"/>
              </a:rPr>
              <a:t>Pemberdayaan</a:t>
            </a:r>
            <a:r>
              <a:rPr lang="en-ID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ID" b="0" i="0" dirty="0" err="1">
                <a:solidFill>
                  <a:srgbClr val="333333"/>
                </a:solidFill>
                <a:effectLst/>
                <a:latin typeface="Helvetica Neue"/>
              </a:rPr>
              <a:t>ini</a:t>
            </a:r>
            <a:r>
              <a:rPr lang="en-ID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ID" b="0" i="0" dirty="0" err="1">
                <a:solidFill>
                  <a:srgbClr val="333333"/>
                </a:solidFill>
                <a:effectLst/>
                <a:latin typeface="Helvetica Neue"/>
              </a:rPr>
              <a:t>bertujuan</a:t>
            </a:r>
            <a:r>
              <a:rPr lang="en-ID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ID" b="0" i="0" dirty="0" err="1">
                <a:solidFill>
                  <a:srgbClr val="333333"/>
                </a:solidFill>
                <a:effectLst/>
                <a:latin typeface="Helvetica Neue"/>
              </a:rPr>
              <a:t>untuk</a:t>
            </a:r>
            <a:r>
              <a:rPr lang="en-ID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ID" b="0" i="0" dirty="0" err="1">
                <a:solidFill>
                  <a:srgbClr val="333333"/>
                </a:solidFill>
                <a:effectLst/>
                <a:latin typeface="Helvetica Neue"/>
              </a:rPr>
              <a:t>mewujudkan</a:t>
            </a:r>
            <a:r>
              <a:rPr lang="en-ID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ID" b="0" i="0" dirty="0" err="1">
                <a:solidFill>
                  <a:srgbClr val="333333"/>
                </a:solidFill>
                <a:effectLst/>
                <a:latin typeface="Helvetica Neue"/>
              </a:rPr>
              <a:t>visi</a:t>
            </a:r>
            <a:r>
              <a:rPr lang="en-ID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ID" b="0" i="0" dirty="0" err="1">
                <a:solidFill>
                  <a:srgbClr val="333333"/>
                </a:solidFill>
                <a:effectLst/>
                <a:latin typeface="Helvetica Neue"/>
              </a:rPr>
              <a:t>promosi</a:t>
            </a:r>
            <a:r>
              <a:rPr lang="en-ID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ID" b="0" i="0" dirty="0" err="1">
                <a:solidFill>
                  <a:srgbClr val="333333"/>
                </a:solidFill>
                <a:effectLst/>
                <a:latin typeface="Helvetica Neue"/>
              </a:rPr>
              <a:t>kesehatan</a:t>
            </a:r>
            <a:r>
              <a:rPr lang="en-ID" b="0" i="0" dirty="0">
                <a:solidFill>
                  <a:srgbClr val="333333"/>
                </a:solidFill>
                <a:effectLst/>
                <a:latin typeface="Helvetica Neue"/>
              </a:rPr>
              <a:t>.</a:t>
            </a:r>
            <a:endParaRPr lang="en-ID" b="0" i="0" dirty="0">
              <a:solidFill>
                <a:srgbClr val="333333"/>
              </a:solidFill>
              <a:effectLst/>
              <a:latin typeface="Helvetica Neue"/>
            </a:endParaRPr>
          </a:p>
          <a:p>
            <a:endParaRPr lang="en-ID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b="1" dirty="0"/>
              <a:t>SASARAN PEMBERDAYAAN MASYARAKAT</a:t>
            </a:r>
            <a:endParaRPr lang="en-ID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ID" dirty="0" err="1"/>
              <a:t>Sasaran</a:t>
            </a:r>
            <a:r>
              <a:rPr lang="en-ID" dirty="0"/>
              <a:t> </a:t>
            </a:r>
            <a:r>
              <a:rPr lang="en-ID" dirty="0" err="1"/>
              <a:t>secara</a:t>
            </a:r>
            <a:r>
              <a:rPr lang="en-ID" dirty="0"/>
              <a:t> </a:t>
            </a:r>
            <a:r>
              <a:rPr lang="en-ID" dirty="0" err="1"/>
              <a:t>Individu</a:t>
            </a:r>
            <a:r>
              <a:rPr lang="en-ID" dirty="0"/>
              <a:t>  </a:t>
            </a:r>
            <a:endParaRPr lang="en-ID" dirty="0"/>
          </a:p>
          <a:p>
            <a:pPr marL="514350" indent="-514350">
              <a:buFont typeface="+mj-lt"/>
              <a:buAutoNum type="arabicPeriod"/>
            </a:pPr>
            <a:endParaRPr lang="en-ID" dirty="0"/>
          </a:p>
          <a:p>
            <a:pPr marL="514350" indent="-514350">
              <a:buFont typeface="+mj-lt"/>
              <a:buAutoNum type="arabicPeriod"/>
            </a:pPr>
            <a:r>
              <a:rPr lang="en-ID" dirty="0" err="1"/>
              <a:t>Sasaran</a:t>
            </a:r>
            <a:r>
              <a:rPr lang="en-ID" dirty="0"/>
              <a:t> </a:t>
            </a:r>
            <a:r>
              <a:rPr lang="en-ID" dirty="0" err="1"/>
              <a:t>secara</a:t>
            </a:r>
            <a:r>
              <a:rPr lang="en-ID" dirty="0"/>
              <a:t> </a:t>
            </a:r>
            <a:r>
              <a:rPr lang="en-ID" dirty="0" err="1"/>
              <a:t>Kolektif</a:t>
            </a:r>
            <a:r>
              <a:rPr lang="en-ID" dirty="0"/>
              <a:t> </a:t>
            </a:r>
            <a:endParaRPr lang="en-ID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/>
              <a:t>Sasaran</a:t>
            </a:r>
            <a:r>
              <a:rPr lang="en-ID" dirty="0"/>
              <a:t> </a:t>
            </a:r>
            <a:r>
              <a:rPr lang="en-ID" dirty="0" err="1"/>
              <a:t>Individu</a:t>
            </a:r>
            <a:r>
              <a:rPr lang="en-ID" dirty="0"/>
              <a:t> </a:t>
            </a:r>
            <a:endParaRPr lang="en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nb-NO" i="0" dirty="0">
                <a:effectLst/>
                <a:latin typeface="Centaur" panose="02030504050205020304" charset="0"/>
                <a:cs typeface="Centaur" panose="02030504050205020304" charset="0"/>
              </a:rPr>
              <a:t>Individu Yang Sehat</a:t>
            </a:r>
            <a:endParaRPr lang="nb-NO" i="0" dirty="0">
              <a:effectLst/>
              <a:latin typeface="Centaur" panose="02030504050205020304" charset="0"/>
              <a:cs typeface="Centaur" panose="02030504050205020304" charset="0"/>
            </a:endParaRPr>
          </a:p>
          <a:p>
            <a:pPr marL="0" indent="0" algn="just">
              <a:buNone/>
            </a:pPr>
            <a:r>
              <a:rPr lang="nb-NO" dirty="0">
                <a:latin typeface="Centaur" panose="02030504050205020304" charset="0"/>
                <a:cs typeface="Centaur" panose="02030504050205020304" charset="0"/>
              </a:rPr>
              <a:t>	</a:t>
            </a:r>
            <a:r>
              <a:rPr lang="sv-SE" b="0" i="0" dirty="0">
                <a:effectLst/>
                <a:latin typeface="Centaur" panose="02030504050205020304" charset="0"/>
                <a:cs typeface="Centaur" panose="02030504050205020304" charset="0"/>
              </a:rPr>
              <a:t>Promosi kesehatan pada tingkat promotif bertujuan untuk 	menjaga dan meningkatkan kesehatan individu yang sudah 	sehat.</a:t>
            </a:r>
            <a:endParaRPr lang="nb-NO" i="0" dirty="0">
              <a:effectLst/>
              <a:latin typeface="Centaur" panose="02030504050205020304" charset="0"/>
              <a:cs typeface="Centaur" panose="02030504050205020304" charset="0"/>
            </a:endParaRPr>
          </a:p>
          <a:p>
            <a:pPr marL="514350" indent="-514350">
              <a:buFont typeface="+mj-lt"/>
              <a:buAutoNum type="arabicPeriod" startAt="2"/>
            </a:pPr>
            <a:r>
              <a:rPr lang="nb-NO" i="0" dirty="0">
                <a:effectLst/>
                <a:latin typeface="Centaur" panose="02030504050205020304" charset="0"/>
                <a:cs typeface="Centaur" panose="02030504050205020304" charset="0"/>
              </a:rPr>
              <a:t>Berisiko Penyakit maupun sakit</a:t>
            </a:r>
            <a:endParaRPr lang="nb-NO" i="0" dirty="0">
              <a:effectLst/>
              <a:latin typeface="Centaur" panose="02030504050205020304" charset="0"/>
              <a:cs typeface="Centaur" panose="02030504050205020304" charset="0"/>
            </a:endParaRPr>
          </a:p>
          <a:p>
            <a:pPr marL="0" indent="0" algn="just">
              <a:buNone/>
            </a:pPr>
            <a:r>
              <a:rPr lang="nb-NO" dirty="0">
                <a:latin typeface="Centaur" panose="02030504050205020304" charset="0"/>
                <a:cs typeface="Centaur" panose="02030504050205020304" charset="0"/>
              </a:rPr>
              <a:t>	</a:t>
            </a:r>
            <a:r>
              <a:rPr lang="en-ID" b="0" i="0" dirty="0" err="1">
                <a:effectLst/>
                <a:latin typeface="Centaur" panose="02030504050205020304" charset="0"/>
                <a:cs typeface="Centaur" panose="02030504050205020304" charset="0"/>
              </a:rPr>
              <a:t>Aspek</a:t>
            </a:r>
            <a:r>
              <a:rPr lang="en-ID" b="0" i="0" dirty="0">
                <a:effectLst/>
                <a:latin typeface="Centaur" panose="02030504050205020304" charset="0"/>
                <a:cs typeface="Centaur" panose="02030504050205020304" charset="0"/>
              </a:rPr>
              <a:t> </a:t>
            </a:r>
            <a:r>
              <a:rPr lang="en-ID" b="0" i="0" dirty="0" err="1">
                <a:effectLst/>
                <a:latin typeface="Centaur" panose="02030504050205020304" charset="0"/>
                <a:cs typeface="Centaur" panose="02030504050205020304" charset="0"/>
              </a:rPr>
              <a:t>preventif</a:t>
            </a:r>
            <a:r>
              <a:rPr lang="en-ID" b="0" i="0" dirty="0">
                <a:effectLst/>
                <a:latin typeface="Centaur" panose="02030504050205020304" charset="0"/>
                <a:cs typeface="Centaur" panose="02030504050205020304" charset="0"/>
              </a:rPr>
              <a:t> dan </a:t>
            </a:r>
            <a:r>
              <a:rPr lang="en-ID" b="0" i="0" dirty="0" err="1">
                <a:effectLst/>
                <a:latin typeface="Centaur" panose="02030504050205020304" charset="0"/>
                <a:cs typeface="Centaur" panose="02030504050205020304" charset="0"/>
              </a:rPr>
              <a:t>kuratif</a:t>
            </a:r>
            <a:r>
              <a:rPr lang="en-ID" b="0" i="0" dirty="0">
                <a:effectLst/>
                <a:latin typeface="Centaur" panose="02030504050205020304" charset="0"/>
                <a:cs typeface="Centaur" panose="02030504050205020304" charset="0"/>
              </a:rPr>
              <a:t> </a:t>
            </a:r>
            <a:r>
              <a:rPr lang="en-ID" b="0" i="0" dirty="0" err="1">
                <a:effectLst/>
                <a:latin typeface="Centaur" panose="02030504050205020304" charset="0"/>
                <a:cs typeface="Centaur" panose="02030504050205020304" charset="0"/>
              </a:rPr>
              <a:t>berfokus</a:t>
            </a:r>
            <a:r>
              <a:rPr lang="en-ID" b="0" i="0" dirty="0">
                <a:effectLst/>
                <a:latin typeface="Centaur" panose="02030504050205020304" charset="0"/>
                <a:cs typeface="Centaur" panose="02030504050205020304" charset="0"/>
              </a:rPr>
              <a:t> pada </a:t>
            </a:r>
            <a:r>
              <a:rPr lang="en-ID" b="0" i="0" dirty="0" err="1">
                <a:effectLst/>
                <a:latin typeface="Centaur" panose="02030504050205020304" charset="0"/>
                <a:cs typeface="Centaur" panose="02030504050205020304" charset="0"/>
              </a:rPr>
              <a:t>individu</a:t>
            </a:r>
            <a:r>
              <a:rPr lang="en-ID" b="0" i="0" dirty="0">
                <a:effectLst/>
                <a:latin typeface="Centaur" panose="02030504050205020304" charset="0"/>
                <a:cs typeface="Centaur" panose="02030504050205020304" charset="0"/>
              </a:rPr>
              <a:t> yang </a:t>
            </a:r>
            <a:r>
              <a:rPr lang="en-ID" b="0" i="0" dirty="0" err="1">
                <a:effectLst/>
                <a:latin typeface="Centaur" panose="02030504050205020304" charset="0"/>
                <a:cs typeface="Centaur" panose="02030504050205020304" charset="0"/>
              </a:rPr>
              <a:t>berisiko</a:t>
            </a:r>
            <a:r>
              <a:rPr lang="en-ID" b="0" i="0" dirty="0">
                <a:effectLst/>
                <a:latin typeface="Centaur" panose="02030504050205020304" charset="0"/>
                <a:cs typeface="Centaur" panose="02030504050205020304" charset="0"/>
              </a:rPr>
              <a:t> 	</a:t>
            </a:r>
            <a:r>
              <a:rPr lang="en-ID" b="0" i="0" dirty="0" err="1">
                <a:effectLst/>
                <a:latin typeface="Centaur" panose="02030504050205020304" charset="0"/>
                <a:cs typeface="Centaur" panose="02030504050205020304" charset="0"/>
              </a:rPr>
              <a:t>tinggi</a:t>
            </a:r>
            <a:r>
              <a:rPr lang="en-ID" b="0" i="0" dirty="0">
                <a:effectLst/>
                <a:latin typeface="Centaur" panose="02030504050205020304" charset="0"/>
                <a:cs typeface="Centaur" panose="02030504050205020304" charset="0"/>
              </a:rPr>
              <a:t> </a:t>
            </a:r>
            <a:r>
              <a:rPr lang="en-ID" b="0" i="0" dirty="0" err="1">
                <a:effectLst/>
                <a:latin typeface="Centaur" panose="02030504050205020304" charset="0"/>
                <a:cs typeface="Centaur" panose="02030504050205020304" charset="0"/>
              </a:rPr>
              <a:t>terhadap</a:t>
            </a:r>
            <a:r>
              <a:rPr lang="en-ID" b="0" i="0" dirty="0">
                <a:effectLst/>
                <a:latin typeface="Centaur" panose="02030504050205020304" charset="0"/>
                <a:cs typeface="Centaur" panose="02030504050205020304" charset="0"/>
              </a:rPr>
              <a:t> </a:t>
            </a:r>
            <a:r>
              <a:rPr lang="en-ID" b="0" i="0" dirty="0" err="1">
                <a:effectLst/>
                <a:latin typeface="Centaur" panose="02030504050205020304" charset="0"/>
                <a:cs typeface="Centaur" panose="02030504050205020304" charset="0"/>
              </a:rPr>
              <a:t>penyakit</a:t>
            </a:r>
            <a:r>
              <a:rPr lang="en-ID" b="0" i="0" dirty="0">
                <a:effectLst/>
                <a:latin typeface="Centaur" panose="02030504050205020304" charset="0"/>
                <a:cs typeface="Centaur" panose="02030504050205020304" charset="0"/>
              </a:rPr>
              <a:t> dan </a:t>
            </a:r>
            <a:r>
              <a:rPr lang="en-ID" b="0" i="0" dirty="0" err="1">
                <a:effectLst/>
                <a:latin typeface="Centaur" panose="02030504050205020304" charset="0"/>
                <a:cs typeface="Centaur" panose="02030504050205020304" charset="0"/>
              </a:rPr>
              <a:t>individu</a:t>
            </a:r>
            <a:r>
              <a:rPr lang="en-ID" b="0" i="0" dirty="0">
                <a:effectLst/>
                <a:latin typeface="Centaur" panose="02030504050205020304" charset="0"/>
                <a:cs typeface="Centaur" panose="02030504050205020304" charset="0"/>
              </a:rPr>
              <a:t> yang </a:t>
            </a:r>
            <a:r>
              <a:rPr lang="en-ID" b="0" i="0" dirty="0" err="1">
                <a:effectLst/>
                <a:latin typeface="Centaur" panose="02030504050205020304" charset="0"/>
                <a:cs typeface="Centaur" panose="02030504050205020304" charset="0"/>
              </a:rPr>
              <a:t>sedang</a:t>
            </a:r>
            <a:r>
              <a:rPr lang="en-ID" b="0" i="0" dirty="0">
                <a:effectLst/>
                <a:latin typeface="Centaur" panose="02030504050205020304" charset="0"/>
                <a:cs typeface="Centaur" panose="02030504050205020304" charset="0"/>
              </a:rPr>
              <a:t> </a:t>
            </a:r>
            <a:r>
              <a:rPr lang="en-ID" b="0" i="0" dirty="0" err="1">
                <a:effectLst/>
                <a:latin typeface="Centaur" panose="02030504050205020304" charset="0"/>
                <a:cs typeface="Centaur" panose="02030504050205020304" charset="0"/>
              </a:rPr>
              <a:t>sakit</a:t>
            </a:r>
            <a:r>
              <a:rPr lang="en-ID" b="0" i="0" dirty="0">
                <a:effectLst/>
                <a:latin typeface="Centaur" panose="02030504050205020304" charset="0"/>
                <a:cs typeface="Centaur" panose="02030504050205020304" charset="0"/>
              </a:rPr>
              <a:t>.</a:t>
            </a:r>
            <a:endParaRPr lang="nb-NO" i="0" dirty="0">
              <a:effectLst/>
              <a:latin typeface="Centaur" panose="02030504050205020304" charset="0"/>
              <a:cs typeface="Centaur" panose="02030504050205020304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b="0" i="0" dirty="0" err="1">
                <a:effectLst/>
                <a:latin typeface="Centaur" panose="02030504050205020304" charset="0"/>
                <a:cs typeface="Centaur" panose="02030504050205020304" charset="0"/>
              </a:rPr>
              <a:t>Keluarga</a:t>
            </a:r>
            <a:r>
              <a:rPr lang="en-ID" b="0" i="0" dirty="0">
                <a:effectLst/>
                <a:latin typeface="Centaur" panose="02030504050205020304" charset="0"/>
                <a:cs typeface="Centaur" panose="02030504050205020304" charset="0"/>
              </a:rPr>
              <a:t>:</a:t>
            </a:r>
            <a:endParaRPr lang="en-ID" dirty="0">
              <a:latin typeface="Centaur" panose="02030504050205020304" charset="0"/>
              <a:cs typeface="Centaur" panose="0203050405020502030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 algn="just" fontAlgn="ctr">
              <a:lnSpc>
                <a:spcPct val="150000"/>
              </a:lnSpc>
              <a:spcBef>
                <a:spcPts val="75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ID" b="0" i="0" dirty="0" err="1">
                <a:effectLst/>
                <a:latin typeface="Centaur" panose="02030504050205020304" charset="0"/>
                <a:cs typeface="Centaur" panose="02030504050205020304" charset="0"/>
              </a:rPr>
              <a:t>Keluarga</a:t>
            </a:r>
            <a:r>
              <a:rPr lang="en-ID" b="0" i="0" dirty="0">
                <a:effectLst/>
                <a:latin typeface="Centaur" panose="02030504050205020304" charset="0"/>
                <a:cs typeface="Centaur" panose="02030504050205020304" charset="0"/>
              </a:rPr>
              <a:t> </a:t>
            </a:r>
            <a:r>
              <a:rPr lang="en-ID" b="0" i="0" dirty="0" err="1">
                <a:effectLst/>
                <a:latin typeface="Centaur" panose="02030504050205020304" charset="0"/>
                <a:cs typeface="Centaur" panose="02030504050205020304" charset="0"/>
              </a:rPr>
              <a:t>merupakan</a:t>
            </a:r>
            <a:r>
              <a:rPr lang="en-ID" b="0" i="0" dirty="0">
                <a:effectLst/>
                <a:latin typeface="Centaur" panose="02030504050205020304" charset="0"/>
                <a:cs typeface="Centaur" panose="02030504050205020304" charset="0"/>
              </a:rPr>
              <a:t> unit </a:t>
            </a:r>
            <a:r>
              <a:rPr lang="en-ID" b="0" i="0" dirty="0" err="1">
                <a:effectLst/>
                <a:latin typeface="Centaur" panose="02030504050205020304" charset="0"/>
                <a:cs typeface="Centaur" panose="02030504050205020304" charset="0"/>
              </a:rPr>
              <a:t>dasar</a:t>
            </a:r>
            <a:r>
              <a:rPr lang="en-ID" b="0" i="0" dirty="0">
                <a:effectLst/>
                <a:latin typeface="Centaur" panose="02030504050205020304" charset="0"/>
                <a:cs typeface="Centaur" panose="02030504050205020304" charset="0"/>
              </a:rPr>
              <a:t> </a:t>
            </a:r>
            <a:r>
              <a:rPr lang="en-ID" b="0" i="0" dirty="0" err="1">
                <a:effectLst/>
                <a:latin typeface="Centaur" panose="02030504050205020304" charset="0"/>
                <a:cs typeface="Centaur" panose="02030504050205020304" charset="0"/>
              </a:rPr>
              <a:t>masyarakat</a:t>
            </a:r>
            <a:r>
              <a:rPr lang="en-ID" b="0" i="0" dirty="0">
                <a:effectLst/>
                <a:latin typeface="Centaur" panose="02030504050205020304" charset="0"/>
                <a:cs typeface="Centaur" panose="02030504050205020304" charset="0"/>
              </a:rPr>
              <a:t> yang </a:t>
            </a:r>
            <a:r>
              <a:rPr lang="en-ID" b="0" i="0" dirty="0" err="1">
                <a:effectLst/>
                <a:latin typeface="Centaur" panose="02030504050205020304" charset="0"/>
                <a:cs typeface="Centaur" panose="02030504050205020304" charset="0"/>
              </a:rPr>
              <a:t>memiliki</a:t>
            </a:r>
            <a:r>
              <a:rPr lang="en-ID" b="0" i="0" dirty="0">
                <a:effectLst/>
                <a:latin typeface="Centaur" panose="02030504050205020304" charset="0"/>
                <a:cs typeface="Centaur" panose="02030504050205020304" charset="0"/>
              </a:rPr>
              <a:t> </a:t>
            </a:r>
            <a:r>
              <a:rPr lang="en-ID" b="0" i="0" dirty="0" err="1">
                <a:effectLst/>
                <a:latin typeface="Centaur" panose="02030504050205020304" charset="0"/>
                <a:cs typeface="Centaur" panose="02030504050205020304" charset="0"/>
              </a:rPr>
              <a:t>peran</a:t>
            </a:r>
            <a:r>
              <a:rPr lang="en-ID" b="0" i="0" dirty="0">
                <a:effectLst/>
                <a:latin typeface="Centaur" panose="02030504050205020304" charset="0"/>
                <a:cs typeface="Centaur" panose="02030504050205020304" charset="0"/>
              </a:rPr>
              <a:t> </a:t>
            </a:r>
            <a:r>
              <a:rPr lang="en-ID" b="0" i="0" dirty="0" err="1">
                <a:effectLst/>
                <a:latin typeface="Centaur" panose="02030504050205020304" charset="0"/>
                <a:cs typeface="Centaur" panose="02030504050205020304" charset="0"/>
              </a:rPr>
              <a:t>penting</a:t>
            </a:r>
            <a:r>
              <a:rPr lang="en-ID" b="0" i="0" dirty="0">
                <a:effectLst/>
                <a:latin typeface="Centaur" panose="02030504050205020304" charset="0"/>
                <a:cs typeface="Centaur" panose="02030504050205020304" charset="0"/>
              </a:rPr>
              <a:t> </a:t>
            </a:r>
            <a:r>
              <a:rPr lang="en-ID" b="0" i="0" dirty="0" err="1">
                <a:effectLst/>
                <a:latin typeface="Centaur" panose="02030504050205020304" charset="0"/>
                <a:cs typeface="Centaur" panose="02030504050205020304" charset="0"/>
              </a:rPr>
              <a:t>dalam</a:t>
            </a:r>
            <a:r>
              <a:rPr lang="en-ID" b="0" i="0" dirty="0">
                <a:effectLst/>
                <a:latin typeface="Centaur" panose="02030504050205020304" charset="0"/>
                <a:cs typeface="Centaur" panose="02030504050205020304" charset="0"/>
              </a:rPr>
              <a:t> </a:t>
            </a:r>
            <a:r>
              <a:rPr lang="en-ID" b="0" i="0" dirty="0" err="1">
                <a:effectLst/>
                <a:latin typeface="Centaur" panose="02030504050205020304" charset="0"/>
                <a:cs typeface="Centaur" panose="02030504050205020304" charset="0"/>
              </a:rPr>
              <a:t>menjaga</a:t>
            </a:r>
            <a:r>
              <a:rPr lang="en-ID" b="0" i="0" dirty="0">
                <a:effectLst/>
                <a:latin typeface="Centaur" panose="02030504050205020304" charset="0"/>
                <a:cs typeface="Centaur" panose="02030504050205020304" charset="0"/>
              </a:rPr>
              <a:t> </a:t>
            </a:r>
            <a:r>
              <a:rPr lang="en-ID" b="0" i="0" dirty="0" err="1">
                <a:effectLst/>
                <a:latin typeface="Centaur" panose="02030504050205020304" charset="0"/>
                <a:cs typeface="Centaur" panose="02030504050205020304" charset="0"/>
              </a:rPr>
              <a:t>kesehatan</a:t>
            </a:r>
            <a:r>
              <a:rPr lang="en-ID" b="0" i="0" dirty="0">
                <a:effectLst/>
                <a:latin typeface="Centaur" panose="02030504050205020304" charset="0"/>
                <a:cs typeface="Centaur" panose="02030504050205020304" charset="0"/>
              </a:rPr>
              <a:t> </a:t>
            </a:r>
            <a:r>
              <a:rPr lang="en-ID" b="0" i="0" dirty="0" err="1">
                <a:effectLst/>
                <a:latin typeface="Centaur" panose="02030504050205020304" charset="0"/>
                <a:cs typeface="Centaur" panose="02030504050205020304" charset="0"/>
              </a:rPr>
              <a:t>anggotanya</a:t>
            </a:r>
            <a:r>
              <a:rPr lang="en-ID" b="0" i="0" dirty="0">
                <a:effectLst/>
                <a:latin typeface="Centaur" panose="02030504050205020304" charset="0"/>
                <a:cs typeface="Centaur" panose="02030504050205020304" charset="0"/>
              </a:rPr>
              <a:t>. </a:t>
            </a:r>
            <a:endParaRPr lang="en-ID" b="0" i="0" dirty="0">
              <a:effectLst/>
              <a:latin typeface="Centaur" panose="02030504050205020304" charset="0"/>
              <a:cs typeface="Centaur" panose="02030504050205020304" charset="0"/>
            </a:endParaRPr>
          </a:p>
          <a:p>
            <a:pPr marL="514350" indent="-514350" algn="just">
              <a:lnSpc>
                <a:spcPct val="150000"/>
              </a:lnSpc>
              <a:spcBef>
                <a:spcPts val="750"/>
              </a:spcBef>
              <a:spcAft>
                <a:spcPts val="1500"/>
              </a:spcAft>
              <a:buFont typeface="+mj-lt"/>
              <a:buAutoNum type="arabicPeriod"/>
            </a:pPr>
            <a:r>
              <a:rPr lang="en-ID" b="0" i="0" dirty="0" err="1">
                <a:effectLst/>
                <a:latin typeface="Centaur" panose="02030504050205020304" charset="0"/>
                <a:cs typeface="Centaur" panose="02030504050205020304" charset="0"/>
              </a:rPr>
              <a:t>Promosi</a:t>
            </a:r>
            <a:r>
              <a:rPr lang="en-ID" b="0" i="0" dirty="0">
                <a:effectLst/>
                <a:latin typeface="Centaur" panose="02030504050205020304" charset="0"/>
                <a:cs typeface="Centaur" panose="02030504050205020304" charset="0"/>
              </a:rPr>
              <a:t> </a:t>
            </a:r>
            <a:r>
              <a:rPr lang="en-ID" b="0" i="0" dirty="0" err="1">
                <a:effectLst/>
                <a:latin typeface="Centaur" panose="02030504050205020304" charset="0"/>
                <a:cs typeface="Centaur" panose="02030504050205020304" charset="0"/>
              </a:rPr>
              <a:t>kesehatan</a:t>
            </a:r>
            <a:r>
              <a:rPr lang="en-ID" b="0" i="0" dirty="0">
                <a:effectLst/>
                <a:latin typeface="Centaur" panose="02030504050205020304" charset="0"/>
                <a:cs typeface="Centaur" panose="02030504050205020304" charset="0"/>
              </a:rPr>
              <a:t> pada </a:t>
            </a:r>
            <a:r>
              <a:rPr lang="en-ID" b="0" i="0" dirty="0" err="1">
                <a:effectLst/>
                <a:latin typeface="Centaur" panose="02030504050205020304" charset="0"/>
                <a:cs typeface="Centaur" panose="02030504050205020304" charset="0"/>
              </a:rPr>
              <a:t>keluarga</a:t>
            </a:r>
            <a:r>
              <a:rPr lang="en-ID" b="0" i="0" dirty="0">
                <a:effectLst/>
                <a:latin typeface="Centaur" panose="02030504050205020304" charset="0"/>
                <a:cs typeface="Centaur" panose="02030504050205020304" charset="0"/>
              </a:rPr>
              <a:t> </a:t>
            </a:r>
            <a:r>
              <a:rPr lang="en-ID" b="0" i="0" dirty="0" err="1">
                <a:effectLst/>
                <a:latin typeface="Centaur" panose="02030504050205020304" charset="0"/>
                <a:cs typeface="Centaur" panose="02030504050205020304" charset="0"/>
              </a:rPr>
              <a:t>dapat</a:t>
            </a:r>
            <a:r>
              <a:rPr lang="en-ID" b="0" i="0" dirty="0">
                <a:effectLst/>
                <a:latin typeface="Centaur" panose="02030504050205020304" charset="0"/>
                <a:cs typeface="Centaur" panose="02030504050205020304" charset="0"/>
              </a:rPr>
              <a:t> </a:t>
            </a:r>
            <a:r>
              <a:rPr lang="en-ID" b="0" i="0" dirty="0" err="1">
                <a:effectLst/>
                <a:latin typeface="Centaur" panose="02030504050205020304" charset="0"/>
                <a:cs typeface="Centaur" panose="02030504050205020304" charset="0"/>
              </a:rPr>
              <a:t>dilakukan</a:t>
            </a:r>
            <a:r>
              <a:rPr lang="en-ID" b="0" i="0" dirty="0">
                <a:effectLst/>
                <a:latin typeface="Centaur" panose="02030504050205020304" charset="0"/>
                <a:cs typeface="Centaur" panose="02030504050205020304" charset="0"/>
              </a:rPr>
              <a:t> </a:t>
            </a:r>
            <a:r>
              <a:rPr lang="en-ID" b="0" i="0" dirty="0" err="1">
                <a:effectLst/>
                <a:latin typeface="Centaur" panose="02030504050205020304" charset="0"/>
                <a:cs typeface="Centaur" panose="02030504050205020304" charset="0"/>
              </a:rPr>
              <a:t>melalui</a:t>
            </a:r>
            <a:r>
              <a:rPr lang="en-ID" b="0" i="0" dirty="0">
                <a:effectLst/>
                <a:latin typeface="Centaur" panose="02030504050205020304" charset="0"/>
                <a:cs typeface="Centaur" panose="02030504050205020304" charset="0"/>
              </a:rPr>
              <a:t> </a:t>
            </a:r>
            <a:r>
              <a:rPr lang="en-ID" b="0" i="0" dirty="0" err="1">
                <a:effectLst/>
                <a:latin typeface="Centaur" panose="02030504050205020304" charset="0"/>
                <a:cs typeface="Centaur" panose="02030504050205020304" charset="0"/>
              </a:rPr>
              <a:t>berbagai</a:t>
            </a:r>
            <a:r>
              <a:rPr lang="en-ID" b="0" i="0" dirty="0">
                <a:effectLst/>
                <a:latin typeface="Centaur" panose="02030504050205020304" charset="0"/>
                <a:cs typeface="Centaur" panose="02030504050205020304" charset="0"/>
              </a:rPr>
              <a:t> </a:t>
            </a:r>
            <a:r>
              <a:rPr lang="en-ID" b="0" i="0" dirty="0" err="1">
                <a:effectLst/>
                <a:latin typeface="Centaur" panose="02030504050205020304" charset="0"/>
                <a:cs typeface="Centaur" panose="02030504050205020304" charset="0"/>
              </a:rPr>
              <a:t>cara</a:t>
            </a:r>
            <a:r>
              <a:rPr lang="en-ID" b="0" i="0" dirty="0">
                <a:effectLst/>
                <a:latin typeface="Centaur" panose="02030504050205020304" charset="0"/>
                <a:cs typeface="Centaur" panose="02030504050205020304" charset="0"/>
              </a:rPr>
              <a:t>, </a:t>
            </a:r>
            <a:r>
              <a:rPr lang="en-ID" b="0" i="0" dirty="0" err="1">
                <a:effectLst/>
                <a:latin typeface="Centaur" panose="02030504050205020304" charset="0"/>
                <a:cs typeface="Centaur" panose="02030504050205020304" charset="0"/>
              </a:rPr>
              <a:t>seperti</a:t>
            </a:r>
            <a:r>
              <a:rPr lang="en-ID" b="0" i="0" dirty="0">
                <a:effectLst/>
                <a:latin typeface="Centaur" panose="02030504050205020304" charset="0"/>
                <a:cs typeface="Centaur" panose="02030504050205020304" charset="0"/>
              </a:rPr>
              <a:t> </a:t>
            </a:r>
            <a:r>
              <a:rPr lang="en-ID" b="0" i="0" dirty="0" err="1">
                <a:effectLst/>
                <a:latin typeface="Centaur" panose="02030504050205020304" charset="0"/>
                <a:cs typeface="Centaur" panose="02030504050205020304" charset="0"/>
              </a:rPr>
              <a:t>memberikan</a:t>
            </a:r>
            <a:r>
              <a:rPr lang="en-ID" b="0" i="0" dirty="0">
                <a:effectLst/>
                <a:latin typeface="Centaur" panose="02030504050205020304" charset="0"/>
                <a:cs typeface="Centaur" panose="02030504050205020304" charset="0"/>
              </a:rPr>
              <a:t> </a:t>
            </a:r>
            <a:r>
              <a:rPr lang="en-ID" b="0" i="0" dirty="0" err="1">
                <a:effectLst/>
                <a:latin typeface="Centaur" panose="02030504050205020304" charset="0"/>
                <a:cs typeface="Centaur" panose="02030504050205020304" charset="0"/>
              </a:rPr>
              <a:t>informasi</a:t>
            </a:r>
            <a:r>
              <a:rPr lang="en-ID" b="0" i="0" dirty="0">
                <a:effectLst/>
                <a:latin typeface="Centaur" panose="02030504050205020304" charset="0"/>
                <a:cs typeface="Centaur" panose="02030504050205020304" charset="0"/>
              </a:rPr>
              <a:t> </a:t>
            </a:r>
            <a:r>
              <a:rPr lang="en-ID" b="0" i="0" dirty="0" err="1">
                <a:effectLst/>
                <a:latin typeface="Centaur" panose="02030504050205020304" charset="0"/>
                <a:cs typeface="Centaur" panose="02030504050205020304" charset="0"/>
              </a:rPr>
              <a:t>tentang</a:t>
            </a:r>
            <a:r>
              <a:rPr lang="en-ID" b="0" i="0" dirty="0">
                <a:effectLst/>
                <a:latin typeface="Centaur" panose="02030504050205020304" charset="0"/>
                <a:cs typeface="Centaur" panose="02030504050205020304" charset="0"/>
              </a:rPr>
              <a:t> </a:t>
            </a:r>
            <a:r>
              <a:rPr lang="en-ID" b="0" i="0" dirty="0" err="1">
                <a:effectLst/>
                <a:latin typeface="Centaur" panose="02030504050205020304" charset="0"/>
                <a:cs typeface="Centaur" panose="02030504050205020304" charset="0"/>
              </a:rPr>
              <a:t>kesehatan</a:t>
            </a:r>
            <a:r>
              <a:rPr lang="en-ID" b="0" i="0" dirty="0">
                <a:effectLst/>
                <a:latin typeface="Centaur" panose="02030504050205020304" charset="0"/>
                <a:cs typeface="Centaur" panose="02030504050205020304" charset="0"/>
              </a:rPr>
              <a:t>, </a:t>
            </a:r>
            <a:r>
              <a:rPr lang="en-ID" b="0" i="0" dirty="0" err="1">
                <a:effectLst/>
                <a:latin typeface="Centaur" panose="02030504050205020304" charset="0"/>
                <a:cs typeface="Centaur" panose="02030504050205020304" charset="0"/>
              </a:rPr>
              <a:t>mengajarkan</a:t>
            </a:r>
            <a:r>
              <a:rPr lang="en-ID" b="0" i="0" dirty="0">
                <a:effectLst/>
                <a:latin typeface="Centaur" panose="02030504050205020304" charset="0"/>
                <a:cs typeface="Centaur" panose="02030504050205020304" charset="0"/>
              </a:rPr>
              <a:t> </a:t>
            </a:r>
            <a:r>
              <a:rPr lang="en-ID" b="0" i="0" dirty="0" err="1">
                <a:effectLst/>
                <a:latin typeface="Centaur" panose="02030504050205020304" charset="0"/>
                <a:cs typeface="Centaur" panose="02030504050205020304" charset="0"/>
              </a:rPr>
              <a:t>perilaku</a:t>
            </a:r>
            <a:r>
              <a:rPr lang="en-ID" b="0" i="0" dirty="0">
                <a:effectLst/>
                <a:latin typeface="Centaur" panose="02030504050205020304" charset="0"/>
                <a:cs typeface="Centaur" panose="02030504050205020304" charset="0"/>
              </a:rPr>
              <a:t> </a:t>
            </a:r>
            <a:r>
              <a:rPr lang="en-ID" b="0" i="0" dirty="0" err="1">
                <a:effectLst/>
                <a:latin typeface="Centaur" panose="02030504050205020304" charset="0"/>
                <a:cs typeface="Centaur" panose="02030504050205020304" charset="0"/>
              </a:rPr>
              <a:t>hidup</a:t>
            </a:r>
            <a:r>
              <a:rPr lang="en-ID" b="0" i="0" dirty="0">
                <a:effectLst/>
                <a:latin typeface="Centaur" panose="02030504050205020304" charset="0"/>
                <a:cs typeface="Centaur" panose="02030504050205020304" charset="0"/>
              </a:rPr>
              <a:t> </a:t>
            </a:r>
            <a:r>
              <a:rPr lang="en-ID" b="0" i="0" dirty="0" err="1">
                <a:effectLst/>
                <a:latin typeface="Centaur" panose="02030504050205020304" charset="0"/>
                <a:cs typeface="Centaur" panose="02030504050205020304" charset="0"/>
              </a:rPr>
              <a:t>sehat</a:t>
            </a:r>
            <a:r>
              <a:rPr lang="en-ID" b="0" i="0" dirty="0">
                <a:effectLst/>
                <a:latin typeface="Centaur" panose="02030504050205020304" charset="0"/>
                <a:cs typeface="Centaur" panose="02030504050205020304" charset="0"/>
              </a:rPr>
              <a:t>, dan </a:t>
            </a:r>
            <a:r>
              <a:rPr lang="en-ID" b="0" i="0" dirty="0" err="1">
                <a:effectLst/>
                <a:latin typeface="Centaur" panose="02030504050205020304" charset="0"/>
                <a:cs typeface="Centaur" panose="02030504050205020304" charset="0"/>
              </a:rPr>
              <a:t>mendorong</a:t>
            </a:r>
            <a:r>
              <a:rPr lang="en-ID" b="0" i="0" dirty="0">
                <a:effectLst/>
                <a:latin typeface="Centaur" panose="02030504050205020304" charset="0"/>
                <a:cs typeface="Centaur" panose="02030504050205020304" charset="0"/>
              </a:rPr>
              <a:t> </a:t>
            </a:r>
            <a:r>
              <a:rPr lang="en-ID" b="0" i="0" dirty="0" err="1">
                <a:effectLst/>
                <a:latin typeface="Centaur" panose="02030504050205020304" charset="0"/>
                <a:cs typeface="Centaur" panose="02030504050205020304" charset="0"/>
              </a:rPr>
              <a:t>penggunaan</a:t>
            </a:r>
            <a:r>
              <a:rPr lang="en-ID" b="0" i="0" dirty="0">
                <a:effectLst/>
                <a:latin typeface="Centaur" panose="02030504050205020304" charset="0"/>
                <a:cs typeface="Centaur" panose="02030504050205020304" charset="0"/>
              </a:rPr>
              <a:t> </a:t>
            </a:r>
            <a:r>
              <a:rPr lang="en-ID" b="0" i="0" dirty="0" err="1">
                <a:effectLst/>
                <a:latin typeface="Centaur" panose="02030504050205020304" charset="0"/>
                <a:cs typeface="Centaur" panose="02030504050205020304" charset="0"/>
              </a:rPr>
              <a:t>layanan</a:t>
            </a:r>
            <a:r>
              <a:rPr lang="en-ID" b="0" i="0" dirty="0">
                <a:effectLst/>
                <a:latin typeface="Centaur" panose="02030504050205020304" charset="0"/>
                <a:cs typeface="Centaur" panose="02030504050205020304" charset="0"/>
              </a:rPr>
              <a:t> </a:t>
            </a:r>
            <a:r>
              <a:rPr lang="en-ID" b="0" i="0" dirty="0" err="1">
                <a:effectLst/>
                <a:latin typeface="Centaur" panose="02030504050205020304" charset="0"/>
                <a:cs typeface="Centaur" panose="02030504050205020304" charset="0"/>
              </a:rPr>
              <a:t>kesehatan</a:t>
            </a:r>
            <a:endParaRPr lang="en-ID" b="0" i="0" dirty="0">
              <a:effectLst/>
              <a:latin typeface="Centaur" panose="02030504050205020304" charset="0"/>
              <a:cs typeface="Centaur" panose="02030504050205020304" charset="0"/>
            </a:endParaRPr>
          </a:p>
          <a:p>
            <a:endParaRPr lang="en-ID" dirty="0">
              <a:latin typeface="Centaur" panose="02030504050205020304" charset="0"/>
              <a:cs typeface="Centaur" panose="02030504050205020304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b="1" i="0" dirty="0" err="1">
                <a:effectLst/>
                <a:latin typeface="Centaur" panose="02030504050205020304" charset="0"/>
                <a:cs typeface="Centaur" panose="02030504050205020304" charset="0"/>
              </a:rPr>
              <a:t>Komunitas</a:t>
            </a:r>
            <a:endParaRPr lang="en-ID" b="1" dirty="0">
              <a:latin typeface="Centaur" panose="02030504050205020304" charset="0"/>
              <a:cs typeface="Centaur" panose="0203050405020502030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 algn="just" fontAlgn="ctr">
              <a:lnSpc>
                <a:spcPct val="150000"/>
              </a:lnSpc>
              <a:spcBef>
                <a:spcPts val="75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ID" b="0" i="0" dirty="0" err="1">
                <a:effectLst/>
                <a:latin typeface="Centaur" panose="02030504050205020304" charset="0"/>
                <a:cs typeface="Centaur" panose="02030504050205020304" charset="0"/>
              </a:rPr>
              <a:t>Komunitas</a:t>
            </a:r>
            <a:r>
              <a:rPr lang="en-ID" b="0" i="0" dirty="0">
                <a:effectLst/>
                <a:latin typeface="Centaur" panose="02030504050205020304" charset="0"/>
                <a:cs typeface="Centaur" panose="02030504050205020304" charset="0"/>
              </a:rPr>
              <a:t> </a:t>
            </a:r>
            <a:r>
              <a:rPr lang="en-ID" b="0" i="0" dirty="0" err="1">
                <a:effectLst/>
                <a:latin typeface="Centaur" panose="02030504050205020304" charset="0"/>
                <a:cs typeface="Centaur" panose="02030504050205020304" charset="0"/>
              </a:rPr>
              <a:t>merupakan</a:t>
            </a:r>
            <a:r>
              <a:rPr lang="en-ID" b="0" i="0" dirty="0">
                <a:effectLst/>
                <a:latin typeface="Centaur" panose="02030504050205020304" charset="0"/>
                <a:cs typeface="Centaur" panose="02030504050205020304" charset="0"/>
              </a:rPr>
              <a:t> </a:t>
            </a:r>
            <a:r>
              <a:rPr lang="en-ID" b="0" i="0" dirty="0" err="1">
                <a:effectLst/>
                <a:latin typeface="Centaur" panose="02030504050205020304" charset="0"/>
                <a:cs typeface="Centaur" panose="02030504050205020304" charset="0"/>
              </a:rPr>
              <a:t>kelompok</a:t>
            </a:r>
            <a:r>
              <a:rPr lang="en-ID" b="0" i="0" dirty="0">
                <a:effectLst/>
                <a:latin typeface="Centaur" panose="02030504050205020304" charset="0"/>
                <a:cs typeface="Centaur" panose="02030504050205020304" charset="0"/>
              </a:rPr>
              <a:t> </a:t>
            </a:r>
            <a:r>
              <a:rPr lang="en-ID" b="0" i="0" dirty="0" err="1">
                <a:effectLst/>
                <a:latin typeface="Centaur" panose="02030504050205020304" charset="0"/>
                <a:cs typeface="Centaur" panose="02030504050205020304" charset="0"/>
              </a:rPr>
              <a:t>masyarakat</a:t>
            </a:r>
            <a:r>
              <a:rPr lang="en-ID" b="0" i="0" dirty="0">
                <a:effectLst/>
                <a:latin typeface="Centaur" panose="02030504050205020304" charset="0"/>
                <a:cs typeface="Centaur" panose="02030504050205020304" charset="0"/>
              </a:rPr>
              <a:t> yang </a:t>
            </a:r>
            <a:r>
              <a:rPr lang="en-ID" b="0" i="0" dirty="0" err="1">
                <a:effectLst/>
                <a:latin typeface="Centaur" panose="02030504050205020304" charset="0"/>
                <a:cs typeface="Centaur" panose="02030504050205020304" charset="0"/>
              </a:rPr>
              <a:t>memiliki</a:t>
            </a:r>
            <a:r>
              <a:rPr lang="en-ID" b="0" i="0" dirty="0">
                <a:effectLst/>
                <a:latin typeface="Centaur" panose="02030504050205020304" charset="0"/>
                <a:cs typeface="Centaur" panose="02030504050205020304" charset="0"/>
              </a:rPr>
              <a:t> </a:t>
            </a:r>
            <a:r>
              <a:rPr lang="en-ID" b="0" i="0" dirty="0" err="1">
                <a:effectLst/>
                <a:latin typeface="Centaur" panose="02030504050205020304" charset="0"/>
                <a:cs typeface="Centaur" panose="02030504050205020304" charset="0"/>
              </a:rPr>
              <a:t>karakteristik</a:t>
            </a:r>
            <a:r>
              <a:rPr lang="en-ID" b="0" i="0" dirty="0">
                <a:effectLst/>
                <a:latin typeface="Centaur" panose="02030504050205020304" charset="0"/>
                <a:cs typeface="Centaur" panose="02030504050205020304" charset="0"/>
              </a:rPr>
              <a:t> dan </a:t>
            </a:r>
            <a:r>
              <a:rPr lang="en-ID" b="0" i="0" dirty="0" err="1">
                <a:effectLst/>
                <a:latin typeface="Centaur" panose="02030504050205020304" charset="0"/>
                <a:cs typeface="Centaur" panose="02030504050205020304" charset="0"/>
              </a:rPr>
              <a:t>masalah</a:t>
            </a:r>
            <a:r>
              <a:rPr lang="en-ID" b="0" i="0" dirty="0">
                <a:effectLst/>
                <a:latin typeface="Centaur" panose="02030504050205020304" charset="0"/>
                <a:cs typeface="Centaur" panose="02030504050205020304" charset="0"/>
              </a:rPr>
              <a:t> </a:t>
            </a:r>
            <a:r>
              <a:rPr lang="en-ID" b="0" i="0" dirty="0" err="1">
                <a:effectLst/>
                <a:latin typeface="Centaur" panose="02030504050205020304" charset="0"/>
                <a:cs typeface="Centaur" panose="02030504050205020304" charset="0"/>
              </a:rPr>
              <a:t>kesehatan</a:t>
            </a:r>
            <a:r>
              <a:rPr lang="en-ID" b="0" i="0" dirty="0">
                <a:effectLst/>
                <a:latin typeface="Centaur" panose="02030504050205020304" charset="0"/>
                <a:cs typeface="Centaur" panose="02030504050205020304" charset="0"/>
              </a:rPr>
              <a:t> yang </a:t>
            </a:r>
            <a:r>
              <a:rPr lang="en-ID" b="0" i="0" dirty="0" err="1">
                <a:effectLst/>
                <a:latin typeface="Centaur" panose="02030504050205020304" charset="0"/>
                <a:cs typeface="Centaur" panose="02030504050205020304" charset="0"/>
              </a:rPr>
              <a:t>serupa</a:t>
            </a:r>
            <a:r>
              <a:rPr lang="en-ID" b="0" i="0" dirty="0">
                <a:effectLst/>
                <a:latin typeface="Centaur" panose="02030504050205020304" charset="0"/>
                <a:cs typeface="Centaur" panose="02030504050205020304" charset="0"/>
              </a:rPr>
              <a:t>. </a:t>
            </a:r>
            <a:endParaRPr lang="en-ID" b="0" i="0" dirty="0">
              <a:effectLst/>
              <a:latin typeface="Centaur" panose="02030504050205020304" charset="0"/>
              <a:cs typeface="Centaur" panose="02030504050205020304" charset="0"/>
            </a:endParaRPr>
          </a:p>
          <a:p>
            <a:pPr marL="514350" indent="-514350" algn="just">
              <a:lnSpc>
                <a:spcPct val="150000"/>
              </a:lnSpc>
              <a:spcBef>
                <a:spcPts val="750"/>
              </a:spcBef>
              <a:spcAft>
                <a:spcPts val="1500"/>
              </a:spcAft>
              <a:buFont typeface="+mj-lt"/>
              <a:buAutoNum type="arabicPeriod"/>
            </a:pPr>
            <a:r>
              <a:rPr lang="en-ID" b="0" i="0" dirty="0" err="1">
                <a:effectLst/>
                <a:latin typeface="Centaur" panose="02030504050205020304" charset="0"/>
                <a:cs typeface="Centaur" panose="02030504050205020304" charset="0"/>
              </a:rPr>
              <a:t>Promosi</a:t>
            </a:r>
            <a:r>
              <a:rPr lang="en-ID" b="0" i="0" dirty="0">
                <a:effectLst/>
                <a:latin typeface="Centaur" panose="02030504050205020304" charset="0"/>
                <a:cs typeface="Centaur" panose="02030504050205020304" charset="0"/>
              </a:rPr>
              <a:t> </a:t>
            </a:r>
            <a:r>
              <a:rPr lang="en-ID" b="0" i="0" dirty="0" err="1">
                <a:effectLst/>
                <a:latin typeface="Centaur" panose="02030504050205020304" charset="0"/>
                <a:cs typeface="Centaur" panose="02030504050205020304" charset="0"/>
              </a:rPr>
              <a:t>kesehatan</a:t>
            </a:r>
            <a:r>
              <a:rPr lang="en-ID" b="0" i="0" dirty="0">
                <a:effectLst/>
                <a:latin typeface="Centaur" panose="02030504050205020304" charset="0"/>
                <a:cs typeface="Centaur" panose="02030504050205020304" charset="0"/>
              </a:rPr>
              <a:t> pada </a:t>
            </a:r>
            <a:r>
              <a:rPr lang="en-ID" b="0" i="0" dirty="0" err="1">
                <a:effectLst/>
                <a:latin typeface="Centaur" panose="02030504050205020304" charset="0"/>
                <a:cs typeface="Centaur" panose="02030504050205020304" charset="0"/>
              </a:rPr>
              <a:t>komunitas</a:t>
            </a:r>
            <a:r>
              <a:rPr lang="en-ID" b="0" i="0" dirty="0">
                <a:effectLst/>
                <a:latin typeface="Centaur" panose="02030504050205020304" charset="0"/>
                <a:cs typeface="Centaur" panose="02030504050205020304" charset="0"/>
              </a:rPr>
              <a:t> </a:t>
            </a:r>
            <a:r>
              <a:rPr lang="en-ID" b="0" i="0" dirty="0" err="1">
                <a:effectLst/>
                <a:latin typeface="Centaur" panose="02030504050205020304" charset="0"/>
                <a:cs typeface="Centaur" panose="02030504050205020304" charset="0"/>
              </a:rPr>
              <a:t>dapat</a:t>
            </a:r>
            <a:r>
              <a:rPr lang="en-ID" b="0" i="0" dirty="0">
                <a:effectLst/>
                <a:latin typeface="Centaur" panose="02030504050205020304" charset="0"/>
                <a:cs typeface="Centaur" panose="02030504050205020304" charset="0"/>
              </a:rPr>
              <a:t> </a:t>
            </a:r>
            <a:r>
              <a:rPr lang="en-ID" b="0" i="0" dirty="0" err="1">
                <a:effectLst/>
                <a:latin typeface="Centaur" panose="02030504050205020304" charset="0"/>
                <a:cs typeface="Centaur" panose="02030504050205020304" charset="0"/>
              </a:rPr>
              <a:t>dilakukan</a:t>
            </a:r>
            <a:r>
              <a:rPr lang="en-ID" b="0" i="0" dirty="0">
                <a:effectLst/>
                <a:latin typeface="Centaur" panose="02030504050205020304" charset="0"/>
                <a:cs typeface="Centaur" panose="02030504050205020304" charset="0"/>
              </a:rPr>
              <a:t> </a:t>
            </a:r>
            <a:r>
              <a:rPr lang="en-ID" b="0" i="0" dirty="0" err="1">
                <a:effectLst/>
                <a:latin typeface="Centaur" panose="02030504050205020304" charset="0"/>
                <a:cs typeface="Centaur" panose="02030504050205020304" charset="0"/>
              </a:rPr>
              <a:t>melalui</a:t>
            </a:r>
            <a:r>
              <a:rPr lang="en-ID" b="0" i="0" dirty="0">
                <a:effectLst/>
                <a:latin typeface="Centaur" panose="02030504050205020304" charset="0"/>
                <a:cs typeface="Centaur" panose="02030504050205020304" charset="0"/>
              </a:rPr>
              <a:t> </a:t>
            </a:r>
            <a:r>
              <a:rPr lang="en-ID" b="0" i="0" dirty="0" err="1">
                <a:effectLst/>
                <a:latin typeface="Centaur" panose="02030504050205020304" charset="0"/>
                <a:cs typeface="Centaur" panose="02030504050205020304" charset="0"/>
              </a:rPr>
              <a:t>berbagai</a:t>
            </a:r>
            <a:r>
              <a:rPr lang="en-ID" b="0" i="0" dirty="0">
                <a:effectLst/>
                <a:latin typeface="Centaur" panose="02030504050205020304" charset="0"/>
                <a:cs typeface="Centaur" panose="02030504050205020304" charset="0"/>
              </a:rPr>
              <a:t> </a:t>
            </a:r>
            <a:r>
              <a:rPr lang="en-ID" b="0" i="0" dirty="0" err="1">
                <a:effectLst/>
                <a:latin typeface="Centaur" panose="02030504050205020304" charset="0"/>
                <a:cs typeface="Centaur" panose="02030504050205020304" charset="0"/>
              </a:rPr>
              <a:t>kegiatan</a:t>
            </a:r>
            <a:r>
              <a:rPr lang="en-ID" b="0" i="0" dirty="0">
                <a:effectLst/>
                <a:latin typeface="Centaur" panose="02030504050205020304" charset="0"/>
                <a:cs typeface="Centaur" panose="02030504050205020304" charset="0"/>
              </a:rPr>
              <a:t>, </a:t>
            </a:r>
            <a:r>
              <a:rPr lang="en-ID" b="0" i="0" dirty="0" err="1">
                <a:effectLst/>
                <a:latin typeface="Centaur" panose="02030504050205020304" charset="0"/>
                <a:cs typeface="Centaur" panose="02030504050205020304" charset="0"/>
              </a:rPr>
              <a:t>seperti</a:t>
            </a:r>
            <a:r>
              <a:rPr lang="en-ID" b="0" i="0" dirty="0">
                <a:effectLst/>
                <a:latin typeface="Centaur" panose="02030504050205020304" charset="0"/>
                <a:cs typeface="Centaur" panose="02030504050205020304" charset="0"/>
              </a:rPr>
              <a:t> </a:t>
            </a:r>
            <a:r>
              <a:rPr lang="en-ID" b="0" i="0" dirty="0" err="1">
                <a:effectLst/>
                <a:latin typeface="Centaur" panose="02030504050205020304" charset="0"/>
                <a:cs typeface="Centaur" panose="02030504050205020304" charset="0"/>
              </a:rPr>
              <a:t>penyuluhan</a:t>
            </a:r>
            <a:r>
              <a:rPr lang="en-ID" b="0" i="0" dirty="0">
                <a:effectLst/>
                <a:latin typeface="Centaur" panose="02030504050205020304" charset="0"/>
                <a:cs typeface="Centaur" panose="02030504050205020304" charset="0"/>
              </a:rPr>
              <a:t> </a:t>
            </a:r>
            <a:r>
              <a:rPr lang="en-ID" b="0" i="0" dirty="0" err="1">
                <a:effectLst/>
                <a:latin typeface="Centaur" panose="02030504050205020304" charset="0"/>
                <a:cs typeface="Centaur" panose="02030504050205020304" charset="0"/>
              </a:rPr>
              <a:t>kesehatan</a:t>
            </a:r>
            <a:r>
              <a:rPr lang="en-ID" b="0" i="0" dirty="0">
                <a:effectLst/>
                <a:latin typeface="Centaur" panose="02030504050205020304" charset="0"/>
                <a:cs typeface="Centaur" panose="02030504050205020304" charset="0"/>
              </a:rPr>
              <a:t>, </a:t>
            </a:r>
            <a:r>
              <a:rPr lang="en-ID" b="0" i="0" dirty="0" err="1">
                <a:effectLst/>
                <a:latin typeface="Centaur" panose="02030504050205020304" charset="0"/>
                <a:cs typeface="Centaur" panose="02030504050205020304" charset="0"/>
              </a:rPr>
              <a:t>kampanye</a:t>
            </a:r>
            <a:r>
              <a:rPr lang="en-ID" b="0" i="0" dirty="0">
                <a:effectLst/>
                <a:latin typeface="Centaur" panose="02030504050205020304" charset="0"/>
                <a:cs typeface="Centaur" panose="02030504050205020304" charset="0"/>
              </a:rPr>
              <a:t> </a:t>
            </a:r>
            <a:r>
              <a:rPr lang="en-ID" b="0" i="0" dirty="0" err="1">
                <a:effectLst/>
                <a:latin typeface="Centaur" panose="02030504050205020304" charset="0"/>
                <a:cs typeface="Centaur" panose="02030504050205020304" charset="0"/>
              </a:rPr>
              <a:t>kesehatan</a:t>
            </a:r>
            <a:r>
              <a:rPr lang="en-ID" b="0" i="0" dirty="0">
                <a:effectLst/>
                <a:latin typeface="Centaur" panose="02030504050205020304" charset="0"/>
                <a:cs typeface="Centaur" panose="02030504050205020304" charset="0"/>
              </a:rPr>
              <a:t>, dan </a:t>
            </a:r>
            <a:r>
              <a:rPr lang="en-ID" b="0" i="0" dirty="0" err="1">
                <a:effectLst/>
                <a:latin typeface="Centaur" panose="02030504050205020304" charset="0"/>
                <a:cs typeface="Centaur" panose="02030504050205020304" charset="0"/>
              </a:rPr>
              <a:t>pembangunan</a:t>
            </a:r>
            <a:r>
              <a:rPr lang="en-ID" b="0" i="0" dirty="0">
                <a:effectLst/>
                <a:latin typeface="Centaur" panose="02030504050205020304" charset="0"/>
                <a:cs typeface="Centaur" panose="02030504050205020304" charset="0"/>
              </a:rPr>
              <a:t> </a:t>
            </a:r>
            <a:r>
              <a:rPr lang="en-ID" b="0" i="0" dirty="0" err="1">
                <a:effectLst/>
                <a:latin typeface="Centaur" panose="02030504050205020304" charset="0"/>
                <a:cs typeface="Centaur" panose="02030504050205020304" charset="0"/>
              </a:rPr>
              <a:t>lingkungan</a:t>
            </a:r>
            <a:r>
              <a:rPr lang="en-ID" b="0" i="0" dirty="0">
                <a:effectLst/>
                <a:latin typeface="Centaur" panose="02030504050205020304" charset="0"/>
                <a:cs typeface="Centaur" panose="02030504050205020304" charset="0"/>
              </a:rPr>
              <a:t> yang </a:t>
            </a:r>
            <a:r>
              <a:rPr lang="en-ID" b="0" i="0" dirty="0" err="1">
                <a:effectLst/>
                <a:latin typeface="Centaur" panose="02030504050205020304" charset="0"/>
                <a:cs typeface="Centaur" panose="02030504050205020304" charset="0"/>
              </a:rPr>
              <a:t>seha</a:t>
            </a:r>
            <a:endParaRPr lang="en-ID" b="0" i="0" dirty="0">
              <a:effectLst/>
              <a:latin typeface="Centaur" panose="02030504050205020304" charset="0"/>
              <a:cs typeface="Centaur" panose="02030504050205020304" charset="0"/>
            </a:endParaRPr>
          </a:p>
          <a:p>
            <a:endParaRPr lang="en-ID" dirty="0">
              <a:latin typeface="Centaur" panose="02030504050205020304" charset="0"/>
              <a:cs typeface="Centaur" panose="02030504050205020304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b="0" i="0" dirty="0">
                <a:effectLst/>
                <a:latin typeface="Google Sans"/>
              </a:rPr>
              <a:t>Masyarakat </a:t>
            </a:r>
            <a:r>
              <a:rPr lang="en-ID" b="0" i="0" dirty="0" err="1">
                <a:effectLst/>
                <a:latin typeface="Google Sans"/>
              </a:rPr>
              <a:t>Umum</a:t>
            </a:r>
            <a:r>
              <a:rPr lang="en-ID" b="0" i="0" dirty="0">
                <a:effectLst/>
                <a:latin typeface="Google Sans"/>
              </a:rPr>
              <a:t>:</a:t>
            </a:r>
            <a:endParaRPr lang="en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 algn="just" fontAlgn="ctr">
              <a:lnSpc>
                <a:spcPct val="150000"/>
              </a:lnSpc>
              <a:spcBef>
                <a:spcPts val="75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ID" b="0" i="0" dirty="0">
                <a:effectLst/>
                <a:latin typeface="Google Sans"/>
              </a:rPr>
              <a:t>Masyarakat </a:t>
            </a:r>
            <a:r>
              <a:rPr lang="en-ID" b="0" i="0" dirty="0" err="1">
                <a:effectLst/>
                <a:latin typeface="Google Sans"/>
              </a:rPr>
              <a:t>umum</a:t>
            </a:r>
            <a:r>
              <a:rPr lang="en-ID" b="0" i="0" dirty="0">
                <a:effectLst/>
                <a:latin typeface="Google Sans"/>
              </a:rPr>
              <a:t> </a:t>
            </a:r>
            <a:r>
              <a:rPr lang="en-ID" b="0" i="0" dirty="0" err="1">
                <a:effectLst/>
                <a:latin typeface="Google Sans"/>
              </a:rPr>
              <a:t>merupakan</a:t>
            </a:r>
            <a:r>
              <a:rPr lang="en-ID" b="0" i="0" dirty="0">
                <a:effectLst/>
                <a:latin typeface="Google Sans"/>
              </a:rPr>
              <a:t> </a:t>
            </a:r>
            <a:r>
              <a:rPr lang="en-ID" b="0" i="0" dirty="0" err="1">
                <a:effectLst/>
                <a:latin typeface="Google Sans"/>
              </a:rPr>
              <a:t>kelompok</a:t>
            </a:r>
            <a:r>
              <a:rPr lang="en-ID" b="0" i="0" dirty="0">
                <a:effectLst/>
                <a:latin typeface="Google Sans"/>
              </a:rPr>
              <a:t> </a:t>
            </a:r>
            <a:r>
              <a:rPr lang="en-ID" b="0" i="0" dirty="0" err="1">
                <a:effectLst/>
                <a:latin typeface="Google Sans"/>
              </a:rPr>
              <a:t>masyarakat</a:t>
            </a:r>
            <a:r>
              <a:rPr lang="en-ID" b="0" i="0" dirty="0">
                <a:effectLst/>
                <a:latin typeface="Google Sans"/>
              </a:rPr>
              <a:t> yang </a:t>
            </a:r>
            <a:r>
              <a:rPr lang="en-ID" b="0" i="0" dirty="0" err="1">
                <a:effectLst/>
                <a:latin typeface="Google Sans"/>
              </a:rPr>
              <a:t>luas</a:t>
            </a:r>
            <a:r>
              <a:rPr lang="en-ID" b="0" i="0" dirty="0">
                <a:effectLst/>
                <a:latin typeface="Google Sans"/>
              </a:rPr>
              <a:t> dan </a:t>
            </a:r>
            <a:r>
              <a:rPr lang="en-ID" b="0" i="0" dirty="0" err="1">
                <a:effectLst/>
                <a:latin typeface="Google Sans"/>
              </a:rPr>
              <a:t>heterogen</a:t>
            </a:r>
            <a:r>
              <a:rPr lang="en-ID" b="0" i="0" dirty="0">
                <a:effectLst/>
                <a:latin typeface="Google Sans"/>
              </a:rPr>
              <a:t>. </a:t>
            </a:r>
            <a:endParaRPr lang="en-ID" b="0" i="0" dirty="0">
              <a:effectLst/>
              <a:latin typeface="Google Sans"/>
            </a:endParaRPr>
          </a:p>
          <a:p>
            <a:pPr marL="514350" indent="-514350" algn="just">
              <a:lnSpc>
                <a:spcPct val="150000"/>
              </a:lnSpc>
              <a:spcBef>
                <a:spcPts val="750"/>
              </a:spcBef>
              <a:spcAft>
                <a:spcPts val="1500"/>
              </a:spcAft>
              <a:buFont typeface="+mj-lt"/>
              <a:buAutoNum type="arabicPeriod"/>
            </a:pPr>
            <a:r>
              <a:rPr lang="en-ID" b="0" i="0" dirty="0" err="1">
                <a:effectLst/>
                <a:latin typeface="Google Sans"/>
              </a:rPr>
              <a:t>Promosi</a:t>
            </a:r>
            <a:r>
              <a:rPr lang="en-ID" b="0" i="0" dirty="0">
                <a:effectLst/>
                <a:latin typeface="Google Sans"/>
              </a:rPr>
              <a:t> </a:t>
            </a:r>
            <a:r>
              <a:rPr lang="en-ID" b="0" i="0" dirty="0" err="1">
                <a:effectLst/>
                <a:latin typeface="Google Sans"/>
              </a:rPr>
              <a:t>kesehatan</a:t>
            </a:r>
            <a:r>
              <a:rPr lang="en-ID" b="0" i="0" dirty="0">
                <a:effectLst/>
                <a:latin typeface="Google Sans"/>
              </a:rPr>
              <a:t> pada </a:t>
            </a:r>
            <a:r>
              <a:rPr lang="en-ID" b="0" i="0" dirty="0" err="1">
                <a:effectLst/>
                <a:latin typeface="Google Sans"/>
              </a:rPr>
              <a:t>masyarakat</a:t>
            </a:r>
            <a:r>
              <a:rPr lang="en-ID" b="0" i="0" dirty="0">
                <a:effectLst/>
                <a:latin typeface="Google Sans"/>
              </a:rPr>
              <a:t> </a:t>
            </a:r>
            <a:r>
              <a:rPr lang="en-ID" b="0" i="0" dirty="0" err="1">
                <a:effectLst/>
                <a:latin typeface="Google Sans"/>
              </a:rPr>
              <a:t>umum</a:t>
            </a:r>
            <a:r>
              <a:rPr lang="en-ID" b="0" i="0" dirty="0">
                <a:effectLst/>
                <a:latin typeface="Google Sans"/>
              </a:rPr>
              <a:t> </a:t>
            </a:r>
            <a:r>
              <a:rPr lang="en-ID" b="0" i="0" dirty="0" err="1">
                <a:effectLst/>
                <a:latin typeface="Google Sans"/>
              </a:rPr>
              <a:t>dapat</a:t>
            </a:r>
            <a:r>
              <a:rPr lang="en-ID" b="0" i="0" dirty="0">
                <a:effectLst/>
                <a:latin typeface="Google Sans"/>
              </a:rPr>
              <a:t> </a:t>
            </a:r>
            <a:r>
              <a:rPr lang="en-ID" b="0" i="0" dirty="0" err="1">
                <a:effectLst/>
                <a:latin typeface="Google Sans"/>
              </a:rPr>
              <a:t>dilakukan</a:t>
            </a:r>
            <a:r>
              <a:rPr lang="en-ID" b="0" i="0" dirty="0">
                <a:effectLst/>
                <a:latin typeface="Google Sans"/>
              </a:rPr>
              <a:t> </a:t>
            </a:r>
            <a:r>
              <a:rPr lang="en-ID" b="0" i="0" dirty="0" err="1">
                <a:effectLst/>
                <a:latin typeface="Google Sans"/>
              </a:rPr>
              <a:t>melalui</a:t>
            </a:r>
            <a:r>
              <a:rPr lang="en-ID" b="0" i="0" dirty="0">
                <a:effectLst/>
                <a:latin typeface="Google Sans"/>
              </a:rPr>
              <a:t> </a:t>
            </a:r>
            <a:r>
              <a:rPr lang="en-ID" b="0" i="0" dirty="0" err="1">
                <a:effectLst/>
                <a:latin typeface="Google Sans"/>
              </a:rPr>
              <a:t>berbagai</a:t>
            </a:r>
            <a:r>
              <a:rPr lang="en-ID" b="0" i="0" dirty="0">
                <a:effectLst/>
                <a:latin typeface="Google Sans"/>
              </a:rPr>
              <a:t> media, </a:t>
            </a:r>
            <a:r>
              <a:rPr lang="en-ID" b="0" i="0" dirty="0" err="1">
                <a:effectLst/>
                <a:latin typeface="Google Sans"/>
              </a:rPr>
              <a:t>seperti</a:t>
            </a:r>
            <a:r>
              <a:rPr lang="en-ID" b="0" i="0" dirty="0">
                <a:effectLst/>
                <a:latin typeface="Google Sans"/>
              </a:rPr>
              <a:t> </a:t>
            </a:r>
            <a:r>
              <a:rPr lang="en-ID" b="0" i="0" dirty="0" err="1">
                <a:effectLst/>
                <a:latin typeface="Google Sans"/>
              </a:rPr>
              <a:t>televisi</a:t>
            </a:r>
            <a:r>
              <a:rPr lang="en-ID" b="0" i="0" dirty="0">
                <a:effectLst/>
                <a:latin typeface="Google Sans"/>
              </a:rPr>
              <a:t>, radio, internet, dan media </a:t>
            </a:r>
            <a:r>
              <a:rPr lang="en-ID" b="0" i="0" dirty="0" err="1">
                <a:effectLst/>
                <a:latin typeface="Google Sans"/>
              </a:rPr>
              <a:t>cetak</a:t>
            </a:r>
            <a:endParaRPr lang="en-ID" b="0" i="0" dirty="0">
              <a:effectLst/>
              <a:latin typeface="Google Sans"/>
            </a:endParaRPr>
          </a:p>
          <a:p>
            <a:endParaRPr lang="en-ID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b="0" i="0" dirty="0" err="1">
                <a:effectLst/>
                <a:latin typeface="Centaur" panose="02030504050205020304" charset="0"/>
                <a:cs typeface="Centaur" panose="02030504050205020304" charset="0"/>
              </a:rPr>
              <a:t>Tingkatan</a:t>
            </a:r>
            <a:r>
              <a:rPr lang="en-ID" b="0" i="0" dirty="0">
                <a:effectLst/>
                <a:latin typeface="Centaur" panose="02030504050205020304" charset="0"/>
                <a:cs typeface="Centaur" panose="02030504050205020304" charset="0"/>
              </a:rPr>
              <a:t> </a:t>
            </a:r>
            <a:r>
              <a:rPr lang="en-ID" b="0" i="0" dirty="0" err="1">
                <a:effectLst/>
                <a:latin typeface="Centaur" panose="02030504050205020304" charset="0"/>
                <a:cs typeface="Centaur" panose="02030504050205020304" charset="0"/>
              </a:rPr>
              <a:t>Pelayanan</a:t>
            </a:r>
            <a:r>
              <a:rPr lang="en-ID" b="0" i="0" dirty="0">
                <a:effectLst/>
                <a:latin typeface="Centaur" panose="02030504050205020304" charset="0"/>
                <a:cs typeface="Centaur" panose="02030504050205020304" charset="0"/>
              </a:rPr>
              <a:t> Kesehatan</a:t>
            </a:r>
            <a:endParaRPr lang="en-ID" dirty="0">
              <a:latin typeface="Centaur" panose="02030504050205020304" charset="0"/>
              <a:cs typeface="Centaur" panose="0203050405020502030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rmAutofit/>
          </a:bodyPr>
          <a:lstStyle/>
          <a:p>
            <a:pPr marL="514350" indent="-514350" algn="l">
              <a:lnSpc>
                <a:spcPct val="150000"/>
              </a:lnSpc>
              <a:spcBef>
                <a:spcPts val="75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ID" b="1" i="0" dirty="0" err="1">
                <a:effectLst/>
                <a:latin typeface="Centaur" panose="02030504050205020304" charset="0"/>
                <a:cs typeface="Centaur" panose="02030504050205020304" charset="0"/>
              </a:rPr>
              <a:t>Promotif</a:t>
            </a:r>
            <a:r>
              <a:rPr lang="en-ID" b="1" i="0" dirty="0">
                <a:effectLst/>
                <a:latin typeface="Centaur" panose="02030504050205020304" charset="0"/>
                <a:cs typeface="Centaur" panose="02030504050205020304" charset="0"/>
              </a:rPr>
              <a:t>:</a:t>
            </a:r>
            <a:r>
              <a:rPr lang="en-ID" b="0" i="0" dirty="0">
                <a:effectLst/>
                <a:latin typeface="Centaur" panose="02030504050205020304" charset="0"/>
                <a:cs typeface="Centaur" panose="02030504050205020304" charset="0"/>
              </a:rPr>
              <a:t> </a:t>
            </a:r>
            <a:r>
              <a:rPr lang="en-ID" b="0" i="0" dirty="0" err="1">
                <a:effectLst/>
                <a:latin typeface="Centaur" panose="02030504050205020304" charset="0"/>
                <a:cs typeface="Centaur" panose="02030504050205020304" charset="0"/>
              </a:rPr>
              <a:t>Berfokus</a:t>
            </a:r>
            <a:r>
              <a:rPr lang="en-ID" b="0" i="0" dirty="0">
                <a:effectLst/>
                <a:latin typeface="Centaur" panose="02030504050205020304" charset="0"/>
                <a:cs typeface="Centaur" panose="02030504050205020304" charset="0"/>
              </a:rPr>
              <a:t> pada </a:t>
            </a:r>
            <a:r>
              <a:rPr lang="en-ID" b="0" i="0" dirty="0" err="1">
                <a:effectLst/>
                <a:latin typeface="Centaur" panose="02030504050205020304" charset="0"/>
                <a:cs typeface="Centaur" panose="02030504050205020304" charset="0"/>
              </a:rPr>
              <a:t>peningkatan</a:t>
            </a:r>
            <a:r>
              <a:rPr lang="en-ID" b="0" i="0" dirty="0">
                <a:effectLst/>
                <a:latin typeface="Centaur" panose="02030504050205020304" charset="0"/>
                <a:cs typeface="Centaur" panose="02030504050205020304" charset="0"/>
              </a:rPr>
              <a:t> </a:t>
            </a:r>
            <a:r>
              <a:rPr lang="en-ID" b="0" i="0" dirty="0" err="1">
                <a:effectLst/>
                <a:latin typeface="Centaur" panose="02030504050205020304" charset="0"/>
                <a:cs typeface="Centaur" panose="02030504050205020304" charset="0"/>
              </a:rPr>
              <a:t>kesehatan</a:t>
            </a:r>
            <a:r>
              <a:rPr lang="en-ID" b="0" i="0" dirty="0">
                <a:effectLst/>
                <a:latin typeface="Centaur" panose="02030504050205020304" charset="0"/>
                <a:cs typeface="Centaur" panose="02030504050205020304" charset="0"/>
              </a:rPr>
              <a:t> dan </a:t>
            </a:r>
            <a:r>
              <a:rPr lang="en-ID" b="0" i="0" dirty="0" err="1">
                <a:effectLst/>
                <a:latin typeface="Centaur" panose="02030504050205020304" charset="0"/>
                <a:cs typeface="Centaur" panose="02030504050205020304" charset="0"/>
              </a:rPr>
              <a:t>pencegahan</a:t>
            </a:r>
            <a:r>
              <a:rPr lang="en-ID" b="0" i="0" dirty="0">
                <a:effectLst/>
                <a:latin typeface="Centaur" panose="02030504050205020304" charset="0"/>
                <a:cs typeface="Centaur" panose="02030504050205020304" charset="0"/>
              </a:rPr>
              <a:t> </a:t>
            </a:r>
            <a:r>
              <a:rPr lang="en-ID" b="0" i="0" dirty="0" err="1">
                <a:effectLst/>
                <a:latin typeface="Centaur" panose="02030504050205020304" charset="0"/>
                <a:cs typeface="Centaur" panose="02030504050205020304" charset="0"/>
              </a:rPr>
              <a:t>penyakit</a:t>
            </a:r>
            <a:r>
              <a:rPr lang="en-ID" b="0" i="0" dirty="0">
                <a:effectLst/>
                <a:latin typeface="Centaur" panose="02030504050205020304" charset="0"/>
                <a:cs typeface="Centaur" panose="02030504050205020304" charset="0"/>
              </a:rPr>
              <a:t> </a:t>
            </a:r>
            <a:r>
              <a:rPr lang="en-ID" b="0" i="0" dirty="0" err="1">
                <a:effectLst/>
                <a:latin typeface="Centaur" panose="02030504050205020304" charset="0"/>
                <a:cs typeface="Centaur" panose="02030504050205020304" charset="0"/>
              </a:rPr>
              <a:t>sejak</a:t>
            </a:r>
            <a:r>
              <a:rPr lang="en-ID" b="0" i="0" dirty="0">
                <a:effectLst/>
                <a:latin typeface="Centaur" panose="02030504050205020304" charset="0"/>
                <a:cs typeface="Centaur" panose="02030504050205020304" charset="0"/>
              </a:rPr>
              <a:t> </a:t>
            </a:r>
            <a:r>
              <a:rPr lang="en-ID" b="0" i="0" dirty="0" err="1">
                <a:effectLst/>
                <a:latin typeface="Centaur" panose="02030504050205020304" charset="0"/>
                <a:cs typeface="Centaur" panose="02030504050205020304" charset="0"/>
              </a:rPr>
              <a:t>dini</a:t>
            </a:r>
            <a:r>
              <a:rPr lang="en-ID" b="0" i="0" dirty="0">
                <a:effectLst/>
                <a:latin typeface="Centaur" panose="02030504050205020304" charset="0"/>
                <a:cs typeface="Centaur" panose="02030504050205020304" charset="0"/>
              </a:rPr>
              <a:t>.</a:t>
            </a:r>
            <a:endParaRPr lang="en-ID" b="0" i="0" dirty="0">
              <a:effectLst/>
              <a:latin typeface="Centaur" panose="02030504050205020304" charset="0"/>
              <a:cs typeface="Centaur" panose="02030504050205020304" charset="0"/>
            </a:endParaRPr>
          </a:p>
          <a:p>
            <a:pPr marL="514350" indent="-514350" algn="l">
              <a:lnSpc>
                <a:spcPct val="150000"/>
              </a:lnSpc>
              <a:spcBef>
                <a:spcPts val="75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ID" b="1" i="0" dirty="0" err="1">
                <a:effectLst/>
                <a:latin typeface="Centaur" panose="02030504050205020304" charset="0"/>
                <a:cs typeface="Centaur" panose="02030504050205020304" charset="0"/>
              </a:rPr>
              <a:t>Preventif</a:t>
            </a:r>
            <a:r>
              <a:rPr lang="en-ID" b="1" i="0" dirty="0">
                <a:effectLst/>
                <a:latin typeface="Centaur" panose="02030504050205020304" charset="0"/>
                <a:cs typeface="Centaur" panose="02030504050205020304" charset="0"/>
              </a:rPr>
              <a:t>:</a:t>
            </a:r>
            <a:r>
              <a:rPr lang="en-ID" b="0" i="0" dirty="0">
                <a:effectLst/>
                <a:latin typeface="Centaur" panose="02030504050205020304" charset="0"/>
                <a:cs typeface="Centaur" panose="02030504050205020304" charset="0"/>
              </a:rPr>
              <a:t> </a:t>
            </a:r>
            <a:r>
              <a:rPr lang="en-ID" b="0" i="0" dirty="0" err="1">
                <a:effectLst/>
                <a:latin typeface="Centaur" panose="02030504050205020304" charset="0"/>
                <a:cs typeface="Centaur" panose="02030504050205020304" charset="0"/>
              </a:rPr>
              <a:t>Berfokus</a:t>
            </a:r>
            <a:r>
              <a:rPr lang="en-ID" b="0" i="0" dirty="0">
                <a:effectLst/>
                <a:latin typeface="Centaur" panose="02030504050205020304" charset="0"/>
                <a:cs typeface="Centaur" panose="02030504050205020304" charset="0"/>
              </a:rPr>
              <a:t> pada </a:t>
            </a:r>
            <a:r>
              <a:rPr lang="en-ID" b="0" i="0" dirty="0" err="1">
                <a:effectLst/>
                <a:latin typeface="Centaur" panose="02030504050205020304" charset="0"/>
                <a:cs typeface="Centaur" panose="02030504050205020304" charset="0"/>
              </a:rPr>
              <a:t>pencegahan</a:t>
            </a:r>
            <a:r>
              <a:rPr lang="en-ID" b="0" i="0" dirty="0">
                <a:effectLst/>
                <a:latin typeface="Centaur" panose="02030504050205020304" charset="0"/>
                <a:cs typeface="Centaur" panose="02030504050205020304" charset="0"/>
              </a:rPr>
              <a:t> </a:t>
            </a:r>
            <a:r>
              <a:rPr lang="en-ID" b="0" i="0" dirty="0" err="1">
                <a:effectLst/>
                <a:latin typeface="Centaur" panose="02030504050205020304" charset="0"/>
                <a:cs typeface="Centaur" panose="02030504050205020304" charset="0"/>
              </a:rPr>
              <a:t>penyakit</a:t>
            </a:r>
            <a:r>
              <a:rPr lang="en-ID" b="0" i="0" dirty="0">
                <a:effectLst/>
                <a:latin typeface="Centaur" panose="02030504050205020304" charset="0"/>
                <a:cs typeface="Centaur" panose="02030504050205020304" charset="0"/>
              </a:rPr>
              <a:t> dan </a:t>
            </a:r>
            <a:r>
              <a:rPr lang="en-ID" b="0" i="0" dirty="0" err="1">
                <a:effectLst/>
                <a:latin typeface="Centaur" panose="02030504050205020304" charset="0"/>
                <a:cs typeface="Centaur" panose="02030504050205020304" charset="0"/>
              </a:rPr>
              <a:t>komplikasi</a:t>
            </a:r>
            <a:r>
              <a:rPr lang="en-ID" b="0" i="0" dirty="0">
                <a:effectLst/>
                <a:latin typeface="Centaur" panose="02030504050205020304" charset="0"/>
                <a:cs typeface="Centaur" panose="02030504050205020304" charset="0"/>
              </a:rPr>
              <a:t> </a:t>
            </a:r>
            <a:r>
              <a:rPr lang="en-ID" b="0" i="0" dirty="0" err="1">
                <a:effectLst/>
                <a:latin typeface="Centaur" panose="02030504050205020304" charset="0"/>
                <a:cs typeface="Centaur" panose="02030504050205020304" charset="0"/>
              </a:rPr>
              <a:t>penyakit</a:t>
            </a:r>
            <a:r>
              <a:rPr lang="en-ID" b="0" i="0" dirty="0">
                <a:effectLst/>
                <a:latin typeface="Centaur" panose="02030504050205020304" charset="0"/>
                <a:cs typeface="Centaur" panose="02030504050205020304" charset="0"/>
              </a:rPr>
              <a:t>.</a:t>
            </a:r>
            <a:endParaRPr lang="en-ID" b="0" i="0" dirty="0">
              <a:effectLst/>
              <a:latin typeface="Centaur" panose="02030504050205020304" charset="0"/>
              <a:cs typeface="Centaur" panose="02030504050205020304" charset="0"/>
            </a:endParaRPr>
          </a:p>
          <a:p>
            <a:pPr marL="514350" indent="-514350" algn="l">
              <a:lnSpc>
                <a:spcPct val="150000"/>
              </a:lnSpc>
              <a:spcBef>
                <a:spcPts val="75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ID" b="1" i="0" dirty="0" err="1">
                <a:effectLst/>
                <a:latin typeface="Centaur" panose="02030504050205020304" charset="0"/>
                <a:cs typeface="Centaur" panose="02030504050205020304" charset="0"/>
              </a:rPr>
              <a:t>Kuratif</a:t>
            </a:r>
            <a:r>
              <a:rPr lang="en-ID" b="1" i="0" dirty="0">
                <a:effectLst/>
                <a:latin typeface="Centaur" panose="02030504050205020304" charset="0"/>
                <a:cs typeface="Centaur" panose="02030504050205020304" charset="0"/>
              </a:rPr>
              <a:t>:</a:t>
            </a:r>
            <a:r>
              <a:rPr lang="en-ID" b="0" i="0" dirty="0">
                <a:effectLst/>
                <a:latin typeface="Centaur" panose="02030504050205020304" charset="0"/>
                <a:cs typeface="Centaur" panose="02030504050205020304" charset="0"/>
              </a:rPr>
              <a:t> </a:t>
            </a:r>
            <a:r>
              <a:rPr lang="en-ID" b="0" i="0" dirty="0" err="1">
                <a:effectLst/>
                <a:latin typeface="Centaur" panose="02030504050205020304" charset="0"/>
                <a:cs typeface="Centaur" panose="02030504050205020304" charset="0"/>
              </a:rPr>
              <a:t>Berfokus</a:t>
            </a:r>
            <a:r>
              <a:rPr lang="en-ID" b="0" i="0" dirty="0">
                <a:effectLst/>
                <a:latin typeface="Centaur" panose="02030504050205020304" charset="0"/>
                <a:cs typeface="Centaur" panose="02030504050205020304" charset="0"/>
              </a:rPr>
              <a:t> pada </a:t>
            </a:r>
            <a:r>
              <a:rPr lang="en-ID" b="0" i="0" dirty="0" err="1">
                <a:effectLst/>
                <a:latin typeface="Centaur" panose="02030504050205020304" charset="0"/>
                <a:cs typeface="Centaur" panose="02030504050205020304" charset="0"/>
              </a:rPr>
              <a:t>penyembuhan</a:t>
            </a:r>
            <a:r>
              <a:rPr lang="en-ID" b="0" i="0" dirty="0">
                <a:effectLst/>
                <a:latin typeface="Centaur" panose="02030504050205020304" charset="0"/>
                <a:cs typeface="Centaur" panose="02030504050205020304" charset="0"/>
              </a:rPr>
              <a:t> </a:t>
            </a:r>
            <a:r>
              <a:rPr lang="en-ID" b="0" i="0" dirty="0" err="1">
                <a:effectLst/>
                <a:latin typeface="Centaur" panose="02030504050205020304" charset="0"/>
                <a:cs typeface="Centaur" panose="02030504050205020304" charset="0"/>
              </a:rPr>
              <a:t>penyakit</a:t>
            </a:r>
            <a:r>
              <a:rPr lang="en-ID" b="0" i="0" dirty="0">
                <a:effectLst/>
                <a:latin typeface="Centaur" panose="02030504050205020304" charset="0"/>
                <a:cs typeface="Centaur" panose="02030504050205020304" charset="0"/>
              </a:rPr>
              <a:t> dan </a:t>
            </a:r>
            <a:r>
              <a:rPr lang="en-ID" b="0" i="0" dirty="0" err="1">
                <a:effectLst/>
                <a:latin typeface="Centaur" panose="02030504050205020304" charset="0"/>
                <a:cs typeface="Centaur" panose="02030504050205020304" charset="0"/>
              </a:rPr>
              <a:t>pemulihan</a:t>
            </a:r>
            <a:r>
              <a:rPr lang="en-ID" b="0" i="0" dirty="0">
                <a:effectLst/>
                <a:latin typeface="Centaur" panose="02030504050205020304" charset="0"/>
                <a:cs typeface="Centaur" panose="02030504050205020304" charset="0"/>
              </a:rPr>
              <a:t> </a:t>
            </a:r>
            <a:r>
              <a:rPr lang="en-ID" b="0" i="0" dirty="0" err="1">
                <a:effectLst/>
                <a:latin typeface="Centaur" panose="02030504050205020304" charset="0"/>
                <a:cs typeface="Centaur" panose="02030504050205020304" charset="0"/>
              </a:rPr>
              <a:t>kesehatan</a:t>
            </a:r>
            <a:r>
              <a:rPr lang="en-ID" b="0" i="0" dirty="0">
                <a:effectLst/>
                <a:latin typeface="Centaur" panose="02030504050205020304" charset="0"/>
                <a:cs typeface="Centaur" panose="02030504050205020304" charset="0"/>
              </a:rPr>
              <a:t>.</a:t>
            </a:r>
            <a:endParaRPr lang="en-ID" b="0" i="0" dirty="0">
              <a:effectLst/>
              <a:latin typeface="Centaur" panose="02030504050205020304" charset="0"/>
              <a:cs typeface="Centaur" panose="02030504050205020304" charset="0"/>
            </a:endParaRPr>
          </a:p>
          <a:p>
            <a:pPr marL="514350" indent="-514350" algn="l">
              <a:lnSpc>
                <a:spcPct val="150000"/>
              </a:lnSpc>
              <a:spcBef>
                <a:spcPts val="750"/>
              </a:spcBef>
              <a:spcAft>
                <a:spcPts val="1500"/>
              </a:spcAft>
              <a:buFont typeface="+mj-lt"/>
              <a:buAutoNum type="arabicPeriod"/>
            </a:pPr>
            <a:r>
              <a:rPr lang="en-ID" b="1" i="0" dirty="0" err="1">
                <a:effectLst/>
                <a:latin typeface="Centaur" panose="02030504050205020304" charset="0"/>
                <a:cs typeface="Centaur" panose="02030504050205020304" charset="0"/>
              </a:rPr>
              <a:t>Rehabilitatif</a:t>
            </a:r>
            <a:r>
              <a:rPr lang="en-ID" b="1" i="0" dirty="0">
                <a:effectLst/>
                <a:latin typeface="Centaur" panose="02030504050205020304" charset="0"/>
                <a:cs typeface="Centaur" panose="02030504050205020304" charset="0"/>
              </a:rPr>
              <a:t>:</a:t>
            </a:r>
            <a:r>
              <a:rPr lang="en-ID" b="0" i="0" dirty="0">
                <a:effectLst/>
                <a:latin typeface="Centaur" panose="02030504050205020304" charset="0"/>
                <a:cs typeface="Centaur" panose="02030504050205020304" charset="0"/>
              </a:rPr>
              <a:t> </a:t>
            </a:r>
            <a:r>
              <a:rPr lang="en-ID" b="0" i="0" dirty="0" err="1">
                <a:effectLst/>
                <a:latin typeface="Centaur" panose="02030504050205020304" charset="0"/>
                <a:cs typeface="Centaur" panose="02030504050205020304" charset="0"/>
              </a:rPr>
              <a:t>Berfokus</a:t>
            </a:r>
            <a:r>
              <a:rPr lang="en-ID" b="0" i="0" dirty="0">
                <a:effectLst/>
                <a:latin typeface="Centaur" panose="02030504050205020304" charset="0"/>
                <a:cs typeface="Centaur" panose="02030504050205020304" charset="0"/>
              </a:rPr>
              <a:t> pada </a:t>
            </a:r>
            <a:r>
              <a:rPr lang="en-ID" b="0" i="0" dirty="0" err="1">
                <a:effectLst/>
                <a:latin typeface="Centaur" panose="02030504050205020304" charset="0"/>
                <a:cs typeface="Centaur" panose="02030504050205020304" charset="0"/>
              </a:rPr>
              <a:t>pemulihan</a:t>
            </a:r>
            <a:r>
              <a:rPr lang="en-ID" b="0" i="0" dirty="0">
                <a:effectLst/>
                <a:latin typeface="Centaur" panose="02030504050205020304" charset="0"/>
                <a:cs typeface="Centaur" panose="02030504050205020304" charset="0"/>
              </a:rPr>
              <a:t> </a:t>
            </a:r>
            <a:r>
              <a:rPr lang="en-ID" b="0" i="0" dirty="0" err="1">
                <a:effectLst/>
                <a:latin typeface="Centaur" panose="02030504050205020304" charset="0"/>
                <a:cs typeface="Centaur" panose="02030504050205020304" charset="0"/>
              </a:rPr>
              <a:t>fungsi</a:t>
            </a:r>
            <a:r>
              <a:rPr lang="en-ID" b="0" i="0" dirty="0">
                <a:effectLst/>
                <a:latin typeface="Centaur" panose="02030504050205020304" charset="0"/>
                <a:cs typeface="Centaur" panose="02030504050205020304" charset="0"/>
              </a:rPr>
              <a:t> </a:t>
            </a:r>
            <a:r>
              <a:rPr lang="en-ID" b="0" i="0" dirty="0" err="1">
                <a:effectLst/>
                <a:latin typeface="Centaur" panose="02030504050205020304" charset="0"/>
                <a:cs typeface="Centaur" panose="02030504050205020304" charset="0"/>
              </a:rPr>
              <a:t>tubuh</a:t>
            </a:r>
            <a:r>
              <a:rPr lang="en-ID" b="0" i="0" dirty="0">
                <a:effectLst/>
                <a:latin typeface="Centaur" panose="02030504050205020304" charset="0"/>
                <a:cs typeface="Centaur" panose="02030504050205020304" charset="0"/>
              </a:rPr>
              <a:t> </a:t>
            </a:r>
            <a:r>
              <a:rPr lang="en-ID" b="0" i="0" dirty="0" err="1">
                <a:effectLst/>
                <a:latin typeface="Centaur" panose="02030504050205020304" charset="0"/>
                <a:cs typeface="Centaur" panose="02030504050205020304" charset="0"/>
              </a:rPr>
              <a:t>setelah</a:t>
            </a:r>
            <a:r>
              <a:rPr lang="en-ID" b="0" i="0" dirty="0">
                <a:effectLst/>
                <a:latin typeface="Centaur" panose="02030504050205020304" charset="0"/>
                <a:cs typeface="Centaur" panose="02030504050205020304" charset="0"/>
              </a:rPr>
              <a:t> </a:t>
            </a:r>
            <a:r>
              <a:rPr lang="en-ID" b="0" i="0" dirty="0" err="1">
                <a:effectLst/>
                <a:latin typeface="Centaur" panose="02030504050205020304" charset="0"/>
                <a:cs typeface="Centaur" panose="02030504050205020304" charset="0"/>
              </a:rPr>
              <a:t>penyakit</a:t>
            </a:r>
            <a:r>
              <a:rPr lang="en-ID" b="0" i="0" dirty="0">
                <a:effectLst/>
                <a:latin typeface="Centaur" panose="02030504050205020304" charset="0"/>
                <a:cs typeface="Centaur" panose="02030504050205020304" charset="0"/>
              </a:rPr>
              <a:t> </a:t>
            </a:r>
            <a:r>
              <a:rPr lang="en-ID" b="0" i="0" dirty="0" err="1">
                <a:effectLst/>
                <a:latin typeface="Centaur" panose="02030504050205020304" charset="0"/>
                <a:cs typeface="Centaur" panose="02030504050205020304" charset="0"/>
              </a:rPr>
              <a:t>atau</a:t>
            </a:r>
            <a:r>
              <a:rPr lang="en-ID" b="0" i="0" dirty="0">
                <a:effectLst/>
                <a:latin typeface="Centaur" panose="02030504050205020304" charset="0"/>
                <a:cs typeface="Centaur" panose="02030504050205020304" charset="0"/>
              </a:rPr>
              <a:t> </a:t>
            </a:r>
            <a:r>
              <a:rPr lang="en-ID" b="0" i="0" dirty="0" err="1">
                <a:effectLst/>
                <a:latin typeface="Centaur" panose="02030504050205020304" charset="0"/>
                <a:cs typeface="Centaur" panose="02030504050205020304" charset="0"/>
              </a:rPr>
              <a:t>cedera</a:t>
            </a:r>
            <a:r>
              <a:rPr lang="en-ID" b="0" i="0" dirty="0">
                <a:effectLst/>
                <a:latin typeface="Centaur" panose="02030504050205020304" charset="0"/>
                <a:cs typeface="Centaur" panose="02030504050205020304" charset="0"/>
              </a:rPr>
              <a:t>.</a:t>
            </a:r>
            <a:endParaRPr lang="en-ID" b="0" i="0" dirty="0">
              <a:effectLst/>
              <a:latin typeface="Centaur" panose="02030504050205020304" charset="0"/>
              <a:cs typeface="Centaur" panose="02030504050205020304" charset="0"/>
            </a:endParaRPr>
          </a:p>
          <a:p>
            <a:endParaRPr lang="en-ID" dirty="0">
              <a:latin typeface="Centaur" panose="02030504050205020304" charset="0"/>
              <a:cs typeface="Centaur" panose="0203050405020502030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5" name="Rectangle 7174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ID"/>
          </a:p>
        </p:txBody>
      </p:sp>
      <p:pic>
        <p:nvPicPr>
          <p:cNvPr id="7177" name="Picture 7176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>
            <a:fillRect/>
          </a:stretch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7179" name="Straight Connector 7178"/>
          <p:cNvCxnSpPr>
            <a:cxnSpLocks noGrp="1" noRot="1" noChangeAspect="1" noMove="1" noResize="1" noEditPoints="1" noAdjustHandles="1" noChangeArrowheads="1" noChangeShapeType="1"/>
          </p:cNvCxnSpPr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7181" name="Rectangle 7180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83" name="Rectangle 7182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chemeClr val="bg1"/>
          </a:solidFill>
          <a:ln w="22225">
            <a:solidFill>
              <a:srgbClr val="F6FE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170" name="Picture 2" descr="BELAJAR KARAKTER: MIA &amp; IKAN GORENG | Buku Terbaru Erlangga for Kids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43941" y="643467"/>
            <a:ext cx="9904117" cy="5571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ID" b="1" dirty="0"/>
              <a:t>SEKIAN TERIMA KASIH </a:t>
            </a:r>
            <a:endParaRPr lang="en-ID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/>
              <a:t>Tujuan</a:t>
            </a:r>
            <a:r>
              <a:rPr lang="en-ID" dirty="0"/>
              <a:t> </a:t>
            </a:r>
            <a:r>
              <a:rPr lang="en-ID" dirty="0" err="1"/>
              <a:t>Pembelajaran</a:t>
            </a:r>
            <a:r>
              <a:rPr lang="en-ID" dirty="0"/>
              <a:t> </a:t>
            </a:r>
            <a:endParaRPr lang="en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ID" sz="3600" dirty="0" err="1"/>
              <a:t>Setelah</a:t>
            </a:r>
            <a:r>
              <a:rPr lang="en-ID" sz="3600" dirty="0"/>
              <a:t> </a:t>
            </a:r>
            <a:r>
              <a:rPr lang="en-ID" sz="3600" dirty="0" err="1"/>
              <a:t>mengikuti</a:t>
            </a:r>
            <a:r>
              <a:rPr lang="en-ID" sz="3600" dirty="0"/>
              <a:t> </a:t>
            </a:r>
            <a:r>
              <a:rPr lang="en-ID" sz="3600" dirty="0" err="1"/>
              <a:t>pembelajaran</a:t>
            </a:r>
            <a:r>
              <a:rPr lang="en-ID" sz="3600" dirty="0"/>
              <a:t> </a:t>
            </a:r>
            <a:r>
              <a:rPr lang="en-ID" sz="3600" dirty="0" err="1"/>
              <a:t>ini</a:t>
            </a:r>
            <a:r>
              <a:rPr lang="en-ID" sz="3600" dirty="0"/>
              <a:t> di </a:t>
            </a:r>
            <a:r>
              <a:rPr lang="en-ID" sz="3600" dirty="0" err="1"/>
              <a:t>harapkan</a:t>
            </a:r>
            <a:r>
              <a:rPr lang="en-ID" sz="3600" dirty="0"/>
              <a:t> </a:t>
            </a:r>
            <a:r>
              <a:rPr lang="en-ID" sz="3600" dirty="0" err="1"/>
              <a:t>Mahasiswa</a:t>
            </a:r>
            <a:r>
              <a:rPr lang="en-ID" sz="3600" dirty="0"/>
              <a:t> </a:t>
            </a:r>
            <a:r>
              <a:rPr lang="en-ID" sz="3600" dirty="0" err="1"/>
              <a:t>mampu</a:t>
            </a:r>
            <a:r>
              <a:rPr lang="en-ID" dirty="0"/>
              <a:t>:</a:t>
            </a:r>
            <a:endParaRPr lang="en-ID" dirty="0"/>
          </a:p>
          <a:p>
            <a:pPr marL="800100" lvl="1" indent="-342900">
              <a:lnSpc>
                <a:spcPts val="1145"/>
              </a:lnSpc>
              <a:buSzPts val="1000"/>
              <a:buFont typeface="+mj-lt"/>
              <a:buAutoNum type="arabicPeriod"/>
              <a:tabLst>
                <a:tab pos="270510" algn="l"/>
              </a:tabLst>
            </a:pPr>
            <a:r>
              <a:rPr lang="en-ID" spc="-10" dirty="0" err="1">
                <a:effectLst/>
                <a:latin typeface="Arial MT"/>
                <a:ea typeface="Arial MT"/>
                <a:cs typeface="Arial MT"/>
              </a:rPr>
              <a:t>Menjelaskan</a:t>
            </a:r>
            <a:r>
              <a:rPr lang="en-ID" spc="-1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id-ID" spc="-10" dirty="0">
                <a:effectLst/>
                <a:latin typeface="Arial MT"/>
                <a:ea typeface="Arial MT"/>
                <a:cs typeface="Arial MT"/>
              </a:rPr>
              <a:t>Definisi</a:t>
            </a:r>
            <a:r>
              <a:rPr lang="en-ID" spc="-1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n-ID" spc="-10" dirty="0" err="1">
                <a:effectLst/>
                <a:latin typeface="Arial MT"/>
                <a:ea typeface="Arial MT"/>
                <a:cs typeface="Arial MT"/>
              </a:rPr>
              <a:t>dengan</a:t>
            </a:r>
            <a:r>
              <a:rPr lang="en-ID" spc="-1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n-ID" spc="-10" dirty="0" err="1">
                <a:effectLst/>
                <a:latin typeface="Arial MT"/>
                <a:ea typeface="Arial MT"/>
                <a:cs typeface="Arial MT"/>
              </a:rPr>
              <a:t>benar</a:t>
            </a:r>
            <a:r>
              <a:rPr lang="en-ID" spc="-10" dirty="0">
                <a:effectLst/>
                <a:latin typeface="Arial MT"/>
                <a:ea typeface="Arial MT"/>
                <a:cs typeface="Arial MT"/>
              </a:rPr>
              <a:t> </a:t>
            </a:r>
            <a:endParaRPr lang="en-ID" spc="0" dirty="0">
              <a:effectLst/>
              <a:latin typeface="Arial MT"/>
              <a:ea typeface="Arial MT"/>
              <a:cs typeface="Arial MT"/>
            </a:endParaRPr>
          </a:p>
          <a:p>
            <a:pPr marL="800100" lvl="1" indent="-342900">
              <a:spcBef>
                <a:spcPts val="185"/>
              </a:spcBef>
              <a:buSzPts val="1000"/>
              <a:buFont typeface="+mj-lt"/>
              <a:buAutoNum type="arabicPeriod"/>
              <a:tabLst>
                <a:tab pos="270510" algn="l"/>
              </a:tabLst>
            </a:pPr>
            <a:r>
              <a:rPr lang="en-ID" spc="-10" dirty="0" err="1">
                <a:effectLst/>
                <a:latin typeface="Arial MT"/>
                <a:ea typeface="Arial MT"/>
                <a:cs typeface="Arial MT"/>
              </a:rPr>
              <a:t>Menjelaskan</a:t>
            </a:r>
            <a:r>
              <a:rPr lang="en-ID" spc="-1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id-ID" spc="-10" dirty="0">
                <a:effectLst/>
                <a:latin typeface="Arial MT"/>
                <a:ea typeface="Arial MT"/>
                <a:cs typeface="Arial MT"/>
              </a:rPr>
              <a:t>Tujuan</a:t>
            </a:r>
            <a:r>
              <a:rPr lang="en-ID" spc="-1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n-ID" spc="-10" dirty="0" err="1">
                <a:effectLst/>
                <a:latin typeface="Arial MT"/>
                <a:ea typeface="Arial MT"/>
                <a:cs typeface="Arial MT"/>
              </a:rPr>
              <a:t>dengan</a:t>
            </a:r>
            <a:r>
              <a:rPr lang="en-ID" spc="-1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n-ID" spc="-10" dirty="0" err="1">
                <a:effectLst/>
                <a:latin typeface="Arial MT"/>
                <a:ea typeface="Arial MT"/>
                <a:cs typeface="Arial MT"/>
              </a:rPr>
              <a:t>benar</a:t>
            </a:r>
            <a:r>
              <a:rPr lang="en-ID" spc="-10" dirty="0">
                <a:effectLst/>
                <a:latin typeface="Arial MT"/>
                <a:ea typeface="Arial MT"/>
                <a:cs typeface="Arial MT"/>
              </a:rPr>
              <a:t> </a:t>
            </a:r>
            <a:endParaRPr lang="en-ID" spc="0" dirty="0">
              <a:effectLst/>
              <a:latin typeface="Arial MT"/>
              <a:ea typeface="Arial MT"/>
              <a:cs typeface="Arial MT"/>
            </a:endParaRPr>
          </a:p>
          <a:p>
            <a:pPr marL="800100" lvl="1" indent="-342900">
              <a:spcBef>
                <a:spcPts val="170"/>
              </a:spcBef>
              <a:buSzPts val="1000"/>
              <a:buFont typeface="+mj-lt"/>
              <a:buAutoNum type="arabicPeriod"/>
              <a:tabLst>
                <a:tab pos="271145" algn="l"/>
              </a:tabLst>
            </a:pPr>
            <a:r>
              <a:rPr lang="en-ID" spc="-10" dirty="0" err="1">
                <a:effectLst/>
                <a:latin typeface="Arial MT"/>
                <a:ea typeface="Arial MT"/>
                <a:cs typeface="Arial MT"/>
              </a:rPr>
              <a:t>Menjelaskan</a:t>
            </a:r>
            <a:r>
              <a:rPr lang="en-ID" spc="-1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id-ID" spc="-10" dirty="0">
                <a:effectLst/>
                <a:latin typeface="Arial MT"/>
                <a:ea typeface="Arial MT"/>
                <a:cs typeface="Arial MT"/>
              </a:rPr>
              <a:t>Prinsip</a:t>
            </a:r>
            <a:r>
              <a:rPr lang="en-ID" spc="-1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n-ID" spc="-10" dirty="0" err="1">
                <a:effectLst/>
                <a:latin typeface="Arial MT"/>
                <a:ea typeface="Arial MT"/>
                <a:cs typeface="Arial MT"/>
              </a:rPr>
              <a:t>dengan</a:t>
            </a:r>
            <a:r>
              <a:rPr lang="en-ID" spc="-1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n-ID" spc="-10" dirty="0" err="1">
                <a:effectLst/>
                <a:latin typeface="Arial MT"/>
                <a:ea typeface="Arial MT"/>
                <a:cs typeface="Arial MT"/>
              </a:rPr>
              <a:t>benar</a:t>
            </a:r>
            <a:r>
              <a:rPr lang="en-ID" spc="-10" dirty="0">
                <a:effectLst/>
                <a:latin typeface="Arial MT"/>
                <a:ea typeface="Arial MT"/>
                <a:cs typeface="Arial MT"/>
              </a:rPr>
              <a:t> </a:t>
            </a:r>
            <a:endParaRPr lang="en-ID" spc="0" dirty="0">
              <a:effectLst/>
              <a:latin typeface="Arial MT"/>
              <a:ea typeface="Arial MT"/>
              <a:cs typeface="Arial MT"/>
            </a:endParaRPr>
          </a:p>
          <a:p>
            <a:pPr marL="800100" lvl="1" indent="-342900">
              <a:spcBef>
                <a:spcPts val="170"/>
              </a:spcBef>
              <a:buSzPts val="1000"/>
              <a:buFont typeface="+mj-lt"/>
              <a:buAutoNum type="arabicPeriod"/>
              <a:tabLst>
                <a:tab pos="270510" algn="l"/>
              </a:tabLst>
            </a:pPr>
            <a:r>
              <a:rPr lang="en-ID" spc="-10" dirty="0" err="1">
                <a:effectLst/>
                <a:latin typeface="Arial MT"/>
                <a:ea typeface="Arial MT"/>
                <a:cs typeface="Arial MT"/>
              </a:rPr>
              <a:t>Menjelaskan</a:t>
            </a:r>
            <a:r>
              <a:rPr lang="en-ID" spc="-1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id-ID" spc="0" dirty="0">
                <a:effectLst/>
                <a:latin typeface="Arial MT"/>
                <a:ea typeface="Arial MT"/>
                <a:cs typeface="Arial MT"/>
              </a:rPr>
              <a:t>Ruang</a:t>
            </a:r>
            <a:r>
              <a:rPr lang="id-ID" spc="-2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id-ID" spc="-10" dirty="0">
                <a:effectLst/>
                <a:latin typeface="Arial MT"/>
                <a:ea typeface="Arial MT"/>
                <a:cs typeface="Arial MT"/>
              </a:rPr>
              <a:t>lingkup</a:t>
            </a:r>
            <a:r>
              <a:rPr lang="en-ID" spc="-1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n-ID" spc="-10" dirty="0" err="1">
                <a:effectLst/>
                <a:latin typeface="Arial MT"/>
                <a:ea typeface="Arial MT"/>
                <a:cs typeface="Arial MT"/>
              </a:rPr>
              <a:t>dengan</a:t>
            </a:r>
            <a:r>
              <a:rPr lang="en-ID" spc="-1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n-ID" spc="-10" dirty="0" err="1">
                <a:effectLst/>
                <a:latin typeface="Arial MT"/>
                <a:ea typeface="Arial MT"/>
                <a:cs typeface="Arial MT"/>
              </a:rPr>
              <a:t>benar</a:t>
            </a:r>
            <a:r>
              <a:rPr lang="en-ID" spc="-10" dirty="0">
                <a:effectLst/>
                <a:latin typeface="Arial MT"/>
                <a:ea typeface="Arial MT"/>
                <a:cs typeface="Arial MT"/>
              </a:rPr>
              <a:t> </a:t>
            </a:r>
            <a:endParaRPr lang="en-ID" spc="0" dirty="0">
              <a:effectLst/>
              <a:latin typeface="Arial MT"/>
              <a:ea typeface="Arial MT"/>
              <a:cs typeface="Arial MT"/>
            </a:endParaRPr>
          </a:p>
          <a:p>
            <a:pPr marL="800100" lvl="1" indent="-342900">
              <a:spcBef>
                <a:spcPts val="170"/>
              </a:spcBef>
              <a:buSzPts val="1000"/>
              <a:buFont typeface="+mj-lt"/>
              <a:buAutoNum type="arabicPeriod"/>
              <a:tabLst>
                <a:tab pos="270510" algn="l"/>
              </a:tabLst>
            </a:pPr>
            <a:r>
              <a:rPr lang="en-ID" spc="-10" dirty="0" err="1">
                <a:effectLst/>
                <a:latin typeface="Arial MT"/>
                <a:ea typeface="Arial MT"/>
                <a:cs typeface="Arial MT"/>
              </a:rPr>
              <a:t>Menjelaskan</a:t>
            </a:r>
            <a:r>
              <a:rPr lang="en-ID" spc="-1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id-ID" spc="0" dirty="0">
                <a:effectLst/>
                <a:latin typeface="Arial MT"/>
                <a:ea typeface="Arial MT"/>
                <a:cs typeface="Arial MT"/>
              </a:rPr>
              <a:t>Strategi</a:t>
            </a:r>
            <a:r>
              <a:rPr lang="id-ID" spc="-1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id-ID" spc="0" dirty="0">
                <a:effectLst/>
                <a:latin typeface="Arial MT"/>
                <a:ea typeface="Arial MT"/>
                <a:cs typeface="Arial MT"/>
              </a:rPr>
              <a:t>promosi</a:t>
            </a:r>
            <a:r>
              <a:rPr lang="id-ID" spc="-10" dirty="0">
                <a:effectLst/>
                <a:latin typeface="Arial MT"/>
                <a:ea typeface="Arial MT"/>
                <a:cs typeface="Arial MT"/>
              </a:rPr>
              <a:t> Kesehatan</a:t>
            </a:r>
            <a:r>
              <a:rPr lang="en-ID" spc="-1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n-ID" spc="-10" dirty="0" err="1">
                <a:effectLst/>
                <a:latin typeface="Arial MT"/>
                <a:ea typeface="Arial MT"/>
                <a:cs typeface="Arial MT"/>
              </a:rPr>
              <a:t>dengan</a:t>
            </a:r>
            <a:r>
              <a:rPr lang="en-ID" spc="-1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n-ID" spc="-10" dirty="0" err="1">
                <a:effectLst/>
                <a:latin typeface="Arial MT"/>
                <a:ea typeface="Arial MT"/>
                <a:cs typeface="Arial MT"/>
              </a:rPr>
              <a:t>benar</a:t>
            </a:r>
            <a:r>
              <a:rPr lang="en-ID" spc="-10" dirty="0">
                <a:effectLst/>
                <a:latin typeface="Arial MT"/>
                <a:ea typeface="Arial MT"/>
                <a:cs typeface="Arial MT"/>
              </a:rPr>
              <a:t> </a:t>
            </a:r>
            <a:endParaRPr lang="en-ID" spc="0" dirty="0">
              <a:effectLst/>
              <a:latin typeface="Arial MT"/>
              <a:ea typeface="Arial MT"/>
              <a:cs typeface="Arial MT"/>
            </a:endParaRPr>
          </a:p>
          <a:p>
            <a:pPr marL="800100" lvl="1" indent="-342900">
              <a:spcBef>
                <a:spcPts val="170"/>
              </a:spcBef>
              <a:buSzPts val="1000"/>
              <a:buFont typeface="+mj-lt"/>
              <a:buAutoNum type="arabicPeriod"/>
              <a:tabLst>
                <a:tab pos="270510" algn="l"/>
              </a:tabLst>
            </a:pPr>
            <a:r>
              <a:rPr lang="en-ID" spc="-10" dirty="0" err="1">
                <a:effectLst/>
                <a:latin typeface="Arial MT"/>
                <a:ea typeface="Arial MT"/>
                <a:cs typeface="Arial MT"/>
              </a:rPr>
              <a:t>Menjelaska</a:t>
            </a:r>
            <a:r>
              <a:rPr lang="en-ID" spc="-10" dirty="0" err="1">
                <a:latin typeface="Arial MT"/>
                <a:ea typeface="Arial MT"/>
                <a:cs typeface="Arial MT"/>
              </a:rPr>
              <a:t>n</a:t>
            </a:r>
            <a:r>
              <a:rPr lang="en-ID" spc="-10" dirty="0">
                <a:latin typeface="Arial MT"/>
                <a:ea typeface="Arial MT"/>
                <a:cs typeface="Arial MT"/>
              </a:rPr>
              <a:t> </a:t>
            </a:r>
            <a:r>
              <a:rPr lang="id-ID" spc="0" dirty="0">
                <a:effectLst/>
                <a:latin typeface="Arial MT"/>
                <a:ea typeface="Arial MT"/>
                <a:cs typeface="Arial MT"/>
              </a:rPr>
              <a:t>Sasaran</a:t>
            </a:r>
            <a:r>
              <a:rPr lang="en-ID" spc="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n-ID" spc="-10" dirty="0" err="1">
                <a:effectLst/>
                <a:latin typeface="Arial MT"/>
                <a:ea typeface="Arial MT"/>
                <a:cs typeface="Arial MT"/>
              </a:rPr>
              <a:t>dengan</a:t>
            </a:r>
            <a:r>
              <a:rPr lang="en-ID" spc="-1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n-ID" spc="-10" dirty="0" err="1">
                <a:effectLst/>
                <a:latin typeface="Arial MT"/>
                <a:ea typeface="Arial MT"/>
                <a:cs typeface="Arial MT"/>
              </a:rPr>
              <a:t>benar</a:t>
            </a:r>
            <a:r>
              <a:rPr lang="en-ID" spc="-10" dirty="0">
                <a:effectLst/>
                <a:latin typeface="Arial MT"/>
                <a:ea typeface="Arial MT"/>
                <a:cs typeface="Arial MT"/>
              </a:rPr>
              <a:t> </a:t>
            </a:r>
            <a:endParaRPr lang="en-ID" spc="0" dirty="0">
              <a:effectLst/>
              <a:latin typeface="Arial MT"/>
              <a:ea typeface="Arial MT"/>
              <a:cs typeface="Arial MT"/>
            </a:endParaRPr>
          </a:p>
          <a:p>
            <a:pPr marL="800100" lvl="1" indent="-342900">
              <a:buFont typeface="+mj-lt"/>
              <a:buAutoNum type="arabicPeriod"/>
            </a:pPr>
            <a:r>
              <a:rPr lang="en-ID" spc="-10" dirty="0" err="1">
                <a:effectLst/>
                <a:latin typeface="Arial MT"/>
                <a:ea typeface="Arial MT"/>
                <a:cs typeface="Arial MT"/>
              </a:rPr>
              <a:t>Menjelaskan</a:t>
            </a:r>
            <a:r>
              <a:rPr lang="en-ID" spc="-1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id-ID" dirty="0">
                <a:effectLst/>
                <a:latin typeface="Arial MT"/>
                <a:ea typeface="Arial MT"/>
                <a:cs typeface="Arial MT"/>
              </a:rPr>
              <a:t>Dimensi</a:t>
            </a:r>
            <a:r>
              <a:rPr lang="id-ID" spc="-3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id-ID" dirty="0">
                <a:effectLst/>
                <a:latin typeface="Arial MT"/>
                <a:ea typeface="Arial MT"/>
                <a:cs typeface="Arial MT"/>
              </a:rPr>
              <a:t>aspek</a:t>
            </a:r>
            <a:r>
              <a:rPr lang="id-ID" spc="-3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id-ID" dirty="0">
                <a:effectLst/>
                <a:latin typeface="Arial MT"/>
                <a:ea typeface="Arial MT"/>
                <a:cs typeface="Arial MT"/>
              </a:rPr>
              <a:t>sasaran</a:t>
            </a:r>
            <a:r>
              <a:rPr lang="id-ID" spc="-4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id-ID" dirty="0">
                <a:effectLst/>
                <a:latin typeface="Arial MT"/>
                <a:ea typeface="Arial MT"/>
                <a:cs typeface="Arial MT"/>
              </a:rPr>
              <a:t>pelayanan Kesehatan (promotif, preventif, kuratif, rehabilitatif)</a:t>
            </a:r>
            <a:endParaRPr lang="en-ID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b="1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PEMBERDAYAAN MASYARAKAT</a:t>
            </a:r>
            <a:endParaRPr lang="en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19200"/>
            <a:ext cx="10515600" cy="4957763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ID" sz="32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Pemberdayaan</a:t>
            </a:r>
            <a:r>
              <a:rPr lang="en-ID" sz="32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2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ID" sz="32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proses </a:t>
            </a:r>
            <a:r>
              <a:rPr lang="en-ID" sz="32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meningkatkan</a:t>
            </a:r>
            <a:r>
              <a:rPr lang="en-ID" sz="32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2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kemampuan</a:t>
            </a:r>
            <a:r>
              <a:rPr lang="en-ID" sz="32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2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ID" sz="32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2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daya</a:t>
            </a:r>
            <a:r>
              <a:rPr lang="en-ID" sz="32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2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individu</a:t>
            </a:r>
            <a:r>
              <a:rPr lang="en-ID" sz="32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2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ID" sz="32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2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kelompok</a:t>
            </a:r>
            <a:r>
              <a:rPr lang="en-ID" sz="32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2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ID" sz="32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2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bertindak</a:t>
            </a:r>
            <a:r>
              <a:rPr lang="en-ID" sz="32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ID" sz="32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mempengaruhi</a:t>
            </a:r>
            <a:r>
              <a:rPr lang="en-ID" sz="32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2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lingkungannya</a:t>
            </a:r>
            <a:r>
              <a:rPr lang="en-ID" sz="32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ID" sz="32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sehingga</a:t>
            </a:r>
            <a:r>
              <a:rPr lang="en-ID" sz="32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2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mereka</a:t>
            </a:r>
            <a:r>
              <a:rPr lang="en-ID" sz="32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2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dapat</a:t>
            </a:r>
            <a:r>
              <a:rPr lang="en-ID" sz="32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2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mengontrol</a:t>
            </a:r>
            <a:r>
              <a:rPr lang="en-ID" sz="32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2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kehidupannya</a:t>
            </a:r>
            <a:r>
              <a:rPr lang="en-ID" sz="32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2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sendiri</a:t>
            </a:r>
            <a:r>
              <a:rPr lang="en-ID" sz="32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ID" sz="32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berpartisipasi</a:t>
            </a:r>
            <a:r>
              <a:rPr lang="en-ID" sz="32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2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aktif</a:t>
            </a:r>
            <a:r>
              <a:rPr lang="en-ID" sz="32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2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ID" sz="32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proses </a:t>
            </a:r>
            <a:r>
              <a:rPr lang="en-ID" sz="32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pengambilan</a:t>
            </a:r>
            <a:r>
              <a:rPr lang="en-ID" sz="32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2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keputusan</a:t>
            </a:r>
            <a:r>
              <a:rPr lang="en-ID" sz="32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ID" sz="32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memengaruhi</a:t>
            </a:r>
            <a:r>
              <a:rPr lang="en-ID" sz="32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2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mereka</a:t>
            </a:r>
            <a:r>
              <a:rPr lang="en-ID" sz="32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 </a:t>
            </a:r>
            <a:endParaRPr lang="en-ID" sz="3200" b="0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en-ID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/>
              <a:t>Pemberdayaan</a:t>
            </a:r>
            <a:r>
              <a:rPr lang="en-ID" dirty="0"/>
              <a:t> Masyarakat</a:t>
            </a:r>
            <a:endParaRPr lang="en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r>
              <a:rPr lang="en-ID" dirty="0" err="1">
                <a:solidFill>
                  <a:srgbClr val="000000"/>
                </a:solidFill>
                <a:latin typeface="PT Serif" panose="020A0603040505020204" pitchFamily="18" charset="0"/>
              </a:rPr>
              <a:t>P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emberdayaan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masyarakat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yaitu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kegiatan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membangun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kemampuan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masyarakat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dengan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mendorong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 dan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motivasi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 agar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timbul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kesadaran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untuk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memanfaatkan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potensinya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.</a:t>
            </a:r>
            <a:endParaRPr lang="en-ID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ID" sz="3200" b="0" i="0" dirty="0" err="1">
                <a:effectLst/>
                <a:latin typeface="Century" panose="02040604050505020304" charset="0"/>
                <a:cs typeface="Century" panose="02040604050505020304" charset="0"/>
              </a:rPr>
              <a:t>Ini</a:t>
            </a:r>
            <a:r>
              <a:rPr lang="en-ID" sz="3200" b="0" i="0" dirty="0">
                <a:effectLst/>
                <a:latin typeface="Century" panose="02040604050505020304" charset="0"/>
                <a:cs typeface="Century" panose="02040604050505020304" charset="0"/>
              </a:rPr>
              <a:t> </a:t>
            </a:r>
            <a:r>
              <a:rPr lang="en-ID" sz="3200" b="0" i="0" dirty="0" err="1">
                <a:effectLst/>
                <a:latin typeface="Century" panose="02040604050505020304" charset="0"/>
                <a:cs typeface="Century" panose="02040604050505020304" charset="0"/>
              </a:rPr>
              <a:t>berarti</a:t>
            </a:r>
            <a:r>
              <a:rPr lang="en-ID" sz="3200" b="0" i="0" dirty="0">
                <a:effectLst/>
                <a:latin typeface="Century" panose="02040604050505020304" charset="0"/>
                <a:cs typeface="Century" panose="02040604050505020304" charset="0"/>
              </a:rPr>
              <a:t> </a:t>
            </a:r>
            <a:r>
              <a:rPr lang="en-ID" sz="3200" b="0" i="0" dirty="0" err="1">
                <a:effectLst/>
                <a:latin typeface="Century" panose="02040604050505020304" charset="0"/>
                <a:cs typeface="Century" panose="02040604050505020304" charset="0"/>
              </a:rPr>
              <a:t>pemberdayaan</a:t>
            </a:r>
            <a:r>
              <a:rPr lang="en-ID" sz="3200" b="0" i="0" dirty="0">
                <a:effectLst/>
                <a:latin typeface="Century" panose="02040604050505020304" charset="0"/>
                <a:cs typeface="Century" panose="02040604050505020304" charset="0"/>
              </a:rPr>
              <a:t> </a:t>
            </a:r>
            <a:r>
              <a:rPr lang="en-ID" sz="3200" b="0" i="0" dirty="0" err="1">
                <a:effectLst/>
                <a:latin typeface="Century" panose="02040604050505020304" charset="0"/>
                <a:cs typeface="Century" panose="02040604050505020304" charset="0"/>
              </a:rPr>
              <a:t>bukan</a:t>
            </a:r>
            <a:r>
              <a:rPr lang="en-ID" sz="3200" b="0" i="0" dirty="0">
                <a:effectLst/>
                <a:latin typeface="Century" panose="02040604050505020304" charset="0"/>
                <a:cs typeface="Century" panose="02040604050505020304" charset="0"/>
              </a:rPr>
              <a:t> </a:t>
            </a:r>
            <a:r>
              <a:rPr lang="en-ID" sz="3200" b="0" i="0" dirty="0" err="1">
                <a:effectLst/>
                <a:latin typeface="Century" panose="02040604050505020304" charset="0"/>
                <a:cs typeface="Century" panose="02040604050505020304" charset="0"/>
              </a:rPr>
              <a:t>hanya</a:t>
            </a:r>
            <a:r>
              <a:rPr lang="en-ID" sz="3200" b="0" i="0" dirty="0">
                <a:effectLst/>
                <a:latin typeface="Century" panose="02040604050505020304" charset="0"/>
                <a:cs typeface="Century" panose="02040604050505020304" charset="0"/>
              </a:rPr>
              <a:t> </a:t>
            </a:r>
            <a:r>
              <a:rPr lang="en-ID" sz="3200" b="0" i="0" dirty="0" err="1">
                <a:effectLst/>
                <a:latin typeface="Century" panose="02040604050505020304" charset="0"/>
                <a:cs typeface="Century" panose="02040604050505020304" charset="0"/>
              </a:rPr>
              <a:t>sekadar</a:t>
            </a:r>
            <a:r>
              <a:rPr lang="en-ID" sz="3200" b="0" i="0" dirty="0">
                <a:effectLst/>
                <a:latin typeface="Century" panose="02040604050505020304" charset="0"/>
                <a:cs typeface="Century" panose="02040604050505020304" charset="0"/>
              </a:rPr>
              <a:t> </a:t>
            </a:r>
            <a:r>
              <a:rPr lang="en-ID" sz="3200" b="0" i="0" dirty="0" err="1">
                <a:effectLst/>
                <a:latin typeface="Century" panose="02040604050505020304" charset="0"/>
                <a:cs typeface="Century" panose="02040604050505020304" charset="0"/>
              </a:rPr>
              <a:t>memberikan</a:t>
            </a:r>
            <a:r>
              <a:rPr lang="en-ID" sz="3200" b="0" i="0" dirty="0">
                <a:effectLst/>
                <a:latin typeface="Century" panose="02040604050505020304" charset="0"/>
                <a:cs typeface="Century" panose="02040604050505020304" charset="0"/>
              </a:rPr>
              <a:t> </a:t>
            </a:r>
            <a:r>
              <a:rPr lang="en-ID" sz="3200" b="0" i="0" dirty="0" err="1">
                <a:effectLst/>
                <a:latin typeface="Century" panose="02040604050505020304" charset="0"/>
                <a:cs typeface="Century" panose="02040604050505020304" charset="0"/>
              </a:rPr>
              <a:t>bantuan</a:t>
            </a:r>
            <a:r>
              <a:rPr lang="en-ID" sz="3200" b="0" i="0" dirty="0">
                <a:effectLst/>
                <a:latin typeface="Century" panose="02040604050505020304" charset="0"/>
                <a:cs typeface="Century" panose="02040604050505020304" charset="0"/>
              </a:rPr>
              <a:t>, </a:t>
            </a:r>
            <a:r>
              <a:rPr lang="en-ID" sz="3200" b="0" i="0" dirty="0" err="1">
                <a:effectLst/>
                <a:latin typeface="Century" panose="02040604050505020304" charset="0"/>
                <a:cs typeface="Century" panose="02040604050505020304" charset="0"/>
              </a:rPr>
              <a:t>tetapi</a:t>
            </a:r>
            <a:r>
              <a:rPr lang="en-ID" sz="3200" b="0" i="0" dirty="0">
                <a:effectLst/>
                <a:latin typeface="Century" panose="02040604050505020304" charset="0"/>
                <a:cs typeface="Century" panose="02040604050505020304" charset="0"/>
              </a:rPr>
              <a:t> juga </a:t>
            </a:r>
            <a:r>
              <a:rPr lang="en-ID" sz="3200" b="0" i="0" dirty="0" err="1">
                <a:effectLst/>
                <a:latin typeface="Century" panose="02040604050505020304" charset="0"/>
                <a:cs typeface="Century" panose="02040604050505020304" charset="0"/>
              </a:rPr>
              <a:t>mendorong</a:t>
            </a:r>
            <a:r>
              <a:rPr lang="en-ID" sz="3200" b="0" i="0" dirty="0">
                <a:effectLst/>
                <a:latin typeface="Century" panose="02040604050505020304" charset="0"/>
                <a:cs typeface="Century" panose="02040604050505020304" charset="0"/>
              </a:rPr>
              <a:t> </a:t>
            </a:r>
            <a:r>
              <a:rPr lang="en-ID" sz="3200" b="0" i="0" dirty="0" err="1">
                <a:effectLst/>
                <a:latin typeface="Century" panose="02040604050505020304" charset="0"/>
                <a:cs typeface="Century" panose="02040604050505020304" charset="0"/>
              </a:rPr>
              <a:t>individu</a:t>
            </a:r>
            <a:r>
              <a:rPr lang="en-ID" sz="3200" b="0" i="0" dirty="0">
                <a:effectLst/>
                <a:latin typeface="Century" panose="02040604050505020304" charset="0"/>
                <a:cs typeface="Century" panose="02040604050505020304" charset="0"/>
              </a:rPr>
              <a:t> </a:t>
            </a:r>
            <a:r>
              <a:rPr lang="en-ID" sz="3200" b="0" i="0" dirty="0" err="1">
                <a:effectLst/>
                <a:latin typeface="Century" panose="02040604050505020304" charset="0"/>
                <a:cs typeface="Century" panose="02040604050505020304" charset="0"/>
              </a:rPr>
              <a:t>atau</a:t>
            </a:r>
            <a:r>
              <a:rPr lang="en-ID" sz="3200" b="0" i="0" dirty="0">
                <a:effectLst/>
                <a:latin typeface="Century" panose="02040604050505020304" charset="0"/>
                <a:cs typeface="Century" panose="02040604050505020304" charset="0"/>
              </a:rPr>
              <a:t> </a:t>
            </a:r>
            <a:r>
              <a:rPr lang="en-ID" sz="3200" b="0" i="0" dirty="0" err="1">
                <a:effectLst/>
                <a:latin typeface="Century" panose="02040604050505020304" charset="0"/>
                <a:cs typeface="Century" panose="02040604050505020304" charset="0"/>
              </a:rPr>
              <a:t>kelompok</a:t>
            </a:r>
            <a:r>
              <a:rPr lang="en-ID" sz="3200" b="0" i="0" dirty="0">
                <a:effectLst/>
                <a:latin typeface="Century" panose="02040604050505020304" charset="0"/>
                <a:cs typeface="Century" panose="02040604050505020304" charset="0"/>
              </a:rPr>
              <a:t> </a:t>
            </a:r>
            <a:r>
              <a:rPr lang="en-ID" sz="3200" b="0" i="0" dirty="0" err="1">
                <a:effectLst/>
                <a:latin typeface="Century" panose="02040604050505020304" charset="0"/>
                <a:cs typeface="Century" panose="02040604050505020304" charset="0"/>
              </a:rPr>
              <a:t>untuk</a:t>
            </a:r>
            <a:r>
              <a:rPr lang="en-ID" sz="3200" b="0" i="0" dirty="0">
                <a:effectLst/>
                <a:latin typeface="Century" panose="02040604050505020304" charset="0"/>
                <a:cs typeface="Century" panose="02040604050505020304" charset="0"/>
              </a:rPr>
              <a:t> </a:t>
            </a:r>
            <a:r>
              <a:rPr lang="en-ID" sz="3200" b="0" i="0" dirty="0" err="1">
                <a:effectLst/>
                <a:latin typeface="Century" panose="02040604050505020304" charset="0"/>
                <a:cs typeface="Century" panose="02040604050505020304" charset="0"/>
              </a:rPr>
              <a:t>menjadi</a:t>
            </a:r>
            <a:r>
              <a:rPr lang="en-ID" sz="3200" b="0" i="0" dirty="0">
                <a:effectLst/>
                <a:latin typeface="Century" panose="02040604050505020304" charset="0"/>
                <a:cs typeface="Century" panose="02040604050505020304" charset="0"/>
              </a:rPr>
              <a:t> </a:t>
            </a:r>
            <a:r>
              <a:rPr lang="en-ID" sz="3200" b="0" i="0" dirty="0" err="1">
                <a:effectLst/>
                <a:latin typeface="Century" panose="02040604050505020304" charset="0"/>
                <a:cs typeface="Century" panose="02040604050505020304" charset="0"/>
              </a:rPr>
              <a:t>lebih</a:t>
            </a:r>
            <a:r>
              <a:rPr lang="en-ID" sz="3200" b="0" i="0" dirty="0">
                <a:effectLst/>
                <a:latin typeface="Century" panose="02040604050505020304" charset="0"/>
                <a:cs typeface="Century" panose="02040604050505020304" charset="0"/>
              </a:rPr>
              <a:t> </a:t>
            </a:r>
            <a:r>
              <a:rPr lang="en-ID" sz="3200" b="0" i="0" dirty="0" err="1">
                <a:effectLst/>
                <a:latin typeface="Century" panose="02040604050505020304" charset="0"/>
                <a:cs typeface="Century" panose="02040604050505020304" charset="0"/>
              </a:rPr>
              <a:t>mandiri</a:t>
            </a:r>
            <a:r>
              <a:rPr lang="en-ID" sz="3200" b="0" i="0" dirty="0">
                <a:effectLst/>
                <a:latin typeface="Century" panose="02040604050505020304" charset="0"/>
                <a:cs typeface="Century" panose="02040604050505020304" charset="0"/>
              </a:rPr>
              <a:t> dan </a:t>
            </a:r>
            <a:r>
              <a:rPr lang="en-ID" sz="3200" b="0" i="0" dirty="0" err="1">
                <a:effectLst/>
                <a:latin typeface="Century" panose="02040604050505020304" charset="0"/>
                <a:cs typeface="Century" panose="02040604050505020304" charset="0"/>
              </a:rPr>
              <a:t>berdaya</a:t>
            </a:r>
            <a:r>
              <a:rPr lang="en-ID" sz="3200" b="0" i="0" dirty="0">
                <a:effectLst/>
                <a:latin typeface="Century" panose="02040604050505020304" charset="0"/>
                <a:cs typeface="Century" panose="02040604050505020304" charset="0"/>
              </a:rPr>
              <a:t> </a:t>
            </a:r>
            <a:r>
              <a:rPr lang="en-ID" sz="3200" b="0" i="0" dirty="0" err="1">
                <a:effectLst/>
                <a:latin typeface="Century" panose="02040604050505020304" charset="0"/>
                <a:cs typeface="Century" panose="02040604050505020304" charset="0"/>
              </a:rPr>
              <a:t>guna</a:t>
            </a:r>
            <a:r>
              <a:rPr lang="en-ID" sz="3200" b="0" i="0" dirty="0">
                <a:effectLst/>
                <a:latin typeface="Century" panose="02040604050505020304" charset="0"/>
                <a:cs typeface="Century" panose="02040604050505020304" charset="0"/>
              </a:rPr>
              <a:t>.</a:t>
            </a:r>
            <a:r>
              <a:rPr lang="en-ID" sz="3200" b="0" i="0" dirty="0">
                <a:effectLst/>
                <a:latin typeface="Google Sans"/>
              </a:rPr>
              <a:t> </a:t>
            </a:r>
            <a:endParaRPr lang="en-ID" sz="3200" dirty="0"/>
          </a:p>
          <a:p>
            <a:endParaRPr lang="en-ID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b="0" i="0" dirty="0" err="1">
                <a:effectLst/>
                <a:latin typeface="Centaur" panose="02030504050205020304" charset="0"/>
                <a:cs typeface="Centaur" panose="02030504050205020304" charset="0"/>
              </a:rPr>
              <a:t>Tujuan</a:t>
            </a:r>
            <a:r>
              <a:rPr lang="en-ID" b="0" i="0" dirty="0">
                <a:effectLst/>
                <a:latin typeface="Centaur" panose="02030504050205020304" charset="0"/>
                <a:cs typeface="Centaur" panose="02030504050205020304" charset="0"/>
              </a:rPr>
              <a:t> </a:t>
            </a:r>
            <a:r>
              <a:rPr lang="en-ID" dirty="0" err="1">
                <a:latin typeface="Centaur" panose="02030504050205020304" charset="0"/>
                <a:cs typeface="Centaur" panose="02030504050205020304" charset="0"/>
              </a:rPr>
              <a:t>P</a:t>
            </a:r>
            <a:r>
              <a:rPr lang="en-ID" b="0" i="0" dirty="0" err="1">
                <a:effectLst/>
                <a:latin typeface="Centaur" panose="02030504050205020304" charset="0"/>
                <a:cs typeface="Centaur" panose="02030504050205020304" charset="0"/>
              </a:rPr>
              <a:t>emberdayaan</a:t>
            </a:r>
            <a:r>
              <a:rPr lang="en-ID" b="0" i="0" dirty="0">
                <a:effectLst/>
                <a:latin typeface="Centaur" panose="02030504050205020304" charset="0"/>
                <a:cs typeface="Centaur" panose="02030504050205020304" charset="0"/>
              </a:rPr>
              <a:t> Masyarakat</a:t>
            </a:r>
            <a:endParaRPr lang="en-ID" dirty="0">
              <a:latin typeface="Centaur" panose="02030504050205020304" charset="0"/>
              <a:cs typeface="Centaur" panose="0203050405020502030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en-ID" b="1" i="0" dirty="0" err="1">
                <a:solidFill>
                  <a:srgbClr val="000000"/>
                </a:solidFill>
                <a:effectLst/>
                <a:latin typeface="Heebo" pitchFamily="2" charset="-79"/>
                <a:cs typeface="Heebo" pitchFamily="2" charset="-79"/>
              </a:rPr>
              <a:t>Menumbuhkan</a:t>
            </a:r>
            <a:r>
              <a:rPr lang="en-ID" b="1" i="0" dirty="0">
                <a:solidFill>
                  <a:srgbClr val="000000"/>
                </a:solidFill>
                <a:effectLst/>
                <a:latin typeface="Heebo" pitchFamily="2" charset="-79"/>
                <a:cs typeface="Heebo" pitchFamily="2" charset="-79"/>
              </a:rPr>
              <a:t> </a:t>
            </a:r>
            <a:r>
              <a:rPr lang="en-ID" b="1" i="0" dirty="0" err="1">
                <a:solidFill>
                  <a:srgbClr val="000000"/>
                </a:solidFill>
                <a:effectLst/>
                <a:latin typeface="Heebo" pitchFamily="2" charset="-79"/>
                <a:cs typeface="Heebo" pitchFamily="2" charset="-79"/>
              </a:rPr>
              <a:t>Kemandirian</a:t>
            </a:r>
            <a:endParaRPr lang="en-ID" b="1" i="0" dirty="0">
              <a:solidFill>
                <a:srgbClr val="000000"/>
              </a:solidFill>
              <a:effectLst/>
              <a:latin typeface="Heebo" pitchFamily="2" charset="-79"/>
              <a:cs typeface="Heebo" pitchFamily="2" charset="-79"/>
            </a:endParaRPr>
          </a:p>
          <a:p>
            <a:pPr algn="l">
              <a:lnSpc>
                <a:spcPts val="2250"/>
              </a:lnSpc>
              <a:spcBef>
                <a:spcPts val="1125"/>
              </a:spcBef>
              <a:spcAft>
                <a:spcPts val="1125"/>
              </a:spcAft>
            </a:pP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Pemberdayaan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masyarakat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bertujuan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untuk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membuat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masyarakat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memiliki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kemandirian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.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Sehingga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tidak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bergantung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pada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pihak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lain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untuk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memperjuangkan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hidupnya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.</a:t>
            </a:r>
            <a:endParaRPr lang="en-ID" b="0" i="0" dirty="0">
              <a:solidFill>
                <a:srgbClr val="000000"/>
              </a:solidFill>
              <a:effectLst/>
              <a:latin typeface="Heebo" pitchFamily="2" charset="-79"/>
              <a:cs typeface="Heebo" pitchFamily="2" charset="-79"/>
            </a:endParaRPr>
          </a:p>
          <a:p>
            <a:pPr algn="l">
              <a:lnSpc>
                <a:spcPts val="2250"/>
              </a:lnSpc>
              <a:spcBef>
                <a:spcPts val="1125"/>
              </a:spcBef>
              <a:spcAft>
                <a:spcPts val="1125"/>
              </a:spcAft>
            </a:pP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Kemandirian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ini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mengerucut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pada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mandiri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ekonomi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misalnya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dengan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berwirausaha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atau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memanfaatkan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kemampuan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dan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potensinya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untuk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meraup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penghasilan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yang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lebih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besar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  <a:cs typeface="Heebo" pitchFamily="2" charset="-79"/>
              </a:rPr>
              <a:t>.</a:t>
            </a:r>
            <a:endParaRPr lang="en-ID" b="0" i="0" dirty="0">
              <a:solidFill>
                <a:srgbClr val="000000"/>
              </a:solidFill>
              <a:effectLst/>
              <a:latin typeface="Heebo" pitchFamily="2" charset="-79"/>
              <a:cs typeface="Heebo" pitchFamily="2" charset="-79"/>
            </a:endParaRPr>
          </a:p>
          <a:p>
            <a:pPr marL="0" indent="0">
              <a:buNone/>
            </a:pPr>
            <a:endParaRPr lang="en-ID" b="1" i="0" dirty="0">
              <a:solidFill>
                <a:srgbClr val="000000"/>
              </a:solidFill>
              <a:effectLst/>
              <a:latin typeface="Heebo" pitchFamily="2" charset="-79"/>
              <a:cs typeface="Heebo" pitchFamily="2" charset="-79"/>
            </a:endParaRPr>
          </a:p>
          <a:p>
            <a:pPr marL="0" indent="0">
              <a:buNone/>
            </a:pPr>
            <a:endParaRPr lang="en-ID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b="1" i="0" dirty="0">
                <a:solidFill>
                  <a:srgbClr val="000000"/>
                </a:solidFill>
                <a:effectLst/>
                <a:latin typeface="Century" panose="02040604050505020304" charset="0"/>
                <a:cs typeface="Century" panose="02040604050505020304" charset="0"/>
              </a:rPr>
              <a:t>2. Meningkatkan Taraf Hidup Masyarakat</a:t>
            </a:r>
            <a:br>
              <a:rPr lang="fi-FI" b="1" i="0" dirty="0">
                <a:solidFill>
                  <a:srgbClr val="000000"/>
                </a:solidFill>
                <a:effectLst/>
                <a:latin typeface="Century" panose="02040604050505020304" charset="0"/>
                <a:cs typeface="Century" panose="02040604050505020304" charset="0"/>
              </a:rPr>
            </a:br>
            <a:endParaRPr lang="en-ID" dirty="0">
              <a:latin typeface="Century" panose="02040604050505020304" charset="0"/>
              <a:cs typeface="Century" panose="0204060405050502030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Dengan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pemberdayaan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masyarakat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,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maka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masyarakat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diberi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bekal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untuk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meningkatkan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taraf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hidupnya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melalui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keterampilan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 dan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potensi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 yang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dimilikinya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.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Sehingga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,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pendapatan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bisa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lebih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besar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 dan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masyarakat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dapat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menjalani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kehidupan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 yang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lebih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layak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0"/>
              </a:rPr>
              <a:t>.</a:t>
            </a:r>
            <a:endParaRPr lang="en-ID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1AC972BF3034C4DADC9379E8AF7A390" ma:contentTypeVersion="5" ma:contentTypeDescription="Create a new document." ma:contentTypeScope="" ma:versionID="a997c26bcd1e429df5d5c332dc528a64">
  <xsd:schema xmlns:xsd="http://www.w3.org/2001/XMLSchema" xmlns:xs="http://www.w3.org/2001/XMLSchema" xmlns:p="http://schemas.microsoft.com/office/2006/metadata/properties" xmlns:ns3="32cc1202-3f28-4711-8f1b-38c6c9573e49" targetNamespace="http://schemas.microsoft.com/office/2006/metadata/properties" ma:root="true" ma:fieldsID="d7804d30e12963e1df2df6cd54b6dcfb" ns3:_="">
    <xsd:import namespace="32cc1202-3f28-4711-8f1b-38c6c9573e49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MediaServiceSearchProperties" minOccurs="0"/>
                <xsd:element ref="ns3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2cc1202-3f28-4711-8f1b-38c6c9573e4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_activity" ma:index="12" nillable="true" ma:displayName="_activity" ma:hidden="true" ma:internalName="_activity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32cc1202-3f28-4711-8f1b-38c6c9573e49" xsi:nil="true"/>
  </documentManagement>
</p:properties>
</file>

<file path=customXml/itemProps1.xml><?xml version="1.0" encoding="utf-8"?>
<ds:datastoreItem xmlns:ds="http://schemas.openxmlformats.org/officeDocument/2006/customXml" ds:itemID="{AB8063A9-FC0B-4D52-824D-30DFFFB3087D}">
  <ds:schemaRefs/>
</ds:datastoreItem>
</file>

<file path=customXml/itemProps2.xml><?xml version="1.0" encoding="utf-8"?>
<ds:datastoreItem xmlns:ds="http://schemas.openxmlformats.org/officeDocument/2006/customXml" ds:itemID="{BC81ACE9-F058-459D-837E-008F5F769A4A}">
  <ds:schemaRefs/>
</ds:datastoreItem>
</file>

<file path=customXml/itemProps3.xml><?xml version="1.0" encoding="utf-8"?>
<ds:datastoreItem xmlns:ds="http://schemas.openxmlformats.org/officeDocument/2006/customXml" ds:itemID="{C71AF4AE-7723-4AA3-A126-2E7C1C2ADF36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0</TotalTime>
  <Words>7273</Words>
  <Application>WPS Presentation</Application>
  <PresentationFormat>Widescreen</PresentationFormat>
  <Paragraphs>158</Paragraphs>
  <Slides>30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30</vt:i4>
      </vt:variant>
    </vt:vector>
  </HeadingPairs>
  <TitlesOfParts>
    <vt:vector size="49" baseType="lpstr">
      <vt:lpstr>Arial</vt:lpstr>
      <vt:lpstr>SimSun</vt:lpstr>
      <vt:lpstr>Wingdings</vt:lpstr>
      <vt:lpstr>Open Sans</vt:lpstr>
      <vt:lpstr>Segoe Print</vt:lpstr>
      <vt:lpstr>Arial MT</vt:lpstr>
      <vt:lpstr>Google Sans</vt:lpstr>
      <vt:lpstr>PT Serif</vt:lpstr>
      <vt:lpstr>Andellia Davilton</vt:lpstr>
      <vt:lpstr>Heebo</vt:lpstr>
      <vt:lpstr>Gill Sans MT</vt:lpstr>
      <vt:lpstr>Microsoft YaHei</vt:lpstr>
      <vt:lpstr>Arial Unicode MS</vt:lpstr>
      <vt:lpstr>Calibri</vt:lpstr>
      <vt:lpstr>Amasis MT Pro Medium</vt:lpstr>
      <vt:lpstr>Helvetica Neue</vt:lpstr>
      <vt:lpstr>Century</vt:lpstr>
      <vt:lpstr>Centaur</vt:lpstr>
      <vt:lpstr>Gallery</vt:lpstr>
      <vt:lpstr>PEMBERDAYAAN MASYARAKAT"</vt:lpstr>
      <vt:lpstr>PowerPoint 演示文稿</vt:lpstr>
      <vt:lpstr>PowerPoint 演示文稿</vt:lpstr>
      <vt:lpstr>Tujuan Pembelajaran </vt:lpstr>
      <vt:lpstr>PEMBERDAYAAN MASYARAKAT</vt:lpstr>
      <vt:lpstr>Pemberdayaan Masyarakat</vt:lpstr>
      <vt:lpstr>PowerPoint 演示文稿</vt:lpstr>
      <vt:lpstr>Tujuan Pemberdayaan Masyarakat</vt:lpstr>
      <vt:lpstr>2. Meningkatkan Taraf Hidup Masyarakat </vt:lpstr>
      <vt:lpstr>3. Menambah Pengetahuan dan Keterampilan</vt:lpstr>
      <vt:lpstr>Manfaat Pemberdayaan</vt:lpstr>
      <vt:lpstr>Prinsip-Prinsip Pemberdayaan Masyarakat</vt:lpstr>
      <vt:lpstr>Prinsip Partisipasi</vt:lpstr>
      <vt:lpstr> </vt:lpstr>
      <vt:lpstr>Prinsip berkelanjutan </vt:lpstr>
      <vt:lpstr>Ruang Lingkup Pemberdayaan </vt:lpstr>
      <vt:lpstr>2. Pemberdayaan Sosial Budaya</vt:lpstr>
      <vt:lpstr>3. Pemberdayaan Lingkungan</vt:lpstr>
      <vt:lpstr>4. Pemberdayaan Pendidikan</vt:lpstr>
      <vt:lpstr>5. Pemberdayaan Kesehatan</vt:lpstr>
      <vt:lpstr>STRATEGI PROMOSI KESEHATAN</vt:lpstr>
      <vt:lpstr>PowerPoint 演示文稿</vt:lpstr>
      <vt:lpstr>PowerPoint 演示文稿</vt:lpstr>
      <vt:lpstr>SASARAN PEMBERDAYAAN MASYARAKAT</vt:lpstr>
      <vt:lpstr>Sasaran Individu </vt:lpstr>
      <vt:lpstr>Keluarga:</vt:lpstr>
      <vt:lpstr>Komunitas</vt:lpstr>
      <vt:lpstr>Masyarakat Umum:</vt:lpstr>
      <vt:lpstr>Tingkatan Pelayanan Kesehatan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hasto nsp</dc:creator>
  <cp:lastModifiedBy>Hasto</cp:lastModifiedBy>
  <cp:revision>4</cp:revision>
  <dcterms:created xsi:type="dcterms:W3CDTF">2025-04-14T08:36:00Z</dcterms:created>
  <dcterms:modified xsi:type="dcterms:W3CDTF">2026-04-23T03:36:04Z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0x010100E1AC972BF3034C4DADC9379E8AF7A390</vt:lpwstr>
  </property>
  <property fmtid="{D5CDD505-2E9C-101B-9397-08002B2CF9AE}" pid="3" name="KSOProductBuildVer">
    <vt:lpwstr>1033-12.1.0.25830</vt:lpwstr>
  </property>
  <property fmtid="{D5CDD505-2E9C-101B-9397-08002B2CF9AE}" pid="4" name="ICV">
    <vt:lpwstr>DCF12B6266984CBBB192CE220CE0264E_12</vt:lpwstr>
  </property>
</Properties>
</file>