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8" r:id="rId2"/>
    <p:sldId id="293" r:id="rId3"/>
    <p:sldId id="309" r:id="rId4"/>
    <p:sldId id="279" r:id="rId5"/>
    <p:sldId id="260" r:id="rId6"/>
    <p:sldId id="281" r:id="rId7"/>
    <p:sldId id="282" r:id="rId8"/>
    <p:sldId id="280" r:id="rId9"/>
    <p:sldId id="299" r:id="rId10"/>
    <p:sldId id="306" r:id="rId11"/>
    <p:sldId id="308" r:id="rId12"/>
    <p:sldId id="310" r:id="rId13"/>
    <p:sldId id="301" r:id="rId14"/>
    <p:sldId id="303" r:id="rId15"/>
    <p:sldId id="312" r:id="rId16"/>
    <p:sldId id="319" r:id="rId17"/>
    <p:sldId id="316" r:id="rId18"/>
    <p:sldId id="317" r:id="rId19"/>
    <p:sldId id="304" r:id="rId20"/>
    <p:sldId id="305" r:id="rId21"/>
    <p:sldId id="329" r:id="rId22"/>
    <p:sldId id="290" r:id="rId23"/>
    <p:sldId id="320" r:id="rId24"/>
    <p:sldId id="321" r:id="rId25"/>
    <p:sldId id="322" r:id="rId26"/>
    <p:sldId id="324" r:id="rId27"/>
    <p:sldId id="327" r:id="rId28"/>
    <p:sldId id="326" r:id="rId29"/>
    <p:sldId id="330" r:id="rId30"/>
    <p:sldId id="332" r:id="rId31"/>
    <p:sldId id="334" r:id="rId32"/>
    <p:sldId id="292" r:id="rId33"/>
    <p:sldId id="277" r:id="rId3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FC4F3"/>
    <a:srgbClr val="CC00CC"/>
    <a:srgbClr val="00FF00"/>
    <a:srgbClr val="F54F3D"/>
    <a:srgbClr val="899C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F10B22C-73B2-4C41-BE4A-2309700F1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868BA35-226A-4560-9E3A-B738298D9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A35-226A-4560-9E3A-B738298D943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A35-226A-4560-9E3A-B738298D94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A35-226A-4560-9E3A-B738298D94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A35-226A-4560-9E3A-B738298D943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A35-226A-4560-9E3A-B738298D943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F08CE-026A-4291-B8ED-EC7FFF72A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3.gstatic.com/images?q=tbn:ANd9GcQ8nNrJq8ZUCQ-PMsmJS5mUZHTVOcKj4bwqW4GKUJf4fG2cASgN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Broadway" pitchFamily="82" charset="0"/>
              </a:rPr>
              <a:t>KEBUTUHAN ELEKTROLIT</a:t>
            </a:r>
            <a:endParaRPr lang="en-US" sz="88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6096000"/>
            <a:ext cx="457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Linda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Widyarani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,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S.Kep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., Ns.,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Britannic Bold" pitchFamily="34" charset="0"/>
              </a:rPr>
              <a:t>M.Kep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Broadway" pitchFamily="82" charset="0"/>
              </a:rPr>
              <a:t>Kebutuhan</a:t>
            </a:r>
            <a:r>
              <a:rPr lang="en-US" sz="28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Broadway" pitchFamily="82" charset="0"/>
              </a:rPr>
              <a:t>Dasar</a:t>
            </a:r>
            <a:r>
              <a:rPr lang="en-US" sz="28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Broadway" pitchFamily="82" charset="0"/>
              </a:rPr>
              <a:t>Manusia</a:t>
            </a:r>
            <a:r>
              <a:rPr lang="en-US" sz="28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endParaRPr lang="en-US" sz="2800" dirty="0">
              <a:solidFill>
                <a:srgbClr val="7030A0"/>
              </a:solidFill>
              <a:latin typeface="Broadway" pitchFamily="8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28800" y="6400800"/>
            <a:ext cx="2895600" cy="1588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http://4.bp.blogspot.com/-ZzhFi6YzRIA/Vgz_64ihq7I/AAAAAAAAAKw/N2XlMSaG65A/s1600/logo_akper_notokusumo_copy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2133600" y="4114800"/>
            <a:ext cx="13716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Na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81400" y="4724400"/>
            <a:ext cx="1371600" cy="1295400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K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0" y="3962400"/>
            <a:ext cx="990600" cy="914400"/>
          </a:xfrm>
          <a:prstGeom prst="ellipse">
            <a:avLst/>
          </a:prstGeom>
          <a:solidFill>
            <a:srgbClr val="3FC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Mg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05400" y="5029200"/>
            <a:ext cx="9906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Ca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15000" y="3886200"/>
            <a:ext cx="13716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Na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14600" y="5486400"/>
            <a:ext cx="990600" cy="914400"/>
          </a:xfrm>
          <a:prstGeom prst="ellipse">
            <a:avLst/>
          </a:prstGeom>
          <a:solidFill>
            <a:srgbClr val="3FC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Mg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24600" y="5181600"/>
            <a:ext cx="990600" cy="914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Ca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00200" y="5181600"/>
            <a:ext cx="838200" cy="762000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K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freeppt.net/background/3d_textures_powerpoint_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19200" y="2819400"/>
            <a:ext cx="79248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Seorang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pasien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datang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di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IGD, dg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kondisi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bagian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punggung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dan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dada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mengalami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luka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bakar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. Kadar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natrium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pasien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adalah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190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mEq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/L.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Pasien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tampak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disorientasi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dan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halusinasi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. </a:t>
            </a:r>
          </a:p>
          <a:p>
            <a:pPr algn="ctr"/>
            <a:endParaRPr lang="en-US" sz="2000" dirty="0" smtClean="0">
              <a:solidFill>
                <a:srgbClr val="CC00CC"/>
              </a:solidFill>
              <a:latin typeface="Broadway" pitchFamily="82" charset="0"/>
            </a:endParaRPr>
          </a:p>
          <a:p>
            <a:pPr algn="ctr"/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Apakah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gangguan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 yang </a:t>
            </a:r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dialami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oleh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pasien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? </a:t>
            </a:r>
            <a:endParaRPr lang="en-US" sz="3200" dirty="0">
              <a:solidFill>
                <a:srgbClr val="CC00CC"/>
              </a:solidFill>
              <a:latin typeface="Broadway" pitchFamily="8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1800" y="685800"/>
            <a:ext cx="4343400" cy="2590800"/>
            <a:chOff x="2971800" y="685800"/>
            <a:chExt cx="4343400" cy="2590800"/>
          </a:xfrm>
        </p:grpSpPr>
        <p:sp>
          <p:nvSpPr>
            <p:cNvPr id="7" name="Oval 6"/>
            <p:cNvSpPr/>
            <p:nvPr/>
          </p:nvSpPr>
          <p:spPr>
            <a:xfrm>
              <a:off x="3810000" y="685800"/>
              <a:ext cx="2590800" cy="2590800"/>
            </a:xfrm>
            <a:prstGeom prst="ellipse">
              <a:avLst/>
            </a:prstGeom>
            <a:solidFill>
              <a:srgbClr val="3FC4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71800" y="1219200"/>
              <a:ext cx="4343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smtClean="0">
                  <a:solidFill>
                    <a:schemeClr val="tx1"/>
                  </a:solidFill>
                  <a:latin typeface="Broadway" pitchFamily="82" charset="0"/>
                </a:rPr>
                <a:t>ANALISA KASUS</a:t>
              </a:r>
              <a:endParaRPr lang="en-US" sz="2000" u="sng" dirty="0">
                <a:solidFill>
                  <a:schemeClr val="tx1"/>
                </a:solidFill>
                <a:latin typeface="Broadway" pitchFamily="8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HIPERNATREMIA</a:t>
            </a:r>
            <a:endParaRPr lang="en-US" sz="36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desainukm.com/wp-content/uploads/2015/04/Pastel-colour-palette-pink-mint-butter-salmon-mauve-mylusciouslife.com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1955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2895600"/>
            <a:ext cx="86868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Seorang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pasien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datang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IGD dg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riwayat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penggunaan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obat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furosemid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berlebih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Pasien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tampak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berkeringat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berlebihan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 Kadar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natrium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pasien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adalah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130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mEq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/L.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Apakah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gangguan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dialami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pasien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?</a:t>
            </a: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Broadway" pitchFamily="82" charset="0"/>
            </a:endParaRPr>
          </a:p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Apakah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gangguan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 yang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dialami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oleh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pasien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?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Broadway" pitchFamily="8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8400" y="685800"/>
            <a:ext cx="4343400" cy="2590800"/>
            <a:chOff x="2971800" y="685800"/>
            <a:chExt cx="4343400" cy="2590800"/>
          </a:xfrm>
        </p:grpSpPr>
        <p:sp>
          <p:nvSpPr>
            <p:cNvPr id="11" name="Oval 10"/>
            <p:cNvSpPr/>
            <p:nvPr/>
          </p:nvSpPr>
          <p:spPr>
            <a:xfrm>
              <a:off x="3810000" y="685800"/>
              <a:ext cx="2590800" cy="25908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71800" y="1219200"/>
              <a:ext cx="4343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smtClean="0">
                  <a:solidFill>
                    <a:schemeClr val="tx1"/>
                  </a:solidFill>
                  <a:latin typeface="Broadway" pitchFamily="82" charset="0"/>
                </a:rPr>
                <a:t>ANALISA KASUS</a:t>
              </a:r>
              <a:endParaRPr lang="en-US" sz="2000" u="sng" dirty="0">
                <a:solidFill>
                  <a:schemeClr val="tx1"/>
                </a:solidFill>
                <a:latin typeface="Broadway" pitchFamily="8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HIPONATREMIA</a:t>
            </a:r>
            <a:endParaRPr lang="en-US" sz="36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desainukm.com/wp-content/uploads/2015/04/Pastel-colour-palette-pink-mint-butter-salmon-mauve-mylusciouslife.com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1955" cy="6858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8100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FF3399"/>
                </a:solidFill>
                <a:latin typeface="Broadway" pitchFamily="82" charset="0"/>
              </a:rPr>
              <a:t>HIPOKALEMIA - HIPERKALEMIA</a:t>
            </a:r>
            <a:endParaRPr lang="en-US" sz="3600" u="sng" dirty="0">
              <a:solidFill>
                <a:srgbClr val="FF3399"/>
              </a:solidFill>
              <a:latin typeface="Broadway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2438400"/>
            <a:ext cx="3276600" cy="2895600"/>
          </a:xfrm>
          <a:prstGeom prst="ellipse">
            <a:avLst/>
          </a:prstGeom>
          <a:solidFill>
            <a:srgbClr val="3FC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733800"/>
            <a:ext cx="4191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HIPOKALEMIA</a:t>
            </a:r>
          </a:p>
          <a:p>
            <a:pPr algn="ctr"/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&lt; 3,5 </a:t>
            </a:r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/L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pic>
        <p:nvPicPr>
          <p:cNvPr id="11" name="Picture 2" descr="http://mediskus.com/wp-content/uploads/2015/08/mual-munt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7732" y="1828801"/>
            <a:ext cx="2157868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halosehat.com/wp-content/uploads/2015/06/cara-mengibati-di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286000"/>
            <a:ext cx="2038350" cy="224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4" descr="http://1.bp.blogspot.com/-yBpVe2pXuDY/VQtygVLYazI/AAAAAAAAAO0/27HsDjvFiO4/s1600/002407%2BFurosemide,%2B10mg%2Bper%2BmL,%2BSDV,%2B10mL%2BVial%2BMcGuffMedical.c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800600"/>
            <a:ext cx="18097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0" y="5181600"/>
            <a:ext cx="6781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sng" dirty="0" smtClean="0">
              <a:solidFill>
                <a:schemeClr val="accent6">
                  <a:lumMod val="50000"/>
                </a:schemeClr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chemeClr val="accent6">
                  <a:lumMod val="50000"/>
                </a:schemeClr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chemeClr val="accent6">
                  <a:lumMod val="50000"/>
                </a:schemeClr>
              </a:solidFill>
              <a:latin typeface="Broadway" pitchFamily="82" charset="0"/>
            </a:endParaRPr>
          </a:p>
          <a:p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Manifestasi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Klinis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Broadway" pitchFamily="82" charset="0"/>
              </a:rPr>
              <a:t> :</a:t>
            </a:r>
          </a:p>
          <a:p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Perubahan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status mental (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misalnya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: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depresi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bingung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agitasi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) ; </a:t>
            </a:r>
          </a:p>
          <a:p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Neuromuskuler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(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misalkan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: vertigo,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lelah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kelemahan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otot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paralisis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) ;</a:t>
            </a:r>
          </a:p>
          <a:p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Jantung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: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aritmia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hipotensi</a:t>
            </a:r>
            <a:r>
              <a:rPr lang="en-US" sz="2000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  <a:p>
            <a:endParaRPr lang="en-US" sz="2000" u="sng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endParaRPr lang="en-US" sz="2000" u="sng" dirty="0">
              <a:solidFill>
                <a:schemeClr val="accent6">
                  <a:lumMod val="50000"/>
                </a:schemeClr>
              </a:solidFill>
              <a:latin typeface="Broadway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1676400"/>
            <a:ext cx="2667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8100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FF3399"/>
                </a:solidFill>
                <a:latin typeface="Broadway" pitchFamily="82" charset="0"/>
              </a:rPr>
              <a:t>HIPOKALEMIA - HIPERKALEMIA</a:t>
            </a:r>
            <a:endParaRPr lang="en-US" sz="3600" u="sng" dirty="0">
              <a:solidFill>
                <a:srgbClr val="FF3399"/>
              </a:solidFill>
              <a:latin typeface="Broadway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" y="2819400"/>
            <a:ext cx="3276600" cy="2895600"/>
          </a:xfrm>
          <a:prstGeom prst="ellipse">
            <a:avLst/>
          </a:prstGeom>
          <a:solidFill>
            <a:srgbClr val="3FC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733800"/>
            <a:ext cx="4191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HIPERKALEMIA</a:t>
            </a:r>
          </a:p>
          <a:p>
            <a:pPr algn="ctr"/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&gt; 5 </a:t>
            </a:r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/L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410200"/>
            <a:ext cx="6096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sng" dirty="0" smtClean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  <a:p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Manifestasi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Klinis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:</a:t>
            </a:r>
          </a:p>
          <a:p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Kejang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perut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mual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;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lemas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kesemutan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ekstremitas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;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oliguria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; </a:t>
            </a:r>
            <a:r>
              <a:rPr lang="en-US" sz="2000" u="sng" dirty="0" err="1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bradikardia</a:t>
            </a:r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  <a:p>
            <a:r>
              <a:rPr lang="en-US" sz="2000" u="sng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</a:p>
          <a:p>
            <a:endParaRPr lang="en-US" sz="2000" u="sng" dirty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</p:txBody>
      </p:sp>
      <p:pic>
        <p:nvPicPr>
          <p:cNvPr id="37890" name="Picture 2" descr="http://www.amazine.co/wp-content/uploads/2012/05/Ginj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981200"/>
            <a:ext cx="3341873" cy="208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6400800" y="2743200"/>
            <a:ext cx="243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GAGAL GINJAL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pic>
        <p:nvPicPr>
          <p:cNvPr id="37892" name="Picture 4" descr="http://4.bp.blogspot.com/_xjtT22w0ytk/TSXMCo5KRBI/AAAAAAAAABA/w3yPFMx-EDQ/s1600/ibuprofen200mg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505200"/>
            <a:ext cx="1752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4" name="AutoShape 6" descr="http://1.bp.blogspot.com/-nqgC3_Lu6Bc/VWk-oTblaiI/AAAAAAAABZA/U9SZc4jUEPQ/s1600/kalium%2Bdiklofena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6" name="Picture 8" descr="http://1.bp.blogspot.com/-nqgC3_Lu6Bc/VWk-oTblaiI/AAAAAAAABZA/U9SZc4jUEPQ/s1600/kalium%2Bdiklofena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495800"/>
            <a:ext cx="2365375" cy="153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6400800" y="5638800"/>
            <a:ext cx="243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OBAT NSAIDs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pic>
        <p:nvPicPr>
          <p:cNvPr id="37898" name="Picture 10" descr="http://www.acesurgical.com/media/catalog/product/cache/1/image/800x800/9df78eab33525d08d6e5fb8d27136e95/1/6/1671089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495800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057400" y="1676400"/>
            <a:ext cx="2667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895600"/>
            <a:ext cx="86868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Seorang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pasien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datang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di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IGD,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diantar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keluarganya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dengan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kondisi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agitasi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.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Hasil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pemeriksaan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EKG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menunjukkan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adanya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aritmia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jantung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.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Hasil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pengkajian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perawat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didapatkan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hasil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bahwa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pasien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mengalami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diare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sejak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3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hari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 yang </a:t>
            </a:r>
            <a:r>
              <a:rPr lang="en-US" sz="2000" dirty="0" err="1" smtClean="0">
                <a:solidFill>
                  <a:srgbClr val="7030A0"/>
                </a:solidFill>
                <a:latin typeface="Broadway" pitchFamily="82" charset="0"/>
              </a:rPr>
              <a:t>lalu</a:t>
            </a:r>
            <a:r>
              <a:rPr lang="en-US" sz="2000" dirty="0" smtClean="0">
                <a:solidFill>
                  <a:srgbClr val="7030A0"/>
                </a:solidFill>
                <a:latin typeface="Broadway" pitchFamily="82" charset="0"/>
              </a:rPr>
              <a:t>. </a:t>
            </a:r>
          </a:p>
          <a:p>
            <a:pPr algn="ctr"/>
            <a:endParaRPr lang="en-US" sz="2000" dirty="0" smtClean="0">
              <a:solidFill>
                <a:srgbClr val="7030A0"/>
              </a:solidFill>
              <a:latin typeface="Broadway" pitchFamily="8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Broadway" pitchFamily="82" charset="0"/>
              </a:rPr>
              <a:t>Apakah</a:t>
            </a:r>
            <a:r>
              <a:rPr lang="en-US" sz="32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Broadway" pitchFamily="82" charset="0"/>
              </a:rPr>
              <a:t>cek</a:t>
            </a:r>
            <a:r>
              <a:rPr lang="en-US" sz="32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Broadway" pitchFamily="82" charset="0"/>
              </a:rPr>
              <a:t>laboratorium</a:t>
            </a:r>
            <a:r>
              <a:rPr lang="en-US" sz="32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Broadway" pitchFamily="82" charset="0"/>
              </a:rPr>
              <a:t>elektrolit</a:t>
            </a:r>
            <a:r>
              <a:rPr lang="en-US" sz="3200" dirty="0" smtClean="0">
                <a:solidFill>
                  <a:srgbClr val="7030A0"/>
                </a:solidFill>
                <a:latin typeface="Broadway" pitchFamily="82" charset="0"/>
              </a:rPr>
              <a:t> yang </a:t>
            </a:r>
            <a:r>
              <a:rPr lang="en-US" sz="3200" dirty="0" err="1" smtClean="0">
                <a:solidFill>
                  <a:srgbClr val="7030A0"/>
                </a:solidFill>
                <a:latin typeface="Broadway" pitchFamily="82" charset="0"/>
              </a:rPr>
              <a:t>harus</a:t>
            </a:r>
            <a:r>
              <a:rPr lang="en-US" sz="32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Broadway" pitchFamily="82" charset="0"/>
              </a:rPr>
              <a:t>diperiksa</a:t>
            </a:r>
            <a:r>
              <a:rPr lang="en-US" sz="3200" dirty="0" smtClean="0">
                <a:solidFill>
                  <a:srgbClr val="7030A0"/>
                </a:solidFill>
                <a:latin typeface="Broadway" pitchFamily="82" charset="0"/>
              </a:rPr>
              <a:t>? </a:t>
            </a:r>
          </a:p>
          <a:p>
            <a:pPr algn="ctr"/>
            <a:endParaRPr lang="en-US" sz="2000" dirty="0" smtClean="0">
              <a:solidFill>
                <a:srgbClr val="7030A0"/>
              </a:solidFill>
              <a:latin typeface="Broadway" pitchFamily="82" charset="0"/>
            </a:endParaRPr>
          </a:p>
          <a:p>
            <a:pPr algn="ctr"/>
            <a:endParaRPr lang="en-US" sz="2000" dirty="0" smtClean="0">
              <a:solidFill>
                <a:srgbClr val="7030A0"/>
              </a:solidFill>
              <a:latin typeface="Broadway" pitchFamily="82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438400" y="228600"/>
            <a:ext cx="4343400" cy="2590800"/>
            <a:chOff x="2971800" y="685800"/>
            <a:chExt cx="4343400" cy="2590800"/>
          </a:xfrm>
        </p:grpSpPr>
        <p:sp>
          <p:nvSpPr>
            <p:cNvPr id="11" name="Oval 10"/>
            <p:cNvSpPr/>
            <p:nvPr/>
          </p:nvSpPr>
          <p:spPr>
            <a:xfrm>
              <a:off x="3810000" y="685800"/>
              <a:ext cx="2590800" cy="259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71800" y="1219200"/>
              <a:ext cx="4343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smtClean="0">
                  <a:solidFill>
                    <a:srgbClr val="7030A0"/>
                  </a:solidFill>
                  <a:latin typeface="Broadway" pitchFamily="82" charset="0"/>
                </a:rPr>
                <a:t>ANALISA KASUS</a:t>
              </a:r>
              <a:endParaRPr lang="en-US" sz="2000" u="sng" dirty="0">
                <a:solidFill>
                  <a:srgbClr val="7030A0"/>
                </a:solidFill>
                <a:latin typeface="Broadway" pitchFamily="8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KALIUM </a:t>
            </a:r>
            <a:endParaRPr lang="en-US" sz="36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freeppt.net/background/3d_textures_powerpoint_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52600" y="2590800"/>
            <a:ext cx="71628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Seorang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pasien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datang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di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IGD, dg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kondisi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kejang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.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Kulit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teraba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hangat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dan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basah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.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Tidak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ada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tanda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perdarahan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.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Pemeriksaan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darah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vena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menunjukkan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Hb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 9,2 </a:t>
            </a:r>
            <a:r>
              <a:rPr lang="en-US" sz="2400" dirty="0" err="1" smtClean="0">
                <a:solidFill>
                  <a:srgbClr val="CC00CC"/>
                </a:solidFill>
                <a:latin typeface="Arial Narrow" pitchFamily="34" charset="0"/>
              </a:rPr>
              <a:t>gr</a:t>
            </a:r>
            <a:r>
              <a:rPr lang="en-US" sz="2400" dirty="0" smtClean="0">
                <a:solidFill>
                  <a:srgbClr val="CC00CC"/>
                </a:solidFill>
                <a:latin typeface="Arial Narrow" pitchFamily="34" charset="0"/>
              </a:rPr>
              <a:t>/dl.   </a:t>
            </a:r>
          </a:p>
          <a:p>
            <a:pPr algn="ctr"/>
            <a:endParaRPr lang="en-US" sz="2000" dirty="0" smtClean="0">
              <a:solidFill>
                <a:srgbClr val="CC00CC"/>
              </a:solidFill>
              <a:latin typeface="Broadway" pitchFamily="82" charset="0"/>
            </a:endParaRPr>
          </a:p>
          <a:p>
            <a:pPr algn="ctr"/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Apakah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cek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laboratorium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elektrolit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 yang </a:t>
            </a:r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harus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Broadway" pitchFamily="82" charset="0"/>
              </a:rPr>
              <a:t>diperiksa</a:t>
            </a:r>
            <a:r>
              <a:rPr lang="en-US" sz="3200" dirty="0" smtClean="0">
                <a:solidFill>
                  <a:srgbClr val="CC00CC"/>
                </a:solidFill>
                <a:latin typeface="Broadway" pitchFamily="82" charset="0"/>
              </a:rPr>
              <a:t>? </a:t>
            </a:r>
            <a:endParaRPr lang="en-US" sz="3200" dirty="0">
              <a:solidFill>
                <a:srgbClr val="CC00CC"/>
              </a:solidFill>
              <a:latin typeface="Broadway" pitchFamily="8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971800" y="304800"/>
            <a:ext cx="4343400" cy="2590800"/>
            <a:chOff x="2971800" y="685800"/>
            <a:chExt cx="4343400" cy="2590800"/>
          </a:xfrm>
        </p:grpSpPr>
        <p:sp>
          <p:nvSpPr>
            <p:cNvPr id="7" name="Oval 6"/>
            <p:cNvSpPr/>
            <p:nvPr/>
          </p:nvSpPr>
          <p:spPr>
            <a:xfrm>
              <a:off x="3810000" y="685800"/>
              <a:ext cx="2590800" cy="2590800"/>
            </a:xfrm>
            <a:prstGeom prst="ellipse">
              <a:avLst/>
            </a:prstGeom>
            <a:solidFill>
              <a:srgbClr val="3FC4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71800" y="1219200"/>
              <a:ext cx="4343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smtClean="0">
                  <a:solidFill>
                    <a:schemeClr val="tx1"/>
                  </a:solidFill>
                  <a:latin typeface="Broadway" pitchFamily="82" charset="0"/>
                </a:rPr>
                <a:t>ANALISA KASUS</a:t>
              </a:r>
              <a:endParaRPr lang="en-US" sz="2000" u="sng" dirty="0">
                <a:solidFill>
                  <a:schemeClr val="tx1"/>
                </a:solidFill>
                <a:latin typeface="Broadway" pitchFamily="8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7800" y="5867400"/>
            <a:ext cx="7696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NATRIUM  </a:t>
            </a:r>
            <a:endParaRPr lang="en-US" sz="36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895600"/>
            <a:ext cx="86868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Seorang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pasien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datang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di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IGD, dg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keluhan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lemas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,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mual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dan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kram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perut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.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Hasil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pengkajian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perawat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,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pasien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mengalami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bradikardia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. </a:t>
            </a:r>
          </a:p>
          <a:p>
            <a:pPr algn="ctr"/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  <a:p>
            <a:pPr algn="ctr"/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Apakah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cek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laboratorium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elektrolit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yang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harus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diperiksa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? </a:t>
            </a:r>
          </a:p>
          <a:p>
            <a:pPr algn="ctr"/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  <a:p>
            <a:pPr algn="ctr"/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438400" y="228600"/>
            <a:ext cx="4343400" cy="2590800"/>
            <a:chOff x="2971800" y="685800"/>
            <a:chExt cx="4343400" cy="2590800"/>
          </a:xfrm>
        </p:grpSpPr>
        <p:sp>
          <p:nvSpPr>
            <p:cNvPr id="11" name="Oval 10"/>
            <p:cNvSpPr/>
            <p:nvPr/>
          </p:nvSpPr>
          <p:spPr>
            <a:xfrm>
              <a:off x="3810000" y="685800"/>
              <a:ext cx="2590800" cy="259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71800" y="1219200"/>
              <a:ext cx="4343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smtClean="0">
                  <a:solidFill>
                    <a:srgbClr val="FF3399"/>
                  </a:solidFill>
                  <a:latin typeface="Broadway" pitchFamily="82" charset="0"/>
                </a:rPr>
                <a:t>ANALISA KASUS</a:t>
              </a:r>
              <a:endParaRPr lang="en-US" sz="2000" u="sng" dirty="0">
                <a:solidFill>
                  <a:srgbClr val="FF3399"/>
                </a:solidFill>
                <a:latin typeface="Broadway" pitchFamily="8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KALIUM </a:t>
            </a:r>
            <a:endParaRPr lang="en-US" sz="36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7030A0"/>
                </a:solidFill>
                <a:latin typeface="Broadway" pitchFamily="82" charset="0"/>
              </a:rPr>
              <a:t>HIPOCALCEMIA - HIPERCALCEMIA</a:t>
            </a:r>
            <a:endParaRPr lang="en-US" sz="36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2819400"/>
            <a:ext cx="3276600" cy="2895600"/>
          </a:xfrm>
          <a:prstGeom prst="ellipse">
            <a:avLst/>
          </a:prstGeom>
          <a:solidFill>
            <a:srgbClr val="F54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33800"/>
            <a:ext cx="4191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HIPOCALCEMIA</a:t>
            </a:r>
          </a:p>
          <a:p>
            <a:pPr algn="ctr"/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&lt; 8,9 </a:t>
            </a:r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/L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410200"/>
            <a:ext cx="6096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Manifestasi</a:t>
            </a:r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Klinis</a:t>
            </a:r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 :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Kesemutan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jari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mulut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&amp; kaki ; 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Kram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otot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kejang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</a:p>
          <a:p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3581400"/>
            <a:ext cx="5867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3657600"/>
            <a:ext cx="5257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	Intake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kalsium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yg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inadekuat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gangguan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absorbsi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kalsium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kehilangan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kalsium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</a:p>
          <a:p>
            <a:pPr marL="457200" indent="-457200"/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Defisiensi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vitamin 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0480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reepptbackgrounds.net/wp-content/uploads/2013/12/Back-to-School-PPT-Backgrounds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0"/>
            <a:ext cx="8610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90800"/>
            <a:ext cx="8686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Broadway" pitchFamily="82" charset="0"/>
              </a:rPr>
              <a:t>Pengertian</a:t>
            </a:r>
            <a:r>
              <a:rPr lang="en-US" sz="28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roadway" pitchFamily="82" charset="0"/>
              </a:rPr>
              <a:t>Elektrolit</a:t>
            </a:r>
            <a:r>
              <a:rPr lang="en-US" sz="28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Broadway" pitchFamily="82" charset="0"/>
              </a:rPr>
              <a:t>Kebutuhan</a:t>
            </a:r>
            <a:r>
              <a:rPr lang="en-US" sz="28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roadway" pitchFamily="82" charset="0"/>
              </a:rPr>
              <a:t>Elektrolit</a:t>
            </a:r>
            <a:r>
              <a:rPr lang="en-US" sz="28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Broadway" pitchFamily="82" charset="0"/>
              </a:rPr>
              <a:t>Ketidakseimbangan</a:t>
            </a:r>
            <a:r>
              <a:rPr lang="en-US" sz="28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roadway" pitchFamily="82" charset="0"/>
              </a:rPr>
              <a:t>Elektrolit</a:t>
            </a:r>
            <a:r>
              <a:rPr lang="en-US" sz="28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	a.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Hiponatremia</a:t>
            </a:r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Hipernatremia</a:t>
            </a:r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	b.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Hipokalemia</a:t>
            </a:r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Hiperkalemia</a:t>
            </a:r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	c.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Hipocalsemia</a:t>
            </a:r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Hipercalsemia</a:t>
            </a:r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	d.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Hipomagnesemia</a:t>
            </a:r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Hipermagnesemia</a:t>
            </a:r>
            <a:endParaRPr lang="en-US" dirty="0" smtClean="0">
              <a:solidFill>
                <a:schemeClr val="tx1"/>
              </a:solidFill>
              <a:latin typeface="Broadway" pitchFamily="82" charset="0"/>
            </a:endParaRP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	e.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Hipophosphatemia</a:t>
            </a:r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Broadway" pitchFamily="82" charset="0"/>
              </a:rPr>
              <a:t>Hiperphosphatemia</a:t>
            </a:r>
            <a:r>
              <a:rPr lang="en-US" dirty="0" smtClean="0">
                <a:solidFill>
                  <a:schemeClr val="tx1"/>
                </a:solidFill>
                <a:latin typeface="Broadway" pitchFamily="82" charset="0"/>
              </a:rPr>
              <a:t>  </a:t>
            </a:r>
            <a:endParaRPr lang="en-US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0"/>
            <a:ext cx="4572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7030A0"/>
                </a:solidFill>
                <a:latin typeface="Broadway" pitchFamily="82" charset="0"/>
              </a:rPr>
              <a:t>TOPIK : </a:t>
            </a:r>
            <a:endParaRPr lang="en-US" sz="2800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7030A0"/>
                </a:solidFill>
                <a:latin typeface="Broadway" pitchFamily="82" charset="0"/>
              </a:rPr>
              <a:t>HIPOCALCEMIA - HIPERCALCEMIA</a:t>
            </a:r>
            <a:endParaRPr lang="en-US" sz="36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2819400"/>
            <a:ext cx="3276600" cy="2895600"/>
          </a:xfrm>
          <a:prstGeom prst="ellipse">
            <a:avLst/>
          </a:prstGeom>
          <a:solidFill>
            <a:srgbClr val="F54F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733800"/>
            <a:ext cx="4495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HIPERCALCEMIA</a:t>
            </a:r>
          </a:p>
          <a:p>
            <a:pPr algn="ctr"/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&gt; 10,1 </a:t>
            </a:r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/L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8915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 smtClean="0">
              <a:solidFill>
                <a:srgbClr val="7030A0"/>
              </a:solidFill>
              <a:latin typeface="Broadway" pitchFamily="82" charset="0"/>
            </a:endParaRPr>
          </a:p>
          <a:p>
            <a:r>
              <a:rPr lang="en-US" u="sng" dirty="0" err="1" smtClean="0">
                <a:solidFill>
                  <a:srgbClr val="7030A0"/>
                </a:solidFill>
                <a:latin typeface="Broadway" pitchFamily="82" charset="0"/>
              </a:rPr>
              <a:t>Manifestasi</a:t>
            </a:r>
            <a:r>
              <a:rPr lang="en-US" u="sng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Broadway" pitchFamily="82" charset="0"/>
              </a:rPr>
              <a:t>Klinis</a:t>
            </a:r>
            <a:r>
              <a:rPr lang="en-US" u="sng" dirty="0" smtClean="0">
                <a:solidFill>
                  <a:srgbClr val="7030A0"/>
                </a:solidFill>
                <a:latin typeface="Broadway" pitchFamily="82" charset="0"/>
              </a:rPr>
              <a:t> :</a:t>
            </a:r>
          </a:p>
          <a:p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Traktus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gastrointestinal :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Anoreksia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mual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muntah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konstipasi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nyeri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abdomen </a:t>
            </a:r>
          </a:p>
          <a:p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Traktus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urinarius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: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Poliuria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dan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polidipsia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</a:p>
          <a:p>
            <a:endParaRPr lang="en-US" u="sng" dirty="0" smtClean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3581400"/>
            <a:ext cx="5867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3429000"/>
            <a:ext cx="4800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Broadway" pitchFamily="82" charset="0"/>
              </a:rPr>
              <a:t>Kanker</a:t>
            </a:r>
            <a:endParaRPr lang="en-US" sz="2400" dirty="0" smtClean="0">
              <a:solidFill>
                <a:schemeClr val="tx1"/>
              </a:solidFill>
              <a:latin typeface="Broadway" pitchFamily="82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0480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4876800"/>
            <a:ext cx="4876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 smtClean="0">
              <a:solidFill>
                <a:srgbClr val="7030A0"/>
              </a:solidFill>
              <a:latin typeface="Broadway" pitchFamily="82" charset="0"/>
            </a:endParaRPr>
          </a:p>
          <a:p>
            <a:r>
              <a:rPr lang="en-US" u="sng" dirty="0" err="1" smtClean="0">
                <a:solidFill>
                  <a:srgbClr val="7030A0"/>
                </a:solidFill>
                <a:latin typeface="Broadway" pitchFamily="82" charset="0"/>
              </a:rPr>
              <a:t>Manifestasi</a:t>
            </a:r>
            <a:r>
              <a:rPr lang="en-US" u="sng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Broadway" pitchFamily="82" charset="0"/>
              </a:rPr>
              <a:t>Klinis</a:t>
            </a:r>
            <a:r>
              <a:rPr lang="en-US" u="sng" dirty="0" smtClean="0">
                <a:solidFill>
                  <a:srgbClr val="7030A0"/>
                </a:solidFill>
                <a:latin typeface="Broadway" pitchFamily="82" charset="0"/>
              </a:rPr>
              <a:t> :</a:t>
            </a:r>
          </a:p>
          <a:p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Neurologi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: 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Lelah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kelemahan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otot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,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berkurangnya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Bell MT" pitchFamily="18" charset="0"/>
              </a:rPr>
              <a:t>refleks</a:t>
            </a:r>
            <a:r>
              <a:rPr lang="en-US" u="sng" dirty="0" smtClean="0">
                <a:solidFill>
                  <a:srgbClr val="7030A0"/>
                </a:solidFill>
                <a:latin typeface="Bell MT" pitchFamily="18" charset="0"/>
              </a:rPr>
              <a:t> tendon. </a:t>
            </a:r>
          </a:p>
          <a:p>
            <a:endParaRPr lang="en-US" u="sng" dirty="0" smtClean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2743200"/>
            <a:ext cx="86868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Seorang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datang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IGD, dg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kondisi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kejang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kesemutan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jari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mulut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kaki.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Keluhan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sudah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terjadi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sejak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hari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yll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. Kadar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kalsium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7,1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mEq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/L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natrium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140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mEq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/L.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Apakah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gangguan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yg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dialami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Berlin Sans FB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Berlin Sans FB" pitchFamily="34" charset="0"/>
              </a:rPr>
              <a:t>?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Berlin Sans FB" pitchFamily="34" charset="0"/>
            </a:endParaRPr>
          </a:p>
          <a:p>
            <a:pPr algn="ctr"/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Apakah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gangguan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elektrolit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yang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diderita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pasien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Broadway" pitchFamily="82" charset="0"/>
              </a:rPr>
              <a:t>? </a:t>
            </a:r>
          </a:p>
          <a:p>
            <a:pPr algn="ctr"/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  <a:p>
            <a:pPr algn="ctr"/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Broadway" pitchFamily="82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438400" y="228600"/>
            <a:ext cx="4343400" cy="2590800"/>
            <a:chOff x="2971800" y="685800"/>
            <a:chExt cx="4343400" cy="2590800"/>
          </a:xfrm>
        </p:grpSpPr>
        <p:sp>
          <p:nvSpPr>
            <p:cNvPr id="11" name="Oval 10"/>
            <p:cNvSpPr/>
            <p:nvPr/>
          </p:nvSpPr>
          <p:spPr>
            <a:xfrm>
              <a:off x="3810000" y="685800"/>
              <a:ext cx="2590800" cy="259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71800" y="1219200"/>
              <a:ext cx="4343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smtClean="0">
                  <a:solidFill>
                    <a:srgbClr val="FF3399"/>
                  </a:solidFill>
                  <a:latin typeface="Broadway" pitchFamily="82" charset="0"/>
                </a:rPr>
                <a:t>ANALISA KASUS</a:t>
              </a:r>
              <a:endParaRPr lang="en-US" sz="2000" u="sng" dirty="0">
                <a:solidFill>
                  <a:srgbClr val="FF3399"/>
                </a:solidFill>
                <a:latin typeface="Broadway" pitchFamily="8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HIPOCALCEMIA </a:t>
            </a:r>
            <a:endParaRPr lang="en-US" sz="36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rgbClr val="7030A0"/>
                </a:solidFill>
                <a:latin typeface="Broadway" pitchFamily="82" charset="0"/>
              </a:rPr>
              <a:t>ADA PERTANYAAN ?</a:t>
            </a:r>
            <a:endParaRPr lang="en-US" sz="66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pic>
        <p:nvPicPr>
          <p:cNvPr id="6" name="Picture 2" descr="https://hanifsroom.files.wordpress.com/2014/11/bw-question-ma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038600"/>
            <a:ext cx="2118560" cy="2100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CC00CC"/>
                </a:solidFill>
                <a:latin typeface="Broadway" pitchFamily="82" charset="0"/>
              </a:rPr>
              <a:t>HIPOMAGNESEMIA  - HIPERMAGNESEMIA</a:t>
            </a:r>
            <a:endParaRPr lang="en-US" sz="2800" u="sng" dirty="0">
              <a:solidFill>
                <a:srgbClr val="CC00CC"/>
              </a:solidFill>
              <a:latin typeface="Broadway" pitchFamily="8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685800" y="1905000"/>
            <a:ext cx="3505200" cy="3124200"/>
          </a:xfrm>
          <a:prstGeom prst="flowChartMagneticDisk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4953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FF3399"/>
                </a:solidFill>
                <a:latin typeface="Broadway" pitchFamily="82" charset="0"/>
              </a:rPr>
              <a:t>HIPOMAGNESEMIA</a:t>
            </a:r>
          </a:p>
          <a:p>
            <a:pPr algn="ctr"/>
            <a:endParaRPr lang="en-US" sz="2000" u="sng" dirty="0" smtClean="0">
              <a:solidFill>
                <a:srgbClr val="FF3399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rgbClr val="FF3399"/>
                </a:solidFill>
                <a:latin typeface="Broadway" pitchFamily="82" charset="0"/>
              </a:rPr>
              <a:t>&lt; 1,5 </a:t>
            </a:r>
            <a:r>
              <a:rPr lang="en-US" sz="2000" u="sng" dirty="0" err="1" smtClean="0">
                <a:solidFill>
                  <a:srgbClr val="FF3399"/>
                </a:solidFill>
                <a:latin typeface="Broadway" pitchFamily="82" charset="0"/>
              </a:rPr>
              <a:t>mEq</a:t>
            </a:r>
            <a:r>
              <a:rPr lang="en-US" sz="2000" u="sng" dirty="0" smtClean="0">
                <a:solidFill>
                  <a:srgbClr val="FF3399"/>
                </a:solidFill>
                <a:latin typeface="Broadway" pitchFamily="82" charset="0"/>
              </a:rPr>
              <a:t>/L</a:t>
            </a:r>
            <a:endParaRPr lang="en-US" sz="2000" u="sng" dirty="0">
              <a:solidFill>
                <a:srgbClr val="FF3399"/>
              </a:solidFill>
              <a:latin typeface="Broadway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8915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 smtClean="0">
              <a:solidFill>
                <a:srgbClr val="7030A0"/>
              </a:solidFill>
              <a:latin typeface="Broadway" pitchFamily="82" charset="0"/>
            </a:endParaRPr>
          </a:p>
          <a:p>
            <a:r>
              <a:rPr lang="en-US" sz="2000" u="sng" dirty="0" err="1" smtClean="0">
                <a:solidFill>
                  <a:srgbClr val="7030A0"/>
                </a:solidFill>
                <a:latin typeface="Broadway" pitchFamily="82" charset="0"/>
              </a:rPr>
              <a:t>Manifestasi</a:t>
            </a:r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Broadway" pitchFamily="82" charset="0"/>
              </a:rPr>
              <a:t>Klinis</a:t>
            </a:r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 :</a:t>
            </a:r>
          </a:p>
          <a:p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Takikardia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hipertensi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;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perubahan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status mental (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misalkan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: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halusinasi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) ; </a:t>
            </a:r>
          </a:p>
          <a:p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Penurunan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tingkat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kesadaran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(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misalkan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: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apatis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) ;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kram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kaki &amp;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parestesia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026" name="Picture 2" descr="Watery &lt;b&gt;diarrhea&lt;/b&g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2003275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klikdokter.com/userfiles/lukabak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447800"/>
            <a:ext cx="2133600" cy="157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4.bp.blogspot.com/-Q5SXLA9I2yg/UM1su7diH7I/AAAAAAAAABM/lUxBfz-LHZQ/s1600/images+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124200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4.bp.blogspot.com/-ZmvkYSIeacM/TrFJ1Xw4Q9I/AAAAAAAABIM/Eszj5xiSYGg/s1600/nasogas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114800"/>
            <a:ext cx="2057400" cy="169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743200" y="12192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1001christianclipart.com/downloads/simple/rainb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438400"/>
            <a:ext cx="9144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Seorang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pasien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datang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di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IGD, dg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keluhan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diare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sejak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2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hari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lalu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Frekuensi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diare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4-6 x per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hari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Feses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cair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. 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Broadway" pitchFamily="8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Apakah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cek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laboratorium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elektrolit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harus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diperiksa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? 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Broadway" pitchFamily="8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NATRIUM, KALIUM  &amp; MAGNESIUM </a:t>
            </a:r>
            <a:endParaRPr lang="en-US" sz="36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2438400" y="228600"/>
            <a:ext cx="4572000" cy="2514600"/>
            <a:chOff x="2971800" y="685800"/>
            <a:chExt cx="4343400" cy="2590800"/>
          </a:xfrm>
        </p:grpSpPr>
        <p:sp>
          <p:nvSpPr>
            <p:cNvPr id="8" name="Oval 7"/>
            <p:cNvSpPr/>
            <p:nvPr/>
          </p:nvSpPr>
          <p:spPr>
            <a:xfrm>
              <a:off x="3810000" y="685800"/>
              <a:ext cx="2590800" cy="259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1800" y="1219200"/>
              <a:ext cx="4343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smtClean="0">
                  <a:solidFill>
                    <a:srgbClr val="FF3399"/>
                  </a:solidFill>
                  <a:latin typeface="Broadway" pitchFamily="82" charset="0"/>
                </a:rPr>
                <a:t>ANALISA KASUS</a:t>
              </a:r>
              <a:endParaRPr lang="en-US" sz="2000" u="sng" dirty="0">
                <a:solidFill>
                  <a:srgbClr val="FF3399"/>
                </a:solidFill>
                <a:latin typeface="Broadway" pitchFamily="82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freeppttemplates.com/freeppttemplates/thumbs/t_023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438400"/>
            <a:ext cx="9144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  <a:latin typeface="Broadway" pitchFamily="8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Broadway" pitchFamily="8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Broadway" pitchFamily="82" charset="0"/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Seorang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pasien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datang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di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IGD, dg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riwayat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konsumsi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alkohol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8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botol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per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hari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Pasien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datang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dg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kondisi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haluasinasi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penglihatan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. 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Hasil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pemeriksaan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perawat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menunjukkan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TD 160/100 mmHg 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 HR 120 x/</a:t>
            </a:r>
            <a:r>
              <a:rPr lang="en-US" sz="2000" dirty="0" err="1" smtClean="0">
                <a:solidFill>
                  <a:schemeClr val="bg1"/>
                </a:solidFill>
                <a:latin typeface="Broadway" pitchFamily="82" charset="0"/>
              </a:rPr>
              <a:t>menit</a:t>
            </a:r>
            <a:r>
              <a:rPr lang="en-US" sz="2000" dirty="0" smtClean="0">
                <a:solidFill>
                  <a:schemeClr val="bg1"/>
                </a:solidFill>
                <a:latin typeface="Broadway" pitchFamily="82" charset="0"/>
              </a:rPr>
              <a:t>. 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Broadway" pitchFamily="8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Apakah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cek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laboratorium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elektrolit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harus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oadway" pitchFamily="82" charset="0"/>
              </a:rPr>
              <a:t>diperiksa</a:t>
            </a:r>
            <a:r>
              <a:rPr lang="en-US" sz="3200" dirty="0" smtClean="0">
                <a:solidFill>
                  <a:schemeClr val="bg1"/>
                </a:solidFill>
                <a:latin typeface="Broadway" pitchFamily="82" charset="0"/>
              </a:rPr>
              <a:t>? 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Broadway" pitchFamily="82" charset="0"/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MAGNESIUM</a:t>
            </a:r>
            <a:endParaRPr lang="en-US" sz="36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438400" y="228600"/>
            <a:ext cx="4572000" cy="2514600"/>
            <a:chOff x="2971800" y="685800"/>
            <a:chExt cx="4343400" cy="2590800"/>
          </a:xfrm>
        </p:grpSpPr>
        <p:sp>
          <p:nvSpPr>
            <p:cNvPr id="8" name="Oval 7"/>
            <p:cNvSpPr/>
            <p:nvPr/>
          </p:nvSpPr>
          <p:spPr>
            <a:xfrm>
              <a:off x="3810000" y="685800"/>
              <a:ext cx="2590800" cy="259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1800" y="1219200"/>
              <a:ext cx="4343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smtClean="0">
                  <a:solidFill>
                    <a:schemeClr val="tx1"/>
                  </a:solidFill>
                  <a:latin typeface="Broadway" pitchFamily="82" charset="0"/>
                </a:rPr>
                <a:t>ANALISA KASUS</a:t>
              </a:r>
              <a:endParaRPr lang="en-US" sz="2000" u="sng" dirty="0">
                <a:solidFill>
                  <a:schemeClr val="tx1"/>
                </a:solidFill>
                <a:latin typeface="Broadway" pitchFamily="82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desainukm.com/wp-content/uploads/2015/04/Pastel-colour-palette-pink-mint-butter-salmon-mauve-mylusciouslife.com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195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2438400"/>
            <a:ext cx="9144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Berdasarkan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keluhan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pasien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apakah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gangguan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dialami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pasien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diperoleh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hasil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kadar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magnesium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didalam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darah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 1,2 </a:t>
            </a:r>
            <a:r>
              <a:rPr lang="en-US" sz="2000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000" dirty="0" smtClean="0">
                <a:solidFill>
                  <a:schemeClr val="tx1"/>
                </a:solidFill>
                <a:latin typeface="Broadway" pitchFamily="82" charset="0"/>
              </a:rPr>
              <a:t>/L? 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roadway" pitchFamily="82" charset="0"/>
              </a:rPr>
              <a:t>Apakah</a:t>
            </a:r>
            <a:r>
              <a:rPr lang="en-US" sz="32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itchFamily="82" charset="0"/>
              </a:rPr>
              <a:t>gangguan</a:t>
            </a:r>
            <a:r>
              <a:rPr lang="en-US" sz="3200" dirty="0" smtClean="0">
                <a:solidFill>
                  <a:schemeClr val="tx1"/>
                </a:solidFill>
                <a:latin typeface="Broadway" pitchFamily="82" charset="0"/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  <a:latin typeface="Broadway" pitchFamily="82" charset="0"/>
              </a:rPr>
              <a:t>dialami</a:t>
            </a:r>
            <a:r>
              <a:rPr lang="en-US" sz="3200" dirty="0" smtClean="0">
                <a:solidFill>
                  <a:schemeClr val="tx1"/>
                </a:solidFill>
                <a:latin typeface="Broadway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itchFamily="82" charset="0"/>
              </a:rPr>
              <a:t>pasien</a:t>
            </a:r>
            <a:r>
              <a:rPr lang="en-US" sz="3200" dirty="0" smtClean="0">
                <a:solidFill>
                  <a:schemeClr val="tx1"/>
                </a:solidFill>
                <a:latin typeface="Broadway" pitchFamily="82" charset="0"/>
              </a:rPr>
              <a:t>? 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HIPOMAGNESEMIA</a:t>
            </a:r>
            <a:endParaRPr lang="en-US" sz="36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438400" y="228600"/>
            <a:ext cx="4572000" cy="2514600"/>
            <a:chOff x="2971800" y="685800"/>
            <a:chExt cx="4343400" cy="2590800"/>
          </a:xfrm>
        </p:grpSpPr>
        <p:sp>
          <p:nvSpPr>
            <p:cNvPr id="8" name="Oval 7"/>
            <p:cNvSpPr/>
            <p:nvPr/>
          </p:nvSpPr>
          <p:spPr>
            <a:xfrm>
              <a:off x="3810000" y="685800"/>
              <a:ext cx="2590800" cy="259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1800" y="1219200"/>
              <a:ext cx="4343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u="sng" dirty="0" smtClean="0">
                  <a:solidFill>
                    <a:schemeClr val="tx1"/>
                  </a:solidFill>
                  <a:latin typeface="Broadway" pitchFamily="82" charset="0"/>
                </a:rPr>
                <a:t>ANALISA KASUS</a:t>
              </a:r>
              <a:endParaRPr lang="en-US" sz="2000" u="sng" dirty="0">
                <a:solidFill>
                  <a:schemeClr val="tx1"/>
                </a:solidFill>
                <a:latin typeface="Broadway" pitchFamily="82" charset="0"/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reeppttemplates.com/freeppttemplates/thumbs/t_023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CC00CC"/>
                </a:solidFill>
                <a:latin typeface="Broadway" pitchFamily="82" charset="0"/>
              </a:rPr>
              <a:t>HIPOMAGNESEMIA  - HIPERMAGNESEMIA</a:t>
            </a:r>
            <a:endParaRPr lang="en-US" sz="2800" u="sng" dirty="0">
              <a:solidFill>
                <a:srgbClr val="CC00CC"/>
              </a:solidFill>
              <a:latin typeface="Broadway" pitchFamily="8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685800" y="1905000"/>
            <a:ext cx="3505200" cy="3124200"/>
          </a:xfrm>
          <a:prstGeom prst="flowChartMagneticDisk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5181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FF3399"/>
                </a:solidFill>
                <a:latin typeface="Broadway" pitchFamily="82" charset="0"/>
              </a:rPr>
              <a:t>HIPERMAGNESEMIA</a:t>
            </a:r>
          </a:p>
          <a:p>
            <a:pPr algn="ctr"/>
            <a:endParaRPr lang="en-US" sz="2000" u="sng" dirty="0" smtClean="0">
              <a:solidFill>
                <a:srgbClr val="FF3399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rgbClr val="FF3399"/>
                </a:solidFill>
                <a:latin typeface="Broadway" pitchFamily="82" charset="0"/>
              </a:rPr>
              <a:t>&gt;  2,5 </a:t>
            </a:r>
            <a:r>
              <a:rPr lang="en-US" sz="2000" u="sng" dirty="0" err="1" smtClean="0">
                <a:solidFill>
                  <a:srgbClr val="FF3399"/>
                </a:solidFill>
                <a:latin typeface="Broadway" pitchFamily="82" charset="0"/>
              </a:rPr>
              <a:t>mEq</a:t>
            </a:r>
            <a:r>
              <a:rPr lang="en-US" sz="2000" u="sng" dirty="0" smtClean="0">
                <a:solidFill>
                  <a:srgbClr val="FF3399"/>
                </a:solidFill>
                <a:latin typeface="Broadway" pitchFamily="82" charset="0"/>
              </a:rPr>
              <a:t>/L</a:t>
            </a:r>
            <a:endParaRPr lang="en-US" sz="2000" u="sng" dirty="0">
              <a:solidFill>
                <a:srgbClr val="FF3399"/>
              </a:solidFill>
              <a:latin typeface="Broadway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8915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 smtClean="0">
              <a:solidFill>
                <a:srgbClr val="7030A0"/>
              </a:solidFill>
              <a:latin typeface="Broadway" pitchFamily="82" charset="0"/>
            </a:endParaRPr>
          </a:p>
          <a:p>
            <a:r>
              <a:rPr lang="en-US" sz="2000" u="sng" dirty="0" err="1" smtClean="0">
                <a:solidFill>
                  <a:srgbClr val="7030A0"/>
                </a:solidFill>
                <a:latin typeface="Broadway" pitchFamily="82" charset="0"/>
              </a:rPr>
              <a:t>Manifestasi</a:t>
            </a:r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Broadway" pitchFamily="82" charset="0"/>
              </a:rPr>
              <a:t>Klinis</a:t>
            </a:r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 :</a:t>
            </a:r>
          </a:p>
          <a:p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Diaforesis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wajah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kemerahan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dan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sensasi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panas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; </a:t>
            </a:r>
          </a:p>
          <a:p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Hipotensi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bradikardia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; </a:t>
            </a:r>
          </a:p>
          <a:p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Kelemahan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&amp;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paralisis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Arial Narrow" pitchFamily="34" charset="0"/>
              </a:rPr>
              <a:t>otot</a:t>
            </a:r>
            <a:r>
              <a:rPr lang="en-US" sz="2000" u="sng" dirty="0" smtClean="0">
                <a:solidFill>
                  <a:srgbClr val="7030A0"/>
                </a:solidFill>
                <a:latin typeface="Arial Narrow" pitchFamily="34" charset="0"/>
              </a:rPr>
              <a:t>. </a:t>
            </a:r>
            <a:endParaRPr lang="en-US" sz="2000" u="sng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US" sz="2000" u="sng" dirty="0" smtClean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12192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pic>
        <p:nvPicPr>
          <p:cNvPr id="10" name="Picture 2" descr="http://www.amazine.co/wp-content/uploads/2012/05/Ginj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200"/>
            <a:ext cx="3341873" cy="2085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705600" y="2971800"/>
            <a:ext cx="243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GAGAL GINJAL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6146" name="AutoShape 2" descr="Hasil gambar untuk diab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Hasil gambar untuk diab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claycountyhospital.org/wp-content/uploads/2015/04/diabet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352800"/>
            <a:ext cx="3467100" cy="184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www.kaefproduk.com/pic/1-2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105400"/>
            <a:ext cx="2311321" cy="154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s://www.dollartree.com/assets/product_images/styles/large/100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314949"/>
            <a:ext cx="1543050" cy="154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freeppttemplates.com/freeppttemplates/thumbs/t_023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encrypted-tbn3.gstatic.com/images?q=tbn:ANd9GcQ8nNrJq8ZUCQ-PMsmJS5mUZHTVOcKj4bwqW4GKUJf4fG2cASgN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6" name="Flowchart: Magnetic Disk 5"/>
          <p:cNvSpPr/>
          <p:nvPr/>
        </p:nvSpPr>
        <p:spPr>
          <a:xfrm>
            <a:off x="685800" y="1905000"/>
            <a:ext cx="3505200" cy="31242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5410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HIPOPHOSPHATEMIA</a:t>
            </a:r>
          </a:p>
          <a:p>
            <a:pPr algn="ctr"/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&lt;  2,5 mg/</a:t>
            </a:r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dL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8915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 smtClean="0">
              <a:solidFill>
                <a:srgbClr val="7030A0"/>
              </a:solidFill>
              <a:latin typeface="Broadway" pitchFamily="82" charset="0"/>
            </a:endParaRPr>
          </a:p>
          <a:p>
            <a:r>
              <a:rPr lang="en-US" sz="2000" u="sng" dirty="0" err="1" smtClean="0">
                <a:solidFill>
                  <a:srgbClr val="7030A0"/>
                </a:solidFill>
                <a:latin typeface="Broadway" pitchFamily="82" charset="0"/>
              </a:rPr>
              <a:t>Manifestasi</a:t>
            </a:r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Broadway" pitchFamily="82" charset="0"/>
              </a:rPr>
              <a:t>Klinis</a:t>
            </a:r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 :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Kelemahan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; 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Parestesia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kejang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en-US" sz="2000" u="sng" dirty="0" smtClean="0">
              <a:solidFill>
                <a:srgbClr val="7030A0"/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12192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6146" name="AutoShape 2" descr="Hasil gambar untuk diab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Hasil gambar untuk diab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  <a:latin typeface="Broadway" pitchFamily="82" charset="0"/>
              </a:rPr>
              <a:t>HIPOPHOSPHATEMIA  - HIPERPHOSPHATEMIA</a:t>
            </a:r>
            <a:endParaRPr lang="en-US" sz="28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pic>
        <p:nvPicPr>
          <p:cNvPr id="18" name="Picture 6" descr="http://4.bp.blogspot.com/-Q5SXLA9I2yg/UM1su7diH7I/AAAAAAAAABM/lUxBfz-LHZQ/s1600/images+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19200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4" descr="http://1.bp.blogspot.com/-yBpVe2pXuDY/VQtygVLYazI/AAAAAAAAAO0/27HsDjvFiO4/s1600/002407%2BFurosemide,%2B10mg%2Bper%2BmL,%2BSDV,%2B10mL%2BVial%2BMcGuffMedical.c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828800"/>
            <a:ext cx="18097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http://claycountyhospital.org/wp-content/uploads/2015/04/diabet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10000"/>
            <a:ext cx="3467100" cy="184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6" name="Flowchart: Magnetic Disk 5"/>
          <p:cNvSpPr/>
          <p:nvPr/>
        </p:nvSpPr>
        <p:spPr>
          <a:xfrm>
            <a:off x="685800" y="1905000"/>
            <a:ext cx="3505200" cy="31242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5791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HIPERPHOSPHATEMIA</a:t>
            </a:r>
          </a:p>
          <a:p>
            <a:pPr algn="ctr"/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&gt; 4,5 mg/</a:t>
            </a:r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dL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89154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 smtClean="0">
              <a:solidFill>
                <a:srgbClr val="7030A0"/>
              </a:solidFill>
              <a:latin typeface="Broadway" pitchFamily="82" charset="0"/>
            </a:endParaRPr>
          </a:p>
          <a:p>
            <a:r>
              <a:rPr lang="en-US" sz="2000" u="sng" dirty="0" err="1" smtClean="0">
                <a:solidFill>
                  <a:srgbClr val="7030A0"/>
                </a:solidFill>
                <a:latin typeface="Broadway" pitchFamily="82" charset="0"/>
              </a:rPr>
              <a:t>Manifestasi</a:t>
            </a:r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000" u="sng" dirty="0" err="1" smtClean="0">
                <a:solidFill>
                  <a:srgbClr val="7030A0"/>
                </a:solidFill>
                <a:latin typeface="Broadway" pitchFamily="82" charset="0"/>
              </a:rPr>
              <a:t>Klinis</a:t>
            </a:r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 :</a:t>
            </a:r>
          </a:p>
          <a:p>
            <a:pPr marL="457200" indent="-457200"/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Mual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muntah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; </a:t>
            </a:r>
          </a:p>
          <a:p>
            <a:pPr marL="457200" indent="-457200"/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</a:rPr>
              <a:t>Takikardia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endParaRPr lang="en-US" sz="2000" u="sng" dirty="0" smtClean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2895600"/>
            <a:ext cx="1905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6146" name="AutoShape 2" descr="Hasil gambar untuk diab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Hasil gambar untuk diabe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  <a:latin typeface="Broadway" pitchFamily="82" charset="0"/>
              </a:rPr>
              <a:t>HIPOPHOSPHATEMIA  - HIPERPHOSPHATEMIA</a:t>
            </a:r>
            <a:endParaRPr lang="en-US" sz="28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pic>
        <p:nvPicPr>
          <p:cNvPr id="52226" name="Picture 2" descr="http://obatalternatifpenyakit.com/wp-content/uploads/2012/09/gagal-ginj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3143250" cy="196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6248400" y="3505200"/>
            <a:ext cx="2438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GAGAL GINJAL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0"/>
            <a:ext cx="9144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u="sng" dirty="0" smtClean="0">
                <a:solidFill>
                  <a:srgbClr val="7030A0"/>
                </a:solidFill>
                <a:latin typeface="Broadway" pitchFamily="82" charset="0"/>
              </a:rPr>
              <a:t>ADA PERTANYAAN ?</a:t>
            </a:r>
            <a:endParaRPr lang="en-US" sz="66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pic>
        <p:nvPicPr>
          <p:cNvPr id="6" name="Picture 2" descr="https://hanifsroom.files.wordpress.com/2014/11/bw-question-ma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038600"/>
            <a:ext cx="2118560" cy="2100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Britannic Bold" pitchFamily="34" charset="0"/>
              </a:rPr>
              <a:t>TERIMAKASIH</a:t>
            </a:r>
            <a:endParaRPr lang="en-US" sz="88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pic>
        <p:nvPicPr>
          <p:cNvPr id="2050" name="Picture 2" descr="http://www.firstcallhealth.com.au/gallery/Regis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7522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esentationofficeppt.com/wp-content/uploads/2016/03/Fabulous-Pencil-Background-For-PowerPoi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Broadway" pitchFamily="82" charset="0"/>
              </a:rPr>
              <a:t>APAKAH ITU </a:t>
            </a:r>
            <a:r>
              <a:rPr lang="en-US" sz="8800" dirty="0" smtClean="0">
                <a:solidFill>
                  <a:schemeClr val="tx1"/>
                </a:solidFill>
                <a:latin typeface="Broadway" pitchFamily="82" charset="0"/>
              </a:rPr>
              <a:t>ELEKTROLIT ? </a:t>
            </a:r>
            <a:endParaRPr lang="en-US" sz="88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28600"/>
            <a:ext cx="7696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Broadway" pitchFamily="82" charset="0"/>
              </a:rPr>
              <a:t>Kebutuhan</a:t>
            </a:r>
            <a:r>
              <a:rPr lang="en-US" sz="28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Broadway" pitchFamily="82" charset="0"/>
              </a:rPr>
              <a:t>Dasar</a:t>
            </a:r>
            <a:r>
              <a:rPr lang="en-US" sz="28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Broadway" pitchFamily="82" charset="0"/>
              </a:rPr>
              <a:t>Manusia</a:t>
            </a:r>
            <a:r>
              <a:rPr lang="en-US" sz="2800" dirty="0" smtClean="0">
                <a:solidFill>
                  <a:srgbClr val="7030A0"/>
                </a:solidFill>
                <a:latin typeface="Broadway" pitchFamily="82" charset="0"/>
              </a:rPr>
              <a:t> </a:t>
            </a:r>
            <a:endParaRPr lang="en-US" sz="2800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1905000"/>
            <a:ext cx="54864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Senyawa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di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dalam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larutan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berdisosiasi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menjadi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partikel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bermuatan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(ion)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positif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lephant" pitchFamily="18" charset="0"/>
              </a:rPr>
              <a:t>negatif</a:t>
            </a:r>
            <a:r>
              <a:rPr lang="en-US" sz="2000" dirty="0" smtClean="0">
                <a:solidFill>
                  <a:schemeClr val="bg1"/>
                </a:solidFill>
                <a:latin typeface="Elephant" pitchFamily="18" charset="0"/>
              </a:rPr>
              <a:t>.   </a:t>
            </a:r>
            <a:endParaRPr lang="en-US" sz="2000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4191000"/>
            <a:ext cx="3962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Britannic Bold" pitchFamily="34" charset="0"/>
              </a:rPr>
              <a:t>Ion </a:t>
            </a:r>
            <a:r>
              <a:rPr lang="en-US" sz="2000" i="1" dirty="0" err="1" smtClean="0">
                <a:solidFill>
                  <a:schemeClr val="bg1"/>
                </a:solidFill>
                <a:latin typeface="Britannic Bold" pitchFamily="34" charset="0"/>
              </a:rPr>
              <a:t>bermuatan</a:t>
            </a:r>
            <a:r>
              <a:rPr lang="en-US" sz="2000" i="1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Britannic Bold" pitchFamily="34" charset="0"/>
              </a:rPr>
              <a:t>positif</a:t>
            </a:r>
            <a:r>
              <a:rPr lang="en-US" sz="2000" i="1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</a:p>
          <a:p>
            <a:pPr algn="ctr"/>
            <a:r>
              <a:rPr lang="en-US" sz="2000" i="1" dirty="0" err="1" smtClean="0">
                <a:solidFill>
                  <a:schemeClr val="bg1"/>
                </a:solidFill>
                <a:latin typeface="Britannic Bold" pitchFamily="34" charset="0"/>
              </a:rPr>
              <a:t>disebut</a:t>
            </a:r>
            <a:r>
              <a:rPr lang="en-US" sz="2000" i="1" dirty="0" smtClean="0">
                <a:solidFill>
                  <a:schemeClr val="bg1"/>
                </a:solidFill>
                <a:latin typeface="Britannic Bold" pitchFamily="34" charset="0"/>
              </a:rPr>
              <a:t> KATION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4191000"/>
            <a:ext cx="3962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Britannic Bold" pitchFamily="34" charset="0"/>
              </a:rPr>
              <a:t>Ion </a:t>
            </a:r>
            <a:r>
              <a:rPr lang="en-US" sz="2000" i="1" dirty="0" err="1" smtClean="0">
                <a:solidFill>
                  <a:schemeClr val="bg1"/>
                </a:solidFill>
                <a:latin typeface="Britannic Bold" pitchFamily="34" charset="0"/>
              </a:rPr>
              <a:t>bermuatan</a:t>
            </a:r>
            <a:r>
              <a:rPr lang="en-US" sz="2000" i="1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Britannic Bold" pitchFamily="34" charset="0"/>
              </a:rPr>
              <a:t>negatif</a:t>
            </a:r>
            <a:r>
              <a:rPr lang="en-US" sz="2000" i="1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</a:p>
          <a:p>
            <a:pPr algn="ctr"/>
            <a:r>
              <a:rPr lang="en-US" sz="2000" i="1" dirty="0" err="1" smtClean="0">
                <a:solidFill>
                  <a:schemeClr val="bg1"/>
                </a:solidFill>
                <a:latin typeface="Britannic Bold" pitchFamily="34" charset="0"/>
              </a:rPr>
              <a:t>disebut</a:t>
            </a:r>
            <a:r>
              <a:rPr lang="en-US" sz="2000" i="1" dirty="0" smtClean="0">
                <a:solidFill>
                  <a:schemeClr val="bg1"/>
                </a:solidFill>
                <a:latin typeface="Britannic Bold" pitchFamily="34" charset="0"/>
              </a:rPr>
              <a:t> ANION</a:t>
            </a:r>
            <a:endParaRPr lang="en-US" sz="2000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362200" y="3657600"/>
            <a:ext cx="8382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334000" y="3657600"/>
            <a:ext cx="838200" cy="685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00600" y="5562600"/>
            <a:ext cx="3962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Britannic Bold" pitchFamily="34" charset="0"/>
              </a:rPr>
              <a:t>Misalnya</a:t>
            </a:r>
            <a:r>
              <a:rPr lang="en-US" sz="2000" dirty="0" smtClean="0">
                <a:solidFill>
                  <a:schemeClr val="bg1"/>
                </a:solidFill>
                <a:latin typeface="Britannic Bold" pitchFamily="34" charset="0"/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latin typeface="Britannic Bold" pitchFamily="34" charset="0"/>
              </a:rPr>
              <a:t>Clorida</a:t>
            </a:r>
            <a:r>
              <a:rPr lang="en-US" sz="2000" dirty="0" smtClean="0">
                <a:solidFill>
                  <a:schemeClr val="bg1"/>
                </a:solidFill>
                <a:latin typeface="Britannic Bold" pitchFamily="34" charset="0"/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  <a:latin typeface="Britannic Bold" pitchFamily="34" charset="0"/>
              </a:rPr>
              <a:t>Cl</a:t>
            </a:r>
            <a:r>
              <a:rPr lang="en-US" sz="2000" dirty="0" smtClean="0">
                <a:solidFill>
                  <a:schemeClr val="bg1"/>
                </a:solidFill>
                <a:latin typeface="Britannic Bold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5410200"/>
            <a:ext cx="3962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Britannic Bold" pitchFamily="34" charset="0"/>
              </a:rPr>
              <a:t>Misalnya</a:t>
            </a:r>
            <a:r>
              <a:rPr lang="en-US" sz="2000" dirty="0" smtClean="0">
                <a:solidFill>
                  <a:schemeClr val="bg1"/>
                </a:solidFill>
                <a:latin typeface="Britannic Bold" pitchFamily="34" charset="0"/>
              </a:rPr>
              <a:t>: 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Britannic Bold" pitchFamily="34" charset="0"/>
              </a:rPr>
              <a:t>Natrium</a:t>
            </a:r>
            <a:r>
              <a:rPr lang="en-US" sz="2000" dirty="0" smtClean="0">
                <a:solidFill>
                  <a:schemeClr val="bg1"/>
                </a:solidFill>
                <a:latin typeface="Britannic Bold" pitchFamily="34" charset="0"/>
              </a:rPr>
              <a:t> (Na), </a:t>
            </a:r>
            <a:r>
              <a:rPr lang="en-US" sz="2000" dirty="0" err="1" smtClean="0">
                <a:solidFill>
                  <a:schemeClr val="bg1"/>
                </a:solidFill>
                <a:latin typeface="Britannic Bold" pitchFamily="34" charset="0"/>
              </a:rPr>
              <a:t>Kalium</a:t>
            </a:r>
            <a:r>
              <a:rPr lang="en-US" sz="2000" dirty="0" smtClean="0">
                <a:solidFill>
                  <a:schemeClr val="bg1"/>
                </a:solidFill>
                <a:latin typeface="Britannic Bold" pitchFamily="34" charset="0"/>
              </a:rPr>
              <a:t> (K), Magnesium (Mg), </a:t>
            </a:r>
            <a:r>
              <a:rPr lang="en-US" sz="2000" dirty="0" err="1" smtClean="0">
                <a:solidFill>
                  <a:schemeClr val="bg1"/>
                </a:solidFill>
                <a:latin typeface="Britannic Bold" pitchFamily="34" charset="0"/>
              </a:rPr>
              <a:t>Phosphat</a:t>
            </a:r>
            <a:r>
              <a:rPr lang="en-US" sz="2000" dirty="0" smtClean="0">
                <a:solidFill>
                  <a:schemeClr val="bg1"/>
                </a:solidFill>
                <a:latin typeface="Britannic Bold" pitchFamily="34" charset="0"/>
              </a:rPr>
              <a:t> (P)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28600"/>
            <a:ext cx="9144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Broadway" pitchFamily="82" charset="0"/>
              </a:rPr>
              <a:t>ELEKTROLIT  </a:t>
            </a:r>
            <a:endParaRPr lang="en-US" sz="8800" dirty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0"/>
            <a:ext cx="31242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NATRIUM :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135 – 145 </a:t>
            </a:r>
            <a:r>
              <a:rPr lang="en-US" sz="2400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/L</a:t>
            </a:r>
            <a:endParaRPr lang="en-US" sz="24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4114800"/>
            <a:ext cx="28194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KALIUM :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3,5 – 5 </a:t>
            </a:r>
            <a:r>
              <a:rPr lang="en-US" sz="2400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/L</a:t>
            </a:r>
            <a:endParaRPr lang="en-US" sz="24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562600"/>
            <a:ext cx="31242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KALSIUM :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8,9 – 10,1 mg/</a:t>
            </a:r>
            <a:r>
              <a:rPr lang="en-US" sz="2400" dirty="0" err="1" smtClean="0">
                <a:solidFill>
                  <a:schemeClr val="tx1"/>
                </a:solidFill>
                <a:latin typeface="Broadway" pitchFamily="82" charset="0"/>
              </a:rPr>
              <a:t>dL</a:t>
            </a:r>
            <a:endParaRPr lang="en-US" sz="24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5562600"/>
            <a:ext cx="28194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MAGNESIUM :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1,5 – 2,5 </a:t>
            </a:r>
            <a:r>
              <a:rPr lang="en-US" sz="2400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/L</a:t>
            </a:r>
            <a:endParaRPr lang="en-US" sz="24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4114800"/>
            <a:ext cx="29718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PHOSPHAT :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Broadway" pitchFamily="82" charset="0"/>
              </a:rPr>
              <a:t>2,5 – 4,5 mg/</a:t>
            </a:r>
            <a:r>
              <a:rPr lang="en-US" sz="2400" dirty="0" err="1" smtClean="0">
                <a:solidFill>
                  <a:schemeClr val="tx1"/>
                </a:solidFill>
                <a:latin typeface="Broadway" pitchFamily="82" charset="0"/>
              </a:rPr>
              <a:t>dL</a:t>
            </a:r>
            <a:endParaRPr lang="en-US" sz="2400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9144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u="sng" dirty="0" smtClean="0">
                <a:solidFill>
                  <a:srgbClr val="7030A0"/>
                </a:solidFill>
                <a:latin typeface="Broadway" pitchFamily="82" charset="0"/>
              </a:rPr>
              <a:t>KEBUTUHAN ELEKTROLIT</a:t>
            </a:r>
            <a:endParaRPr lang="en-US" sz="88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00"/>
            <a:ext cx="9144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 smtClean="0">
                <a:solidFill>
                  <a:srgbClr val="7030A0"/>
                </a:solidFill>
                <a:latin typeface="Broadway" pitchFamily="82" charset="0"/>
              </a:rPr>
              <a:t>KETIDAKSEIMBANGAN</a:t>
            </a:r>
            <a:r>
              <a:rPr lang="en-US" sz="8800" u="sng" dirty="0" smtClean="0">
                <a:solidFill>
                  <a:srgbClr val="7030A0"/>
                </a:solidFill>
                <a:latin typeface="Broadway" pitchFamily="82" charset="0"/>
              </a:rPr>
              <a:t> ELEKTROLIT</a:t>
            </a:r>
            <a:endParaRPr lang="en-US" sz="88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>
            <a:off x="533400" y="685800"/>
            <a:ext cx="8229600" cy="5562600"/>
          </a:xfrm>
          <a:prstGeom prst="bentConnector3">
            <a:avLst>
              <a:gd name="adj1" fmla="val 50000"/>
            </a:avLst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s://hanifsroom.files.wordpress.com/2014/11/bw-question-ma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81000"/>
            <a:ext cx="1657350" cy="1642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00B050"/>
                </a:solidFill>
                <a:latin typeface="Broadway" pitchFamily="82" charset="0"/>
              </a:rPr>
              <a:t>HIPONATREMIA - HIPERNATREMIA</a:t>
            </a:r>
            <a:endParaRPr lang="en-US" sz="3600" u="sng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2286000"/>
            <a:ext cx="3276600" cy="29718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733800"/>
            <a:ext cx="4114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HIPONATREMIA</a:t>
            </a:r>
          </a:p>
          <a:p>
            <a:pPr algn="ctr"/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&lt; 135 </a:t>
            </a:r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/L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pic>
        <p:nvPicPr>
          <p:cNvPr id="13314" name="Picture 2" descr="http://mediskus.com/wp-content/uploads/2015/08/mual-munt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3931" y="1905001"/>
            <a:ext cx="2244183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halosehat.com/wp-content/uploads/2015/06/cara-mengibati-di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362200"/>
            <a:ext cx="2038350" cy="224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s://ameyhabibah.files.wordpress.com/2014/03/berkering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648200"/>
            <a:ext cx="1647825" cy="177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0" name="AutoShape 8" descr="https://catatannupvh.files.wordpress.com/2015/04/1744991_391013_red_and_yellow_capsul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https://catatannupvh.files.wordpress.com/2015/04/1744991_391013_red_and_yellow_capsul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6" name="Picture 14" descr="http://1.bp.blogspot.com/-yBpVe2pXuDY/VQtygVLYazI/AAAAAAAAAO0/27HsDjvFiO4/s1600/002407%2BFurosemide,%2B10mg%2Bper%2BmL,%2BSDV,%2B10mL%2BVial%2BMcGuffMedical.co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419600"/>
            <a:ext cx="18097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2057400" y="1371600"/>
            <a:ext cx="2667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410200"/>
            <a:ext cx="7239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sng" dirty="0" smtClean="0">
              <a:solidFill>
                <a:srgbClr val="CC00CC"/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rgbClr val="CC00CC"/>
              </a:solidFill>
              <a:latin typeface="Broadway" pitchFamily="82" charset="0"/>
            </a:endParaRPr>
          </a:p>
          <a:p>
            <a:r>
              <a:rPr lang="en-US" sz="2000" u="sng" dirty="0" err="1" smtClean="0">
                <a:solidFill>
                  <a:srgbClr val="CC00CC"/>
                </a:solidFill>
                <a:latin typeface="Broadway" pitchFamily="82" charset="0"/>
              </a:rPr>
              <a:t>Manifestasi</a:t>
            </a:r>
            <a:r>
              <a:rPr lang="en-US" sz="2000" u="sng" dirty="0" smtClean="0">
                <a:solidFill>
                  <a:srgbClr val="CC00CC"/>
                </a:solidFill>
                <a:latin typeface="Broadway" pitchFamily="82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Broadway" pitchFamily="82" charset="0"/>
              </a:rPr>
              <a:t>Klinis</a:t>
            </a:r>
            <a:r>
              <a:rPr lang="en-US" sz="2000" u="sng" dirty="0" smtClean="0">
                <a:solidFill>
                  <a:srgbClr val="CC00CC"/>
                </a:solidFill>
                <a:latin typeface="Broadway" pitchFamily="82" charset="0"/>
              </a:rPr>
              <a:t> :</a:t>
            </a:r>
          </a:p>
          <a:p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Kulit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teraba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hangat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dan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basah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keliatan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kemerahan</a:t>
            </a:r>
            <a:endParaRPr lang="en-US" sz="2000" u="sng" dirty="0" smtClean="0">
              <a:solidFill>
                <a:srgbClr val="CC00CC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Perubahan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status mental (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misalkan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: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bingung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, delirium,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kejang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koma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)</a:t>
            </a:r>
          </a:p>
          <a:p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Hb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&amp;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Hmt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tiba-tiba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menurun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tanpa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ada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perdarahan</a:t>
            </a:r>
            <a:endParaRPr lang="en-US" sz="2000" u="sng" dirty="0" smtClean="0">
              <a:solidFill>
                <a:srgbClr val="CC00CC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endParaRPr lang="en-US" sz="2000" u="sng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encrypted-tbn0.gstatic.com/images?q=tbn:ANd9GcSNCEtdRS1rpDkOMjg7ZF1MwNl34VmcgvgMf8flwIHzoWF5r6k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81000"/>
            <a:ext cx="91440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rgbClr val="00B050"/>
                </a:solidFill>
                <a:latin typeface="Broadway" pitchFamily="82" charset="0"/>
              </a:rPr>
              <a:t>HIPONATREMIA - HIPERNATREMIA</a:t>
            </a:r>
            <a:endParaRPr lang="en-US" sz="3600" u="sng" dirty="0">
              <a:solidFill>
                <a:srgbClr val="00B050"/>
              </a:solidFill>
              <a:latin typeface="Broadway" pitchFamily="8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400" y="2362200"/>
            <a:ext cx="3200400" cy="3048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733800"/>
            <a:ext cx="4343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  <a:latin typeface="Broadway" pitchFamily="82" charset="0"/>
              </a:rPr>
              <a:t>HIPERNATREMIA</a:t>
            </a:r>
          </a:p>
          <a:p>
            <a:pPr algn="ctr"/>
            <a:endParaRPr lang="en-US" sz="2000" u="sng" dirty="0" smtClean="0">
              <a:solidFill>
                <a:schemeClr val="tx1"/>
              </a:solidFill>
              <a:latin typeface="Broadway" pitchFamily="82" charset="0"/>
            </a:endParaRPr>
          </a:p>
          <a:p>
            <a:pPr algn="ctr"/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&gt; 145 </a:t>
            </a:r>
            <a:r>
              <a:rPr lang="en-US" sz="2000" u="sng" dirty="0" err="1" smtClean="0">
                <a:solidFill>
                  <a:schemeClr val="tx1"/>
                </a:solidFill>
                <a:latin typeface="Broadway" pitchFamily="82" charset="0"/>
              </a:rPr>
              <a:t>mEq</a:t>
            </a:r>
            <a:r>
              <a:rPr lang="en-US" sz="2000" u="sng" dirty="0" smtClean="0">
                <a:solidFill>
                  <a:schemeClr val="tx1"/>
                </a:solidFill>
                <a:latin typeface="Broadway" pitchFamily="82" charset="0"/>
              </a:rPr>
              <a:t>/L</a:t>
            </a:r>
            <a:endParaRPr lang="en-US" sz="2000" u="sng" dirty="0">
              <a:solidFill>
                <a:schemeClr val="tx1"/>
              </a:solidFill>
              <a:latin typeface="Broadway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1905000"/>
            <a:ext cx="2667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rgbClr val="7030A0"/>
                </a:solidFill>
                <a:latin typeface="Broadway" pitchFamily="82" charset="0"/>
              </a:rPr>
              <a:t>PENYEBAB :  </a:t>
            </a:r>
            <a:endParaRPr lang="en-US" sz="2000" u="sng" dirty="0">
              <a:solidFill>
                <a:srgbClr val="7030A0"/>
              </a:solidFill>
              <a:latin typeface="Broadway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10200"/>
            <a:ext cx="7239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sng" dirty="0" smtClean="0">
              <a:solidFill>
                <a:srgbClr val="CC00CC"/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rgbClr val="CC00CC"/>
              </a:solidFill>
              <a:latin typeface="Broadway" pitchFamily="82" charset="0"/>
            </a:endParaRPr>
          </a:p>
          <a:p>
            <a:endParaRPr lang="en-US" sz="2000" u="sng" dirty="0" smtClean="0">
              <a:solidFill>
                <a:srgbClr val="CC00CC"/>
              </a:solidFill>
              <a:latin typeface="Broadway" pitchFamily="82" charset="0"/>
            </a:endParaRPr>
          </a:p>
          <a:p>
            <a:r>
              <a:rPr lang="en-US" sz="2000" u="sng" dirty="0" err="1" smtClean="0">
                <a:solidFill>
                  <a:srgbClr val="CC00CC"/>
                </a:solidFill>
                <a:latin typeface="Broadway" pitchFamily="82" charset="0"/>
              </a:rPr>
              <a:t>Manifestasi</a:t>
            </a:r>
            <a:r>
              <a:rPr lang="en-US" sz="2000" u="sng" dirty="0" smtClean="0">
                <a:solidFill>
                  <a:srgbClr val="CC00CC"/>
                </a:solidFill>
                <a:latin typeface="Broadway" pitchFamily="82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Broadway" pitchFamily="82" charset="0"/>
              </a:rPr>
              <a:t>Klinis</a:t>
            </a:r>
            <a:r>
              <a:rPr lang="en-US" sz="2000" u="sng" dirty="0" smtClean="0">
                <a:solidFill>
                  <a:srgbClr val="CC00CC"/>
                </a:solidFill>
                <a:latin typeface="Broadway" pitchFamily="82" charset="0"/>
              </a:rPr>
              <a:t> :</a:t>
            </a:r>
          </a:p>
          <a:p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Lidah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merah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kering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dan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bengkak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, </a:t>
            </a:r>
          </a:p>
          <a:p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Sangat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haus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mukosa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membran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kering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dan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kaku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,</a:t>
            </a:r>
          </a:p>
          <a:p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Pada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hipernatremia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berat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,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dpt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terjadi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disorientasi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&amp; </a:t>
            </a:r>
            <a:r>
              <a:rPr lang="en-US" sz="2000" u="sng" dirty="0" err="1" smtClean="0">
                <a:solidFill>
                  <a:srgbClr val="CC00CC"/>
                </a:solidFill>
                <a:latin typeface="Arial Narrow" pitchFamily="34" charset="0"/>
              </a:rPr>
              <a:t>halusinasi</a:t>
            </a:r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</a:rPr>
              <a:t> </a:t>
            </a:r>
          </a:p>
          <a:p>
            <a:endParaRPr lang="en-US" sz="2000" u="sng" dirty="0" smtClean="0">
              <a:solidFill>
                <a:srgbClr val="CC00CC"/>
              </a:solidFill>
              <a:latin typeface="Broadway" pitchFamily="82" charset="0"/>
            </a:endParaRPr>
          </a:p>
          <a:p>
            <a:r>
              <a:rPr lang="en-US" sz="2000" u="sng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endParaRPr lang="en-US" sz="2000" u="sng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s://obatlukabakarterampuh.files.wordpress.com/2013/12/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590800"/>
            <a:ext cx="2362200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2.bp.blogspot.com/-qf2laqoN0TQ/UIPjLcohRFI/AAAAAAAAAa0/AmtSUTIr3TE/s1600/Demam+Pada+Ana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191000"/>
            <a:ext cx="3581400" cy="178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833</Words>
  <Application>Microsoft Office PowerPoint</Application>
  <PresentationFormat>On-screen Show (4:3)</PresentationFormat>
  <Paragraphs>218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linda</cp:lastModifiedBy>
  <cp:revision>233</cp:revision>
  <dcterms:created xsi:type="dcterms:W3CDTF">2015-03-19T04:26:48Z</dcterms:created>
  <dcterms:modified xsi:type="dcterms:W3CDTF">2019-06-24T02:21:58Z</dcterms:modified>
</cp:coreProperties>
</file>