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94" r:id="rId4"/>
    <p:sldId id="295" r:id="rId5"/>
    <p:sldId id="320" r:id="rId6"/>
    <p:sldId id="298" r:id="rId7"/>
    <p:sldId id="300" r:id="rId8"/>
    <p:sldId id="305" r:id="rId9"/>
    <p:sldId id="308" r:id="rId10"/>
    <p:sldId id="316" r:id="rId11"/>
    <p:sldId id="333" r:id="rId12"/>
    <p:sldId id="317" r:id="rId13"/>
    <p:sldId id="309" r:id="rId14"/>
    <p:sldId id="310" r:id="rId15"/>
    <p:sldId id="311" r:id="rId16"/>
    <p:sldId id="338" r:id="rId17"/>
    <p:sldId id="339" r:id="rId18"/>
    <p:sldId id="340" r:id="rId19"/>
    <p:sldId id="341" r:id="rId20"/>
    <p:sldId id="312" r:id="rId21"/>
    <p:sldId id="313" r:id="rId22"/>
    <p:sldId id="314" r:id="rId23"/>
    <p:sldId id="318" r:id="rId24"/>
    <p:sldId id="332" r:id="rId25"/>
    <p:sldId id="33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83772-0DFF-4A56-A8BB-D178279F36A2}" type="doc">
      <dgm:prSet loTypeId="urn:microsoft.com/office/officeart/2005/8/layout/bList2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185C47-531D-4211-8471-1EA62AD0B58E}">
      <dgm:prSet phldrT="[Text]"/>
      <dgm:spPr/>
      <dgm:t>
        <a:bodyPr/>
        <a:lstStyle/>
        <a:p>
          <a:r>
            <a:rPr lang="en-US" b="1" dirty="0" err="1" smtClean="0">
              <a:latin typeface="Arial" pitchFamily="34" charset="0"/>
              <a:cs typeface="Arial" pitchFamily="34" charset="0"/>
            </a:rPr>
            <a:t>Asidosis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Metabolik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588F4BF1-2C1C-4BEE-AFBD-614367E4F5F0}" type="parTrans" cxnId="{2BD376EB-DEA6-4E2D-AB8E-FA1E5DFF3B1B}">
      <dgm:prSet/>
      <dgm:spPr/>
      <dgm:t>
        <a:bodyPr/>
        <a:lstStyle/>
        <a:p>
          <a:endParaRPr lang="en-US"/>
        </a:p>
      </dgm:t>
    </dgm:pt>
    <dgm:pt modelId="{486B3D02-FF70-479C-AE44-78DA61CD6AAD}" type="sibTrans" cxnId="{2BD376EB-DEA6-4E2D-AB8E-FA1E5DFF3B1B}">
      <dgm:prSet/>
      <dgm:spPr/>
      <dgm:t>
        <a:bodyPr/>
        <a:lstStyle/>
        <a:p>
          <a:endParaRPr lang="en-US"/>
        </a:p>
      </dgm:t>
    </dgm:pt>
    <dgm:pt modelId="{6D2DA7C8-BE2E-4E3F-ADEE-7EB7D04F9C19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Asidosis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Respiratorik</a:t>
          </a:r>
          <a:endParaRPr lang="en-U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F7D5CE9-5BBE-427E-A0DF-3BDBCAA332FE}" type="parTrans" cxnId="{934FC77B-6A5F-437E-9EEC-3C6EE2359BB1}">
      <dgm:prSet/>
      <dgm:spPr/>
      <dgm:t>
        <a:bodyPr/>
        <a:lstStyle/>
        <a:p>
          <a:endParaRPr lang="en-US"/>
        </a:p>
      </dgm:t>
    </dgm:pt>
    <dgm:pt modelId="{C0489554-01D1-4C75-99EF-1DF8C2BE6F1F}" type="sibTrans" cxnId="{934FC77B-6A5F-437E-9EEC-3C6EE2359BB1}">
      <dgm:prSet/>
      <dgm:spPr/>
      <dgm:t>
        <a:bodyPr/>
        <a:lstStyle/>
        <a:p>
          <a:endParaRPr lang="en-US"/>
        </a:p>
      </dgm:t>
    </dgm:pt>
    <dgm:pt modelId="{CE63D75C-370C-42FE-9101-5214139D641F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Alkalosis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Metabolik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C334F742-E3F0-4F7A-AA1B-C7E4F1092690}" type="parTrans" cxnId="{15D3C7DE-86A0-4DF4-BF72-F53045015383}">
      <dgm:prSet/>
      <dgm:spPr/>
      <dgm:t>
        <a:bodyPr/>
        <a:lstStyle/>
        <a:p>
          <a:endParaRPr lang="en-US"/>
        </a:p>
      </dgm:t>
    </dgm:pt>
    <dgm:pt modelId="{9C3D6DC1-2200-4C33-B4CE-C29031141FF7}" type="sibTrans" cxnId="{15D3C7DE-86A0-4DF4-BF72-F53045015383}">
      <dgm:prSet/>
      <dgm:spPr/>
      <dgm:t>
        <a:bodyPr/>
        <a:lstStyle/>
        <a:p>
          <a:endParaRPr lang="en-US"/>
        </a:p>
      </dgm:t>
    </dgm:pt>
    <dgm:pt modelId="{A135A6FB-2C82-448A-86DF-7BCF8CC903DA}">
      <dgm:prSet/>
      <dgm:spPr/>
      <dgm:t>
        <a:bodyPr/>
        <a:lstStyle/>
        <a:p>
          <a:pPr algn="ctr"/>
          <a:r>
            <a:rPr lang="en-US" dirty="0" smtClean="0">
              <a:latin typeface="Arial" pitchFamily="34" charset="0"/>
              <a:cs typeface="Arial" pitchFamily="34" charset="0"/>
            </a:rPr>
            <a:t>1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8CAE1F0-D72B-406F-BA6C-48B5455DFDE7}" type="parTrans" cxnId="{CD7BCE80-889C-42C2-B34A-C21FFE0FD8A8}">
      <dgm:prSet/>
      <dgm:spPr/>
    </dgm:pt>
    <dgm:pt modelId="{068F6AD2-C2DD-4400-A91A-CC3EFE0BE396}" type="sibTrans" cxnId="{CD7BCE80-889C-42C2-B34A-C21FFE0FD8A8}">
      <dgm:prSet/>
      <dgm:spPr/>
    </dgm:pt>
    <dgm:pt modelId="{36C18053-2189-4923-8B74-87214747770C}">
      <dgm:prSet/>
      <dgm:spPr/>
      <dgm:t>
        <a:bodyPr/>
        <a:lstStyle/>
        <a:p>
          <a:pPr algn="ctr"/>
          <a:r>
            <a:rPr lang="en-US" dirty="0" smtClean="0">
              <a:latin typeface="Arial" pitchFamily="34" charset="0"/>
              <a:cs typeface="Arial" pitchFamily="34" charset="0"/>
            </a:rPr>
            <a:t>2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3C972E8-DBD4-40CA-823B-EE97A77362DC}" type="parTrans" cxnId="{E916A335-E4CF-44A1-8F57-0A7AB267A1F6}">
      <dgm:prSet/>
      <dgm:spPr/>
    </dgm:pt>
    <dgm:pt modelId="{2F8E610C-C467-4608-B73D-ECB26E7BAF3A}" type="sibTrans" cxnId="{E916A335-E4CF-44A1-8F57-0A7AB267A1F6}">
      <dgm:prSet/>
      <dgm:spPr/>
    </dgm:pt>
    <dgm:pt modelId="{C4E9A53B-02BA-4629-B6D6-1538F9101ADE}">
      <dgm:prSet custT="1"/>
      <dgm:spPr/>
      <dgm:t>
        <a:bodyPr/>
        <a:lstStyle/>
        <a:p>
          <a:pPr algn="ctr"/>
          <a:r>
            <a:rPr lang="en-US" sz="7200" dirty="0" smtClean="0"/>
            <a:t>3</a:t>
          </a:r>
          <a:endParaRPr lang="en-US" sz="7200" dirty="0"/>
        </a:p>
      </dgm:t>
    </dgm:pt>
    <dgm:pt modelId="{9EA39A1F-A1FD-4D1E-9F98-77F2B64430BD}" type="parTrans" cxnId="{D27A3E17-DCF2-4DCF-84B3-03420B7B7A10}">
      <dgm:prSet/>
      <dgm:spPr/>
    </dgm:pt>
    <dgm:pt modelId="{C6B156E7-F021-4D0E-B7D4-46F7E9990DC0}" type="sibTrans" cxnId="{D27A3E17-DCF2-4DCF-84B3-03420B7B7A10}">
      <dgm:prSet/>
      <dgm:spPr/>
    </dgm:pt>
    <dgm:pt modelId="{10AEC589-8331-4B92-B394-2041F2BD9109}" type="pres">
      <dgm:prSet presAssocID="{5EA83772-0DFF-4A56-A8BB-D178279F36A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5F8B34-90D2-442B-A1DD-1BA43B95625D}" type="pres">
      <dgm:prSet presAssocID="{7B185C47-531D-4211-8471-1EA62AD0B58E}" presName="compNode" presStyleCnt="0"/>
      <dgm:spPr/>
    </dgm:pt>
    <dgm:pt modelId="{64C9E345-DC3B-4DA8-8A4D-AB3108F92B4F}" type="pres">
      <dgm:prSet presAssocID="{7B185C47-531D-4211-8471-1EA62AD0B58E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F7BCF-38C0-4435-B31E-DAD095A8061B}" type="pres">
      <dgm:prSet presAssocID="{7B185C47-531D-4211-8471-1EA62AD0B5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39C8-144E-4B43-B66C-2394294306AB}" type="pres">
      <dgm:prSet presAssocID="{7B185C47-531D-4211-8471-1EA62AD0B58E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2BBF032B-FC75-478A-90C4-28359291816F}" type="pres">
      <dgm:prSet presAssocID="{7B185C47-531D-4211-8471-1EA62AD0B58E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9678F0-0551-4489-AB06-AE3E63FB8826}" type="pres">
      <dgm:prSet presAssocID="{486B3D02-FF70-479C-AE44-78DA61CD6A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33E3996-2BA9-4E78-AD54-8A4CF1440D7B}" type="pres">
      <dgm:prSet presAssocID="{6D2DA7C8-BE2E-4E3F-ADEE-7EB7D04F9C19}" presName="compNode" presStyleCnt="0"/>
      <dgm:spPr/>
    </dgm:pt>
    <dgm:pt modelId="{EB1BE27B-3576-4662-99A1-B57E669DAEDC}" type="pres">
      <dgm:prSet presAssocID="{6D2DA7C8-BE2E-4E3F-ADEE-7EB7D04F9C1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30ED6-0519-42A2-9309-5EA7AE159889}" type="pres">
      <dgm:prSet presAssocID="{6D2DA7C8-BE2E-4E3F-ADEE-7EB7D04F9C1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BE5A7-9B8F-47AB-B5D8-FD86F0340538}" type="pres">
      <dgm:prSet presAssocID="{6D2DA7C8-BE2E-4E3F-ADEE-7EB7D04F9C19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66E8E3CF-2A49-470F-A3BF-E4A97CC066C8}" type="pres">
      <dgm:prSet presAssocID="{6D2DA7C8-BE2E-4E3F-ADEE-7EB7D04F9C19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94809E-659E-41C6-BBD3-A1843232096D}" type="pres">
      <dgm:prSet presAssocID="{C0489554-01D1-4C75-99EF-1DF8C2BE6F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DFCBE2-AF1C-424D-BE50-FA6BC114F5D5}" type="pres">
      <dgm:prSet presAssocID="{CE63D75C-370C-42FE-9101-5214139D641F}" presName="compNode" presStyleCnt="0"/>
      <dgm:spPr/>
    </dgm:pt>
    <dgm:pt modelId="{896284A0-510C-404E-956F-E8A189189661}" type="pres">
      <dgm:prSet presAssocID="{CE63D75C-370C-42FE-9101-5214139D641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ECFFC-473B-48D5-8DE0-EC97E0E2AAE0}" type="pres">
      <dgm:prSet presAssocID="{CE63D75C-370C-42FE-9101-5214139D64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9F633-B2CF-4387-A477-76825400F1FC}" type="pres">
      <dgm:prSet presAssocID="{CE63D75C-370C-42FE-9101-5214139D641F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DC205809-0E69-488C-8ABF-548886A044C2}" type="pres">
      <dgm:prSet presAssocID="{CE63D75C-370C-42FE-9101-5214139D641F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2FAB369-362E-46EA-BA5E-DA056AB9A57B}" type="presOf" srcId="{36C18053-2189-4923-8B74-87214747770C}" destId="{EB1BE27B-3576-4662-99A1-B57E669DAEDC}" srcOrd="0" destOrd="0" presId="urn:microsoft.com/office/officeart/2005/8/layout/bList2#1"/>
    <dgm:cxn modelId="{A9CEF6D1-6C3B-4E87-B63F-DF4B87E5F656}" type="presOf" srcId="{5EA83772-0DFF-4A56-A8BB-D178279F36A2}" destId="{10AEC589-8331-4B92-B394-2041F2BD9109}" srcOrd="0" destOrd="0" presId="urn:microsoft.com/office/officeart/2005/8/layout/bList2#1"/>
    <dgm:cxn modelId="{C9D5FA69-5990-4663-AD50-279FD9B552F1}" type="presOf" srcId="{C0489554-01D1-4C75-99EF-1DF8C2BE6F1F}" destId="{AC94809E-659E-41C6-BBD3-A1843232096D}" srcOrd="0" destOrd="0" presId="urn:microsoft.com/office/officeart/2005/8/layout/bList2#1"/>
    <dgm:cxn modelId="{E916A335-E4CF-44A1-8F57-0A7AB267A1F6}" srcId="{6D2DA7C8-BE2E-4E3F-ADEE-7EB7D04F9C19}" destId="{36C18053-2189-4923-8B74-87214747770C}" srcOrd="0" destOrd="0" parTransId="{F3C972E8-DBD4-40CA-823B-EE97A77362DC}" sibTransId="{2F8E610C-C467-4608-B73D-ECB26E7BAF3A}"/>
    <dgm:cxn modelId="{8AA45EDD-FA94-4EA9-931A-86581242AF8F}" type="presOf" srcId="{6D2DA7C8-BE2E-4E3F-ADEE-7EB7D04F9C19}" destId="{83B30ED6-0519-42A2-9309-5EA7AE159889}" srcOrd="0" destOrd="0" presId="urn:microsoft.com/office/officeart/2005/8/layout/bList2#1"/>
    <dgm:cxn modelId="{31D1C764-30CC-4B94-869F-38CE060EDF02}" type="presOf" srcId="{C4E9A53B-02BA-4629-B6D6-1538F9101ADE}" destId="{896284A0-510C-404E-956F-E8A189189661}" srcOrd="0" destOrd="0" presId="urn:microsoft.com/office/officeart/2005/8/layout/bList2#1"/>
    <dgm:cxn modelId="{7028B42A-5C91-4A39-BC3D-C2559C8C1389}" type="presOf" srcId="{CE63D75C-370C-42FE-9101-5214139D641F}" destId="{CF9ECFFC-473B-48D5-8DE0-EC97E0E2AAE0}" srcOrd="0" destOrd="0" presId="urn:microsoft.com/office/officeart/2005/8/layout/bList2#1"/>
    <dgm:cxn modelId="{1F64A5F2-45F8-42AB-8B03-835DC349C3D1}" type="presOf" srcId="{7B185C47-531D-4211-8471-1EA62AD0B58E}" destId="{395F7BCF-38C0-4435-B31E-DAD095A8061B}" srcOrd="0" destOrd="0" presId="urn:microsoft.com/office/officeart/2005/8/layout/bList2#1"/>
    <dgm:cxn modelId="{4EC8C342-6155-4EC2-B8B5-27EE523D2FC6}" type="presOf" srcId="{486B3D02-FF70-479C-AE44-78DA61CD6AAD}" destId="{999678F0-0551-4489-AB06-AE3E63FB8826}" srcOrd="0" destOrd="0" presId="urn:microsoft.com/office/officeart/2005/8/layout/bList2#1"/>
    <dgm:cxn modelId="{B4161A0B-1EA9-4F28-9C36-2ABBB8B2E8C7}" type="presOf" srcId="{6D2DA7C8-BE2E-4E3F-ADEE-7EB7D04F9C19}" destId="{B7EBE5A7-9B8F-47AB-B5D8-FD86F0340538}" srcOrd="1" destOrd="0" presId="urn:microsoft.com/office/officeart/2005/8/layout/bList2#1"/>
    <dgm:cxn modelId="{2BD376EB-DEA6-4E2D-AB8E-FA1E5DFF3B1B}" srcId="{5EA83772-0DFF-4A56-A8BB-D178279F36A2}" destId="{7B185C47-531D-4211-8471-1EA62AD0B58E}" srcOrd="0" destOrd="0" parTransId="{588F4BF1-2C1C-4BEE-AFBD-614367E4F5F0}" sibTransId="{486B3D02-FF70-479C-AE44-78DA61CD6AAD}"/>
    <dgm:cxn modelId="{934FC77B-6A5F-437E-9EEC-3C6EE2359BB1}" srcId="{5EA83772-0DFF-4A56-A8BB-D178279F36A2}" destId="{6D2DA7C8-BE2E-4E3F-ADEE-7EB7D04F9C19}" srcOrd="1" destOrd="0" parTransId="{EF7D5CE9-5BBE-427E-A0DF-3BDBCAA332FE}" sibTransId="{C0489554-01D1-4C75-99EF-1DF8C2BE6F1F}"/>
    <dgm:cxn modelId="{15D3C7DE-86A0-4DF4-BF72-F53045015383}" srcId="{5EA83772-0DFF-4A56-A8BB-D178279F36A2}" destId="{CE63D75C-370C-42FE-9101-5214139D641F}" srcOrd="2" destOrd="0" parTransId="{C334F742-E3F0-4F7A-AA1B-C7E4F1092690}" sibTransId="{9C3D6DC1-2200-4C33-B4CE-C29031141FF7}"/>
    <dgm:cxn modelId="{CD7BCE80-889C-42C2-B34A-C21FFE0FD8A8}" srcId="{7B185C47-531D-4211-8471-1EA62AD0B58E}" destId="{A135A6FB-2C82-448A-86DF-7BCF8CC903DA}" srcOrd="0" destOrd="0" parTransId="{D8CAE1F0-D72B-406F-BA6C-48B5455DFDE7}" sibTransId="{068F6AD2-C2DD-4400-A91A-CC3EFE0BE396}"/>
    <dgm:cxn modelId="{EE4AE77A-586B-41B0-AA40-8A633AE24009}" type="presOf" srcId="{A135A6FB-2C82-448A-86DF-7BCF8CC903DA}" destId="{64C9E345-DC3B-4DA8-8A4D-AB3108F92B4F}" srcOrd="0" destOrd="0" presId="urn:microsoft.com/office/officeart/2005/8/layout/bList2#1"/>
    <dgm:cxn modelId="{A2AA1DEB-4211-4270-A95A-704702DECDFA}" type="presOf" srcId="{CE63D75C-370C-42FE-9101-5214139D641F}" destId="{8CC9F633-B2CF-4387-A477-76825400F1FC}" srcOrd="1" destOrd="0" presId="urn:microsoft.com/office/officeart/2005/8/layout/bList2#1"/>
    <dgm:cxn modelId="{D27A3E17-DCF2-4DCF-84B3-03420B7B7A10}" srcId="{CE63D75C-370C-42FE-9101-5214139D641F}" destId="{C4E9A53B-02BA-4629-B6D6-1538F9101ADE}" srcOrd="0" destOrd="0" parTransId="{9EA39A1F-A1FD-4D1E-9F98-77F2B64430BD}" sibTransId="{C6B156E7-F021-4D0E-B7D4-46F7E9990DC0}"/>
    <dgm:cxn modelId="{FED66932-F06D-4AF3-AD2C-14EACD869CF8}" type="presOf" srcId="{7B185C47-531D-4211-8471-1EA62AD0B58E}" destId="{11F939C8-144E-4B43-B66C-2394294306AB}" srcOrd="1" destOrd="0" presId="urn:microsoft.com/office/officeart/2005/8/layout/bList2#1"/>
    <dgm:cxn modelId="{A9340122-E8A5-48B9-804C-268A2E942E91}" type="presParOf" srcId="{10AEC589-8331-4B92-B394-2041F2BD9109}" destId="{345F8B34-90D2-442B-A1DD-1BA43B95625D}" srcOrd="0" destOrd="0" presId="urn:microsoft.com/office/officeart/2005/8/layout/bList2#1"/>
    <dgm:cxn modelId="{474F37BD-CF8C-4048-B699-9D4EEA836B34}" type="presParOf" srcId="{345F8B34-90D2-442B-A1DD-1BA43B95625D}" destId="{64C9E345-DC3B-4DA8-8A4D-AB3108F92B4F}" srcOrd="0" destOrd="0" presId="urn:microsoft.com/office/officeart/2005/8/layout/bList2#1"/>
    <dgm:cxn modelId="{A98E94D6-3BDD-4CA6-ACA4-98ADBD012DB3}" type="presParOf" srcId="{345F8B34-90D2-442B-A1DD-1BA43B95625D}" destId="{395F7BCF-38C0-4435-B31E-DAD095A8061B}" srcOrd="1" destOrd="0" presId="urn:microsoft.com/office/officeart/2005/8/layout/bList2#1"/>
    <dgm:cxn modelId="{E443A083-5B71-455F-9C0F-7437E2BFDB4F}" type="presParOf" srcId="{345F8B34-90D2-442B-A1DD-1BA43B95625D}" destId="{11F939C8-144E-4B43-B66C-2394294306AB}" srcOrd="2" destOrd="0" presId="urn:microsoft.com/office/officeart/2005/8/layout/bList2#1"/>
    <dgm:cxn modelId="{A1D4BB6C-DD53-450A-8F5E-A4F00F41D6EA}" type="presParOf" srcId="{345F8B34-90D2-442B-A1DD-1BA43B95625D}" destId="{2BBF032B-FC75-478A-90C4-28359291816F}" srcOrd="3" destOrd="0" presId="urn:microsoft.com/office/officeart/2005/8/layout/bList2#1"/>
    <dgm:cxn modelId="{069E018E-2A29-489E-8A87-965DC58E6186}" type="presParOf" srcId="{10AEC589-8331-4B92-B394-2041F2BD9109}" destId="{999678F0-0551-4489-AB06-AE3E63FB8826}" srcOrd="1" destOrd="0" presId="urn:microsoft.com/office/officeart/2005/8/layout/bList2#1"/>
    <dgm:cxn modelId="{16FF1379-B44F-4332-BFB5-9928D96BCA27}" type="presParOf" srcId="{10AEC589-8331-4B92-B394-2041F2BD9109}" destId="{F33E3996-2BA9-4E78-AD54-8A4CF1440D7B}" srcOrd="2" destOrd="0" presId="urn:microsoft.com/office/officeart/2005/8/layout/bList2#1"/>
    <dgm:cxn modelId="{D5ABBD85-A934-417D-AC84-092FE91D393E}" type="presParOf" srcId="{F33E3996-2BA9-4E78-AD54-8A4CF1440D7B}" destId="{EB1BE27B-3576-4662-99A1-B57E669DAEDC}" srcOrd="0" destOrd="0" presId="urn:microsoft.com/office/officeart/2005/8/layout/bList2#1"/>
    <dgm:cxn modelId="{9FAB59EF-A418-435D-8796-84C8150C8382}" type="presParOf" srcId="{F33E3996-2BA9-4E78-AD54-8A4CF1440D7B}" destId="{83B30ED6-0519-42A2-9309-5EA7AE159889}" srcOrd="1" destOrd="0" presId="urn:microsoft.com/office/officeart/2005/8/layout/bList2#1"/>
    <dgm:cxn modelId="{DA11E2FA-4627-47BA-AFEB-8C8228B92D15}" type="presParOf" srcId="{F33E3996-2BA9-4E78-AD54-8A4CF1440D7B}" destId="{B7EBE5A7-9B8F-47AB-B5D8-FD86F0340538}" srcOrd="2" destOrd="0" presId="urn:microsoft.com/office/officeart/2005/8/layout/bList2#1"/>
    <dgm:cxn modelId="{B2F15B4A-BD56-4CBA-BDF9-CBD39E3AF082}" type="presParOf" srcId="{F33E3996-2BA9-4E78-AD54-8A4CF1440D7B}" destId="{66E8E3CF-2A49-470F-A3BF-E4A97CC066C8}" srcOrd="3" destOrd="0" presId="urn:microsoft.com/office/officeart/2005/8/layout/bList2#1"/>
    <dgm:cxn modelId="{2E805B3F-82D6-4B76-9F46-B5728EBDEB13}" type="presParOf" srcId="{10AEC589-8331-4B92-B394-2041F2BD9109}" destId="{AC94809E-659E-41C6-BBD3-A1843232096D}" srcOrd="3" destOrd="0" presId="urn:microsoft.com/office/officeart/2005/8/layout/bList2#1"/>
    <dgm:cxn modelId="{9E997495-E618-45B2-B693-F9047D08B964}" type="presParOf" srcId="{10AEC589-8331-4B92-B394-2041F2BD9109}" destId="{A2DFCBE2-AF1C-424D-BE50-FA6BC114F5D5}" srcOrd="4" destOrd="0" presId="urn:microsoft.com/office/officeart/2005/8/layout/bList2#1"/>
    <dgm:cxn modelId="{D5CC8CA9-F1BD-4512-B353-B897D9223BED}" type="presParOf" srcId="{A2DFCBE2-AF1C-424D-BE50-FA6BC114F5D5}" destId="{896284A0-510C-404E-956F-E8A189189661}" srcOrd="0" destOrd="0" presId="urn:microsoft.com/office/officeart/2005/8/layout/bList2#1"/>
    <dgm:cxn modelId="{0E2E1A0F-DA56-4414-8BED-519EF0C2047A}" type="presParOf" srcId="{A2DFCBE2-AF1C-424D-BE50-FA6BC114F5D5}" destId="{CF9ECFFC-473B-48D5-8DE0-EC97E0E2AAE0}" srcOrd="1" destOrd="0" presId="urn:microsoft.com/office/officeart/2005/8/layout/bList2#1"/>
    <dgm:cxn modelId="{59D5ED3C-38DF-4AF1-AEFD-50962AA88693}" type="presParOf" srcId="{A2DFCBE2-AF1C-424D-BE50-FA6BC114F5D5}" destId="{8CC9F633-B2CF-4387-A477-76825400F1FC}" srcOrd="2" destOrd="0" presId="urn:microsoft.com/office/officeart/2005/8/layout/bList2#1"/>
    <dgm:cxn modelId="{8A1223FD-6131-49D7-9F3B-8A6833B5F5EB}" type="presParOf" srcId="{A2DFCBE2-AF1C-424D-BE50-FA6BC114F5D5}" destId="{DC205809-0E69-488C-8ABF-548886A044C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3BB90-5B32-4857-8200-C1D76EE40E11}" type="doc">
      <dgm:prSet loTypeId="urn:microsoft.com/office/officeart/2005/8/layout/pyramid2" loCatId="list" qsTypeId="urn:microsoft.com/office/officeart/2005/8/quickstyle/3d3" qsCatId="3D" csTypeId="urn:microsoft.com/office/officeart/2005/8/colors/colorful5" csCatId="colorful" phldr="1"/>
      <dgm:spPr/>
    </dgm:pt>
    <dgm:pt modelId="{1E4F6479-2CAD-4559-B73A-814D6A050E53}">
      <dgm:prSet phldrT="[Text]"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Asidosis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Metabolik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591CFB3-F43C-429E-9A5C-7787D8A73D9E}" type="parTrans" cxnId="{180A8226-D9D0-440A-9DA6-8882FE015B72}">
      <dgm:prSet/>
      <dgm:spPr/>
      <dgm:t>
        <a:bodyPr/>
        <a:lstStyle/>
        <a:p>
          <a:endParaRPr lang="en-US"/>
        </a:p>
      </dgm:t>
    </dgm:pt>
    <dgm:pt modelId="{A6E5EDDE-EC6D-4729-B5D0-1EC1D828A821}" type="sibTrans" cxnId="{180A8226-D9D0-440A-9DA6-8882FE015B72}">
      <dgm:prSet/>
      <dgm:spPr/>
      <dgm:t>
        <a:bodyPr/>
        <a:lstStyle/>
        <a:p>
          <a:endParaRPr lang="en-US"/>
        </a:p>
      </dgm:t>
    </dgm:pt>
    <dgm:pt modelId="{2EE695EE-5947-4EA2-8D9B-18A9B37051E9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Alkalosis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Metabolik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C172688-5578-4E32-B651-FE29883BC64F}" type="parTrans" cxnId="{B2E76DCD-982B-4E15-92B5-D7AF35B00966}">
      <dgm:prSet/>
      <dgm:spPr/>
      <dgm:t>
        <a:bodyPr/>
        <a:lstStyle/>
        <a:p>
          <a:endParaRPr lang="en-US"/>
        </a:p>
      </dgm:t>
    </dgm:pt>
    <dgm:pt modelId="{F5C90DB4-0963-41A4-A1B5-901CE7C74786}" type="sibTrans" cxnId="{B2E76DCD-982B-4E15-92B5-D7AF35B00966}">
      <dgm:prSet/>
      <dgm:spPr/>
      <dgm:t>
        <a:bodyPr/>
        <a:lstStyle/>
        <a:p>
          <a:endParaRPr lang="en-US"/>
        </a:p>
      </dgm:t>
    </dgm:pt>
    <dgm:pt modelId="{28D4F275-0079-48EB-8205-0B96A597E9E3}">
      <dgm:prSet phldrT="[Text]"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Asidosis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Respiratorik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6184E21-3E28-4E06-8D76-EE22C713DD7A}" type="parTrans" cxnId="{2C92FEE9-B622-4BCF-B738-18A7BC22E5F8}">
      <dgm:prSet/>
      <dgm:spPr/>
      <dgm:t>
        <a:bodyPr/>
        <a:lstStyle/>
        <a:p>
          <a:endParaRPr lang="en-US"/>
        </a:p>
      </dgm:t>
    </dgm:pt>
    <dgm:pt modelId="{3EA8FAB1-85A0-43A7-89D9-BF8DA13C4331}" type="sibTrans" cxnId="{2C92FEE9-B622-4BCF-B738-18A7BC22E5F8}">
      <dgm:prSet/>
      <dgm:spPr/>
      <dgm:t>
        <a:bodyPr/>
        <a:lstStyle/>
        <a:p>
          <a:endParaRPr lang="en-US"/>
        </a:p>
      </dgm:t>
    </dgm:pt>
    <dgm:pt modelId="{C38F81A6-916A-46F4-BADE-5971E8981263}" type="pres">
      <dgm:prSet presAssocID="{3383BB90-5B32-4857-8200-C1D76EE40E11}" presName="compositeShape" presStyleCnt="0">
        <dgm:presLayoutVars>
          <dgm:dir/>
          <dgm:resizeHandles/>
        </dgm:presLayoutVars>
      </dgm:prSet>
      <dgm:spPr/>
    </dgm:pt>
    <dgm:pt modelId="{DA7F7952-2B85-4E0F-9B4C-289E3A5965BE}" type="pres">
      <dgm:prSet presAssocID="{3383BB90-5B32-4857-8200-C1D76EE40E11}" presName="pyramid" presStyleLbl="node1" presStyleIdx="0" presStyleCnt="1" custScaleX="73571"/>
      <dgm:spPr/>
    </dgm:pt>
    <dgm:pt modelId="{B19B2F4B-AC1F-45E1-831C-34270B91538F}" type="pres">
      <dgm:prSet presAssocID="{3383BB90-5B32-4857-8200-C1D76EE40E11}" presName="theList" presStyleCnt="0"/>
      <dgm:spPr/>
    </dgm:pt>
    <dgm:pt modelId="{698DF652-5481-4C0B-A32B-F7D01FB1984D}" type="pres">
      <dgm:prSet presAssocID="{1E4F6479-2CAD-4559-B73A-814D6A050E53}" presName="aNode" presStyleLbl="fgAcc1" presStyleIdx="0" presStyleCnt="3" custScaleY="55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6ED90-BCA7-4378-8DE5-1FD6F0812B3D}" type="pres">
      <dgm:prSet presAssocID="{1E4F6479-2CAD-4559-B73A-814D6A050E53}" presName="aSpace" presStyleCnt="0"/>
      <dgm:spPr/>
    </dgm:pt>
    <dgm:pt modelId="{921970E2-CDD4-4C82-8A7E-DD7F966D2FBA}" type="pres">
      <dgm:prSet presAssocID="{2EE695EE-5947-4EA2-8D9B-18A9B37051E9}" presName="aNode" presStyleLbl="fgAcc1" presStyleIdx="1" presStyleCnt="3" custScaleY="57192" custLinFactNeighborX="-275" custLinFactNeighborY="-55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78709-157D-497C-8DB2-B9878F29D84C}" type="pres">
      <dgm:prSet presAssocID="{2EE695EE-5947-4EA2-8D9B-18A9B37051E9}" presName="aSpace" presStyleCnt="0"/>
      <dgm:spPr/>
    </dgm:pt>
    <dgm:pt modelId="{8C493C34-B180-4DF6-A746-098298DF6C7D}" type="pres">
      <dgm:prSet presAssocID="{28D4F275-0079-48EB-8205-0B96A597E9E3}" presName="aNode" presStyleLbl="fgAcc1" presStyleIdx="2" presStyleCnt="3" custScaleY="44594" custLinFactY="-3293" custLinFactNeighborX="-2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FC46C-B29E-45D6-843B-0D3BD68A5476}" type="pres">
      <dgm:prSet presAssocID="{28D4F275-0079-48EB-8205-0B96A597E9E3}" presName="aSpace" presStyleCnt="0"/>
      <dgm:spPr/>
    </dgm:pt>
  </dgm:ptLst>
  <dgm:cxnLst>
    <dgm:cxn modelId="{180A8226-D9D0-440A-9DA6-8882FE015B72}" srcId="{3383BB90-5B32-4857-8200-C1D76EE40E11}" destId="{1E4F6479-2CAD-4559-B73A-814D6A050E53}" srcOrd="0" destOrd="0" parTransId="{8591CFB3-F43C-429E-9A5C-7787D8A73D9E}" sibTransId="{A6E5EDDE-EC6D-4729-B5D0-1EC1D828A821}"/>
    <dgm:cxn modelId="{B2E76DCD-982B-4E15-92B5-D7AF35B00966}" srcId="{3383BB90-5B32-4857-8200-C1D76EE40E11}" destId="{2EE695EE-5947-4EA2-8D9B-18A9B37051E9}" srcOrd="1" destOrd="0" parTransId="{FC172688-5578-4E32-B651-FE29883BC64F}" sibTransId="{F5C90DB4-0963-41A4-A1B5-901CE7C74786}"/>
    <dgm:cxn modelId="{9494B8D7-A5FE-4FC7-A94B-3155041BE1B0}" type="presOf" srcId="{3383BB90-5B32-4857-8200-C1D76EE40E11}" destId="{C38F81A6-916A-46F4-BADE-5971E8981263}" srcOrd="0" destOrd="0" presId="urn:microsoft.com/office/officeart/2005/8/layout/pyramid2"/>
    <dgm:cxn modelId="{2C92FEE9-B622-4BCF-B738-18A7BC22E5F8}" srcId="{3383BB90-5B32-4857-8200-C1D76EE40E11}" destId="{28D4F275-0079-48EB-8205-0B96A597E9E3}" srcOrd="2" destOrd="0" parTransId="{86184E21-3E28-4E06-8D76-EE22C713DD7A}" sibTransId="{3EA8FAB1-85A0-43A7-89D9-BF8DA13C4331}"/>
    <dgm:cxn modelId="{F8640E6D-10A6-4F45-A826-FB6CC2C7D339}" type="presOf" srcId="{28D4F275-0079-48EB-8205-0B96A597E9E3}" destId="{8C493C34-B180-4DF6-A746-098298DF6C7D}" srcOrd="0" destOrd="0" presId="urn:microsoft.com/office/officeart/2005/8/layout/pyramid2"/>
    <dgm:cxn modelId="{563B9C9F-B07A-46DB-91C3-04B8CC46BA21}" type="presOf" srcId="{2EE695EE-5947-4EA2-8D9B-18A9B37051E9}" destId="{921970E2-CDD4-4C82-8A7E-DD7F966D2FBA}" srcOrd="0" destOrd="0" presId="urn:microsoft.com/office/officeart/2005/8/layout/pyramid2"/>
    <dgm:cxn modelId="{51A8252C-6D8D-42DC-91FC-1A558FB91716}" type="presOf" srcId="{1E4F6479-2CAD-4559-B73A-814D6A050E53}" destId="{698DF652-5481-4C0B-A32B-F7D01FB1984D}" srcOrd="0" destOrd="0" presId="urn:microsoft.com/office/officeart/2005/8/layout/pyramid2"/>
    <dgm:cxn modelId="{ACE0C144-E0AB-4726-9230-12FDD1A934DA}" type="presParOf" srcId="{C38F81A6-916A-46F4-BADE-5971E8981263}" destId="{DA7F7952-2B85-4E0F-9B4C-289E3A5965BE}" srcOrd="0" destOrd="0" presId="urn:microsoft.com/office/officeart/2005/8/layout/pyramid2"/>
    <dgm:cxn modelId="{C2AF5DA3-4309-492C-8D70-1D819E4F5F6D}" type="presParOf" srcId="{C38F81A6-916A-46F4-BADE-5971E8981263}" destId="{B19B2F4B-AC1F-45E1-831C-34270B91538F}" srcOrd="1" destOrd="0" presId="urn:microsoft.com/office/officeart/2005/8/layout/pyramid2"/>
    <dgm:cxn modelId="{4771B66B-4E07-4F68-92D4-2602B164069B}" type="presParOf" srcId="{B19B2F4B-AC1F-45E1-831C-34270B91538F}" destId="{698DF652-5481-4C0B-A32B-F7D01FB1984D}" srcOrd="0" destOrd="0" presId="urn:microsoft.com/office/officeart/2005/8/layout/pyramid2"/>
    <dgm:cxn modelId="{980DC26E-B29E-43FC-B1AF-78AE2222C9CD}" type="presParOf" srcId="{B19B2F4B-AC1F-45E1-831C-34270B91538F}" destId="{70C6ED90-BCA7-4378-8DE5-1FD6F0812B3D}" srcOrd="1" destOrd="0" presId="urn:microsoft.com/office/officeart/2005/8/layout/pyramid2"/>
    <dgm:cxn modelId="{E9B6BA7C-1B3C-4045-8C0A-4C7C6EDA5091}" type="presParOf" srcId="{B19B2F4B-AC1F-45E1-831C-34270B91538F}" destId="{921970E2-CDD4-4C82-8A7E-DD7F966D2FBA}" srcOrd="2" destOrd="0" presId="urn:microsoft.com/office/officeart/2005/8/layout/pyramid2"/>
    <dgm:cxn modelId="{AEB0A0CE-6B14-4CFF-BC91-16B60E8248DE}" type="presParOf" srcId="{B19B2F4B-AC1F-45E1-831C-34270B91538F}" destId="{4DC78709-157D-497C-8DB2-B9878F29D84C}" srcOrd="3" destOrd="0" presId="urn:microsoft.com/office/officeart/2005/8/layout/pyramid2"/>
    <dgm:cxn modelId="{44787DF2-3E36-4683-B3A2-DB5A608F61E0}" type="presParOf" srcId="{B19B2F4B-AC1F-45E1-831C-34270B91538F}" destId="{8C493C34-B180-4DF6-A746-098298DF6C7D}" srcOrd="4" destOrd="0" presId="urn:microsoft.com/office/officeart/2005/8/layout/pyramid2"/>
    <dgm:cxn modelId="{3D502CF3-2F51-4DF8-9814-C7FEAC3EB0BA}" type="presParOf" srcId="{B19B2F4B-AC1F-45E1-831C-34270B91538F}" destId="{18AFC46C-B29E-45D6-843B-0D3BD68A547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87D3A-F394-484F-9DE9-C15FF0CD06B4}" type="doc">
      <dgm:prSet loTypeId="urn:microsoft.com/office/officeart/2005/8/layout/process5" loCatId="process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468AA70D-92F8-424C-84C1-74142C996D44}">
      <dgm:prSet phldrT="[Text]" custT="1"/>
      <dgm:spPr/>
      <dgm:t>
        <a:bodyPr/>
        <a:lstStyle/>
        <a:p>
          <a:r>
            <a:rPr lang="en-US" sz="2800" b="1" dirty="0" smtClean="0">
              <a:latin typeface="Arial" pitchFamily="34" charset="0"/>
              <a:cs typeface="Arial" pitchFamily="34" charset="0"/>
            </a:rPr>
            <a:t>pH : </a:t>
          </a:r>
        </a:p>
        <a:p>
          <a:r>
            <a:rPr lang="en-US" sz="2800" b="1" dirty="0" smtClean="0">
              <a:latin typeface="Arial" pitchFamily="34" charset="0"/>
              <a:cs typeface="Arial" pitchFamily="34" charset="0"/>
            </a:rPr>
            <a:t>7,35 – 7,45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4A8C8037-34FE-46C7-BCC4-EA8C43A974FC}" type="parTrans" cxnId="{2C84871A-734C-43EB-B18F-A21467050EBD}">
      <dgm:prSet/>
      <dgm:spPr/>
      <dgm:t>
        <a:bodyPr/>
        <a:lstStyle/>
        <a:p>
          <a:endParaRPr lang="en-US"/>
        </a:p>
      </dgm:t>
    </dgm:pt>
    <dgm:pt modelId="{8D8DE755-A992-4F38-862F-1D6B65638CA3}" type="sibTrans" cxnId="{2C84871A-734C-43EB-B18F-A21467050EBD}">
      <dgm:prSet/>
      <dgm:spPr/>
      <dgm:t>
        <a:bodyPr/>
        <a:lstStyle/>
        <a:p>
          <a:endParaRPr lang="en-US"/>
        </a:p>
      </dgm:t>
    </dgm:pt>
    <dgm:pt modelId="{5A3057B5-6937-4E30-95B7-32B617D15AB5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pCO2 :</a:t>
          </a:r>
        </a:p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35 – 45 mmHg</a:t>
          </a:r>
        </a:p>
      </dgm:t>
    </dgm:pt>
    <dgm:pt modelId="{7CFC68B1-1903-4CFA-8E70-4C53716E6C5E}" type="parTrans" cxnId="{2BB73D91-D32C-4B60-A8B4-5668055159C6}">
      <dgm:prSet/>
      <dgm:spPr/>
      <dgm:t>
        <a:bodyPr/>
        <a:lstStyle/>
        <a:p>
          <a:endParaRPr lang="en-US"/>
        </a:p>
      </dgm:t>
    </dgm:pt>
    <dgm:pt modelId="{817F4F12-4CA0-42DC-B0C6-AC4307B55242}" type="sibTrans" cxnId="{2BB73D91-D32C-4B60-A8B4-5668055159C6}">
      <dgm:prSet/>
      <dgm:spPr/>
      <dgm:t>
        <a:bodyPr/>
        <a:lstStyle/>
        <a:p>
          <a:endParaRPr lang="en-US"/>
        </a:p>
      </dgm:t>
    </dgm:pt>
    <dgm:pt modelId="{06635638-FFEF-4084-A9A6-0988E67F8518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HCO3 :</a:t>
          </a:r>
        </a:p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22 – 26 </a:t>
          </a:r>
          <a:r>
            <a:rPr lang="en-US" sz="2000" b="1" dirty="0" err="1" smtClean="0">
              <a:latin typeface="Arial" pitchFamily="34" charset="0"/>
              <a:cs typeface="Arial" pitchFamily="34" charset="0"/>
            </a:rPr>
            <a:t>mMol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/l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F772455F-A198-46BB-9288-291E2F544FBA}" type="parTrans" cxnId="{0B282052-5CB9-4089-A929-A56C8954DBE0}">
      <dgm:prSet/>
      <dgm:spPr/>
      <dgm:t>
        <a:bodyPr/>
        <a:lstStyle/>
        <a:p>
          <a:endParaRPr lang="en-US"/>
        </a:p>
      </dgm:t>
    </dgm:pt>
    <dgm:pt modelId="{8E78493F-120B-4B5D-8444-7BC3B1D33B06}" type="sibTrans" cxnId="{0B282052-5CB9-4089-A929-A56C8954DBE0}">
      <dgm:prSet/>
      <dgm:spPr/>
      <dgm:t>
        <a:bodyPr/>
        <a:lstStyle/>
        <a:p>
          <a:endParaRPr lang="en-US"/>
        </a:p>
      </dgm:t>
    </dgm:pt>
    <dgm:pt modelId="{E1F53E9F-B05E-41D2-A395-DFA28F33CE80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pO2 :</a:t>
          </a:r>
        </a:p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80 – 100 mmHg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2E1253DD-E23D-4878-B4A9-4B02C2D64061}" type="parTrans" cxnId="{4098A95E-6230-44E2-AECD-E823A32FCDFC}">
      <dgm:prSet/>
      <dgm:spPr/>
      <dgm:t>
        <a:bodyPr/>
        <a:lstStyle/>
        <a:p>
          <a:endParaRPr lang="en-US"/>
        </a:p>
      </dgm:t>
    </dgm:pt>
    <dgm:pt modelId="{2BA6AB28-23A9-4ED3-AA14-E4C09D6E6496}" type="sibTrans" cxnId="{4098A95E-6230-44E2-AECD-E823A32FCDFC}">
      <dgm:prSet/>
      <dgm:spPr/>
      <dgm:t>
        <a:bodyPr/>
        <a:lstStyle/>
        <a:p>
          <a:endParaRPr lang="en-US"/>
        </a:p>
      </dgm:t>
    </dgm:pt>
    <dgm:pt modelId="{1305A999-A3C9-481F-B9C4-315087CA153B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SaO2 : </a:t>
          </a:r>
        </a:p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95 – 100%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A0F27E44-6FE6-424E-84EA-4AFEE9E3A311}" type="parTrans" cxnId="{784FD5A1-B7C8-4418-8D80-BEC4262D7777}">
      <dgm:prSet/>
      <dgm:spPr/>
      <dgm:t>
        <a:bodyPr/>
        <a:lstStyle/>
        <a:p>
          <a:endParaRPr lang="en-US"/>
        </a:p>
      </dgm:t>
    </dgm:pt>
    <dgm:pt modelId="{6A71C669-1DF9-4E14-A3AE-6B379FB1CF51}" type="sibTrans" cxnId="{784FD5A1-B7C8-4418-8D80-BEC4262D7777}">
      <dgm:prSet/>
      <dgm:spPr/>
      <dgm:t>
        <a:bodyPr/>
        <a:lstStyle/>
        <a:p>
          <a:endParaRPr lang="en-US"/>
        </a:p>
      </dgm:t>
    </dgm:pt>
    <dgm:pt modelId="{8811FFE5-93E5-493B-9068-C16BBB14B142}" type="pres">
      <dgm:prSet presAssocID="{04687D3A-F394-484F-9DE9-C15FF0CD06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64A95F-AC01-431D-A026-BC7C507628D3}" type="pres">
      <dgm:prSet presAssocID="{468AA70D-92F8-424C-84C1-74142C996D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45404-6921-4D19-9614-11E6E44BE14E}" type="pres">
      <dgm:prSet presAssocID="{8D8DE755-A992-4F38-862F-1D6B65638CA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40B5B1E-4591-435C-8072-66C68BAC8C3E}" type="pres">
      <dgm:prSet presAssocID="{8D8DE755-A992-4F38-862F-1D6B65638CA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221733B-C7F5-4401-8131-C728FA9D4073}" type="pres">
      <dgm:prSet presAssocID="{5A3057B5-6937-4E30-95B7-32B617D15AB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126F9-963E-4315-B6D8-83607F0C72EB}" type="pres">
      <dgm:prSet presAssocID="{817F4F12-4CA0-42DC-B0C6-AC4307B5524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3EAD6D3-E605-479F-86DC-8EC41D2376F9}" type="pres">
      <dgm:prSet presAssocID="{817F4F12-4CA0-42DC-B0C6-AC4307B5524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044DC8D-4ADD-493E-B29B-29156BFA4275}" type="pres">
      <dgm:prSet presAssocID="{06635638-FFEF-4084-A9A6-0988E67F85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3692E-174A-4410-BE1E-65534337D90A}" type="pres">
      <dgm:prSet presAssocID="{8E78493F-120B-4B5D-8444-7BC3B1D33B0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B1BB5E-4ECA-4498-AC76-3C6D669E2063}" type="pres">
      <dgm:prSet presAssocID="{8E78493F-120B-4B5D-8444-7BC3B1D33B0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B68DF72-3EA5-49CC-BCE2-24F1AA0F5A80}" type="pres">
      <dgm:prSet presAssocID="{E1F53E9F-B05E-41D2-A395-DFA28F33CE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BA324-0291-42C4-B88B-9D62EF544D09}" type="pres">
      <dgm:prSet presAssocID="{2BA6AB28-23A9-4ED3-AA14-E4C09D6E649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539169A-F5F8-4563-BA8C-AF979C6C67E3}" type="pres">
      <dgm:prSet presAssocID="{2BA6AB28-23A9-4ED3-AA14-E4C09D6E649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84079EE-DB13-4777-804D-1403F0435492}" type="pres">
      <dgm:prSet presAssocID="{1305A999-A3C9-481F-B9C4-315087CA153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5E3BC-A5C1-4DA9-A47B-989BD652F52B}" type="presOf" srcId="{2BA6AB28-23A9-4ED3-AA14-E4C09D6E6496}" destId="{43FBA324-0291-42C4-B88B-9D62EF544D09}" srcOrd="0" destOrd="0" presId="urn:microsoft.com/office/officeart/2005/8/layout/process5"/>
    <dgm:cxn modelId="{C8173977-2DD6-432E-90AE-E22E4D2CCDA0}" type="presOf" srcId="{8D8DE755-A992-4F38-862F-1D6B65638CA3}" destId="{4BF45404-6921-4D19-9614-11E6E44BE14E}" srcOrd="0" destOrd="0" presId="urn:microsoft.com/office/officeart/2005/8/layout/process5"/>
    <dgm:cxn modelId="{067ECAD2-9702-46E5-8047-58E19F3E1206}" type="presOf" srcId="{817F4F12-4CA0-42DC-B0C6-AC4307B55242}" destId="{3C6126F9-963E-4315-B6D8-83607F0C72EB}" srcOrd="0" destOrd="0" presId="urn:microsoft.com/office/officeart/2005/8/layout/process5"/>
    <dgm:cxn modelId="{0B282052-5CB9-4089-A929-A56C8954DBE0}" srcId="{04687D3A-F394-484F-9DE9-C15FF0CD06B4}" destId="{06635638-FFEF-4084-A9A6-0988E67F8518}" srcOrd="2" destOrd="0" parTransId="{F772455F-A198-46BB-9288-291E2F544FBA}" sibTransId="{8E78493F-120B-4B5D-8444-7BC3B1D33B06}"/>
    <dgm:cxn modelId="{F5440C7E-A26E-4368-A96E-653B7408EBD5}" type="presOf" srcId="{8D8DE755-A992-4F38-862F-1D6B65638CA3}" destId="{940B5B1E-4591-435C-8072-66C68BAC8C3E}" srcOrd="1" destOrd="0" presId="urn:microsoft.com/office/officeart/2005/8/layout/process5"/>
    <dgm:cxn modelId="{EA2965C6-9E86-49A5-8DAD-C79DDC13BF07}" type="presOf" srcId="{817F4F12-4CA0-42DC-B0C6-AC4307B55242}" destId="{03EAD6D3-E605-479F-86DC-8EC41D2376F9}" srcOrd="1" destOrd="0" presId="urn:microsoft.com/office/officeart/2005/8/layout/process5"/>
    <dgm:cxn modelId="{BD89EAF4-1AF2-404B-BFCC-DD9857CDAAFD}" type="presOf" srcId="{04687D3A-F394-484F-9DE9-C15FF0CD06B4}" destId="{8811FFE5-93E5-493B-9068-C16BBB14B142}" srcOrd="0" destOrd="0" presId="urn:microsoft.com/office/officeart/2005/8/layout/process5"/>
    <dgm:cxn modelId="{EAAFBDE9-DC86-44FD-8968-88B8A7DA3523}" type="presOf" srcId="{E1F53E9F-B05E-41D2-A395-DFA28F33CE80}" destId="{3B68DF72-3EA5-49CC-BCE2-24F1AA0F5A80}" srcOrd="0" destOrd="0" presId="urn:microsoft.com/office/officeart/2005/8/layout/process5"/>
    <dgm:cxn modelId="{2C84871A-734C-43EB-B18F-A21467050EBD}" srcId="{04687D3A-F394-484F-9DE9-C15FF0CD06B4}" destId="{468AA70D-92F8-424C-84C1-74142C996D44}" srcOrd="0" destOrd="0" parTransId="{4A8C8037-34FE-46C7-BCC4-EA8C43A974FC}" sibTransId="{8D8DE755-A992-4F38-862F-1D6B65638CA3}"/>
    <dgm:cxn modelId="{444D6775-30FD-4019-B97B-429F43AF701D}" type="presOf" srcId="{2BA6AB28-23A9-4ED3-AA14-E4C09D6E6496}" destId="{8539169A-F5F8-4563-BA8C-AF979C6C67E3}" srcOrd="1" destOrd="0" presId="urn:microsoft.com/office/officeart/2005/8/layout/process5"/>
    <dgm:cxn modelId="{8B51BE1B-2892-428A-A777-A3073CC7466C}" type="presOf" srcId="{468AA70D-92F8-424C-84C1-74142C996D44}" destId="{4964A95F-AC01-431D-A026-BC7C507628D3}" srcOrd="0" destOrd="0" presId="urn:microsoft.com/office/officeart/2005/8/layout/process5"/>
    <dgm:cxn modelId="{4098A95E-6230-44E2-AECD-E823A32FCDFC}" srcId="{04687D3A-F394-484F-9DE9-C15FF0CD06B4}" destId="{E1F53E9F-B05E-41D2-A395-DFA28F33CE80}" srcOrd="3" destOrd="0" parTransId="{2E1253DD-E23D-4878-B4A9-4B02C2D64061}" sibTransId="{2BA6AB28-23A9-4ED3-AA14-E4C09D6E6496}"/>
    <dgm:cxn modelId="{20792D0F-B085-4D5F-9E16-B1A2A50E29F5}" type="presOf" srcId="{8E78493F-120B-4B5D-8444-7BC3B1D33B06}" destId="{0033692E-174A-4410-BE1E-65534337D90A}" srcOrd="0" destOrd="0" presId="urn:microsoft.com/office/officeart/2005/8/layout/process5"/>
    <dgm:cxn modelId="{2BB73D91-D32C-4B60-A8B4-5668055159C6}" srcId="{04687D3A-F394-484F-9DE9-C15FF0CD06B4}" destId="{5A3057B5-6937-4E30-95B7-32B617D15AB5}" srcOrd="1" destOrd="0" parTransId="{7CFC68B1-1903-4CFA-8E70-4C53716E6C5E}" sibTransId="{817F4F12-4CA0-42DC-B0C6-AC4307B55242}"/>
    <dgm:cxn modelId="{8E81BF57-52BB-4A9E-B5F2-8DCAC45B998D}" type="presOf" srcId="{1305A999-A3C9-481F-B9C4-315087CA153B}" destId="{684079EE-DB13-4777-804D-1403F0435492}" srcOrd="0" destOrd="0" presId="urn:microsoft.com/office/officeart/2005/8/layout/process5"/>
    <dgm:cxn modelId="{ABCD054A-5B66-4115-89B2-4322D4A92440}" type="presOf" srcId="{5A3057B5-6937-4E30-95B7-32B617D15AB5}" destId="{E221733B-C7F5-4401-8131-C728FA9D4073}" srcOrd="0" destOrd="0" presId="urn:microsoft.com/office/officeart/2005/8/layout/process5"/>
    <dgm:cxn modelId="{5112A0F4-E72E-46CC-9E20-D67697BD9A35}" type="presOf" srcId="{8E78493F-120B-4B5D-8444-7BC3B1D33B06}" destId="{D7B1BB5E-4ECA-4498-AC76-3C6D669E2063}" srcOrd="1" destOrd="0" presId="urn:microsoft.com/office/officeart/2005/8/layout/process5"/>
    <dgm:cxn modelId="{784FD5A1-B7C8-4418-8D80-BEC4262D7777}" srcId="{04687D3A-F394-484F-9DE9-C15FF0CD06B4}" destId="{1305A999-A3C9-481F-B9C4-315087CA153B}" srcOrd="4" destOrd="0" parTransId="{A0F27E44-6FE6-424E-84EA-4AFEE9E3A311}" sibTransId="{6A71C669-1DF9-4E14-A3AE-6B379FB1CF51}"/>
    <dgm:cxn modelId="{260806C2-AA3E-4C62-A726-D9B968A8D76F}" type="presOf" srcId="{06635638-FFEF-4084-A9A6-0988E67F8518}" destId="{B044DC8D-4ADD-493E-B29B-29156BFA4275}" srcOrd="0" destOrd="0" presId="urn:microsoft.com/office/officeart/2005/8/layout/process5"/>
    <dgm:cxn modelId="{228DE40E-80EF-47A8-967F-D91CF701C947}" type="presParOf" srcId="{8811FFE5-93E5-493B-9068-C16BBB14B142}" destId="{4964A95F-AC01-431D-A026-BC7C507628D3}" srcOrd="0" destOrd="0" presId="urn:microsoft.com/office/officeart/2005/8/layout/process5"/>
    <dgm:cxn modelId="{BF46CB95-ED74-44A4-A25A-25AD3BC47A50}" type="presParOf" srcId="{8811FFE5-93E5-493B-9068-C16BBB14B142}" destId="{4BF45404-6921-4D19-9614-11E6E44BE14E}" srcOrd="1" destOrd="0" presId="urn:microsoft.com/office/officeart/2005/8/layout/process5"/>
    <dgm:cxn modelId="{0B36D938-4DF5-452F-B6B2-789A507834B4}" type="presParOf" srcId="{4BF45404-6921-4D19-9614-11E6E44BE14E}" destId="{940B5B1E-4591-435C-8072-66C68BAC8C3E}" srcOrd="0" destOrd="0" presId="urn:microsoft.com/office/officeart/2005/8/layout/process5"/>
    <dgm:cxn modelId="{C349FFC8-4C5C-408C-968B-DD83D5E3257C}" type="presParOf" srcId="{8811FFE5-93E5-493B-9068-C16BBB14B142}" destId="{E221733B-C7F5-4401-8131-C728FA9D4073}" srcOrd="2" destOrd="0" presId="urn:microsoft.com/office/officeart/2005/8/layout/process5"/>
    <dgm:cxn modelId="{85F588B1-36B2-462C-8B03-831652A63F6F}" type="presParOf" srcId="{8811FFE5-93E5-493B-9068-C16BBB14B142}" destId="{3C6126F9-963E-4315-B6D8-83607F0C72EB}" srcOrd="3" destOrd="0" presId="urn:microsoft.com/office/officeart/2005/8/layout/process5"/>
    <dgm:cxn modelId="{2D287909-DA01-4A4D-AC3F-8495073495E4}" type="presParOf" srcId="{3C6126F9-963E-4315-B6D8-83607F0C72EB}" destId="{03EAD6D3-E605-479F-86DC-8EC41D2376F9}" srcOrd="0" destOrd="0" presId="urn:microsoft.com/office/officeart/2005/8/layout/process5"/>
    <dgm:cxn modelId="{CB15566B-B480-41F1-943B-A7CE1E67EFB8}" type="presParOf" srcId="{8811FFE5-93E5-493B-9068-C16BBB14B142}" destId="{B044DC8D-4ADD-493E-B29B-29156BFA4275}" srcOrd="4" destOrd="0" presId="urn:microsoft.com/office/officeart/2005/8/layout/process5"/>
    <dgm:cxn modelId="{0DF63193-D6AA-4E55-A815-FACF0BAC301D}" type="presParOf" srcId="{8811FFE5-93E5-493B-9068-C16BBB14B142}" destId="{0033692E-174A-4410-BE1E-65534337D90A}" srcOrd="5" destOrd="0" presId="urn:microsoft.com/office/officeart/2005/8/layout/process5"/>
    <dgm:cxn modelId="{36D0198A-BD23-4EC5-A256-652B04A956CF}" type="presParOf" srcId="{0033692E-174A-4410-BE1E-65534337D90A}" destId="{D7B1BB5E-4ECA-4498-AC76-3C6D669E2063}" srcOrd="0" destOrd="0" presId="urn:microsoft.com/office/officeart/2005/8/layout/process5"/>
    <dgm:cxn modelId="{694F4021-090C-4373-AF96-B6E0DF686E90}" type="presParOf" srcId="{8811FFE5-93E5-493B-9068-C16BBB14B142}" destId="{3B68DF72-3EA5-49CC-BCE2-24F1AA0F5A80}" srcOrd="6" destOrd="0" presId="urn:microsoft.com/office/officeart/2005/8/layout/process5"/>
    <dgm:cxn modelId="{626BD98F-ED54-400F-9BD0-48EE9B68F4F3}" type="presParOf" srcId="{8811FFE5-93E5-493B-9068-C16BBB14B142}" destId="{43FBA324-0291-42C4-B88B-9D62EF544D09}" srcOrd="7" destOrd="0" presId="urn:microsoft.com/office/officeart/2005/8/layout/process5"/>
    <dgm:cxn modelId="{A204D6AE-865B-4BB6-8D6E-CD023F156FDA}" type="presParOf" srcId="{43FBA324-0291-42C4-B88B-9D62EF544D09}" destId="{8539169A-F5F8-4563-BA8C-AF979C6C67E3}" srcOrd="0" destOrd="0" presId="urn:microsoft.com/office/officeart/2005/8/layout/process5"/>
    <dgm:cxn modelId="{C748EDC7-0C72-4D35-8F7A-AF9C77303F53}" type="presParOf" srcId="{8811FFE5-93E5-493B-9068-C16BBB14B142}" destId="{684079EE-DB13-4777-804D-1403F043549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9E345-DC3B-4DA8-8A4D-AB3108F92B4F}">
      <dsp:nvSpPr>
        <dsp:cNvPr id="0" name=""/>
        <dsp:cNvSpPr/>
      </dsp:nvSpPr>
      <dsp:spPr>
        <a:xfrm>
          <a:off x="4120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6500" kern="1200" dirty="0">
            <a:latin typeface="Arial" pitchFamily="34" charset="0"/>
            <a:cs typeface="Arial" pitchFamily="34" charset="0"/>
          </a:endParaRPr>
        </a:p>
      </dsp:txBody>
      <dsp:txXfrm>
        <a:off x="35246" y="1042142"/>
        <a:ext cx="1717294" cy="1297267"/>
      </dsp:txXfrm>
    </dsp:sp>
    <dsp:sp modelId="{11F939C8-144E-4B43-B66C-2394294306AB}">
      <dsp:nvSpPr>
        <dsp:cNvPr id="0" name=""/>
        <dsp:cNvSpPr/>
      </dsp:nvSpPr>
      <dsp:spPr>
        <a:xfrm>
          <a:off x="4120" y="2339410"/>
          <a:ext cx="1779546" cy="5712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latin typeface="Arial" pitchFamily="34" charset="0"/>
              <a:cs typeface="Arial" pitchFamily="34" charset="0"/>
            </a:rPr>
            <a:t>Asidosis</a:t>
          </a: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900" b="1" kern="1200" dirty="0" err="1" smtClean="0">
              <a:latin typeface="Arial" pitchFamily="34" charset="0"/>
              <a:cs typeface="Arial" pitchFamily="34" charset="0"/>
            </a:rPr>
            <a:t>Metabolik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4120" y="2339410"/>
        <a:ext cx="1253201" cy="571209"/>
      </dsp:txXfrm>
    </dsp:sp>
    <dsp:sp modelId="{2BBF032B-FC75-478A-90C4-28359291816F}">
      <dsp:nvSpPr>
        <dsp:cNvPr id="0" name=""/>
        <dsp:cNvSpPr/>
      </dsp:nvSpPr>
      <dsp:spPr>
        <a:xfrm>
          <a:off x="1307662" y="2430141"/>
          <a:ext cx="622841" cy="622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BE27B-3576-4662-99A1-B57E669DAEDC}">
      <dsp:nvSpPr>
        <dsp:cNvPr id="0" name=""/>
        <dsp:cNvSpPr/>
      </dsp:nvSpPr>
      <dsp:spPr>
        <a:xfrm>
          <a:off x="2084808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6500" kern="1200" dirty="0">
            <a:latin typeface="Arial" pitchFamily="34" charset="0"/>
            <a:cs typeface="Arial" pitchFamily="34" charset="0"/>
          </a:endParaRPr>
        </a:p>
      </dsp:txBody>
      <dsp:txXfrm>
        <a:off x="2115934" y="1042142"/>
        <a:ext cx="1717294" cy="1297267"/>
      </dsp:txXfrm>
    </dsp:sp>
    <dsp:sp modelId="{B7EBE5A7-9B8F-47AB-B5D8-FD86F0340538}">
      <dsp:nvSpPr>
        <dsp:cNvPr id="0" name=""/>
        <dsp:cNvSpPr/>
      </dsp:nvSpPr>
      <dsp:spPr>
        <a:xfrm>
          <a:off x="2084808" y="2339410"/>
          <a:ext cx="1779546" cy="57120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Asidosis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Respiratorik</a:t>
          </a:r>
          <a:endParaRPr lang="en-US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084808" y="2339410"/>
        <a:ext cx="1253201" cy="571209"/>
      </dsp:txXfrm>
    </dsp:sp>
    <dsp:sp modelId="{66E8E3CF-2A49-470F-A3BF-E4A97CC066C8}">
      <dsp:nvSpPr>
        <dsp:cNvPr id="0" name=""/>
        <dsp:cNvSpPr/>
      </dsp:nvSpPr>
      <dsp:spPr>
        <a:xfrm>
          <a:off x="3388350" y="2430141"/>
          <a:ext cx="622841" cy="622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284A0-510C-404E-956F-E8A189189661}">
      <dsp:nvSpPr>
        <dsp:cNvPr id="0" name=""/>
        <dsp:cNvSpPr/>
      </dsp:nvSpPr>
      <dsp:spPr>
        <a:xfrm>
          <a:off x="4165496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74320" rIns="91440" bIns="91440" numCol="1" spcCol="1270" anchor="t" anchorCtr="0">
          <a:noAutofit/>
        </a:bodyPr>
        <a:lstStyle/>
        <a:p>
          <a:pPr marL="285750" lvl="1" indent="-285750" algn="ctr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200" kern="1200" dirty="0" smtClean="0"/>
            <a:t>3</a:t>
          </a:r>
          <a:endParaRPr lang="en-US" sz="7200" kern="1200" dirty="0"/>
        </a:p>
      </dsp:txBody>
      <dsp:txXfrm>
        <a:off x="4196622" y="1042142"/>
        <a:ext cx="1717294" cy="1297267"/>
      </dsp:txXfrm>
    </dsp:sp>
    <dsp:sp modelId="{8CC9F633-B2CF-4387-A477-76825400F1FC}">
      <dsp:nvSpPr>
        <dsp:cNvPr id="0" name=""/>
        <dsp:cNvSpPr/>
      </dsp:nvSpPr>
      <dsp:spPr>
        <a:xfrm>
          <a:off x="4165496" y="2339410"/>
          <a:ext cx="1779546" cy="57120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Alkalosis </a:t>
          </a:r>
          <a:r>
            <a:rPr lang="en-US" sz="1900" b="1" kern="1200" dirty="0" err="1" smtClean="0">
              <a:latin typeface="Arial" pitchFamily="34" charset="0"/>
              <a:cs typeface="Arial" pitchFamily="34" charset="0"/>
            </a:rPr>
            <a:t>Metabolik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4165496" y="2339410"/>
        <a:ext cx="1253201" cy="571209"/>
      </dsp:txXfrm>
    </dsp:sp>
    <dsp:sp modelId="{DC205809-0E69-488C-8ABF-548886A044C2}">
      <dsp:nvSpPr>
        <dsp:cNvPr id="0" name=""/>
        <dsp:cNvSpPr/>
      </dsp:nvSpPr>
      <dsp:spPr>
        <a:xfrm>
          <a:off x="5469038" y="2430141"/>
          <a:ext cx="622841" cy="6228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F7952-2B85-4E0F-9B4C-289E3A5965BE}">
      <dsp:nvSpPr>
        <dsp:cNvPr id="0" name=""/>
        <dsp:cNvSpPr/>
      </dsp:nvSpPr>
      <dsp:spPr>
        <a:xfrm>
          <a:off x="1400180" y="0"/>
          <a:ext cx="3924277" cy="53340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DF652-5481-4C0B-A32B-F7D01FB1984D}">
      <dsp:nvSpPr>
        <dsp:cNvPr id="0" name=""/>
        <dsp:cNvSpPr/>
      </dsp:nvSpPr>
      <dsp:spPr>
        <a:xfrm>
          <a:off x="3362319" y="534340"/>
          <a:ext cx="3467100" cy="12122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Arial" pitchFamily="34" charset="0"/>
              <a:cs typeface="Arial" pitchFamily="34" charset="0"/>
            </a:rPr>
            <a:t>Asidosis</a:t>
          </a:r>
          <a:r>
            <a:rPr lang="en-US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600" kern="1200" dirty="0" err="1" smtClean="0">
              <a:latin typeface="Arial" pitchFamily="34" charset="0"/>
              <a:cs typeface="Arial" pitchFamily="34" charset="0"/>
            </a:rPr>
            <a:t>Metabolik</a:t>
          </a:r>
          <a:endParaRPr lang="en-US" sz="2600" kern="1200" dirty="0">
            <a:latin typeface="Arial" pitchFamily="34" charset="0"/>
            <a:cs typeface="Arial" pitchFamily="34" charset="0"/>
          </a:endParaRPr>
        </a:p>
      </dsp:txBody>
      <dsp:txXfrm>
        <a:off x="3421496" y="593517"/>
        <a:ext cx="3348746" cy="1093898"/>
      </dsp:txXfrm>
    </dsp:sp>
    <dsp:sp modelId="{921970E2-CDD4-4C82-8A7E-DD7F966D2FBA}">
      <dsp:nvSpPr>
        <dsp:cNvPr id="0" name=""/>
        <dsp:cNvSpPr/>
      </dsp:nvSpPr>
      <dsp:spPr>
        <a:xfrm>
          <a:off x="3352784" y="1867462"/>
          <a:ext cx="3467100" cy="1253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 pitchFamily="34" charset="0"/>
              <a:cs typeface="Arial" pitchFamily="34" charset="0"/>
            </a:rPr>
            <a:t>Alkalosis </a:t>
          </a:r>
          <a:r>
            <a:rPr lang="en-US" sz="2600" kern="1200" dirty="0" err="1" smtClean="0">
              <a:latin typeface="Arial" pitchFamily="34" charset="0"/>
              <a:cs typeface="Arial" pitchFamily="34" charset="0"/>
            </a:rPr>
            <a:t>Metabolik</a:t>
          </a:r>
          <a:endParaRPr lang="en-US" sz="2600" kern="1200" dirty="0">
            <a:latin typeface="Arial" pitchFamily="34" charset="0"/>
            <a:cs typeface="Arial" pitchFamily="34" charset="0"/>
          </a:endParaRPr>
        </a:p>
      </dsp:txBody>
      <dsp:txXfrm>
        <a:off x="3413980" y="1928658"/>
        <a:ext cx="3344708" cy="1131222"/>
      </dsp:txXfrm>
    </dsp:sp>
    <dsp:sp modelId="{8C493C34-B180-4DF6-A746-098298DF6C7D}">
      <dsp:nvSpPr>
        <dsp:cNvPr id="0" name=""/>
        <dsp:cNvSpPr/>
      </dsp:nvSpPr>
      <dsp:spPr>
        <a:xfrm>
          <a:off x="3352784" y="3202019"/>
          <a:ext cx="3467100" cy="977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Arial" pitchFamily="34" charset="0"/>
              <a:cs typeface="Arial" pitchFamily="34" charset="0"/>
            </a:rPr>
            <a:t>Asidosis</a:t>
          </a:r>
          <a:r>
            <a:rPr lang="en-US" sz="2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600" kern="1200" dirty="0" err="1" smtClean="0">
              <a:latin typeface="Arial" pitchFamily="34" charset="0"/>
              <a:cs typeface="Arial" pitchFamily="34" charset="0"/>
            </a:rPr>
            <a:t>Respiratorik</a:t>
          </a:r>
          <a:endParaRPr lang="en-US" sz="2600" kern="1200" dirty="0">
            <a:latin typeface="Arial" pitchFamily="34" charset="0"/>
            <a:cs typeface="Arial" pitchFamily="34" charset="0"/>
          </a:endParaRPr>
        </a:p>
      </dsp:txBody>
      <dsp:txXfrm>
        <a:off x="3400500" y="3249735"/>
        <a:ext cx="3371668" cy="882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4A95F-AC01-431D-A026-BC7C507628D3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pH 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7,35 – 7,45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45225" y="571471"/>
        <a:ext cx="2085893" cy="1221142"/>
      </dsp:txXfrm>
    </dsp:sp>
    <dsp:sp modelId="{4BF45404-6921-4D19-9614-11E6E44BE14E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59355" y="1021199"/>
        <a:ext cx="320822" cy="321687"/>
      </dsp:txXfrm>
    </dsp:sp>
    <dsp:sp modelId="{E221733B-C7F5-4401-8131-C728FA9D4073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pCO2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35 – 45 mmHg</a:t>
          </a:r>
        </a:p>
      </dsp:txBody>
      <dsp:txXfrm>
        <a:off x="3071853" y="571471"/>
        <a:ext cx="2085893" cy="1221142"/>
      </dsp:txXfrm>
    </dsp:sp>
    <dsp:sp modelId="{3C6126F9-963E-4315-B6D8-83607F0C72EB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60908"/>
            <a:satOff val="2188"/>
            <a:lumOff val="92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85983" y="1021199"/>
        <a:ext cx="320822" cy="321687"/>
      </dsp:txXfrm>
    </dsp:sp>
    <dsp:sp modelId="{B044DC8D-4ADD-493E-B29B-29156BFA4275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HCO3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22 – 26 </a:t>
          </a: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mMol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/l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6098481" y="571471"/>
        <a:ext cx="2085893" cy="1221142"/>
      </dsp:txXfrm>
    </dsp:sp>
    <dsp:sp modelId="{0033692E-174A-4410-BE1E-65534337D90A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21817"/>
            <a:satOff val="4375"/>
            <a:lumOff val="184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6980585" y="2020851"/>
        <a:ext cx="321687" cy="320822"/>
      </dsp:txXfrm>
    </dsp:sp>
    <dsp:sp modelId="{3B68DF72-3EA5-49CC-BCE2-24F1AA0F5A80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pO2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80 – 100 mmHg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6098481" y="2733348"/>
        <a:ext cx="2085893" cy="1221142"/>
      </dsp:txXfrm>
    </dsp:sp>
    <dsp:sp modelId="{43FBA324-0291-42C4-B88B-9D62EF544D09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82725"/>
            <a:satOff val="6563"/>
            <a:lumOff val="2773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49421" y="3183076"/>
        <a:ext cx="320822" cy="321687"/>
      </dsp:txXfrm>
    </dsp:sp>
    <dsp:sp modelId="{684079EE-DB13-4777-804D-1403F0435492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SaO2 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95 – 100%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3071853" y="2733348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0D833-19F6-49EA-99BB-82AF4018A1A8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7B5B-4F39-4C88-97BF-AC3FA7A55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pR5gsO3hPEc/VF_rbY4lGCI/AAAAAAAAEOg/XT7PTI_OKsk/s1600/background%2Bpower%2B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6477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Brush Script MT" pitchFamily="66" charset="0"/>
                <a:cs typeface="Aharoni" pitchFamily="2" charset="-79"/>
              </a:rPr>
              <a:t>Kebutuhan</a:t>
            </a:r>
            <a:r>
              <a:rPr lang="en-US" sz="4000" b="1" dirty="0" smtClean="0">
                <a:solidFill>
                  <a:srgbClr val="FFFF00"/>
                </a:solidFill>
                <a:latin typeface="Brush Script MT" pitchFamily="66" charset="0"/>
                <a:cs typeface="Aharoni" pitchFamily="2" charset="-79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rush Script MT" pitchFamily="66" charset="0"/>
                <a:cs typeface="Aharoni" pitchFamily="2" charset="-79"/>
              </a:rPr>
              <a:t>Dasar</a:t>
            </a:r>
            <a:r>
              <a:rPr lang="en-US" sz="4000" b="1" dirty="0" smtClean="0">
                <a:solidFill>
                  <a:srgbClr val="FFFF00"/>
                </a:solidFill>
                <a:latin typeface="Brush Script MT" pitchFamily="66" charset="0"/>
                <a:cs typeface="Aharoni" pitchFamily="2" charset="-79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Brush Script MT" pitchFamily="66" charset="0"/>
                <a:cs typeface="Aharoni" pitchFamily="2" charset="-79"/>
              </a:rPr>
              <a:t>Manusia</a:t>
            </a:r>
            <a:r>
              <a:rPr lang="en-US" sz="4000" b="1" dirty="0" smtClean="0">
                <a:solidFill>
                  <a:srgbClr val="FFFF00"/>
                </a:solidFill>
                <a:latin typeface="Brush Script MT" pitchFamily="66" charset="0"/>
                <a:cs typeface="Aharoni" pitchFamily="2" charset="-79"/>
              </a:rPr>
              <a:t> :</a:t>
            </a:r>
            <a:endParaRPr lang="en-US" sz="4000" b="1" dirty="0">
              <a:solidFill>
                <a:srgbClr val="FFFF00"/>
              </a:solidFill>
              <a:latin typeface="Brush Script MT" pitchFamily="66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14600"/>
            <a:ext cx="57912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KEBUTUHAN</a:t>
            </a:r>
          </a:p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ASAM BASA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96000"/>
            <a:ext cx="6477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  <a:cs typeface="Aharoni" pitchFamily="2" charset="-79"/>
              </a:rPr>
              <a:t>Linda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  <a:cs typeface="Aharoni" pitchFamily="2" charset="-79"/>
              </a:rPr>
              <a:t>Widyarani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  <a:cs typeface="Aharoni" pitchFamily="2" charset="-79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  <a:cs typeface="Aharoni" pitchFamily="2" charset="-79"/>
              </a:rPr>
              <a:t>S.Kep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  <a:cs typeface="Aharoni" pitchFamily="2" charset="-79"/>
              </a:rPr>
              <a:t>., Ns.,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  <a:cs typeface="Aharoni" pitchFamily="2" charset="-79"/>
              </a:rPr>
              <a:t>M.Kep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Impact" pitchFamily="34" charset="0"/>
              <a:cs typeface="Aharoni" pitchFamily="2" charset="-79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609600" y="381000"/>
            <a:ext cx="7848600" cy="5715000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images.gofreedownload.net/red-question-mark-circle-clip-art-8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953000"/>
            <a:ext cx="1647825" cy="164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33400"/>
            <a:ext cx="10668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resentationtemplatesppt.top/wp-content/uploads/2016/03/Download-For-Office-PowerPoint-Templat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914400"/>
            <a:ext cx="8382000" cy="3581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Apakah</a:t>
            </a:r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pemeriksaan</a:t>
            </a:r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yang </a:t>
            </a:r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harus</a:t>
            </a:r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dilakukan</a:t>
            </a:r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untuk</a:t>
            </a:r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mengetahui</a:t>
            </a:r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kondisi</a:t>
            </a:r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keseimbangan</a:t>
            </a:r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asam</a:t>
            </a:r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basa</a:t>
            </a:r>
            <a:r>
              <a:rPr lang="en-US" sz="3600" b="1" dirty="0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Iskoola Pota" pitchFamily="34" charset="0"/>
                <a:cs typeface="Iskoola Pota" pitchFamily="34" charset="0"/>
              </a:rPr>
              <a:t>pasien</a:t>
            </a:r>
            <a:endParaRPr lang="en-US" sz="3600" b="1" dirty="0">
              <a:solidFill>
                <a:schemeClr val="tx1"/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6" name="Picture 2" descr="http://images.gofreedownload.net/red-question-mark-circle-clip-art-8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133600"/>
            <a:ext cx="14478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048000" y="3886200"/>
            <a:ext cx="5791200" cy="2438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  <a:latin typeface="Iskoola Pota" pitchFamily="34" charset="0"/>
                <a:cs typeface="Iskoola Pota" pitchFamily="34" charset="0"/>
              </a:rPr>
              <a:t>PEMERIKSAAN :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Iskoola Pota" pitchFamily="34" charset="0"/>
                <a:cs typeface="Iskoola Pota" pitchFamily="34" charset="0"/>
              </a:rPr>
              <a:t>ANALISA GAS DARAH (AGD)</a:t>
            </a:r>
            <a:endParaRPr lang="en-US" sz="3600" b="1" dirty="0">
              <a:solidFill>
                <a:srgbClr val="7030A0"/>
              </a:solidFill>
              <a:latin typeface="Iskoola Pota" pitchFamily="34" charset="0"/>
              <a:cs typeface="Iskoola Po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8600" y="2209800"/>
            <a:ext cx="8686800" cy="1905000"/>
            <a:chOff x="3033861" y="2695356"/>
            <a:chExt cx="2161877" cy="1297126"/>
          </a:xfr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3033861" y="2695356"/>
              <a:ext cx="2161877" cy="1297126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071853" y="2733348"/>
              <a:ext cx="2085893" cy="122114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Pemeriksaan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Analisa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Gas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Darah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(AGD)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pemeriksaan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menilai</a:t>
              </a:r>
              <a:r>
                <a:rPr lang="en-US" sz="2000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ada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-tidaknya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gangguan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keseimbangan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asam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basa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disebabkan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oleh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gangguan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respiratorik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gangguan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metabolik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</a:t>
              </a:r>
              <a:endParaRPr lang="en-US" sz="20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28600" y="4343400"/>
            <a:ext cx="8686800" cy="167640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darah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arteri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diambil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arteri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radialis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pergelangan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tangan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arteri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brakhialis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daerah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siku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arteri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femoralis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lipatan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paha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arteri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dorsalis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pedis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pergelangan</a:t>
            </a:r>
            <a:r>
              <a:rPr lang="en-US" sz="20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kaki).  </a:t>
            </a:r>
            <a:endParaRPr lang="en-US" sz="2000" b="1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33400"/>
            <a:ext cx="8610600" cy="12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Iskoola Pota" pitchFamily="34" charset="0"/>
                <a:cs typeface="Iskoola Pota" pitchFamily="34" charset="0"/>
              </a:rPr>
              <a:t>PEMERIKSAAN :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Iskoola Pota" pitchFamily="34" charset="0"/>
                <a:cs typeface="Iskoola Pota" pitchFamily="34" charset="0"/>
              </a:rPr>
              <a:t>ANALISA GAS DARAH (AGD)</a:t>
            </a:r>
            <a:endParaRPr lang="en-US" sz="3600" b="1" dirty="0">
              <a:solidFill>
                <a:srgbClr val="FFFF00"/>
              </a:solidFill>
              <a:latin typeface="Iskoola Pota" pitchFamily="34" charset="0"/>
              <a:cs typeface="Iskoola Po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resentationtemplatesppt.top/wp-content/uploads/2016/03/Download-For-Office-PowerPoint-Templat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28600"/>
            <a:ext cx="5791200" cy="1905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  <a:latin typeface="Iskoola Pota" pitchFamily="34" charset="0"/>
                <a:cs typeface="Iskoola Pota" pitchFamily="34" charset="0"/>
              </a:rPr>
              <a:t>PEMERIKSAAN :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Iskoola Pota" pitchFamily="34" charset="0"/>
                <a:cs typeface="Iskoola Pota" pitchFamily="34" charset="0"/>
              </a:rPr>
              <a:t>ANALISA GAS DARAH (AGD)</a:t>
            </a:r>
            <a:endParaRPr lang="en-US" sz="3600" b="1" dirty="0">
              <a:solidFill>
                <a:srgbClr val="7030A0"/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819400"/>
            <a:ext cx="5943600" cy="2438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dirty="0">
              <a:solidFill>
                <a:srgbClr val="7030A0"/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50178" name="Picture 2" descr="http://2.bp.blogspot.com/-4oqj4n2o0mY/UldE7-UzY6I/AAAAAAAAAao/v6PeyhXpeUc/s1600/bloog+gas+analy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133600"/>
            <a:ext cx="5334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tokoalkes.com/wp-content/uploads/2014/10/AGD-samp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90800"/>
            <a:ext cx="3048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1.bp.blogspot.com/-pR5gsO3hPEc/VF_rbY4lGCI/AAAAAAAAEOg/XT7PTI_OKsk/s1600/background%2Bpower%2B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371600"/>
            <a:ext cx="64770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ALGORITMA </a:t>
            </a:r>
          </a:p>
          <a:p>
            <a:r>
              <a:rPr lang="en-US" sz="8000" dirty="0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ASAM BASA</a:t>
            </a: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76200" y="609600"/>
            <a:ext cx="5791200" cy="5486400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4.bp.blogspot.com/-AVPRfTKAD7o/UbQy-Fl9W-I/AAAAAAAAAP4/kaeAANwtEJM/s72-c/tanda+tan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4958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esentationtemplatesppt.top/wp-content/uploads/2016/03/Download-For-Office-PowerPoint-Templat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533400" y="1219200"/>
            <a:ext cx="7056111" cy="3459167"/>
            <a:chOff x="533400" y="762000"/>
            <a:chExt cx="7056111" cy="3459167"/>
          </a:xfrm>
          <a:solidFill>
            <a:srgbClr val="7030A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29718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12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atin typeface="Arial Narrow" pitchFamily="34" charset="0"/>
                  </a:rPr>
                  <a:t>HCO3 &lt;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334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17" name="Rounded Rectangle 16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18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 smtClean="0">
                    <a:latin typeface="Arial Narrow" pitchFamily="34" charset="0"/>
                  </a:rPr>
                  <a:t>pH &lt;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4864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21" name="Rounded Rectangle 20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22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Normal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334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24" name="Rounded Rectangle 23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25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 smtClean="0">
                    <a:latin typeface="Arial Narrow" pitchFamily="34" charset="0"/>
                  </a:rPr>
                  <a:t>pH &lt;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9718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0" name="Rounded Rectangle 29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1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atin typeface="Arial Narrow" pitchFamily="34" charset="0"/>
                  </a:rPr>
                  <a:t>HCO3 &lt;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4864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3" name="Rounded Rectangle 32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4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</a:t>
                </a:r>
                <a:r>
                  <a:rPr lang="en-US" sz="2800" b="1" dirty="0" smtClean="0">
                    <a:latin typeface="Arial Narrow" pitchFamily="34" charset="0"/>
                  </a:rPr>
                  <a:t>&lt;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334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6" name="Rounded Rectangle 35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7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pH Normal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9718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40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atin typeface="Arial Narrow" pitchFamily="34" charset="0"/>
                  </a:rPr>
                  <a:t>HCO3 &lt;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4864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42" name="Rounded Rectangle 41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43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</a:t>
                </a:r>
                <a:r>
                  <a:rPr lang="en-US" sz="2800" b="1" dirty="0" smtClean="0">
                    <a:latin typeface="Arial Narrow" pitchFamily="34" charset="0"/>
                  </a:rPr>
                  <a:t>&lt;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</p:grpSp>
      <p:sp>
        <p:nvSpPr>
          <p:cNvPr id="47" name="Line Callout 2 46"/>
          <p:cNvSpPr/>
          <p:nvPr/>
        </p:nvSpPr>
        <p:spPr>
          <a:xfrm>
            <a:off x="5562600" y="304800"/>
            <a:ext cx="3124200" cy="609600"/>
          </a:xfrm>
          <a:prstGeom prst="borderCallout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</a:rPr>
              <a:t>Asidosis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</a:rPr>
              <a:t>Metabolik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7772400" y="12954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 Black" pitchFamily="34" charset="0"/>
              </a:rPr>
              <a:t>Akut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7772400" y="25146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Sub</a:t>
            </a:r>
          </a:p>
          <a:p>
            <a:pPr algn="ctr"/>
            <a:r>
              <a:rPr lang="en-US" dirty="0" err="1" smtClean="0">
                <a:latin typeface="Arial Black" pitchFamily="34" charset="0"/>
              </a:rPr>
              <a:t>Akut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7772400" y="37338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Kronis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esentationtemplatesppt.top/wp-content/uploads/2016/03/Download-For-Office-PowerPoint-Templat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47"/>
          <p:cNvGrpSpPr/>
          <p:nvPr/>
        </p:nvGrpSpPr>
        <p:grpSpPr>
          <a:xfrm>
            <a:off x="533400" y="1219200"/>
            <a:ext cx="7056111" cy="3459167"/>
            <a:chOff x="533400" y="762000"/>
            <a:chExt cx="7056111" cy="3459167"/>
          </a:xfrm>
          <a:solidFill>
            <a:srgbClr val="C00000"/>
          </a:solidFill>
        </p:grpSpPr>
        <p:grpSp>
          <p:nvGrpSpPr>
            <p:cNvPr id="3" name="Group 9"/>
            <p:cNvGrpSpPr/>
            <p:nvPr/>
          </p:nvGrpSpPr>
          <p:grpSpPr>
            <a:xfrm>
              <a:off x="29718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12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atin typeface="Arial Narrow" pitchFamily="34" charset="0"/>
                  </a:rPr>
                  <a:t>HCO3 &gt;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5334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17" name="Rounded Rectangle 16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18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 smtClean="0">
                    <a:latin typeface="Arial Narrow" pitchFamily="34" charset="0"/>
                  </a:rPr>
                  <a:t>pH &gt;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>
              <a:off x="54864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21" name="Rounded Rectangle 20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22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Normal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5334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24" name="Rounded Rectangle 23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25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 smtClean="0">
                    <a:latin typeface="Arial Narrow" pitchFamily="34" charset="0"/>
                  </a:rPr>
                  <a:t>pH &gt;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29718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0" name="Rounded Rectangle 29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1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atin typeface="Arial Narrow" pitchFamily="34" charset="0"/>
                  </a:rPr>
                  <a:t>HCO3 &gt;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>
              <a:off x="54864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3" name="Rounded Rectangle 32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4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&gt;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9" name="Group 34"/>
            <p:cNvGrpSpPr/>
            <p:nvPr/>
          </p:nvGrpSpPr>
          <p:grpSpPr>
            <a:xfrm>
              <a:off x="5334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6" name="Rounded Rectangle 35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7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pH Normal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10" name="Group 37"/>
            <p:cNvGrpSpPr/>
            <p:nvPr/>
          </p:nvGrpSpPr>
          <p:grpSpPr>
            <a:xfrm>
              <a:off x="29718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40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atin typeface="Arial Narrow" pitchFamily="34" charset="0"/>
                  </a:rPr>
                  <a:t>HCO3 &gt;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13" name="Group 40"/>
            <p:cNvGrpSpPr/>
            <p:nvPr/>
          </p:nvGrpSpPr>
          <p:grpSpPr>
            <a:xfrm>
              <a:off x="54864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42" name="Rounded Rectangle 41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43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&gt;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</p:grpSp>
      <p:sp>
        <p:nvSpPr>
          <p:cNvPr id="47" name="Line Callout 2 46"/>
          <p:cNvSpPr/>
          <p:nvPr/>
        </p:nvSpPr>
        <p:spPr>
          <a:xfrm>
            <a:off x="5562600" y="304800"/>
            <a:ext cx="3124200" cy="609600"/>
          </a:xfrm>
          <a:prstGeom prst="borderCallout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Alkalosis </a:t>
            </a:r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</a:rPr>
              <a:t>Metabolik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7772400" y="12954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 Black" pitchFamily="34" charset="0"/>
              </a:rPr>
              <a:t>Akut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7772400" y="25146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Sub</a:t>
            </a:r>
          </a:p>
          <a:p>
            <a:pPr algn="ctr"/>
            <a:r>
              <a:rPr lang="en-US" dirty="0" err="1" smtClean="0">
                <a:latin typeface="Arial Black" pitchFamily="34" charset="0"/>
              </a:rPr>
              <a:t>Akut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7772400" y="37338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Kronis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52400"/>
            <a:ext cx="56388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Seorang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perempuan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berusia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45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datang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 IGD dg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keluhan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nyeri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abdomen, BAB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5x/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sejak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feses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encer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Sesak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nafas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frekuensi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nafas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38 x/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TD 110/70 mmHg,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nafas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AGD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sbb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pH 7,20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HCO3 15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/l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pCO2 38 mmHg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pO2 100 mmHg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- SaO2 98%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perawat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pengkajian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tampak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mengalami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drowsiness. </a:t>
            </a:r>
          </a:p>
          <a:p>
            <a:pPr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*drowsiness :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kesadaran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menurun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org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mabok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kacau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ingatan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mengantuk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5715000"/>
            <a:ext cx="5387769" cy="990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Asidosis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Metabolik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Akut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3923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05200" y="228600"/>
            <a:ext cx="51816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icrosoft JhengHei" pitchFamily="34" charset="-120"/>
              </a:rPr>
              <a:t>Kasus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  <a:ea typeface="Microsoft JhengHei" pitchFamily="34" charset="-120"/>
              </a:rPr>
              <a:t> :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Impact" pitchFamily="34" charset="0"/>
              <a:ea typeface="Microsoft JhengHe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93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freepptbackground.com/wp-content/uploads/2012/11/announcement-ppt-background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2895600"/>
            <a:ext cx="6019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2743200"/>
            <a:ext cx="5791200" cy="2514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Seorang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pasien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dilakukan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pemeriksaan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AGD dg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hasil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sbb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: </a:t>
            </a: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pH 			7,21</a:t>
            </a: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HCO3		18 </a:t>
            </a: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pCO2		40 mmHg	</a:t>
            </a: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SaO2		98%</a:t>
            </a: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pO2 		90 mmHg</a:t>
            </a:r>
          </a:p>
          <a:p>
            <a:pPr marL="457200" indent="-457200"/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Apakah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gangguan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yg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dialami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pasien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tsb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5638800"/>
            <a:ext cx="5638800" cy="9286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ell MT" pitchFamily="18" charset="0"/>
              </a:rPr>
              <a:t>Asidosis</a:t>
            </a:r>
            <a:r>
              <a:rPr lang="en-US" sz="3200" dirty="0" smtClean="0">
                <a:latin typeface="Bell MT" pitchFamily="18" charset="0"/>
              </a:rPr>
              <a:t> </a:t>
            </a:r>
            <a:r>
              <a:rPr lang="en-US" sz="3200" dirty="0" err="1" smtClean="0">
                <a:latin typeface="Bell MT" pitchFamily="18" charset="0"/>
              </a:rPr>
              <a:t>Metabolik</a:t>
            </a:r>
            <a:r>
              <a:rPr lang="en-US" sz="3200" dirty="0" smtClean="0">
                <a:latin typeface="Bell MT" pitchFamily="18" charset="0"/>
              </a:rPr>
              <a:t> </a:t>
            </a:r>
            <a:r>
              <a:rPr lang="en-US" sz="3200" dirty="0" err="1" smtClean="0">
                <a:latin typeface="Bell MT" pitchFamily="18" charset="0"/>
              </a:rPr>
              <a:t>A</a:t>
            </a:r>
            <a:r>
              <a:rPr lang="en-US" sz="3200" dirty="0" err="1" smtClean="0">
                <a:latin typeface="Bell MT" pitchFamily="18" charset="0"/>
              </a:rPr>
              <a:t>kut</a:t>
            </a:r>
            <a:r>
              <a:rPr lang="en-US" sz="3200" dirty="0" smtClean="0">
                <a:latin typeface="Bell MT" pitchFamily="18" charset="0"/>
              </a:rPr>
              <a:t> </a:t>
            </a:r>
            <a:endParaRPr lang="en-US" sz="32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freepptbackground.com/wp-content/uploads/2012/11/announcement-ppt-background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2895600"/>
            <a:ext cx="6019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2743200"/>
            <a:ext cx="5791200" cy="2514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Seorang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pasien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dilakukan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pemeriksaan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AGD dg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hasil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sbb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: </a:t>
            </a: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pH 			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7,52</a:t>
            </a:r>
            <a:endParaRPr lang="en-US" dirty="0" smtClean="0">
              <a:latin typeface="Arial Black" pitchFamily="34" charset="0"/>
              <a:cs typeface="Iskoola Pota" pitchFamily="34" charset="0"/>
            </a:endParaRP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HCO3		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32 </a:t>
            </a:r>
            <a:endParaRPr lang="en-US" dirty="0" smtClean="0">
              <a:latin typeface="Arial Black" pitchFamily="34" charset="0"/>
              <a:cs typeface="Iskoola Pota" pitchFamily="34" charset="0"/>
            </a:endParaRP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pCO2		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42 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mmHg	</a:t>
            </a: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SaO2		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89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%</a:t>
            </a:r>
            <a:endParaRPr lang="en-US" dirty="0" smtClean="0">
              <a:latin typeface="Arial Black" pitchFamily="34" charset="0"/>
              <a:cs typeface="Iskoola Pota" pitchFamily="34" charset="0"/>
            </a:endParaRP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pO2 		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90 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mmHg</a:t>
            </a:r>
          </a:p>
          <a:p>
            <a:pPr marL="457200" indent="-457200"/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Apakah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gangguan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yg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dialami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pasien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tsb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5638800"/>
            <a:ext cx="5638800" cy="9286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ell MT" pitchFamily="18" charset="0"/>
              </a:rPr>
              <a:t>Alkalosis </a:t>
            </a:r>
            <a:r>
              <a:rPr lang="en-US" sz="3200" dirty="0" err="1" smtClean="0">
                <a:latin typeface="Bell MT" pitchFamily="18" charset="0"/>
              </a:rPr>
              <a:t>Metabolik</a:t>
            </a:r>
            <a:r>
              <a:rPr lang="en-US" sz="3200" dirty="0" smtClean="0">
                <a:latin typeface="Bell MT" pitchFamily="18" charset="0"/>
              </a:rPr>
              <a:t> </a:t>
            </a:r>
            <a:r>
              <a:rPr lang="en-US" sz="3200" dirty="0" err="1" smtClean="0">
                <a:latin typeface="Bell MT" pitchFamily="18" charset="0"/>
              </a:rPr>
              <a:t>A</a:t>
            </a:r>
            <a:r>
              <a:rPr lang="en-US" sz="3200" dirty="0" err="1" smtClean="0">
                <a:latin typeface="Bell MT" pitchFamily="18" charset="0"/>
              </a:rPr>
              <a:t>kut</a:t>
            </a:r>
            <a:endParaRPr lang="en-US" sz="32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freepptbackground.com/wp-content/uploads/2012/11/announcement-ppt-background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2895600"/>
            <a:ext cx="6019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2743200"/>
            <a:ext cx="5791200" cy="2514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Seorang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pasien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dilakukan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pemeriksaan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AGD dg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hasil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sbb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: </a:t>
            </a: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pH 			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7,49</a:t>
            </a:r>
            <a:endParaRPr lang="en-US" dirty="0" smtClean="0">
              <a:latin typeface="Arial Black" pitchFamily="34" charset="0"/>
              <a:cs typeface="Iskoola Pota" pitchFamily="34" charset="0"/>
            </a:endParaRP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HCO3		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30 </a:t>
            </a:r>
            <a:endParaRPr lang="en-US" dirty="0" smtClean="0">
              <a:latin typeface="Arial Black" pitchFamily="34" charset="0"/>
              <a:cs typeface="Iskoola Pota" pitchFamily="34" charset="0"/>
            </a:endParaRP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pCO2		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48 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mmHg	</a:t>
            </a: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SaO2		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89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%</a:t>
            </a:r>
            <a:endParaRPr lang="en-US" dirty="0" smtClean="0">
              <a:latin typeface="Arial Black" pitchFamily="34" charset="0"/>
              <a:cs typeface="Iskoola Pota" pitchFamily="34" charset="0"/>
            </a:endParaRPr>
          </a:p>
          <a:p>
            <a:pPr marL="457200" indent="-457200"/>
            <a:r>
              <a:rPr lang="en-US" dirty="0" smtClean="0">
                <a:latin typeface="Arial Black" pitchFamily="34" charset="0"/>
                <a:cs typeface="Iskoola Pota" pitchFamily="34" charset="0"/>
              </a:rPr>
              <a:t>	pO2 		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75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mmHg</a:t>
            </a:r>
          </a:p>
          <a:p>
            <a:pPr marL="457200" indent="-457200"/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Apakah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gangguan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yg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dialami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pasien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Iskoola Pota" pitchFamily="34" charset="0"/>
              </a:rPr>
              <a:t>tsb</a:t>
            </a:r>
            <a:r>
              <a:rPr lang="en-US" dirty="0" smtClean="0">
                <a:latin typeface="Arial Black" pitchFamily="34" charset="0"/>
                <a:cs typeface="Iskoola Pota" pitchFamily="34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5638800"/>
            <a:ext cx="5638800" cy="9286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ell MT" pitchFamily="18" charset="0"/>
              </a:rPr>
              <a:t>Alkalosis </a:t>
            </a:r>
            <a:r>
              <a:rPr lang="en-US" sz="3200" dirty="0" err="1" smtClean="0">
                <a:latin typeface="Bell MT" pitchFamily="18" charset="0"/>
              </a:rPr>
              <a:t>Metabolik</a:t>
            </a:r>
            <a:r>
              <a:rPr lang="en-US" sz="3200" dirty="0" smtClean="0">
                <a:latin typeface="Bell MT" pitchFamily="18" charset="0"/>
              </a:rPr>
              <a:t> Sub </a:t>
            </a:r>
            <a:r>
              <a:rPr lang="en-US" sz="3200" dirty="0" err="1" smtClean="0">
                <a:latin typeface="Bell MT" pitchFamily="18" charset="0"/>
              </a:rPr>
              <a:t>A</a:t>
            </a:r>
            <a:r>
              <a:rPr lang="en-US" sz="3200" dirty="0" err="1" smtClean="0">
                <a:latin typeface="Bell MT" pitchFamily="18" charset="0"/>
              </a:rPr>
              <a:t>kut</a:t>
            </a:r>
            <a:endParaRPr lang="en-US" sz="32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i412.photobucket.com/albums/pp205/imeily/c1001/article/Powerpoint_slide_by_GuItMuSiC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4038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Apa</a:t>
            </a:r>
            <a:r>
              <a:rPr lang="en-US" sz="4400" b="1" dirty="0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itu</a:t>
            </a:r>
            <a:r>
              <a:rPr lang="en-US" sz="4400" b="1" dirty="0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asam</a:t>
            </a:r>
            <a:r>
              <a:rPr lang="en-US" sz="4400" b="1" dirty="0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 </a:t>
            </a:r>
          </a:p>
        </p:txBody>
      </p:sp>
      <p:pic>
        <p:nvPicPr>
          <p:cNvPr id="6" name="Picture 2" descr="http://images.gofreedownload.net/red-question-mark-circle-clip-art-8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60960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667000" y="2667000"/>
            <a:ext cx="4038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Apa</a:t>
            </a:r>
            <a:r>
              <a:rPr lang="en-US" sz="4400" b="1" dirty="0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itu</a:t>
            </a:r>
            <a:r>
              <a:rPr lang="en-US" sz="4400" b="1" dirty="0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basa</a:t>
            </a:r>
            <a:r>
              <a:rPr lang="en-US" sz="4400" b="1" dirty="0" smtClean="0">
                <a:solidFill>
                  <a:schemeClr val="tx1"/>
                </a:solidFill>
                <a:latin typeface="Impact" pitchFamily="34" charset="0"/>
                <a:cs typeface="Aharoni" pitchFamily="2" charset="-79"/>
              </a:rPr>
              <a:t> </a:t>
            </a:r>
          </a:p>
        </p:txBody>
      </p:sp>
      <p:pic>
        <p:nvPicPr>
          <p:cNvPr id="8" name="Picture 2" descr="http://images.gofreedownload.net/red-question-mark-circle-clip-art-8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438400"/>
            <a:ext cx="60960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084" name="Picture 4" descr="http://dc394.4shared.com/img/ooR0YHwy/128a9b9a6e0/mik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914400"/>
            <a:ext cx="1524000" cy="2018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>
            <a:off x="457200" y="381000"/>
            <a:ext cx="8229600" cy="571500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4.bp.blogspot.com/-AVPRfTKAD7o/UbQy-Fl9W-I/AAAAAAAAAP4/kaeAANwtEJM/s72-c/tanda+ta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828800"/>
            <a:ext cx="2362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esentationtemplatesppt.top/wp-content/uploads/2016/03/Download-For-Office-PowerPoint-Templat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47"/>
          <p:cNvGrpSpPr/>
          <p:nvPr/>
        </p:nvGrpSpPr>
        <p:grpSpPr>
          <a:xfrm>
            <a:off x="533400" y="1219200"/>
            <a:ext cx="7056111" cy="3459167"/>
            <a:chOff x="533400" y="762000"/>
            <a:chExt cx="7056111" cy="3459167"/>
          </a:xfrm>
          <a:solidFill>
            <a:schemeClr val="tx1"/>
          </a:solidFill>
        </p:grpSpPr>
        <p:grpSp>
          <p:nvGrpSpPr>
            <p:cNvPr id="3" name="Group 9"/>
            <p:cNvGrpSpPr/>
            <p:nvPr/>
          </p:nvGrpSpPr>
          <p:grpSpPr>
            <a:xfrm>
              <a:off x="29718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12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dirty="0" smtClean="0">
                    <a:latin typeface="Arial Narrow" pitchFamily="34" charset="0"/>
                  </a:rPr>
                  <a:t>HCO3 Normal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5334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17" name="Rounded Rectangle 16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18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 smtClean="0">
                    <a:latin typeface="Arial Narrow" pitchFamily="34" charset="0"/>
                  </a:rPr>
                  <a:t>pH &lt;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>
              <a:off x="54864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21" name="Rounded Rectangle 20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22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</a:t>
                </a:r>
                <a:r>
                  <a:rPr lang="en-US" sz="2800" b="1" dirty="0" smtClean="0">
                    <a:latin typeface="Arial Narrow" pitchFamily="34" charset="0"/>
                  </a:rPr>
                  <a:t>&gt;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5334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24" name="Rounded Rectangle 23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25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 smtClean="0">
                    <a:latin typeface="Arial Narrow" pitchFamily="34" charset="0"/>
                  </a:rPr>
                  <a:t>pH &lt;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29718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0" name="Rounded Rectangle 29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1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atin typeface="Arial Narrow" pitchFamily="34" charset="0"/>
                  </a:rPr>
                  <a:t>HCO3 &gt;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>
              <a:off x="54864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3" name="Rounded Rectangle 32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4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&gt;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9" name="Group 34"/>
            <p:cNvGrpSpPr/>
            <p:nvPr/>
          </p:nvGrpSpPr>
          <p:grpSpPr>
            <a:xfrm>
              <a:off x="5334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6" name="Rounded Rectangle 35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7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pH Normal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10" name="Group 37"/>
            <p:cNvGrpSpPr/>
            <p:nvPr/>
          </p:nvGrpSpPr>
          <p:grpSpPr>
            <a:xfrm>
              <a:off x="29718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40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HCO3 &gt;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13" name="Group 40"/>
            <p:cNvGrpSpPr/>
            <p:nvPr/>
          </p:nvGrpSpPr>
          <p:grpSpPr>
            <a:xfrm>
              <a:off x="54864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42" name="Rounded Rectangle 41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43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</a:t>
                </a:r>
                <a:r>
                  <a:rPr lang="en-US" sz="2800" b="1" dirty="0">
                    <a:latin typeface="Arial Narrow" pitchFamily="34" charset="0"/>
                  </a:rPr>
                  <a:t>&gt;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</p:grpSp>
      <p:sp>
        <p:nvSpPr>
          <p:cNvPr id="47" name="Line Callout 2 46"/>
          <p:cNvSpPr/>
          <p:nvPr/>
        </p:nvSpPr>
        <p:spPr>
          <a:xfrm>
            <a:off x="5562600" y="304800"/>
            <a:ext cx="3124200" cy="609600"/>
          </a:xfrm>
          <a:prstGeom prst="borderCallout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</a:rPr>
              <a:t>Asidosis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</a:rPr>
              <a:t>Respiratorik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7772400" y="12954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 Black" pitchFamily="34" charset="0"/>
              </a:rPr>
              <a:t>Akut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7772400" y="25146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Sub</a:t>
            </a:r>
          </a:p>
          <a:p>
            <a:pPr algn="ctr"/>
            <a:r>
              <a:rPr lang="en-US" dirty="0" err="1" smtClean="0">
                <a:latin typeface="Arial Black" pitchFamily="34" charset="0"/>
              </a:rPr>
              <a:t>Akut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7772400" y="37338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Kronis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esentationtemplatesppt.top/wp-content/uploads/2016/03/Download-For-Office-PowerPoint-Templat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47"/>
          <p:cNvGrpSpPr/>
          <p:nvPr/>
        </p:nvGrpSpPr>
        <p:grpSpPr>
          <a:xfrm>
            <a:off x="533400" y="1219200"/>
            <a:ext cx="7056111" cy="3459167"/>
            <a:chOff x="533400" y="762000"/>
            <a:chExt cx="7056111" cy="3459167"/>
          </a:xfrm>
          <a:solidFill>
            <a:srgbClr val="002060"/>
          </a:solidFill>
        </p:grpSpPr>
        <p:grpSp>
          <p:nvGrpSpPr>
            <p:cNvPr id="3" name="Group 9"/>
            <p:cNvGrpSpPr/>
            <p:nvPr/>
          </p:nvGrpSpPr>
          <p:grpSpPr>
            <a:xfrm>
              <a:off x="29718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12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dirty="0" smtClean="0">
                    <a:latin typeface="Arial Narrow" pitchFamily="34" charset="0"/>
                  </a:rPr>
                  <a:t>HCO3 Normal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5334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17" name="Rounded Rectangle 16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18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 smtClean="0">
                    <a:latin typeface="Arial Narrow" pitchFamily="34" charset="0"/>
                  </a:rPr>
                  <a:t>pH &gt;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>
              <a:off x="5486400" y="7620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21" name="Rounded Rectangle 20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22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&lt;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5334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24" name="Rounded Rectangle 23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25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kern="1200" dirty="0" smtClean="0">
                    <a:latin typeface="Arial Narrow" pitchFamily="34" charset="0"/>
                  </a:rPr>
                  <a:t>pH &gt;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29718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0" name="Rounded Rectangle 29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1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b="1" dirty="0" smtClean="0">
                    <a:latin typeface="Arial Narrow" pitchFamily="34" charset="0"/>
                  </a:rPr>
                  <a:t>HCO3 &lt;</a:t>
                </a:r>
                <a:endParaRPr lang="en-US" sz="36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>
              <a:off x="5486400" y="19812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3" name="Rounded Rectangle 32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4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</a:t>
                </a:r>
                <a:r>
                  <a:rPr lang="en-US" sz="2800" b="1" dirty="0" smtClean="0">
                    <a:latin typeface="Arial Narrow" pitchFamily="34" charset="0"/>
                  </a:rPr>
                  <a:t>&lt;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9" name="Group 34"/>
            <p:cNvGrpSpPr/>
            <p:nvPr/>
          </p:nvGrpSpPr>
          <p:grpSpPr>
            <a:xfrm>
              <a:off x="5334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6" name="Rounded Rectangle 35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37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pH Normal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10" name="Group 37"/>
            <p:cNvGrpSpPr/>
            <p:nvPr/>
          </p:nvGrpSpPr>
          <p:grpSpPr>
            <a:xfrm>
              <a:off x="29718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40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HCO3 &lt;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  <p:grpSp>
          <p:nvGrpSpPr>
            <p:cNvPr id="13" name="Group 40"/>
            <p:cNvGrpSpPr/>
            <p:nvPr/>
          </p:nvGrpSpPr>
          <p:grpSpPr>
            <a:xfrm>
              <a:off x="5486400" y="3200400"/>
              <a:ext cx="2103111" cy="1020767"/>
              <a:chOff x="1988826" y="1752597"/>
              <a:chExt cx="1950711" cy="1020767"/>
            </a:xfrm>
            <a:grpFill/>
          </p:grpSpPr>
          <p:sp>
            <p:nvSpPr>
              <p:cNvPr id="42" name="Rounded Rectangle 41"/>
              <p:cNvSpPr/>
              <p:nvPr/>
            </p:nvSpPr>
            <p:spPr>
              <a:xfrm>
                <a:off x="1988826" y="1752597"/>
                <a:ext cx="1950711" cy="1020767"/>
              </a:xfrm>
              <a:prstGeom prst="round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pCO2 </a:t>
                </a:r>
              </a:p>
              <a:p>
                <a:pPr algn="ctr"/>
                <a:r>
                  <a:rPr lang="en-US" sz="2800" dirty="0" smtClean="0">
                    <a:latin typeface="Arial Narrow" pitchFamily="34" charset="0"/>
                  </a:rPr>
                  <a:t>Normal</a:t>
                </a:r>
                <a:endParaRPr lang="en-US" sz="2800" dirty="0">
                  <a:latin typeface="Arial Narrow" pitchFamily="34" charset="0"/>
                </a:endParaRPr>
              </a:p>
            </p:txBody>
          </p:sp>
          <p:sp>
            <p:nvSpPr>
              <p:cNvPr id="43" name="Rounded Rectangle 4"/>
              <p:cNvSpPr/>
              <p:nvPr/>
            </p:nvSpPr>
            <p:spPr>
              <a:xfrm>
                <a:off x="2038656" y="1802427"/>
                <a:ext cx="1851051" cy="921107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160020" tIns="160020" rIns="160020" bIns="160020" numCol="1" spcCol="1270" anchor="ctr" anchorCtr="0">
                <a:noAutofit/>
              </a:bodyPr>
              <a:lstStyle/>
              <a:p>
                <a:pPr lvl="0"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>
                    <a:latin typeface="Arial Narrow" pitchFamily="34" charset="0"/>
                  </a:rPr>
                  <a:t>pCO2 </a:t>
                </a:r>
                <a:r>
                  <a:rPr lang="en-US" sz="2800" b="1" dirty="0" smtClean="0">
                    <a:latin typeface="Arial Narrow" pitchFamily="34" charset="0"/>
                  </a:rPr>
                  <a:t>&lt;</a:t>
                </a:r>
                <a:endParaRPr lang="en-US" sz="2800" b="1" kern="1200" dirty="0">
                  <a:latin typeface="Arial Narrow" pitchFamily="34" charset="0"/>
                </a:endParaRPr>
              </a:p>
            </p:txBody>
          </p:sp>
        </p:grpSp>
      </p:grpSp>
      <p:sp>
        <p:nvSpPr>
          <p:cNvPr id="47" name="Line Callout 2 46"/>
          <p:cNvSpPr/>
          <p:nvPr/>
        </p:nvSpPr>
        <p:spPr>
          <a:xfrm>
            <a:off x="5562600" y="304800"/>
            <a:ext cx="3124200" cy="609600"/>
          </a:xfrm>
          <a:prstGeom prst="borderCallout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Alkalosis </a:t>
            </a:r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</a:rPr>
              <a:t>Respiratorik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7772400" y="12954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 Black" pitchFamily="34" charset="0"/>
              </a:rPr>
              <a:t>Akut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7772400" y="25146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Sub</a:t>
            </a:r>
          </a:p>
          <a:p>
            <a:pPr algn="ctr"/>
            <a:r>
              <a:rPr lang="en-US" dirty="0" err="1" smtClean="0">
                <a:latin typeface="Arial Black" pitchFamily="34" charset="0"/>
              </a:rPr>
              <a:t>Akut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7772400" y="3733800"/>
            <a:ext cx="1219200" cy="838200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Kronis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freepptbackground.com/wp-content/uploads/2012/11/announcement-ppt-background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2895600"/>
            <a:ext cx="6019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2743200"/>
            <a:ext cx="5791200" cy="2514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Seorang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pasien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dilakukan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pemeriksaan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 AGD dg </a:t>
            </a: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hasil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sbb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 :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	</a:t>
            </a:r>
            <a:r>
              <a:rPr lang="en-US" dirty="0" smtClean="0">
                <a:latin typeface="Impact" pitchFamily="34" charset="0"/>
              </a:rPr>
              <a:t>pH 		7,89</a:t>
            </a:r>
          </a:p>
          <a:p>
            <a:pPr>
              <a:buNone/>
            </a:pPr>
            <a:r>
              <a:rPr lang="en-US" dirty="0" smtClean="0">
                <a:latin typeface="Impact" pitchFamily="34" charset="0"/>
              </a:rPr>
              <a:t>	HCO3-		24 </a:t>
            </a:r>
          </a:p>
          <a:p>
            <a:pPr>
              <a:buNone/>
            </a:pPr>
            <a:r>
              <a:rPr lang="en-US" dirty="0" smtClean="0">
                <a:latin typeface="Impact" pitchFamily="34" charset="0"/>
              </a:rPr>
              <a:t>	pCO2		29 mmHg	</a:t>
            </a:r>
          </a:p>
          <a:p>
            <a:pPr>
              <a:buNone/>
            </a:pPr>
            <a:r>
              <a:rPr lang="en-US" dirty="0" smtClean="0">
                <a:latin typeface="Impact" pitchFamily="34" charset="0"/>
              </a:rPr>
              <a:t>	SaO2		100%</a:t>
            </a:r>
          </a:p>
          <a:p>
            <a:pPr>
              <a:buNone/>
            </a:pPr>
            <a:r>
              <a:rPr lang="en-US" dirty="0" smtClean="0">
                <a:latin typeface="Impact" pitchFamily="34" charset="0"/>
              </a:rPr>
              <a:t>	pO2 		79 mmHg</a:t>
            </a:r>
          </a:p>
          <a:p>
            <a:pPr marL="457200" indent="-457200"/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Apakah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gangguan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yg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dialami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pasien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tsb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  <a:cs typeface="Iskoola Pota" pitchFamily="34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5638800"/>
            <a:ext cx="5638800" cy="9286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Gloucester MT Extra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714992"/>
            <a:ext cx="6462754" cy="990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Gloucester MT Extra Condensed" pitchFamily="18" charset="0"/>
              </a:rPr>
              <a:t>Alkalosis  </a:t>
            </a:r>
            <a:r>
              <a:rPr lang="en-US" sz="3200" dirty="0" err="1" smtClean="0">
                <a:latin typeface="Gloucester MT Extra Condensed" pitchFamily="18" charset="0"/>
              </a:rPr>
              <a:t>respiratorik</a:t>
            </a:r>
            <a:r>
              <a:rPr lang="en-US" sz="3200" dirty="0" smtClean="0">
                <a:latin typeface="Gloucester MT Extra Condensed" pitchFamily="18" charset="0"/>
              </a:rPr>
              <a:t> </a:t>
            </a:r>
            <a:r>
              <a:rPr lang="en-US" sz="3200" dirty="0" err="1">
                <a:latin typeface="Gloucester MT Extra Condensed" pitchFamily="18" charset="0"/>
              </a:rPr>
              <a:t>A</a:t>
            </a:r>
            <a:r>
              <a:rPr lang="en-US" sz="3200" dirty="0" err="1" smtClean="0">
                <a:latin typeface="Gloucester MT Extra Condensed" pitchFamily="18" charset="0"/>
              </a:rPr>
              <a:t>kut</a:t>
            </a:r>
            <a:r>
              <a:rPr lang="en-US" sz="3200" dirty="0" smtClean="0">
                <a:latin typeface="Gloucester MT Extra Condensed" pitchFamily="18" charset="0"/>
              </a:rPr>
              <a:t> </a:t>
            </a:r>
            <a:r>
              <a:rPr lang="en-US" sz="3200" dirty="0" err="1" smtClean="0">
                <a:latin typeface="Gloucester MT Extra Condensed" pitchFamily="18" charset="0"/>
              </a:rPr>
              <a:t>dengan</a:t>
            </a:r>
            <a:r>
              <a:rPr lang="en-US" sz="3200" dirty="0" smtClean="0">
                <a:latin typeface="Gloucester MT Extra Condensed" pitchFamily="18" charset="0"/>
              </a:rPr>
              <a:t> </a:t>
            </a:r>
            <a:r>
              <a:rPr lang="en-US" sz="3200" dirty="0" err="1">
                <a:latin typeface="Gloucester MT Extra Condensed" pitchFamily="18" charset="0"/>
              </a:rPr>
              <a:t>H</a:t>
            </a:r>
            <a:r>
              <a:rPr lang="en-US" sz="3200" dirty="0" err="1" smtClean="0">
                <a:latin typeface="Gloucester MT Extra Condensed" pitchFamily="18" charset="0"/>
              </a:rPr>
              <a:t>ipoksemia</a:t>
            </a:r>
            <a:r>
              <a:rPr lang="en-US" sz="3200" dirty="0" smtClean="0">
                <a:latin typeface="Gloucester MT Extra Condensed" pitchFamily="18" charset="0"/>
              </a:rPr>
              <a:t> </a:t>
            </a:r>
            <a:r>
              <a:rPr lang="en-US" sz="3200" dirty="0" err="1" smtClean="0">
                <a:latin typeface="Gloucester MT Extra Condensed" pitchFamily="18" charset="0"/>
              </a:rPr>
              <a:t>Ringan</a:t>
            </a:r>
            <a:r>
              <a:rPr lang="en-US" sz="3200" dirty="0" smtClean="0">
                <a:latin typeface="Gloucester MT Extra Condensed" pitchFamily="18" charset="0"/>
              </a:rPr>
              <a:t> </a:t>
            </a:r>
            <a:endParaRPr lang="en-US" sz="3200" dirty="0">
              <a:latin typeface="Gloucester MT Extra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8077200" cy="2590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rgbClr val="FFFF00"/>
                </a:solidFill>
                <a:latin typeface="Bernard MT Condensed" pitchFamily="18" charset="0"/>
              </a:rPr>
              <a:t>Ada</a:t>
            </a:r>
            <a:r>
              <a:rPr lang="en-US" sz="5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Bernard MT Condensed" pitchFamily="18" charset="0"/>
              </a:rPr>
              <a:t>Pertanyaan</a:t>
            </a:r>
            <a:r>
              <a:rPr lang="en-US" sz="54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endParaRPr lang="en-US" sz="5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1295400" y="762000"/>
            <a:ext cx="7086600" cy="5181600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http://4.bp.blogspot.com/-AVPRfTKAD7o/UbQy-Fl9W-I/AAAAAAAAAP4/kaeAANwtEJM/s72-c/tanda+ta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2362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2400"/>
            <a:ext cx="2743200" cy="2971800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1. </a:t>
            </a:r>
          </a:p>
          <a:p>
            <a:r>
              <a:rPr lang="en-US" sz="2400" dirty="0" smtClean="0">
                <a:latin typeface="Bernard MT Condensed" pitchFamily="18" charset="0"/>
              </a:rPr>
              <a:t>pH          7, 55</a:t>
            </a:r>
          </a:p>
          <a:p>
            <a:r>
              <a:rPr lang="en-US" sz="2400" dirty="0" smtClean="0">
                <a:latin typeface="Bernard MT Condensed" pitchFamily="18" charset="0"/>
              </a:rPr>
              <a:t>HCO3      29    </a:t>
            </a:r>
          </a:p>
          <a:p>
            <a:r>
              <a:rPr lang="en-US" sz="2400" dirty="0" smtClean="0">
                <a:latin typeface="Bernard MT Condensed" pitchFamily="18" charset="0"/>
              </a:rPr>
              <a:t>pCO2      36 mmHg </a:t>
            </a:r>
          </a:p>
          <a:p>
            <a:r>
              <a:rPr lang="en-US" sz="2400" dirty="0" smtClean="0">
                <a:latin typeface="Bernard MT Condensed" pitchFamily="18" charset="0"/>
              </a:rPr>
              <a:t>SaO2      100%</a:t>
            </a:r>
          </a:p>
          <a:p>
            <a:r>
              <a:rPr lang="en-US" sz="2400" dirty="0" smtClean="0">
                <a:latin typeface="Bernard MT Condensed" pitchFamily="18" charset="0"/>
              </a:rPr>
              <a:t>pO2        98mmHg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nard MT Condensed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0400" y="152400"/>
            <a:ext cx="2743200" cy="2971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2. </a:t>
            </a:r>
          </a:p>
          <a:p>
            <a:r>
              <a:rPr lang="en-US" sz="2400" dirty="0" smtClean="0">
                <a:latin typeface="Bernard MT Condensed" pitchFamily="18" charset="0"/>
              </a:rPr>
              <a:t>pH           7,75</a:t>
            </a:r>
          </a:p>
          <a:p>
            <a:r>
              <a:rPr lang="en-US" sz="2400" dirty="0" smtClean="0">
                <a:latin typeface="Bernard MT Condensed" pitchFamily="18" charset="0"/>
              </a:rPr>
              <a:t>HCO3       31 </a:t>
            </a:r>
          </a:p>
          <a:p>
            <a:r>
              <a:rPr lang="en-US" sz="2400" dirty="0" smtClean="0">
                <a:latin typeface="Bernard MT Condensed" pitchFamily="18" charset="0"/>
              </a:rPr>
              <a:t>pCO2       49 mmHg </a:t>
            </a:r>
          </a:p>
          <a:p>
            <a:r>
              <a:rPr lang="en-US" sz="2400" dirty="0" smtClean="0">
                <a:latin typeface="Bernard MT Condensed" pitchFamily="18" charset="0"/>
              </a:rPr>
              <a:t>SaO2       100%</a:t>
            </a:r>
          </a:p>
          <a:p>
            <a:r>
              <a:rPr lang="en-US" sz="2400" dirty="0" smtClean="0">
                <a:latin typeface="Bernard MT Condensed" pitchFamily="18" charset="0"/>
              </a:rPr>
              <a:t>pO2         97mmHg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nard MT Condensed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9800" y="152400"/>
            <a:ext cx="2895600" cy="297180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800" dirty="0" smtClean="0">
                <a:latin typeface="Bernard MT Condensed" pitchFamily="18" charset="0"/>
              </a:rPr>
              <a:t>3. </a:t>
            </a:r>
          </a:p>
          <a:p>
            <a:r>
              <a:rPr lang="en-US" sz="2800" dirty="0" smtClean="0">
                <a:latin typeface="Bernard MT Condensed" pitchFamily="18" charset="0"/>
              </a:rPr>
              <a:t>pH              7,35</a:t>
            </a:r>
          </a:p>
          <a:p>
            <a:r>
              <a:rPr lang="en-US" sz="2800" dirty="0" smtClean="0">
                <a:latin typeface="Bernard MT Condensed" pitchFamily="18" charset="0"/>
              </a:rPr>
              <a:t>HCO3         23   </a:t>
            </a:r>
          </a:p>
          <a:p>
            <a:r>
              <a:rPr lang="en-US" sz="2800" dirty="0" smtClean="0">
                <a:latin typeface="Bernard MT Condensed" pitchFamily="18" charset="0"/>
              </a:rPr>
              <a:t>pCO2          36 mmHg </a:t>
            </a:r>
          </a:p>
          <a:p>
            <a:r>
              <a:rPr lang="en-US" sz="2800" dirty="0" smtClean="0">
                <a:latin typeface="Bernard MT Condensed" pitchFamily="18" charset="0"/>
              </a:rPr>
              <a:t>SaO2          98%</a:t>
            </a:r>
          </a:p>
          <a:p>
            <a:r>
              <a:rPr lang="en-US" sz="2800" dirty="0" smtClean="0">
                <a:latin typeface="Bernard MT Condensed" pitchFamily="18" charset="0"/>
              </a:rPr>
              <a:t>pO2            90 mmHg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5000" y="3505200"/>
            <a:ext cx="2819400" cy="2971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4. </a:t>
            </a:r>
          </a:p>
          <a:p>
            <a:r>
              <a:rPr lang="en-US" sz="2400" dirty="0" smtClean="0">
                <a:latin typeface="Bernard MT Condensed" pitchFamily="18" charset="0"/>
              </a:rPr>
              <a:t>pH          7, 29</a:t>
            </a:r>
          </a:p>
          <a:p>
            <a:r>
              <a:rPr lang="en-US" sz="2400" dirty="0" smtClean="0">
                <a:latin typeface="Bernard MT Condensed" pitchFamily="18" charset="0"/>
              </a:rPr>
              <a:t>HCO3     18</a:t>
            </a:r>
          </a:p>
          <a:p>
            <a:r>
              <a:rPr lang="en-US" sz="2400" dirty="0" smtClean="0">
                <a:latin typeface="Bernard MT Condensed" pitchFamily="18" charset="0"/>
              </a:rPr>
              <a:t>pCO2     40 mmHg </a:t>
            </a:r>
          </a:p>
          <a:p>
            <a:r>
              <a:rPr lang="en-US" sz="2400" dirty="0" smtClean="0">
                <a:latin typeface="Bernard MT Condensed" pitchFamily="18" charset="0"/>
              </a:rPr>
              <a:t>SaO2     98%</a:t>
            </a:r>
          </a:p>
          <a:p>
            <a:r>
              <a:rPr lang="en-US" sz="2400" dirty="0" smtClean="0">
                <a:latin typeface="Bernard MT Condensed" pitchFamily="18" charset="0"/>
              </a:rPr>
              <a:t>pO2       98 mmHg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27660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3505200"/>
            <a:ext cx="2895600" cy="2971800"/>
          </a:xfrm>
          <a:prstGeom prst="rect">
            <a:avLst/>
          </a:prstGeom>
          <a:solidFill>
            <a:srgbClr val="FF3399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</a:rPr>
              <a:t>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nard MT Condensed" pitchFamily="18" charset="0"/>
              </a:rPr>
              <a:t> </a:t>
            </a:r>
          </a:p>
          <a:p>
            <a:r>
              <a:rPr lang="en-US" sz="2400" dirty="0" smtClean="0">
                <a:latin typeface="Bernard MT Condensed" pitchFamily="18" charset="0"/>
              </a:rPr>
              <a:t>pH            7,20</a:t>
            </a:r>
          </a:p>
          <a:p>
            <a:r>
              <a:rPr lang="en-US" sz="2400" dirty="0" smtClean="0">
                <a:latin typeface="Bernard MT Condensed" pitchFamily="18" charset="0"/>
              </a:rPr>
              <a:t>HCO3        19 </a:t>
            </a:r>
          </a:p>
          <a:p>
            <a:r>
              <a:rPr lang="en-US" sz="2400" dirty="0" smtClean="0">
                <a:latin typeface="Bernard MT Condensed" pitchFamily="18" charset="0"/>
              </a:rPr>
              <a:t>pCO2        30 mmHg </a:t>
            </a:r>
          </a:p>
          <a:p>
            <a:r>
              <a:rPr lang="en-US" sz="2400" dirty="0" smtClean="0">
                <a:latin typeface="Bernard MT Condensed" pitchFamily="18" charset="0"/>
              </a:rPr>
              <a:t>SaO2        100%</a:t>
            </a:r>
          </a:p>
          <a:p>
            <a:r>
              <a:rPr lang="en-US" sz="2400" dirty="0" smtClean="0">
                <a:latin typeface="Bernard MT Condensed" pitchFamily="18" charset="0"/>
              </a:rPr>
              <a:t>pO2          99 mmHg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581400"/>
            <a:ext cx="3124200" cy="838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u="sng" dirty="0" err="1" smtClean="0">
                <a:solidFill>
                  <a:schemeClr val="bg1"/>
                </a:solidFill>
                <a:latin typeface="Bernard MT Condensed" pitchFamily="18" charset="0"/>
              </a:rPr>
              <a:t>Kuis</a:t>
            </a:r>
            <a:r>
              <a:rPr lang="en-US" sz="2800" u="sng" dirty="0" smtClean="0">
                <a:solidFill>
                  <a:schemeClr val="bg1"/>
                </a:solidFill>
                <a:latin typeface="Bernard MT Condensed" pitchFamily="18" charset="0"/>
              </a:rPr>
              <a:t> :</a:t>
            </a:r>
            <a:endParaRPr lang="en-US" sz="2800" u="sng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412.photobucket.com/albums/pp205/imeily/c1001/article/Powerpoint_slide_by_GuItMuSiC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6096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Asam</a:t>
            </a: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: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Senyawa</a:t>
            </a:r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yang </a:t>
            </a:r>
            <a:r>
              <a:rPr lang="en-US" sz="32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memberikan</a:t>
            </a:r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ion H+</a:t>
            </a: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</a:t>
            </a:r>
          </a:p>
          <a:p>
            <a:endParaRPr lang="en-US" sz="4400" b="1" dirty="0" smtClean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276600"/>
            <a:ext cx="6096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Basa</a:t>
            </a: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: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Senyawa</a:t>
            </a:r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yang </a:t>
            </a:r>
            <a:r>
              <a:rPr lang="en-US" sz="32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menerima</a:t>
            </a:r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ion H+</a:t>
            </a: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</a:t>
            </a:r>
          </a:p>
          <a:p>
            <a:endParaRPr lang="en-US" sz="4400" b="1" dirty="0" smtClean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7" name="Picture 2" descr="http://images.gofreedownload.net/red-question-mark-circle-clip-art-8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60960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images.gofreedownload.net/red-question-mark-circle-clip-art-8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60960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cdn2.free-power-point-templates.com/wp-content/uploads/2011/01/916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6096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24000"/>
            <a:ext cx="6096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6096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Indikator</a:t>
            </a:r>
            <a:r>
              <a:rPr lang="en-US" sz="44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konsentrasi</a:t>
            </a:r>
            <a:r>
              <a:rPr lang="en-US" sz="44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ion H+ </a:t>
            </a:r>
            <a:r>
              <a:rPr lang="en-US" sz="44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di</a:t>
            </a:r>
            <a:r>
              <a:rPr lang="en-US" sz="44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dalam</a:t>
            </a:r>
            <a:r>
              <a:rPr lang="en-US" sz="44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tubuh</a:t>
            </a:r>
            <a:r>
              <a:rPr lang="en-US" sz="44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manusia</a:t>
            </a:r>
            <a:r>
              <a:rPr lang="en-US" sz="44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: </a:t>
            </a:r>
            <a:r>
              <a:rPr lang="en-US" sz="4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pH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457200"/>
            <a:ext cx="6096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*) </a:t>
            </a:r>
            <a:r>
              <a:rPr lang="en-US" sz="24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Konsentrasi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= </a:t>
            </a:r>
            <a:r>
              <a:rPr lang="en-US" sz="24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Jumlah</a:t>
            </a:r>
            <a:endParaRPr lang="en-US" sz="2400" b="1" dirty="0" smtClean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81400"/>
            <a:ext cx="8382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Jumlah</a:t>
            </a: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ion H+ </a:t>
            </a:r>
            <a:r>
              <a:rPr lang="en-US" sz="44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tinggi</a:t>
            </a: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  <a:sym typeface="Wingdings" pitchFamily="2" charset="2"/>
              </a:rPr>
              <a:t>= pH </a:t>
            </a:r>
            <a:r>
              <a:rPr lang="en-US" sz="4400" b="1" dirty="0" err="1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  <a:sym typeface="Wingdings" pitchFamily="2" charset="2"/>
              </a:rPr>
              <a:t>rendah</a:t>
            </a:r>
            <a:endParaRPr lang="en-US" sz="4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  <a:sym typeface="Wingdings" pitchFamily="2" charset="2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  <a:sym typeface="Wingdings" pitchFamily="2" charset="2"/>
              </a:rPr>
              <a:t>Jumlah</a:t>
            </a: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  <a:sym typeface="Wingdings" pitchFamily="2" charset="2"/>
              </a:rPr>
              <a:t> ion H+ </a:t>
            </a:r>
            <a:r>
              <a:rPr lang="en-US" sz="4400" b="1" dirty="0" err="1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  <a:sym typeface="Wingdings" pitchFamily="2" charset="2"/>
              </a:rPr>
              <a:t>rendah</a:t>
            </a:r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  <a:sym typeface="Wingdings" pitchFamily="2" charset="2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  <a:sym typeface="Wingdings" pitchFamily="2" charset="2"/>
              </a:rPr>
              <a:t>= pH </a:t>
            </a:r>
            <a:r>
              <a:rPr lang="en-US" sz="4400" b="1" dirty="0" err="1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  <a:sym typeface="Wingdings" pitchFamily="2" charset="2"/>
              </a:rPr>
              <a:t>tinggi</a:t>
            </a:r>
            <a:r>
              <a:rPr lang="en-US" sz="44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  <a:sym typeface="Wingdings" pitchFamily="2" charset="2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990600"/>
            <a:ext cx="403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cs typeface="Aharoni" pitchFamily="2" charset="-79"/>
              </a:rPr>
              <a:t>*) pH normal = 7,35 – 7,45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dn2.free-power-point-templates.com/wp-content/uploads/2011/01/916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1371600"/>
            <a:ext cx="1447800" cy="213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Impact" pitchFamily="34" charset="0"/>
              </a:rPr>
              <a:t>DEATH 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371600"/>
            <a:ext cx="1447800" cy="2133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Impact" pitchFamily="34" charset="0"/>
              </a:rPr>
              <a:t>NORMAL</a:t>
            </a:r>
            <a:endParaRPr lang="en-US" sz="28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371600"/>
            <a:ext cx="1447800" cy="2133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Impact" pitchFamily="34" charset="0"/>
              </a:rPr>
              <a:t>ASIDOSIS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1371600"/>
            <a:ext cx="1447800" cy="213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Impact" pitchFamily="34" charset="0"/>
              </a:rPr>
              <a:t>DEATH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1371600"/>
            <a:ext cx="1447800" cy="213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Impact" pitchFamily="34" charset="0"/>
              </a:rPr>
              <a:t>ALKALOSIS</a:t>
            </a:r>
            <a:endParaRPr lang="en-US" sz="2000" dirty="0">
              <a:latin typeface="Impac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762000"/>
            <a:ext cx="723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858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925594" y="1066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324100" y="8763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668294" y="875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772694" y="8755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144294" y="8755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05000" y="9906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6,80</a:t>
            </a:r>
            <a:endParaRPr lang="en-US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2800" y="9906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7,35</a:t>
            </a:r>
            <a:endParaRPr lang="en-US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9906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7,45</a:t>
            </a:r>
            <a:endParaRPr lang="en-US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24600" y="9906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7,80</a:t>
            </a:r>
            <a:endParaRPr lang="en-US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0600" y="3733800"/>
            <a:ext cx="7239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Impact" pitchFamily="34" charset="0"/>
              </a:rPr>
              <a:t>KESEIMBANGAN ASAM &amp; BASA </a:t>
            </a:r>
            <a:endParaRPr lang="en-US" sz="4800" dirty="0">
              <a:solidFill>
                <a:schemeClr val="tx1"/>
              </a:solidFill>
              <a:latin typeface="Impact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2400" y="4572000"/>
            <a:ext cx="8991600" cy="1143000"/>
            <a:chOff x="152400" y="4191000"/>
            <a:chExt cx="8991600" cy="1143000"/>
          </a:xfrm>
        </p:grpSpPr>
        <p:sp>
          <p:nvSpPr>
            <p:cNvPr id="41" name="Rectangle 40"/>
            <p:cNvSpPr/>
            <p:nvPr/>
          </p:nvSpPr>
          <p:spPr>
            <a:xfrm>
              <a:off x="609600" y="4191000"/>
              <a:ext cx="83820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u="sng" dirty="0" smtClean="0">
                  <a:solidFill>
                    <a:srgbClr val="FF0000"/>
                  </a:solidFill>
                  <a:latin typeface="Arial Narrow" pitchFamily="34" charset="0"/>
                  <a:cs typeface="Aharoni" pitchFamily="2" charset="-79"/>
                </a:rPr>
                <a:t>HOMEOSTASIS</a:t>
              </a:r>
              <a:r>
                <a:rPr lang="en-US" sz="2800" b="1" dirty="0" smtClean="0">
                  <a:solidFill>
                    <a:srgbClr val="FF0000"/>
                  </a:solidFill>
                  <a:latin typeface="Arial Narrow" pitchFamily="34" charset="0"/>
                  <a:cs typeface="Aharoni" pitchFamily="2" charset="-79"/>
                </a:rPr>
                <a:t> /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 Narrow" pitchFamily="34" charset="0"/>
                  <a:cs typeface="Aharoni" pitchFamily="2" charset="-79"/>
                </a:rPr>
                <a:t>ASAM BASA SEIMBANG</a:t>
              </a:r>
            </a:p>
          </p:txBody>
        </p:sp>
        <p:grpSp>
          <p:nvGrpSpPr>
            <p:cNvPr id="42" name="Group 19"/>
            <p:cNvGrpSpPr/>
            <p:nvPr/>
          </p:nvGrpSpPr>
          <p:grpSpPr>
            <a:xfrm>
              <a:off x="152400" y="4419600"/>
              <a:ext cx="8991600" cy="685800"/>
              <a:chOff x="152400" y="4419600"/>
              <a:chExt cx="8991600" cy="6858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52400" y="4419600"/>
                <a:ext cx="2590800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Arial Narrow" pitchFamily="34" charset="0"/>
                    <a:cs typeface="Aharoni" pitchFamily="2" charset="-79"/>
                  </a:rPr>
                  <a:t>PRODUKSI = EKSRESI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477000" y="4419600"/>
                <a:ext cx="2667000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Arial Narrow" pitchFamily="34" charset="0"/>
                    <a:cs typeface="Aharoni" pitchFamily="2" charset="-79"/>
                  </a:rPr>
                  <a:t>PRODUKSI  = EKSRESI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rot="10800000">
                <a:off x="2590800" y="4724400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5867400" y="4724400"/>
                <a:ext cx="838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Rectangle 28"/>
          <p:cNvSpPr/>
          <p:nvPr/>
        </p:nvSpPr>
        <p:spPr>
          <a:xfrm>
            <a:off x="4114800" y="0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Narrow" pitchFamily="34" charset="0"/>
                <a:cs typeface="Gisha" pitchFamily="34" charset="-79"/>
              </a:rPr>
              <a:t>pH</a:t>
            </a:r>
            <a:endParaRPr lang="en-US" sz="4000" b="1" dirty="0">
              <a:solidFill>
                <a:schemeClr val="tx1"/>
              </a:solidFill>
              <a:latin typeface="Arial Narrow" pitchFamily="34" charset="0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685800"/>
            <a:ext cx="8382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KETIDAKSEIMBANGAN ASAM BASA</a:t>
            </a:r>
          </a:p>
        </p:txBody>
      </p:sp>
      <p:sp>
        <p:nvSpPr>
          <p:cNvPr id="6" name="Oval 5"/>
          <p:cNvSpPr/>
          <p:nvPr/>
        </p:nvSpPr>
        <p:spPr>
          <a:xfrm>
            <a:off x="1524000" y="762000"/>
            <a:ext cx="6400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8382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 Same Side Corner Rectangle 8"/>
          <p:cNvSpPr/>
          <p:nvPr/>
        </p:nvSpPr>
        <p:spPr>
          <a:xfrm>
            <a:off x="7086600" y="2971800"/>
            <a:ext cx="1779546" cy="1328393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72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86600" y="4419600"/>
            <a:ext cx="1779546" cy="571209"/>
            <a:chOff x="4165496" y="2339410"/>
            <a:chExt cx="1779546" cy="571209"/>
          </a:xfrm>
        </p:grpSpPr>
        <p:sp>
          <p:nvSpPr>
            <p:cNvPr id="11" name="Rectangle 10"/>
            <p:cNvSpPr/>
            <p:nvPr/>
          </p:nvSpPr>
          <p:spPr>
            <a:xfrm>
              <a:off x="4165496" y="2339410"/>
              <a:ext cx="1779546" cy="571209"/>
            </a:xfrm>
            <a:prstGeom prst="rect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165496" y="2339410"/>
              <a:ext cx="1253201" cy="57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0" rIns="24130" bIns="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Arial" pitchFamily="34" charset="0"/>
                  <a:cs typeface="Arial" pitchFamily="34" charset="0"/>
                </a:rPr>
                <a:t>Alkalosis </a:t>
              </a:r>
              <a:r>
                <a:rPr lang="en-US" sz="1400" b="1" kern="1200" dirty="0" err="1" smtClean="0">
                  <a:latin typeface="Arial" pitchFamily="34" charset="0"/>
                  <a:cs typeface="Arial" pitchFamily="34" charset="0"/>
                </a:rPr>
                <a:t>Respiratotik</a:t>
              </a:r>
              <a:endParaRPr lang="en-US" sz="14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" name="Elbow Connector 13"/>
          <p:cNvCxnSpPr/>
          <p:nvPr/>
        </p:nvCxnSpPr>
        <p:spPr>
          <a:xfrm>
            <a:off x="457200" y="5410200"/>
            <a:ext cx="8229600" cy="914400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810000" y="5410200"/>
            <a:ext cx="3429000" cy="990600"/>
            <a:chOff x="3775352" y="2865632"/>
            <a:chExt cx="2941875" cy="10713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3775352" y="2865632"/>
              <a:ext cx="2941875" cy="1071380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827652" y="2917932"/>
              <a:ext cx="2837275" cy="966780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Arial" pitchFamily="34" charset="0"/>
                  <a:cs typeface="Arial" pitchFamily="34" charset="0"/>
                </a:rPr>
                <a:t>Alkalosis </a:t>
              </a:r>
              <a:r>
                <a:rPr lang="en-US" sz="2800" kern="1200" dirty="0" err="1" smtClean="0">
                  <a:latin typeface="Arial" pitchFamily="34" charset="0"/>
                  <a:cs typeface="Arial" pitchFamily="34" charset="0"/>
                </a:rPr>
                <a:t>Respiratorik</a:t>
              </a:r>
              <a:endParaRPr lang="en-US" sz="28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3276600"/>
            <a:ext cx="2667000" cy="685800"/>
            <a:chOff x="1029602" y="2371149"/>
            <a:chExt cx="2288125" cy="7417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1029602" y="2371149"/>
              <a:ext cx="2222750" cy="741725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094977" y="2453563"/>
              <a:ext cx="2222750" cy="65931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itchFamily="34" charset="0"/>
                  <a:cs typeface="Arial" pitchFamily="34" charset="0"/>
                </a:rPr>
                <a:t>pH &gt; ; HCO3 &gt;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" y="4495800"/>
            <a:ext cx="2667000" cy="685800"/>
            <a:chOff x="1029602" y="2371149"/>
            <a:chExt cx="2288125" cy="7417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1029602" y="2371149"/>
              <a:ext cx="2222750" cy="741725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094977" y="2453563"/>
              <a:ext cx="2222750" cy="65931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itchFamily="34" charset="0"/>
                  <a:cs typeface="Arial" pitchFamily="34" charset="0"/>
                </a:rPr>
                <a:t>pH &lt; ; pCO2 &gt;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5562600"/>
            <a:ext cx="2667000" cy="685800"/>
            <a:chOff x="1029602" y="2371149"/>
            <a:chExt cx="2288125" cy="7417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1029602" y="2371149"/>
              <a:ext cx="2222750" cy="741725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094977" y="2453563"/>
              <a:ext cx="2222750" cy="65931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itchFamily="34" charset="0"/>
                  <a:cs typeface="Arial" pitchFamily="34" charset="0"/>
                </a:rPr>
                <a:t>pH &gt; ; pCO2 &lt;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2895600" y="22098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95600" y="58674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95600" y="48006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95600" y="35814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24000" y="381000"/>
            <a:ext cx="64008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KETIDAKSEIMBANGAN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ASAM BASA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8600" y="1905000"/>
            <a:ext cx="2667000" cy="685800"/>
            <a:chOff x="1029602" y="2371149"/>
            <a:chExt cx="2288125" cy="7417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ounded Rectangle 30"/>
            <p:cNvSpPr/>
            <p:nvPr/>
          </p:nvSpPr>
          <p:spPr>
            <a:xfrm>
              <a:off x="1029602" y="2371149"/>
              <a:ext cx="2222750" cy="741725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1094977" y="2453563"/>
              <a:ext cx="2222750" cy="65931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" pitchFamily="34" charset="0"/>
                  <a:cs typeface="Arial" pitchFamily="34" charset="0"/>
                </a:rPr>
                <a:t>pH &lt; ; HCO3 &lt;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1.bp.blogspot.com/-pR5gsO3hPEc/VF_rbY4lGCI/AAAAAAAAEOg/XT7PTI_OKsk/s1600/background%2Bpower%2B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381000"/>
            <a:ext cx="6477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Bagaimana</a:t>
            </a: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menganalisa</a:t>
            </a: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keseimbangan</a:t>
            </a: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asam</a:t>
            </a:r>
            <a:r>
              <a:rPr lang="en-US" sz="40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basa</a:t>
            </a:r>
            <a:endParaRPr lang="en-US" sz="4000" b="1" dirty="0" smtClean="0">
              <a:solidFill>
                <a:srgbClr val="7030A0"/>
              </a:solidFill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7" name="Picture 2" descr="http://images.gofreedownload.net/red-question-mark-circle-clip-art-8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057400"/>
            <a:ext cx="1752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57200" y="5638800"/>
            <a:ext cx="3581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Apakah</a:t>
            </a:r>
            <a:r>
              <a:rPr lang="en-US" sz="32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Asidosis</a:t>
            </a:r>
            <a:r>
              <a:rPr lang="en-US" sz="32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4648200"/>
            <a:ext cx="3581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Apakah</a:t>
            </a:r>
            <a:r>
              <a:rPr lang="en-US" sz="3200" b="1" dirty="0" smtClean="0">
                <a:solidFill>
                  <a:srgbClr val="7030A0"/>
                </a:solidFill>
                <a:latin typeface="Arial Narrow" pitchFamily="34" charset="0"/>
                <a:cs typeface="Aharoni" pitchFamily="2" charset="-79"/>
              </a:rPr>
              <a:t> Alkalosis?</a:t>
            </a:r>
          </a:p>
        </p:txBody>
      </p:sp>
      <p:pic>
        <p:nvPicPr>
          <p:cNvPr id="11" name="Picture 2" descr="http://images.gofreedownload.net/red-question-mark-circle-clip-art-8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0"/>
            <a:ext cx="762000" cy="76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http://images.gofreedownload.net/red-question-mark-circle-clip-art-8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638800"/>
            <a:ext cx="762000" cy="76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685800"/>
            <a:ext cx="8382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28600"/>
            <a:ext cx="8305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Parameter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keseimbangan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asam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basa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cs typeface="Aharoni" pitchFamily="2" charset="-79"/>
              </a:rPr>
              <a:t> 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5257800"/>
            <a:ext cx="3124200" cy="1297126"/>
            <a:chOff x="3033861" y="2695356"/>
            <a:chExt cx="2161877" cy="12971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3033861" y="2695356"/>
              <a:ext cx="2161877" cy="1297126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071853" y="2733348"/>
              <a:ext cx="2085893" cy="1221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pO2 </a:t>
              </a:r>
              <a:r>
                <a:rPr lang="en-US" sz="1600" b="1" kern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ringan</a:t>
              </a:r>
              <a:r>
                <a:rPr lang="en-US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: 60 – 80 mmHg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pO2 </a:t>
              </a:r>
              <a:r>
                <a:rPr lang="en-US" sz="16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sedang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: 40 – 60 mmHg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pO2 </a:t>
              </a:r>
              <a:r>
                <a:rPr lang="en-US" sz="16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berat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: &lt; 40 mmHg</a:t>
              </a:r>
              <a:r>
                <a:rPr lang="en-US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Elbow Connector 12"/>
          <p:cNvCxnSpPr/>
          <p:nvPr/>
        </p:nvCxnSpPr>
        <p:spPr>
          <a:xfrm rot="10800000" flipV="1">
            <a:off x="3581400" y="5791200"/>
            <a:ext cx="3733800" cy="45720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622</Words>
  <Application>Microsoft Office PowerPoint</Application>
  <PresentationFormat>On-screen Show (4:3)</PresentationFormat>
  <Paragraphs>282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Keseimbangan Asam Basa</dc:title>
  <dc:creator>Linda</dc:creator>
  <cp:lastModifiedBy>linda</cp:lastModifiedBy>
  <cp:revision>140</cp:revision>
  <dcterms:created xsi:type="dcterms:W3CDTF">2012-04-09T09:09:32Z</dcterms:created>
  <dcterms:modified xsi:type="dcterms:W3CDTF">2023-04-17T20:16:04Z</dcterms:modified>
</cp:coreProperties>
</file>