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0"/>
  </p:notesMasterIdLst>
  <p:sldIdLst>
    <p:sldId id="492" r:id="rId2"/>
    <p:sldId id="494" r:id="rId3"/>
    <p:sldId id="495" r:id="rId4"/>
    <p:sldId id="496" r:id="rId5"/>
    <p:sldId id="497" r:id="rId6"/>
    <p:sldId id="498" r:id="rId7"/>
    <p:sldId id="493" r:id="rId8"/>
    <p:sldId id="437" r:id="rId9"/>
    <p:sldId id="438" r:id="rId10"/>
    <p:sldId id="439" r:id="rId11"/>
    <p:sldId id="257" r:id="rId12"/>
    <p:sldId id="269" r:id="rId13"/>
    <p:sldId id="378" r:id="rId14"/>
    <p:sldId id="379" r:id="rId15"/>
    <p:sldId id="271" r:id="rId16"/>
    <p:sldId id="380" r:id="rId17"/>
    <p:sldId id="272" r:id="rId18"/>
    <p:sldId id="273" r:id="rId19"/>
    <p:sldId id="274" r:id="rId20"/>
    <p:sldId id="275" r:id="rId21"/>
    <p:sldId id="276" r:id="rId22"/>
    <p:sldId id="381" r:id="rId23"/>
    <p:sldId id="382" r:id="rId24"/>
    <p:sldId id="277" r:id="rId25"/>
    <p:sldId id="278" r:id="rId26"/>
    <p:sldId id="383" r:id="rId27"/>
    <p:sldId id="258" r:id="rId28"/>
    <p:sldId id="279" r:id="rId29"/>
    <p:sldId id="389" r:id="rId30"/>
    <p:sldId id="280" r:id="rId31"/>
    <p:sldId id="440" r:id="rId32"/>
    <p:sldId id="281" r:id="rId33"/>
    <p:sldId id="388" r:id="rId34"/>
    <p:sldId id="282" r:id="rId35"/>
    <p:sldId id="384" r:id="rId36"/>
    <p:sldId id="387" r:id="rId37"/>
    <p:sldId id="283" r:id="rId38"/>
    <p:sldId id="284" r:id="rId39"/>
    <p:sldId id="385" r:id="rId40"/>
    <p:sldId id="386" r:id="rId41"/>
    <p:sldId id="285" r:id="rId42"/>
    <p:sldId id="392" r:id="rId43"/>
    <p:sldId id="395" r:id="rId44"/>
    <p:sldId id="441" r:id="rId45"/>
    <p:sldId id="442" r:id="rId46"/>
    <p:sldId id="286" r:id="rId47"/>
    <p:sldId id="390" r:id="rId48"/>
    <p:sldId id="391" r:id="rId49"/>
    <p:sldId id="393" r:id="rId50"/>
    <p:sldId id="394" r:id="rId51"/>
    <p:sldId id="443" r:id="rId52"/>
    <p:sldId id="287" r:id="rId53"/>
    <p:sldId id="444" r:id="rId54"/>
    <p:sldId id="445" r:id="rId55"/>
    <p:sldId id="446" r:id="rId56"/>
    <p:sldId id="447" r:id="rId57"/>
    <p:sldId id="448" r:id="rId58"/>
    <p:sldId id="449" r:id="rId59"/>
    <p:sldId id="450" r:id="rId60"/>
    <p:sldId id="451" r:id="rId61"/>
    <p:sldId id="396" r:id="rId62"/>
    <p:sldId id="397" r:id="rId63"/>
    <p:sldId id="259" r:id="rId64"/>
    <p:sldId id="370" r:id="rId65"/>
    <p:sldId id="371" r:id="rId66"/>
    <p:sldId id="372" r:id="rId67"/>
    <p:sldId id="373" r:id="rId68"/>
    <p:sldId id="374" r:id="rId69"/>
    <p:sldId id="375" r:id="rId70"/>
    <p:sldId id="289" r:id="rId71"/>
    <p:sldId id="290" r:id="rId72"/>
    <p:sldId id="291" r:id="rId73"/>
    <p:sldId id="377" r:id="rId74"/>
    <p:sldId id="292" r:id="rId75"/>
    <p:sldId id="293" r:id="rId76"/>
    <p:sldId id="376" r:id="rId77"/>
    <p:sldId id="294" r:id="rId78"/>
    <p:sldId id="399" r:id="rId79"/>
    <p:sldId id="398" r:id="rId80"/>
    <p:sldId id="400" r:id="rId81"/>
    <p:sldId id="401" r:id="rId82"/>
    <p:sldId id="402" r:id="rId83"/>
    <p:sldId id="405" r:id="rId84"/>
    <p:sldId id="295" r:id="rId85"/>
    <p:sldId id="296" r:id="rId86"/>
    <p:sldId id="297" r:id="rId87"/>
    <p:sldId id="404" r:id="rId88"/>
    <p:sldId id="260" r:id="rId89"/>
    <p:sldId id="408" r:id="rId90"/>
    <p:sldId id="300" r:id="rId91"/>
    <p:sldId id="409" r:id="rId92"/>
    <p:sldId id="406" r:id="rId93"/>
    <p:sldId id="301" r:id="rId94"/>
    <p:sldId id="410" r:id="rId95"/>
    <p:sldId id="407" r:id="rId96"/>
    <p:sldId id="302" r:id="rId97"/>
    <p:sldId id="411" r:id="rId98"/>
    <p:sldId id="303" r:id="rId99"/>
    <p:sldId id="455" r:id="rId100"/>
    <p:sldId id="412" r:id="rId101"/>
    <p:sldId id="304" r:id="rId102"/>
    <p:sldId id="489" r:id="rId103"/>
    <p:sldId id="261" r:id="rId104"/>
    <p:sldId id="308" r:id="rId105"/>
    <p:sldId id="306" r:id="rId106"/>
    <p:sldId id="307" r:id="rId107"/>
    <p:sldId id="263" r:id="rId108"/>
    <p:sldId id="310" r:id="rId109"/>
    <p:sldId id="413" r:id="rId110"/>
    <p:sldId id="414" r:id="rId111"/>
    <p:sldId id="415" r:id="rId112"/>
    <p:sldId id="416" r:id="rId113"/>
    <p:sldId id="417" r:id="rId114"/>
    <p:sldId id="418" r:id="rId115"/>
    <p:sldId id="419" r:id="rId116"/>
    <p:sldId id="420" r:id="rId117"/>
    <p:sldId id="311" r:id="rId118"/>
    <p:sldId id="421" r:id="rId119"/>
    <p:sldId id="422" r:id="rId120"/>
    <p:sldId id="312" r:id="rId121"/>
    <p:sldId id="424" r:id="rId122"/>
    <p:sldId id="313" r:id="rId123"/>
    <p:sldId id="426" r:id="rId124"/>
    <p:sldId id="314" r:id="rId125"/>
    <p:sldId id="427" r:id="rId126"/>
    <p:sldId id="315" r:id="rId127"/>
    <p:sldId id="423" r:id="rId128"/>
    <p:sldId id="429" r:id="rId129"/>
    <p:sldId id="430" r:id="rId130"/>
    <p:sldId id="316" r:id="rId131"/>
    <p:sldId id="428" r:id="rId132"/>
    <p:sldId id="425" r:id="rId133"/>
    <p:sldId id="317" r:id="rId134"/>
    <p:sldId id="262" r:id="rId135"/>
    <p:sldId id="319" r:id="rId136"/>
    <p:sldId id="431" r:id="rId137"/>
    <p:sldId id="320" r:id="rId138"/>
    <p:sldId id="432" r:id="rId139"/>
    <p:sldId id="321" r:id="rId140"/>
    <p:sldId id="322" r:id="rId141"/>
    <p:sldId id="326" r:id="rId142"/>
    <p:sldId id="490" r:id="rId143"/>
    <p:sldId id="327" r:id="rId144"/>
    <p:sldId id="433" r:id="rId145"/>
    <p:sldId id="434" r:id="rId146"/>
    <p:sldId id="435" r:id="rId147"/>
    <p:sldId id="328" r:id="rId148"/>
    <p:sldId id="491" r:id="rId149"/>
    <p:sldId id="465" r:id="rId150"/>
    <p:sldId id="436" r:id="rId151"/>
    <p:sldId id="265" r:id="rId152"/>
    <p:sldId id="486" r:id="rId153"/>
    <p:sldId id="487" r:id="rId154"/>
    <p:sldId id="324" r:id="rId155"/>
    <p:sldId id="488" r:id="rId156"/>
    <p:sldId id="325" r:id="rId157"/>
    <p:sldId id="330" r:id="rId158"/>
    <p:sldId id="331" r:id="rId159"/>
    <p:sldId id="482" r:id="rId160"/>
    <p:sldId id="483" r:id="rId161"/>
    <p:sldId id="484" r:id="rId162"/>
    <p:sldId id="485" r:id="rId163"/>
    <p:sldId id="332" r:id="rId164"/>
    <p:sldId id="266" r:id="rId165"/>
    <p:sldId id="334" r:id="rId166"/>
    <p:sldId id="476" r:id="rId167"/>
    <p:sldId id="335" r:id="rId168"/>
    <p:sldId id="481" r:id="rId169"/>
    <p:sldId id="336" r:id="rId170"/>
    <p:sldId id="470" r:id="rId171"/>
    <p:sldId id="468" r:id="rId172"/>
    <p:sldId id="469" r:id="rId173"/>
    <p:sldId id="337" r:id="rId174"/>
    <p:sldId id="338" r:id="rId175"/>
    <p:sldId id="339" r:id="rId176"/>
    <p:sldId id="480" r:id="rId177"/>
    <p:sldId id="340" r:id="rId178"/>
    <p:sldId id="341" r:id="rId179"/>
    <p:sldId id="342" r:id="rId180"/>
    <p:sldId id="478" r:id="rId181"/>
    <p:sldId id="343" r:id="rId182"/>
    <p:sldId id="473" r:id="rId183"/>
    <p:sldId id="474" r:id="rId184"/>
    <p:sldId id="475" r:id="rId185"/>
    <p:sldId id="344" r:id="rId186"/>
    <p:sldId id="345" r:id="rId187"/>
    <p:sldId id="472" r:id="rId188"/>
    <p:sldId id="346" r:id="rId189"/>
    <p:sldId id="471" r:id="rId190"/>
    <p:sldId id="347" r:id="rId191"/>
    <p:sldId id="477" r:id="rId192"/>
    <p:sldId id="479" r:id="rId193"/>
    <p:sldId id="348" r:id="rId194"/>
    <p:sldId id="466" r:id="rId195"/>
    <p:sldId id="467" r:id="rId196"/>
    <p:sldId id="267" r:id="rId197"/>
    <p:sldId id="351" r:id="rId198"/>
    <p:sldId id="352" r:id="rId199"/>
    <p:sldId id="353" r:id="rId200"/>
    <p:sldId id="354" r:id="rId201"/>
    <p:sldId id="453" r:id="rId202"/>
    <p:sldId id="355" r:id="rId203"/>
    <p:sldId id="452" r:id="rId204"/>
    <p:sldId id="356" r:id="rId205"/>
    <p:sldId id="357" r:id="rId206"/>
    <p:sldId id="358" r:id="rId207"/>
    <p:sldId id="359" r:id="rId208"/>
    <p:sldId id="268" r:id="rId209"/>
    <p:sldId id="464" r:id="rId210"/>
    <p:sldId id="456" r:id="rId211"/>
    <p:sldId id="457" r:id="rId212"/>
    <p:sldId id="458" r:id="rId213"/>
    <p:sldId id="459" r:id="rId214"/>
    <p:sldId id="460" r:id="rId215"/>
    <p:sldId id="461" r:id="rId216"/>
    <p:sldId id="462" r:id="rId217"/>
    <p:sldId id="463" r:id="rId218"/>
    <p:sldId id="454" r:id="rId2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94637"/>
  </p:normalViewPr>
  <p:slideViewPr>
    <p:cSldViewPr>
      <p:cViewPr varScale="1">
        <p:scale>
          <a:sx n="93" d="100"/>
          <a:sy n="93" d="100"/>
        </p:scale>
        <p:origin x="1928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presProps" Target="pres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theme" Target="theme/theme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tableStyles" Target="tableStyle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449AE-066E-1643-A40B-F7BED456E498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89D4BA-DD4A-F54A-B172-38E635ED2A55}">
      <dgm:prSet custT="1"/>
      <dgm:spPr/>
      <dgm:t>
        <a:bodyPr/>
        <a:lstStyle/>
        <a:p>
          <a:pPr algn="just"/>
          <a:r>
            <a:rPr lang="en-ID" sz="1600" dirty="0" err="1">
              <a:solidFill>
                <a:schemeClr val="bg1"/>
              </a:solidFill>
            </a:rPr>
            <a:t>Kelainan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kongenital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merupakan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kelainan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dalam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pertumbuhan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struktur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bayi</a:t>
          </a:r>
          <a:r>
            <a:rPr lang="en-ID" sz="1600" dirty="0">
              <a:solidFill>
                <a:schemeClr val="bg1"/>
              </a:solidFill>
            </a:rPr>
            <a:t> yang </a:t>
          </a:r>
          <a:r>
            <a:rPr lang="en-ID" sz="1600" dirty="0" err="1">
              <a:solidFill>
                <a:schemeClr val="bg1"/>
              </a:solidFill>
            </a:rPr>
            <a:t>timbul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sejak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kehidupan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hasiI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konsepsi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sel</a:t>
          </a:r>
          <a:r>
            <a:rPr lang="en-ID" sz="1600" dirty="0">
              <a:solidFill>
                <a:schemeClr val="bg1"/>
              </a:solidFill>
            </a:rPr>
            <a:t> </a:t>
          </a:r>
          <a:r>
            <a:rPr lang="en-ID" sz="1600" dirty="0" err="1">
              <a:solidFill>
                <a:schemeClr val="bg1"/>
              </a:solidFill>
            </a:rPr>
            <a:t>telur</a:t>
          </a:r>
          <a:r>
            <a:rPr lang="en-ID" sz="1600" dirty="0">
              <a:solidFill>
                <a:schemeClr val="bg1"/>
              </a:solidFill>
            </a:rPr>
            <a:t>. </a:t>
          </a:r>
        </a:p>
      </dgm:t>
    </dgm:pt>
    <dgm:pt modelId="{89A433EC-1884-0542-AE28-06077B7D70FB}" type="parTrans" cxnId="{3DCF00B1-6BD9-9640-B1BE-EC88AA72A4AD}">
      <dgm:prSet/>
      <dgm:spPr/>
      <dgm:t>
        <a:bodyPr/>
        <a:lstStyle/>
        <a:p>
          <a:endParaRPr lang="en-US"/>
        </a:p>
      </dgm:t>
    </dgm:pt>
    <dgm:pt modelId="{3F45D6B3-8432-D341-AAAD-30B135A9D622}" type="sibTrans" cxnId="{3DCF00B1-6BD9-9640-B1BE-EC88AA72A4AD}">
      <dgm:prSet/>
      <dgm:spPr/>
      <dgm:t>
        <a:bodyPr/>
        <a:lstStyle/>
        <a:p>
          <a:endParaRPr lang="en-US"/>
        </a:p>
      </dgm:t>
    </dgm:pt>
    <dgm:pt modelId="{B036F30D-7298-F94E-A318-673FE44E55CB}">
      <dgm:prSet custT="1"/>
      <dgm:spPr/>
      <dgm:t>
        <a:bodyPr/>
        <a:lstStyle/>
        <a:p>
          <a:r>
            <a:rPr lang="en-ID" sz="1400" dirty="0" err="1">
              <a:solidFill>
                <a:schemeClr val="bg1"/>
              </a:solidFill>
            </a:rPr>
            <a:t>Kelainan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kongenital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dapat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merupakan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sebab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penting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terjadinya</a:t>
          </a:r>
          <a:r>
            <a:rPr lang="en-ID" sz="1400" dirty="0">
              <a:solidFill>
                <a:schemeClr val="bg1"/>
              </a:solidFill>
            </a:rPr>
            <a:t> abortus, </a:t>
          </a:r>
          <a:r>
            <a:rPr lang="en-ID" sz="1400" dirty="0" err="1">
              <a:solidFill>
                <a:schemeClr val="bg1"/>
              </a:solidFill>
            </a:rPr>
            <a:t>lahir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mati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atau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kematian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segera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setelah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lahir</a:t>
          </a:r>
          <a:r>
            <a:rPr lang="en-ID" sz="1400" dirty="0">
              <a:solidFill>
                <a:schemeClr val="bg1"/>
              </a:solidFill>
            </a:rPr>
            <a:t>. </a:t>
          </a:r>
        </a:p>
        <a:p>
          <a:r>
            <a:rPr lang="en-ID" sz="1400" dirty="0" err="1">
              <a:solidFill>
                <a:schemeClr val="bg1"/>
              </a:solidFill>
            </a:rPr>
            <a:t>Kejadian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bayi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baru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lahir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dengan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kelainan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kongenital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kurang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lebih</a:t>
          </a:r>
          <a:r>
            <a:rPr lang="en-ID" sz="1400" dirty="0">
              <a:solidFill>
                <a:schemeClr val="bg1"/>
              </a:solidFill>
            </a:rPr>
            <a:t> 15 per 1000 </a:t>
          </a:r>
          <a:r>
            <a:rPr lang="en-ID" sz="1400" dirty="0" err="1">
              <a:solidFill>
                <a:schemeClr val="bg1"/>
              </a:solidFill>
            </a:rPr>
            <a:t>kelahiran</a:t>
          </a:r>
          <a:r>
            <a:rPr lang="en-ID" sz="2000" dirty="0">
              <a:solidFill>
                <a:schemeClr val="bg1"/>
              </a:solidFill>
            </a:rPr>
            <a:t>. </a:t>
          </a:r>
        </a:p>
      </dgm:t>
    </dgm:pt>
    <dgm:pt modelId="{3AE10946-D420-3B46-9585-E59DA374A885}" type="parTrans" cxnId="{DC084AC0-4B2F-5342-A0CC-14790808DD90}">
      <dgm:prSet/>
      <dgm:spPr/>
      <dgm:t>
        <a:bodyPr/>
        <a:lstStyle/>
        <a:p>
          <a:endParaRPr lang="en-US"/>
        </a:p>
      </dgm:t>
    </dgm:pt>
    <dgm:pt modelId="{EB24B264-4C79-6144-8137-4C5C5DE5A571}" type="sibTrans" cxnId="{DC084AC0-4B2F-5342-A0CC-14790808DD90}">
      <dgm:prSet/>
      <dgm:spPr/>
      <dgm:t>
        <a:bodyPr/>
        <a:lstStyle/>
        <a:p>
          <a:endParaRPr lang="en-US"/>
        </a:p>
      </dgm:t>
    </dgm:pt>
    <dgm:pt modelId="{DFC1BAB1-F6E6-2B43-B4E4-87E198F23DDB}">
      <dgm:prSet custT="1"/>
      <dgm:spPr/>
      <dgm:t>
        <a:bodyPr/>
        <a:lstStyle/>
        <a:p>
          <a:r>
            <a:rPr lang="en-ID" sz="1400" dirty="0" err="1">
              <a:solidFill>
                <a:schemeClr val="bg1"/>
              </a:solidFill>
            </a:rPr>
            <a:t>Kelainan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kongenital</a:t>
          </a:r>
          <a:r>
            <a:rPr lang="en-ID" sz="1400" dirty="0">
              <a:solidFill>
                <a:schemeClr val="bg1"/>
              </a:solidFill>
            </a:rPr>
            <a:t> pada </a:t>
          </a:r>
          <a:r>
            <a:rPr lang="en-ID" sz="1400" dirty="0" err="1">
              <a:solidFill>
                <a:schemeClr val="bg1"/>
              </a:solidFill>
            </a:rPr>
            <a:t>bayi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baru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lahir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merupakan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penyebab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kematian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nomor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tiga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dari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kematian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bayi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dibawah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umur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satu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tahun</a:t>
          </a:r>
          <a:r>
            <a:rPr lang="en-ID" sz="1400" dirty="0">
              <a:solidFill>
                <a:schemeClr val="bg1"/>
              </a:solidFill>
            </a:rPr>
            <a:t> </a:t>
          </a:r>
        </a:p>
        <a:p>
          <a:r>
            <a:rPr lang="en-ID" sz="1400" dirty="0" err="1">
              <a:solidFill>
                <a:schemeClr val="bg1"/>
              </a:solidFill>
            </a:rPr>
            <a:t>Kelainan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bawaan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merupakan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penyebab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kematian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tersering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ketiga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setelah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prematuritas</a:t>
          </a:r>
          <a:r>
            <a:rPr lang="en-ID" sz="1400" dirty="0">
              <a:solidFill>
                <a:schemeClr val="bg1"/>
              </a:solidFill>
            </a:rPr>
            <a:t> dan </a:t>
          </a:r>
          <a:r>
            <a:rPr lang="en-ID" sz="1400" dirty="0" err="1">
              <a:solidFill>
                <a:schemeClr val="bg1"/>
              </a:solidFill>
            </a:rPr>
            <a:t>gizi</a:t>
          </a:r>
          <a:r>
            <a:rPr lang="en-ID" sz="1400" dirty="0">
              <a:solidFill>
                <a:schemeClr val="bg1"/>
              </a:solidFill>
            </a:rPr>
            <a:t> </a:t>
          </a:r>
          <a:r>
            <a:rPr lang="en-ID" sz="1400" dirty="0" err="1">
              <a:solidFill>
                <a:schemeClr val="bg1"/>
              </a:solidFill>
            </a:rPr>
            <a:t>buruk</a:t>
          </a:r>
          <a:r>
            <a:rPr lang="en-ID" sz="1400" dirty="0">
              <a:solidFill>
                <a:schemeClr val="bg1"/>
              </a:solidFill>
            </a:rPr>
            <a:t>.</a:t>
          </a:r>
        </a:p>
      </dgm:t>
    </dgm:pt>
    <dgm:pt modelId="{46104358-36B9-664B-9590-1CBB971C9010}" type="parTrans" cxnId="{F61715C7-3D85-AE4D-B553-D619B486DC5C}">
      <dgm:prSet/>
      <dgm:spPr/>
      <dgm:t>
        <a:bodyPr/>
        <a:lstStyle/>
        <a:p>
          <a:endParaRPr lang="en-US"/>
        </a:p>
      </dgm:t>
    </dgm:pt>
    <dgm:pt modelId="{274649FE-3AD6-B24C-B11B-5BD2B26F5F00}" type="sibTrans" cxnId="{F61715C7-3D85-AE4D-B553-D619B486DC5C}">
      <dgm:prSet/>
      <dgm:spPr/>
      <dgm:t>
        <a:bodyPr/>
        <a:lstStyle/>
        <a:p>
          <a:endParaRPr lang="en-US"/>
        </a:p>
      </dgm:t>
    </dgm:pt>
    <dgm:pt modelId="{C94F89A7-45EC-5940-8692-CCAA15F952A8}" type="pres">
      <dgm:prSet presAssocID="{B2D449AE-066E-1643-A40B-F7BED456E498}" presName="outerComposite" presStyleCnt="0">
        <dgm:presLayoutVars>
          <dgm:chMax val="5"/>
          <dgm:dir/>
          <dgm:resizeHandles val="exact"/>
        </dgm:presLayoutVars>
      </dgm:prSet>
      <dgm:spPr/>
    </dgm:pt>
    <dgm:pt modelId="{8F31FDDF-FD1D-234B-8E4B-6003328A4584}" type="pres">
      <dgm:prSet presAssocID="{B2D449AE-066E-1643-A40B-F7BED456E498}" presName="dummyMaxCanvas" presStyleCnt="0">
        <dgm:presLayoutVars/>
      </dgm:prSet>
      <dgm:spPr/>
    </dgm:pt>
    <dgm:pt modelId="{7B84FEFA-3CDF-6248-BCE8-12AFE1276190}" type="pres">
      <dgm:prSet presAssocID="{B2D449AE-066E-1643-A40B-F7BED456E498}" presName="ThreeNodes_1" presStyleLbl="node1" presStyleIdx="0" presStyleCnt="3" custLinFactNeighborX="4213" custLinFactNeighborY="-8074">
        <dgm:presLayoutVars>
          <dgm:bulletEnabled val="1"/>
        </dgm:presLayoutVars>
      </dgm:prSet>
      <dgm:spPr/>
    </dgm:pt>
    <dgm:pt modelId="{FAFE45FA-1CCA-034E-B403-559BB692BF6D}" type="pres">
      <dgm:prSet presAssocID="{B2D449AE-066E-1643-A40B-F7BED456E498}" presName="ThreeNodes_2" presStyleLbl="node1" presStyleIdx="1" presStyleCnt="3" custLinFactNeighborX="-153" custLinFactNeighborY="-6222">
        <dgm:presLayoutVars>
          <dgm:bulletEnabled val="1"/>
        </dgm:presLayoutVars>
      </dgm:prSet>
      <dgm:spPr/>
    </dgm:pt>
    <dgm:pt modelId="{49CC158D-BB1A-0F49-838B-1B375F153ED5}" type="pres">
      <dgm:prSet presAssocID="{B2D449AE-066E-1643-A40B-F7BED456E498}" presName="ThreeNodes_3" presStyleLbl="node1" presStyleIdx="2" presStyleCnt="3" custScaleX="116851" custScaleY="104444" custLinFactNeighborX="310" custLinFactNeighborY="14574">
        <dgm:presLayoutVars>
          <dgm:bulletEnabled val="1"/>
        </dgm:presLayoutVars>
      </dgm:prSet>
      <dgm:spPr/>
    </dgm:pt>
    <dgm:pt modelId="{FBA5DB70-6911-8D48-9B17-1DEC85D0F76C}" type="pres">
      <dgm:prSet presAssocID="{B2D449AE-066E-1643-A40B-F7BED456E498}" presName="ThreeConn_1-2" presStyleLbl="fgAccFollowNode1" presStyleIdx="0" presStyleCnt="2">
        <dgm:presLayoutVars>
          <dgm:bulletEnabled val="1"/>
        </dgm:presLayoutVars>
      </dgm:prSet>
      <dgm:spPr/>
    </dgm:pt>
    <dgm:pt modelId="{379A336E-C74D-2743-8C35-D1DA7C88CB35}" type="pres">
      <dgm:prSet presAssocID="{B2D449AE-066E-1643-A40B-F7BED456E498}" presName="ThreeConn_2-3" presStyleLbl="fgAccFollowNode1" presStyleIdx="1" presStyleCnt="2">
        <dgm:presLayoutVars>
          <dgm:bulletEnabled val="1"/>
        </dgm:presLayoutVars>
      </dgm:prSet>
      <dgm:spPr/>
    </dgm:pt>
    <dgm:pt modelId="{78917060-C0C7-9647-BCC0-B11573F05BA9}" type="pres">
      <dgm:prSet presAssocID="{B2D449AE-066E-1643-A40B-F7BED456E498}" presName="ThreeNodes_1_text" presStyleLbl="node1" presStyleIdx="2" presStyleCnt="3">
        <dgm:presLayoutVars>
          <dgm:bulletEnabled val="1"/>
        </dgm:presLayoutVars>
      </dgm:prSet>
      <dgm:spPr/>
    </dgm:pt>
    <dgm:pt modelId="{F639B19C-8B7B-B246-B6C1-5EC24BD4ED3B}" type="pres">
      <dgm:prSet presAssocID="{B2D449AE-066E-1643-A40B-F7BED456E498}" presName="ThreeNodes_2_text" presStyleLbl="node1" presStyleIdx="2" presStyleCnt="3">
        <dgm:presLayoutVars>
          <dgm:bulletEnabled val="1"/>
        </dgm:presLayoutVars>
      </dgm:prSet>
      <dgm:spPr/>
    </dgm:pt>
    <dgm:pt modelId="{ABE0306A-4885-6F49-BE2C-0F73223E5C28}" type="pres">
      <dgm:prSet presAssocID="{B2D449AE-066E-1643-A40B-F7BED456E49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D43211A-5D36-9E4A-B4C5-435972BAEC96}" type="presOf" srcId="{DFC1BAB1-F6E6-2B43-B4E4-87E198F23DDB}" destId="{49CC158D-BB1A-0F49-838B-1B375F153ED5}" srcOrd="0" destOrd="0" presId="urn:microsoft.com/office/officeart/2005/8/layout/vProcess5"/>
    <dgm:cxn modelId="{01ACDB24-736C-BA44-B29B-2A3CA8E1C733}" type="presOf" srcId="{EB24B264-4C79-6144-8137-4C5C5DE5A571}" destId="{379A336E-C74D-2743-8C35-D1DA7C88CB35}" srcOrd="0" destOrd="0" presId="urn:microsoft.com/office/officeart/2005/8/layout/vProcess5"/>
    <dgm:cxn modelId="{575DAC2B-313F-3C4C-82DE-429E26F4CC67}" type="presOf" srcId="{0B89D4BA-DD4A-F54A-B172-38E635ED2A55}" destId="{7B84FEFA-3CDF-6248-BCE8-12AFE1276190}" srcOrd="0" destOrd="0" presId="urn:microsoft.com/office/officeart/2005/8/layout/vProcess5"/>
    <dgm:cxn modelId="{32917F4D-7F63-B244-9475-E80E9FA84261}" type="presOf" srcId="{3F45D6B3-8432-D341-AAAD-30B135A9D622}" destId="{FBA5DB70-6911-8D48-9B17-1DEC85D0F76C}" srcOrd="0" destOrd="0" presId="urn:microsoft.com/office/officeart/2005/8/layout/vProcess5"/>
    <dgm:cxn modelId="{96AB3693-0A6F-F344-BE9E-255F485D8A6A}" type="presOf" srcId="{0B89D4BA-DD4A-F54A-B172-38E635ED2A55}" destId="{78917060-C0C7-9647-BCC0-B11573F05BA9}" srcOrd="1" destOrd="0" presId="urn:microsoft.com/office/officeart/2005/8/layout/vProcess5"/>
    <dgm:cxn modelId="{3DCF00B1-6BD9-9640-B1BE-EC88AA72A4AD}" srcId="{B2D449AE-066E-1643-A40B-F7BED456E498}" destId="{0B89D4BA-DD4A-F54A-B172-38E635ED2A55}" srcOrd="0" destOrd="0" parTransId="{89A433EC-1884-0542-AE28-06077B7D70FB}" sibTransId="{3F45D6B3-8432-D341-AAAD-30B135A9D622}"/>
    <dgm:cxn modelId="{51806AB4-490D-9541-B76A-5C3624F4191B}" type="presOf" srcId="{B036F30D-7298-F94E-A318-673FE44E55CB}" destId="{FAFE45FA-1CCA-034E-B403-559BB692BF6D}" srcOrd="0" destOrd="0" presId="urn:microsoft.com/office/officeart/2005/8/layout/vProcess5"/>
    <dgm:cxn modelId="{DC084AC0-4B2F-5342-A0CC-14790808DD90}" srcId="{B2D449AE-066E-1643-A40B-F7BED456E498}" destId="{B036F30D-7298-F94E-A318-673FE44E55CB}" srcOrd="1" destOrd="0" parTransId="{3AE10946-D420-3B46-9585-E59DA374A885}" sibTransId="{EB24B264-4C79-6144-8137-4C5C5DE5A571}"/>
    <dgm:cxn modelId="{F61715C7-3D85-AE4D-B553-D619B486DC5C}" srcId="{B2D449AE-066E-1643-A40B-F7BED456E498}" destId="{DFC1BAB1-F6E6-2B43-B4E4-87E198F23DDB}" srcOrd="2" destOrd="0" parTransId="{46104358-36B9-664B-9590-1CBB971C9010}" sibTransId="{274649FE-3AD6-B24C-B11B-5BD2B26F5F00}"/>
    <dgm:cxn modelId="{5F8869E1-8BCB-F94D-8AC1-B8637CAED3CF}" type="presOf" srcId="{B036F30D-7298-F94E-A318-673FE44E55CB}" destId="{F639B19C-8B7B-B246-B6C1-5EC24BD4ED3B}" srcOrd="1" destOrd="0" presId="urn:microsoft.com/office/officeart/2005/8/layout/vProcess5"/>
    <dgm:cxn modelId="{0EFCD4EB-F347-514B-8D0F-F729BD060894}" type="presOf" srcId="{DFC1BAB1-F6E6-2B43-B4E4-87E198F23DDB}" destId="{ABE0306A-4885-6F49-BE2C-0F73223E5C28}" srcOrd="1" destOrd="0" presId="urn:microsoft.com/office/officeart/2005/8/layout/vProcess5"/>
    <dgm:cxn modelId="{26E0DDF4-9FB3-8F4B-BF85-2827ED118E64}" type="presOf" srcId="{B2D449AE-066E-1643-A40B-F7BED456E498}" destId="{C94F89A7-45EC-5940-8692-CCAA15F952A8}" srcOrd="0" destOrd="0" presId="urn:microsoft.com/office/officeart/2005/8/layout/vProcess5"/>
    <dgm:cxn modelId="{DCE7C8CA-16A2-234E-B72F-120C693D8906}" type="presParOf" srcId="{C94F89A7-45EC-5940-8692-CCAA15F952A8}" destId="{8F31FDDF-FD1D-234B-8E4B-6003328A4584}" srcOrd="0" destOrd="0" presId="urn:microsoft.com/office/officeart/2005/8/layout/vProcess5"/>
    <dgm:cxn modelId="{BE49D053-D6B0-C948-96FF-351B82DED45C}" type="presParOf" srcId="{C94F89A7-45EC-5940-8692-CCAA15F952A8}" destId="{7B84FEFA-3CDF-6248-BCE8-12AFE1276190}" srcOrd="1" destOrd="0" presId="urn:microsoft.com/office/officeart/2005/8/layout/vProcess5"/>
    <dgm:cxn modelId="{44B90E44-8E0C-DB45-A010-C310835B8F73}" type="presParOf" srcId="{C94F89A7-45EC-5940-8692-CCAA15F952A8}" destId="{FAFE45FA-1CCA-034E-B403-559BB692BF6D}" srcOrd="2" destOrd="0" presId="urn:microsoft.com/office/officeart/2005/8/layout/vProcess5"/>
    <dgm:cxn modelId="{5AB40CCC-7EB0-B14F-8440-6704A9E13F43}" type="presParOf" srcId="{C94F89A7-45EC-5940-8692-CCAA15F952A8}" destId="{49CC158D-BB1A-0F49-838B-1B375F153ED5}" srcOrd="3" destOrd="0" presId="urn:microsoft.com/office/officeart/2005/8/layout/vProcess5"/>
    <dgm:cxn modelId="{11054210-CF08-264F-A9D8-4572AE87E997}" type="presParOf" srcId="{C94F89A7-45EC-5940-8692-CCAA15F952A8}" destId="{FBA5DB70-6911-8D48-9B17-1DEC85D0F76C}" srcOrd="4" destOrd="0" presId="urn:microsoft.com/office/officeart/2005/8/layout/vProcess5"/>
    <dgm:cxn modelId="{6AB810EF-D4F6-8C42-815D-AC586A0E719F}" type="presParOf" srcId="{C94F89A7-45EC-5940-8692-CCAA15F952A8}" destId="{379A336E-C74D-2743-8C35-D1DA7C88CB35}" srcOrd="5" destOrd="0" presId="urn:microsoft.com/office/officeart/2005/8/layout/vProcess5"/>
    <dgm:cxn modelId="{ADCD1D20-EAE2-5147-A73A-16C0B42CD92D}" type="presParOf" srcId="{C94F89A7-45EC-5940-8692-CCAA15F952A8}" destId="{78917060-C0C7-9647-BCC0-B11573F05BA9}" srcOrd="6" destOrd="0" presId="urn:microsoft.com/office/officeart/2005/8/layout/vProcess5"/>
    <dgm:cxn modelId="{04E42FA4-D7FA-B443-B813-6F452A911994}" type="presParOf" srcId="{C94F89A7-45EC-5940-8692-CCAA15F952A8}" destId="{F639B19C-8B7B-B246-B6C1-5EC24BD4ED3B}" srcOrd="7" destOrd="0" presId="urn:microsoft.com/office/officeart/2005/8/layout/vProcess5"/>
    <dgm:cxn modelId="{1EE78003-64E6-674C-AD36-1ECA273EE804}" type="presParOf" srcId="{C94F89A7-45EC-5940-8692-CCAA15F952A8}" destId="{ABE0306A-4885-6F49-BE2C-0F73223E5C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FEFA-3CDF-6248-BCE8-12AFE1276190}">
      <dsp:nvSpPr>
        <dsp:cNvPr id="0" name=""/>
        <dsp:cNvSpPr/>
      </dsp:nvSpPr>
      <dsp:spPr>
        <a:xfrm>
          <a:off x="17" y="-12987"/>
          <a:ext cx="6805265" cy="11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solidFill>
                <a:schemeClr val="bg1"/>
              </a:solidFill>
            </a:rPr>
            <a:t>Kelainan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kongenital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merupakan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kelainan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dalam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pertumbuhan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struktur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bayi</a:t>
          </a:r>
          <a:r>
            <a:rPr lang="en-ID" sz="1600" kern="1200" dirty="0">
              <a:solidFill>
                <a:schemeClr val="bg1"/>
              </a:solidFill>
            </a:rPr>
            <a:t> yang </a:t>
          </a:r>
          <a:r>
            <a:rPr lang="en-ID" sz="1600" kern="1200" dirty="0" err="1">
              <a:solidFill>
                <a:schemeClr val="bg1"/>
              </a:solidFill>
            </a:rPr>
            <a:t>timbul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sejak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kehidupan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hasiI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konsepsi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sel</a:t>
          </a:r>
          <a:r>
            <a:rPr lang="en-ID" sz="1600" kern="1200" dirty="0">
              <a:solidFill>
                <a:schemeClr val="bg1"/>
              </a:solidFill>
            </a:rPr>
            <a:t> </a:t>
          </a:r>
          <a:r>
            <a:rPr lang="en-ID" sz="1600" kern="1200" dirty="0" err="1">
              <a:solidFill>
                <a:schemeClr val="bg1"/>
              </a:solidFill>
            </a:rPr>
            <a:t>telur</a:t>
          </a:r>
          <a:r>
            <a:rPr lang="en-ID" sz="1600" kern="1200" dirty="0">
              <a:solidFill>
                <a:schemeClr val="bg1"/>
              </a:solidFill>
            </a:rPr>
            <a:t>. </a:t>
          </a:r>
        </a:p>
      </dsp:txBody>
      <dsp:txXfrm>
        <a:off x="34255" y="21251"/>
        <a:ext cx="5543848" cy="1100501"/>
      </dsp:txXfrm>
    </dsp:sp>
    <dsp:sp modelId="{FAFE45FA-1CCA-034E-B403-559BB692BF6D}">
      <dsp:nvSpPr>
        <dsp:cNvPr id="0" name=""/>
        <dsp:cNvSpPr/>
      </dsp:nvSpPr>
      <dsp:spPr>
        <a:xfrm>
          <a:off x="303363" y="1278085"/>
          <a:ext cx="6805265" cy="11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>
              <a:solidFill>
                <a:schemeClr val="bg1"/>
              </a:solidFill>
            </a:rPr>
            <a:t>Kelainan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kongenital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dapat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merupakan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sebab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penting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terjadinya</a:t>
          </a:r>
          <a:r>
            <a:rPr lang="en-ID" sz="1400" kern="1200" dirty="0">
              <a:solidFill>
                <a:schemeClr val="bg1"/>
              </a:solidFill>
            </a:rPr>
            <a:t> abortus, </a:t>
          </a:r>
          <a:r>
            <a:rPr lang="en-ID" sz="1400" kern="1200" dirty="0" err="1">
              <a:solidFill>
                <a:schemeClr val="bg1"/>
              </a:solidFill>
            </a:rPr>
            <a:t>lahir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mati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atau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kematian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segera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setelah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lahir</a:t>
          </a:r>
          <a:r>
            <a:rPr lang="en-ID" sz="1400" kern="1200" dirty="0">
              <a:solidFill>
                <a:schemeClr val="bg1"/>
              </a:solidFill>
            </a:rPr>
            <a:t>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>
              <a:solidFill>
                <a:schemeClr val="bg1"/>
              </a:solidFill>
            </a:rPr>
            <a:t>Kejadian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bayi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baru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lahir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dengan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kelainan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kongenital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kurang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lebih</a:t>
          </a:r>
          <a:r>
            <a:rPr lang="en-ID" sz="1400" kern="1200" dirty="0">
              <a:solidFill>
                <a:schemeClr val="bg1"/>
              </a:solidFill>
            </a:rPr>
            <a:t> 15 per 1000 </a:t>
          </a:r>
          <a:r>
            <a:rPr lang="en-ID" sz="1400" kern="1200" dirty="0" err="1">
              <a:solidFill>
                <a:schemeClr val="bg1"/>
              </a:solidFill>
            </a:rPr>
            <a:t>kelahiran</a:t>
          </a:r>
          <a:r>
            <a:rPr lang="en-ID" sz="2000" kern="1200" dirty="0">
              <a:solidFill>
                <a:schemeClr val="bg1"/>
              </a:solidFill>
            </a:rPr>
            <a:t>. </a:t>
          </a:r>
        </a:p>
      </dsp:txBody>
      <dsp:txXfrm>
        <a:off x="337601" y="1312323"/>
        <a:ext cx="5376489" cy="1100501"/>
      </dsp:txXfrm>
    </dsp:sp>
    <dsp:sp modelId="{49CC158D-BB1A-0F49-838B-1B375F153ED5}">
      <dsp:nvSpPr>
        <dsp:cNvPr id="0" name=""/>
        <dsp:cNvSpPr/>
      </dsp:nvSpPr>
      <dsp:spPr>
        <a:xfrm>
          <a:off x="340862" y="2688651"/>
          <a:ext cx="7952021" cy="1220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>
              <a:solidFill>
                <a:schemeClr val="bg1"/>
              </a:solidFill>
            </a:rPr>
            <a:t>Kelainan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kongenital</a:t>
          </a:r>
          <a:r>
            <a:rPr lang="en-ID" sz="1400" kern="1200" dirty="0">
              <a:solidFill>
                <a:schemeClr val="bg1"/>
              </a:solidFill>
            </a:rPr>
            <a:t> pada </a:t>
          </a:r>
          <a:r>
            <a:rPr lang="en-ID" sz="1400" kern="1200" dirty="0" err="1">
              <a:solidFill>
                <a:schemeClr val="bg1"/>
              </a:solidFill>
            </a:rPr>
            <a:t>bayi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baru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lahir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merupakan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penyebab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kematian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nomor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tiga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dari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kematian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bayi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dibawah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umur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satu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tahun</a:t>
          </a:r>
          <a:r>
            <a:rPr lang="en-ID" sz="1400" kern="1200" dirty="0">
              <a:solidFill>
                <a:schemeClr val="bg1"/>
              </a:solidFill>
            </a:rPr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>
              <a:solidFill>
                <a:schemeClr val="bg1"/>
              </a:solidFill>
            </a:rPr>
            <a:t>Kelainan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bawaan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merupakan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penyebab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kematian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tersering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ketiga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setelah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prematuritas</a:t>
          </a:r>
          <a:r>
            <a:rPr lang="en-ID" sz="1400" kern="1200" dirty="0">
              <a:solidFill>
                <a:schemeClr val="bg1"/>
              </a:solidFill>
            </a:rPr>
            <a:t> dan </a:t>
          </a:r>
          <a:r>
            <a:rPr lang="en-ID" sz="1400" kern="1200" dirty="0" err="1">
              <a:solidFill>
                <a:schemeClr val="bg1"/>
              </a:solidFill>
            </a:rPr>
            <a:t>gizi</a:t>
          </a:r>
          <a:r>
            <a:rPr lang="en-ID" sz="1400" kern="1200" dirty="0">
              <a:solidFill>
                <a:schemeClr val="bg1"/>
              </a:solidFill>
            </a:rPr>
            <a:t> </a:t>
          </a:r>
          <a:r>
            <a:rPr lang="en-ID" sz="1400" kern="1200" dirty="0" err="1">
              <a:solidFill>
                <a:schemeClr val="bg1"/>
              </a:solidFill>
            </a:rPr>
            <a:t>buruk</a:t>
          </a:r>
          <a:r>
            <a:rPr lang="en-ID" sz="1400" kern="1200" dirty="0">
              <a:solidFill>
                <a:schemeClr val="bg1"/>
              </a:solidFill>
            </a:rPr>
            <a:t>.</a:t>
          </a:r>
        </a:p>
      </dsp:txBody>
      <dsp:txXfrm>
        <a:off x="376622" y="2724411"/>
        <a:ext cx="6290977" cy="1149406"/>
      </dsp:txXfrm>
    </dsp:sp>
    <dsp:sp modelId="{FBA5DB70-6911-8D48-9B17-1DEC85D0F76C}">
      <dsp:nvSpPr>
        <dsp:cNvPr id="0" name=""/>
        <dsp:cNvSpPr/>
      </dsp:nvSpPr>
      <dsp:spPr>
        <a:xfrm>
          <a:off x="5758741" y="873487"/>
          <a:ext cx="759835" cy="759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29704" y="873487"/>
        <a:ext cx="417909" cy="571776"/>
      </dsp:txXfrm>
    </dsp:sp>
    <dsp:sp modelId="{379A336E-C74D-2743-8C35-D1DA7C88CB35}">
      <dsp:nvSpPr>
        <dsp:cNvPr id="0" name=""/>
        <dsp:cNvSpPr/>
      </dsp:nvSpPr>
      <dsp:spPr>
        <a:xfrm>
          <a:off x="6359206" y="2229500"/>
          <a:ext cx="759835" cy="759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30169" y="2229500"/>
        <a:ext cx="417909" cy="57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9F6C-CC34-439A-9000-D9D7D99C7F14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CE671-49DD-4EBF-95F0-7AF2807E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3A8A90-527C-4466-8131-385F9C003419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dirty="0"/>
              <a:t>Di negara </a:t>
            </a:r>
            <a:r>
              <a:rPr lang="en-ID" sz="1200" dirty="0" err="1"/>
              <a:t>maju</a:t>
            </a:r>
            <a:r>
              <a:rPr lang="en-ID" sz="1200" dirty="0"/>
              <a:t>, 30%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seluruh</a:t>
            </a:r>
            <a:r>
              <a:rPr lang="en-ID" sz="1200" dirty="0"/>
              <a:t> </a:t>
            </a:r>
            <a:r>
              <a:rPr lang="en-ID" sz="1200" dirty="0" err="1"/>
              <a:t>penderita</a:t>
            </a:r>
            <a:r>
              <a:rPr lang="en-ID" sz="1200" dirty="0"/>
              <a:t> yang </a:t>
            </a:r>
            <a:r>
              <a:rPr lang="en-ID" sz="1200" dirty="0" err="1"/>
              <a:t>dirawat</a:t>
            </a:r>
            <a:r>
              <a:rPr lang="en-ID" sz="1200" dirty="0"/>
              <a:t> di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</a:t>
            </a:r>
            <a:r>
              <a:rPr lang="en-ID" sz="1200" dirty="0" err="1"/>
              <a:t>anak</a:t>
            </a:r>
            <a:r>
              <a:rPr lang="en-ID" sz="1200" dirty="0"/>
              <a:t> </a:t>
            </a:r>
            <a:r>
              <a:rPr lang="en-ID" sz="1200" dirty="0" err="1"/>
              <a:t>terdiri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penderita</a:t>
            </a:r>
            <a:r>
              <a:rPr lang="en-ID" sz="1200" dirty="0"/>
              <a:t> </a:t>
            </a:r>
            <a:r>
              <a:rPr lang="en-ID" sz="1200" dirty="0" err="1"/>
              <a:t>kelainan</a:t>
            </a:r>
            <a:r>
              <a:rPr lang="en-ID" sz="1200" dirty="0"/>
              <a:t> </a:t>
            </a:r>
            <a:r>
              <a:rPr lang="en-ID" sz="1200" dirty="0" err="1"/>
              <a:t>kongenital</a:t>
            </a:r>
            <a:r>
              <a:rPr lang="en-ID" sz="1200" dirty="0"/>
              <a:t> </a:t>
            </a:r>
            <a:r>
              <a:rPr lang="en-ID" sz="1200" dirty="0" err="1"/>
              <a:t>seperti</a:t>
            </a:r>
            <a:r>
              <a:rPr lang="en-ID" sz="1200" dirty="0"/>
              <a:t>: </a:t>
            </a:r>
            <a:r>
              <a:rPr lang="en-ID" sz="1200" dirty="0" err="1"/>
              <a:t>hidrosefalus</a:t>
            </a:r>
            <a:r>
              <a:rPr lang="en-ID" sz="1200" dirty="0"/>
              <a:t>, </a:t>
            </a:r>
            <a:r>
              <a:rPr lang="en-ID" sz="1200" dirty="0" err="1"/>
              <a:t>anencefalus</a:t>
            </a:r>
            <a:r>
              <a:rPr lang="en-ID" sz="1200" dirty="0"/>
              <a:t>, </a:t>
            </a:r>
            <a:r>
              <a:rPr lang="en-ID" sz="1200" dirty="0" err="1"/>
              <a:t>bibir</a:t>
            </a:r>
            <a:r>
              <a:rPr lang="en-ID" sz="1200" dirty="0"/>
              <a:t>/</a:t>
            </a:r>
            <a:r>
              <a:rPr lang="en-ID" sz="1200" dirty="0" err="1"/>
              <a:t>palatum</a:t>
            </a:r>
            <a:r>
              <a:rPr lang="en-ID" sz="1200" dirty="0"/>
              <a:t> </a:t>
            </a:r>
            <a:r>
              <a:rPr lang="en-ID" sz="1200" dirty="0" err="1"/>
              <a:t>sumbing</a:t>
            </a:r>
            <a:r>
              <a:rPr lang="en-ID" sz="1200" dirty="0"/>
              <a:t>, </a:t>
            </a:r>
            <a:r>
              <a:rPr lang="en-ID" sz="1200" dirty="0" err="1"/>
              <a:t>hipospadia</a:t>
            </a:r>
            <a:r>
              <a:rPr lang="en-ID" sz="1200" dirty="0"/>
              <a:t>, </a:t>
            </a:r>
            <a:r>
              <a:rPr lang="en-ID" sz="1200" dirty="0" err="1"/>
              <a:t>malformasi</a:t>
            </a:r>
            <a:r>
              <a:rPr lang="en-ID" sz="1200" dirty="0"/>
              <a:t> </a:t>
            </a:r>
            <a:r>
              <a:rPr lang="en-ID" sz="1200" dirty="0" err="1"/>
              <a:t>anorektal</a:t>
            </a:r>
            <a:r>
              <a:rPr lang="en-ID" sz="1200" dirty="0"/>
              <a:t>, </a:t>
            </a:r>
            <a:r>
              <a:rPr lang="en-ID" sz="1200" dirty="0" err="1"/>
              <a:t>Hirsprung,fimosis,dan</a:t>
            </a:r>
            <a:r>
              <a:rPr lang="en-ID" sz="1200" dirty="0"/>
              <a:t> </a:t>
            </a:r>
            <a:r>
              <a:rPr lang="en-ID" sz="1200" dirty="0" err="1"/>
              <a:t>akibat</a:t>
            </a:r>
            <a:r>
              <a:rPr lang="en-ID" sz="1200" dirty="0"/>
              <a:t> yang </a:t>
            </a:r>
            <a:r>
              <a:rPr lang="en-ID" sz="1200" dirty="0" err="1"/>
              <a:t>ditimbulkannya</a:t>
            </a:r>
            <a:r>
              <a:rPr lang="en-ID" sz="1200" dirty="0"/>
              <a:t> (Effendi, 2006)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AB8C9-6B88-014A-BD65-EEE42A798F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6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AB8C9-6B88-014A-BD65-EEE42A798F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E671-49DD-4EBF-95F0-7AF2807E979B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0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E671-49DD-4EBF-95F0-7AF2807E979B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E671-49DD-4EBF-95F0-7AF2807E979B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1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6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3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4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6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9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857EF13-361B-4DFA-B0C0-4586875FDC1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EAE4-6D18-4E3C-9C06-9A2017497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42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143000" y="1182231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KONSEP KELAINAN KONGENITAL</a:t>
            </a:r>
          </a:p>
          <a:p>
            <a:pPr algn="ctr" eaLnBrk="1" hangingPunct="1"/>
            <a:r>
              <a:rPr lang="fi-FI" sz="2000" dirty="0">
                <a:highlight>
                  <a:srgbClr val="FFFF00"/>
                </a:highlight>
              </a:rPr>
              <a:t> </a:t>
            </a:r>
            <a:endParaRPr lang="en-US" sz="20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Etik</a:t>
            </a:r>
            <a:r>
              <a:rPr lang="en-US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Pratiwi,M.Kep</a:t>
            </a:r>
            <a:endParaRPr lang="en-US" sz="20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Prodi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Sarjana</a:t>
            </a:r>
            <a:r>
              <a:rPr lang="en-US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Keperawatan</a:t>
            </a:r>
            <a:r>
              <a:rPr lang="en-US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Stikes</a:t>
            </a:r>
            <a:r>
              <a:rPr lang="en-US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Notokusumo</a:t>
            </a:r>
            <a:r>
              <a:rPr lang="en-US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 Yogyakarta 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89831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791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err="1">
                <a:solidFill>
                  <a:srgbClr val="FF0000"/>
                </a:solidFill>
              </a:rPr>
              <a:t>Deformitas</a:t>
            </a:r>
            <a:r>
              <a:rPr lang="en-US" sz="3400" b="1" dirty="0">
                <a:solidFill>
                  <a:srgbClr val="FF0000"/>
                </a:solidFill>
              </a:rPr>
              <a:t> : </a:t>
            </a:r>
            <a:r>
              <a:rPr lang="en-US" sz="3400" dirty="0" err="1"/>
              <a:t>perubahan</a:t>
            </a:r>
            <a:r>
              <a:rPr lang="en-US" sz="3400" dirty="0"/>
              <a:t> </a:t>
            </a:r>
            <a:r>
              <a:rPr lang="en-US" sz="3400" dirty="0" err="1"/>
              <a:t>bentuk</a:t>
            </a:r>
            <a:r>
              <a:rPr lang="en-US" sz="3400" dirty="0"/>
              <a:t> </a:t>
            </a:r>
            <a:r>
              <a:rPr lang="en-US" sz="3400" dirty="0" err="1"/>
              <a:t>atau</a:t>
            </a:r>
            <a:r>
              <a:rPr lang="en-US" sz="3400" dirty="0"/>
              <a:t> </a:t>
            </a:r>
            <a:r>
              <a:rPr lang="en-US" sz="3400" dirty="0" err="1"/>
              <a:t>posisi</a:t>
            </a:r>
            <a:r>
              <a:rPr lang="en-US" sz="3400" dirty="0"/>
              <a:t> abnormal </a:t>
            </a:r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suatu</a:t>
            </a:r>
            <a:r>
              <a:rPr lang="en-US" sz="3400" dirty="0"/>
              <a:t> </a:t>
            </a:r>
            <a:r>
              <a:rPr lang="en-US" sz="3400" dirty="0" err="1"/>
              <a:t>bagian</a:t>
            </a:r>
            <a:r>
              <a:rPr lang="en-US" sz="3400" dirty="0"/>
              <a:t> </a:t>
            </a:r>
            <a:r>
              <a:rPr lang="en-US" sz="3400" dirty="0" err="1"/>
              <a:t>tubuh</a:t>
            </a:r>
            <a:r>
              <a:rPr lang="en-US" sz="3400" dirty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err="1">
                <a:solidFill>
                  <a:srgbClr val="FF0000"/>
                </a:solidFill>
              </a:rPr>
              <a:t>Distrupsi</a:t>
            </a:r>
            <a:r>
              <a:rPr lang="en-US" sz="3400" b="1" dirty="0">
                <a:solidFill>
                  <a:srgbClr val="FF0000"/>
                </a:solidFill>
              </a:rPr>
              <a:t> : </a:t>
            </a:r>
            <a:r>
              <a:rPr lang="en-US" sz="3400" dirty="0" err="1">
                <a:ea typeface="Times New Roman"/>
              </a:rPr>
              <a:t>terjadi</a:t>
            </a:r>
            <a:r>
              <a:rPr lang="en-US" sz="3400" dirty="0">
                <a:ea typeface="Times New Roman"/>
              </a:rPr>
              <a:t> </a:t>
            </a:r>
            <a:r>
              <a:rPr lang="en-US" sz="3400" dirty="0" err="1">
                <a:ea typeface="Times New Roman"/>
              </a:rPr>
              <a:t>setelah</a:t>
            </a:r>
            <a:r>
              <a:rPr lang="en-US" sz="3400" dirty="0">
                <a:ea typeface="Times New Roman"/>
              </a:rPr>
              <a:t> </a:t>
            </a:r>
            <a:r>
              <a:rPr lang="en-US" sz="3400" dirty="0" err="1">
                <a:ea typeface="Times New Roman"/>
              </a:rPr>
              <a:t>pembentukan</a:t>
            </a:r>
            <a:r>
              <a:rPr lang="en-US" sz="3400" dirty="0">
                <a:ea typeface="Times New Roman"/>
              </a:rPr>
              <a:t> </a:t>
            </a:r>
            <a:r>
              <a:rPr lang="en-US" sz="3400" dirty="0" err="1">
                <a:ea typeface="Times New Roman"/>
              </a:rPr>
              <a:t>struktur</a:t>
            </a:r>
            <a:r>
              <a:rPr lang="en-US" sz="3400" dirty="0">
                <a:ea typeface="Times New Roman"/>
              </a:rPr>
              <a:t> organ -&gt; </a:t>
            </a:r>
            <a:r>
              <a:rPr lang="en-US" sz="3400" dirty="0" err="1">
                <a:ea typeface="Times New Roman"/>
              </a:rPr>
              <a:t>defek</a:t>
            </a:r>
            <a:r>
              <a:rPr lang="en-US" sz="3400" dirty="0">
                <a:ea typeface="Times New Roman"/>
              </a:rPr>
              <a:t> </a:t>
            </a:r>
            <a:r>
              <a:rPr lang="en-US" sz="3400" dirty="0" err="1">
                <a:ea typeface="Times New Roman"/>
              </a:rPr>
              <a:t>struktur</a:t>
            </a:r>
            <a:r>
              <a:rPr lang="en-US" sz="3400" dirty="0">
                <a:ea typeface="Times New Roman"/>
              </a:rPr>
              <a:t> </a:t>
            </a:r>
            <a:r>
              <a:rPr lang="en-US" sz="3400" dirty="0" err="1">
                <a:ea typeface="Times New Roman"/>
              </a:rPr>
              <a:t>oleh</a:t>
            </a:r>
            <a:r>
              <a:rPr lang="en-US" sz="3400" dirty="0">
                <a:ea typeface="Times New Roman"/>
              </a:rPr>
              <a:t> </a:t>
            </a:r>
            <a:r>
              <a:rPr lang="en-US" sz="3400" dirty="0" err="1">
                <a:ea typeface="Times New Roman"/>
              </a:rPr>
              <a:t>destruksi</a:t>
            </a:r>
            <a:r>
              <a:rPr lang="en-US" sz="3400" dirty="0">
                <a:ea typeface="Times New Roman"/>
              </a:rPr>
              <a:t> </a:t>
            </a:r>
            <a:r>
              <a:rPr lang="en-US" sz="3400" dirty="0" err="1">
                <a:ea typeface="Times New Roman"/>
              </a:rPr>
              <a:t>pada</a:t>
            </a:r>
            <a:r>
              <a:rPr lang="en-US" sz="3400" dirty="0">
                <a:ea typeface="Times New Roman"/>
              </a:rPr>
              <a:t> </a:t>
            </a:r>
            <a:r>
              <a:rPr lang="en-US" sz="3400" dirty="0" err="1">
                <a:ea typeface="Times New Roman"/>
              </a:rPr>
              <a:t>jaringan</a:t>
            </a:r>
            <a:r>
              <a:rPr lang="en-US" sz="3400" dirty="0">
                <a:ea typeface="Times New Roman"/>
              </a:rPr>
              <a:t> yang </a:t>
            </a:r>
            <a:r>
              <a:rPr lang="en-US" sz="3400" dirty="0" err="1">
                <a:ea typeface="Times New Roman"/>
              </a:rPr>
              <a:t>semula</a:t>
            </a:r>
            <a:r>
              <a:rPr lang="en-US" sz="3400" dirty="0">
                <a:ea typeface="Times New Roman"/>
              </a:rPr>
              <a:t> </a:t>
            </a:r>
            <a:r>
              <a:rPr lang="en-US" sz="3400" dirty="0" err="1">
                <a:ea typeface="Times New Roman"/>
              </a:rPr>
              <a:t>berkembang</a:t>
            </a:r>
            <a:r>
              <a:rPr lang="en-US" sz="3400" dirty="0">
                <a:ea typeface="Times New Roman"/>
              </a:rPr>
              <a:t> normal.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err="1">
                <a:solidFill>
                  <a:srgbClr val="FF0000"/>
                </a:solidFill>
              </a:rPr>
              <a:t>Deformasi</a:t>
            </a:r>
            <a:r>
              <a:rPr lang="en-US" sz="3400" b="1" dirty="0">
                <a:solidFill>
                  <a:srgbClr val="FF0000"/>
                </a:solidFill>
              </a:rPr>
              <a:t> : </a:t>
            </a:r>
            <a:r>
              <a:rPr lang="en-US" sz="3400" dirty="0" err="1">
                <a:cs typeface="Times New Roman" pitchFamily="18" charset="0"/>
              </a:rPr>
              <a:t>terbentuk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akibat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adanya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tekanan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mekanik</a:t>
            </a:r>
            <a:r>
              <a:rPr lang="en-US" sz="3400" dirty="0">
                <a:cs typeface="Times New Roman" pitchFamily="18" charset="0"/>
              </a:rPr>
              <a:t> yang abnormal </a:t>
            </a:r>
            <a:r>
              <a:rPr lang="en-US" sz="3400" dirty="0" err="1">
                <a:cs typeface="Times New Roman" pitchFamily="18" charset="0"/>
              </a:rPr>
              <a:t>sehingga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mengubah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bentuk</a:t>
            </a:r>
            <a:r>
              <a:rPr lang="en-US" sz="3400" dirty="0">
                <a:cs typeface="Times New Roman" pitchFamily="18" charset="0"/>
              </a:rPr>
              <a:t>, </a:t>
            </a:r>
            <a:r>
              <a:rPr lang="en-US" sz="3400" dirty="0" err="1">
                <a:cs typeface="Times New Roman" pitchFamily="18" charset="0"/>
              </a:rPr>
              <a:t>ukuran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atau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posisi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sebagian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dari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tubuh</a:t>
            </a:r>
            <a:r>
              <a:rPr lang="en-US" sz="3400" dirty="0">
                <a:cs typeface="Times New Roman" pitchFamily="18" charset="0"/>
              </a:rPr>
              <a:t> yang </a:t>
            </a:r>
            <a:r>
              <a:rPr lang="en-US" sz="3400" dirty="0" err="1">
                <a:cs typeface="Times New Roman" pitchFamily="18" charset="0"/>
              </a:rPr>
              <a:t>semula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berkembang</a:t>
            </a:r>
            <a:r>
              <a:rPr lang="en-US" sz="3400" dirty="0">
                <a:cs typeface="Times New Roman" pitchFamily="18" charset="0"/>
              </a:rPr>
              <a:t> normal</a:t>
            </a:r>
            <a:endParaRPr lang="en-US" sz="3400" b="1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err="1">
                <a:solidFill>
                  <a:srgbClr val="FF0000"/>
                </a:solidFill>
              </a:rPr>
              <a:t>Malformasi</a:t>
            </a:r>
            <a:r>
              <a:rPr lang="en-US" sz="3400" b="1" dirty="0">
                <a:solidFill>
                  <a:srgbClr val="FF0000"/>
                </a:solidFill>
              </a:rPr>
              <a:t> : 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kelainan</a:t>
            </a:r>
            <a:r>
              <a:rPr lang="en-US" sz="3400" dirty="0">
                <a:cs typeface="Times New Roman" pitchFamily="18" charset="0"/>
              </a:rPr>
              <a:t> yang </a:t>
            </a:r>
            <a:r>
              <a:rPr lang="en-US" sz="3400" dirty="0" err="1">
                <a:cs typeface="Times New Roman" pitchFamily="18" charset="0"/>
              </a:rPr>
              <a:t>disebabkan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oleh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kegagalan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atau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ketidaksempurnaan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dari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satu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atau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lebih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proses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embriogenesis</a:t>
            </a:r>
            <a:r>
              <a:rPr lang="en-US" sz="3400" dirty="0">
                <a:cs typeface="Times New Roman" pitchFamily="18" charset="0"/>
              </a:rPr>
              <a:t>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err="1">
                <a:solidFill>
                  <a:srgbClr val="FF0000"/>
                </a:solidFill>
              </a:rPr>
              <a:t>Displasia</a:t>
            </a:r>
            <a:r>
              <a:rPr lang="en-US" sz="3400" b="1" dirty="0">
                <a:solidFill>
                  <a:srgbClr val="FF0000"/>
                </a:solidFill>
              </a:rPr>
              <a:t> : </a:t>
            </a:r>
            <a:r>
              <a:rPr lang="en-US" sz="3400" dirty="0" err="1">
                <a:cs typeface="Times New Roman" pitchFamily="18" charset="0"/>
              </a:rPr>
              <a:t>kerusakan</a:t>
            </a:r>
            <a:r>
              <a:rPr lang="en-US" sz="3400" dirty="0">
                <a:cs typeface="Times New Roman" pitchFamily="18" charset="0"/>
              </a:rPr>
              <a:t> (</a:t>
            </a:r>
            <a:r>
              <a:rPr lang="en-US" sz="3400" dirty="0" err="1">
                <a:cs typeface="Times New Roman" pitchFamily="18" charset="0"/>
              </a:rPr>
              <a:t>kelainan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struktur</a:t>
            </a:r>
            <a:r>
              <a:rPr lang="en-US" sz="3400" dirty="0">
                <a:cs typeface="Times New Roman" pitchFamily="18" charset="0"/>
              </a:rPr>
              <a:t>) </a:t>
            </a:r>
            <a:r>
              <a:rPr lang="en-US" sz="3400" dirty="0" err="1">
                <a:cs typeface="Times New Roman" pitchFamily="18" charset="0"/>
              </a:rPr>
              <a:t>akibat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fungsi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atau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organisasi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sel</a:t>
            </a:r>
            <a:r>
              <a:rPr lang="en-US" sz="3400" dirty="0">
                <a:cs typeface="Times New Roman" pitchFamily="18" charset="0"/>
              </a:rPr>
              <a:t> abnormal, </a:t>
            </a:r>
            <a:r>
              <a:rPr lang="en-US" sz="3400" dirty="0" err="1">
                <a:cs typeface="Times New Roman" pitchFamily="18" charset="0"/>
              </a:rPr>
              <a:t>kelainan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produksi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enzim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atau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sintesis</a:t>
            </a:r>
            <a:r>
              <a:rPr lang="en-US" sz="3400" dirty="0">
                <a:cs typeface="Times New Roman" pitchFamily="18" charset="0"/>
              </a:rPr>
              <a:t> protein, </a:t>
            </a:r>
            <a:r>
              <a:rPr lang="en-US" sz="3400" dirty="0" err="1">
                <a:cs typeface="Times New Roman" pitchFamily="18" charset="0"/>
              </a:rPr>
              <a:t>Sebagian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besar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disebabkan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oleh</a:t>
            </a:r>
            <a:r>
              <a:rPr lang="en-US" sz="34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</a:rPr>
              <a:t>mutasi</a:t>
            </a:r>
            <a:r>
              <a:rPr lang="en-US" sz="3400" dirty="0">
                <a:cs typeface="Times New Roman" pitchFamily="18" charset="0"/>
              </a:rPr>
              <a:t> gen. </a:t>
            </a:r>
            <a:endParaRPr lang="en-US" sz="3400" b="1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>
                <a:solidFill>
                  <a:srgbClr val="FF0000"/>
                </a:solidFill>
              </a:rPr>
              <a:t>Sequence : </a:t>
            </a:r>
            <a:r>
              <a:rPr lang="en-US" sz="3400" dirty="0" err="1"/>
              <a:t>adalah</a:t>
            </a:r>
            <a:r>
              <a:rPr lang="en-US" sz="3400" dirty="0"/>
              <a:t> </a:t>
            </a:r>
            <a:r>
              <a:rPr lang="en-US" sz="3400" dirty="0" err="1"/>
              <a:t>beberapa</a:t>
            </a:r>
            <a:r>
              <a:rPr lang="en-US" sz="3400" dirty="0"/>
              <a:t> </a:t>
            </a:r>
            <a:r>
              <a:rPr lang="en-US" sz="3400" dirty="0" err="1"/>
              <a:t>kelainan</a:t>
            </a:r>
            <a:r>
              <a:rPr lang="en-US" sz="3400" dirty="0"/>
              <a:t> yang </a:t>
            </a:r>
            <a:r>
              <a:rPr lang="en-US" sz="3400" dirty="0" err="1"/>
              <a:t>timbul</a:t>
            </a:r>
            <a:r>
              <a:rPr lang="en-US" sz="3400" dirty="0"/>
              <a:t> </a:t>
            </a:r>
            <a:r>
              <a:rPr lang="en-US" sz="3400" dirty="0" err="1"/>
              <a:t>secara</a:t>
            </a:r>
            <a:r>
              <a:rPr lang="en-US" sz="3400" dirty="0"/>
              <a:t> </a:t>
            </a:r>
            <a:r>
              <a:rPr lang="en-US" sz="3400" dirty="0" err="1"/>
              <a:t>berurutan</a:t>
            </a:r>
            <a:r>
              <a:rPr lang="en-US" sz="3400" dirty="0"/>
              <a:t> </a:t>
            </a:r>
            <a:r>
              <a:rPr lang="en-US" sz="3400" dirty="0" err="1"/>
              <a:t>pada</a:t>
            </a:r>
            <a:r>
              <a:rPr lang="en-US" sz="3400" dirty="0"/>
              <a:t> fetus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962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/>
              <a:t>SINDROM WILSON MIKITY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insufisiensi</a:t>
            </a:r>
            <a:r>
              <a:rPr lang="en-US" sz="2400" dirty="0"/>
              <a:t> </a:t>
            </a:r>
            <a:r>
              <a:rPr lang="en-US" sz="2400" dirty="0" err="1"/>
              <a:t>paru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prematur</a:t>
            </a:r>
            <a:r>
              <a:rPr lang="en-US" sz="2400" dirty="0"/>
              <a:t>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berlangsung</a:t>
            </a:r>
            <a:r>
              <a:rPr lang="en-US" sz="2400" dirty="0"/>
              <a:t> lama / </a:t>
            </a:r>
            <a:r>
              <a:rPr lang="en-US" sz="2400" dirty="0" err="1"/>
              <a:t>kronik</a:t>
            </a:r>
            <a:r>
              <a:rPr lang="en-US" sz="2400" dirty="0"/>
              <a:t>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sianosis</a:t>
            </a:r>
            <a:r>
              <a:rPr lang="en-US" sz="2400" dirty="0"/>
              <a:t> yang </a:t>
            </a:r>
            <a:r>
              <a:rPr lang="en-US" sz="2400" dirty="0" err="1"/>
              <a:t>menetap</a:t>
            </a:r>
            <a:r>
              <a:rPr lang="en-US" sz="2400" dirty="0"/>
              <a:t>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Rontgen </a:t>
            </a:r>
            <a:r>
              <a:rPr lang="en-US" sz="2400" dirty="0" err="1"/>
              <a:t>foto</a:t>
            </a:r>
            <a:r>
              <a:rPr lang="en-US" sz="2400" dirty="0"/>
              <a:t> </a:t>
            </a:r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difuse</a:t>
            </a:r>
            <a:r>
              <a:rPr lang="en-US" sz="2400" dirty="0"/>
              <a:t> </a:t>
            </a:r>
            <a:r>
              <a:rPr lang="en-US" sz="2400" dirty="0" err="1"/>
              <a:t>infiltrat</a:t>
            </a:r>
            <a:r>
              <a:rPr lang="en-US" sz="2400" dirty="0"/>
              <a:t> </a:t>
            </a:r>
            <a:r>
              <a:rPr lang="en-US" sz="2400" dirty="0" err="1"/>
              <a:t>retikulogranular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/>
              <a:t>tampak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paru</a:t>
            </a:r>
            <a:r>
              <a:rPr lang="en-US" sz="2400" dirty="0"/>
              <a:t> yang </a:t>
            </a:r>
            <a:r>
              <a:rPr lang="en-US" sz="2400" dirty="0" err="1"/>
              <a:t>hiper</a:t>
            </a:r>
            <a:r>
              <a:rPr lang="en-US" sz="2400" dirty="0"/>
              <a:t> </a:t>
            </a:r>
            <a:r>
              <a:rPr lang="en-US" sz="2400" dirty="0" err="1"/>
              <a:t>aerasi</a:t>
            </a:r>
            <a:r>
              <a:rPr lang="en-US" sz="2400" dirty="0"/>
              <a:t> / air </a:t>
            </a:r>
            <a:r>
              <a:rPr lang="en-US" sz="2400" dirty="0" err="1"/>
              <a:t>bronchogram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paru</a:t>
            </a:r>
            <a:r>
              <a:rPr lang="en-US" sz="2400" dirty="0"/>
              <a:t>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Klinis</a:t>
            </a:r>
            <a:r>
              <a:rPr lang="en-US" sz="2400" dirty="0"/>
              <a:t> ; </a:t>
            </a:r>
            <a:r>
              <a:rPr lang="en-US" sz="2400" dirty="0" err="1"/>
              <a:t>sianosis</a:t>
            </a:r>
            <a:r>
              <a:rPr lang="en-US" sz="2400" dirty="0"/>
              <a:t>, </a:t>
            </a:r>
            <a:r>
              <a:rPr lang="en-US" sz="2400" dirty="0" err="1"/>
              <a:t>sesak</a:t>
            </a:r>
            <a:r>
              <a:rPr lang="en-US" sz="2400" dirty="0"/>
              <a:t> </a:t>
            </a:r>
            <a:r>
              <a:rPr lang="en-US" sz="2400" dirty="0" err="1"/>
              <a:t>nafas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retraksi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thorakspada</a:t>
            </a:r>
            <a:r>
              <a:rPr lang="en-US" sz="2400" dirty="0"/>
              <a:t> </a:t>
            </a:r>
            <a:r>
              <a:rPr lang="en-US" sz="2400" dirty="0" err="1"/>
              <a:t>pernafasan</a:t>
            </a:r>
            <a:r>
              <a:rPr lang="en-US" sz="2400" dirty="0"/>
              <a:t> , </a:t>
            </a:r>
            <a:r>
              <a:rPr lang="en-US" sz="2400" dirty="0" err="1"/>
              <a:t>kadang</a:t>
            </a:r>
            <a:r>
              <a:rPr lang="en-US" sz="2400" dirty="0"/>
              <a:t> </a:t>
            </a:r>
            <a:r>
              <a:rPr lang="en-US" sz="2400" dirty="0" err="1"/>
              <a:t>pernafasan</a:t>
            </a:r>
            <a:r>
              <a:rPr lang="en-US" sz="2400" dirty="0"/>
              <a:t> </a:t>
            </a:r>
            <a:r>
              <a:rPr lang="en-US" sz="2400" dirty="0" err="1"/>
              <a:t>periodikm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episode </a:t>
            </a:r>
            <a:r>
              <a:rPr lang="en-US" sz="2400" dirty="0" err="1"/>
              <a:t>apneu</a:t>
            </a:r>
            <a:r>
              <a:rPr lang="en-US" sz="2400" dirty="0"/>
              <a:t> , </a:t>
            </a:r>
            <a:r>
              <a:rPr lang="en-US" sz="2400" dirty="0" err="1"/>
              <a:t>ronki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basal </a:t>
            </a:r>
            <a:r>
              <a:rPr lang="en-US" sz="2400" dirty="0" err="1"/>
              <a:t>paru</a:t>
            </a:r>
            <a:r>
              <a:rPr lang="en-US" sz="2400" dirty="0"/>
              <a:t> ,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Prognosis :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mati</a:t>
            </a:r>
            <a:r>
              <a:rPr lang="en-US" sz="2400" dirty="0"/>
              <a:t> </a:t>
            </a:r>
            <a:r>
              <a:rPr lang="en-US" sz="2400" dirty="0" err="1"/>
              <a:t>mendadak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kegagalan</a:t>
            </a:r>
            <a:r>
              <a:rPr lang="en-US" sz="2400" dirty="0"/>
              <a:t> </a:t>
            </a:r>
            <a:r>
              <a:rPr lang="en-US" sz="2400" dirty="0" err="1"/>
              <a:t>pernafasan</a:t>
            </a:r>
            <a:r>
              <a:rPr lang="en-US" sz="2400" dirty="0"/>
              <a:t> . </a:t>
            </a:r>
            <a:r>
              <a:rPr lang="en-US" sz="2400" dirty="0" err="1"/>
              <a:t>Perbaikan</a:t>
            </a:r>
            <a:r>
              <a:rPr lang="en-US" sz="2400" dirty="0"/>
              <a:t> </a:t>
            </a:r>
            <a:r>
              <a:rPr lang="en-US" sz="2400" dirty="0" err="1"/>
              <a:t>berangsur</a:t>
            </a:r>
            <a:r>
              <a:rPr lang="en-US" sz="2400" dirty="0"/>
              <a:t> – </a:t>
            </a:r>
            <a:r>
              <a:rPr lang="en-US" sz="2400" dirty="0" err="1"/>
              <a:t>angsur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lama (6-12 </a:t>
            </a:r>
            <a:r>
              <a:rPr lang="en-US" sz="2400" dirty="0" err="1"/>
              <a:t>bulan</a:t>
            </a:r>
            <a:r>
              <a:rPr lang="en-US" sz="2400" dirty="0"/>
              <a:t>)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ngobatan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yang </a:t>
            </a:r>
            <a:r>
              <a:rPr lang="en-US" sz="2400" dirty="0" err="1"/>
              <a:t>spesifik</a:t>
            </a:r>
            <a:r>
              <a:rPr lang="en-US" sz="2400" dirty="0"/>
              <a:t> , </a:t>
            </a: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oksigen</a:t>
            </a:r>
            <a:r>
              <a:rPr lang="en-US" sz="2400" dirty="0"/>
              <a:t> </a:t>
            </a:r>
            <a:r>
              <a:rPr lang="en-US" sz="2400" dirty="0" err="1"/>
              <a:t>teratur</a:t>
            </a:r>
            <a:r>
              <a:rPr lang="en-US" sz="2400" dirty="0"/>
              <a:t> , </a:t>
            </a:r>
            <a:r>
              <a:rPr lang="en-US" sz="2400" dirty="0" err="1"/>
              <a:t>pengawasan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basa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97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Q34 Malformasi kongenital lain pada sistem pernafasan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297363"/>
          </a:xfrm>
        </p:spPr>
        <p:txBody>
          <a:bodyPr>
            <a:normAutofit/>
          </a:bodyPr>
          <a:lstStyle/>
          <a:p>
            <a:r>
              <a:rPr lang="fi-FI" dirty="0"/>
              <a:t>Q34.0 </a:t>
            </a:r>
            <a:r>
              <a:rPr lang="fi-FI" b="1" dirty="0"/>
              <a:t>Anomali pleura</a:t>
            </a:r>
            <a:endParaRPr lang="en-US" b="1" dirty="0"/>
          </a:p>
          <a:p>
            <a:r>
              <a:rPr lang="fi-FI" dirty="0"/>
              <a:t>Q34.1 </a:t>
            </a:r>
            <a:r>
              <a:rPr lang="fi-FI" b="1" dirty="0"/>
              <a:t>Kista kongenital mediastinum</a:t>
            </a:r>
            <a:endParaRPr lang="en-US" b="1" dirty="0"/>
          </a:p>
          <a:p>
            <a:r>
              <a:rPr lang="fi-FI" dirty="0"/>
              <a:t>Q34.8 </a:t>
            </a:r>
            <a:r>
              <a:rPr lang="fi-FI" b="1" dirty="0"/>
              <a:t>Malformasi kongenital lain yang dijelaskan pada sistem pernafasan</a:t>
            </a:r>
            <a:r>
              <a:rPr lang="en-US" b="1" dirty="0"/>
              <a:t>;</a:t>
            </a:r>
            <a:r>
              <a:rPr lang="fi-FI" dirty="0"/>
              <a:t>  Atresia nasopharynx</a:t>
            </a:r>
            <a:endParaRPr lang="en-US" dirty="0"/>
          </a:p>
          <a:p>
            <a:r>
              <a:rPr lang="fi-FI" dirty="0"/>
              <a:t>Q34.9 </a:t>
            </a:r>
            <a:r>
              <a:rPr lang="fi-FI" b="1" dirty="0"/>
              <a:t>Malformasi kongenital sistem pernafasan, tidak dijelaskan : </a:t>
            </a:r>
            <a:r>
              <a:rPr lang="fi-FI" dirty="0"/>
              <a:t>kongenital karena tidak ada  (Absen) organ pernafasan </a:t>
            </a:r>
            <a:r>
              <a:rPr lang="en-US" dirty="0" err="1"/>
              <a:t>dan</a:t>
            </a:r>
            <a:r>
              <a:rPr lang="fi-FI" dirty="0"/>
              <a:t>  Anomali kongenital NOS organ pernafasan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972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731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                     </a:t>
            </a:r>
            <a:r>
              <a:rPr lang="en-US" dirty="0" err="1"/>
              <a:t>sistim</a:t>
            </a:r>
            <a:r>
              <a:rPr lang="en-US" dirty="0"/>
              <a:t> </a:t>
            </a:r>
            <a:r>
              <a:rPr lang="en-US" dirty="0" err="1"/>
              <a:t>pencernaan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Tongue tie = </a:t>
            </a:r>
            <a:r>
              <a:rPr lang="en-US" dirty="0" err="1"/>
              <a:t>Ankyloglossis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Macroglossia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Diverticullum</a:t>
            </a:r>
            <a:r>
              <a:rPr lang="en-US" dirty="0"/>
              <a:t> pharynx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Atresia</a:t>
            </a:r>
            <a:r>
              <a:rPr lang="en-US" dirty="0"/>
              <a:t> </a:t>
            </a:r>
            <a:r>
              <a:rPr lang="en-US" dirty="0" err="1"/>
              <a:t>oesofagus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Congenital hypertrophic pyloric </a:t>
            </a:r>
            <a:r>
              <a:rPr lang="en-US" dirty="0" err="1"/>
              <a:t>stenosis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Imperforate  jejunum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Hirschprung</a:t>
            </a:r>
            <a:r>
              <a:rPr lang="en-US" dirty="0"/>
              <a:t> disease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Ectopic anus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Transposition of appendix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Hepatomegaly</a:t>
            </a:r>
            <a:r>
              <a:rPr lang="en-US" dirty="0"/>
              <a:t> congenital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349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nl-NL" dirty="0"/>
              <a:t>Q35-Q37    Cleft lip dan cleft palate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/>
              <a:t>Kecuali</a:t>
            </a:r>
            <a:r>
              <a:rPr lang="fi-FI" dirty="0"/>
              <a:t>: Sindroma Robin (Q87.0)</a:t>
            </a:r>
            <a:endParaRPr lang="en-US" dirty="0"/>
          </a:p>
          <a:p>
            <a:r>
              <a:rPr lang="fi-FI" dirty="0"/>
              <a:t>Q35 Cleft palate</a:t>
            </a:r>
          </a:p>
          <a:p>
            <a:r>
              <a:rPr lang="en-US" dirty="0"/>
              <a:t>Q36 Cleft lip</a:t>
            </a:r>
          </a:p>
          <a:p>
            <a:r>
              <a:rPr lang="en-US" dirty="0"/>
              <a:t>Q37 Cleft palate </a:t>
            </a:r>
            <a:r>
              <a:rPr lang="en-US" dirty="0" err="1"/>
              <a:t>dengan</a:t>
            </a:r>
            <a:r>
              <a:rPr lang="en-US" dirty="0"/>
              <a:t> cleft lip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422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Q35 Cleft palate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70000" lnSpcReduction="20000"/>
          </a:bodyPr>
          <a:lstStyle/>
          <a:p>
            <a:r>
              <a:rPr lang="fi-FI" i="1" dirty="0"/>
              <a:t>Termasuk</a:t>
            </a:r>
            <a:r>
              <a:rPr lang="fi-FI" dirty="0"/>
              <a:t>:    fissura palatum, palatoskhisis</a:t>
            </a:r>
            <a:endParaRPr lang="en-US" dirty="0"/>
          </a:p>
          <a:p>
            <a:r>
              <a:rPr lang="fi-FI" i="1" dirty="0"/>
              <a:t>Kecuali</a:t>
            </a:r>
            <a:r>
              <a:rPr lang="fi-FI" dirty="0"/>
              <a:t>:        cleft palate dengan cleft lip (Q37.-)</a:t>
            </a:r>
            <a:endParaRPr lang="en-US" dirty="0"/>
          </a:p>
          <a:p>
            <a:r>
              <a:rPr lang="en-AU" dirty="0"/>
              <a:t>Q35.0 Cleft hard palate, bilateral</a:t>
            </a:r>
            <a:endParaRPr lang="en-US" dirty="0"/>
          </a:p>
          <a:p>
            <a:r>
              <a:rPr lang="en-AU" dirty="0"/>
              <a:t>Q35.1 Cleft hard palate, unilateral, NOS</a:t>
            </a:r>
            <a:endParaRPr lang="en-US" dirty="0"/>
          </a:p>
          <a:p>
            <a:r>
              <a:rPr lang="en-AU" dirty="0"/>
              <a:t>Q35.2 Cleft soft palate, bilateral</a:t>
            </a:r>
            <a:endParaRPr lang="en-US" dirty="0"/>
          </a:p>
          <a:p>
            <a:r>
              <a:rPr lang="en-AU" dirty="0"/>
              <a:t>Q35.3 Cleft soft palate, unilateral, NOS</a:t>
            </a:r>
            <a:endParaRPr lang="en-US" dirty="0"/>
          </a:p>
          <a:p>
            <a:r>
              <a:rPr lang="en-AU" dirty="0"/>
              <a:t>Q35.4 Cleft hard palate </a:t>
            </a:r>
            <a:r>
              <a:rPr lang="en-AU" dirty="0" err="1"/>
              <a:t>dengan</a:t>
            </a:r>
            <a:r>
              <a:rPr lang="en-AU" dirty="0"/>
              <a:t> cleft soft palate, bilateral</a:t>
            </a:r>
            <a:endParaRPr lang="en-US" dirty="0"/>
          </a:p>
          <a:p>
            <a:r>
              <a:rPr lang="en-AU" dirty="0"/>
              <a:t>Q35.5 Cleft hard palate </a:t>
            </a:r>
            <a:r>
              <a:rPr lang="en-AU" dirty="0" err="1"/>
              <a:t>dengan</a:t>
            </a:r>
            <a:r>
              <a:rPr lang="en-AU" dirty="0"/>
              <a:t> cleft soft palate, unilateral; NOS</a:t>
            </a:r>
            <a:endParaRPr lang="en-US" dirty="0"/>
          </a:p>
          <a:p>
            <a:r>
              <a:rPr lang="en-AU" dirty="0"/>
              <a:t>Q35.6 Cleft palate, medial</a:t>
            </a:r>
            <a:endParaRPr lang="en-US" dirty="0"/>
          </a:p>
          <a:p>
            <a:r>
              <a:rPr lang="en-AU" dirty="0"/>
              <a:t>Q35.7 Cleft uvula</a:t>
            </a:r>
            <a:endParaRPr lang="en-US" dirty="0"/>
          </a:p>
          <a:p>
            <a:r>
              <a:rPr lang="en-US" dirty="0"/>
              <a:t>Q35.8 Cleft palate,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, bilateral</a:t>
            </a:r>
          </a:p>
          <a:p>
            <a:r>
              <a:rPr lang="en-US" dirty="0"/>
              <a:t>Q35.9 Cleft palate,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, unilateral, NOS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556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Q36 Cleft 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Termasuk</a:t>
            </a:r>
            <a:r>
              <a:rPr lang="en-US" dirty="0"/>
              <a:t>:    </a:t>
            </a:r>
            <a:r>
              <a:rPr lang="en-US" dirty="0" err="1"/>
              <a:t>cheiloschisis</a:t>
            </a:r>
            <a:r>
              <a:rPr lang="en-US" dirty="0"/>
              <a:t>, </a:t>
            </a:r>
            <a:r>
              <a:rPr lang="en-US" dirty="0" err="1"/>
              <a:t>labioskhisis</a:t>
            </a:r>
            <a:r>
              <a:rPr lang="en-US" dirty="0"/>
              <a:t>, </a:t>
            </a:r>
            <a:r>
              <a:rPr lang="en-US" dirty="0" err="1"/>
              <a:t>fissura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bibir</a:t>
            </a:r>
            <a:r>
              <a:rPr lang="en-US" dirty="0"/>
              <a:t>, harelip, labium </a:t>
            </a:r>
            <a:r>
              <a:rPr lang="en-US" dirty="0" err="1"/>
              <a:t>leporinum</a:t>
            </a:r>
            <a:endParaRPr lang="en-US" dirty="0"/>
          </a:p>
          <a:p>
            <a:pPr lvl="1"/>
            <a:r>
              <a:rPr lang="en-US" i="1" dirty="0" err="1"/>
              <a:t>Kecuali</a:t>
            </a:r>
            <a:r>
              <a:rPr lang="en-US" dirty="0"/>
              <a:t>:  cleft lip </a:t>
            </a:r>
            <a:r>
              <a:rPr lang="en-US" dirty="0" err="1"/>
              <a:t>dengan</a:t>
            </a:r>
            <a:r>
              <a:rPr lang="en-US" dirty="0"/>
              <a:t> cleft palate (Q37.-)</a:t>
            </a:r>
          </a:p>
          <a:p>
            <a:endParaRPr lang="en-US" dirty="0"/>
          </a:p>
          <a:p>
            <a:r>
              <a:rPr lang="en-US" dirty="0"/>
              <a:t>Q36.0 Cleft lip, bilateral</a:t>
            </a:r>
          </a:p>
          <a:p>
            <a:r>
              <a:rPr lang="en-US" dirty="0"/>
              <a:t>Q36.1 Cleft lip, medial</a:t>
            </a:r>
          </a:p>
          <a:p>
            <a:r>
              <a:rPr lang="en-US" dirty="0"/>
              <a:t>Q36.9 Cleft lip, unilateral, NOS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020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Q37 Cleft palate </a:t>
            </a:r>
            <a:r>
              <a:rPr lang="en-US" dirty="0" err="1"/>
              <a:t>dengan</a:t>
            </a:r>
            <a:r>
              <a:rPr lang="en-US" dirty="0"/>
              <a:t> cleft 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449763"/>
          </a:xfrm>
        </p:spPr>
        <p:txBody>
          <a:bodyPr>
            <a:normAutofit/>
          </a:bodyPr>
          <a:lstStyle/>
          <a:p>
            <a:r>
              <a:rPr lang="en-AU" dirty="0"/>
              <a:t>Q37.0 Cleft hard palate </a:t>
            </a:r>
            <a:r>
              <a:rPr lang="en-AU" dirty="0" err="1"/>
              <a:t>dengan</a:t>
            </a:r>
            <a:r>
              <a:rPr lang="en-AU" dirty="0"/>
              <a:t> cleft lip, bilateral</a:t>
            </a:r>
            <a:endParaRPr lang="en-US" dirty="0"/>
          </a:p>
          <a:p>
            <a:r>
              <a:rPr lang="en-AU" dirty="0"/>
              <a:t>Q37.1 Cleft hard palate </a:t>
            </a:r>
            <a:r>
              <a:rPr lang="en-AU" dirty="0" err="1"/>
              <a:t>dengan</a:t>
            </a:r>
            <a:r>
              <a:rPr lang="en-AU" dirty="0"/>
              <a:t> cleft lip, unilateral, NOS</a:t>
            </a:r>
            <a:endParaRPr lang="en-US" dirty="0"/>
          </a:p>
          <a:p>
            <a:r>
              <a:rPr lang="en-AU" dirty="0"/>
              <a:t>Q37.2 Cleft soft palate </a:t>
            </a:r>
            <a:r>
              <a:rPr lang="en-AU" dirty="0" err="1"/>
              <a:t>dengan</a:t>
            </a:r>
            <a:r>
              <a:rPr lang="en-AU" dirty="0"/>
              <a:t> cleft lip, bilateral</a:t>
            </a:r>
            <a:endParaRPr lang="en-US" dirty="0"/>
          </a:p>
          <a:p>
            <a:r>
              <a:rPr lang="en-AU" dirty="0"/>
              <a:t>Q37.3 Cleft soft palate </a:t>
            </a:r>
            <a:r>
              <a:rPr lang="en-AU" dirty="0" err="1"/>
              <a:t>dengan</a:t>
            </a:r>
            <a:r>
              <a:rPr lang="en-AU" dirty="0"/>
              <a:t> cleft lip, unilateral, NOS</a:t>
            </a:r>
            <a:endParaRPr lang="en-US" dirty="0"/>
          </a:p>
          <a:p>
            <a:r>
              <a:rPr lang="en-AU" dirty="0"/>
              <a:t>Q37.4 Cleft hard and soft palate </a:t>
            </a:r>
            <a:r>
              <a:rPr lang="en-AU" dirty="0" err="1"/>
              <a:t>dengan</a:t>
            </a:r>
            <a:r>
              <a:rPr lang="en-AU" dirty="0"/>
              <a:t> cleft lip, bilateral</a:t>
            </a:r>
            <a:endParaRPr lang="en-US" dirty="0"/>
          </a:p>
          <a:p>
            <a:r>
              <a:rPr lang="en-AU" dirty="0"/>
              <a:t>Q37.5 Cleft hard and soft palate </a:t>
            </a:r>
            <a:r>
              <a:rPr lang="en-AU" dirty="0" err="1"/>
              <a:t>dengan</a:t>
            </a:r>
            <a:r>
              <a:rPr lang="en-AU" dirty="0"/>
              <a:t> cleft lip, unilateral, NOS</a:t>
            </a:r>
            <a:endParaRPr lang="en-US" dirty="0"/>
          </a:p>
          <a:p>
            <a:r>
              <a:rPr lang="en-AU" dirty="0"/>
              <a:t>Q37.8 Cleft palate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cleft lip, bilateral</a:t>
            </a:r>
            <a:endParaRPr lang="en-US" dirty="0"/>
          </a:p>
          <a:p>
            <a:r>
              <a:rPr lang="en-AU" dirty="0"/>
              <a:t>Q37.9 Cleft palate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cleft lip, unilateral,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4230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Q38-Q45    Malformasi kongenital sistem pencernaan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144963"/>
          </a:xfrm>
        </p:spPr>
        <p:txBody>
          <a:bodyPr>
            <a:normAutofit/>
          </a:bodyPr>
          <a:lstStyle/>
          <a:p>
            <a:r>
              <a:rPr lang="en-US" dirty="0"/>
              <a:t>Q38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 </a:t>
            </a:r>
            <a:r>
              <a:rPr lang="en-US" dirty="0" err="1"/>
              <a:t>lidah</a:t>
            </a:r>
            <a:r>
              <a:rPr lang="en-US" dirty="0"/>
              <a:t>, </a:t>
            </a:r>
            <a:r>
              <a:rPr lang="en-US" dirty="0" err="1"/>
              <a:t>mulut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pharynx</a:t>
            </a:r>
          </a:p>
          <a:p>
            <a:r>
              <a:rPr lang="fi-FI" dirty="0"/>
              <a:t>Q39 Malformasi kongenital oesophagus</a:t>
            </a:r>
          </a:p>
          <a:p>
            <a:r>
              <a:rPr lang="fi-FI" dirty="0"/>
              <a:t>Q40 Malformasi kongenital lain saluran pencernaan atas</a:t>
            </a:r>
          </a:p>
          <a:p>
            <a:r>
              <a:rPr lang="en-US" dirty="0"/>
              <a:t>Q41 </a:t>
            </a:r>
            <a:r>
              <a:rPr lang="en-US" dirty="0" err="1"/>
              <a:t>Absen</a:t>
            </a:r>
            <a:r>
              <a:rPr lang="en-US" dirty="0"/>
              <a:t>, atresia and stenosis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halus</a:t>
            </a:r>
            <a:endParaRPr lang="en-US" dirty="0"/>
          </a:p>
          <a:p>
            <a:r>
              <a:rPr lang="en-US" dirty="0"/>
              <a:t>Q42 </a:t>
            </a:r>
            <a:r>
              <a:rPr lang="en-US" dirty="0" err="1"/>
              <a:t>Absen</a:t>
            </a:r>
            <a:r>
              <a:rPr lang="en-US" dirty="0"/>
              <a:t>, atresia and stenosis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r>
              <a:rPr lang="en-US" dirty="0"/>
              <a:t>Q43  </a:t>
            </a:r>
            <a:r>
              <a:rPr lang="en-US" dirty="0" err="1"/>
              <a:t>kelainan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di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</a:t>
            </a:r>
          </a:p>
          <a:p>
            <a:r>
              <a:rPr lang="en-US" dirty="0"/>
              <a:t>Q44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kantong</a:t>
            </a:r>
            <a:r>
              <a:rPr lang="en-US" dirty="0"/>
              <a:t> </a:t>
            </a:r>
            <a:r>
              <a:rPr lang="en-US" dirty="0" err="1"/>
              <a:t>empedu</a:t>
            </a:r>
            <a:r>
              <a:rPr lang="en-US" dirty="0"/>
              <a:t>,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empedu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hati</a:t>
            </a:r>
            <a:endParaRPr lang="en-US" dirty="0"/>
          </a:p>
          <a:p>
            <a:r>
              <a:rPr lang="en-US" dirty="0"/>
              <a:t>Q45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pencernaan</a:t>
            </a:r>
            <a:endParaRPr lang="en-US" dirty="0"/>
          </a:p>
          <a:p>
            <a:endParaRPr lang="fi-FI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111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808038"/>
          </a:xfrm>
        </p:spPr>
        <p:txBody>
          <a:bodyPr>
            <a:noAutofit/>
          </a:bodyPr>
          <a:lstStyle/>
          <a:p>
            <a:r>
              <a:rPr lang="en-US" sz="3200" dirty="0"/>
              <a:t>Q38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lain </a:t>
            </a:r>
            <a:r>
              <a:rPr lang="en-US" sz="3200" dirty="0" err="1"/>
              <a:t>lidah</a:t>
            </a:r>
            <a:r>
              <a:rPr lang="en-US" sz="3200" dirty="0"/>
              <a:t> , </a:t>
            </a:r>
            <a:r>
              <a:rPr lang="en-US" sz="3200" dirty="0" err="1"/>
              <a:t>mulut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pharynx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029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i="1" dirty="0" err="1"/>
              <a:t>Kecuali</a:t>
            </a:r>
            <a:r>
              <a:rPr lang="en-AU" sz="1600" dirty="0"/>
              <a:t>:  </a:t>
            </a:r>
            <a:r>
              <a:rPr lang="en-AU" sz="1600" dirty="0" err="1"/>
              <a:t>macrostomia</a:t>
            </a:r>
            <a:r>
              <a:rPr lang="en-AU" sz="1600" dirty="0"/>
              <a:t> (Q18.4), </a:t>
            </a:r>
            <a:r>
              <a:rPr lang="en-AU" sz="1600" dirty="0" err="1"/>
              <a:t>microstomia</a:t>
            </a:r>
            <a:r>
              <a:rPr lang="en-AU" sz="1600" dirty="0"/>
              <a:t> (Q18.5)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Q38.0 </a:t>
            </a:r>
            <a:r>
              <a:rPr lang="en-AU" sz="1600" b="1" dirty="0" err="1"/>
              <a:t>Malformasi</a:t>
            </a:r>
            <a:r>
              <a:rPr lang="en-AU" sz="1600" b="1" dirty="0"/>
              <a:t> </a:t>
            </a:r>
            <a:r>
              <a:rPr lang="en-AU" sz="1600" b="1" dirty="0" err="1"/>
              <a:t>kongenital</a:t>
            </a:r>
            <a:r>
              <a:rPr lang="en-AU" sz="1600" b="1" dirty="0"/>
              <a:t> </a:t>
            </a:r>
            <a:r>
              <a:rPr lang="en-AU" sz="1600" b="1" dirty="0" err="1"/>
              <a:t>bibir</a:t>
            </a:r>
            <a:r>
              <a:rPr lang="en-AU" sz="1600" b="1" dirty="0"/>
              <a:t>, </a:t>
            </a:r>
            <a:r>
              <a:rPr lang="en-AU" sz="1600" dirty="0"/>
              <a:t>not elsewhere classified</a:t>
            </a:r>
            <a:r>
              <a:rPr lang="en-US" sz="1600" dirty="0"/>
              <a:t>;</a:t>
            </a:r>
            <a:r>
              <a:rPr lang="en-AU" sz="1600" dirty="0"/>
              <a:t>  Fistula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bibir</a:t>
            </a:r>
            <a:r>
              <a:rPr lang="en-AU" sz="1600" dirty="0"/>
              <a:t>,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bibir</a:t>
            </a:r>
            <a:r>
              <a:rPr lang="en-AU" sz="1600" dirty="0"/>
              <a:t> NOS</a:t>
            </a:r>
            <a:r>
              <a:rPr lang="en-US" sz="1600" dirty="0"/>
              <a:t>;</a:t>
            </a:r>
            <a:r>
              <a:rPr lang="en-AU" sz="1600" dirty="0"/>
              <a:t>  </a:t>
            </a:r>
            <a:r>
              <a:rPr lang="en-AU" sz="1600" dirty="0" err="1"/>
              <a:t>Sindroma</a:t>
            </a:r>
            <a:r>
              <a:rPr lang="en-AU" sz="1600" dirty="0"/>
              <a:t> Van der </a:t>
            </a:r>
            <a:r>
              <a:rPr lang="en-AU" sz="1600" dirty="0" err="1"/>
              <a:t>Woude</a:t>
            </a:r>
            <a:r>
              <a:rPr lang="en-AU" sz="1600" dirty="0"/>
              <a:t> , </a:t>
            </a:r>
            <a:r>
              <a:rPr lang="en-AU" sz="1600" i="1" dirty="0" err="1"/>
              <a:t>Kecuali</a:t>
            </a:r>
            <a:r>
              <a:rPr lang="en-AU" sz="1600" dirty="0"/>
              <a:t>:   cleft lip (Q36.-), cleft lip </a:t>
            </a:r>
            <a:r>
              <a:rPr lang="en-AU" sz="1600" dirty="0" err="1"/>
              <a:t>dengan</a:t>
            </a:r>
            <a:r>
              <a:rPr lang="en-AU" sz="1600" dirty="0"/>
              <a:t> cleft palate (Q37.-); </a:t>
            </a:r>
            <a:r>
              <a:rPr lang="en-US" sz="1600" dirty="0"/>
              <a:t> </a:t>
            </a:r>
            <a:r>
              <a:rPr lang="en-AU" sz="1600" dirty="0" err="1"/>
              <a:t>macrocheilia</a:t>
            </a:r>
            <a:r>
              <a:rPr lang="en-AU" sz="1600" dirty="0"/>
              <a:t> (Q18.6), </a:t>
            </a:r>
            <a:r>
              <a:rPr lang="en-AU" sz="1600" dirty="0" err="1"/>
              <a:t>microcheilia</a:t>
            </a:r>
            <a:r>
              <a:rPr lang="en-AU" sz="1600" dirty="0"/>
              <a:t> (Q18.7)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Q38.1</a:t>
            </a:r>
            <a:r>
              <a:rPr lang="en-AU" sz="1600" b="1" dirty="0"/>
              <a:t> </a:t>
            </a:r>
            <a:r>
              <a:rPr lang="en-AU" sz="1600" b="1" dirty="0" err="1"/>
              <a:t>Ankiloglossia</a:t>
            </a:r>
            <a:r>
              <a:rPr lang="en-AU" sz="1600" b="1" dirty="0"/>
              <a:t> </a:t>
            </a:r>
            <a:r>
              <a:rPr lang="en-US" sz="1600" dirty="0"/>
              <a:t>;</a:t>
            </a:r>
            <a:r>
              <a:rPr lang="en-AU" sz="1600" dirty="0"/>
              <a:t>Tongue tie [</a:t>
            </a:r>
            <a:r>
              <a:rPr lang="en-AU" sz="1600" dirty="0" err="1"/>
              <a:t>lidah</a:t>
            </a:r>
            <a:r>
              <a:rPr lang="en-AU" sz="1600" dirty="0"/>
              <a:t> </a:t>
            </a:r>
            <a:r>
              <a:rPr lang="en-AU" sz="1600" dirty="0" err="1"/>
              <a:t>kaku</a:t>
            </a:r>
            <a:r>
              <a:rPr lang="en-AU" sz="1600" dirty="0"/>
              <a:t>, </a:t>
            </a:r>
            <a:r>
              <a:rPr lang="en-AU" sz="1600" dirty="0" err="1"/>
              <a:t>seperti</a:t>
            </a:r>
            <a:r>
              <a:rPr lang="en-AU" sz="1600" dirty="0"/>
              <a:t> </a:t>
            </a:r>
            <a:r>
              <a:rPr lang="en-AU" sz="1600" dirty="0" err="1"/>
              <a:t>dasi</a:t>
            </a:r>
            <a:r>
              <a:rPr lang="en-AU" sz="1600" dirty="0"/>
              <a:t>]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Q38.2 </a:t>
            </a:r>
            <a:r>
              <a:rPr lang="en-AU" sz="1600" b="1" dirty="0" err="1"/>
              <a:t>Makroglossia</a:t>
            </a:r>
            <a:endParaRPr lang="en-US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Q38.3 </a:t>
            </a:r>
            <a:r>
              <a:rPr lang="en-AU" sz="1600" b="1" dirty="0" err="1"/>
              <a:t>Malformasi</a:t>
            </a:r>
            <a:r>
              <a:rPr lang="en-AU" sz="1600" b="1" dirty="0"/>
              <a:t> </a:t>
            </a:r>
            <a:r>
              <a:rPr lang="en-AU" sz="1600" b="1" dirty="0" err="1"/>
              <a:t>kongenital</a:t>
            </a:r>
            <a:r>
              <a:rPr lang="en-AU" sz="1600" b="1" dirty="0"/>
              <a:t> </a:t>
            </a:r>
            <a:r>
              <a:rPr lang="en-AU" sz="1600" b="1" dirty="0" err="1"/>
              <a:t>lidah</a:t>
            </a:r>
            <a:r>
              <a:rPr lang="en-AU" sz="1600" b="1" dirty="0"/>
              <a:t> </a:t>
            </a:r>
            <a:r>
              <a:rPr lang="en-AU" sz="1600" dirty="0" err="1"/>
              <a:t>lainnya</a:t>
            </a:r>
            <a:r>
              <a:rPr lang="en-US" sz="1600" dirty="0"/>
              <a:t>;</a:t>
            </a:r>
            <a:r>
              <a:rPr lang="en-AU" sz="1600" dirty="0"/>
              <a:t>  </a:t>
            </a:r>
            <a:r>
              <a:rPr lang="en-AU" sz="1600" dirty="0" err="1"/>
              <a:t>Aglossia</a:t>
            </a:r>
            <a:r>
              <a:rPr lang="en-AU" sz="1600" dirty="0"/>
              <a:t>, </a:t>
            </a:r>
            <a:r>
              <a:rPr lang="en-AU" sz="1600" dirty="0" err="1"/>
              <a:t>hipoglossia</a:t>
            </a:r>
            <a:r>
              <a:rPr lang="en-AU" sz="1600" dirty="0"/>
              <a:t>, </a:t>
            </a:r>
            <a:r>
              <a:rPr lang="en-AU" sz="1600" dirty="0" err="1"/>
              <a:t>Hipoplasia</a:t>
            </a:r>
            <a:r>
              <a:rPr lang="en-AU" sz="1600" dirty="0"/>
              <a:t> </a:t>
            </a:r>
            <a:r>
              <a:rPr lang="en-AU" sz="1600" dirty="0" err="1"/>
              <a:t>lidah</a:t>
            </a:r>
            <a:r>
              <a:rPr lang="en-AU" sz="1600" dirty="0"/>
              <a:t>, </a:t>
            </a:r>
            <a:r>
              <a:rPr lang="en-AU" sz="1600" dirty="0" err="1"/>
              <a:t>mikroglossia</a:t>
            </a:r>
            <a:r>
              <a:rPr lang="en-US" sz="1600" dirty="0"/>
              <a:t>; </a:t>
            </a:r>
            <a:r>
              <a:rPr lang="en-AU" sz="1600" dirty="0"/>
              <a:t>  </a:t>
            </a:r>
            <a:r>
              <a:rPr lang="en-AU" sz="1600" dirty="0" err="1"/>
              <a:t>lidah</a:t>
            </a:r>
            <a:r>
              <a:rPr lang="en-AU" sz="1600" dirty="0"/>
              <a:t> bifida [</a:t>
            </a:r>
            <a:r>
              <a:rPr lang="en-AU" sz="1600" dirty="0" err="1"/>
              <a:t>belah</a:t>
            </a:r>
            <a:r>
              <a:rPr lang="en-AU" sz="1600" dirty="0"/>
              <a:t> </a:t>
            </a:r>
            <a:r>
              <a:rPr lang="en-AU" sz="1600" dirty="0" err="1"/>
              <a:t>seperti</a:t>
            </a:r>
            <a:r>
              <a:rPr lang="en-AU" sz="1600" dirty="0"/>
              <a:t> </a:t>
            </a:r>
            <a:r>
              <a:rPr lang="en-AU" sz="1600" dirty="0" err="1"/>
              <a:t>bercabang</a:t>
            </a:r>
            <a:r>
              <a:rPr lang="en-AU" sz="1600" dirty="0"/>
              <a:t>]</a:t>
            </a:r>
            <a:r>
              <a:rPr lang="en-US" sz="1600" dirty="0"/>
              <a:t>;</a:t>
            </a:r>
            <a:r>
              <a:rPr lang="en-AU" sz="1600" dirty="0"/>
              <a:t>  </a:t>
            </a:r>
            <a:r>
              <a:rPr lang="en-AU" sz="1600" dirty="0" err="1"/>
              <a:t>Adhesi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lidah</a:t>
            </a:r>
            <a:r>
              <a:rPr lang="en-AU" sz="1600" dirty="0"/>
              <a:t>, </a:t>
            </a:r>
            <a:r>
              <a:rPr lang="en-AU" sz="1600" dirty="0" err="1"/>
              <a:t>fissura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lidah</a:t>
            </a:r>
            <a:r>
              <a:rPr lang="en-US" sz="1600" dirty="0"/>
              <a:t>;</a:t>
            </a:r>
            <a:r>
              <a:rPr lang="en-AU" sz="1600" dirty="0"/>
              <a:t>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lidah</a:t>
            </a:r>
            <a:r>
              <a:rPr lang="en-AU" sz="1600" dirty="0"/>
              <a:t> NOS 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Q38.4 </a:t>
            </a:r>
            <a:r>
              <a:rPr lang="en-AU" sz="1600" b="1" dirty="0" err="1"/>
              <a:t>Malformasi</a:t>
            </a:r>
            <a:r>
              <a:rPr lang="en-AU" sz="1600" b="1" dirty="0"/>
              <a:t> </a:t>
            </a:r>
            <a:r>
              <a:rPr lang="en-AU" sz="1600" b="1" dirty="0" err="1"/>
              <a:t>kongenital</a:t>
            </a:r>
            <a:r>
              <a:rPr lang="en-AU" sz="1600" b="1" dirty="0"/>
              <a:t> </a:t>
            </a:r>
            <a:r>
              <a:rPr lang="en-AU" sz="1600" b="1" dirty="0" err="1"/>
              <a:t>kelenjar</a:t>
            </a:r>
            <a:r>
              <a:rPr lang="en-AU" sz="1600" b="1" dirty="0"/>
              <a:t> </a:t>
            </a:r>
            <a:r>
              <a:rPr lang="en-AU" sz="1600" b="1" dirty="0" err="1"/>
              <a:t>dan</a:t>
            </a:r>
            <a:r>
              <a:rPr lang="en-AU" sz="1600" b="1" dirty="0"/>
              <a:t> </a:t>
            </a:r>
            <a:r>
              <a:rPr lang="en-AU" sz="1600" b="1" dirty="0" err="1"/>
              <a:t>saluran</a:t>
            </a:r>
            <a:r>
              <a:rPr lang="en-AU" sz="1600" b="1" dirty="0"/>
              <a:t> saliva</a:t>
            </a:r>
            <a:r>
              <a:rPr lang="en-US" sz="1600" b="1" dirty="0"/>
              <a:t>;</a:t>
            </a:r>
            <a:r>
              <a:rPr lang="en-AU" sz="1600" b="1" dirty="0"/>
              <a:t> </a:t>
            </a:r>
            <a:r>
              <a:rPr lang="en-AU" sz="1600" dirty="0" err="1"/>
              <a:t>Kelenjar</a:t>
            </a:r>
            <a:r>
              <a:rPr lang="en-AU" sz="1600" dirty="0"/>
              <a:t> </a:t>
            </a:r>
            <a:r>
              <a:rPr lang="en-AU" sz="1600" dirty="0" err="1"/>
              <a:t>atau</a:t>
            </a:r>
            <a:r>
              <a:rPr lang="en-AU" sz="1600" dirty="0"/>
              <a:t> </a:t>
            </a:r>
            <a:r>
              <a:rPr lang="en-AU" sz="1600" dirty="0" err="1"/>
              <a:t>saluran</a:t>
            </a:r>
            <a:r>
              <a:rPr lang="en-AU" sz="1600" dirty="0"/>
              <a:t> saliva: </a:t>
            </a:r>
            <a:r>
              <a:rPr lang="en-AU" sz="1600" dirty="0" err="1"/>
              <a:t>absen</a:t>
            </a:r>
            <a:r>
              <a:rPr lang="en-AU" sz="1600" dirty="0"/>
              <a:t>, atresia, </a:t>
            </a:r>
            <a:r>
              <a:rPr lang="en-AU" sz="1600" dirty="0" err="1"/>
              <a:t>tambahan</a:t>
            </a:r>
            <a:r>
              <a:rPr lang="en-US" sz="1600" dirty="0"/>
              <a:t>;</a:t>
            </a:r>
            <a:r>
              <a:rPr lang="en-AU" sz="1600" dirty="0"/>
              <a:t> Fistula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kelenjar</a:t>
            </a:r>
            <a:r>
              <a:rPr lang="en-AU" sz="1600" dirty="0"/>
              <a:t> saliva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Q38.5 </a:t>
            </a:r>
            <a:r>
              <a:rPr lang="en-AU" sz="1600" b="1" dirty="0" err="1"/>
              <a:t>Malformasi</a:t>
            </a:r>
            <a:r>
              <a:rPr lang="en-AU" sz="1600" b="1" dirty="0"/>
              <a:t> </a:t>
            </a:r>
            <a:r>
              <a:rPr lang="en-AU" sz="1600" b="1" dirty="0" err="1"/>
              <a:t>palatum</a:t>
            </a:r>
            <a:r>
              <a:rPr lang="en-AU" sz="1600" b="1" dirty="0"/>
              <a:t> </a:t>
            </a:r>
            <a:r>
              <a:rPr lang="en-AU" sz="1600" b="1" dirty="0" err="1"/>
              <a:t>kongenital</a:t>
            </a:r>
            <a:r>
              <a:rPr lang="en-AU" sz="1600" b="1" dirty="0"/>
              <a:t>, </a:t>
            </a:r>
            <a:r>
              <a:rPr lang="en-AU" sz="1600" b="1" dirty="0" err="1"/>
              <a:t>n.e.c</a:t>
            </a:r>
            <a:r>
              <a:rPr lang="en-AU" sz="1600" dirty="0"/>
              <a:t>.</a:t>
            </a:r>
            <a:r>
              <a:rPr lang="en-US" sz="1600" dirty="0"/>
              <a:t>;</a:t>
            </a:r>
            <a:r>
              <a:rPr lang="en-AU" sz="1600" dirty="0" err="1"/>
              <a:t>Absen</a:t>
            </a:r>
            <a:r>
              <a:rPr lang="en-AU" sz="1600" dirty="0"/>
              <a:t> uvula, high arched palate [</a:t>
            </a:r>
            <a:r>
              <a:rPr lang="en-AU" sz="1600" dirty="0" err="1"/>
              <a:t>palatum</a:t>
            </a:r>
            <a:r>
              <a:rPr lang="en-AU" sz="1600" dirty="0"/>
              <a:t> </a:t>
            </a:r>
            <a:r>
              <a:rPr lang="en-AU" sz="1600" dirty="0" err="1"/>
              <a:t>melengkung</a:t>
            </a:r>
            <a:r>
              <a:rPr lang="en-AU" sz="1600" dirty="0"/>
              <a:t> </a:t>
            </a:r>
            <a:r>
              <a:rPr lang="en-AU" sz="1600" dirty="0" err="1"/>
              <a:t>tinggi</a:t>
            </a:r>
            <a:r>
              <a:rPr lang="en-AU" sz="1600" dirty="0"/>
              <a:t>]</a:t>
            </a:r>
            <a:r>
              <a:rPr lang="en-US" sz="1600" dirty="0"/>
              <a:t>;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palatum</a:t>
            </a:r>
            <a:r>
              <a:rPr lang="en-AU" sz="1600" dirty="0"/>
              <a:t> NOS, </a:t>
            </a:r>
            <a:r>
              <a:rPr lang="en-AU" sz="1600" i="1" dirty="0" err="1"/>
              <a:t>Kecuali</a:t>
            </a:r>
            <a:r>
              <a:rPr lang="en-AU" sz="1600" dirty="0"/>
              <a:t>: cleft palate (Q35.-), cleft palate </a:t>
            </a:r>
            <a:r>
              <a:rPr lang="en-AU" sz="1600" dirty="0" err="1"/>
              <a:t>dengan</a:t>
            </a:r>
            <a:r>
              <a:rPr lang="en-AU" sz="1600" dirty="0"/>
              <a:t> cleft lip (Q37.-)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1600" dirty="0"/>
              <a:t>Q38.6 Malformasi kongenital mulut lainnya</a:t>
            </a:r>
            <a:r>
              <a:rPr lang="en-US" sz="1600" dirty="0"/>
              <a:t>;</a:t>
            </a:r>
            <a:r>
              <a:rPr lang="fi-FI" sz="1600" dirty="0"/>
              <a:t>Malformasi kongenital mulut NOS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1600" dirty="0"/>
              <a:t>Q38.7 Pharyngeal pouch</a:t>
            </a:r>
            <a:r>
              <a:rPr lang="en-US" sz="1600" dirty="0"/>
              <a:t>;</a:t>
            </a:r>
            <a:r>
              <a:rPr lang="fi-FI" sz="1600" dirty="0"/>
              <a:t> Divertikulum pharynx</a:t>
            </a:r>
            <a:r>
              <a:rPr lang="fi-FI" sz="1600" i="1" dirty="0"/>
              <a:t>Kecuali</a:t>
            </a:r>
            <a:r>
              <a:rPr lang="fi-FI" sz="1600" dirty="0"/>
              <a:t>: pharyngeal pouch syndrome (D82.1)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1600" dirty="0"/>
              <a:t>Q38.8 Malformasi kongenital pharynx lainnya, NOS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43325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Glosoptosis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/>
              <a:t>merupakan penyakit pada lidah </a:t>
            </a:r>
          </a:p>
          <a:p>
            <a:r>
              <a:rPr lang="en-US"/>
              <a:t>berupa </a:t>
            </a:r>
            <a:r>
              <a:rPr lang="en-US">
                <a:solidFill>
                  <a:srgbClr val="FF0000"/>
                </a:solidFill>
              </a:rPr>
              <a:t>lidah yang tertarik ke belakang. </a:t>
            </a:r>
          </a:p>
          <a:p>
            <a:r>
              <a:rPr lang="en-US"/>
              <a:t>Pada bayi baru lahir atau pada anak-anak kondisi glosoptosis sangan berbahaya karena bisa saja sewaktu-waktu lidahnya menutup saluran nafas yang bila tidak segera ditangani dengan benar bisa menyebabkan kematian.</a:t>
            </a:r>
          </a:p>
        </p:txBody>
      </p:sp>
    </p:spTree>
    <p:extLst>
      <p:ext uri="{BB962C8B-B14F-4D97-AF65-F5344CB8AC3E}">
        <p14:creationId xmlns:p14="http://schemas.microsoft.com/office/powerpoint/2010/main" val="303356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BAB XVII</a:t>
            </a:r>
            <a:br>
              <a:rPr lang="nb-NO" sz="4000" b="1" dirty="0"/>
            </a:br>
            <a:r>
              <a:rPr lang="nb-NO" sz="3600" b="1" dirty="0"/>
              <a:t>Malformasi, deformasi dan kelainan kromosom kongenital (Q00-Q99</a:t>
            </a:r>
            <a:r>
              <a:rPr lang="nb-NO" sz="3600" dirty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648200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Q00-Q07    Malformasi kongenital sistem syaraf</a:t>
            </a:r>
            <a:endParaRPr lang="en-US" dirty="0"/>
          </a:p>
          <a:p>
            <a:r>
              <a:rPr lang="fi-FI" dirty="0"/>
              <a:t>Q10-Q18    Malformasi kongenital mata, telinga, muka dan leher</a:t>
            </a:r>
            <a:endParaRPr lang="en-US" dirty="0"/>
          </a:p>
          <a:p>
            <a:r>
              <a:rPr lang="fi-FI" dirty="0"/>
              <a:t>Q20-Q28    Malformasi kongenital sistem sirkulasi</a:t>
            </a:r>
            <a:endParaRPr lang="en-US" dirty="0"/>
          </a:p>
          <a:p>
            <a:r>
              <a:rPr lang="fi-FI" dirty="0"/>
              <a:t>Q30-Q34    Malformasi kongenital sistem pernafasan</a:t>
            </a:r>
            <a:endParaRPr lang="en-US" dirty="0"/>
          </a:p>
          <a:p>
            <a:r>
              <a:rPr lang="nl-NL" dirty="0"/>
              <a:t>Q35-Q37    Cleft lip dan cleft palate</a:t>
            </a:r>
            <a:endParaRPr lang="en-US" dirty="0"/>
          </a:p>
          <a:p>
            <a:r>
              <a:rPr lang="nl-NL" dirty="0"/>
              <a:t>Q38-Q45    Malformasi kongenital sistem pencernaan lain</a:t>
            </a:r>
            <a:endParaRPr lang="en-US" dirty="0"/>
          </a:p>
          <a:p>
            <a:r>
              <a:rPr lang="nl-NL" dirty="0"/>
              <a:t>Q50-Q56    Malformasi kongenital organ-organ genital </a:t>
            </a:r>
            <a:endParaRPr lang="en-US" dirty="0"/>
          </a:p>
          <a:p>
            <a:r>
              <a:rPr lang="nl-NL" dirty="0"/>
              <a:t>Q60-Q64    Malformasi kongenital sistem perkemihan</a:t>
            </a:r>
            <a:endParaRPr lang="en-US" dirty="0"/>
          </a:p>
          <a:p>
            <a:r>
              <a:rPr lang="nl-NL" dirty="0"/>
              <a:t>Q65-Q79    Malformasi dan deformasi kongenital sistem muskuloskeleton</a:t>
            </a:r>
            <a:endParaRPr lang="en-US" dirty="0"/>
          </a:p>
          <a:p>
            <a:r>
              <a:rPr lang="nl-NL" dirty="0"/>
              <a:t>Q80-Q89    Malformasi kongenital lainnya</a:t>
            </a:r>
            <a:endParaRPr lang="en-US" dirty="0"/>
          </a:p>
          <a:p>
            <a:r>
              <a:rPr lang="nl-NL" dirty="0"/>
              <a:t>Q90-Q99    Kelainan kromosom, not elsewhere 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148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Makrognasia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r>
              <a:rPr lang="en-US" sz="2800"/>
              <a:t>Pembesaran rahang, </a:t>
            </a:r>
          </a:p>
          <a:p>
            <a:r>
              <a:rPr lang="en-US" sz="2800"/>
              <a:t>jika terjadi pada rahang bawah  dapat menyebabkan protusi ( kelas III Angle) dengan dagu menonjol. </a:t>
            </a:r>
          </a:p>
          <a:p>
            <a:r>
              <a:rPr lang="en-US" sz="2800"/>
              <a:t>Keadaan ini dapat bersifat kongenital dan dapat pula bersifat dIdapat melalui penyakit </a:t>
            </a:r>
          </a:p>
          <a:p>
            <a:r>
              <a:rPr lang="en-US" sz="2800"/>
              <a:t>Dapat  dikoreksi dengan tindakan bedah.</a:t>
            </a:r>
            <a:br>
              <a:rPr lang="en-US" sz="280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225593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err="1"/>
              <a:t>Mikrognasia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86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pengecilan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ukuran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mandibula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maksila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/>
              <a:t>Dagu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retrusif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absen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/>
              <a:t>Hidung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bibir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menonjol</a:t>
            </a:r>
            <a:r>
              <a:rPr lang="en-US" sz="2400" dirty="0"/>
              <a:t>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/>
              <a:t>   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muka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burung</a:t>
            </a:r>
            <a:r>
              <a:rPr lang="en-US" sz="2400" dirty="0"/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congenital </a:t>
            </a:r>
            <a:r>
              <a:rPr lang="en-US" sz="2400" dirty="0" err="1"/>
              <a:t>ditemukan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endParaRPr lang="en-US" sz="2400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/>
              <a:t>    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sindrom</a:t>
            </a:r>
            <a:r>
              <a:rPr lang="en-US" sz="2400" dirty="0"/>
              <a:t>,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/>
              <a:t>dapat</a:t>
            </a:r>
            <a:r>
              <a:rPr lang="en-US" sz="2400" dirty="0"/>
              <a:t> pula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sesudah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trauma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infeksi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atritis</a:t>
            </a:r>
            <a:r>
              <a:rPr lang="en-US" sz="2400" dirty="0"/>
              <a:t> </a:t>
            </a:r>
            <a:r>
              <a:rPr lang="en-US" sz="2400" dirty="0" err="1"/>
              <a:t>rematoid</a:t>
            </a:r>
            <a:r>
              <a:rPr lang="en-US" sz="2400" dirty="0"/>
              <a:t> </a:t>
            </a:r>
            <a:r>
              <a:rPr lang="en-US" sz="2400" dirty="0" err="1"/>
              <a:t>juvenilis</a:t>
            </a:r>
            <a:r>
              <a:rPr lang="en-US" sz="2400" dirty="0"/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/>
              <a:t>Mikrognasia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kegagalan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di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sendi</a:t>
            </a:r>
            <a:r>
              <a:rPr lang="en-US" sz="2400" dirty="0"/>
              <a:t>. </a:t>
            </a:r>
            <a:r>
              <a:rPr lang="en-US" sz="2400" dirty="0" err="1"/>
              <a:t>penyebabnya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didapat</a:t>
            </a:r>
            <a:r>
              <a:rPr lang="en-US" sz="2400" dirty="0"/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sendi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trauma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infeksi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telinga</a:t>
            </a:r>
            <a:r>
              <a:rPr lang="en-US" sz="2400" dirty="0"/>
              <a:t> ,  </a:t>
            </a:r>
            <a:r>
              <a:rPr lang="en-US" sz="2400" dirty="0" err="1"/>
              <a:t>umumnya</a:t>
            </a:r>
            <a:r>
              <a:rPr lang="en-US" sz="2400" dirty="0"/>
              <a:t> unilateral 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pengecilan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rahang</a:t>
            </a:r>
            <a:r>
              <a:rPr lang="en-US" sz="2400" dirty="0"/>
              <a:t> yang unilateral.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br>
              <a:rPr lang="en-US" sz="2400" dirty="0"/>
            </a:br>
            <a:endParaRPr lang="en-US" sz="2400" dirty="0"/>
          </a:p>
        </p:txBody>
      </p:sp>
      <p:pic>
        <p:nvPicPr>
          <p:cNvPr id="31748" name="Picture 2" descr="http://t2.gstatic.com/images?q=tbn:ANd9GcRr18Z1G0hqGFuYl0jPcNWwZBlNSvjgoKcRFUjQwXCbuRXx71rdXoenl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870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err="1"/>
              <a:t>Agnasia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/>
              <a:t>Kesalahan</a:t>
            </a:r>
            <a:r>
              <a:rPr lang="en-US" sz="3300" dirty="0"/>
              <a:t> </a:t>
            </a:r>
            <a:r>
              <a:rPr lang="en-US" sz="3300" dirty="0" err="1"/>
              <a:t>pembentukan</a:t>
            </a:r>
            <a:r>
              <a:rPr lang="en-US" sz="3300" dirty="0"/>
              <a:t> </a:t>
            </a:r>
            <a:r>
              <a:rPr lang="en-US" sz="3300" dirty="0" err="1"/>
              <a:t>lengkung</a:t>
            </a:r>
            <a:r>
              <a:rPr lang="en-US" sz="3300" dirty="0"/>
              <a:t> </a:t>
            </a:r>
            <a:r>
              <a:rPr lang="en-US" sz="3300" dirty="0" err="1"/>
              <a:t>mandibula</a:t>
            </a:r>
            <a:r>
              <a:rPr lang="en-US" sz="3300" dirty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/>
              <a:t>sering</a:t>
            </a:r>
            <a:r>
              <a:rPr lang="en-US" sz="3300" dirty="0"/>
              <a:t> </a:t>
            </a:r>
            <a:r>
              <a:rPr lang="en-US" sz="3300" dirty="0" err="1"/>
              <a:t>dihubungkan</a:t>
            </a:r>
            <a:r>
              <a:rPr lang="en-US" sz="3300" dirty="0"/>
              <a:t> </a:t>
            </a:r>
            <a:r>
              <a:rPr lang="en-US" sz="3300" dirty="0" err="1"/>
              <a:t>dengan</a:t>
            </a:r>
            <a:r>
              <a:rPr lang="en-US" sz="3300" dirty="0"/>
              <a:t> </a:t>
            </a:r>
            <a:r>
              <a:rPr lang="en-US" sz="3300" dirty="0" err="1"/>
              <a:t>anomali</a:t>
            </a:r>
            <a:r>
              <a:rPr lang="en-US" sz="3300" dirty="0"/>
              <a:t> </a:t>
            </a:r>
            <a:r>
              <a:rPr lang="en-US" sz="3300" dirty="0" err="1"/>
              <a:t>fusi</a:t>
            </a:r>
            <a:r>
              <a:rPr lang="en-US" sz="3300" dirty="0"/>
              <a:t> </a:t>
            </a:r>
            <a:r>
              <a:rPr lang="en-US" sz="3300" dirty="0" err="1"/>
              <a:t>telinga</a:t>
            </a:r>
            <a:r>
              <a:rPr lang="en-US" sz="3300" dirty="0"/>
              <a:t> </a:t>
            </a:r>
            <a:r>
              <a:rPr lang="en-US" sz="3300" dirty="0" err="1"/>
              <a:t>luar</a:t>
            </a:r>
            <a:r>
              <a:rPr lang="en-US" sz="3300" dirty="0"/>
              <a:t> </a:t>
            </a:r>
            <a:r>
              <a:rPr lang="en-US" sz="3300" dirty="0" err="1"/>
              <a:t>pada</a:t>
            </a:r>
            <a:r>
              <a:rPr lang="en-US" sz="3300" dirty="0"/>
              <a:t> </a:t>
            </a:r>
            <a:r>
              <a:rPr lang="en-US" sz="3300" dirty="0" err="1"/>
              <a:t>daerah</a:t>
            </a:r>
            <a:r>
              <a:rPr lang="en-US" sz="3300" dirty="0"/>
              <a:t> </a:t>
            </a:r>
            <a:r>
              <a:rPr lang="en-US" sz="3300" dirty="0" err="1"/>
              <a:t>garis</a:t>
            </a:r>
            <a:r>
              <a:rPr lang="en-US" sz="3300" dirty="0"/>
              <a:t> </a:t>
            </a:r>
            <a:r>
              <a:rPr lang="en-US" sz="3300" dirty="0" err="1"/>
              <a:t>tengah</a:t>
            </a:r>
            <a:r>
              <a:rPr lang="en-US" sz="3300" dirty="0"/>
              <a:t> yang </a:t>
            </a:r>
            <a:r>
              <a:rPr lang="en-US" sz="3300" dirty="0" err="1"/>
              <a:t>normalnya</a:t>
            </a:r>
            <a:r>
              <a:rPr lang="en-US" sz="3300" dirty="0"/>
              <a:t> </a:t>
            </a:r>
            <a:r>
              <a:rPr lang="en-US" sz="3300" dirty="0" err="1"/>
              <a:t>ditempati</a:t>
            </a:r>
            <a:r>
              <a:rPr lang="en-US" sz="3300" dirty="0"/>
              <a:t> </a:t>
            </a:r>
            <a:r>
              <a:rPr lang="en-US" sz="3300" dirty="0" err="1"/>
              <a:t>oleh</a:t>
            </a:r>
            <a:r>
              <a:rPr lang="en-US" sz="3300" dirty="0"/>
              <a:t> </a:t>
            </a:r>
            <a:r>
              <a:rPr lang="en-US" sz="3300" dirty="0" err="1"/>
              <a:t>mandibula</a:t>
            </a:r>
            <a:r>
              <a:rPr lang="en-US" sz="3300" dirty="0"/>
              <a:t> </a:t>
            </a:r>
            <a:r>
              <a:rPr lang="en-US" sz="3300" dirty="0" err="1"/>
              <a:t>sehingga</a:t>
            </a:r>
            <a:r>
              <a:rPr lang="en-US" sz="3300" dirty="0"/>
              <a:t> </a:t>
            </a:r>
            <a:r>
              <a:rPr lang="en-US" sz="3300" dirty="0" err="1"/>
              <a:t>telinga</a:t>
            </a:r>
            <a:r>
              <a:rPr lang="en-US" sz="3300" dirty="0"/>
              <a:t> </a:t>
            </a:r>
            <a:r>
              <a:rPr lang="en-US" sz="3300" dirty="0" err="1"/>
              <a:t>bertemu</a:t>
            </a:r>
            <a:r>
              <a:rPr lang="en-US" sz="3300" dirty="0"/>
              <a:t> </a:t>
            </a:r>
            <a:r>
              <a:rPr lang="en-US" sz="3300" dirty="0" err="1"/>
              <a:t>di</a:t>
            </a:r>
            <a:r>
              <a:rPr lang="en-US" sz="3300" dirty="0"/>
              <a:t> </a:t>
            </a:r>
            <a:r>
              <a:rPr lang="en-US" sz="3300" dirty="0" err="1"/>
              <a:t>garis</a:t>
            </a:r>
            <a:r>
              <a:rPr lang="en-US" sz="3300" dirty="0"/>
              <a:t> </a:t>
            </a:r>
            <a:r>
              <a:rPr lang="en-US" sz="3300" dirty="0" err="1"/>
              <a:t>tengah</a:t>
            </a:r>
            <a:r>
              <a:rPr lang="en-US" sz="3300" dirty="0"/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/>
              <a:t>Agnesis</a:t>
            </a:r>
            <a:r>
              <a:rPr lang="en-US" sz="3300" dirty="0"/>
              <a:t> </a:t>
            </a:r>
            <a:r>
              <a:rPr lang="en-US" sz="3300" dirty="0" err="1"/>
              <a:t>absolut</a:t>
            </a:r>
            <a:r>
              <a:rPr lang="en-US" sz="3300" dirty="0"/>
              <a:t> </a:t>
            </a:r>
            <a:r>
              <a:rPr lang="en-US" sz="3300" dirty="0" err="1"/>
              <a:t>mandibula</a:t>
            </a:r>
            <a:r>
              <a:rPr lang="en-US" sz="3300" dirty="0"/>
              <a:t>, </a:t>
            </a:r>
            <a:r>
              <a:rPr lang="en-US" sz="3300" dirty="0" err="1"/>
              <a:t>masih</a:t>
            </a:r>
            <a:r>
              <a:rPr lang="en-US" sz="3300" dirty="0"/>
              <a:t> </a:t>
            </a:r>
            <a:r>
              <a:rPr lang="en-US" sz="3300" dirty="0" err="1"/>
              <a:t>diragukan</a:t>
            </a:r>
            <a:r>
              <a:rPr lang="en-US" sz="3300" dirty="0"/>
              <a:t> </a:t>
            </a:r>
            <a:r>
              <a:rPr lang="en-US" sz="3300" dirty="0" err="1"/>
              <a:t>apakah</a:t>
            </a:r>
            <a:r>
              <a:rPr lang="en-US" sz="3300" dirty="0"/>
              <a:t> </a:t>
            </a:r>
            <a:r>
              <a:rPr lang="en-US" sz="3300" dirty="0" err="1"/>
              <a:t>bisa</a:t>
            </a:r>
            <a:r>
              <a:rPr lang="en-US" sz="3300" dirty="0"/>
              <a:t> </a:t>
            </a:r>
            <a:r>
              <a:rPr lang="en-US" sz="3300" dirty="0" err="1"/>
              <a:t>terjadi</a:t>
            </a:r>
            <a:r>
              <a:rPr lang="en-US" sz="3300" dirty="0"/>
              <a:t>. </a:t>
            </a:r>
            <a:r>
              <a:rPr lang="en-US" sz="3300" dirty="0" err="1"/>
              <a:t>Pada</a:t>
            </a:r>
            <a:r>
              <a:rPr lang="en-US" sz="3300" dirty="0"/>
              <a:t> </a:t>
            </a:r>
            <a:r>
              <a:rPr lang="en-US" sz="3300" dirty="0" err="1"/>
              <a:t>keadaan</a:t>
            </a:r>
            <a:r>
              <a:rPr lang="en-US" sz="3300" dirty="0"/>
              <a:t> </a:t>
            </a:r>
            <a:r>
              <a:rPr lang="en-US" sz="3300" dirty="0" err="1"/>
              <a:t>ini</a:t>
            </a:r>
            <a:r>
              <a:rPr lang="en-US" sz="3300" dirty="0"/>
              <a:t>, </a:t>
            </a:r>
            <a:r>
              <a:rPr lang="en-US" sz="3300" dirty="0" err="1"/>
              <a:t>lidah</a:t>
            </a:r>
            <a:r>
              <a:rPr lang="en-US" sz="3300" dirty="0"/>
              <a:t> </a:t>
            </a:r>
            <a:r>
              <a:rPr lang="en-US" sz="3300" dirty="0" err="1"/>
              <a:t>juga</a:t>
            </a:r>
            <a:r>
              <a:rPr lang="en-US" sz="3300" dirty="0"/>
              <a:t> </a:t>
            </a:r>
            <a:r>
              <a:rPr lang="en-US" sz="3300" dirty="0" err="1"/>
              <a:t>tidak</a:t>
            </a:r>
            <a:r>
              <a:rPr lang="en-US" sz="3300" dirty="0"/>
              <a:t> </a:t>
            </a:r>
            <a:r>
              <a:rPr lang="en-US" sz="3300" dirty="0" err="1"/>
              <a:t>terbentuk</a:t>
            </a:r>
            <a:r>
              <a:rPr lang="en-US" sz="3300" dirty="0"/>
              <a:t> </a:t>
            </a:r>
            <a:r>
              <a:rPr lang="en-US" sz="3300" dirty="0" err="1"/>
              <a:t>atau</a:t>
            </a:r>
            <a:r>
              <a:rPr lang="en-US" sz="3300" dirty="0"/>
              <a:t> </a:t>
            </a:r>
            <a:r>
              <a:rPr lang="en-US" sz="3300" dirty="0" err="1"/>
              <a:t>mengalami</a:t>
            </a:r>
            <a:r>
              <a:rPr lang="en-US" sz="3300" dirty="0"/>
              <a:t> </a:t>
            </a:r>
            <a:r>
              <a:rPr lang="en-US" sz="3300" dirty="0" err="1"/>
              <a:t>reduksi</a:t>
            </a:r>
            <a:r>
              <a:rPr lang="en-US" sz="3300" dirty="0"/>
              <a:t> </a:t>
            </a:r>
            <a:r>
              <a:rPr lang="en-US" sz="3300" dirty="0" err="1"/>
              <a:t>ukuran</a:t>
            </a:r>
            <a:r>
              <a:rPr lang="en-US" sz="3300" dirty="0"/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/>
              <a:t>Meskipun</a:t>
            </a:r>
            <a:r>
              <a:rPr lang="en-US" sz="3300" dirty="0"/>
              <a:t> </a:t>
            </a:r>
            <a:r>
              <a:rPr lang="en-US" sz="3300" dirty="0" err="1"/>
              <a:t>astomia</a:t>
            </a:r>
            <a:r>
              <a:rPr lang="en-US" sz="3300" dirty="0"/>
              <a:t>(</a:t>
            </a:r>
            <a:r>
              <a:rPr lang="en-US" sz="3300" dirty="0" err="1"/>
              <a:t>tidak</a:t>
            </a:r>
            <a:r>
              <a:rPr lang="en-US" sz="3300" dirty="0"/>
              <a:t> </a:t>
            </a:r>
            <a:r>
              <a:rPr lang="en-US" sz="3300" dirty="0" err="1"/>
              <a:t>terbentuknya</a:t>
            </a:r>
            <a:r>
              <a:rPr lang="en-US" sz="3300" dirty="0"/>
              <a:t> </a:t>
            </a:r>
            <a:r>
              <a:rPr lang="en-US" sz="3300" dirty="0" err="1"/>
              <a:t>mulut</a:t>
            </a:r>
            <a:r>
              <a:rPr lang="en-US" sz="3300" dirty="0"/>
              <a:t>) </a:t>
            </a:r>
            <a:r>
              <a:rPr lang="en-US" sz="3300" dirty="0" err="1"/>
              <a:t>dapat</a:t>
            </a:r>
            <a:r>
              <a:rPr lang="en-US" sz="3300" dirty="0"/>
              <a:t> </a:t>
            </a:r>
            <a:r>
              <a:rPr lang="en-US" sz="3300" dirty="0" err="1"/>
              <a:t>terjadi</a:t>
            </a:r>
            <a:r>
              <a:rPr lang="en-US" sz="3300" dirty="0"/>
              <a:t>, </a:t>
            </a:r>
            <a:r>
              <a:rPr lang="en-US" sz="3300" dirty="0" err="1"/>
              <a:t>mikrostomia</a:t>
            </a:r>
            <a:r>
              <a:rPr lang="en-US" sz="3300" dirty="0"/>
              <a:t>(</a:t>
            </a:r>
            <a:r>
              <a:rPr lang="en-US" sz="3300" dirty="0" err="1"/>
              <a:t>mulut</a:t>
            </a:r>
            <a:r>
              <a:rPr lang="en-US" sz="3300" dirty="0"/>
              <a:t> yang </a:t>
            </a:r>
            <a:r>
              <a:rPr lang="en-US" sz="3300" dirty="0" err="1"/>
              <a:t>kecil</a:t>
            </a:r>
            <a:r>
              <a:rPr lang="en-US" sz="3300" dirty="0"/>
              <a:t>) </a:t>
            </a:r>
            <a:r>
              <a:rPr lang="en-US" sz="3300" dirty="0" err="1"/>
              <a:t>lebih</a:t>
            </a:r>
            <a:r>
              <a:rPr lang="en-US" sz="3300" dirty="0"/>
              <a:t> </a:t>
            </a:r>
            <a:r>
              <a:rPr lang="en-US" sz="3300" dirty="0" err="1"/>
              <a:t>sering</a:t>
            </a:r>
            <a:r>
              <a:rPr lang="en-US" sz="3300" dirty="0"/>
              <a:t> </a:t>
            </a:r>
            <a:r>
              <a:rPr lang="en-US" sz="3300" dirty="0" err="1"/>
              <a:t>terjadi</a:t>
            </a:r>
            <a:r>
              <a:rPr lang="en-US" sz="3300" dirty="0"/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/>
              <a:t>Kadang-kadang</a:t>
            </a:r>
            <a:r>
              <a:rPr lang="en-US" sz="3300" dirty="0"/>
              <a:t> </a:t>
            </a:r>
            <a:r>
              <a:rPr lang="en-US" sz="3300" dirty="0" err="1"/>
              <a:t>tidak</a:t>
            </a:r>
            <a:r>
              <a:rPr lang="en-US" sz="3300" dirty="0"/>
              <a:t> </a:t>
            </a:r>
            <a:r>
              <a:rPr lang="en-US" sz="3300" dirty="0" err="1"/>
              <a:t>ada</a:t>
            </a:r>
            <a:r>
              <a:rPr lang="en-US" sz="3300" dirty="0"/>
              <a:t> </a:t>
            </a:r>
            <a:r>
              <a:rPr lang="en-US" sz="3300" dirty="0" err="1"/>
              <a:t>hubungan</a:t>
            </a:r>
            <a:r>
              <a:rPr lang="en-US" sz="3300" dirty="0"/>
              <a:t> </a:t>
            </a:r>
            <a:r>
              <a:rPr lang="en-US" sz="3300" dirty="0" err="1"/>
              <a:t>dengan</a:t>
            </a:r>
            <a:r>
              <a:rPr lang="en-US" sz="3300" dirty="0"/>
              <a:t> faring,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/>
              <a:t>yang </a:t>
            </a:r>
            <a:r>
              <a:rPr lang="en-US" sz="3300" dirty="0" err="1"/>
              <a:t>tersisa</a:t>
            </a:r>
            <a:r>
              <a:rPr lang="en-US" sz="3300" dirty="0"/>
              <a:t> </a:t>
            </a:r>
            <a:r>
              <a:rPr lang="en-US" sz="3300" dirty="0" err="1"/>
              <a:t>hanya</a:t>
            </a:r>
            <a:r>
              <a:rPr lang="en-US" sz="3300" dirty="0"/>
              <a:t> </a:t>
            </a:r>
            <a:r>
              <a:rPr lang="en-US" sz="3300" dirty="0" err="1"/>
              <a:t>membran</a:t>
            </a:r>
            <a:r>
              <a:rPr lang="en-US" sz="3300" dirty="0"/>
              <a:t> </a:t>
            </a:r>
            <a:r>
              <a:rPr lang="en-US" sz="3300" dirty="0" err="1"/>
              <a:t>buko</a:t>
            </a:r>
            <a:r>
              <a:rPr lang="en-US" sz="3300" dirty="0"/>
              <a:t> </a:t>
            </a:r>
            <a:r>
              <a:rPr lang="en-US" sz="3300" dirty="0" err="1"/>
              <a:t>faringeal</a:t>
            </a:r>
            <a:r>
              <a:rPr lang="en-US" sz="3300" dirty="0"/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err="1"/>
              <a:t>Agnasia</a:t>
            </a:r>
            <a:r>
              <a:rPr lang="en-US" sz="3300" dirty="0"/>
              <a:t> </a:t>
            </a:r>
            <a:r>
              <a:rPr lang="en-US" sz="3300" dirty="0" err="1"/>
              <a:t>sering</a:t>
            </a:r>
            <a:r>
              <a:rPr lang="en-US" sz="3300" dirty="0"/>
              <a:t> </a:t>
            </a:r>
            <a:r>
              <a:rPr lang="en-US" sz="3300" dirty="0" err="1"/>
              <a:t>disebabkan</a:t>
            </a:r>
            <a:r>
              <a:rPr lang="en-US" sz="3300" dirty="0"/>
              <a:t> </a:t>
            </a:r>
            <a:r>
              <a:rPr lang="en-US" sz="3300" dirty="0" err="1"/>
              <a:t>oleh</a:t>
            </a:r>
            <a:r>
              <a:rPr lang="en-US" sz="3300" dirty="0"/>
              <a:t> </a:t>
            </a:r>
            <a:r>
              <a:rPr lang="en-US" sz="3300" dirty="0" err="1"/>
              <a:t>gangguan</a:t>
            </a:r>
            <a:r>
              <a:rPr lang="en-US" sz="3300" dirty="0"/>
              <a:t> </a:t>
            </a:r>
            <a:r>
              <a:rPr lang="en-US" sz="3300" dirty="0" err="1"/>
              <a:t>vaskularisasi</a:t>
            </a:r>
            <a:r>
              <a:rPr lang="en-US" sz="3300" dirty="0"/>
              <a:t> 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831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5000"/>
            <a:ext cx="701040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Macroglossia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2600" dirty="0" err="1"/>
              <a:t>Makroglosia</a:t>
            </a:r>
            <a:r>
              <a:rPr lang="en-US" sz="2600" dirty="0"/>
              <a:t>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keadaan</a:t>
            </a:r>
            <a:r>
              <a:rPr lang="en-US" sz="2600" dirty="0"/>
              <a:t> </a:t>
            </a:r>
            <a:r>
              <a:rPr lang="en-US" sz="2600" dirty="0" err="1"/>
              <a:t>lidah</a:t>
            </a:r>
            <a:r>
              <a:rPr lang="en-US" sz="2600" dirty="0"/>
              <a:t> yang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FF0000"/>
                </a:solidFill>
              </a:rPr>
              <a:t>ukuran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lebih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besar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dari</a:t>
            </a:r>
            <a:r>
              <a:rPr lang="en-US" sz="2600" dirty="0">
                <a:solidFill>
                  <a:srgbClr val="FF0000"/>
                </a:solidFill>
              </a:rPr>
              <a:t> normal.</a:t>
            </a:r>
          </a:p>
          <a:p>
            <a:pPr>
              <a:spcBef>
                <a:spcPct val="0"/>
              </a:spcBef>
              <a:defRPr/>
            </a:pPr>
            <a:r>
              <a:rPr lang="en-US" sz="2600" dirty="0"/>
              <a:t> </a:t>
            </a:r>
            <a:r>
              <a:rPr lang="en-US" sz="2600" dirty="0" err="1"/>
              <a:t>Etiologi</a:t>
            </a:r>
            <a:r>
              <a:rPr lang="en-US" sz="2600" dirty="0"/>
              <a:t> </a:t>
            </a:r>
            <a:r>
              <a:rPr lang="en-US" sz="2600" dirty="0" err="1"/>
              <a:t>makroglosia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diklasifikasikan</a:t>
            </a:r>
            <a:r>
              <a:rPr lang="en-US" sz="2600" dirty="0"/>
              <a:t>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600" dirty="0"/>
              <a:t>     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golongan</a:t>
            </a:r>
            <a:r>
              <a:rPr lang="en-US" sz="2600" dirty="0"/>
              <a:t> </a:t>
            </a:r>
            <a:r>
              <a:rPr lang="en-US" sz="2600" dirty="0" err="1"/>
              <a:t>utama</a:t>
            </a:r>
            <a:r>
              <a:rPr lang="en-US" sz="2600" dirty="0"/>
              <a:t> </a:t>
            </a:r>
            <a:r>
              <a:rPr lang="en-US" sz="2600" dirty="0" err="1"/>
              <a:t>yaitu</a:t>
            </a:r>
            <a:r>
              <a:rPr lang="en-US" sz="2600" dirty="0"/>
              <a:t> :</a:t>
            </a:r>
          </a:p>
          <a:p>
            <a:pPr lvl="1">
              <a:spcBef>
                <a:spcPct val="0"/>
              </a:spcBef>
              <a:defRPr/>
            </a:pPr>
            <a:r>
              <a:rPr lang="en-US" sz="2600" dirty="0">
                <a:solidFill>
                  <a:srgbClr val="FF0000"/>
                </a:solidFill>
              </a:rPr>
              <a:t>True </a:t>
            </a:r>
            <a:r>
              <a:rPr lang="en-US" sz="2600" dirty="0" err="1">
                <a:solidFill>
                  <a:srgbClr val="FF0000"/>
                </a:solidFill>
              </a:rPr>
              <a:t>makroglosia</a:t>
            </a:r>
            <a:r>
              <a:rPr lang="en-US" sz="2600" dirty="0">
                <a:solidFill>
                  <a:srgbClr val="FF0000"/>
                </a:solidFill>
              </a:rPr>
              <a:t> : </a:t>
            </a:r>
          </a:p>
          <a:p>
            <a:pPr lvl="2">
              <a:spcBef>
                <a:spcPct val="0"/>
              </a:spcBef>
              <a:defRPr/>
            </a:pPr>
            <a:r>
              <a:rPr lang="en-US" sz="2600" dirty="0"/>
              <a:t> </a:t>
            </a:r>
            <a:r>
              <a:rPr lang="en-US" sz="2600" dirty="0" err="1"/>
              <a:t>didapat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congenital </a:t>
            </a:r>
            <a:r>
              <a:rPr lang="en-US" sz="2600" dirty="0" err="1"/>
              <a:t>disebabkan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hemangioma</a:t>
            </a:r>
            <a:r>
              <a:rPr lang="en-US" sz="2600" dirty="0"/>
              <a:t>, </a:t>
            </a:r>
            <a:r>
              <a:rPr lang="en-US" sz="2600" dirty="0" err="1"/>
              <a:t>limfangioma</a:t>
            </a:r>
            <a:r>
              <a:rPr lang="en-US" sz="2600" dirty="0"/>
              <a:t>, </a:t>
            </a:r>
            <a:r>
              <a:rPr lang="en-US" sz="2600" dirty="0" err="1"/>
              <a:t>sindroma</a:t>
            </a:r>
            <a:r>
              <a:rPr lang="en-US" sz="2600" dirty="0"/>
              <a:t> Down,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sindroma</a:t>
            </a:r>
            <a:r>
              <a:rPr lang="en-US" sz="2600" dirty="0"/>
              <a:t> </a:t>
            </a:r>
            <a:r>
              <a:rPr lang="en-US" sz="2600" dirty="0" err="1"/>
              <a:t>Beekwith</a:t>
            </a:r>
            <a:r>
              <a:rPr lang="en-US" sz="2600" dirty="0"/>
              <a:t> </a:t>
            </a:r>
            <a:r>
              <a:rPr lang="en-US" sz="2600" dirty="0" err="1"/>
              <a:t>Wiedemann</a:t>
            </a:r>
            <a:r>
              <a:rPr lang="en-US" sz="2600" dirty="0"/>
              <a:t>, </a:t>
            </a:r>
          </a:p>
          <a:p>
            <a:pPr lvl="2">
              <a:spcBef>
                <a:spcPct val="0"/>
              </a:spcBef>
              <a:defRPr/>
            </a:pPr>
            <a:r>
              <a:rPr lang="en-US" sz="2600" dirty="0" err="1"/>
              <a:t>sedangkan</a:t>
            </a:r>
            <a:r>
              <a:rPr lang="en-US" sz="2600" dirty="0"/>
              <a:t> </a:t>
            </a:r>
            <a:r>
              <a:rPr lang="en-US" sz="2600" dirty="0" err="1"/>
              <a:t>makroglosia</a:t>
            </a:r>
            <a:r>
              <a:rPr lang="en-US" sz="2600" dirty="0"/>
              <a:t> acquired </a:t>
            </a:r>
            <a:r>
              <a:rPr lang="en-US" sz="2600" dirty="0" err="1"/>
              <a:t>disebabkan</a:t>
            </a:r>
            <a:r>
              <a:rPr lang="en-US" sz="2600" dirty="0"/>
              <a:t>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hipertiroidisme</a:t>
            </a:r>
            <a:r>
              <a:rPr lang="en-US" sz="2600" dirty="0"/>
              <a:t> (</a:t>
            </a:r>
            <a:r>
              <a:rPr lang="en-US" sz="2600" dirty="0" err="1"/>
              <a:t>kretinisme</a:t>
            </a:r>
            <a:r>
              <a:rPr lang="en-US" sz="2600" dirty="0"/>
              <a:t>), </a:t>
            </a:r>
            <a:r>
              <a:rPr lang="en-US" sz="2600" dirty="0" err="1"/>
              <a:t>akromegali,dan</a:t>
            </a:r>
            <a:r>
              <a:rPr lang="en-US" sz="2600" dirty="0"/>
              <a:t> </a:t>
            </a:r>
            <a:r>
              <a:rPr lang="en-US" sz="2600" dirty="0" err="1"/>
              <a:t>amiloidosis</a:t>
            </a:r>
            <a:r>
              <a:rPr lang="en-US" sz="2600" dirty="0"/>
              <a:t>. </a:t>
            </a:r>
          </a:p>
          <a:p>
            <a:pPr lvl="1">
              <a:spcBef>
                <a:spcPct val="0"/>
              </a:spcBef>
              <a:defRPr/>
            </a:pPr>
            <a:r>
              <a:rPr lang="en-US" sz="2600" dirty="0">
                <a:solidFill>
                  <a:srgbClr val="FF0000"/>
                </a:solidFill>
              </a:rPr>
              <a:t>Pseudo </a:t>
            </a:r>
            <a:r>
              <a:rPr lang="en-US" sz="2600" dirty="0" err="1">
                <a:solidFill>
                  <a:srgbClr val="FF0000"/>
                </a:solidFill>
              </a:rPr>
              <a:t>makroglosia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adalah</a:t>
            </a:r>
            <a:r>
              <a:rPr lang="en-US" sz="2600" dirty="0"/>
              <a:t> :</a:t>
            </a:r>
          </a:p>
          <a:p>
            <a:pPr lvl="2">
              <a:spcBef>
                <a:spcPct val="0"/>
              </a:spcBef>
              <a:defRPr/>
            </a:pPr>
            <a:r>
              <a:rPr lang="en-US" sz="2600" dirty="0" err="1"/>
              <a:t>kebiasaan</a:t>
            </a:r>
            <a:r>
              <a:rPr lang="en-US" sz="2600" dirty="0"/>
              <a:t> </a:t>
            </a:r>
            <a:r>
              <a:rPr lang="en-US" sz="2600" dirty="0" err="1"/>
              <a:t>menjulurkan</a:t>
            </a:r>
            <a:r>
              <a:rPr lang="en-US" sz="2600" dirty="0"/>
              <a:t> </a:t>
            </a:r>
            <a:r>
              <a:rPr lang="en-US" sz="2600" dirty="0" err="1"/>
              <a:t>lidah</a:t>
            </a:r>
            <a:r>
              <a:rPr lang="en-US" sz="2600" dirty="0"/>
              <a:t>, </a:t>
            </a:r>
            <a:r>
              <a:rPr lang="en-US" sz="2600" dirty="0" err="1"/>
              <a:t>pembesaran</a:t>
            </a:r>
            <a:r>
              <a:rPr lang="en-US" sz="2600" dirty="0"/>
              <a:t> tonsil, adenoid, </a:t>
            </a:r>
            <a:r>
              <a:rPr lang="en-US" sz="2600" dirty="0" err="1"/>
              <a:t>hipotonia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lidah</a:t>
            </a:r>
            <a:r>
              <a:rPr lang="en-US" sz="2600" dirty="0"/>
              <a:t> </a:t>
            </a:r>
            <a:r>
              <a:rPr lang="en-US" sz="2600" dirty="0" err="1"/>
              <a:t>serta</a:t>
            </a:r>
            <a:r>
              <a:rPr lang="en-US" sz="2600" dirty="0"/>
              <a:t> </a:t>
            </a:r>
            <a:r>
              <a:rPr lang="en-US" sz="2600" dirty="0" err="1"/>
              <a:t>defisiensi</a:t>
            </a:r>
            <a:r>
              <a:rPr lang="en-US" sz="2600" dirty="0"/>
              <a:t> </a:t>
            </a:r>
            <a:r>
              <a:rPr lang="en-US" sz="2600" dirty="0" err="1"/>
              <a:t>mandibula</a:t>
            </a:r>
            <a:r>
              <a:rPr lang="en-US" sz="2600" dirty="0"/>
              <a:t>.</a:t>
            </a:r>
          </a:p>
        </p:txBody>
      </p:sp>
      <p:pic>
        <p:nvPicPr>
          <p:cNvPr id="33796" name="Picture 2" descr="http://t0.gstatic.com/images?q=tbn:ANd9GcRxDVeE0xjV58bbZD8rYqxFaZ3jFIbiwOuVWRPlIadSOr7n7sWwB0ncQ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752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334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56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/>
              <a:t>Makroglosia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, </a:t>
            </a:r>
            <a:r>
              <a:rPr lang="en-US" dirty="0" err="1"/>
              <a:t>menelan</a:t>
            </a:r>
            <a:r>
              <a:rPr lang="en-US" dirty="0"/>
              <a:t>, </a:t>
            </a:r>
            <a:r>
              <a:rPr lang="en-US" dirty="0" err="1"/>
              <a:t>berbicara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bernafas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 </a:t>
            </a:r>
          </a:p>
          <a:p>
            <a:pPr>
              <a:spcBef>
                <a:spcPct val="0"/>
              </a:spcBef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makroglosia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rahang</a:t>
            </a:r>
            <a:r>
              <a:rPr lang="en-US" dirty="0"/>
              <a:t>.</a:t>
            </a:r>
          </a:p>
          <a:p>
            <a:pPr>
              <a:buFont typeface="Arial" charset="0"/>
              <a:buNone/>
            </a:pPr>
            <a:endParaRPr lang="en-US" sz="1000" dirty="0"/>
          </a:p>
          <a:p>
            <a:r>
              <a:rPr lang="en-US" dirty="0" err="1"/>
              <a:t>Mikroglosia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kebalikannya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Mikroglosia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pengecilan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lidah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251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Tongue tie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638800"/>
          </a:xfrm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Short </a:t>
            </a:r>
            <a:r>
              <a:rPr lang="en-US" dirty="0" err="1"/>
              <a:t>Frenulum</a:t>
            </a:r>
            <a:r>
              <a:rPr lang="en-US" dirty="0"/>
              <a:t> / </a:t>
            </a:r>
            <a:r>
              <a:rPr lang="en-US" dirty="0" err="1"/>
              <a:t>Ankyloglossia</a:t>
            </a:r>
            <a:endParaRPr lang="en-US" dirty="0"/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Tongue tie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congenital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frenulum</a:t>
            </a:r>
            <a:r>
              <a:rPr lang="en-US" dirty="0"/>
              <a:t> (</a:t>
            </a:r>
            <a:r>
              <a:rPr lang="en-US" dirty="0" err="1"/>
              <a:t>pengikat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) </a:t>
            </a:r>
            <a:r>
              <a:rPr lang="en-US" dirty="0" err="1"/>
              <a:t>pendek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mobilitas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tongue tie.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Tongue tie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4 </a:t>
            </a:r>
            <a:r>
              <a:rPr lang="en-US" dirty="0" err="1"/>
              <a:t>tipe</a:t>
            </a:r>
            <a:r>
              <a:rPr lang="en-US" dirty="0"/>
              <a:t>: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tipe</a:t>
            </a:r>
            <a:r>
              <a:rPr lang="en-US" dirty="0"/>
              <a:t> 1    : </a:t>
            </a:r>
            <a:r>
              <a:rPr lang="en-US" dirty="0" err="1"/>
              <a:t>frenulum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tipe</a:t>
            </a:r>
            <a:r>
              <a:rPr lang="en-US" dirty="0"/>
              <a:t> 2    : </a:t>
            </a:r>
            <a:r>
              <a:rPr lang="en-US" dirty="0" err="1"/>
              <a:t>frenulum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1-4 mm </a:t>
            </a:r>
            <a:r>
              <a:rPr lang="en-US" dirty="0" err="1"/>
              <a:t>dibelakang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1,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tipe</a:t>
            </a:r>
            <a:r>
              <a:rPr lang="en-US" dirty="0"/>
              <a:t> 3    : </a:t>
            </a:r>
            <a:r>
              <a:rPr lang="en-US" dirty="0" err="1"/>
              <a:t>frenulum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elastis</a:t>
            </a:r>
            <a:r>
              <a:rPr lang="en-US" dirty="0"/>
              <a:t>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tipe</a:t>
            </a:r>
            <a:r>
              <a:rPr lang="en-US" dirty="0"/>
              <a:t> 4    : </a:t>
            </a:r>
            <a:r>
              <a:rPr lang="en-US" dirty="0" err="1"/>
              <a:t>frenulum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dipangkal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elastis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mobilitas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frenotomi,yaitu</a:t>
            </a:r>
            <a:r>
              <a:rPr lang="en-US" dirty="0"/>
              <a:t> </a:t>
            </a:r>
            <a:r>
              <a:rPr lang="en-US" dirty="0" err="1"/>
              <a:t>pengirisan</a:t>
            </a:r>
            <a:r>
              <a:rPr lang="en-US" dirty="0"/>
              <a:t> </a:t>
            </a:r>
            <a:r>
              <a:rPr lang="en-US" dirty="0" err="1"/>
              <a:t>frenulum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5844" name="Picture 4" descr="http://2.bp.blogspot.com/-SLwZZGWTHH4/T7CgzU1mUAI/AAAAAAAAAdc/Q3m3O6hsDzU/s1600/Baby-tongue-ti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81000"/>
            <a:ext cx="2238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3264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Diverticullum pharynx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88375" cy="5059363"/>
          </a:xfrm>
        </p:spPr>
        <p:txBody>
          <a:bodyPr/>
          <a:lstStyle/>
          <a:p>
            <a:r>
              <a:rPr lang="en-US"/>
              <a:t>Divertikulum merupakan kantung pada saluran cerna yang berisi satu atau lebih lapisan dinding usus </a:t>
            </a:r>
          </a:p>
          <a:p>
            <a:r>
              <a:rPr lang="en-US"/>
              <a:t>Divertikulum pharinx ( Zenker ) terjadi pada esofagus superior , kemungkinan disebabkan oleh disfungsi motorik</a:t>
            </a:r>
          </a:p>
        </p:txBody>
      </p:sp>
      <p:pic>
        <p:nvPicPr>
          <p:cNvPr id="36868" name="Picture 2" descr="http://t0.gstatic.com/images?q=tbn:ANd9GcR4rotK8CkcIp5L4UTVNMMXU847OxaYKV5Z1zAUn746gjbbeb3MeVekd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571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534400" cy="914400"/>
          </a:xfrm>
        </p:spPr>
        <p:txBody>
          <a:bodyPr>
            <a:normAutofit/>
          </a:bodyPr>
          <a:lstStyle/>
          <a:p>
            <a:r>
              <a:rPr lang="fi-FI" dirty="0"/>
              <a:t>Q39 Malformasi kongenital oesophagus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Q39.0 </a:t>
            </a:r>
            <a:r>
              <a:rPr lang="fi-FI" b="1" dirty="0"/>
              <a:t>Atresia esophagus tanpa fistula </a:t>
            </a:r>
            <a:r>
              <a:rPr lang="en-US" dirty="0"/>
              <a:t>;</a:t>
            </a:r>
            <a:r>
              <a:rPr lang="fi-FI" dirty="0"/>
              <a:t> </a:t>
            </a:r>
            <a:r>
              <a:rPr lang="es-ES" dirty="0"/>
              <a:t>Atresia </a:t>
            </a:r>
            <a:r>
              <a:rPr lang="es-ES" dirty="0" err="1"/>
              <a:t>esophagus</a:t>
            </a:r>
            <a:r>
              <a:rPr lang="es-ES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Q39.1 </a:t>
            </a:r>
            <a:r>
              <a:rPr lang="es-ES" b="1" dirty="0"/>
              <a:t>Atresia </a:t>
            </a:r>
            <a:r>
              <a:rPr lang="es-ES" b="1" dirty="0" err="1"/>
              <a:t>esophagus</a:t>
            </a:r>
            <a:r>
              <a:rPr lang="es-ES" b="1" dirty="0"/>
              <a:t> </a:t>
            </a:r>
            <a:r>
              <a:rPr lang="es-ES" b="1" dirty="0" err="1"/>
              <a:t>dengan</a:t>
            </a:r>
            <a:r>
              <a:rPr lang="es-ES" b="1" dirty="0"/>
              <a:t> fistula </a:t>
            </a:r>
            <a:r>
              <a:rPr lang="es-ES" dirty="0" err="1"/>
              <a:t>trakheo-esophagus</a:t>
            </a:r>
            <a:r>
              <a:rPr lang="es-ES" dirty="0"/>
              <a:t> </a:t>
            </a:r>
            <a:r>
              <a:rPr lang="en-US" dirty="0"/>
              <a:t>;</a:t>
            </a:r>
            <a:r>
              <a:rPr lang="es-ES" dirty="0"/>
              <a:t> Atresia </a:t>
            </a:r>
            <a:r>
              <a:rPr lang="es-ES" dirty="0" err="1"/>
              <a:t>esophagus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fistula </a:t>
            </a:r>
            <a:r>
              <a:rPr lang="es-ES" dirty="0" err="1"/>
              <a:t>bronkho-oesophagus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Q39.2 </a:t>
            </a:r>
            <a:r>
              <a:rPr lang="es-ES" b="1" dirty="0"/>
              <a:t>Fistula </a:t>
            </a:r>
            <a:r>
              <a:rPr lang="es-ES" b="1" dirty="0" err="1"/>
              <a:t>kongenital</a:t>
            </a:r>
            <a:r>
              <a:rPr lang="es-ES" b="1" dirty="0"/>
              <a:t> </a:t>
            </a:r>
            <a:r>
              <a:rPr lang="es-ES" b="1" dirty="0" err="1"/>
              <a:t>trakheo-oesophagus</a:t>
            </a:r>
            <a:r>
              <a:rPr lang="es-ES" b="1" dirty="0"/>
              <a:t> </a:t>
            </a:r>
            <a:r>
              <a:rPr lang="es-ES" b="1" dirty="0" err="1"/>
              <a:t>tanpa</a:t>
            </a:r>
            <a:r>
              <a:rPr lang="es-ES" b="1" dirty="0"/>
              <a:t> atresia </a:t>
            </a:r>
            <a:r>
              <a:rPr lang="en-US" dirty="0"/>
              <a:t>;</a:t>
            </a:r>
            <a:r>
              <a:rPr lang="es-ES" dirty="0"/>
              <a:t>  Fistula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trakheo-oesophagus</a:t>
            </a:r>
            <a:r>
              <a:rPr lang="es-ES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Q39.3 </a:t>
            </a:r>
            <a:r>
              <a:rPr lang="es-ES" b="1" dirty="0" err="1"/>
              <a:t>Stenosis</a:t>
            </a:r>
            <a:r>
              <a:rPr lang="es-ES" b="1" dirty="0"/>
              <a:t> dan </a:t>
            </a:r>
            <a:r>
              <a:rPr lang="es-ES" b="1" dirty="0" err="1"/>
              <a:t>striktura</a:t>
            </a:r>
            <a:r>
              <a:rPr lang="es-ES" b="1" dirty="0"/>
              <a:t> </a:t>
            </a:r>
            <a:r>
              <a:rPr lang="es-ES" b="1" dirty="0" err="1"/>
              <a:t>kongenital</a:t>
            </a:r>
            <a:r>
              <a:rPr lang="es-ES" b="1" dirty="0"/>
              <a:t> </a:t>
            </a:r>
            <a:r>
              <a:rPr lang="es-ES" b="1" dirty="0" err="1"/>
              <a:t>esophagus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Q39.4 </a:t>
            </a:r>
            <a:r>
              <a:rPr lang="es-ES" b="1" dirty="0"/>
              <a:t>Web </a:t>
            </a:r>
            <a:r>
              <a:rPr lang="es-ES" b="1" dirty="0" err="1"/>
              <a:t>esophagus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Q39.5 </a:t>
            </a:r>
            <a:r>
              <a:rPr lang="es-ES" b="1" dirty="0" err="1"/>
              <a:t>Dilatasi</a:t>
            </a:r>
            <a:r>
              <a:rPr lang="es-ES" b="1" dirty="0"/>
              <a:t> </a:t>
            </a:r>
            <a:r>
              <a:rPr lang="es-ES" b="1" dirty="0" err="1"/>
              <a:t>kongenital</a:t>
            </a:r>
            <a:r>
              <a:rPr lang="es-ES" b="1" dirty="0"/>
              <a:t> </a:t>
            </a:r>
            <a:r>
              <a:rPr lang="es-ES" b="1" dirty="0" err="1"/>
              <a:t>esophagus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Q39.6 </a:t>
            </a:r>
            <a:r>
              <a:rPr lang="es-ES" b="1" dirty="0" err="1"/>
              <a:t>Divertikulum</a:t>
            </a:r>
            <a:r>
              <a:rPr lang="es-ES" b="1" dirty="0"/>
              <a:t> </a:t>
            </a:r>
            <a:r>
              <a:rPr lang="es-ES" b="1" dirty="0" err="1"/>
              <a:t>esophagus</a:t>
            </a:r>
            <a:r>
              <a:rPr lang="es-ES" b="1" dirty="0"/>
              <a:t> </a:t>
            </a:r>
            <a:r>
              <a:rPr lang="en-US" b="1" dirty="0"/>
              <a:t>;</a:t>
            </a:r>
            <a:r>
              <a:rPr lang="es-ES" b="1" dirty="0"/>
              <a:t> </a:t>
            </a:r>
            <a:r>
              <a:rPr lang="es-ES" b="1" dirty="0" err="1"/>
              <a:t>Esophageal</a:t>
            </a:r>
            <a:r>
              <a:rPr lang="es-ES" b="1" dirty="0"/>
              <a:t> </a:t>
            </a:r>
            <a:r>
              <a:rPr lang="es-ES" b="1" dirty="0" err="1"/>
              <a:t>pouch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 </a:t>
            </a:r>
            <a:r>
              <a:rPr lang="es-ES" dirty="0"/>
              <a:t>Q39.8 </a:t>
            </a:r>
            <a:r>
              <a:rPr lang="es-ES" dirty="0" err="1"/>
              <a:t>Malformasi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oesophagus</a:t>
            </a:r>
            <a:r>
              <a:rPr lang="es-ES" dirty="0"/>
              <a:t> </a:t>
            </a:r>
            <a:r>
              <a:rPr lang="es-ES" dirty="0" err="1"/>
              <a:t>lainnya</a:t>
            </a:r>
            <a:r>
              <a:rPr lang="es-ES" dirty="0"/>
              <a:t> </a:t>
            </a:r>
            <a:r>
              <a:rPr lang="en-US" dirty="0"/>
              <a:t>;</a:t>
            </a:r>
            <a:r>
              <a:rPr lang="es-ES" dirty="0"/>
              <a:t> </a:t>
            </a:r>
            <a:r>
              <a:rPr lang="es-ES" dirty="0" err="1"/>
              <a:t>Esophagus</a:t>
            </a:r>
            <a:r>
              <a:rPr lang="es-ES" dirty="0"/>
              <a:t>: </a:t>
            </a:r>
            <a:r>
              <a:rPr lang="es-ES" dirty="0" err="1"/>
              <a:t>absen</a:t>
            </a:r>
            <a:r>
              <a:rPr lang="es-ES" dirty="0"/>
              <a:t>, </a:t>
            </a:r>
            <a:r>
              <a:rPr lang="es-ES" dirty="0" err="1"/>
              <a:t>tergeser</a:t>
            </a:r>
            <a:r>
              <a:rPr lang="es-ES" dirty="0"/>
              <a:t> secara </a:t>
            </a:r>
            <a:r>
              <a:rPr lang="es-ES" dirty="0" err="1"/>
              <a:t>kongenital</a:t>
            </a:r>
            <a:r>
              <a:rPr lang="es-ES" dirty="0"/>
              <a:t>,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duplikasi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Q39.9 </a:t>
            </a:r>
            <a:r>
              <a:rPr lang="es-ES" dirty="0" err="1"/>
              <a:t>Malformasi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esophagus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493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Congenital hypertrophic pyloric stenosis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10200"/>
          </a:xfrm>
        </p:spPr>
        <p:txBody>
          <a:bodyPr>
            <a:noAutofit/>
          </a:bodyPr>
          <a:lstStyle/>
          <a:p>
            <a:pPr marL="274320" indent="-274320">
              <a:spcBef>
                <a:spcPct val="0"/>
              </a:spcBef>
              <a:buFont typeface="Arial" charset="0"/>
              <a:buNone/>
            </a:pPr>
            <a:r>
              <a:rPr lang="en-US" sz="2300" dirty="0"/>
              <a:t>= </a:t>
            </a:r>
            <a:r>
              <a:rPr lang="en-US" sz="2300" b="1" dirty="0" err="1">
                <a:solidFill>
                  <a:srgbClr val="FF0000"/>
                </a:solidFill>
              </a:rPr>
              <a:t>Steanosis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piloris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penyempitan</a:t>
            </a:r>
            <a:r>
              <a:rPr lang="en-US" sz="2300" dirty="0"/>
              <a:t> </a:t>
            </a:r>
            <a:r>
              <a:rPr lang="en-US" sz="2300" dirty="0" err="1"/>
              <a:t>bagian</a:t>
            </a:r>
            <a:r>
              <a:rPr lang="en-US" sz="2300" dirty="0"/>
              <a:t> </a:t>
            </a:r>
            <a:r>
              <a:rPr lang="en-US" sz="2300" dirty="0" err="1"/>
              <a:t>ujung</a:t>
            </a:r>
            <a:r>
              <a:rPr lang="en-US" sz="2300" dirty="0"/>
              <a:t> </a:t>
            </a:r>
            <a:r>
              <a:rPr lang="en-US" sz="2300" dirty="0" err="1"/>
              <a:t>lambung</a:t>
            </a:r>
            <a:r>
              <a:rPr lang="en-US" sz="2300" dirty="0"/>
              <a:t> </a:t>
            </a:r>
            <a:r>
              <a:rPr lang="en-US" sz="2300" dirty="0" err="1"/>
              <a:t>menuju</a:t>
            </a:r>
            <a:r>
              <a:rPr lang="en-US" sz="2300" dirty="0"/>
              <a:t> </a:t>
            </a:r>
            <a:r>
              <a:rPr lang="en-US" sz="2300" dirty="0" err="1"/>
              <a:t>usus</a:t>
            </a:r>
            <a:r>
              <a:rPr lang="en-US" sz="2300" dirty="0"/>
              <a:t> </a:t>
            </a:r>
            <a:r>
              <a:rPr lang="en-US" sz="2300" dirty="0" err="1"/>
              <a:t>halus</a:t>
            </a:r>
            <a:r>
              <a:rPr lang="en-US" sz="2300" dirty="0"/>
              <a:t> </a:t>
            </a:r>
            <a:r>
              <a:rPr lang="en-US" sz="2300" dirty="0" err="1"/>
              <a:t>akibat</a:t>
            </a:r>
            <a:r>
              <a:rPr lang="en-US" sz="2300" dirty="0"/>
              <a:t> </a:t>
            </a:r>
            <a:r>
              <a:rPr lang="en-US" sz="2300" dirty="0" err="1"/>
              <a:t>hipertropi</a:t>
            </a:r>
            <a:r>
              <a:rPr lang="en-US" sz="2300" dirty="0"/>
              <a:t> </a:t>
            </a:r>
            <a:r>
              <a:rPr lang="en-US" sz="2300" dirty="0" err="1"/>
              <a:t>otot</a:t>
            </a:r>
            <a:r>
              <a:rPr lang="en-US" sz="2300" dirty="0"/>
              <a:t> </a:t>
            </a:r>
            <a:r>
              <a:rPr lang="en-US" sz="2300" dirty="0" err="1"/>
              <a:t>polos</a:t>
            </a:r>
            <a:r>
              <a:rPr lang="en-US" sz="2300" dirty="0"/>
              <a:t> </a:t>
            </a:r>
            <a:r>
              <a:rPr lang="en-US" sz="2300" dirty="0" err="1"/>
              <a:t>diantrum</a:t>
            </a:r>
            <a:r>
              <a:rPr lang="en-US" sz="2300" dirty="0"/>
              <a:t> </a:t>
            </a:r>
            <a:r>
              <a:rPr lang="en-US" sz="2300" dirty="0" err="1"/>
              <a:t>lambung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lapisan</a:t>
            </a:r>
            <a:r>
              <a:rPr lang="en-US" sz="2300" dirty="0"/>
              <a:t> </a:t>
            </a:r>
            <a:r>
              <a:rPr lang="en-US" sz="2300" dirty="0" err="1"/>
              <a:t>otot</a:t>
            </a:r>
            <a:r>
              <a:rPr lang="en-US" sz="2300" dirty="0"/>
              <a:t> </a:t>
            </a:r>
            <a:r>
              <a:rPr lang="en-US" sz="2300" dirty="0" err="1"/>
              <a:t>sirkuler</a:t>
            </a:r>
            <a:r>
              <a:rPr lang="en-US" sz="2300" dirty="0"/>
              <a:t> </a:t>
            </a:r>
            <a:r>
              <a:rPr lang="en-US" sz="2300" dirty="0" err="1"/>
              <a:t>sfingter</a:t>
            </a:r>
            <a:r>
              <a:rPr lang="en-US" sz="2300" dirty="0"/>
              <a:t> pylorus  yang </a:t>
            </a:r>
            <a:r>
              <a:rPr lang="en-US" sz="2300" dirty="0" err="1"/>
              <a:t>menyempitkan</a:t>
            </a:r>
            <a:r>
              <a:rPr lang="en-US" sz="2300" dirty="0"/>
              <a:t> lumen </a:t>
            </a:r>
          </a:p>
          <a:p>
            <a:pPr marL="274320" indent="-274320">
              <a:spcBef>
                <a:spcPct val="0"/>
              </a:spcBef>
            </a:pPr>
            <a:r>
              <a:rPr lang="en-US" sz="2300" b="1" dirty="0">
                <a:solidFill>
                  <a:srgbClr val="FF0000"/>
                </a:solidFill>
              </a:rPr>
              <a:t>Hypertrophic pyloric stenosis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penyumbatan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saluran</a:t>
            </a:r>
            <a:r>
              <a:rPr lang="en-US" sz="2300" dirty="0"/>
              <a:t> </a:t>
            </a:r>
            <a:r>
              <a:rPr lang="en-US" sz="2300" dirty="0" err="1"/>
              <a:t>gaster</a:t>
            </a:r>
            <a:r>
              <a:rPr lang="en-US" sz="2300" dirty="0"/>
              <a:t> </a:t>
            </a:r>
            <a:r>
              <a:rPr lang="en-US" sz="2300" dirty="0" err="1"/>
              <a:t>disebabkan</a:t>
            </a:r>
            <a:r>
              <a:rPr lang="en-US" sz="2300" dirty="0"/>
              <a:t> </a:t>
            </a:r>
            <a:r>
              <a:rPr lang="en-US" sz="2300" dirty="0" err="1"/>
              <a:t>terlalu</a:t>
            </a:r>
            <a:r>
              <a:rPr lang="en-US" sz="2300" dirty="0"/>
              <a:t> </a:t>
            </a:r>
            <a:r>
              <a:rPr lang="en-US" sz="2300" dirty="0" err="1"/>
              <a:t>berkembangnya</a:t>
            </a:r>
            <a:r>
              <a:rPr lang="en-US" sz="2300" dirty="0"/>
              <a:t> (</a:t>
            </a:r>
            <a:r>
              <a:rPr lang="en-US" sz="2300" dirty="0" err="1"/>
              <a:t>hipertropi</a:t>
            </a:r>
            <a:r>
              <a:rPr lang="en-US" sz="2300" dirty="0"/>
              <a:t>) </a:t>
            </a:r>
            <a:r>
              <a:rPr lang="en-US" sz="2300" dirty="0" err="1"/>
              <a:t>otot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persambungan</a:t>
            </a:r>
            <a:r>
              <a:rPr lang="en-US" sz="2300" dirty="0"/>
              <a:t> </a:t>
            </a:r>
            <a:r>
              <a:rPr lang="en-US" sz="2300" dirty="0" err="1"/>
              <a:t>gaster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usus</a:t>
            </a:r>
            <a:endParaRPr lang="en-US" sz="2300" dirty="0"/>
          </a:p>
          <a:p>
            <a:pPr marL="274320" indent="-274320">
              <a:spcBef>
                <a:spcPct val="0"/>
              </a:spcBef>
            </a:pPr>
            <a:r>
              <a:rPr lang="en-US" sz="2300" dirty="0" err="1"/>
              <a:t>Akibatnya</a:t>
            </a:r>
            <a:r>
              <a:rPr lang="en-US" sz="2300" dirty="0"/>
              <a:t> </a:t>
            </a:r>
            <a:r>
              <a:rPr lang="en-US" sz="2300" dirty="0" err="1"/>
              <a:t>bayi</a:t>
            </a:r>
            <a:r>
              <a:rPr lang="en-US" sz="2300" dirty="0"/>
              <a:t> </a:t>
            </a:r>
            <a:r>
              <a:rPr lang="en-US" sz="2300" dirty="0" err="1"/>
              <a:t>akan</a:t>
            </a:r>
            <a:r>
              <a:rPr lang="en-US" sz="2300" dirty="0"/>
              <a:t> </a:t>
            </a:r>
            <a:r>
              <a:rPr lang="en-US" sz="2300" dirty="0" err="1"/>
              <a:t>memuntahkan</a:t>
            </a:r>
            <a:r>
              <a:rPr lang="en-US" sz="2300" dirty="0"/>
              <a:t> </a:t>
            </a:r>
            <a:r>
              <a:rPr lang="en-US" sz="2300" dirty="0" err="1"/>
              <a:t>kembali</a:t>
            </a:r>
            <a:r>
              <a:rPr lang="en-US" sz="2300" dirty="0"/>
              <a:t> </a:t>
            </a:r>
            <a:r>
              <a:rPr lang="en-US" sz="2300" dirty="0" err="1"/>
              <a:t>makanan</a:t>
            </a:r>
            <a:r>
              <a:rPr lang="en-US" sz="2300" dirty="0"/>
              <a:t> yang </a:t>
            </a:r>
            <a:r>
              <a:rPr lang="en-US" sz="2300" dirty="0" err="1"/>
              <a:t>diberikan</a:t>
            </a:r>
            <a:r>
              <a:rPr lang="en-US" sz="2300" dirty="0"/>
              <a:t> </a:t>
            </a:r>
            <a:r>
              <a:rPr lang="en-US" sz="2300" dirty="0">
                <a:sym typeface="Wingdings" pitchFamily="2" charset="2"/>
              </a:rPr>
              <a:t> </a:t>
            </a:r>
            <a:r>
              <a:rPr lang="en-US" sz="2300" dirty="0" err="1"/>
              <a:t>muntah</a:t>
            </a:r>
            <a:r>
              <a:rPr lang="en-US" sz="2300" dirty="0"/>
              <a:t> </a:t>
            </a:r>
            <a:r>
              <a:rPr lang="en-US" sz="2300" dirty="0" err="1"/>
              <a:t>hebat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nyemprot</a:t>
            </a:r>
            <a:r>
              <a:rPr lang="en-US" sz="2300" dirty="0"/>
              <a:t>, </a:t>
            </a:r>
          </a:p>
          <a:p>
            <a:pPr marL="274320" indent="-274320">
              <a:spcBef>
                <a:spcPct val="0"/>
              </a:spcBef>
            </a:pPr>
            <a:r>
              <a:rPr lang="en-US" sz="2300" dirty="0" err="1"/>
              <a:t>bayi</a:t>
            </a:r>
            <a:r>
              <a:rPr lang="en-US" sz="2300" dirty="0"/>
              <a:t> </a:t>
            </a:r>
            <a:r>
              <a:rPr lang="en-US" sz="2300" dirty="0" err="1"/>
              <a:t>juga</a:t>
            </a:r>
            <a:r>
              <a:rPr lang="en-US" sz="2300" dirty="0"/>
              <a:t> </a:t>
            </a:r>
            <a:r>
              <a:rPr lang="en-US" sz="2300" dirty="0" err="1"/>
              <a:t>terus-menerus</a:t>
            </a:r>
            <a:r>
              <a:rPr lang="en-US" sz="2300" dirty="0"/>
              <a:t> </a:t>
            </a:r>
            <a:r>
              <a:rPr lang="en-US" sz="2300" dirty="0" err="1"/>
              <a:t>merasa</a:t>
            </a:r>
            <a:r>
              <a:rPr lang="en-US" sz="2300" dirty="0"/>
              <a:t> </a:t>
            </a:r>
            <a:r>
              <a:rPr lang="en-US" sz="2300" dirty="0" err="1"/>
              <a:t>lapar</a:t>
            </a:r>
            <a:r>
              <a:rPr lang="en-US" sz="2300" dirty="0"/>
              <a:t> ,</a:t>
            </a:r>
            <a:r>
              <a:rPr lang="en-US" sz="2300" dirty="0" err="1"/>
              <a:t>gelisah</a:t>
            </a:r>
            <a:r>
              <a:rPr lang="en-US" sz="2300" dirty="0"/>
              <a:t> , </a:t>
            </a:r>
            <a:r>
              <a:rPr lang="en-US" sz="2300" dirty="0" err="1"/>
              <a:t>buang</a:t>
            </a:r>
            <a:r>
              <a:rPr lang="en-US" sz="2300" dirty="0"/>
              <a:t> air </a:t>
            </a:r>
            <a:r>
              <a:rPr lang="en-US" sz="2300" dirty="0" err="1"/>
              <a:t>besar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teratur</a:t>
            </a:r>
            <a:r>
              <a:rPr lang="en-US" sz="2300" dirty="0"/>
              <a:t>, </a:t>
            </a:r>
            <a:r>
              <a:rPr lang="en-US" sz="2300" dirty="0" err="1">
                <a:sym typeface="Wingdings" pitchFamily="2" charset="2"/>
              </a:rPr>
              <a:t>penurunan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err="1">
                <a:sym typeface="Wingdings" pitchFamily="2" charset="2"/>
              </a:rPr>
              <a:t>berat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err="1">
                <a:sym typeface="Wingdings" pitchFamily="2" charset="2"/>
              </a:rPr>
              <a:t>badan</a:t>
            </a:r>
            <a:r>
              <a:rPr lang="en-US" sz="2300" dirty="0">
                <a:sym typeface="Wingdings" pitchFamily="2" charset="2"/>
              </a:rPr>
              <a:t> , </a:t>
            </a:r>
            <a:r>
              <a:rPr lang="en-US" sz="2300" dirty="0" err="1">
                <a:sym typeface="Wingdings" pitchFamily="2" charset="2"/>
              </a:rPr>
              <a:t>tanda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err="1">
                <a:sym typeface="Wingdings" pitchFamily="2" charset="2"/>
              </a:rPr>
              <a:t>dehidrasi</a:t>
            </a:r>
            <a:r>
              <a:rPr lang="en-US" sz="2300" dirty="0">
                <a:sym typeface="Wingdings" pitchFamily="2" charset="2"/>
              </a:rPr>
              <a:t>  </a:t>
            </a:r>
          </a:p>
          <a:p>
            <a:pPr marL="274320" indent="-274320">
              <a:spcBef>
                <a:spcPct val="0"/>
              </a:spcBef>
            </a:pPr>
            <a:r>
              <a:rPr lang="fi-FI" sz="2300" dirty="0"/>
              <a:t>paling sering terjadi pada neonatus dan bayi berumur 1-10 minggu dengan rentang usia 5 hari sampai 5 bulan.</a:t>
            </a:r>
            <a:endParaRPr lang="en-US" sz="2300" dirty="0">
              <a:sym typeface="Wingdings" pitchFamily="2" charset="2"/>
            </a:endParaRPr>
          </a:p>
          <a:p>
            <a:pPr marL="274320" indent="-274320">
              <a:spcBef>
                <a:spcPct val="0"/>
              </a:spcBef>
            </a:pPr>
            <a:r>
              <a:rPr lang="en-US" sz="2300" dirty="0" err="1">
                <a:sym typeface="Wingdings" pitchFamily="2" charset="2"/>
              </a:rPr>
              <a:t>Gejala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err="1">
                <a:sym typeface="Wingdings" pitchFamily="2" charset="2"/>
              </a:rPr>
              <a:t>terlihat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err="1">
                <a:sym typeface="Wingdings" pitchFamily="2" charset="2"/>
              </a:rPr>
              <a:t>pada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err="1">
                <a:sym typeface="Wingdings" pitchFamily="2" charset="2"/>
              </a:rPr>
              <a:t>usia</a:t>
            </a:r>
            <a:r>
              <a:rPr lang="en-US" sz="2300" dirty="0">
                <a:sym typeface="Wingdings" pitchFamily="2" charset="2"/>
              </a:rPr>
              <a:t> 2 – 6 </a:t>
            </a:r>
            <a:r>
              <a:rPr lang="en-US" sz="2300" dirty="0" err="1">
                <a:sym typeface="Wingdings" pitchFamily="2" charset="2"/>
              </a:rPr>
              <a:t>minggu</a:t>
            </a:r>
            <a:r>
              <a:rPr lang="en-US" sz="2300" dirty="0">
                <a:sym typeface="Wingdings" pitchFamily="2" charset="2"/>
              </a:rPr>
              <a:t>  </a:t>
            </a:r>
          </a:p>
          <a:p>
            <a:pPr marL="274320" indent="-274320">
              <a:spcBef>
                <a:spcPct val="0"/>
              </a:spcBef>
            </a:pPr>
            <a:r>
              <a:rPr lang="en-US" sz="2300" dirty="0" err="1"/>
              <a:t>Diperlukan</a:t>
            </a:r>
            <a:r>
              <a:rPr lang="en-US" sz="2300" dirty="0"/>
              <a:t>  </a:t>
            </a:r>
            <a:r>
              <a:rPr lang="en-US" sz="2300" dirty="0" err="1"/>
              <a:t>tindakan</a:t>
            </a:r>
            <a:r>
              <a:rPr lang="en-US" sz="2300" dirty="0"/>
              <a:t> </a:t>
            </a:r>
            <a:r>
              <a:rPr lang="en-US" sz="2300" dirty="0" err="1"/>
              <a:t>bedah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melebarkan</a:t>
            </a:r>
            <a:r>
              <a:rPr lang="en-US" sz="2300" dirty="0"/>
              <a:t> </a:t>
            </a:r>
            <a:r>
              <a:rPr lang="en-US" sz="2300" dirty="0" err="1"/>
              <a:t>daerah</a:t>
            </a:r>
            <a:r>
              <a:rPr lang="en-US" sz="2300" dirty="0"/>
              <a:t> yang </a:t>
            </a:r>
            <a:r>
              <a:rPr lang="en-US" sz="2300" dirty="0" err="1"/>
              <a:t>menyempit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0805359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Atresia </a:t>
            </a:r>
            <a:r>
              <a:rPr lang="en-US" dirty="0" err="1"/>
              <a:t>oesofagus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3124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Atresia</a:t>
            </a:r>
            <a:r>
              <a:rPr lang="en-US" sz="2400" dirty="0"/>
              <a:t> </a:t>
            </a:r>
            <a:r>
              <a:rPr lang="en-US" sz="2400" dirty="0" err="1"/>
              <a:t>esofagus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esofagus</a:t>
            </a:r>
            <a:r>
              <a:rPr lang="en-US" sz="2400" dirty="0"/>
              <a:t> </a:t>
            </a:r>
            <a:r>
              <a:rPr lang="en-US" sz="2400" dirty="0" err="1"/>
              <a:t>buntu</a:t>
            </a:r>
            <a:r>
              <a:rPr lang="en-US" sz="2400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Etiologi</a:t>
            </a:r>
            <a:r>
              <a:rPr lang="en-US" sz="2400" dirty="0"/>
              <a:t>: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,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multifactor. </a:t>
            </a:r>
            <a:r>
              <a:rPr lang="en-US" sz="2400" dirty="0" err="1"/>
              <a:t>Faktor</a:t>
            </a:r>
            <a:r>
              <a:rPr lang="en-US" sz="2400" dirty="0"/>
              <a:t> genetic,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Sindrom</a:t>
            </a:r>
            <a:r>
              <a:rPr lang="en-US" sz="2400" dirty="0"/>
              <a:t> </a:t>
            </a:r>
            <a:r>
              <a:rPr lang="en-US" sz="2400" dirty="0" err="1"/>
              <a:t>Trisomi</a:t>
            </a:r>
            <a:r>
              <a:rPr lang="en-US" sz="2400" dirty="0"/>
              <a:t> 21,13, </a:t>
            </a:r>
            <a:r>
              <a:rPr lang="en-US" sz="2400" dirty="0" err="1"/>
              <a:t>dan</a:t>
            </a:r>
            <a:r>
              <a:rPr lang="en-US" sz="2400" dirty="0"/>
              <a:t> 18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klinik</a:t>
            </a:r>
            <a:r>
              <a:rPr lang="en-US" sz="2400" dirty="0"/>
              <a:t> 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Liur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meleleh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mulut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berbuih</a:t>
            </a:r>
            <a:r>
              <a:rPr lang="en-US" sz="2400" dirty="0"/>
              <a:t>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apabila</a:t>
            </a:r>
            <a:r>
              <a:rPr lang="en-US" sz="2400" dirty="0"/>
              <a:t> air </a:t>
            </a:r>
            <a:r>
              <a:rPr lang="en-US" sz="2400" dirty="0" err="1"/>
              <a:t>liur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trakea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aspirasi</a:t>
            </a:r>
            <a:r>
              <a:rPr lang="en-US" sz="2400" dirty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Bayi</a:t>
            </a:r>
            <a:r>
              <a:rPr lang="en-US" sz="2400" dirty="0"/>
              <a:t> 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sianosis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paru-paru</a:t>
            </a:r>
            <a:r>
              <a:rPr lang="en-US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8916" name="Picture 2" descr="http://shadenaturals.com/wp-content/gallery/ea-tef/ea-tef-diagr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487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 descr="http://1.bp.blogspot.com/_MCdLOttsqWw/TLxXO3_vcSI/AAAAAAAAEdc/yDj89Z-Jzx8/s320/anatomi_lambung_esofag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99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731838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Q00-Q07    Malformasi kongenital sistem syaraf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nl-NL" dirty="0"/>
              <a:t>Q00. </a:t>
            </a:r>
            <a:r>
              <a:rPr lang="nl-NL" b="1" dirty="0"/>
              <a:t>Anencephaly </a:t>
            </a:r>
            <a:r>
              <a:rPr lang="nl-NL" dirty="0"/>
              <a:t>dan malformasi yang mirip dengannya</a:t>
            </a:r>
          </a:p>
          <a:p>
            <a:r>
              <a:rPr lang="nl-NL" dirty="0"/>
              <a:t>Q01. </a:t>
            </a:r>
            <a:r>
              <a:rPr lang="nl-NL" b="1" dirty="0"/>
              <a:t>Ensefalokel</a:t>
            </a:r>
            <a:endParaRPr lang="en-US" b="1" dirty="0"/>
          </a:p>
          <a:p>
            <a:r>
              <a:rPr lang="nb-NO" dirty="0"/>
              <a:t>Q02. </a:t>
            </a:r>
            <a:r>
              <a:rPr lang="nb-NO" b="1" dirty="0"/>
              <a:t>Microcephaly</a:t>
            </a:r>
            <a:endParaRPr lang="en-US" b="1" dirty="0"/>
          </a:p>
          <a:p>
            <a:r>
              <a:rPr lang="en-US" dirty="0"/>
              <a:t>Q03. </a:t>
            </a:r>
            <a:r>
              <a:rPr lang="en-US" b="1" dirty="0" err="1"/>
              <a:t>Hidrosefalus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endParaRPr lang="en-US" b="1" dirty="0"/>
          </a:p>
          <a:p>
            <a:r>
              <a:rPr lang="it-IT" dirty="0"/>
              <a:t>Q04. </a:t>
            </a:r>
            <a:r>
              <a:rPr lang="it-IT" b="1" dirty="0"/>
              <a:t>Malformasi otak kongenital lainnya</a:t>
            </a:r>
            <a:endParaRPr lang="en-US" b="1" dirty="0"/>
          </a:p>
          <a:p>
            <a:r>
              <a:rPr lang="fi-FI" dirty="0"/>
              <a:t>Q05 </a:t>
            </a:r>
            <a:r>
              <a:rPr lang="fi-FI" b="1" dirty="0"/>
              <a:t>Spina bifida</a:t>
            </a:r>
            <a:endParaRPr lang="en-US" b="1" dirty="0"/>
          </a:p>
          <a:p>
            <a:r>
              <a:rPr lang="pt-BR" dirty="0"/>
              <a:t>Q06 </a:t>
            </a:r>
            <a:r>
              <a:rPr lang="pt-BR" b="1" dirty="0"/>
              <a:t>Malformasi medulla spinalis </a:t>
            </a:r>
            <a:r>
              <a:rPr lang="pt-BR" dirty="0"/>
              <a:t>kongenital lainnya</a:t>
            </a:r>
          </a:p>
          <a:p>
            <a:r>
              <a:rPr lang="fi-FI" dirty="0"/>
              <a:t>Q07 </a:t>
            </a:r>
            <a:r>
              <a:rPr lang="fi-FI" b="1" dirty="0"/>
              <a:t>Malformasi sistem syaraf kongenital </a:t>
            </a:r>
            <a:r>
              <a:rPr lang="fi-FI" dirty="0"/>
              <a:t>lainnya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27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fi-FI" sz="3600" dirty="0"/>
              <a:t>Q40 Malformasi kongenital lain saluran pencernaan atas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3735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Q40.0 </a:t>
            </a:r>
            <a:r>
              <a:rPr lang="fi-FI" sz="3400" b="1" dirty="0"/>
              <a:t>Stenosis pilorus </a:t>
            </a:r>
            <a:r>
              <a:rPr lang="fi-FI" sz="3400" dirty="0"/>
              <a:t>hipertrofika kongenital  Pilorus dengan kelainan kongenital atau infantil beurpa:</a:t>
            </a:r>
            <a:r>
              <a:rPr lang="en-US" sz="3400" dirty="0"/>
              <a:t>;</a:t>
            </a:r>
            <a:r>
              <a:rPr lang="fi-FI" sz="3400" dirty="0"/>
              <a:t>hipertrofi, stenosis, konstriksi, spasme, atau striktura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Q40.1 </a:t>
            </a:r>
            <a:r>
              <a:rPr lang="fi-FI" sz="3400" b="1" dirty="0"/>
              <a:t>Hiatus hernia </a:t>
            </a:r>
            <a:r>
              <a:rPr lang="fi-FI" sz="3400" dirty="0"/>
              <a:t>kongenital</a:t>
            </a:r>
            <a:r>
              <a:rPr lang="en-US" sz="3400" dirty="0"/>
              <a:t>;</a:t>
            </a:r>
            <a:r>
              <a:rPr lang="en-AU" sz="3400" dirty="0" err="1"/>
              <a:t>Masuknya</a:t>
            </a:r>
            <a:r>
              <a:rPr lang="en-AU" sz="3400" dirty="0"/>
              <a:t> </a:t>
            </a:r>
            <a:r>
              <a:rPr lang="en-AU" sz="3400" dirty="0" err="1"/>
              <a:t>cardia</a:t>
            </a:r>
            <a:r>
              <a:rPr lang="en-AU" sz="3400" dirty="0"/>
              <a:t> [</a:t>
            </a:r>
            <a:r>
              <a:rPr lang="en-AU" sz="3400" dirty="0" err="1"/>
              <a:t>bagian</a:t>
            </a:r>
            <a:r>
              <a:rPr lang="en-AU" sz="3400" dirty="0"/>
              <a:t> </a:t>
            </a:r>
            <a:r>
              <a:rPr lang="en-AU" sz="3400" dirty="0" err="1"/>
              <a:t>lambung</a:t>
            </a:r>
            <a:r>
              <a:rPr lang="en-AU" sz="3400" dirty="0"/>
              <a:t>] </a:t>
            </a:r>
            <a:r>
              <a:rPr lang="en-AU" sz="3400" dirty="0" err="1"/>
              <a:t>melalui</a:t>
            </a:r>
            <a:r>
              <a:rPr lang="en-AU" sz="3400" dirty="0"/>
              <a:t> hiatus </a:t>
            </a:r>
            <a:r>
              <a:rPr lang="en-AU" sz="3400" dirty="0" err="1"/>
              <a:t>esophagus</a:t>
            </a:r>
            <a:r>
              <a:rPr lang="en-AU" sz="3400" dirty="0"/>
              <a:t> 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400" i="1" dirty="0" err="1"/>
              <a:t>Kecuali</a:t>
            </a:r>
            <a:r>
              <a:rPr lang="en-AU" sz="3400" dirty="0"/>
              <a:t>: hernia </a:t>
            </a:r>
            <a:r>
              <a:rPr lang="en-AU" sz="3400" dirty="0" err="1"/>
              <a:t>diaphragma</a:t>
            </a:r>
            <a:r>
              <a:rPr lang="en-AU" sz="3400" dirty="0"/>
              <a:t> </a:t>
            </a:r>
            <a:r>
              <a:rPr lang="en-AU" sz="3400" dirty="0" err="1"/>
              <a:t>kongenital</a:t>
            </a:r>
            <a:r>
              <a:rPr lang="en-AU" sz="3400" dirty="0"/>
              <a:t> (Q79.0)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b="1" dirty="0"/>
              <a:t>Q40.2 </a:t>
            </a:r>
            <a:r>
              <a:rPr lang="en-AU" sz="3400" b="1" dirty="0" err="1"/>
              <a:t>Malformasi</a:t>
            </a:r>
            <a:r>
              <a:rPr lang="en-AU" sz="3400" b="1" dirty="0"/>
              <a:t> </a:t>
            </a:r>
            <a:r>
              <a:rPr lang="en-AU" sz="3400" b="1" dirty="0" err="1"/>
              <a:t>kongenital</a:t>
            </a:r>
            <a:r>
              <a:rPr lang="en-AU" sz="3400" b="1" dirty="0"/>
              <a:t> </a:t>
            </a:r>
            <a:r>
              <a:rPr lang="en-AU" sz="3400" dirty="0" err="1"/>
              <a:t>laimbung</a:t>
            </a:r>
            <a:r>
              <a:rPr lang="en-AU" sz="3400" dirty="0"/>
              <a:t> </a:t>
            </a:r>
            <a:r>
              <a:rPr lang="en-AU" sz="3400" dirty="0" err="1"/>
              <a:t>lainnya</a:t>
            </a:r>
            <a:r>
              <a:rPr lang="en-US" sz="3400" dirty="0"/>
              <a:t>;</a:t>
            </a:r>
            <a:r>
              <a:rPr lang="en-AU" sz="3400" dirty="0"/>
              <a:t>   </a:t>
            </a:r>
            <a:r>
              <a:rPr lang="en-AU" sz="3400" dirty="0" err="1"/>
              <a:t>Duplikasi</a:t>
            </a:r>
            <a:r>
              <a:rPr lang="en-AU" sz="3400" dirty="0"/>
              <a:t> </a:t>
            </a:r>
            <a:r>
              <a:rPr lang="en-AU" sz="3400" dirty="0" err="1"/>
              <a:t>lambung</a:t>
            </a:r>
            <a:r>
              <a:rPr lang="en-AU" sz="3400" dirty="0"/>
              <a:t> </a:t>
            </a:r>
            <a:r>
              <a:rPr lang="en-US" sz="3400" dirty="0"/>
              <a:t>;</a:t>
            </a:r>
            <a:r>
              <a:rPr lang="en-AU" sz="3400" dirty="0"/>
              <a:t> </a:t>
            </a:r>
            <a:r>
              <a:rPr lang="en-AU" sz="3400" dirty="0" err="1"/>
              <a:t>Megalogastria</a:t>
            </a:r>
            <a:r>
              <a:rPr lang="en-AU" sz="3400" dirty="0"/>
              <a:t>, </a:t>
            </a:r>
            <a:r>
              <a:rPr lang="en-AU" sz="3400" dirty="0" err="1"/>
              <a:t>mikrogastria</a:t>
            </a:r>
            <a:r>
              <a:rPr lang="en-AU" sz="3400" dirty="0"/>
              <a:t> </a:t>
            </a:r>
            <a:r>
              <a:rPr lang="en-US" sz="3400" dirty="0"/>
              <a:t>;</a:t>
            </a:r>
            <a:r>
              <a:rPr lang="en-AU" sz="3400" dirty="0"/>
              <a:t> </a:t>
            </a:r>
            <a:r>
              <a:rPr lang="en-AU" sz="3400" dirty="0" err="1"/>
              <a:t>Kardiospasme</a:t>
            </a:r>
            <a:r>
              <a:rPr lang="en-AU" sz="3400" dirty="0"/>
              <a:t> </a:t>
            </a:r>
            <a:r>
              <a:rPr lang="en-AU" sz="3400" dirty="0" err="1"/>
              <a:t>kongenital</a:t>
            </a:r>
            <a:r>
              <a:rPr lang="en-AU" sz="3400" dirty="0"/>
              <a:t> </a:t>
            </a:r>
            <a:r>
              <a:rPr lang="en-AU" sz="3400" dirty="0" err="1"/>
              <a:t>lambung</a:t>
            </a:r>
            <a:r>
              <a:rPr lang="en-AU" sz="3400" dirty="0"/>
              <a:t> </a:t>
            </a:r>
            <a:r>
              <a:rPr lang="en-US" sz="3400" dirty="0"/>
              <a:t>; </a:t>
            </a:r>
            <a:r>
              <a:rPr lang="en-US" sz="3400" dirty="0" err="1"/>
              <a:t>bentuk</a:t>
            </a:r>
            <a:r>
              <a:rPr lang="en-US" sz="3400" dirty="0"/>
              <a:t> ‘hourglass’ </a:t>
            </a:r>
            <a:r>
              <a:rPr lang="en-US" sz="3400" dirty="0" err="1"/>
              <a:t>kongenital</a:t>
            </a:r>
            <a:r>
              <a:rPr lang="en-US" sz="3400" dirty="0"/>
              <a:t> </a:t>
            </a:r>
            <a:r>
              <a:rPr lang="en-US" sz="3400" dirty="0" err="1"/>
              <a:t>lambung</a:t>
            </a:r>
            <a:r>
              <a:rPr lang="en-US" sz="3400" dirty="0"/>
              <a:t> 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Q40.3 </a:t>
            </a:r>
            <a:r>
              <a:rPr lang="en-AU" sz="3400" b="1" dirty="0" err="1"/>
              <a:t>Malformasi</a:t>
            </a:r>
            <a:r>
              <a:rPr lang="en-AU" sz="3400" b="1" dirty="0"/>
              <a:t> </a:t>
            </a:r>
            <a:r>
              <a:rPr lang="en-AU" sz="3400" b="1" dirty="0" err="1"/>
              <a:t>kongenital</a:t>
            </a:r>
            <a:r>
              <a:rPr lang="en-AU" sz="3400" b="1" dirty="0"/>
              <a:t> </a:t>
            </a:r>
            <a:r>
              <a:rPr lang="en-AU" sz="3400" b="1" dirty="0" err="1"/>
              <a:t>lambung</a:t>
            </a:r>
            <a:r>
              <a:rPr lang="en-AU" sz="3400" b="1" dirty="0"/>
              <a:t>, </a:t>
            </a:r>
            <a:r>
              <a:rPr lang="en-AU" sz="3400" dirty="0" err="1"/>
              <a:t>tidak</a:t>
            </a:r>
            <a:r>
              <a:rPr lang="en-AU" sz="3400" dirty="0"/>
              <a:t> </a:t>
            </a:r>
            <a:r>
              <a:rPr lang="en-AU" sz="3400" dirty="0" err="1"/>
              <a:t>dijelaskan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Q40.8 </a:t>
            </a:r>
            <a:r>
              <a:rPr lang="en-AU" sz="3400" b="1" dirty="0" err="1"/>
              <a:t>Malformasi</a:t>
            </a:r>
            <a:r>
              <a:rPr lang="en-AU" sz="3400" b="1" dirty="0"/>
              <a:t> </a:t>
            </a:r>
            <a:r>
              <a:rPr lang="en-AU" sz="3400" b="1" dirty="0" err="1"/>
              <a:t>kongenital</a:t>
            </a:r>
            <a:r>
              <a:rPr lang="en-AU" sz="3400" b="1" dirty="0"/>
              <a:t> lain </a:t>
            </a:r>
            <a:r>
              <a:rPr lang="en-AU" sz="3400" b="1" dirty="0" err="1"/>
              <a:t>saluran</a:t>
            </a:r>
            <a:r>
              <a:rPr lang="en-AU" sz="3400" b="1" dirty="0"/>
              <a:t> </a:t>
            </a:r>
            <a:r>
              <a:rPr lang="en-AU" sz="3400" b="1" dirty="0" err="1"/>
              <a:t>pencernaan</a:t>
            </a:r>
            <a:r>
              <a:rPr lang="en-AU" sz="3400" b="1" dirty="0"/>
              <a:t> </a:t>
            </a:r>
            <a:r>
              <a:rPr lang="en-AU" sz="3400" b="1" dirty="0" err="1"/>
              <a:t>atas</a:t>
            </a:r>
            <a:endParaRPr lang="en-US" sz="3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400" dirty="0"/>
              <a:t>Q40.9 </a:t>
            </a:r>
            <a:r>
              <a:rPr lang="en-AU" sz="3400" dirty="0" err="1"/>
              <a:t>M</a:t>
            </a:r>
            <a:r>
              <a:rPr lang="en-AU" sz="3400" b="1" dirty="0" err="1"/>
              <a:t>alformasi</a:t>
            </a:r>
            <a:r>
              <a:rPr lang="en-AU" sz="3400" b="1" dirty="0"/>
              <a:t> </a:t>
            </a:r>
            <a:r>
              <a:rPr lang="en-AU" sz="3400" b="1" dirty="0" err="1"/>
              <a:t>kongenital</a:t>
            </a:r>
            <a:r>
              <a:rPr lang="en-AU" sz="3400" b="1" dirty="0"/>
              <a:t> </a:t>
            </a:r>
            <a:r>
              <a:rPr lang="en-AU" sz="3400" b="1" dirty="0" err="1"/>
              <a:t>saluran</a:t>
            </a:r>
            <a:r>
              <a:rPr lang="en-AU" sz="3400" b="1" dirty="0"/>
              <a:t> </a:t>
            </a:r>
            <a:r>
              <a:rPr lang="en-AU" sz="3400" b="1" dirty="0" err="1"/>
              <a:t>pencernaan</a:t>
            </a:r>
            <a:r>
              <a:rPr lang="en-AU" sz="3400" b="1" dirty="0"/>
              <a:t> </a:t>
            </a:r>
            <a:r>
              <a:rPr lang="en-AU" sz="3400" b="1" dirty="0" err="1"/>
              <a:t>atas</a:t>
            </a:r>
            <a:r>
              <a:rPr lang="en-AU" sz="3400" b="1" dirty="0"/>
              <a:t>, </a:t>
            </a:r>
            <a:r>
              <a:rPr lang="en-AU" sz="3400" b="1" dirty="0" err="1"/>
              <a:t>tidak</a:t>
            </a:r>
            <a:r>
              <a:rPr lang="en-AU" sz="3400" b="1" dirty="0"/>
              <a:t> </a:t>
            </a:r>
            <a:r>
              <a:rPr lang="en-AU" sz="3400" b="1" dirty="0" err="1"/>
              <a:t>dijelaskan</a:t>
            </a:r>
            <a:r>
              <a:rPr lang="en-AU" sz="3400" b="1" dirty="0"/>
              <a:t> </a:t>
            </a:r>
            <a:r>
              <a:rPr lang="en-AU" sz="3400" dirty="0"/>
              <a:t>;  </a:t>
            </a:r>
            <a:r>
              <a:rPr lang="en-AU" sz="3400" dirty="0" err="1"/>
              <a:t>anomali</a:t>
            </a:r>
            <a:r>
              <a:rPr lang="en-AU" sz="3400" dirty="0"/>
              <a:t> </a:t>
            </a:r>
            <a:r>
              <a:rPr lang="en-AU" sz="3400" dirty="0" err="1"/>
              <a:t>atau</a:t>
            </a:r>
            <a:r>
              <a:rPr lang="en-AU" sz="3400" dirty="0"/>
              <a:t> </a:t>
            </a:r>
            <a:r>
              <a:rPr lang="en-AU" sz="3400" dirty="0" err="1"/>
              <a:t>deformitas</a:t>
            </a:r>
            <a:r>
              <a:rPr lang="en-AU" sz="3400" dirty="0"/>
              <a:t> </a:t>
            </a:r>
            <a:r>
              <a:rPr lang="en-AU" sz="3400" dirty="0" err="1"/>
              <a:t>kongenital</a:t>
            </a:r>
            <a:r>
              <a:rPr lang="en-AU" sz="3400" dirty="0"/>
              <a:t> </a:t>
            </a:r>
            <a:r>
              <a:rPr lang="en-AU" sz="3400" dirty="0" err="1"/>
              <a:t>saluran</a:t>
            </a:r>
            <a:r>
              <a:rPr lang="en-AU" sz="3400" dirty="0"/>
              <a:t> </a:t>
            </a:r>
            <a:r>
              <a:rPr lang="en-AU" sz="3400" dirty="0" err="1"/>
              <a:t>pencernaan</a:t>
            </a:r>
            <a:r>
              <a:rPr lang="en-AU" sz="3400" dirty="0"/>
              <a:t> </a:t>
            </a:r>
            <a:r>
              <a:rPr lang="en-AU" sz="3400" dirty="0" err="1"/>
              <a:t>atas</a:t>
            </a:r>
            <a:r>
              <a:rPr lang="en-AU" sz="3400" dirty="0"/>
              <a:t> NOS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64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Abdominal (</a:t>
            </a:r>
            <a:r>
              <a:rPr lang="en-US" dirty="0" err="1"/>
              <a:t>Omphalocele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Gastroschisis</a:t>
            </a:r>
            <a:r>
              <a:rPr lang="en-US" dirty="0"/>
              <a:t>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52400" y="1962150"/>
            <a:ext cx="8763000" cy="46672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600" dirty="0" err="1"/>
              <a:t>Omphalocele</a:t>
            </a:r>
            <a:r>
              <a:rPr lang="en-US" sz="2600" dirty="0"/>
              <a:t> </a:t>
            </a:r>
            <a:r>
              <a:rPr lang="en-US" sz="2600" dirty="0" err="1"/>
              <a:t>disebabkan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terbukanya</a:t>
            </a:r>
            <a:r>
              <a:rPr lang="en-US" sz="2600" dirty="0"/>
              <a:t> (</a:t>
            </a:r>
            <a:r>
              <a:rPr lang="en-US" sz="2600" dirty="0" err="1"/>
              <a:t>cacat</a:t>
            </a:r>
            <a:r>
              <a:rPr lang="en-US" sz="2600" dirty="0"/>
              <a:t>)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tengah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dinding</a:t>
            </a:r>
            <a:r>
              <a:rPr lang="en-US" sz="2600" dirty="0"/>
              <a:t> </a:t>
            </a:r>
            <a:r>
              <a:rPr lang="en-US" sz="2600" dirty="0" err="1"/>
              <a:t>perut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pusar</a:t>
            </a:r>
            <a:r>
              <a:rPr lang="en-US" sz="2600" dirty="0"/>
              <a:t> (umbilicus). 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err="1"/>
              <a:t>Kulit</a:t>
            </a:r>
            <a:r>
              <a:rPr lang="en-US" sz="2600" dirty="0"/>
              <a:t>, </a:t>
            </a:r>
            <a:r>
              <a:rPr lang="en-US" sz="2600" dirty="0" err="1"/>
              <a:t>otot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jaringan</a:t>
            </a:r>
            <a:r>
              <a:rPr lang="en-US" sz="2600" dirty="0"/>
              <a:t> </a:t>
            </a:r>
            <a:r>
              <a:rPr lang="en-US" sz="2600" dirty="0" err="1"/>
              <a:t>berserat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. </a:t>
            </a:r>
            <a:r>
              <a:rPr lang="en-US" sz="2600" dirty="0" err="1"/>
              <a:t>Usus</a:t>
            </a:r>
            <a:r>
              <a:rPr lang="en-US" sz="2600" dirty="0"/>
              <a:t> </a:t>
            </a:r>
            <a:r>
              <a:rPr lang="en-US" sz="2600" dirty="0" err="1"/>
              <a:t>menonjol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yang </a:t>
            </a:r>
            <a:r>
              <a:rPr lang="en-US" sz="2600" dirty="0" err="1"/>
              <a:t>terbuka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dilapisi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membrane yang tipis. </a:t>
            </a:r>
            <a:r>
              <a:rPr lang="en-US" sz="2600" dirty="0" err="1"/>
              <a:t>Tali</a:t>
            </a:r>
            <a:r>
              <a:rPr lang="en-US" sz="2600" dirty="0"/>
              <a:t> </a:t>
            </a:r>
            <a:r>
              <a:rPr lang="en-US" sz="2600" dirty="0" err="1"/>
              <a:t>pusar</a:t>
            </a:r>
            <a:r>
              <a:rPr lang="en-US" sz="2600" dirty="0"/>
              <a:t> </a:t>
            </a:r>
            <a:r>
              <a:rPr lang="en-US" sz="2600" dirty="0" err="1"/>
              <a:t>berada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pusat</a:t>
            </a:r>
            <a:r>
              <a:rPr lang="en-US" sz="2600" dirty="0"/>
              <a:t> </a:t>
            </a:r>
            <a:r>
              <a:rPr lang="en-US" sz="2600" dirty="0" err="1"/>
              <a:t>pembalikan</a:t>
            </a:r>
            <a:r>
              <a:rPr lang="en-US" sz="2600" dirty="0"/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err="1"/>
              <a:t>Gastroschisis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pembukaan</a:t>
            </a:r>
            <a:r>
              <a:rPr lang="en-US" sz="2600" dirty="0"/>
              <a:t> abnormal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dinding</a:t>
            </a:r>
            <a:r>
              <a:rPr lang="en-US" sz="2600" dirty="0"/>
              <a:t> </a:t>
            </a:r>
            <a:r>
              <a:rPr lang="en-US" sz="2600" dirty="0" err="1"/>
              <a:t>perut</a:t>
            </a:r>
            <a:r>
              <a:rPr lang="en-US" sz="2600" dirty="0"/>
              <a:t>, </a:t>
            </a:r>
            <a:r>
              <a:rPr lang="en-US" sz="2600" dirty="0" err="1"/>
              <a:t>biasanya</a:t>
            </a:r>
            <a:r>
              <a:rPr lang="en-US" sz="2600" dirty="0"/>
              <a:t> di </a:t>
            </a:r>
            <a:r>
              <a:rPr lang="en-US" sz="2600" dirty="0" err="1"/>
              <a:t>sebelah</a:t>
            </a:r>
            <a:r>
              <a:rPr lang="en-US" sz="2600" dirty="0"/>
              <a:t> </a:t>
            </a:r>
            <a:r>
              <a:rPr lang="en-US" sz="2600" dirty="0" err="1"/>
              <a:t>kanan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pusar</a:t>
            </a:r>
            <a:r>
              <a:rPr lang="en-US" sz="2600" dirty="0"/>
              <a:t>,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usus</a:t>
            </a:r>
            <a:r>
              <a:rPr lang="en-US" sz="2600" dirty="0"/>
              <a:t> yang </a:t>
            </a:r>
            <a:r>
              <a:rPr lang="en-US" sz="2600" dirty="0" err="1"/>
              <a:t>terbuka</a:t>
            </a:r>
            <a:r>
              <a:rPr lang="en-US" sz="2600" dirty="0"/>
              <a:t> </a:t>
            </a:r>
            <a:r>
              <a:rPr lang="en-US" sz="2600" dirty="0" err="1"/>
              <a:t>keluar</a:t>
            </a:r>
            <a:r>
              <a:rPr lang="en-US" sz="2600" dirty="0"/>
              <a:t> (hernia). 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err="1"/>
              <a:t>Kedua</a:t>
            </a:r>
            <a:r>
              <a:rPr lang="en-US" sz="2600" dirty="0"/>
              <a:t> </a:t>
            </a:r>
            <a:r>
              <a:rPr lang="en-US" sz="2600" dirty="0" err="1"/>
              <a:t>kondisi</a:t>
            </a:r>
            <a:r>
              <a:rPr lang="en-US" sz="2600" dirty="0"/>
              <a:t> </a:t>
            </a:r>
            <a:r>
              <a:rPr lang="en-US" sz="2600" dirty="0" err="1"/>
              <a:t>didiagnosa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600" dirty="0"/>
              <a:t>     ultrasound prenatal (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lahir</a:t>
            </a:r>
            <a:r>
              <a:rPr lang="en-US" sz="2600" dirty="0"/>
              <a:t>).</a:t>
            </a:r>
          </a:p>
        </p:txBody>
      </p:sp>
      <p:pic>
        <p:nvPicPr>
          <p:cNvPr id="40964" name="Picture 2" descr="http://3.bp.blogspot.com/_MCdLOttsqWw/TK4-cc-niCI/AAAAAAAAEb8/NJO8bnpCpps/s320/omphaloce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1332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Q41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absen</a:t>
            </a:r>
            <a:r>
              <a:rPr lang="en-US" dirty="0"/>
              <a:t>, atresia </a:t>
            </a:r>
            <a:r>
              <a:rPr lang="en-US" dirty="0" err="1"/>
              <a:t>dan</a:t>
            </a:r>
            <a:r>
              <a:rPr lang="en-US" dirty="0"/>
              <a:t> stenosis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halus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4267200"/>
          </a:xfrm>
        </p:spPr>
        <p:txBody>
          <a:bodyPr>
            <a:normAutofit lnSpcReduction="10000"/>
          </a:bodyPr>
          <a:lstStyle/>
          <a:p>
            <a:r>
              <a:rPr lang="en-AU" i="1" dirty="0" err="1"/>
              <a:t>Termasuk</a:t>
            </a:r>
            <a:r>
              <a:rPr lang="en-AU" dirty="0"/>
              <a:t>:    </a:t>
            </a:r>
            <a:r>
              <a:rPr lang="en-AU" dirty="0" err="1"/>
              <a:t>obstruksi</a:t>
            </a:r>
            <a:r>
              <a:rPr lang="en-AU" dirty="0"/>
              <a:t>, </a:t>
            </a:r>
            <a:r>
              <a:rPr lang="en-AU" dirty="0" err="1"/>
              <a:t>oklusi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striktura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 </a:t>
            </a:r>
            <a:r>
              <a:rPr lang="en-AU" dirty="0" err="1"/>
              <a:t>halus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 NOS</a:t>
            </a:r>
            <a:endParaRPr lang="en-US" dirty="0"/>
          </a:p>
          <a:p>
            <a:pPr lvl="1"/>
            <a:r>
              <a:rPr lang="en-AU" i="1" dirty="0" err="1"/>
              <a:t>Kecuali</a:t>
            </a:r>
            <a:r>
              <a:rPr lang="en-AU" dirty="0"/>
              <a:t>: ileus </a:t>
            </a:r>
            <a:r>
              <a:rPr lang="en-AU" dirty="0" err="1"/>
              <a:t>mekonium</a:t>
            </a:r>
            <a:r>
              <a:rPr lang="en-AU" dirty="0"/>
              <a:t> (E84.1)</a:t>
            </a:r>
          </a:p>
          <a:p>
            <a:pPr lvl="1"/>
            <a:endParaRPr lang="en-US" sz="1300" dirty="0"/>
          </a:p>
          <a:p>
            <a:r>
              <a:rPr lang="en-AU" dirty="0"/>
              <a:t>Q41.0 </a:t>
            </a:r>
            <a:r>
              <a:rPr lang="en-AU" b="1" dirty="0" err="1"/>
              <a:t>Absen</a:t>
            </a:r>
            <a:r>
              <a:rPr lang="en-AU" b="1" dirty="0"/>
              <a:t>, atresia </a:t>
            </a:r>
            <a:r>
              <a:rPr lang="en-AU" b="1" dirty="0" err="1"/>
              <a:t>dan</a:t>
            </a:r>
            <a:r>
              <a:rPr lang="en-AU" b="1" dirty="0"/>
              <a:t> stenosis </a:t>
            </a:r>
            <a:r>
              <a:rPr lang="en-AU" b="1" dirty="0" err="1"/>
              <a:t>kongenital</a:t>
            </a:r>
            <a:r>
              <a:rPr lang="en-AU" b="1" dirty="0"/>
              <a:t> duodenum</a:t>
            </a:r>
            <a:endParaRPr lang="en-US" b="1" dirty="0"/>
          </a:p>
          <a:p>
            <a:r>
              <a:rPr lang="en-AU" dirty="0"/>
              <a:t>Q41.1 </a:t>
            </a:r>
            <a:r>
              <a:rPr lang="en-AU" b="1" dirty="0" err="1"/>
              <a:t>Absen</a:t>
            </a:r>
            <a:r>
              <a:rPr lang="en-AU" b="1" dirty="0"/>
              <a:t>, atresia </a:t>
            </a:r>
            <a:r>
              <a:rPr lang="en-AU" b="1" dirty="0" err="1"/>
              <a:t>dan</a:t>
            </a:r>
            <a:r>
              <a:rPr lang="en-AU" b="1" dirty="0"/>
              <a:t> stenosis </a:t>
            </a:r>
            <a:r>
              <a:rPr lang="en-AU" b="1" dirty="0" err="1"/>
              <a:t>kongenital</a:t>
            </a:r>
            <a:r>
              <a:rPr lang="en-AU" b="1" dirty="0"/>
              <a:t> jejunum </a:t>
            </a:r>
            <a:r>
              <a:rPr lang="en-US" dirty="0"/>
              <a:t>;</a:t>
            </a:r>
            <a:r>
              <a:rPr lang="en-AU" dirty="0"/>
              <a:t>  Jejunum </a:t>
            </a:r>
            <a:r>
              <a:rPr lang="en-AU" dirty="0" err="1"/>
              <a:t>imperforata</a:t>
            </a:r>
            <a:r>
              <a:rPr lang="en-AU" dirty="0"/>
              <a:t>, apple peel syndrome,</a:t>
            </a:r>
            <a:endParaRPr lang="en-US" dirty="0"/>
          </a:p>
          <a:p>
            <a:r>
              <a:rPr lang="en-AU" dirty="0"/>
              <a:t>Q41.2 </a:t>
            </a:r>
            <a:r>
              <a:rPr lang="en-AU" b="1" dirty="0" err="1"/>
              <a:t>Absen</a:t>
            </a:r>
            <a:r>
              <a:rPr lang="en-AU" b="1" dirty="0"/>
              <a:t>, atresia </a:t>
            </a:r>
            <a:r>
              <a:rPr lang="en-AU" b="1" dirty="0" err="1"/>
              <a:t>dan</a:t>
            </a:r>
            <a:r>
              <a:rPr lang="en-AU" b="1" dirty="0"/>
              <a:t> stenosis </a:t>
            </a:r>
            <a:r>
              <a:rPr lang="en-AU" b="1" dirty="0" err="1"/>
              <a:t>kongenital</a:t>
            </a:r>
            <a:r>
              <a:rPr lang="en-AU" b="1" dirty="0"/>
              <a:t> ileum</a:t>
            </a:r>
            <a:endParaRPr lang="en-US" b="1" dirty="0"/>
          </a:p>
          <a:p>
            <a:r>
              <a:rPr lang="fi-FI" dirty="0"/>
              <a:t>Q41.8 Absen, atresia dan stenosis kongenital bagian lain usus halus</a:t>
            </a:r>
            <a:endParaRPr lang="en-US" dirty="0"/>
          </a:p>
          <a:p>
            <a:r>
              <a:rPr lang="en-AU" dirty="0"/>
              <a:t>Q41.9 </a:t>
            </a:r>
            <a:r>
              <a:rPr lang="en-AU" dirty="0" err="1"/>
              <a:t>Absen</a:t>
            </a:r>
            <a:r>
              <a:rPr lang="en-AU" dirty="0"/>
              <a:t>, atresia </a:t>
            </a:r>
            <a:r>
              <a:rPr lang="en-AU" dirty="0" err="1"/>
              <a:t>dan</a:t>
            </a:r>
            <a:r>
              <a:rPr lang="en-AU" dirty="0"/>
              <a:t> stenosis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 </a:t>
            </a:r>
            <a:r>
              <a:rPr lang="en-AU" dirty="0" err="1"/>
              <a:t>halus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,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0122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Atresia Duodeni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jam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.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</a:t>
            </a:r>
            <a:r>
              <a:rPr lang="en-US" dirty="0" err="1"/>
              <a:t>epigastrium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membuncit</a:t>
            </a:r>
            <a:r>
              <a:rPr lang="en-US" dirty="0"/>
              <a:t> </a:t>
            </a:r>
            <a:r>
              <a:rPr lang="en-US" dirty="0" err="1"/>
              <a:t>sesaat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. </a:t>
            </a: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projektil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berwarnah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ampula</a:t>
            </a:r>
            <a:r>
              <a:rPr lang="en-US" dirty="0"/>
              <a:t> </a:t>
            </a:r>
            <a:r>
              <a:rPr lang="en-US" dirty="0" err="1"/>
              <a:t>vateri</a:t>
            </a:r>
            <a:endParaRPr lang="en-US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Foto</a:t>
            </a:r>
            <a:r>
              <a:rPr lang="en-US" dirty="0"/>
              <a:t> abdomen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pelebaran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proksimal</a:t>
            </a:r>
            <a:r>
              <a:rPr lang="en-US" dirty="0"/>
              <a:t> duodenum </a:t>
            </a:r>
            <a:r>
              <a:rPr lang="en-US" dirty="0" err="1"/>
              <a:t>tampa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lain </a:t>
            </a:r>
            <a:r>
              <a:rPr lang="en-US" dirty="0" err="1"/>
              <a:t>usus</a:t>
            </a:r>
            <a:endParaRPr lang="en-US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.</a:t>
            </a:r>
          </a:p>
        </p:txBody>
      </p:sp>
      <p:pic>
        <p:nvPicPr>
          <p:cNvPr id="44036" name="Picture 2" descr="http://t3.gstatic.com/images?q=tbn:ANd9GcSnMnB3xppoqxkd9r7IqA3RLbu1jeZREDGK2ooN0sAeRhhM0Gof53ewI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566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Q42 </a:t>
            </a:r>
            <a:r>
              <a:rPr lang="en-US" dirty="0" err="1"/>
              <a:t>Absen</a:t>
            </a:r>
            <a:r>
              <a:rPr lang="en-US" dirty="0"/>
              <a:t>, atresia and stenosis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6482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AU" sz="2400" i="1" dirty="0" err="1"/>
              <a:t>Termasuk</a:t>
            </a:r>
            <a:r>
              <a:rPr lang="en-AU" sz="2400" dirty="0"/>
              <a:t>:    </a:t>
            </a:r>
            <a:r>
              <a:rPr lang="en-AU" sz="2400" dirty="0" err="1"/>
              <a:t>obstruksi</a:t>
            </a:r>
            <a:r>
              <a:rPr lang="en-AU" sz="2400" dirty="0"/>
              <a:t>, </a:t>
            </a:r>
            <a:r>
              <a:rPr lang="en-AU" sz="2400" dirty="0" err="1"/>
              <a:t>oklusi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striktura</a:t>
            </a:r>
            <a:r>
              <a:rPr lang="en-AU" sz="2400" dirty="0"/>
              <a:t> </a:t>
            </a:r>
            <a:r>
              <a:rPr lang="en-AU" sz="2400" dirty="0" err="1"/>
              <a:t>kongenital</a:t>
            </a:r>
            <a:r>
              <a:rPr lang="en-AU" sz="2400" dirty="0"/>
              <a:t> </a:t>
            </a:r>
            <a:r>
              <a:rPr lang="en-AU" sz="2400" dirty="0" err="1"/>
              <a:t>usus</a:t>
            </a:r>
            <a:r>
              <a:rPr lang="en-AU" sz="2400" dirty="0"/>
              <a:t> </a:t>
            </a:r>
            <a:r>
              <a:rPr lang="en-AU" sz="2400" dirty="0" err="1"/>
              <a:t>besar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endParaRPr lang="en-AU" sz="10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Q42.0 </a:t>
            </a:r>
            <a:r>
              <a:rPr lang="en-AU" sz="2400" b="1" dirty="0" err="1"/>
              <a:t>Absen</a:t>
            </a:r>
            <a:r>
              <a:rPr lang="en-AU" sz="2400" b="1" dirty="0"/>
              <a:t>, atresia </a:t>
            </a:r>
            <a:r>
              <a:rPr lang="en-AU" sz="2400" b="1" dirty="0" err="1"/>
              <a:t>dan</a:t>
            </a:r>
            <a:r>
              <a:rPr lang="en-AU" sz="2400" b="1" dirty="0"/>
              <a:t> stenosis </a:t>
            </a:r>
            <a:r>
              <a:rPr lang="en-AU" sz="2400" b="1" dirty="0" err="1"/>
              <a:t>kongenital</a:t>
            </a:r>
            <a:r>
              <a:rPr lang="en-AU" sz="2400" b="1" dirty="0"/>
              <a:t> </a:t>
            </a:r>
            <a:r>
              <a:rPr lang="en-AU" sz="2400" b="1" dirty="0" err="1"/>
              <a:t>rektum</a:t>
            </a:r>
            <a:r>
              <a:rPr lang="en-AU" sz="2400" b="1" dirty="0"/>
              <a:t> </a:t>
            </a:r>
            <a:r>
              <a:rPr lang="en-AU" sz="2400" b="1" dirty="0" err="1"/>
              <a:t>dengan</a:t>
            </a:r>
            <a:r>
              <a:rPr lang="en-AU" sz="2400" b="1" dirty="0"/>
              <a:t> fistula</a:t>
            </a:r>
            <a:endParaRPr lang="en-US" sz="2400" b="1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Q42.1 </a:t>
            </a:r>
            <a:r>
              <a:rPr lang="en-AU" sz="2400" b="1" dirty="0" err="1"/>
              <a:t>Absen</a:t>
            </a:r>
            <a:r>
              <a:rPr lang="en-AU" sz="2400" b="1" dirty="0"/>
              <a:t>, atresia </a:t>
            </a:r>
            <a:r>
              <a:rPr lang="en-AU" sz="2400" b="1" dirty="0" err="1"/>
              <a:t>dan</a:t>
            </a:r>
            <a:r>
              <a:rPr lang="en-AU" sz="2400" b="1" dirty="0"/>
              <a:t> stenosis </a:t>
            </a:r>
            <a:r>
              <a:rPr lang="en-AU" sz="2400" b="1" dirty="0" err="1"/>
              <a:t>kongenital</a:t>
            </a:r>
            <a:r>
              <a:rPr lang="en-AU" sz="2400" b="1" dirty="0"/>
              <a:t> </a:t>
            </a:r>
            <a:r>
              <a:rPr lang="en-AU" sz="2400" b="1" dirty="0" err="1"/>
              <a:t>rektum</a:t>
            </a:r>
            <a:r>
              <a:rPr lang="en-AU" sz="2400" b="1" dirty="0"/>
              <a:t> </a:t>
            </a:r>
            <a:r>
              <a:rPr lang="en-AU" sz="2400" b="1" dirty="0" err="1"/>
              <a:t>tanpa</a:t>
            </a:r>
            <a:r>
              <a:rPr lang="en-AU" sz="2400" b="1" dirty="0"/>
              <a:t> fistula, </a:t>
            </a:r>
            <a:r>
              <a:rPr lang="en-AU" sz="2400" dirty="0" err="1"/>
              <a:t>Rektum</a:t>
            </a:r>
            <a:r>
              <a:rPr lang="en-AU" sz="2400" dirty="0"/>
              <a:t> </a:t>
            </a:r>
            <a:r>
              <a:rPr lang="en-AU" sz="2400" dirty="0" err="1"/>
              <a:t>imperforata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Q42.2 </a:t>
            </a:r>
            <a:r>
              <a:rPr lang="en-AU" sz="2400" b="1" dirty="0" err="1"/>
              <a:t>Absen</a:t>
            </a:r>
            <a:r>
              <a:rPr lang="en-AU" sz="2400" b="1" dirty="0"/>
              <a:t>, atresia </a:t>
            </a:r>
            <a:r>
              <a:rPr lang="en-AU" sz="2400" b="1" dirty="0" err="1"/>
              <a:t>dan</a:t>
            </a:r>
            <a:r>
              <a:rPr lang="en-AU" sz="2400" b="1" dirty="0"/>
              <a:t> stenosis </a:t>
            </a:r>
            <a:r>
              <a:rPr lang="en-AU" sz="2400" b="1" dirty="0" err="1"/>
              <a:t>kongenital</a:t>
            </a:r>
            <a:r>
              <a:rPr lang="en-AU" sz="2400" b="1" dirty="0"/>
              <a:t> anus </a:t>
            </a:r>
            <a:r>
              <a:rPr lang="en-AU" sz="2400" b="1" dirty="0" err="1"/>
              <a:t>dengan</a:t>
            </a:r>
            <a:r>
              <a:rPr lang="en-AU" sz="2400" b="1" dirty="0"/>
              <a:t> fistula</a:t>
            </a:r>
            <a:endParaRPr lang="en-US" sz="2400" b="1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Q42.3 </a:t>
            </a:r>
            <a:r>
              <a:rPr lang="en-AU" sz="2400" b="1" dirty="0" err="1"/>
              <a:t>Absen</a:t>
            </a:r>
            <a:r>
              <a:rPr lang="en-AU" sz="2400" b="1" dirty="0"/>
              <a:t>, atresia </a:t>
            </a:r>
            <a:r>
              <a:rPr lang="en-AU" sz="2400" b="1" dirty="0" err="1"/>
              <a:t>dan</a:t>
            </a:r>
            <a:r>
              <a:rPr lang="en-AU" sz="2400" b="1" dirty="0"/>
              <a:t> stenosis </a:t>
            </a:r>
            <a:r>
              <a:rPr lang="en-AU" sz="2400" b="1" dirty="0" err="1"/>
              <a:t>kongenital</a:t>
            </a:r>
            <a:r>
              <a:rPr lang="en-AU" sz="2400" b="1" dirty="0"/>
              <a:t> anus </a:t>
            </a:r>
            <a:r>
              <a:rPr lang="en-AU" sz="2400" b="1" dirty="0" err="1"/>
              <a:t>tanpa</a:t>
            </a:r>
            <a:r>
              <a:rPr lang="en-AU" sz="2400" b="1" dirty="0"/>
              <a:t> fistula, </a:t>
            </a:r>
            <a:r>
              <a:rPr lang="en-AU" sz="2400" dirty="0"/>
              <a:t>Anus </a:t>
            </a:r>
            <a:r>
              <a:rPr lang="en-AU" sz="2400" dirty="0" err="1"/>
              <a:t>imperforata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Q42.8 </a:t>
            </a:r>
            <a:r>
              <a:rPr lang="en-AU" sz="2400" dirty="0" err="1"/>
              <a:t>Absen</a:t>
            </a:r>
            <a:r>
              <a:rPr lang="en-AU" sz="2400" dirty="0"/>
              <a:t>, atresia </a:t>
            </a:r>
            <a:r>
              <a:rPr lang="en-AU" sz="2400" dirty="0" err="1"/>
              <a:t>dan</a:t>
            </a:r>
            <a:r>
              <a:rPr lang="en-AU" sz="2400" dirty="0"/>
              <a:t> stenosis </a:t>
            </a:r>
            <a:r>
              <a:rPr lang="en-AU" sz="2400" dirty="0" err="1"/>
              <a:t>kongenital</a:t>
            </a:r>
            <a:r>
              <a:rPr lang="en-AU" sz="2400" dirty="0"/>
              <a:t> </a:t>
            </a:r>
            <a:r>
              <a:rPr lang="en-AU" sz="2400" dirty="0" err="1"/>
              <a:t>bagian</a:t>
            </a:r>
            <a:r>
              <a:rPr lang="en-AU" sz="2400" dirty="0"/>
              <a:t> lain </a:t>
            </a:r>
            <a:r>
              <a:rPr lang="en-AU" sz="2400" dirty="0" err="1"/>
              <a:t>usus</a:t>
            </a:r>
            <a:r>
              <a:rPr lang="en-AU" sz="2400" dirty="0"/>
              <a:t> </a:t>
            </a:r>
            <a:r>
              <a:rPr lang="en-AU" sz="2400" dirty="0" err="1"/>
              <a:t>besar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Q42.9 </a:t>
            </a:r>
            <a:r>
              <a:rPr lang="en-AU" sz="2400" dirty="0" err="1"/>
              <a:t>Absen</a:t>
            </a:r>
            <a:r>
              <a:rPr lang="en-AU" sz="2400" dirty="0"/>
              <a:t>, atresia </a:t>
            </a:r>
            <a:r>
              <a:rPr lang="en-AU" sz="2400" dirty="0" err="1"/>
              <a:t>dan</a:t>
            </a:r>
            <a:r>
              <a:rPr lang="en-AU" sz="2400" dirty="0"/>
              <a:t> stenosis </a:t>
            </a:r>
            <a:r>
              <a:rPr lang="en-AU" sz="2400" dirty="0" err="1"/>
              <a:t>kongenital</a:t>
            </a:r>
            <a:r>
              <a:rPr lang="en-AU" sz="2400" dirty="0"/>
              <a:t> </a:t>
            </a:r>
            <a:r>
              <a:rPr lang="en-AU" sz="2400" dirty="0" err="1"/>
              <a:t>usus</a:t>
            </a:r>
            <a:r>
              <a:rPr lang="en-AU" sz="2400" dirty="0"/>
              <a:t> </a:t>
            </a:r>
            <a:r>
              <a:rPr lang="en-AU" sz="2400" dirty="0" err="1"/>
              <a:t>besar</a:t>
            </a:r>
            <a:r>
              <a:rPr lang="en-AU" sz="2400" dirty="0"/>
              <a:t>,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dijelaskan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62831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Atresia Duodeni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jam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.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</a:t>
            </a:r>
            <a:r>
              <a:rPr lang="en-US" dirty="0" err="1"/>
              <a:t>epigastrium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membuncit</a:t>
            </a:r>
            <a:r>
              <a:rPr lang="en-US" dirty="0"/>
              <a:t> </a:t>
            </a:r>
            <a:r>
              <a:rPr lang="en-US" dirty="0" err="1"/>
              <a:t>sesaat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. </a:t>
            </a: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projektil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berwarnah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ampula</a:t>
            </a:r>
            <a:r>
              <a:rPr lang="en-US" dirty="0"/>
              <a:t> </a:t>
            </a:r>
            <a:r>
              <a:rPr lang="en-US" dirty="0" err="1"/>
              <a:t>vateri</a:t>
            </a:r>
            <a:endParaRPr lang="en-US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Foto</a:t>
            </a:r>
            <a:r>
              <a:rPr lang="en-US" dirty="0"/>
              <a:t> abdomen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pelebaran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proksimal</a:t>
            </a:r>
            <a:r>
              <a:rPr lang="en-US" dirty="0"/>
              <a:t> duodenum </a:t>
            </a:r>
            <a:r>
              <a:rPr lang="en-US" dirty="0" err="1"/>
              <a:t>tampa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lain </a:t>
            </a:r>
            <a:r>
              <a:rPr lang="en-US" dirty="0" err="1"/>
              <a:t>usus</a:t>
            </a:r>
            <a:endParaRPr lang="en-US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.</a:t>
            </a:r>
          </a:p>
        </p:txBody>
      </p:sp>
      <p:pic>
        <p:nvPicPr>
          <p:cNvPr id="44036" name="Picture 2" descr="http://t3.gstatic.com/images?q=tbn:ANd9GcSnMnB3xppoqxkd9r7IqA3RLbu1jeZREDGK2ooN0sAeRhhM0Gof53ewI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5666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/>
              <a:t>Q43  </a:t>
            </a:r>
            <a:r>
              <a:rPr lang="en-US" sz="3200" dirty="0" err="1"/>
              <a:t>kelainan</a:t>
            </a:r>
            <a:r>
              <a:rPr lang="en-US" sz="3200" dirty="0"/>
              <a:t> lain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di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724400"/>
          </a:xfrm>
        </p:spPr>
        <p:txBody>
          <a:bodyPr>
            <a:normAutofit fontScale="62500" lnSpcReduction="20000"/>
          </a:bodyPr>
          <a:lstStyle/>
          <a:p>
            <a:r>
              <a:rPr lang="en-AU" dirty="0"/>
              <a:t>Q43.0 </a:t>
            </a:r>
            <a:r>
              <a:rPr lang="en-AU" b="1" dirty="0"/>
              <a:t>Diverticulum </a:t>
            </a:r>
            <a:r>
              <a:rPr lang="en-AU" b="1" dirty="0" err="1"/>
              <a:t>Meckel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omphalomesenterika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vitelline</a:t>
            </a:r>
            <a:r>
              <a:rPr lang="en-AU" dirty="0"/>
              <a:t> </a:t>
            </a:r>
            <a:r>
              <a:rPr lang="en-AU" dirty="0" err="1"/>
              <a:t>persisten</a:t>
            </a:r>
            <a:endParaRPr lang="en-US" dirty="0"/>
          </a:p>
          <a:p>
            <a:r>
              <a:rPr lang="en-AU" dirty="0"/>
              <a:t>Q43.1 </a:t>
            </a:r>
            <a:r>
              <a:rPr lang="en-AU" b="1" dirty="0" err="1"/>
              <a:t>Penyakit</a:t>
            </a:r>
            <a:r>
              <a:rPr lang="en-AU" b="1" dirty="0"/>
              <a:t> </a:t>
            </a:r>
            <a:r>
              <a:rPr lang="en-AU" b="1" dirty="0" err="1"/>
              <a:t>Hirschsprung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 err="1"/>
              <a:t>Aganglionosis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Megakolon</a:t>
            </a:r>
            <a:r>
              <a:rPr lang="en-AU" dirty="0"/>
              <a:t> (</a:t>
            </a:r>
            <a:r>
              <a:rPr lang="en-AU" dirty="0" err="1"/>
              <a:t>aganglionik</a:t>
            </a:r>
            <a:r>
              <a:rPr lang="en-AU" dirty="0"/>
              <a:t>) </a:t>
            </a:r>
            <a:r>
              <a:rPr lang="en-AU" dirty="0" err="1"/>
              <a:t>kongenital</a:t>
            </a:r>
            <a:endParaRPr lang="en-US" dirty="0"/>
          </a:p>
          <a:p>
            <a:r>
              <a:rPr lang="en-AU" dirty="0"/>
              <a:t>Q43.2 </a:t>
            </a:r>
            <a:r>
              <a:rPr lang="en-AU" b="1" dirty="0" err="1"/>
              <a:t>Kelainan</a:t>
            </a:r>
            <a:r>
              <a:rPr lang="en-AU" b="1" dirty="0"/>
              <a:t> </a:t>
            </a:r>
            <a:r>
              <a:rPr lang="en-AU" b="1" dirty="0" err="1"/>
              <a:t>fungsional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dirty="0" err="1"/>
              <a:t>kolon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Dilatasi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kolon</a:t>
            </a:r>
            <a:endParaRPr lang="en-US" dirty="0"/>
          </a:p>
          <a:p>
            <a:r>
              <a:rPr lang="en-AU" dirty="0"/>
              <a:t>Q43.3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fiksasi</a:t>
            </a:r>
            <a:r>
              <a:rPr lang="en-AU" b="1" dirty="0"/>
              <a:t> </a:t>
            </a:r>
            <a:r>
              <a:rPr lang="en-AU" b="1" dirty="0" err="1"/>
              <a:t>usus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Adhesi</a:t>
            </a:r>
            <a:r>
              <a:rPr lang="en-AU" dirty="0"/>
              <a:t> [band] </a:t>
            </a:r>
            <a:r>
              <a:rPr lang="en-AU" dirty="0" err="1"/>
              <a:t>kongenital</a:t>
            </a:r>
            <a:r>
              <a:rPr lang="en-AU" dirty="0"/>
              <a:t>: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omentum</a:t>
            </a:r>
            <a:r>
              <a:rPr lang="en-AU" dirty="0"/>
              <a:t>, peritoneum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Membran</a:t>
            </a:r>
            <a:r>
              <a:rPr lang="en-AU" dirty="0"/>
              <a:t> Jackson, </a:t>
            </a:r>
            <a:r>
              <a:rPr lang="en-AU" dirty="0" err="1"/>
              <a:t>malrotasi</a:t>
            </a:r>
            <a:r>
              <a:rPr lang="en-AU" dirty="0"/>
              <a:t> </a:t>
            </a:r>
            <a:r>
              <a:rPr lang="en-AU" dirty="0" err="1"/>
              <a:t>kolon</a:t>
            </a:r>
            <a:r>
              <a:rPr lang="en-AU" dirty="0"/>
              <a:t>, </a:t>
            </a:r>
            <a:r>
              <a:rPr lang="en-AU" dirty="0" err="1"/>
              <a:t>mesenterium</a:t>
            </a:r>
            <a:r>
              <a:rPr lang="en-AU" dirty="0"/>
              <a:t> universal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Rotasi</a:t>
            </a:r>
            <a:r>
              <a:rPr lang="en-AU" dirty="0"/>
              <a:t> caecum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kolon</a:t>
            </a:r>
            <a:r>
              <a:rPr lang="en-AU" dirty="0"/>
              <a:t> yang </a:t>
            </a:r>
            <a:r>
              <a:rPr lang="en-AU" dirty="0" err="1"/>
              <a:t>gagal</a:t>
            </a:r>
            <a:r>
              <a:rPr lang="en-AU" dirty="0"/>
              <a:t>, </a:t>
            </a:r>
            <a:r>
              <a:rPr lang="en-AU" dirty="0" err="1"/>
              <a:t>inkomplit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memadai</a:t>
            </a:r>
            <a:endParaRPr lang="en-US" dirty="0"/>
          </a:p>
          <a:p>
            <a:r>
              <a:rPr lang="en-AU" dirty="0"/>
              <a:t>Q43.4 </a:t>
            </a:r>
            <a:r>
              <a:rPr lang="en-AU" b="1" dirty="0" err="1"/>
              <a:t>Duplikasi</a:t>
            </a:r>
            <a:r>
              <a:rPr lang="en-AU" b="1" dirty="0"/>
              <a:t> </a:t>
            </a:r>
            <a:r>
              <a:rPr lang="en-AU" b="1" dirty="0" err="1"/>
              <a:t>usus</a:t>
            </a:r>
            <a:endParaRPr lang="en-US" b="1" dirty="0"/>
          </a:p>
          <a:p>
            <a:r>
              <a:rPr lang="en-AU" dirty="0"/>
              <a:t>Q43.5 </a:t>
            </a:r>
            <a:r>
              <a:rPr lang="en-AU" b="1" dirty="0"/>
              <a:t>Anus </a:t>
            </a:r>
            <a:r>
              <a:rPr lang="en-AU" b="1" dirty="0" err="1"/>
              <a:t>ektopik</a:t>
            </a:r>
            <a:endParaRPr lang="en-US" b="1" dirty="0"/>
          </a:p>
          <a:p>
            <a:r>
              <a:rPr lang="en-AU" dirty="0"/>
              <a:t>Q43.6 </a:t>
            </a:r>
            <a:r>
              <a:rPr lang="en-AU" b="1" dirty="0"/>
              <a:t>Fistula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rektum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anus</a:t>
            </a:r>
            <a:endParaRPr lang="en-US" b="1" dirty="0"/>
          </a:p>
          <a:p>
            <a:r>
              <a:rPr lang="en-AU" dirty="0"/>
              <a:t>            </a:t>
            </a:r>
            <a:r>
              <a:rPr lang="en-AU" i="1" dirty="0" err="1"/>
              <a:t>Kecuali</a:t>
            </a:r>
            <a:r>
              <a:rPr lang="en-AU" dirty="0"/>
              <a:t>:   fistula </a:t>
            </a:r>
            <a:r>
              <a:rPr lang="en-AU" dirty="0" err="1"/>
              <a:t>kongenital</a:t>
            </a:r>
            <a:r>
              <a:rPr lang="en-AU" dirty="0"/>
              <a:t>: </a:t>
            </a:r>
            <a:r>
              <a:rPr lang="en-AU" dirty="0" err="1"/>
              <a:t>rectovagina</a:t>
            </a:r>
            <a:r>
              <a:rPr lang="en-AU" dirty="0"/>
              <a:t> (Q52.2), </a:t>
            </a:r>
            <a:r>
              <a:rPr lang="en-AU" dirty="0" err="1"/>
              <a:t>urethrorektum</a:t>
            </a:r>
            <a:r>
              <a:rPr lang="en-AU" dirty="0"/>
              <a:t> (Q64.7)  </a:t>
            </a:r>
            <a:r>
              <a:rPr lang="en-US" dirty="0"/>
              <a:t>;</a:t>
            </a:r>
            <a:r>
              <a:rPr lang="en-AU" dirty="0"/>
              <a:t>  fistula </a:t>
            </a:r>
            <a:r>
              <a:rPr lang="en-AU" dirty="0" err="1"/>
              <a:t>atau</a:t>
            </a:r>
            <a:r>
              <a:rPr lang="en-AU" dirty="0"/>
              <a:t> sinus </a:t>
            </a:r>
            <a:r>
              <a:rPr lang="en-AU" dirty="0" err="1"/>
              <a:t>pilonida</a:t>
            </a:r>
            <a:r>
              <a:rPr lang="en-AU" dirty="0"/>
              <a:t> (L05.-)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disertai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, atresia </a:t>
            </a:r>
            <a:r>
              <a:rPr lang="en-AU" dirty="0" err="1"/>
              <a:t>dan</a:t>
            </a:r>
            <a:r>
              <a:rPr lang="en-AU" dirty="0"/>
              <a:t> stenosis (Q42.0, Q42.2)</a:t>
            </a:r>
            <a:endParaRPr lang="en-US" dirty="0"/>
          </a:p>
          <a:p>
            <a:r>
              <a:rPr lang="en-AU" dirty="0"/>
              <a:t>Q43.7 </a:t>
            </a:r>
            <a:r>
              <a:rPr lang="en-AU" b="1" dirty="0" err="1"/>
              <a:t>Kloaka</a:t>
            </a:r>
            <a:r>
              <a:rPr lang="en-AU" b="1" dirty="0"/>
              <a:t> </a:t>
            </a:r>
            <a:r>
              <a:rPr lang="en-AU" b="1" dirty="0" err="1"/>
              <a:t>persisten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Kloaka</a:t>
            </a:r>
            <a:r>
              <a:rPr lang="en-AU" dirty="0"/>
              <a:t> NOS</a:t>
            </a:r>
            <a:endParaRPr lang="en-US" dirty="0"/>
          </a:p>
          <a:p>
            <a:r>
              <a:rPr lang="en-AU" dirty="0"/>
              <a:t>Q43.8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usus</a:t>
            </a:r>
            <a:r>
              <a:rPr lang="en-AU" b="1" dirty="0"/>
              <a:t>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Dolichocolon</a:t>
            </a:r>
            <a:r>
              <a:rPr lang="en-AU" dirty="0"/>
              <a:t> [</a:t>
            </a:r>
            <a:r>
              <a:rPr lang="en-AU" dirty="0" err="1"/>
              <a:t>kolon</a:t>
            </a:r>
            <a:r>
              <a:rPr lang="en-AU" dirty="0"/>
              <a:t> </a:t>
            </a:r>
            <a:r>
              <a:rPr lang="en-AU" dirty="0" err="1"/>
              <a:t>panjang</a:t>
            </a:r>
            <a:r>
              <a:rPr lang="en-AU" dirty="0"/>
              <a:t>], </a:t>
            </a:r>
            <a:r>
              <a:rPr lang="en-AU" dirty="0" err="1"/>
              <a:t>microcolon</a:t>
            </a:r>
            <a:r>
              <a:rPr lang="en-AU" dirty="0"/>
              <a:t>, </a:t>
            </a:r>
            <a:r>
              <a:rPr lang="en-AU" dirty="0" err="1"/>
              <a:t>megaloappendix</a:t>
            </a:r>
            <a:r>
              <a:rPr lang="en-AU" dirty="0"/>
              <a:t>, </a:t>
            </a:r>
            <a:r>
              <a:rPr lang="en-AU" dirty="0" err="1"/>
              <a:t>megaloduodenum</a:t>
            </a:r>
            <a:r>
              <a:rPr lang="en-AU" dirty="0"/>
              <a:t> ;</a:t>
            </a:r>
            <a:r>
              <a:rPr lang="en-AU" dirty="0" err="1"/>
              <a:t>Transposisi</a:t>
            </a:r>
            <a:r>
              <a:rPr lang="en-AU" dirty="0"/>
              <a:t>: appendix, </a:t>
            </a:r>
            <a:r>
              <a:rPr lang="en-AU" dirty="0" err="1"/>
              <a:t>usus</a:t>
            </a:r>
            <a:r>
              <a:rPr lang="en-AU" dirty="0"/>
              <a:t> </a:t>
            </a:r>
            <a:r>
              <a:rPr lang="en-AU" dirty="0" err="1"/>
              <a:t>halus</a:t>
            </a:r>
            <a:r>
              <a:rPr lang="en-AU" dirty="0"/>
              <a:t>, </a:t>
            </a:r>
            <a:r>
              <a:rPr lang="en-AU" dirty="0" err="1"/>
              <a:t>kolon</a:t>
            </a:r>
            <a:endParaRPr lang="en-US" dirty="0"/>
          </a:p>
          <a:p>
            <a:r>
              <a:rPr lang="en-AU" dirty="0"/>
              <a:t>            Blind loop syndrome </a:t>
            </a:r>
            <a:r>
              <a:rPr lang="en-AU" dirty="0" err="1"/>
              <a:t>kongenital</a:t>
            </a:r>
            <a:r>
              <a:rPr lang="en-AU" dirty="0"/>
              <a:t>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Divertikulitis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kolon</a:t>
            </a:r>
            <a:r>
              <a:rPr lang="en-AU" dirty="0"/>
              <a:t>, </a:t>
            </a:r>
            <a:r>
              <a:rPr lang="en-AU" dirty="0" err="1"/>
              <a:t>divertikulum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:</a:t>
            </a:r>
            <a:endParaRPr lang="en-US" dirty="0"/>
          </a:p>
          <a:p>
            <a:r>
              <a:rPr lang="en-AU" dirty="0"/>
              <a:t>Q43.9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usus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4723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Hirschsprung</a:t>
            </a:r>
            <a:r>
              <a:rPr lang="en-US" dirty="0"/>
              <a:t> disease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257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bawaan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terbentuknya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ganglion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simpatis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pleksuss</a:t>
            </a:r>
            <a:r>
              <a:rPr lang="en-US" sz="2400" dirty="0"/>
              <a:t> </a:t>
            </a:r>
            <a:r>
              <a:rPr lang="en-US" sz="2400" dirty="0" err="1"/>
              <a:t>messentrikus</a:t>
            </a:r>
            <a:r>
              <a:rPr lang="en-US" sz="2400" dirty="0"/>
              <a:t> / </a:t>
            </a:r>
            <a:r>
              <a:rPr lang="en-US" sz="2400" dirty="0" err="1"/>
              <a:t>aurebach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kolon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distal</a:t>
            </a:r>
          </a:p>
          <a:p>
            <a:pPr>
              <a:spcBef>
                <a:spcPct val="0"/>
              </a:spcBef>
            </a:pPr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: 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segmen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sz="2400" dirty="0"/>
              <a:t> : </a:t>
            </a:r>
            <a:r>
              <a:rPr lang="en-US" sz="2400" dirty="0" err="1"/>
              <a:t>dari</a:t>
            </a:r>
            <a:r>
              <a:rPr lang="en-US" sz="2400" dirty="0"/>
              <a:t> anus </a:t>
            </a:r>
            <a:r>
              <a:rPr lang="en-US" sz="2400" dirty="0" err="1"/>
              <a:t>sampai</a:t>
            </a:r>
            <a:r>
              <a:rPr lang="en-US" sz="2400" dirty="0"/>
              <a:t> sigmoid, 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segmen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: </a:t>
            </a:r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melebihi</a:t>
            </a:r>
            <a:r>
              <a:rPr lang="en-US" sz="2400" dirty="0"/>
              <a:t> sigmoid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kolon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usus</a:t>
            </a:r>
            <a:r>
              <a:rPr lang="en-US" sz="2400" dirty="0"/>
              <a:t> </a:t>
            </a:r>
            <a:r>
              <a:rPr lang="en-US" sz="2400" dirty="0" err="1"/>
              <a:t>halus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Trias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sering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ditemukan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ialah</a:t>
            </a:r>
            <a:r>
              <a:rPr lang="en-US" sz="2400" dirty="0">
                <a:solidFill>
                  <a:srgbClr val="FF0000"/>
                </a:solidFill>
              </a:rPr>
              <a:t> :</a:t>
            </a:r>
          </a:p>
          <a:p>
            <a:pPr lvl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mekonium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lambat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keluar</a:t>
            </a:r>
            <a:r>
              <a:rPr lang="en-US" sz="2400" dirty="0">
                <a:solidFill>
                  <a:srgbClr val="FF0000"/>
                </a:solidFill>
              </a:rPr>
              <a:t> ( </a:t>
            </a:r>
            <a:r>
              <a:rPr lang="en-US" sz="2400" dirty="0" err="1">
                <a:solidFill>
                  <a:srgbClr val="FF0000"/>
                </a:solidFill>
              </a:rPr>
              <a:t>lebih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dari</a:t>
            </a:r>
            <a:r>
              <a:rPr lang="en-US" sz="2400" dirty="0">
                <a:solidFill>
                  <a:srgbClr val="FF0000"/>
                </a:solidFill>
              </a:rPr>
              <a:t> 24 jam ), </a:t>
            </a:r>
          </a:p>
          <a:p>
            <a:pPr lvl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perut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kembung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muntah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berwarna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hijau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/>
              <a:t>Pemeriksaan</a:t>
            </a:r>
            <a:r>
              <a:rPr lang="en-US" sz="2400" dirty="0"/>
              <a:t> </a:t>
            </a:r>
            <a:r>
              <a:rPr lang="en-US" sz="2400" dirty="0" err="1"/>
              <a:t>colok</a:t>
            </a:r>
            <a:r>
              <a:rPr lang="en-US" sz="2400" dirty="0"/>
              <a:t> anus : </a:t>
            </a:r>
            <a:r>
              <a:rPr lang="en-US" sz="2400" dirty="0" err="1"/>
              <a:t>jari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merasakan</a:t>
            </a:r>
            <a:r>
              <a:rPr lang="en-US" sz="2400" dirty="0"/>
              <a:t>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err="1"/>
              <a:t>jepitan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ditarik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keluarnya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mekonium</a:t>
            </a:r>
            <a:r>
              <a:rPr lang="en-US" sz="2400" dirty="0"/>
              <a:t>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tinja</a:t>
            </a:r>
            <a:r>
              <a:rPr lang="en-US" sz="2400" dirty="0"/>
              <a:t> yang </a:t>
            </a:r>
            <a:r>
              <a:rPr lang="en-US" sz="2400" dirty="0" err="1"/>
              <a:t>menyemprot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/>
              <a:t>Penatalaksanaan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,</a:t>
            </a:r>
          </a:p>
        </p:txBody>
      </p:sp>
      <p:pic>
        <p:nvPicPr>
          <p:cNvPr id="39940" name="Picture 2" descr="http://freddypanjaitan.files.wordpress.com/2011/09/093011_1404_penyakithir1.jpg?w=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09476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1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Atresia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Recti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anus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komplit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embrionik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ketidaksempurnaan</a:t>
            </a:r>
            <a:r>
              <a:rPr lang="en-US" sz="2400" dirty="0"/>
              <a:t> proses </a:t>
            </a:r>
            <a:r>
              <a:rPr lang="en-US" sz="2400" dirty="0" err="1"/>
              <a:t>pemisahan</a:t>
            </a:r>
            <a:r>
              <a:rPr lang="en-US" sz="2400" dirty="0"/>
              <a:t> septum </a:t>
            </a:r>
            <a:r>
              <a:rPr lang="en-US" sz="2400" dirty="0" err="1"/>
              <a:t>anorektal</a:t>
            </a:r>
            <a:r>
              <a:rPr lang="en-US" sz="2400" dirty="0"/>
              <a:t>) </a:t>
            </a:r>
            <a:r>
              <a:rPr lang="en-US" sz="2400" dirty="0" err="1"/>
              <a:t>pada</a:t>
            </a:r>
            <a:r>
              <a:rPr lang="en-US" sz="2400" dirty="0"/>
              <a:t> distal </a:t>
            </a:r>
            <a:r>
              <a:rPr lang="en-US" sz="2400" dirty="0" err="1"/>
              <a:t>usus</a:t>
            </a:r>
            <a:r>
              <a:rPr lang="en-US" sz="2400" dirty="0"/>
              <a:t> ( anus 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tertutupnya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abnormal.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klinik</a:t>
            </a:r>
            <a:r>
              <a:rPr lang="en-US" sz="2400" dirty="0"/>
              <a:t> :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muntah-muntah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24-48 jam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defekasi</a:t>
            </a:r>
            <a:r>
              <a:rPr lang="en-US" sz="2400" dirty="0"/>
              <a:t> </a:t>
            </a:r>
            <a:r>
              <a:rPr lang="en-US" sz="2400" dirty="0" err="1"/>
              <a:t>mekonium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urine </a:t>
            </a:r>
            <a:r>
              <a:rPr lang="en-US" sz="2400" dirty="0" err="1"/>
              <a:t>bercampur</a:t>
            </a:r>
            <a:r>
              <a:rPr lang="en-US" sz="2400" dirty="0"/>
              <a:t> </a:t>
            </a:r>
            <a:r>
              <a:rPr lang="en-US" sz="2400" dirty="0" err="1"/>
              <a:t>mekonium</a:t>
            </a:r>
            <a:endParaRPr lang="en-US" sz="2400" dirty="0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/>
              <a:t>Atresia </a:t>
            </a:r>
            <a:r>
              <a:rPr lang="en-US" sz="2400" dirty="0" err="1"/>
              <a:t>Ani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golongan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: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b="1" dirty="0" err="1"/>
              <a:t>stenisis</a:t>
            </a:r>
            <a:r>
              <a:rPr lang="en-US" sz="2400" b="1" dirty="0"/>
              <a:t> </a:t>
            </a:r>
            <a:r>
              <a:rPr lang="en-US" sz="2400" b="1" dirty="0" err="1"/>
              <a:t>rektum</a:t>
            </a:r>
            <a:r>
              <a:rPr lang="en-US" sz="2400" b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anus,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/>
              <a:t> </a:t>
            </a:r>
            <a:r>
              <a:rPr lang="en-US" sz="2400" b="1" dirty="0" err="1"/>
              <a:t>membran</a:t>
            </a:r>
            <a:r>
              <a:rPr lang="en-US" sz="2400" b="1" dirty="0"/>
              <a:t> anus </a:t>
            </a:r>
            <a:r>
              <a:rPr lang="en-US" sz="2400" b="1" dirty="0" err="1"/>
              <a:t>menetap</a:t>
            </a:r>
            <a:r>
              <a:rPr lang="en-US" sz="2400" b="1" dirty="0"/>
              <a:t>,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b="1" dirty="0"/>
              <a:t>anus </a:t>
            </a:r>
            <a:r>
              <a:rPr lang="en-US" sz="2400" b="1" dirty="0" err="1"/>
              <a:t>inperforata</a:t>
            </a:r>
            <a:r>
              <a:rPr lang="en-US" sz="2400" b="1" dirty="0"/>
              <a:t>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b="1" dirty="0" err="1"/>
              <a:t>lubang</a:t>
            </a:r>
            <a:r>
              <a:rPr lang="en-US" sz="2400" b="1" dirty="0"/>
              <a:t> anus </a:t>
            </a:r>
            <a:r>
              <a:rPr lang="en-US" sz="2400" b="1" dirty="0" err="1"/>
              <a:t>terpisah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ujung</a:t>
            </a:r>
            <a:r>
              <a:rPr lang="en-US" sz="2400" b="1" dirty="0"/>
              <a:t> </a:t>
            </a:r>
            <a:r>
              <a:rPr lang="en-US" sz="2400" b="1" dirty="0" err="1"/>
              <a:t>rektum</a:t>
            </a:r>
            <a:r>
              <a:rPr lang="en-US" sz="2400" b="1" dirty="0"/>
              <a:t> yang </a:t>
            </a:r>
            <a:r>
              <a:rPr lang="en-US" sz="2400" b="1" dirty="0" err="1"/>
              <a:t>buntu</a:t>
            </a:r>
            <a:r>
              <a:rPr lang="en-US" sz="2400" b="1" dirty="0"/>
              <a:t>. </a:t>
            </a:r>
            <a:r>
              <a:rPr lang="en-US" sz="2400" dirty="0"/>
              <a:t>(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rektum</a:t>
            </a:r>
            <a:r>
              <a:rPr lang="en-US" sz="2400" dirty="0"/>
              <a:t> yang </a:t>
            </a:r>
            <a:r>
              <a:rPr lang="en-US" sz="2400" dirty="0" err="1"/>
              <a:t>buntu</a:t>
            </a:r>
            <a:r>
              <a:rPr lang="en-US" sz="2400" dirty="0"/>
              <a:t>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macam-macam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perinium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223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839200" cy="58674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pt-BR" sz="2800" b="1" dirty="0"/>
              <a:t>Atresia Anus (Anus Imperforatus) </a:t>
            </a:r>
          </a:p>
          <a:p>
            <a:pPr>
              <a:spcBef>
                <a:spcPct val="0"/>
              </a:spcBef>
              <a:defRPr/>
            </a:pPr>
            <a:r>
              <a:rPr lang="pt-BR" sz="2800" dirty="0"/>
              <a:t>adalah suatu keadaan dimana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pt-BR" sz="2800" dirty="0"/>
              <a:t>        lubang anus tidak terbentuk.</a:t>
            </a:r>
            <a:endParaRPr lang="en-US" sz="2800" dirty="0"/>
          </a:p>
          <a:p>
            <a:pPr>
              <a:spcBef>
                <a:spcPct val="0"/>
              </a:spcBef>
              <a:defRPr/>
            </a:pPr>
            <a:r>
              <a:rPr lang="en-US" sz="2800" dirty="0" err="1"/>
              <a:t>Gejalanya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: 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err="1"/>
              <a:t>mekonium</a:t>
            </a:r>
            <a:r>
              <a:rPr lang="en-US" dirty="0"/>
              <a:t> (</a:t>
            </a:r>
            <a:r>
              <a:rPr lang="en-US" dirty="0" err="1"/>
              <a:t>tinja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24-48 jam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, 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err="1"/>
              <a:t>tinja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vagina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uretra</a:t>
            </a:r>
            <a:r>
              <a:rPr lang="en-US" dirty="0"/>
              <a:t> ,  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menggembung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disusui</a:t>
            </a:r>
            <a:r>
              <a:rPr lang="en-US" dirty="0"/>
              <a:t>,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 .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err="1"/>
              <a:t>Pemeriksaan</a:t>
            </a:r>
            <a:r>
              <a:rPr lang="en-US" sz="2800" dirty="0"/>
              <a:t> </a:t>
            </a:r>
            <a:r>
              <a:rPr lang="en-US" sz="2800" dirty="0" err="1"/>
              <a:t>diagnostik</a:t>
            </a:r>
            <a:r>
              <a:rPr lang="en-US" sz="2800" dirty="0"/>
              <a:t>: </a:t>
            </a:r>
            <a:r>
              <a:rPr lang="en-US" sz="2800" dirty="0" err="1"/>
              <a:t>colok</a:t>
            </a:r>
            <a:r>
              <a:rPr lang="en-US" sz="2800" dirty="0"/>
              <a:t> </a:t>
            </a:r>
            <a:r>
              <a:rPr lang="en-US" sz="2800" dirty="0" err="1"/>
              <a:t>dubur</a:t>
            </a:r>
            <a:r>
              <a:rPr lang="en-US" sz="2800" dirty="0"/>
              <a:t> , </a:t>
            </a:r>
            <a:r>
              <a:rPr lang="en-US" sz="2800" dirty="0" err="1"/>
              <a:t>Pemeriksaan</a:t>
            </a:r>
            <a:r>
              <a:rPr lang="en-US" sz="2800" dirty="0"/>
              <a:t> </a:t>
            </a:r>
            <a:r>
              <a:rPr lang="en-US" sz="2800" dirty="0" err="1"/>
              <a:t>radiologi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penyumbatan</a:t>
            </a:r>
            <a:r>
              <a:rPr lang="en-US" sz="2800" dirty="0"/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err="1"/>
              <a:t>Penatalaksanaan</a:t>
            </a:r>
            <a:r>
              <a:rPr lang="en-US" sz="2800" dirty="0"/>
              <a:t> : </a:t>
            </a:r>
            <a:r>
              <a:rPr lang="en-US" sz="2800" dirty="0" err="1"/>
              <a:t>Pembedahan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eksisi</a:t>
            </a:r>
            <a:r>
              <a:rPr lang="en-US" sz="2800" dirty="0"/>
              <a:t> </a:t>
            </a:r>
            <a:r>
              <a:rPr lang="en-US" sz="2800" dirty="0" err="1"/>
              <a:t>membran</a:t>
            </a:r>
            <a:r>
              <a:rPr lang="en-US" sz="2800" dirty="0"/>
              <a:t> anal, </a:t>
            </a:r>
            <a:r>
              <a:rPr lang="en-US" sz="2800" dirty="0" err="1"/>
              <a:t>fisula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kolostomi</a:t>
            </a:r>
            <a:r>
              <a:rPr lang="en-US" sz="2800" dirty="0"/>
              <a:t> </a:t>
            </a:r>
            <a:r>
              <a:rPr lang="en-US" sz="2800" dirty="0" err="1"/>
              <a:t>sementara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umur</a:t>
            </a:r>
            <a:r>
              <a:rPr lang="en-US" sz="2800" dirty="0"/>
              <a:t> 3 </a:t>
            </a:r>
            <a:r>
              <a:rPr lang="en-US" sz="2800" dirty="0" err="1"/>
              <a:t>bulan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koreksi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lubang</a:t>
            </a:r>
            <a:r>
              <a:rPr lang="en-US" sz="2800" dirty="0"/>
              <a:t> anus</a:t>
            </a:r>
          </a:p>
        </p:txBody>
      </p:sp>
      <p:pic>
        <p:nvPicPr>
          <p:cNvPr id="47107" name="Picture 2" descr="http://2.bp.blogspot.com/_MCdLOttsqWw/TLxTyWNljvI/AAAAAAAAEdQ/VfjVOGBAwmI/s400/atresia-a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6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Malformasi kongenital sistim saraf 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4876800" cy="571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/>
              <a:t>An </a:t>
            </a:r>
            <a:r>
              <a:rPr lang="en-US" sz="2800" dirty="0" err="1"/>
              <a:t>encephaly</a:t>
            </a:r>
            <a:r>
              <a:rPr lang="en-US" sz="28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/>
              <a:t>Craniorachischisis</a:t>
            </a:r>
            <a:endParaRPr lang="en-US" sz="2800" dirty="0"/>
          </a:p>
          <a:p>
            <a:pPr eaLnBrk="1" hangingPunct="1">
              <a:spcBef>
                <a:spcPct val="0"/>
              </a:spcBef>
            </a:pPr>
            <a:r>
              <a:rPr lang="en-US" sz="2800" dirty="0" err="1"/>
              <a:t>Encephalocele</a:t>
            </a:r>
            <a:r>
              <a:rPr lang="en-US" sz="2800" dirty="0"/>
              <a:t> :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/>
              <a:t>meningoencephalocele</a:t>
            </a:r>
            <a:r>
              <a:rPr lang="en-US" dirty="0"/>
              <a:t> ,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/>
              <a:t>hydroencephalocele</a:t>
            </a:r>
            <a:r>
              <a:rPr lang="en-US" dirty="0"/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/>
              <a:t>Enchepalomyelocele</a:t>
            </a:r>
            <a:r>
              <a:rPr lang="en-US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Microcephaly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Congenital </a:t>
            </a:r>
            <a:r>
              <a:rPr lang="en-US" sz="2800" dirty="0" err="1"/>
              <a:t>hidrocephalus</a:t>
            </a:r>
            <a:endParaRPr lang="en-US" sz="2800" dirty="0"/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Agenesis corpus callosum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/>
              <a:t>Spina</a:t>
            </a:r>
            <a:r>
              <a:rPr lang="en-US" sz="2800" dirty="0"/>
              <a:t> bifida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/>
              <a:t>Amyelia</a:t>
            </a:r>
            <a:r>
              <a:rPr lang="en-US" sz="28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Arnold </a:t>
            </a:r>
            <a:r>
              <a:rPr lang="en-US" sz="2800" dirty="0" err="1"/>
              <a:t>chiari</a:t>
            </a:r>
            <a:r>
              <a:rPr lang="en-US" sz="2800" dirty="0"/>
              <a:t> syndrome </a:t>
            </a:r>
          </a:p>
        </p:txBody>
      </p:sp>
    </p:spTree>
    <p:extLst>
      <p:ext uri="{BB962C8B-B14F-4D97-AF65-F5344CB8AC3E}">
        <p14:creationId xmlns:p14="http://schemas.microsoft.com/office/powerpoint/2010/main" val="10373762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US" sz="3200" dirty="0"/>
              <a:t>Q44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</a:t>
            </a:r>
            <a:r>
              <a:rPr lang="en-US" sz="3200" dirty="0" err="1"/>
              <a:t>kantong</a:t>
            </a:r>
            <a:r>
              <a:rPr lang="en-US" sz="3200" dirty="0"/>
              <a:t> </a:t>
            </a:r>
            <a:r>
              <a:rPr lang="en-US" sz="3200" dirty="0" err="1"/>
              <a:t>empedu</a:t>
            </a:r>
            <a:r>
              <a:rPr lang="en-US" sz="3200" dirty="0"/>
              <a:t>, </a:t>
            </a:r>
            <a:r>
              <a:rPr lang="en-US" sz="3200" dirty="0" err="1"/>
              <a:t>saluran</a:t>
            </a:r>
            <a:r>
              <a:rPr lang="en-US" sz="3200" dirty="0"/>
              <a:t> </a:t>
            </a:r>
            <a:r>
              <a:rPr lang="en-US" sz="3200" dirty="0" err="1"/>
              <a:t>empedu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hati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9530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Q44.0 </a:t>
            </a:r>
            <a:r>
              <a:rPr lang="en-AU" b="1" dirty="0"/>
              <a:t>Agenesis, aplasia </a:t>
            </a:r>
            <a:r>
              <a:rPr lang="en-AU" b="1" dirty="0" err="1"/>
              <a:t>dan</a:t>
            </a:r>
            <a:r>
              <a:rPr lang="en-AU" b="1" dirty="0"/>
              <a:t> hypoplasia </a:t>
            </a:r>
            <a:r>
              <a:rPr lang="en-AU" b="1" dirty="0" err="1"/>
              <a:t>kantong</a:t>
            </a:r>
            <a:r>
              <a:rPr lang="en-AU" b="1" dirty="0"/>
              <a:t> </a:t>
            </a:r>
            <a:r>
              <a:rPr lang="en-AU" b="1" dirty="0" err="1"/>
              <a:t>empedu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kantong</a:t>
            </a:r>
            <a:r>
              <a:rPr lang="en-AU" dirty="0"/>
              <a:t> </a:t>
            </a:r>
            <a:r>
              <a:rPr lang="en-AU" dirty="0" err="1"/>
              <a:t>empedu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Q44.1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kantong</a:t>
            </a:r>
            <a:r>
              <a:rPr lang="en-AU" b="1" dirty="0"/>
              <a:t> </a:t>
            </a:r>
            <a:r>
              <a:rPr lang="en-AU" b="1" dirty="0" err="1"/>
              <a:t>empedu</a:t>
            </a:r>
            <a:r>
              <a:rPr lang="en-US" b="1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kantong</a:t>
            </a:r>
            <a:r>
              <a:rPr lang="en-AU" dirty="0"/>
              <a:t> </a:t>
            </a:r>
            <a:r>
              <a:rPr lang="en-AU" dirty="0" err="1"/>
              <a:t>empedu</a:t>
            </a:r>
            <a:r>
              <a:rPr lang="en-AU" dirty="0"/>
              <a:t> NOS</a:t>
            </a:r>
            <a:r>
              <a:rPr lang="en-US" dirty="0"/>
              <a:t>;</a:t>
            </a:r>
            <a:r>
              <a:rPr lang="en-AU" dirty="0" err="1"/>
              <a:t>Kantong</a:t>
            </a:r>
            <a:r>
              <a:rPr lang="en-AU" dirty="0"/>
              <a:t> </a:t>
            </a:r>
            <a:r>
              <a:rPr lang="en-AU" dirty="0" err="1"/>
              <a:t>empedu</a:t>
            </a:r>
            <a:r>
              <a:rPr lang="en-AU" dirty="0"/>
              <a:t> </a:t>
            </a:r>
            <a:r>
              <a:rPr lang="en-AU" dirty="0" err="1"/>
              <a:t>intrahepatik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Q44.2 </a:t>
            </a:r>
            <a:r>
              <a:rPr lang="en-AU" b="1" dirty="0"/>
              <a:t>Atresia </a:t>
            </a:r>
            <a:r>
              <a:rPr lang="en-AU" b="1" dirty="0" err="1"/>
              <a:t>saluran</a:t>
            </a:r>
            <a:r>
              <a:rPr lang="en-AU" b="1" dirty="0"/>
              <a:t> </a:t>
            </a:r>
            <a:r>
              <a:rPr lang="en-AU" b="1" dirty="0" err="1"/>
              <a:t>empedu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Q44.3 </a:t>
            </a:r>
            <a:r>
              <a:rPr lang="en-AU" b="1" dirty="0"/>
              <a:t>Stenosis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striktura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saluran</a:t>
            </a:r>
            <a:r>
              <a:rPr lang="en-AU" b="1" dirty="0"/>
              <a:t> </a:t>
            </a:r>
            <a:r>
              <a:rPr lang="en-AU" b="1" dirty="0" err="1"/>
              <a:t>empedu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Q44.4 </a:t>
            </a:r>
            <a:r>
              <a:rPr lang="en-AU" b="1" dirty="0" err="1"/>
              <a:t>Choledochal</a:t>
            </a:r>
            <a:r>
              <a:rPr lang="en-AU" b="1" dirty="0"/>
              <a:t> cyst </a:t>
            </a:r>
            <a:r>
              <a:rPr lang="en-AU" dirty="0"/>
              <a:t>[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saluran</a:t>
            </a:r>
            <a:r>
              <a:rPr lang="en-AU" dirty="0"/>
              <a:t> </a:t>
            </a:r>
            <a:r>
              <a:rPr lang="en-AU" dirty="0" err="1"/>
              <a:t>empedu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Q44.5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saluran</a:t>
            </a:r>
            <a:r>
              <a:rPr lang="en-AU" b="1" dirty="0"/>
              <a:t> </a:t>
            </a:r>
            <a:r>
              <a:rPr lang="en-AU" b="1" dirty="0" err="1"/>
              <a:t>empedu</a:t>
            </a:r>
            <a:r>
              <a:rPr lang="en-AU" b="1" dirty="0"/>
              <a:t>  </a:t>
            </a:r>
            <a:r>
              <a:rPr lang="en-US" dirty="0"/>
              <a:t>;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hepatikus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Duplikasi</a:t>
            </a:r>
            <a:r>
              <a:rPr lang="en-AU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biliaris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kistikus</a:t>
            </a:r>
            <a:r>
              <a:rPr lang="en-US" dirty="0"/>
              <a:t>;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saluran</a:t>
            </a:r>
            <a:r>
              <a:rPr lang="en-AU" dirty="0"/>
              <a:t> </a:t>
            </a:r>
            <a:r>
              <a:rPr lang="en-AU" dirty="0" err="1"/>
              <a:t>empedu</a:t>
            </a:r>
            <a:r>
              <a:rPr lang="en-AU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Q44.6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hati</a:t>
            </a:r>
            <a:r>
              <a:rPr lang="en-AU" dirty="0"/>
              <a:t>  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fibrokista</a:t>
            </a:r>
            <a:r>
              <a:rPr lang="en-AU" dirty="0"/>
              <a:t> </a:t>
            </a:r>
            <a:r>
              <a:rPr lang="en-AU" dirty="0" err="1"/>
              <a:t>hati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Q44.7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lain </a:t>
            </a:r>
            <a:r>
              <a:rPr lang="en-AU" dirty="0" err="1"/>
              <a:t>hati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Hati</a:t>
            </a:r>
            <a:r>
              <a:rPr lang="en-AU" dirty="0"/>
              <a:t> </a:t>
            </a:r>
            <a:r>
              <a:rPr lang="en-AU" dirty="0" err="1"/>
              <a:t>tambahan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Alagille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hati</a:t>
            </a:r>
            <a:r>
              <a:rPr lang="en-AU" dirty="0"/>
              <a:t>, </a:t>
            </a:r>
            <a:r>
              <a:rPr lang="en-AU" dirty="0" err="1"/>
              <a:t>hepatomegali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hati</a:t>
            </a:r>
            <a:r>
              <a:rPr lang="en-AU" dirty="0"/>
              <a:t>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3187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Malformasi</a:t>
            </a:r>
            <a:r>
              <a:rPr lang="en-US" dirty="0"/>
              <a:t> liver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Neonatal cholestasis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/>
              <a:t>penimbunan</a:t>
            </a:r>
            <a:r>
              <a:rPr lang="en-US" sz="2400" b="1" dirty="0"/>
              <a:t> bilirubin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pigmen</a:t>
            </a:r>
            <a:r>
              <a:rPr lang="en-US" sz="2400" b="1" dirty="0"/>
              <a:t> </a:t>
            </a:r>
            <a:r>
              <a:rPr lang="en-US" sz="2400" b="1" dirty="0" err="1"/>
              <a:t>empedu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parenkim</a:t>
            </a:r>
            <a:r>
              <a:rPr lang="en-US" sz="2400" b="1" dirty="0"/>
              <a:t> </a:t>
            </a:r>
            <a:r>
              <a:rPr lang="en-US" sz="2400" b="1" dirty="0" err="1"/>
              <a:t>hati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fibrosis,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cholangitis (</a:t>
            </a:r>
            <a:r>
              <a:rPr lang="en-US" sz="2400" dirty="0" err="1"/>
              <a:t>infeksi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)</a:t>
            </a:r>
          </a:p>
          <a:p>
            <a:r>
              <a:rPr lang="en-US" sz="2400" b="1" dirty="0"/>
              <a:t>Neonatal hepatitis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sel-sel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 </a:t>
            </a:r>
            <a:r>
              <a:rPr lang="en-US" sz="2400" dirty="0" err="1"/>
              <a:t>membesar</a:t>
            </a:r>
            <a:r>
              <a:rPr lang="en-US" sz="2400" dirty="0"/>
              <a:t>,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nekrosis</a:t>
            </a:r>
            <a:r>
              <a:rPr lang="en-US" sz="2400" dirty="0"/>
              <a:t> </a:t>
            </a:r>
            <a:r>
              <a:rPr lang="en-US" sz="2400" dirty="0" err="1"/>
              <a:t>fokal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cholestasis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invasi</a:t>
            </a:r>
            <a:r>
              <a:rPr lang="en-US" sz="2400" dirty="0"/>
              <a:t> </a:t>
            </a:r>
            <a:r>
              <a:rPr lang="en-US" sz="2400" dirty="0" err="1"/>
              <a:t>limfosit</a:t>
            </a:r>
            <a:r>
              <a:rPr lang="en-US" sz="2400" dirty="0"/>
              <a:t> </a:t>
            </a:r>
            <a:r>
              <a:rPr lang="en-US" sz="2400" dirty="0" err="1"/>
              <a:t>mononuklear</a:t>
            </a:r>
            <a:endParaRPr lang="en-US" sz="2400" dirty="0"/>
          </a:p>
          <a:p>
            <a:r>
              <a:rPr lang="en-US" sz="2400" dirty="0"/>
              <a:t>Jaundice (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kuning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Jaundice </a:t>
            </a:r>
            <a:r>
              <a:rPr lang="en-US" sz="2400" b="1" dirty="0" err="1">
                <a:solidFill>
                  <a:srgbClr val="FF0000"/>
                </a:solidFill>
              </a:rPr>
              <a:t>fisiologis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b="1" dirty="0" err="1"/>
              <a:t>imaturitas</a:t>
            </a:r>
            <a:r>
              <a:rPr lang="en-US" sz="2400" b="1" dirty="0"/>
              <a:t> </a:t>
            </a:r>
            <a:r>
              <a:rPr lang="en-US" sz="2400" b="1" dirty="0" err="1"/>
              <a:t>sel</a:t>
            </a:r>
            <a:r>
              <a:rPr lang="en-US" sz="2400" b="1" dirty="0"/>
              <a:t> </a:t>
            </a:r>
            <a:r>
              <a:rPr lang="en-US" sz="2400" b="1" dirty="0" err="1"/>
              <a:t>hati</a:t>
            </a:r>
            <a:r>
              <a:rPr lang="en-US" sz="2400" b="1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mengkonjugasi</a:t>
            </a:r>
            <a:r>
              <a:rPr lang="en-US" sz="2400" dirty="0"/>
              <a:t> bilirubin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bilirubin </a:t>
            </a:r>
            <a:r>
              <a:rPr lang="en-US" sz="2400" dirty="0" err="1"/>
              <a:t>unkonjugasi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Jaundice </a:t>
            </a:r>
            <a:r>
              <a:rPr lang="en-US" sz="2400" b="1" dirty="0" err="1">
                <a:solidFill>
                  <a:srgbClr val="FF0000"/>
                </a:solidFill>
              </a:rPr>
              <a:t>patologis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merupakan</a:t>
            </a:r>
            <a:r>
              <a:rPr lang="en-US" sz="2400" dirty="0"/>
              <a:t> jaundice yang </a:t>
            </a:r>
            <a:r>
              <a:rPr lang="en-US" sz="2400" dirty="0" err="1"/>
              <a:t>membahayakan</a:t>
            </a:r>
            <a:r>
              <a:rPr lang="en-US" sz="2400" dirty="0"/>
              <a:t>. Jaundice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b="1" dirty="0" err="1"/>
              <a:t>penyakit</a:t>
            </a:r>
            <a:r>
              <a:rPr lang="en-US" sz="2400" b="1" dirty="0"/>
              <a:t> yang </a:t>
            </a:r>
            <a:r>
              <a:rPr lang="en-US" sz="2400" b="1" dirty="0" err="1"/>
              <a:t>mengganggu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</a:t>
            </a:r>
            <a:r>
              <a:rPr lang="en-US" sz="2400" b="1" dirty="0" err="1"/>
              <a:t>hati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91796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87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Atresia</a:t>
            </a:r>
            <a:r>
              <a:rPr lang="en-US" dirty="0"/>
              <a:t> </a:t>
            </a:r>
            <a:r>
              <a:rPr lang="en-US" dirty="0" err="1"/>
              <a:t>Biliary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054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b="1" dirty="0" err="1"/>
              <a:t>saluran</a:t>
            </a:r>
            <a:r>
              <a:rPr lang="en-US" sz="2400" b="1" dirty="0"/>
              <a:t> </a:t>
            </a:r>
            <a:r>
              <a:rPr lang="en-US" sz="2400" b="1" dirty="0" err="1"/>
              <a:t>empedu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terbentuk</a:t>
            </a:r>
            <a:r>
              <a:rPr lang="en-US" sz="2400" b="1" dirty="0"/>
              <a:t> </a:t>
            </a:r>
            <a:r>
              <a:rPr lang="en-US" sz="2400" dirty="0"/>
              <a:t>/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berkembang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normal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penyumbatan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empedu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intra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ekstrahepatik</a:t>
            </a:r>
            <a:r>
              <a:rPr lang="en-US" sz="2400" dirty="0"/>
              <a:t>.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400" dirty="0"/>
              <a:t>Atresia </a:t>
            </a:r>
            <a:r>
              <a:rPr lang="en-US" sz="2400" dirty="0" err="1"/>
              <a:t>bilier</a:t>
            </a:r>
            <a:r>
              <a:rPr lang="en-US" sz="2400" dirty="0"/>
              <a:t> </a:t>
            </a:r>
            <a:r>
              <a:rPr lang="en-US" sz="2400" dirty="0" err="1"/>
              <a:t>ekstrahepatik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bilirubin </a:t>
            </a:r>
            <a:r>
              <a:rPr lang="en-US" sz="2400" dirty="0" err="1"/>
              <a:t>terkonjugasi</a:t>
            </a:r>
            <a:r>
              <a:rPr lang="en-US" sz="2400" dirty="0"/>
              <a:t> , </a:t>
            </a:r>
            <a:r>
              <a:rPr lang="en-US" sz="2400" dirty="0" err="1"/>
              <a:t>sementara</a:t>
            </a:r>
            <a:r>
              <a:rPr lang="en-US" sz="2400" dirty="0"/>
              <a:t> atresia </a:t>
            </a:r>
            <a:r>
              <a:rPr lang="en-US" sz="2400" dirty="0" err="1"/>
              <a:t>bilier</a:t>
            </a:r>
            <a:r>
              <a:rPr lang="en-US" sz="2400" dirty="0"/>
              <a:t> </a:t>
            </a:r>
            <a:r>
              <a:rPr lang="en-US" sz="2400" dirty="0" err="1"/>
              <a:t>intrahepatik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bilirubin </a:t>
            </a:r>
            <a:r>
              <a:rPr lang="en-US" sz="2400" dirty="0" err="1"/>
              <a:t>terkonjugasi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unkonjugasi</a:t>
            </a:r>
            <a:r>
              <a:rPr lang="en-US" sz="2400" dirty="0"/>
              <a:t>.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2 </a:t>
            </a:r>
            <a:r>
              <a:rPr lang="en-US" sz="2400" dirty="0" err="1"/>
              <a:t>minggu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, </a:t>
            </a:r>
            <a:r>
              <a:rPr lang="en-US" sz="2400" dirty="0" err="1"/>
              <a:t>berupa</a:t>
            </a:r>
            <a:r>
              <a:rPr lang="en-US" sz="2400" dirty="0"/>
              <a:t>: air </a:t>
            </a:r>
            <a:r>
              <a:rPr lang="en-US" sz="2400" dirty="0" err="1"/>
              <a:t>kemih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gelap</a:t>
            </a:r>
            <a:r>
              <a:rPr lang="en-US" sz="2400" dirty="0"/>
              <a:t>, </a:t>
            </a:r>
            <a:r>
              <a:rPr lang="en-US" sz="2400" dirty="0" err="1"/>
              <a:t>tinja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pucat</a:t>
            </a:r>
            <a:r>
              <a:rPr lang="en-US" sz="2400" dirty="0"/>
              <a:t>,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kuning</a:t>
            </a:r>
            <a:r>
              <a:rPr lang="en-US" sz="2400" dirty="0"/>
              <a:t> ,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bertambah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penambahan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berlangsung</a:t>
            </a:r>
            <a:r>
              <a:rPr lang="en-US" sz="2400" dirty="0"/>
              <a:t> </a:t>
            </a:r>
            <a:r>
              <a:rPr lang="en-US" sz="2400" dirty="0" err="1"/>
              <a:t>lambat</a:t>
            </a:r>
            <a:r>
              <a:rPr lang="en-US" sz="2400" dirty="0"/>
              <a:t> , </a:t>
            </a:r>
            <a:r>
              <a:rPr lang="en-US" sz="2400" dirty="0" err="1"/>
              <a:t>hati</a:t>
            </a:r>
            <a:r>
              <a:rPr lang="en-US" sz="2400" dirty="0"/>
              <a:t> </a:t>
            </a:r>
            <a:r>
              <a:rPr lang="en-US" sz="2400" dirty="0" err="1"/>
              <a:t>membesar</a:t>
            </a:r>
            <a:endParaRPr lang="en-US" sz="2400" dirty="0"/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2-3 </a:t>
            </a:r>
            <a:r>
              <a:rPr lang="en-US" sz="2400" dirty="0" err="1"/>
              <a:t>bulan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, </a:t>
            </a:r>
            <a:r>
              <a:rPr lang="en-US" sz="2400" dirty="0" err="1"/>
              <a:t>gatal-gatal</a:t>
            </a:r>
            <a:r>
              <a:rPr lang="en-US" sz="2400" dirty="0"/>
              <a:t>, </a:t>
            </a:r>
            <a:r>
              <a:rPr lang="en-US" sz="2400" dirty="0" err="1"/>
              <a:t>rewel</a:t>
            </a:r>
            <a:r>
              <a:rPr lang="en-US" sz="2400" dirty="0"/>
              <a:t> ,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vena </a:t>
            </a:r>
            <a:r>
              <a:rPr lang="en-US" sz="2400" dirty="0" err="1"/>
              <a:t>porta</a:t>
            </a:r>
            <a:r>
              <a:rPr lang="en-US" sz="2400" dirty="0"/>
              <a:t>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/>
              <a:t>Penderita</a:t>
            </a:r>
            <a:r>
              <a:rPr lang="en-US" sz="2400" dirty="0"/>
              <a:t> atresia </a:t>
            </a:r>
            <a:r>
              <a:rPr lang="en-US" sz="2400" dirty="0" err="1"/>
              <a:t>bilier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transplantasi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endParaRPr lang="en-US" sz="2400" dirty="0"/>
          </a:p>
          <a:p>
            <a:pPr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12815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Q45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pencernaan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 hernia </a:t>
            </a:r>
            <a:r>
              <a:rPr lang="en-AU" dirty="0" err="1"/>
              <a:t>diafragmatika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(Q79.0), hiatus hernia </a:t>
            </a:r>
            <a:r>
              <a:rPr lang="en-AU" dirty="0" err="1"/>
              <a:t>kongenital</a:t>
            </a:r>
            <a:r>
              <a:rPr lang="en-AU" dirty="0"/>
              <a:t> (Q40.1)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Q45.0 </a:t>
            </a:r>
            <a:r>
              <a:rPr lang="en-AU" b="1" dirty="0"/>
              <a:t>Agenesis, aplasia </a:t>
            </a:r>
            <a:r>
              <a:rPr lang="en-AU" b="1" dirty="0" err="1"/>
              <a:t>dan</a:t>
            </a:r>
            <a:r>
              <a:rPr lang="en-AU" b="1" dirty="0"/>
              <a:t> hypoplasia </a:t>
            </a:r>
            <a:r>
              <a:rPr lang="en-AU" b="1" dirty="0" err="1"/>
              <a:t>pankreas</a:t>
            </a:r>
            <a:r>
              <a:rPr lang="en-US" b="1" dirty="0"/>
              <a:t>;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pankreas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Q45.1 </a:t>
            </a:r>
            <a:r>
              <a:rPr lang="en-AU" b="1" dirty="0" err="1"/>
              <a:t>Pankreas</a:t>
            </a:r>
            <a:r>
              <a:rPr lang="en-AU" b="1" dirty="0"/>
              <a:t> </a:t>
            </a:r>
            <a:r>
              <a:rPr lang="en-AU" b="1" dirty="0" err="1"/>
              <a:t>annularis</a:t>
            </a:r>
            <a:r>
              <a:rPr lang="en-AU" b="1" dirty="0"/>
              <a:t>[</a:t>
            </a:r>
            <a:r>
              <a:rPr lang="en-AU" b="1" dirty="0" err="1"/>
              <a:t>pankreas</a:t>
            </a:r>
            <a:r>
              <a:rPr lang="en-AU" b="1" dirty="0"/>
              <a:t>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cincin</a:t>
            </a:r>
            <a:r>
              <a:rPr lang="en-AU" dirty="0"/>
              <a:t>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Q45.2 </a:t>
            </a:r>
            <a:r>
              <a:rPr lang="en-AU" b="1" dirty="0" err="1"/>
              <a:t>Kista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pankreas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Q45.3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pankreas</a:t>
            </a:r>
            <a:r>
              <a:rPr lang="en-AU" b="1" dirty="0"/>
              <a:t> and </a:t>
            </a:r>
            <a:r>
              <a:rPr lang="en-AU" b="1" dirty="0" err="1"/>
              <a:t>duktus</a:t>
            </a:r>
            <a:r>
              <a:rPr lang="en-AU" b="1" dirty="0"/>
              <a:t> </a:t>
            </a:r>
            <a:r>
              <a:rPr lang="en-AU" b="1" dirty="0" err="1"/>
              <a:t>pankreatikus</a:t>
            </a:r>
            <a:r>
              <a:rPr lang="en-US" b="1" dirty="0"/>
              <a:t>;</a:t>
            </a:r>
            <a:r>
              <a:rPr lang="en-AU" dirty="0"/>
              <a:t>  </a:t>
            </a:r>
            <a:r>
              <a:rPr lang="en-AU" dirty="0" err="1"/>
              <a:t>Pankreas</a:t>
            </a:r>
            <a:r>
              <a:rPr lang="en-AU" dirty="0"/>
              <a:t> </a:t>
            </a:r>
            <a:r>
              <a:rPr lang="en-AU" dirty="0" err="1"/>
              <a:t>tambahan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pankreas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pankreatikus</a:t>
            </a:r>
            <a:r>
              <a:rPr lang="en-AU" dirty="0"/>
              <a:t> NOS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            </a:t>
            </a:r>
            <a:r>
              <a:rPr lang="en-AU" i="1" dirty="0" err="1"/>
              <a:t>Kecuali</a:t>
            </a:r>
            <a:r>
              <a:rPr lang="en-AU" dirty="0"/>
              <a:t>:   diabetes mellitus </a:t>
            </a:r>
            <a:r>
              <a:rPr lang="en-AU" dirty="0" err="1"/>
              <a:t>kongenital</a:t>
            </a:r>
            <a:r>
              <a:rPr lang="en-AU" dirty="0"/>
              <a:t> (E10.-)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neonatus</a:t>
            </a:r>
            <a:r>
              <a:rPr lang="en-AU" dirty="0"/>
              <a:t> (P70.2), ;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fibrokista</a:t>
            </a:r>
            <a:r>
              <a:rPr lang="en-AU" dirty="0"/>
              <a:t> </a:t>
            </a:r>
            <a:r>
              <a:rPr lang="en-AU" dirty="0" err="1"/>
              <a:t>pankreas</a:t>
            </a:r>
            <a:r>
              <a:rPr lang="en-AU" dirty="0"/>
              <a:t> (E84.-)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Q45.8 </a:t>
            </a:r>
            <a:r>
              <a:rPr lang="en-AU" dirty="0" err="1"/>
              <a:t>M</a:t>
            </a:r>
            <a:r>
              <a:rPr lang="en-AU" b="1" dirty="0" err="1"/>
              <a:t>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sistem</a:t>
            </a:r>
            <a:r>
              <a:rPr lang="en-AU" b="1" dirty="0"/>
              <a:t> </a:t>
            </a:r>
            <a:r>
              <a:rPr lang="en-AU" b="1" dirty="0" err="1"/>
              <a:t>pencernaan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 (</a:t>
            </a:r>
            <a:r>
              <a:rPr lang="en-AU" dirty="0" err="1"/>
              <a:t>komplit</a:t>
            </a:r>
            <a:r>
              <a:rPr lang="en-AU" dirty="0"/>
              <a:t>) (</a:t>
            </a:r>
            <a:r>
              <a:rPr lang="en-AU" dirty="0" err="1"/>
              <a:t>parsial</a:t>
            </a:r>
            <a:r>
              <a:rPr lang="en-AU" dirty="0"/>
              <a:t>) </a:t>
            </a:r>
            <a:r>
              <a:rPr lang="en-AU" dirty="0" err="1"/>
              <a:t>saluran</a:t>
            </a:r>
            <a:r>
              <a:rPr lang="en-AU" dirty="0"/>
              <a:t> </a:t>
            </a:r>
            <a:r>
              <a:rPr lang="en-AU" dirty="0" err="1"/>
              <a:t>pencernaan</a:t>
            </a:r>
            <a:r>
              <a:rPr lang="en-AU" dirty="0"/>
              <a:t> NOS </a:t>
            </a:r>
            <a:r>
              <a:rPr lang="en-US" dirty="0"/>
              <a:t>;</a:t>
            </a:r>
            <a:r>
              <a:rPr lang="en-AU" dirty="0" err="1"/>
              <a:t>Duplikasi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malposisi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organ </a:t>
            </a:r>
            <a:r>
              <a:rPr lang="en-AU" dirty="0" err="1"/>
              <a:t>pencernaan</a:t>
            </a:r>
            <a:r>
              <a:rPr lang="en-AU" dirty="0"/>
              <a:t> NOS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Q45.9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pencernaan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pencernaan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4986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Q50-Q56    Malformasi kongenital pada organ-organ genital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>
            <a:normAutofit/>
          </a:bodyPr>
          <a:lstStyle/>
          <a:p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resistensi</a:t>
            </a:r>
            <a:r>
              <a:rPr lang="en-AU" dirty="0"/>
              <a:t> androgen (E34.5);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femininasi</a:t>
            </a:r>
            <a:r>
              <a:rPr lang="en-AU" dirty="0"/>
              <a:t> testis (E34.5)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sindroma</a:t>
            </a:r>
            <a:r>
              <a:rPr lang="en-AU" dirty="0"/>
              <a:t> yang </a:t>
            </a:r>
            <a:r>
              <a:rPr lang="en-AU" dirty="0" err="1"/>
              <a:t>terkait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jumlah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bentuk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(Q90-Q99)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Q50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</a:t>
            </a:r>
            <a:r>
              <a:rPr lang="en-US" b="1" dirty="0" err="1"/>
              <a:t>ovarium</a:t>
            </a:r>
            <a:r>
              <a:rPr lang="en-US" b="1" dirty="0"/>
              <a:t>, tuba </a:t>
            </a:r>
            <a:r>
              <a:rPr lang="en-US" b="1" dirty="0" err="1"/>
              <a:t>fallopii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ligamentum</a:t>
            </a:r>
            <a:r>
              <a:rPr lang="en-US" b="1" dirty="0"/>
              <a:t> </a:t>
            </a:r>
            <a:r>
              <a:rPr lang="en-US" b="1" dirty="0" err="1"/>
              <a:t>latum</a:t>
            </a:r>
            <a:endParaRPr lang="en-US" b="1" dirty="0"/>
          </a:p>
          <a:p>
            <a:r>
              <a:rPr lang="en-US" dirty="0"/>
              <a:t>Q51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uterus </a:t>
            </a:r>
            <a:r>
              <a:rPr lang="en-US" b="1" dirty="0" err="1"/>
              <a:t>dan</a:t>
            </a:r>
            <a:r>
              <a:rPr lang="en-US" b="1" dirty="0"/>
              <a:t> cervix</a:t>
            </a:r>
          </a:p>
          <a:p>
            <a:r>
              <a:rPr lang="en-US" dirty="0"/>
              <a:t>Q52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lain genitalia </a:t>
            </a:r>
            <a:r>
              <a:rPr lang="en-US" b="1" dirty="0" err="1"/>
              <a:t>wanita</a:t>
            </a:r>
            <a:endParaRPr lang="en-US" b="1" dirty="0"/>
          </a:p>
          <a:p>
            <a:r>
              <a:rPr lang="en-US" dirty="0"/>
              <a:t>Q53 </a:t>
            </a:r>
            <a:r>
              <a:rPr lang="en-US" b="1" dirty="0"/>
              <a:t>Undescended testicle</a:t>
            </a:r>
          </a:p>
          <a:p>
            <a:r>
              <a:rPr lang="en-US" dirty="0"/>
              <a:t>Q54 </a:t>
            </a:r>
            <a:r>
              <a:rPr lang="en-US" b="1" dirty="0" err="1"/>
              <a:t>Hypospadia</a:t>
            </a:r>
            <a:r>
              <a:rPr lang="en-US" b="1" dirty="0"/>
              <a:t> </a:t>
            </a:r>
          </a:p>
          <a:p>
            <a:r>
              <a:rPr lang="en-US" dirty="0"/>
              <a:t>Q55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lain organ genitalia </a:t>
            </a:r>
            <a:r>
              <a:rPr lang="en-US" b="1" dirty="0" err="1"/>
              <a:t>pria</a:t>
            </a:r>
            <a:endParaRPr lang="en-US" b="1" dirty="0"/>
          </a:p>
          <a:p>
            <a:r>
              <a:rPr lang="en-US" dirty="0"/>
              <a:t>Q56 </a:t>
            </a:r>
            <a:r>
              <a:rPr lang="en-US" b="1" dirty="0"/>
              <a:t>Indeterminate sex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pseudohermafroditism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916779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Q50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ovarium</a:t>
            </a:r>
            <a:r>
              <a:rPr lang="en-US" dirty="0"/>
              <a:t>, tuba </a:t>
            </a:r>
            <a:r>
              <a:rPr lang="en-US" dirty="0" err="1"/>
              <a:t>fallopii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latum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sz="2300" dirty="0"/>
              <a:t>Q50.0 </a:t>
            </a:r>
            <a:r>
              <a:rPr lang="en-AU" sz="2300" b="1" dirty="0" err="1"/>
              <a:t>Absen</a:t>
            </a:r>
            <a:r>
              <a:rPr lang="en-AU" sz="2300" b="1" dirty="0"/>
              <a:t> </a:t>
            </a:r>
            <a:r>
              <a:rPr lang="en-AU" sz="2300" b="1" dirty="0" err="1"/>
              <a:t>kongenital</a:t>
            </a:r>
            <a:r>
              <a:rPr lang="en-AU" sz="2300" b="1" dirty="0"/>
              <a:t> </a:t>
            </a:r>
            <a:r>
              <a:rPr lang="en-AU" sz="2300" b="1" dirty="0" err="1"/>
              <a:t>ovarium</a:t>
            </a:r>
            <a:endParaRPr lang="en-US" sz="2300" b="1" dirty="0"/>
          </a:p>
          <a:p>
            <a:pPr lvl="1">
              <a:spcBef>
                <a:spcPts val="0"/>
              </a:spcBef>
            </a:pPr>
            <a:r>
              <a:rPr lang="en-AU" sz="2300" i="1" dirty="0" err="1"/>
              <a:t>Kecuali</a:t>
            </a:r>
            <a:r>
              <a:rPr lang="en-AU" sz="2300" dirty="0"/>
              <a:t>: </a:t>
            </a:r>
            <a:r>
              <a:rPr lang="en-AU" sz="2300" dirty="0" err="1"/>
              <a:t>sindroma</a:t>
            </a:r>
            <a:r>
              <a:rPr lang="en-AU" sz="2300" dirty="0"/>
              <a:t> Turner (Q96.-)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Q50.1 </a:t>
            </a:r>
            <a:r>
              <a:rPr lang="en-AU" sz="2300" b="1" dirty="0"/>
              <a:t>Developmental ovarian cyst </a:t>
            </a:r>
            <a:r>
              <a:rPr lang="en-AU" sz="2300" dirty="0"/>
              <a:t>[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ovarium</a:t>
            </a:r>
            <a:r>
              <a:rPr lang="en-AU" sz="2300" dirty="0"/>
              <a:t> </a:t>
            </a:r>
            <a:r>
              <a:rPr lang="en-AU" sz="2300" dirty="0" err="1"/>
              <a:t>masa</a:t>
            </a:r>
            <a:r>
              <a:rPr lang="en-AU" sz="2300" dirty="0"/>
              <a:t> </a:t>
            </a:r>
            <a:r>
              <a:rPr lang="en-AU" sz="2300" dirty="0" err="1"/>
              <a:t>perkembangan</a:t>
            </a:r>
            <a:r>
              <a:rPr lang="en-AU" sz="2300" dirty="0"/>
              <a:t>]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Q50.2 </a:t>
            </a:r>
            <a:r>
              <a:rPr lang="en-AU" sz="2300" b="1" dirty="0"/>
              <a:t>Torsi </a:t>
            </a:r>
            <a:r>
              <a:rPr lang="en-AU" sz="2300" b="1" dirty="0" err="1"/>
              <a:t>kongenital</a:t>
            </a:r>
            <a:r>
              <a:rPr lang="en-AU" sz="2300" b="1" dirty="0"/>
              <a:t> </a:t>
            </a:r>
            <a:r>
              <a:rPr lang="en-AU" sz="2300" b="1" dirty="0" err="1"/>
              <a:t>ovarium</a:t>
            </a:r>
            <a:endParaRPr lang="en-US" sz="2300" b="1" dirty="0"/>
          </a:p>
          <a:p>
            <a:pPr>
              <a:spcBef>
                <a:spcPts val="0"/>
              </a:spcBef>
            </a:pPr>
            <a:r>
              <a:rPr lang="en-AU" sz="2300" dirty="0"/>
              <a:t>Q50.3 </a:t>
            </a:r>
            <a:r>
              <a:rPr lang="en-AU" sz="2300" b="1" dirty="0" err="1"/>
              <a:t>Malformasi</a:t>
            </a:r>
            <a:r>
              <a:rPr lang="en-AU" sz="2300" b="1" dirty="0"/>
              <a:t> </a:t>
            </a:r>
            <a:r>
              <a:rPr lang="en-AU" sz="2300" b="1" dirty="0" err="1"/>
              <a:t>kongenital</a:t>
            </a:r>
            <a:r>
              <a:rPr lang="en-AU" sz="2300" b="1" dirty="0"/>
              <a:t> lain </a:t>
            </a:r>
            <a:r>
              <a:rPr lang="en-AU" sz="2300" b="1" dirty="0" err="1"/>
              <a:t>ovarium</a:t>
            </a:r>
            <a:r>
              <a:rPr lang="en-US" sz="2300" b="1" dirty="0"/>
              <a:t>;</a:t>
            </a:r>
            <a:r>
              <a:rPr lang="en-AU" sz="2300" b="1" dirty="0"/>
              <a:t>  </a:t>
            </a:r>
            <a:r>
              <a:rPr lang="en-AU" sz="2300" dirty="0" err="1"/>
              <a:t>Ovarium</a:t>
            </a:r>
            <a:r>
              <a:rPr lang="en-AU" sz="2300" dirty="0"/>
              <a:t> </a:t>
            </a:r>
            <a:r>
              <a:rPr lang="en-AU" sz="2300" dirty="0" err="1"/>
              <a:t>tambahan</a:t>
            </a:r>
            <a:r>
              <a:rPr lang="en-AU" sz="2300" dirty="0"/>
              <a:t>, ovarian streak (</a:t>
            </a:r>
            <a:r>
              <a:rPr lang="en-AU" sz="2300" dirty="0" err="1"/>
              <a:t>berbentuk</a:t>
            </a:r>
            <a:r>
              <a:rPr lang="en-AU" sz="2300" dirty="0"/>
              <a:t> </a:t>
            </a:r>
            <a:r>
              <a:rPr lang="en-AU" sz="2300" dirty="0" err="1"/>
              <a:t>khas</a:t>
            </a:r>
            <a:r>
              <a:rPr lang="en-AU" sz="2300" dirty="0"/>
              <a:t>), </a:t>
            </a:r>
            <a:r>
              <a:rPr lang="en-US" sz="2300" dirty="0"/>
              <a:t>;</a:t>
            </a:r>
            <a:r>
              <a:rPr lang="en-AU" sz="2300" dirty="0"/>
              <a:t> </a:t>
            </a:r>
            <a:r>
              <a:rPr lang="en-AU" sz="2300" dirty="0" err="1"/>
              <a:t>Malformasi</a:t>
            </a:r>
            <a:r>
              <a:rPr lang="en-AU" sz="2300" dirty="0"/>
              <a:t> </a:t>
            </a:r>
            <a:r>
              <a:rPr lang="en-AU" sz="2300" dirty="0" err="1"/>
              <a:t>kongenital</a:t>
            </a:r>
            <a:r>
              <a:rPr lang="en-AU" sz="2300" dirty="0"/>
              <a:t> </a:t>
            </a:r>
            <a:r>
              <a:rPr lang="en-AU" sz="2300" dirty="0" err="1"/>
              <a:t>ovarium</a:t>
            </a:r>
            <a:r>
              <a:rPr lang="en-AU" sz="2300" dirty="0"/>
              <a:t> NOS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Q50.4 </a:t>
            </a:r>
            <a:r>
              <a:rPr lang="en-AU" sz="2300" b="1" dirty="0" err="1"/>
              <a:t>Kista</a:t>
            </a:r>
            <a:r>
              <a:rPr lang="en-AU" sz="2300" b="1" dirty="0"/>
              <a:t> </a:t>
            </a:r>
            <a:r>
              <a:rPr lang="en-AU" sz="2300" b="1" dirty="0" err="1"/>
              <a:t>embronik</a:t>
            </a:r>
            <a:r>
              <a:rPr lang="en-AU" sz="2300" b="1" dirty="0"/>
              <a:t> tuba </a:t>
            </a:r>
            <a:r>
              <a:rPr lang="en-AU" sz="2300" b="1" dirty="0" err="1"/>
              <a:t>fallopii</a:t>
            </a:r>
            <a:r>
              <a:rPr lang="en-US" sz="2300" b="1" dirty="0"/>
              <a:t>;</a:t>
            </a:r>
            <a:r>
              <a:rPr lang="en-AU" sz="2300" b="1" dirty="0"/>
              <a:t> </a:t>
            </a:r>
            <a:r>
              <a:rPr lang="en-AU" sz="2300" dirty="0" err="1"/>
              <a:t>Kista</a:t>
            </a:r>
            <a:r>
              <a:rPr lang="en-AU" sz="2300" dirty="0"/>
              <a:t> fimbria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Q50.5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embronik</a:t>
            </a:r>
            <a:r>
              <a:rPr lang="en-AU" sz="2300" dirty="0"/>
              <a:t> </a:t>
            </a:r>
            <a:r>
              <a:rPr lang="en-AU" sz="2300" dirty="0" err="1"/>
              <a:t>ligamentum</a:t>
            </a:r>
            <a:r>
              <a:rPr lang="en-AU" sz="2300" dirty="0"/>
              <a:t> </a:t>
            </a:r>
            <a:r>
              <a:rPr lang="en-AU" sz="2300" dirty="0" err="1"/>
              <a:t>latum</a:t>
            </a:r>
            <a:r>
              <a:rPr lang="en-US" sz="2300" dirty="0"/>
              <a:t>;</a:t>
            </a:r>
            <a:r>
              <a:rPr lang="en-AU" sz="2300" dirty="0"/>
              <a:t>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epoophoron</a:t>
            </a:r>
            <a:r>
              <a:rPr lang="en-AU" sz="2300" dirty="0"/>
              <a:t>,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parovarium</a:t>
            </a:r>
            <a:r>
              <a:rPr lang="en-AU" sz="2300" dirty="0"/>
              <a:t>,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saluran</a:t>
            </a:r>
            <a:r>
              <a:rPr lang="en-AU" sz="2300" dirty="0"/>
              <a:t> Gartner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Q50.6 </a:t>
            </a:r>
            <a:r>
              <a:rPr lang="en-AU" sz="2300" dirty="0" err="1"/>
              <a:t>Malformasi</a:t>
            </a:r>
            <a:r>
              <a:rPr lang="en-AU" sz="2300" dirty="0"/>
              <a:t> </a:t>
            </a:r>
            <a:r>
              <a:rPr lang="en-AU" sz="2300" dirty="0" err="1"/>
              <a:t>kongenital</a:t>
            </a:r>
            <a:r>
              <a:rPr lang="en-AU" sz="2300" dirty="0"/>
              <a:t> lain tuba </a:t>
            </a:r>
            <a:r>
              <a:rPr lang="en-AU" sz="2300" dirty="0" err="1"/>
              <a:t>fallopii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ligamentum</a:t>
            </a:r>
            <a:r>
              <a:rPr lang="en-AU" sz="2300" dirty="0"/>
              <a:t> </a:t>
            </a:r>
            <a:r>
              <a:rPr lang="en-AU" sz="2300" dirty="0" err="1"/>
              <a:t>latum</a:t>
            </a:r>
            <a:r>
              <a:rPr lang="en-US" sz="2300" dirty="0"/>
              <a:t>;</a:t>
            </a:r>
            <a:r>
              <a:rPr lang="en-AU" sz="2300" dirty="0"/>
              <a:t>  </a:t>
            </a:r>
            <a:r>
              <a:rPr lang="en-AU" sz="2300" dirty="0" err="1"/>
              <a:t>Absen</a:t>
            </a:r>
            <a:r>
              <a:rPr lang="en-AU" sz="2300" dirty="0"/>
              <a:t>, atresia </a:t>
            </a:r>
            <a:r>
              <a:rPr lang="en-AU" sz="2300" dirty="0" err="1"/>
              <a:t>atautambahan</a:t>
            </a:r>
            <a:r>
              <a:rPr lang="en-AU" sz="2300" dirty="0"/>
              <a:t> tuba </a:t>
            </a:r>
            <a:r>
              <a:rPr lang="en-AU" sz="2300" dirty="0" err="1"/>
              <a:t>fallopii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ligamentum</a:t>
            </a:r>
            <a:r>
              <a:rPr lang="en-AU" sz="2300" dirty="0"/>
              <a:t> </a:t>
            </a:r>
            <a:r>
              <a:rPr lang="en-AU" sz="2300" dirty="0" err="1"/>
              <a:t>latum</a:t>
            </a:r>
            <a:r>
              <a:rPr lang="en-US" sz="2300" dirty="0"/>
              <a:t>;</a:t>
            </a:r>
            <a:r>
              <a:rPr lang="en-AU" sz="2300" dirty="0"/>
              <a:t> </a:t>
            </a:r>
            <a:r>
              <a:rPr lang="en-AU" sz="2300" dirty="0" err="1"/>
              <a:t>Malformasi</a:t>
            </a:r>
            <a:r>
              <a:rPr lang="en-AU" sz="2300" dirty="0"/>
              <a:t> </a:t>
            </a:r>
            <a:r>
              <a:rPr lang="en-AU" sz="2300" dirty="0" err="1"/>
              <a:t>kongenital</a:t>
            </a:r>
            <a:r>
              <a:rPr lang="en-AU" sz="2300" dirty="0"/>
              <a:t> tuba </a:t>
            </a:r>
            <a:r>
              <a:rPr lang="en-AU" sz="2300" dirty="0" err="1"/>
              <a:t>fallopii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ligamentum</a:t>
            </a:r>
            <a:r>
              <a:rPr lang="en-AU" sz="2300" dirty="0"/>
              <a:t> </a:t>
            </a:r>
            <a:r>
              <a:rPr lang="en-AU" sz="2300" dirty="0" err="1"/>
              <a:t>latum</a:t>
            </a:r>
            <a:r>
              <a:rPr lang="en-AU" sz="2300" dirty="0"/>
              <a:t> NOS</a:t>
            </a:r>
            <a:endParaRPr lang="en-US" sz="2300" dirty="0"/>
          </a:p>
          <a:p>
            <a:pPr>
              <a:spcBef>
                <a:spcPts val="0"/>
              </a:spcBef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0119428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Agenesis Vagina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r>
              <a:rPr lang="en-US"/>
              <a:t>Agenesis vagina : tidak adanya vagina </a:t>
            </a:r>
          </a:p>
          <a:p>
            <a:r>
              <a:rPr lang="en-US"/>
              <a:t>Penyebab tidak diketahui </a:t>
            </a:r>
          </a:p>
          <a:p>
            <a:r>
              <a:rPr lang="en-US"/>
              <a:t>Adalah suatu kelainan bawaan pada saluran reproduksi wanita dimana vagina tidak tumbuh selama pengembangan embrionik </a:t>
            </a:r>
          </a:p>
          <a:p>
            <a:r>
              <a:rPr lang="en-US"/>
              <a:t>Merupakan salah satu gangguan pada Syndrom Von Mayer Rokitansky ster Hauser elain Uterus sangat kecil atau tidak ada , mempunyai ovarium normal dan akan mengalami masa pubertas  </a:t>
            </a:r>
          </a:p>
        </p:txBody>
      </p:sp>
    </p:spTree>
    <p:extLst>
      <p:ext uri="{BB962C8B-B14F-4D97-AF65-F5344CB8AC3E}">
        <p14:creationId xmlns:p14="http://schemas.microsoft.com/office/powerpoint/2010/main" val="50070725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US" sz="3600" dirty="0"/>
              <a:t>Q51 </a:t>
            </a:r>
            <a:r>
              <a:rPr lang="en-US" sz="3600" dirty="0" err="1"/>
              <a:t>Malformasi</a:t>
            </a:r>
            <a:r>
              <a:rPr lang="en-US" sz="3600" dirty="0"/>
              <a:t> </a:t>
            </a:r>
            <a:r>
              <a:rPr lang="en-US" sz="3600" dirty="0" err="1"/>
              <a:t>kongenital</a:t>
            </a:r>
            <a:r>
              <a:rPr lang="en-US" sz="3600" dirty="0"/>
              <a:t> uterus </a:t>
            </a:r>
            <a:r>
              <a:rPr lang="en-US" sz="3600" dirty="0" err="1"/>
              <a:t>dan</a:t>
            </a:r>
            <a:r>
              <a:rPr lang="en-US" sz="3600" dirty="0"/>
              <a:t> cervix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76800"/>
          </a:xfrm>
        </p:spPr>
        <p:txBody>
          <a:bodyPr>
            <a:normAutofit fontScale="92500"/>
          </a:bodyPr>
          <a:lstStyle/>
          <a:p>
            <a:r>
              <a:rPr lang="en-AU" dirty="0"/>
              <a:t>Q51.0 </a:t>
            </a:r>
            <a:r>
              <a:rPr lang="en-AU" b="1" dirty="0"/>
              <a:t>Agenesis </a:t>
            </a:r>
            <a:r>
              <a:rPr lang="en-AU" b="1" dirty="0" err="1"/>
              <a:t>dan</a:t>
            </a:r>
            <a:r>
              <a:rPr lang="en-AU" b="1" dirty="0"/>
              <a:t> aplasia uterus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uterus</a:t>
            </a:r>
            <a:endParaRPr lang="en-US" dirty="0"/>
          </a:p>
          <a:p>
            <a:r>
              <a:rPr lang="en-AU" dirty="0"/>
              <a:t>Q51.1 </a:t>
            </a:r>
            <a:r>
              <a:rPr lang="en-AU" b="1" dirty="0"/>
              <a:t>Uterus </a:t>
            </a:r>
            <a:r>
              <a:rPr lang="en-AU" b="1" dirty="0" err="1"/>
              <a:t>kembar</a:t>
            </a:r>
            <a:r>
              <a:rPr lang="en-AU" b="1" dirty="0"/>
              <a:t> </a:t>
            </a:r>
            <a:r>
              <a:rPr lang="en-AU" dirty="0" err="1"/>
              <a:t>dengan</a:t>
            </a:r>
            <a:r>
              <a:rPr lang="en-AU" dirty="0"/>
              <a:t> cervix </a:t>
            </a:r>
            <a:r>
              <a:rPr lang="en-AU" dirty="0" err="1"/>
              <a:t>dan</a:t>
            </a:r>
            <a:r>
              <a:rPr lang="en-AU" dirty="0"/>
              <a:t> vagina </a:t>
            </a:r>
            <a:r>
              <a:rPr lang="en-AU" dirty="0" err="1"/>
              <a:t>kembar</a:t>
            </a:r>
            <a:endParaRPr lang="en-US" dirty="0"/>
          </a:p>
          <a:p>
            <a:r>
              <a:rPr lang="en-AU" dirty="0"/>
              <a:t>Q51.2 </a:t>
            </a:r>
            <a:r>
              <a:rPr lang="en-AU" b="1" dirty="0"/>
              <a:t>Uterus </a:t>
            </a:r>
            <a:r>
              <a:rPr lang="en-AU" b="1" dirty="0" err="1"/>
              <a:t>kembar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AU" b="1" dirty="0"/>
              <a:t>  </a:t>
            </a:r>
            <a:r>
              <a:rPr lang="en-US" dirty="0"/>
              <a:t>;</a:t>
            </a:r>
            <a:r>
              <a:rPr lang="en-AU" dirty="0"/>
              <a:t>  Uterus </a:t>
            </a:r>
            <a:r>
              <a:rPr lang="en-AU" dirty="0" err="1"/>
              <a:t>kembar</a:t>
            </a:r>
            <a:r>
              <a:rPr lang="en-AU" dirty="0"/>
              <a:t> NOS</a:t>
            </a:r>
            <a:endParaRPr lang="en-US" dirty="0"/>
          </a:p>
          <a:p>
            <a:r>
              <a:rPr lang="en-AU" dirty="0"/>
              <a:t>Q51.3 </a:t>
            </a:r>
            <a:r>
              <a:rPr lang="en-AU" b="1" dirty="0" err="1"/>
              <a:t>Bicornate</a:t>
            </a:r>
            <a:r>
              <a:rPr lang="en-AU" b="1" dirty="0"/>
              <a:t> uterus </a:t>
            </a:r>
            <a:r>
              <a:rPr lang="en-AU" dirty="0"/>
              <a:t>– </a:t>
            </a:r>
            <a:r>
              <a:rPr lang="en-AU" dirty="0" err="1"/>
              <a:t>bercabang</a:t>
            </a:r>
            <a:r>
              <a:rPr lang="en-AU" dirty="0"/>
              <a:t> </a:t>
            </a:r>
            <a:r>
              <a:rPr lang="en-AU" dirty="0" err="1"/>
              <a:t>dua</a:t>
            </a:r>
            <a:endParaRPr lang="en-US" dirty="0"/>
          </a:p>
          <a:p>
            <a:r>
              <a:rPr lang="en-AU" dirty="0"/>
              <a:t>Q51.4 </a:t>
            </a:r>
            <a:r>
              <a:rPr lang="en-AU" b="1" dirty="0" err="1"/>
              <a:t>Unicornate</a:t>
            </a:r>
            <a:r>
              <a:rPr lang="en-AU" b="1" dirty="0"/>
              <a:t> uterus </a:t>
            </a:r>
            <a:r>
              <a:rPr lang="en-AU" dirty="0"/>
              <a:t>–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bertanduk</a:t>
            </a:r>
            <a:r>
              <a:rPr lang="en-AU" dirty="0"/>
              <a:t> </a:t>
            </a:r>
            <a:r>
              <a:rPr lang="en-AU" dirty="0" err="1"/>
              <a:t>satu</a:t>
            </a:r>
            <a:endParaRPr lang="en-US" dirty="0"/>
          </a:p>
          <a:p>
            <a:r>
              <a:rPr lang="en-AU" dirty="0"/>
              <a:t>Q51.5 </a:t>
            </a:r>
            <a:r>
              <a:rPr lang="en-AU" b="1" dirty="0"/>
              <a:t>Agenesis </a:t>
            </a:r>
            <a:r>
              <a:rPr lang="en-AU" b="1" dirty="0" err="1"/>
              <a:t>dan</a:t>
            </a:r>
            <a:r>
              <a:rPr lang="en-AU" b="1" dirty="0"/>
              <a:t> aplasia cervix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cervix</a:t>
            </a:r>
            <a:endParaRPr lang="en-US" dirty="0"/>
          </a:p>
          <a:p>
            <a:r>
              <a:rPr lang="en-AU" dirty="0"/>
              <a:t>Q51.6 </a:t>
            </a:r>
            <a:r>
              <a:rPr lang="en-AU" b="1" dirty="0" err="1"/>
              <a:t>Kista</a:t>
            </a:r>
            <a:r>
              <a:rPr lang="en-AU" b="1" dirty="0"/>
              <a:t> </a:t>
            </a:r>
            <a:r>
              <a:rPr lang="en-AU" b="1" dirty="0" err="1"/>
              <a:t>embrionik</a:t>
            </a:r>
            <a:r>
              <a:rPr lang="en-AU" b="1" dirty="0"/>
              <a:t> cervix</a:t>
            </a:r>
            <a:endParaRPr lang="en-US" b="1" dirty="0"/>
          </a:p>
          <a:p>
            <a:r>
              <a:rPr lang="en-AU" dirty="0"/>
              <a:t>Q51.7 </a:t>
            </a:r>
            <a:r>
              <a:rPr lang="en-AU" b="1" dirty="0"/>
              <a:t>Fistula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antara</a:t>
            </a:r>
            <a:r>
              <a:rPr lang="en-AU" b="1" dirty="0"/>
              <a:t> uterus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saluran</a:t>
            </a:r>
            <a:r>
              <a:rPr lang="en-AU" b="1" dirty="0"/>
              <a:t> </a:t>
            </a:r>
            <a:r>
              <a:rPr lang="en-AU" dirty="0" err="1"/>
              <a:t>pencernaan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saluran</a:t>
            </a:r>
            <a:r>
              <a:rPr lang="en-AU" dirty="0"/>
              <a:t> </a:t>
            </a:r>
            <a:r>
              <a:rPr lang="en-AU" dirty="0" err="1"/>
              <a:t>urin</a:t>
            </a:r>
            <a:endParaRPr lang="en-US" dirty="0"/>
          </a:p>
          <a:p>
            <a:r>
              <a:rPr lang="en-AU" b="1" dirty="0"/>
              <a:t>Q51.8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uterus </a:t>
            </a:r>
            <a:r>
              <a:rPr lang="en-AU" b="1" dirty="0" err="1"/>
              <a:t>dan</a:t>
            </a:r>
            <a:r>
              <a:rPr lang="en-AU" b="1" dirty="0"/>
              <a:t> cervix</a:t>
            </a:r>
            <a:r>
              <a:rPr lang="en-AU" dirty="0"/>
              <a:t>: </a:t>
            </a:r>
            <a:r>
              <a:rPr lang="en-AU" dirty="0" err="1"/>
              <a:t>Hipoplasia</a:t>
            </a:r>
            <a:r>
              <a:rPr lang="en-AU" dirty="0"/>
              <a:t> uterus </a:t>
            </a:r>
            <a:r>
              <a:rPr lang="en-AU" dirty="0" err="1"/>
              <a:t>dan</a:t>
            </a:r>
            <a:r>
              <a:rPr lang="en-AU" dirty="0"/>
              <a:t> cervix</a:t>
            </a:r>
            <a:endParaRPr lang="en-US" dirty="0"/>
          </a:p>
          <a:p>
            <a:r>
              <a:rPr lang="en-AU" dirty="0"/>
              <a:t>Q51.9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uterus </a:t>
            </a:r>
            <a:r>
              <a:rPr lang="en-AU" dirty="0" err="1"/>
              <a:t>dan</a:t>
            </a:r>
            <a:r>
              <a:rPr lang="en-AU" dirty="0"/>
              <a:t> cervix,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413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Abnormalitas</a:t>
            </a:r>
            <a:r>
              <a:rPr lang="en-US" dirty="0"/>
              <a:t> organ genitalia </a:t>
            </a:r>
            <a:r>
              <a:rPr lang="en-US" dirty="0" err="1"/>
              <a:t>wanita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Septum vagina longitudinal atau transversal</a:t>
            </a:r>
          </a:p>
          <a:p>
            <a:r>
              <a:rPr lang="en-US"/>
              <a:t>Atresia serviks : kadang disertai perkembangan yang tidak sempurna dari vagina bagian atas atau uterus bagian bawah </a:t>
            </a:r>
          </a:p>
          <a:p>
            <a:r>
              <a:rPr lang="en-US"/>
              <a:t>Uterus bikornus bisa komplit atau parsial </a:t>
            </a:r>
          </a:p>
          <a:p>
            <a:r>
              <a:rPr lang="en-US"/>
              <a:t>dll</a:t>
            </a:r>
          </a:p>
        </p:txBody>
      </p:sp>
    </p:spTree>
    <p:extLst>
      <p:ext uri="{BB962C8B-B14F-4D97-AF65-F5344CB8AC3E}">
        <p14:creationId xmlns:p14="http://schemas.microsoft.com/office/powerpoint/2010/main" val="248865653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Q52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lain genitalia </a:t>
            </a:r>
            <a:r>
              <a:rPr lang="en-US" sz="3200" dirty="0" err="1"/>
              <a:t>wanita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62500" lnSpcReduction="20000"/>
          </a:bodyPr>
          <a:lstStyle/>
          <a:p>
            <a:r>
              <a:rPr lang="en-AU" dirty="0"/>
              <a:t>Q52.0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vagina</a:t>
            </a:r>
            <a:endParaRPr lang="en-US" dirty="0"/>
          </a:p>
          <a:p>
            <a:r>
              <a:rPr lang="en-AU" dirty="0"/>
              <a:t>Q52.1 Vagina </a:t>
            </a:r>
            <a:r>
              <a:rPr lang="en-AU" dirty="0" err="1"/>
              <a:t>kembar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Septate</a:t>
            </a:r>
            <a:r>
              <a:rPr lang="en-AU" dirty="0"/>
              <a:t> vagina [vagina </a:t>
            </a:r>
            <a:r>
              <a:rPr lang="en-AU" dirty="0" err="1"/>
              <a:t>berseptum</a:t>
            </a:r>
            <a:r>
              <a:rPr lang="en-AU" dirty="0"/>
              <a:t>] ; </a:t>
            </a:r>
            <a:endParaRPr lang="en-US" dirty="0"/>
          </a:p>
          <a:p>
            <a:pPr lvl="1"/>
            <a:r>
              <a:rPr lang="en-AU" i="1" dirty="0" err="1"/>
              <a:t>Kecuali</a:t>
            </a:r>
            <a:r>
              <a:rPr lang="en-AU" dirty="0"/>
              <a:t>: vagina </a:t>
            </a:r>
            <a:r>
              <a:rPr lang="en-AU" dirty="0" err="1"/>
              <a:t>kembar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uterus </a:t>
            </a:r>
            <a:r>
              <a:rPr lang="en-AU" dirty="0" err="1"/>
              <a:t>dan</a:t>
            </a:r>
            <a:r>
              <a:rPr lang="en-AU" dirty="0"/>
              <a:t> cervix </a:t>
            </a:r>
            <a:r>
              <a:rPr lang="en-AU" dirty="0" err="1"/>
              <a:t>kembar</a:t>
            </a:r>
            <a:r>
              <a:rPr lang="en-AU" dirty="0"/>
              <a:t> (Q51.1)</a:t>
            </a:r>
            <a:endParaRPr lang="en-US" dirty="0"/>
          </a:p>
          <a:p>
            <a:r>
              <a:rPr lang="en-AU" dirty="0"/>
              <a:t>Q52.2 Fistula </a:t>
            </a:r>
            <a:r>
              <a:rPr lang="en-AU" dirty="0" err="1"/>
              <a:t>rektovaginalis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endParaRPr lang="en-US" dirty="0"/>
          </a:p>
          <a:p>
            <a:pPr lvl="1"/>
            <a:r>
              <a:rPr lang="en-AU" dirty="0"/>
              <a:t> </a:t>
            </a: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kloaka</a:t>
            </a:r>
            <a:r>
              <a:rPr lang="en-AU" dirty="0"/>
              <a:t> (Q43.7)</a:t>
            </a:r>
            <a:endParaRPr lang="en-US" dirty="0"/>
          </a:p>
          <a:p>
            <a:r>
              <a:rPr lang="en-AU" dirty="0"/>
              <a:t>Q52.3 Hymen </a:t>
            </a:r>
            <a:r>
              <a:rPr lang="en-AU" dirty="0" err="1"/>
              <a:t>imperforata</a:t>
            </a:r>
            <a:endParaRPr lang="en-US" dirty="0"/>
          </a:p>
          <a:p>
            <a:r>
              <a:rPr lang="en-AU" dirty="0"/>
              <a:t>Q52.4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vagina </a:t>
            </a:r>
            <a:r>
              <a:rPr lang="en-AU" dirty="0" err="1"/>
              <a:t>lainnya</a:t>
            </a:r>
            <a:r>
              <a:rPr lang="en-AU" dirty="0"/>
              <a:t>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vagina NOS 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kanalis</a:t>
            </a:r>
            <a:r>
              <a:rPr lang="en-AU" dirty="0"/>
              <a:t> </a:t>
            </a:r>
            <a:r>
              <a:rPr lang="en-AU" dirty="0" err="1"/>
              <a:t>Nucki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kista</a:t>
            </a:r>
            <a:r>
              <a:rPr lang="en-AU" dirty="0"/>
              <a:t> vagina </a:t>
            </a:r>
            <a:r>
              <a:rPr lang="en-AU" dirty="0" err="1"/>
              <a:t>embrionik</a:t>
            </a:r>
            <a:endParaRPr lang="en-US" dirty="0"/>
          </a:p>
          <a:p>
            <a:r>
              <a:rPr lang="en-AU" dirty="0"/>
              <a:t>Q52.5 </a:t>
            </a:r>
            <a:r>
              <a:rPr lang="en-AU" dirty="0" err="1"/>
              <a:t>Fusi</a:t>
            </a:r>
            <a:r>
              <a:rPr lang="en-AU" dirty="0"/>
              <a:t> labia</a:t>
            </a:r>
            <a:endParaRPr lang="en-US" dirty="0"/>
          </a:p>
          <a:p>
            <a:r>
              <a:rPr lang="en-AU" dirty="0"/>
              <a:t>Q52.6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clitoris</a:t>
            </a:r>
            <a:endParaRPr lang="en-US" dirty="0"/>
          </a:p>
          <a:p>
            <a:r>
              <a:rPr lang="en-AU" dirty="0"/>
              <a:t>Q52.7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vulva </a:t>
            </a:r>
            <a:r>
              <a:rPr lang="en-AU" dirty="0" err="1"/>
              <a:t>lainnya</a:t>
            </a:r>
            <a:r>
              <a:rPr lang="en-AU" dirty="0"/>
              <a:t>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 </a:t>
            </a:r>
            <a:r>
              <a:rPr lang="en-AU" dirty="0" err="1"/>
              <a:t>pada</a:t>
            </a:r>
            <a:r>
              <a:rPr lang="en-AU" dirty="0"/>
              <a:t> vulva</a:t>
            </a:r>
            <a:endParaRPr lang="en-US" dirty="0"/>
          </a:p>
          <a:p>
            <a:r>
              <a:rPr lang="en-AU" dirty="0"/>
              <a:t>Q52.8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genitalia </a:t>
            </a:r>
            <a:r>
              <a:rPr lang="en-AU" dirty="0" err="1"/>
              <a:t>wanita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Q52.9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genitalia </a:t>
            </a:r>
            <a:r>
              <a:rPr lang="en-AU" dirty="0" err="1"/>
              <a:t>wanita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7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Malformasi sistem saraf.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/>
              <a:t> Dapat terjadi karena trauma saat melahirkan atau hipoksia (kekurangan oksigen) dalam rahim.</a:t>
            </a:r>
          </a:p>
          <a:p>
            <a:pPr eaLnBrk="1" hangingPunct="1">
              <a:spcBef>
                <a:spcPct val="0"/>
              </a:spcBef>
            </a:pPr>
            <a:endParaRPr lang="en-US" sz="2400"/>
          </a:p>
          <a:p>
            <a:pPr eaLnBrk="1" hangingPunct="1">
              <a:spcBef>
                <a:spcPct val="0"/>
              </a:spcBef>
            </a:pPr>
            <a:r>
              <a:rPr lang="en-US" sz="2400"/>
              <a:t>trauma saat melahirkan pada sistim saraf dapat akibat  tindakan atau cara persalinan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FF0000"/>
                </a:solidFill>
              </a:rPr>
              <a:t>Malformasi akibat hipoksia: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Neuronal eosinophilia 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Status marmoratus : iskemia pada basal ganglia dan thalamus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Neuronal karyorrhexis : yakni hancurnya dinding inti sel pada sel saraf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Periventricular leukomalacia : adalah infark yang terjadi di daerah peri ventricular, biasa terjadi pada bayi prematur, menimbulkan plak berwarna kuning pada jaringan saraf yang mengalami nekrosis dan mineralisasi. </a:t>
            </a:r>
          </a:p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559787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Q53 Undescended testicle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Q53.0 Testis </a:t>
            </a:r>
            <a:r>
              <a:rPr lang="en-AU" dirty="0" err="1"/>
              <a:t>ektopik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/>
              <a:t> Testes </a:t>
            </a:r>
            <a:r>
              <a:rPr lang="en-AU" dirty="0" err="1"/>
              <a:t>ektopik</a:t>
            </a:r>
            <a:r>
              <a:rPr lang="en-AU" dirty="0"/>
              <a:t> unilateral </a:t>
            </a:r>
            <a:r>
              <a:rPr lang="en-AU" dirty="0" err="1"/>
              <a:t>atau</a:t>
            </a:r>
            <a:r>
              <a:rPr lang="en-AU" dirty="0"/>
              <a:t> bilateral</a:t>
            </a:r>
            <a:endParaRPr lang="en-US" dirty="0"/>
          </a:p>
          <a:p>
            <a:r>
              <a:rPr lang="en-AU" dirty="0"/>
              <a:t>Q53.1 Undescended testicle, unilateral</a:t>
            </a:r>
            <a:endParaRPr lang="en-US" dirty="0"/>
          </a:p>
          <a:p>
            <a:r>
              <a:rPr lang="en-AU" dirty="0"/>
              <a:t>Q53.2 Undescended testicle, bilateral</a:t>
            </a:r>
            <a:endParaRPr lang="en-US" dirty="0"/>
          </a:p>
          <a:p>
            <a:r>
              <a:rPr lang="en-AU" dirty="0"/>
              <a:t>Q53.9 Undescended testicle,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Cryptorchism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2642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Q54 </a:t>
            </a:r>
            <a:r>
              <a:rPr lang="en-US" dirty="0" err="1"/>
              <a:t>Hypospadia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Hypospadia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muara</a:t>
            </a:r>
            <a:r>
              <a:rPr lang="en-US" dirty="0"/>
              <a:t> </a:t>
            </a:r>
            <a:r>
              <a:rPr lang="en-US" dirty="0" err="1"/>
              <a:t>uretra</a:t>
            </a:r>
            <a:r>
              <a:rPr lang="en-US" dirty="0"/>
              <a:t> di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penis</a:t>
            </a:r>
          </a:p>
          <a:p>
            <a:r>
              <a:rPr lang="en-AU" i="1" dirty="0" err="1"/>
              <a:t>Kecuali</a:t>
            </a:r>
            <a:r>
              <a:rPr lang="en-AU" dirty="0"/>
              <a:t>:  </a:t>
            </a:r>
            <a:r>
              <a:rPr lang="en-AU" dirty="0" err="1"/>
              <a:t>epispadias</a:t>
            </a:r>
            <a:r>
              <a:rPr lang="en-AU" dirty="0"/>
              <a:t> (Q64.0) [</a:t>
            </a:r>
            <a:r>
              <a:rPr lang="en-AU" dirty="0" err="1"/>
              <a:t>muara</a:t>
            </a:r>
            <a:r>
              <a:rPr lang="en-AU" dirty="0"/>
              <a:t> </a:t>
            </a:r>
            <a:r>
              <a:rPr lang="en-AU" dirty="0" err="1"/>
              <a:t>uretra</a:t>
            </a:r>
            <a:r>
              <a:rPr lang="en-AU" dirty="0"/>
              <a:t> di </a:t>
            </a:r>
            <a:r>
              <a:rPr lang="en-AU" dirty="0" err="1"/>
              <a:t>permukaan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 penis]</a:t>
            </a:r>
            <a:endParaRPr lang="en-US" dirty="0"/>
          </a:p>
          <a:p>
            <a:r>
              <a:rPr lang="en-AU" dirty="0"/>
              <a:t>Q54.0 </a:t>
            </a:r>
            <a:r>
              <a:rPr lang="en-AU" dirty="0" err="1"/>
              <a:t>Hipospadias</a:t>
            </a:r>
            <a:r>
              <a:rPr lang="en-AU" dirty="0"/>
              <a:t>, </a:t>
            </a:r>
            <a:r>
              <a:rPr lang="en-AU" dirty="0" err="1"/>
              <a:t>balanic</a:t>
            </a:r>
            <a:r>
              <a:rPr lang="en-AU" dirty="0"/>
              <a:t> [</a:t>
            </a:r>
            <a:r>
              <a:rPr lang="en-AU" dirty="0" err="1"/>
              <a:t>muara</a:t>
            </a:r>
            <a:r>
              <a:rPr lang="en-AU" dirty="0"/>
              <a:t> di glans penis </a:t>
            </a:r>
            <a:r>
              <a:rPr lang="en-AU" dirty="0" err="1"/>
              <a:t>bagian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] ; </a:t>
            </a:r>
            <a:r>
              <a:rPr lang="en-AU" dirty="0" err="1"/>
              <a:t>Hipospadias</a:t>
            </a:r>
            <a:r>
              <a:rPr lang="en-AU" dirty="0"/>
              <a:t>: </a:t>
            </a:r>
            <a:r>
              <a:rPr lang="en-AU" dirty="0" err="1"/>
              <a:t>koronalis</a:t>
            </a:r>
            <a:r>
              <a:rPr lang="en-AU" dirty="0"/>
              <a:t>, </a:t>
            </a:r>
            <a:r>
              <a:rPr lang="en-AU" dirty="0" err="1"/>
              <a:t>glandularis</a:t>
            </a:r>
            <a:endParaRPr lang="en-US" dirty="0"/>
          </a:p>
          <a:p>
            <a:r>
              <a:rPr lang="en-AU" dirty="0"/>
              <a:t>Q54.1 </a:t>
            </a:r>
            <a:r>
              <a:rPr lang="en-AU" dirty="0" err="1"/>
              <a:t>Hipospadias</a:t>
            </a:r>
            <a:r>
              <a:rPr lang="en-AU" dirty="0"/>
              <a:t>, penis</a:t>
            </a:r>
            <a:endParaRPr lang="en-US" dirty="0"/>
          </a:p>
          <a:p>
            <a:r>
              <a:rPr lang="en-AU" dirty="0"/>
              <a:t>Q54.2 </a:t>
            </a:r>
            <a:r>
              <a:rPr lang="en-AU" dirty="0" err="1"/>
              <a:t>Hipospadias</a:t>
            </a:r>
            <a:r>
              <a:rPr lang="en-AU" dirty="0"/>
              <a:t>, </a:t>
            </a:r>
            <a:r>
              <a:rPr lang="en-AU" dirty="0" err="1"/>
              <a:t>penoskrotum</a:t>
            </a:r>
            <a:r>
              <a:rPr lang="en-AU" dirty="0"/>
              <a:t>[</a:t>
            </a:r>
            <a:r>
              <a:rPr lang="en-AU" dirty="0" err="1"/>
              <a:t>muara</a:t>
            </a:r>
            <a:r>
              <a:rPr lang="en-AU" dirty="0"/>
              <a:t> di </a:t>
            </a:r>
            <a:r>
              <a:rPr lang="en-AU" dirty="0" err="1"/>
              <a:t>bawah</a:t>
            </a:r>
            <a:r>
              <a:rPr lang="en-AU" dirty="0"/>
              <a:t> di </a:t>
            </a:r>
            <a:r>
              <a:rPr lang="en-AU" dirty="0" err="1"/>
              <a:t>dekat</a:t>
            </a:r>
            <a:r>
              <a:rPr lang="en-AU" dirty="0"/>
              <a:t> </a:t>
            </a:r>
            <a:r>
              <a:rPr lang="en-AU" dirty="0" err="1"/>
              <a:t>skrotum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Q54.3 </a:t>
            </a:r>
            <a:r>
              <a:rPr lang="en-AU" dirty="0" err="1"/>
              <a:t>Hipospadias</a:t>
            </a:r>
            <a:r>
              <a:rPr lang="en-AU" dirty="0"/>
              <a:t>, perineum [</a:t>
            </a:r>
            <a:r>
              <a:rPr lang="en-AU" dirty="0" err="1"/>
              <a:t>muara</a:t>
            </a:r>
            <a:r>
              <a:rPr lang="en-AU" dirty="0"/>
              <a:t> di </a:t>
            </a:r>
            <a:r>
              <a:rPr lang="en-AU" dirty="0" err="1"/>
              <a:t>bawah</a:t>
            </a:r>
            <a:r>
              <a:rPr lang="en-AU" dirty="0"/>
              <a:t> di </a:t>
            </a:r>
            <a:r>
              <a:rPr lang="en-AU" dirty="0" err="1"/>
              <a:t>dekat</a:t>
            </a:r>
            <a:r>
              <a:rPr lang="en-AU" dirty="0"/>
              <a:t> perineum]</a:t>
            </a:r>
            <a:endParaRPr lang="en-US" dirty="0"/>
          </a:p>
          <a:p>
            <a:r>
              <a:rPr lang="en-AU" dirty="0"/>
              <a:t>Q54.4 Congenital </a:t>
            </a:r>
            <a:r>
              <a:rPr lang="en-AU" dirty="0" err="1"/>
              <a:t>chordee</a:t>
            </a:r>
            <a:r>
              <a:rPr lang="en-AU" dirty="0"/>
              <a:t> [penis </a:t>
            </a:r>
            <a:r>
              <a:rPr lang="en-AU" dirty="0" err="1"/>
              <a:t>ereksi</a:t>
            </a:r>
            <a:r>
              <a:rPr lang="en-AU" dirty="0"/>
              <a:t> </a:t>
            </a:r>
            <a:r>
              <a:rPr lang="en-AU" dirty="0" err="1"/>
              <a:t>membengkok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nyeri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Q54.8 </a:t>
            </a:r>
            <a:r>
              <a:rPr lang="en-AU" dirty="0" err="1"/>
              <a:t>Hipospadias</a:t>
            </a:r>
            <a:r>
              <a:rPr lang="en-AU" dirty="0"/>
              <a:t> lain</a:t>
            </a:r>
            <a:endParaRPr lang="en-US" dirty="0"/>
          </a:p>
          <a:p>
            <a:r>
              <a:rPr lang="en-AU" dirty="0"/>
              <a:t>Q54.9 </a:t>
            </a:r>
            <a:r>
              <a:rPr lang="en-AU" dirty="0" err="1"/>
              <a:t>Hipospadias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4858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KELAINAN URETRA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Uretra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saluran</a:t>
            </a:r>
            <a:r>
              <a:rPr lang="en-US" sz="2800" dirty="0"/>
              <a:t> yang </a:t>
            </a:r>
            <a:r>
              <a:rPr lang="en-US" sz="2800" dirty="0" err="1"/>
              <a:t>mengalirkan</a:t>
            </a:r>
            <a:r>
              <a:rPr lang="en-US" sz="2800" dirty="0"/>
              <a:t> air </a:t>
            </a:r>
            <a:r>
              <a:rPr lang="en-US" sz="2800" dirty="0" err="1"/>
              <a:t>kemih</a:t>
            </a:r>
            <a:r>
              <a:rPr lang="en-US" sz="2800" dirty="0"/>
              <a:t> </a:t>
            </a:r>
            <a:r>
              <a:rPr lang="en-US" sz="2800" dirty="0" err="1"/>
              <a:t>keluar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Uretra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abnormal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terbentuk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penyempitan</a:t>
            </a:r>
            <a:r>
              <a:rPr lang="en-US" sz="2800" dirty="0"/>
              <a:t> </a:t>
            </a:r>
            <a:r>
              <a:rPr lang="en-US" sz="2800" dirty="0" err="1"/>
              <a:t>uretra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menyumbat</a:t>
            </a:r>
            <a:r>
              <a:rPr lang="en-US" sz="2800" dirty="0"/>
              <a:t> </a:t>
            </a:r>
            <a:r>
              <a:rPr lang="en-US" sz="2800" dirty="0" err="1"/>
              <a:t>aliran</a:t>
            </a:r>
            <a:r>
              <a:rPr lang="en-US" sz="2800" dirty="0"/>
              <a:t> air </a:t>
            </a:r>
            <a:r>
              <a:rPr lang="en-US" sz="2800" dirty="0" err="1"/>
              <a:t>kemih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laki-laki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ditemukan</a:t>
            </a:r>
            <a:r>
              <a:rPr lang="en-US" sz="2800" dirty="0"/>
              <a:t> </a:t>
            </a:r>
            <a:r>
              <a:rPr lang="en-US" sz="2800" dirty="0" err="1"/>
              <a:t>kelainan</a:t>
            </a:r>
            <a:r>
              <a:rPr lang="en-US" sz="2800" dirty="0"/>
              <a:t> : </a:t>
            </a:r>
          </a:p>
          <a:p>
            <a:pPr lvl="1"/>
            <a:r>
              <a:rPr lang="en-US" b="1" dirty="0" err="1"/>
              <a:t>Hipospadia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uretra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penis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  <a:p>
            <a:pPr lvl="1"/>
            <a:r>
              <a:rPr lang="en-US" b="1" dirty="0" err="1"/>
              <a:t>Epispadia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/>
              <a:t>uretra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penis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.</a:t>
            </a:r>
          </a:p>
          <a:p>
            <a:r>
              <a:rPr lang="en-US" sz="2800" dirty="0" err="1"/>
              <a:t>Kelainan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uretra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</a:p>
          <a:p>
            <a:pPr>
              <a:buFont typeface="Arial" charset="0"/>
              <a:buNone/>
            </a:pPr>
            <a:r>
              <a:rPr lang="en-US" sz="2800" dirty="0"/>
              <a:t>	</a:t>
            </a:r>
            <a:r>
              <a:rPr lang="en-US" sz="2800" dirty="0" err="1"/>
              <a:t>diperbaiki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pembedahan</a:t>
            </a:r>
            <a:r>
              <a:rPr lang="en-US" sz="2800" dirty="0"/>
              <a:t>.</a:t>
            </a:r>
          </a:p>
        </p:txBody>
      </p:sp>
      <p:pic>
        <p:nvPicPr>
          <p:cNvPr id="4100" name="Picture 2" descr="http://2.bp.blogspot.com/_MCdLOttsqWw/TK8-Ab7-JoI/AAAAAAAAEck/-bWpNBzcXeo/s320/hipspa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60945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Q55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lain organ genitalia </a:t>
            </a:r>
            <a:r>
              <a:rPr lang="en-US" sz="3200" dirty="0" err="1"/>
              <a:t>pria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       </a:t>
            </a:r>
            <a:r>
              <a:rPr lang="en-AU" dirty="0" err="1"/>
              <a:t>hidrokel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(P83.5); </a:t>
            </a:r>
            <a:r>
              <a:rPr lang="en-AU" dirty="0" err="1"/>
              <a:t>hipospadias</a:t>
            </a:r>
            <a:r>
              <a:rPr lang="en-AU" dirty="0"/>
              <a:t> (Q54.-)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Q55.0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aplasia testis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Monorkhism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Q55.1 </a:t>
            </a:r>
            <a:r>
              <a:rPr lang="en-AU" dirty="0" err="1"/>
              <a:t>Hipoplasia</a:t>
            </a:r>
            <a:r>
              <a:rPr lang="en-AU" dirty="0"/>
              <a:t> testis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skrotum</a:t>
            </a:r>
            <a:r>
              <a:rPr lang="en-US" dirty="0"/>
              <a:t>;</a:t>
            </a:r>
            <a:r>
              <a:rPr lang="en-AU" dirty="0"/>
              <a:t>   </a:t>
            </a:r>
            <a:r>
              <a:rPr lang="en-AU" dirty="0" err="1"/>
              <a:t>Fusi</a:t>
            </a:r>
            <a:r>
              <a:rPr lang="en-AU" dirty="0"/>
              <a:t> testes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Q55.2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testis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skrotum</a:t>
            </a:r>
            <a:r>
              <a:rPr lang="en-AU" dirty="0"/>
              <a:t> </a:t>
            </a:r>
            <a:r>
              <a:rPr lang="en-AU" dirty="0" err="1"/>
              <a:t>lainnya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testis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skrotum</a:t>
            </a:r>
            <a:r>
              <a:rPr lang="en-AU" dirty="0"/>
              <a:t> NOS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Poliorkhismus</a:t>
            </a:r>
            <a:r>
              <a:rPr lang="en-AU" dirty="0"/>
              <a:t>, testis </a:t>
            </a:r>
            <a:r>
              <a:rPr lang="en-AU" dirty="0" err="1"/>
              <a:t>retraktil</a:t>
            </a:r>
            <a:r>
              <a:rPr lang="en-AU" dirty="0"/>
              <a:t>, testis </a:t>
            </a:r>
            <a:r>
              <a:rPr lang="en-AU" dirty="0" err="1"/>
              <a:t>migrans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Q55.3 Atresia vas deferens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Q55.4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lain vas deferens, </a:t>
            </a:r>
            <a:r>
              <a:rPr lang="en-AU" dirty="0" err="1"/>
              <a:t>epididimis</a:t>
            </a:r>
            <a:r>
              <a:rPr lang="en-AU" dirty="0"/>
              <a:t>, </a:t>
            </a:r>
            <a:r>
              <a:rPr lang="en-AU" dirty="0" err="1"/>
              <a:t>vesikula</a:t>
            </a:r>
            <a:r>
              <a:rPr lang="en-AU" dirty="0"/>
              <a:t> </a:t>
            </a:r>
            <a:r>
              <a:rPr lang="en-AU" dirty="0" err="1"/>
              <a:t>seminalis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prostat</a:t>
            </a:r>
            <a:r>
              <a:rPr lang="en-US" dirty="0"/>
              <a:t>;</a:t>
            </a:r>
            <a:r>
              <a:rPr lang="en-AU" dirty="0"/>
              <a:t>  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 vas deferens, </a:t>
            </a:r>
            <a:r>
              <a:rPr lang="en-AU" dirty="0" err="1"/>
              <a:t>epididimis</a:t>
            </a:r>
            <a:r>
              <a:rPr lang="en-AU" dirty="0"/>
              <a:t>, </a:t>
            </a:r>
            <a:r>
              <a:rPr lang="en-AU" dirty="0" err="1"/>
              <a:t>vesikula</a:t>
            </a:r>
            <a:r>
              <a:rPr lang="en-AU" dirty="0"/>
              <a:t> </a:t>
            </a:r>
            <a:r>
              <a:rPr lang="en-AU" dirty="0" err="1"/>
              <a:t>seminalis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prostat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aplasia </a:t>
            </a:r>
            <a:r>
              <a:rPr lang="en-AU" dirty="0" err="1"/>
              <a:t>prostat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spermatic cord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Q55.5 </a:t>
            </a:r>
            <a:r>
              <a:rPr lang="en-AU" dirty="0" err="1"/>
              <a:t>Absen</a:t>
            </a:r>
            <a:r>
              <a:rPr lang="en-AU" dirty="0"/>
              <a:t> and aplasia </a:t>
            </a:r>
            <a:r>
              <a:rPr lang="en-AU" dirty="0" err="1"/>
              <a:t>kongenital</a:t>
            </a:r>
            <a:r>
              <a:rPr lang="en-AU" dirty="0"/>
              <a:t> penis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Q55.6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penis </a:t>
            </a:r>
            <a:r>
              <a:rPr lang="en-AU" dirty="0" err="1"/>
              <a:t>lainnya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penis NOS</a:t>
            </a:r>
            <a:r>
              <a:rPr lang="en-US" dirty="0"/>
              <a:t>;</a:t>
            </a:r>
            <a:r>
              <a:rPr lang="en-AU" dirty="0" err="1"/>
              <a:t>Kurvatura</a:t>
            </a:r>
            <a:r>
              <a:rPr lang="en-AU" dirty="0"/>
              <a:t> penis (lateral), </a:t>
            </a:r>
            <a:r>
              <a:rPr lang="en-AU" dirty="0" err="1"/>
              <a:t>hipoplasia</a:t>
            </a:r>
            <a:r>
              <a:rPr lang="en-AU" dirty="0"/>
              <a:t> penis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Q55.8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organ genitalia </a:t>
            </a:r>
            <a:r>
              <a:rPr lang="en-AU" dirty="0" err="1"/>
              <a:t>pria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Q55.9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organ genitalia </a:t>
            </a:r>
            <a:r>
              <a:rPr lang="en-AU" dirty="0" err="1"/>
              <a:t>pria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 organ genitalia </a:t>
            </a:r>
            <a:r>
              <a:rPr lang="en-AU" dirty="0" err="1"/>
              <a:t>pria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4404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Ektopik</a:t>
            </a:r>
            <a:r>
              <a:rPr lang="en-US" dirty="0"/>
              <a:t> testis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-12032" y="1098884"/>
            <a:ext cx="9144000" cy="5791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masa</a:t>
            </a:r>
            <a:r>
              <a:rPr lang="en-US" sz="2600" dirty="0"/>
              <a:t> </a:t>
            </a:r>
            <a:r>
              <a:rPr lang="en-US" sz="2600" dirty="0" err="1"/>
              <a:t>janin</a:t>
            </a:r>
            <a:r>
              <a:rPr lang="en-US" sz="2600" dirty="0"/>
              <a:t>, testis </a:t>
            </a:r>
            <a:r>
              <a:rPr lang="en-US" sz="2600" dirty="0" err="1"/>
              <a:t>berada</a:t>
            </a:r>
            <a:r>
              <a:rPr lang="en-US" sz="2600" dirty="0"/>
              <a:t> di </a:t>
            </a:r>
            <a:r>
              <a:rPr lang="en-US" sz="2600" dirty="0" err="1"/>
              <a:t>rongga</a:t>
            </a:r>
            <a:r>
              <a:rPr lang="en-US" sz="2600" dirty="0"/>
              <a:t> abdomen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bayi</a:t>
            </a:r>
            <a:r>
              <a:rPr lang="en-US" sz="2600" dirty="0"/>
              <a:t> </a:t>
            </a:r>
            <a:r>
              <a:rPr lang="en-US" sz="2600" dirty="0" err="1"/>
              <a:t>dilahirkan</a:t>
            </a:r>
            <a:r>
              <a:rPr lang="en-US" sz="2600" dirty="0"/>
              <a:t>, testis </a:t>
            </a:r>
            <a:r>
              <a:rPr lang="en-US" sz="2600" dirty="0" err="1"/>
              <a:t>mengalami</a:t>
            </a:r>
            <a:r>
              <a:rPr lang="en-US" sz="2600" dirty="0"/>
              <a:t> </a:t>
            </a:r>
            <a:r>
              <a:rPr lang="en-US" sz="2600" dirty="0" err="1"/>
              <a:t>desensus</a:t>
            </a:r>
            <a:r>
              <a:rPr lang="en-US" sz="2600" dirty="0"/>
              <a:t> </a:t>
            </a:r>
            <a:r>
              <a:rPr lang="en-US" sz="2600" dirty="0" err="1"/>
              <a:t>testikulorum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turun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kantung</a:t>
            </a:r>
            <a:r>
              <a:rPr lang="en-US" sz="2600" dirty="0"/>
              <a:t> </a:t>
            </a:r>
            <a:r>
              <a:rPr lang="en-US" sz="2600" dirty="0" err="1"/>
              <a:t>skrotum</a:t>
            </a:r>
            <a:r>
              <a:rPr lang="en-US" sz="26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dirty="0" err="1"/>
              <a:t>faktor</a:t>
            </a:r>
            <a:r>
              <a:rPr lang="en-US" sz="2600" dirty="0"/>
              <a:t> yang </a:t>
            </a:r>
            <a:r>
              <a:rPr lang="en-US" sz="2600" dirty="0" err="1"/>
              <a:t>mempengaruhi</a:t>
            </a:r>
            <a:r>
              <a:rPr lang="en-US" sz="2600" dirty="0"/>
              <a:t> </a:t>
            </a:r>
            <a:r>
              <a:rPr lang="en-US" sz="2600" dirty="0" err="1"/>
              <a:t>penurunan</a:t>
            </a:r>
            <a:r>
              <a:rPr lang="en-US" sz="2600" dirty="0"/>
              <a:t> testis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skrotum</a:t>
            </a:r>
            <a:r>
              <a:rPr lang="en-US" sz="2600" dirty="0"/>
              <a:t>, </a:t>
            </a:r>
            <a:r>
              <a:rPr lang="en-US" sz="2600" dirty="0" err="1"/>
              <a:t>antara</a:t>
            </a:r>
            <a:r>
              <a:rPr lang="en-US" sz="2600" dirty="0"/>
              <a:t> lain: </a:t>
            </a:r>
          </a:p>
          <a:p>
            <a:pPr lvl="1">
              <a:spcBef>
                <a:spcPct val="0"/>
              </a:spcBef>
            </a:pPr>
            <a:r>
              <a:rPr lang="en-US" sz="2600" dirty="0" err="1"/>
              <a:t>adanya</a:t>
            </a:r>
            <a:r>
              <a:rPr lang="en-US" sz="2600" dirty="0"/>
              <a:t> </a:t>
            </a:r>
            <a:r>
              <a:rPr lang="en-US" sz="2600" dirty="0" err="1"/>
              <a:t>tarikan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gubernakulum</a:t>
            </a:r>
            <a:r>
              <a:rPr lang="en-US" sz="2600" dirty="0"/>
              <a:t> testis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refleks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otot</a:t>
            </a:r>
            <a:r>
              <a:rPr lang="en-US" sz="2600" dirty="0"/>
              <a:t> </a:t>
            </a:r>
            <a:r>
              <a:rPr lang="en-US" sz="2600" dirty="0" err="1"/>
              <a:t>kremaster</a:t>
            </a:r>
            <a:r>
              <a:rPr lang="en-US" sz="2600" dirty="0"/>
              <a:t>, </a:t>
            </a:r>
          </a:p>
          <a:p>
            <a:pPr lvl="1">
              <a:spcBef>
                <a:spcPct val="0"/>
              </a:spcBef>
            </a:pPr>
            <a:r>
              <a:rPr lang="en-US" sz="2600" dirty="0" err="1"/>
              <a:t>perbedaan</a:t>
            </a:r>
            <a:r>
              <a:rPr lang="en-US" sz="2600" dirty="0"/>
              <a:t> </a:t>
            </a:r>
            <a:r>
              <a:rPr lang="en-US" sz="2600" dirty="0" err="1"/>
              <a:t>pertumbuhan</a:t>
            </a:r>
            <a:r>
              <a:rPr lang="en-US" sz="2600" dirty="0"/>
              <a:t> </a:t>
            </a:r>
            <a:r>
              <a:rPr lang="en-US" sz="2600" dirty="0" err="1"/>
              <a:t>gubernakulum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pertumbuhan</a:t>
            </a:r>
            <a:r>
              <a:rPr lang="en-US" sz="2600" dirty="0"/>
              <a:t> </a:t>
            </a:r>
            <a:r>
              <a:rPr lang="en-US" sz="2600" dirty="0" err="1"/>
              <a:t>badan</a:t>
            </a:r>
            <a:r>
              <a:rPr lang="en-US" sz="2600" dirty="0"/>
              <a:t>, </a:t>
            </a:r>
          </a:p>
          <a:p>
            <a:pPr lvl="1">
              <a:spcBef>
                <a:spcPct val="0"/>
              </a:spcBef>
            </a:pPr>
            <a:r>
              <a:rPr lang="en-US" sz="2600" dirty="0" err="1"/>
              <a:t>dorongan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tekanan</a:t>
            </a:r>
            <a:r>
              <a:rPr lang="en-US" sz="2600" dirty="0"/>
              <a:t> </a:t>
            </a:r>
            <a:r>
              <a:rPr lang="en-US" sz="2600" dirty="0" err="1"/>
              <a:t>intraabdominal</a:t>
            </a:r>
            <a:r>
              <a:rPr lang="en-US" sz="26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Maldesensu</a:t>
            </a:r>
            <a:r>
              <a:rPr lang="en-US" sz="2600" dirty="0" err="1"/>
              <a:t>s</a:t>
            </a:r>
            <a:r>
              <a:rPr lang="en-US" sz="2600" dirty="0"/>
              <a:t> :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sesuatu</a:t>
            </a:r>
            <a:r>
              <a:rPr lang="en-US" sz="2600" dirty="0"/>
              <a:t> </a:t>
            </a:r>
            <a:r>
              <a:rPr lang="en-US" sz="2600" dirty="0" err="1"/>
              <a:t>hal</a:t>
            </a:r>
            <a:r>
              <a:rPr lang="en-US" sz="2600" dirty="0"/>
              <a:t>, proses </a:t>
            </a:r>
            <a:r>
              <a:rPr lang="en-US" sz="2600" dirty="0" err="1"/>
              <a:t>desensus</a:t>
            </a:r>
            <a:r>
              <a:rPr lang="en-US" sz="2600" dirty="0"/>
              <a:t> </a:t>
            </a:r>
            <a:r>
              <a:rPr lang="en-US" sz="2600" dirty="0" err="1"/>
              <a:t>testikulorum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berjalan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baik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testis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berada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kantong</a:t>
            </a:r>
            <a:r>
              <a:rPr lang="en-US" sz="2600" dirty="0"/>
              <a:t> </a:t>
            </a:r>
            <a:r>
              <a:rPr lang="en-US" sz="2600" dirty="0" err="1"/>
              <a:t>skrotum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233514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8674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Kriptorkismus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</a:p>
          <a:p>
            <a:pPr lvl="1">
              <a:spcBef>
                <a:spcPct val="0"/>
              </a:spcBef>
            </a:pPr>
            <a:r>
              <a:rPr lang="en-US" dirty="0"/>
              <a:t>testis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skrotum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jalurnya</a:t>
            </a:r>
            <a:r>
              <a:rPr lang="en-US" dirty="0"/>
              <a:t> yang normal</a:t>
            </a: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FF0000"/>
                </a:solidFill>
              </a:rPr>
              <a:t>Testis  </a:t>
            </a:r>
            <a:r>
              <a:rPr lang="en-US" sz="2800" b="1" dirty="0" err="1">
                <a:solidFill>
                  <a:srgbClr val="FF0000"/>
                </a:solidFill>
              </a:rPr>
              <a:t>ektopik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</a:p>
          <a:p>
            <a:pPr lvl="1">
              <a:spcBef>
                <a:spcPct val="0"/>
              </a:spcBef>
            </a:pP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desensus</a:t>
            </a:r>
            <a:r>
              <a:rPr lang="en-US" dirty="0"/>
              <a:t>, testis </a:t>
            </a:r>
            <a:r>
              <a:rPr lang="en-US" dirty="0" err="1"/>
              <a:t>tersesat</a:t>
            </a:r>
            <a:r>
              <a:rPr lang="en-US" dirty="0"/>
              <a:t> (</a:t>
            </a:r>
            <a:r>
              <a:rPr lang="en-US" dirty="0" err="1"/>
              <a:t>keluar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jalurnya</a:t>
            </a:r>
            <a:r>
              <a:rPr lang="en-US" dirty="0"/>
              <a:t> yang normal</a:t>
            </a:r>
          </a:p>
          <a:p>
            <a:pPr>
              <a:spcBef>
                <a:spcPct val="0"/>
              </a:spcBef>
            </a:pPr>
            <a:r>
              <a:rPr lang="en-US" sz="2800" dirty="0"/>
              <a:t>Testis yang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turun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kantung</a:t>
            </a:r>
            <a:r>
              <a:rPr lang="en-US" sz="2800" dirty="0"/>
              <a:t> </a:t>
            </a:r>
            <a:r>
              <a:rPr lang="en-US" sz="2800" dirty="0" err="1"/>
              <a:t>skrotum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 </a:t>
            </a:r>
            <a:r>
              <a:rPr lang="en-US" sz="2800" dirty="0" err="1"/>
              <a:t>dijalurnya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terletak</a:t>
            </a:r>
            <a:r>
              <a:rPr lang="en-US" sz="2800" dirty="0"/>
              <a:t> di </a:t>
            </a:r>
            <a:r>
              <a:rPr lang="en-US" sz="2800" dirty="0" err="1"/>
              <a:t>kanalis</a:t>
            </a:r>
            <a:r>
              <a:rPr lang="en-US" sz="2800" dirty="0"/>
              <a:t> </a:t>
            </a:r>
            <a:r>
              <a:rPr lang="en-US" sz="2800" dirty="0" err="1"/>
              <a:t>inguinalis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di </a:t>
            </a:r>
            <a:r>
              <a:rPr lang="en-US" sz="2800" dirty="0" err="1"/>
              <a:t>rongga</a:t>
            </a:r>
            <a:r>
              <a:rPr lang="en-US" sz="2800" dirty="0"/>
              <a:t> abdomen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terletak</a:t>
            </a:r>
            <a:r>
              <a:rPr lang="en-US" sz="2800" dirty="0"/>
              <a:t> di </a:t>
            </a:r>
            <a:r>
              <a:rPr lang="en-US" sz="2800" dirty="0" err="1"/>
              <a:t>antara</a:t>
            </a:r>
            <a:r>
              <a:rPr lang="en-US" sz="2800" dirty="0"/>
              <a:t> fossa </a:t>
            </a:r>
            <a:r>
              <a:rPr lang="en-US" sz="2800" dirty="0" err="1"/>
              <a:t>renalis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anulus</a:t>
            </a:r>
            <a:r>
              <a:rPr lang="en-US" sz="2800" dirty="0"/>
              <a:t> </a:t>
            </a:r>
            <a:r>
              <a:rPr lang="en-US" sz="2800" dirty="0" err="1"/>
              <a:t>inguinalis</a:t>
            </a:r>
            <a:r>
              <a:rPr lang="en-US" sz="2800" dirty="0"/>
              <a:t> </a:t>
            </a:r>
            <a:r>
              <a:rPr lang="en-US" sz="2800" dirty="0" err="1"/>
              <a:t>internus</a:t>
            </a:r>
            <a:r>
              <a:rPr lang="en-US" sz="2800" dirty="0"/>
              <a:t>. </a:t>
            </a:r>
          </a:p>
          <a:p>
            <a:pPr>
              <a:spcBef>
                <a:spcPct val="0"/>
              </a:spcBef>
            </a:pPr>
            <a:r>
              <a:rPr lang="en-US" sz="2800" dirty="0"/>
              <a:t>Testis </a:t>
            </a:r>
            <a:r>
              <a:rPr lang="en-US" sz="2800" dirty="0" err="1"/>
              <a:t>ektopik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 di </a:t>
            </a:r>
            <a:r>
              <a:rPr lang="en-US" sz="2800" dirty="0" err="1"/>
              <a:t>perineal</a:t>
            </a:r>
            <a:r>
              <a:rPr lang="en-US" sz="2800" dirty="0"/>
              <a:t>, di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kanalis</a:t>
            </a:r>
            <a:r>
              <a:rPr lang="en-US" sz="2800" dirty="0"/>
              <a:t> </a:t>
            </a:r>
            <a:r>
              <a:rPr lang="en-US" sz="2800" dirty="0" err="1"/>
              <a:t>inguinalis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diantara</a:t>
            </a:r>
            <a:r>
              <a:rPr lang="en-US" sz="2800" dirty="0"/>
              <a:t> </a:t>
            </a:r>
            <a:r>
              <a:rPr lang="en-US" sz="2800" dirty="0" err="1"/>
              <a:t>aponeurosis</a:t>
            </a:r>
            <a:r>
              <a:rPr lang="en-US" sz="2800" dirty="0"/>
              <a:t> </a:t>
            </a:r>
            <a:r>
              <a:rPr lang="en-US" sz="2800" dirty="0" err="1"/>
              <a:t>obligus</a:t>
            </a:r>
            <a:r>
              <a:rPr lang="en-US" sz="2800" dirty="0"/>
              <a:t> </a:t>
            </a:r>
            <a:r>
              <a:rPr lang="en-US" sz="2800" dirty="0" err="1"/>
              <a:t>eksternus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subkutan</a:t>
            </a:r>
            <a:r>
              <a:rPr lang="en-US" sz="2800" dirty="0"/>
              <a:t>, </a:t>
            </a:r>
            <a:r>
              <a:rPr lang="en-US" sz="2800" dirty="0" err="1"/>
              <a:t>suprapubik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di </a:t>
            </a:r>
            <a:r>
              <a:rPr lang="en-US" sz="2800" dirty="0" err="1"/>
              <a:t>regio</a:t>
            </a:r>
            <a:r>
              <a:rPr lang="en-US" sz="2800" dirty="0"/>
              <a:t> femoral</a:t>
            </a:r>
          </a:p>
        </p:txBody>
      </p:sp>
    </p:spTree>
    <p:extLst>
      <p:ext uri="{BB962C8B-B14F-4D97-AF65-F5344CB8AC3E}">
        <p14:creationId xmlns:p14="http://schemas.microsoft.com/office/powerpoint/2010/main" val="257187521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059"/>
            <a:ext cx="822960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Ektopik</a:t>
            </a:r>
            <a:r>
              <a:rPr lang="en-US" dirty="0"/>
              <a:t> testis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3500" y="1600200"/>
            <a:ext cx="8928100" cy="5257800"/>
          </a:xfrm>
        </p:spPr>
        <p:txBody>
          <a:bodyPr/>
          <a:lstStyle/>
          <a:p>
            <a:r>
              <a:rPr lang="en-US" dirty="0" err="1"/>
              <a:t>letak</a:t>
            </a:r>
            <a:r>
              <a:rPr lang="en-US" dirty="0"/>
              <a:t> testis </a:t>
            </a:r>
            <a:r>
              <a:rPr lang="en-US" dirty="0" err="1"/>
              <a:t>kriptorkismus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testis </a:t>
            </a:r>
            <a:r>
              <a:rPr lang="en-US" dirty="0" err="1"/>
              <a:t>ektopik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/>
              <a:t>Testis </a:t>
            </a:r>
            <a:r>
              <a:rPr lang="en-US" dirty="0" err="1"/>
              <a:t>retraktil</a:t>
            </a:r>
            <a:r>
              <a:rPr lang="en-US" dirty="0"/>
              <a:t>,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/>
              <a:t>Testis Inguinal,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/>
              <a:t>Testis  Abdominal, 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/>
              <a:t>testis </a:t>
            </a:r>
            <a:r>
              <a:rPr lang="en-US" dirty="0" err="1"/>
              <a:t>ektopik</a:t>
            </a:r>
            <a:r>
              <a:rPr lang="en-US" dirty="0"/>
              <a:t> Inguinal </a:t>
            </a:r>
            <a:r>
              <a:rPr lang="en-US" dirty="0" err="1"/>
              <a:t>superfisial</a:t>
            </a:r>
            <a:r>
              <a:rPr lang="en-US" dirty="0"/>
              <a:t>,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/>
              <a:t>Testis </a:t>
            </a:r>
            <a:r>
              <a:rPr lang="en-US" dirty="0" err="1"/>
              <a:t>ektopik</a:t>
            </a:r>
            <a:r>
              <a:rPr lang="en-US" dirty="0"/>
              <a:t> </a:t>
            </a:r>
            <a:r>
              <a:rPr lang="en-US" dirty="0" err="1"/>
              <a:t>Penil</a:t>
            </a:r>
            <a:r>
              <a:rPr lang="en-US" dirty="0"/>
              <a:t>,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/>
              <a:t>Testis </a:t>
            </a:r>
            <a:r>
              <a:rPr lang="en-US" dirty="0" err="1"/>
              <a:t>ektopik</a:t>
            </a:r>
            <a:r>
              <a:rPr lang="en-US" dirty="0"/>
              <a:t> Femoral</a:t>
            </a:r>
          </a:p>
        </p:txBody>
      </p:sp>
      <p:sp>
        <p:nvSpPr>
          <p:cNvPr id="60420" name="AutoShape 2" descr="http://bedahurologi.files.wordpress.com/2008/06/dasar-dasar-urologi.jpg?w=208&amp;h=278"/>
          <p:cNvSpPr>
            <a:spLocks noChangeAspect="1" noChangeArrowheads="1"/>
          </p:cNvSpPr>
          <p:nvPr/>
        </p:nvSpPr>
        <p:spPr bwMode="auto">
          <a:xfrm>
            <a:off x="63500" y="-136525"/>
            <a:ext cx="1981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0421" name="Picture 4" descr="http://bedahurologi.files.wordpress.com/2008/06/dasar-dasar-urol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1424"/>
            <a:ext cx="2667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5076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8842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Q56 Indeterminate sex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pseudohermafroditism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      </a:t>
            </a:r>
            <a:r>
              <a:rPr lang="en-AU" dirty="0" err="1"/>
              <a:t>pseudohermafroditism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yang </a:t>
            </a:r>
            <a:r>
              <a:rPr lang="en-AU" dirty="0" err="1"/>
              <a:t>dijelaskan</a:t>
            </a:r>
            <a:r>
              <a:rPr lang="en-AU" dirty="0"/>
              <a:t> (Q96-Q99)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pseudohermafroditism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,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korteks</a:t>
            </a:r>
            <a:r>
              <a:rPr lang="en-AU" dirty="0"/>
              <a:t> adrenal (E25.-)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pseudohermafroditism</a:t>
            </a:r>
            <a:r>
              <a:rPr lang="en-AU" dirty="0"/>
              <a:t> </a:t>
            </a:r>
            <a:r>
              <a:rPr lang="en-AU" dirty="0" err="1"/>
              <a:t>pria</a:t>
            </a:r>
            <a:r>
              <a:rPr lang="en-AU" dirty="0"/>
              <a:t>,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resistensi</a:t>
            </a:r>
            <a:r>
              <a:rPr lang="en-AU" dirty="0"/>
              <a:t> androgen (E34.5)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Q56.0 </a:t>
            </a:r>
            <a:r>
              <a:rPr lang="en-AU" b="1" dirty="0" err="1"/>
              <a:t>Hermafroditism</a:t>
            </a:r>
            <a:r>
              <a:rPr lang="en-AU" b="1" dirty="0"/>
              <a:t>, </a:t>
            </a:r>
            <a:r>
              <a:rPr lang="en-AU" dirty="0" err="1"/>
              <a:t>n.e.c</a:t>
            </a:r>
            <a:r>
              <a:rPr lang="en-AU" dirty="0"/>
              <a:t> [</a:t>
            </a:r>
            <a:r>
              <a:rPr lang="en-AU" dirty="0" err="1"/>
              <a:t>memiliki</a:t>
            </a:r>
            <a:r>
              <a:rPr lang="en-AU" dirty="0"/>
              <a:t> </a:t>
            </a:r>
            <a:r>
              <a:rPr lang="en-AU" dirty="0" err="1"/>
              <a:t>ciri-ciri</a:t>
            </a:r>
            <a:r>
              <a:rPr lang="en-AU" dirty="0"/>
              <a:t> </a:t>
            </a:r>
            <a:r>
              <a:rPr lang="en-AU" dirty="0" err="1"/>
              <a:t>pria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]</a:t>
            </a:r>
            <a:r>
              <a:rPr lang="en-US" dirty="0"/>
              <a:t>;</a:t>
            </a:r>
            <a:r>
              <a:rPr lang="en-AU" dirty="0"/>
              <a:t>   </a:t>
            </a:r>
            <a:r>
              <a:rPr lang="en-AU" dirty="0" err="1"/>
              <a:t>Ovotestis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Q56.1 </a:t>
            </a:r>
            <a:r>
              <a:rPr lang="en-AU" b="1" dirty="0" err="1"/>
              <a:t>Pseudohermafhroditism</a:t>
            </a:r>
            <a:r>
              <a:rPr lang="en-AU" b="1" dirty="0"/>
              <a:t> </a:t>
            </a:r>
            <a:r>
              <a:rPr lang="en-AU" b="1" dirty="0" err="1"/>
              <a:t>pria</a:t>
            </a:r>
            <a:r>
              <a:rPr lang="en-AU" b="1" dirty="0"/>
              <a:t>, </a:t>
            </a:r>
            <a:r>
              <a:rPr lang="en-AU" dirty="0" err="1"/>
              <a:t>n.e.c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Pseudohermafroditism</a:t>
            </a:r>
            <a:r>
              <a:rPr lang="en-AU" dirty="0"/>
              <a:t> </a:t>
            </a:r>
            <a:r>
              <a:rPr lang="en-AU" dirty="0" err="1"/>
              <a:t>pria</a:t>
            </a:r>
            <a:r>
              <a:rPr lang="en-AU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Q56.2 </a:t>
            </a:r>
            <a:r>
              <a:rPr lang="en-AU" b="1" dirty="0" err="1"/>
              <a:t>Pseudohermafroditism</a:t>
            </a:r>
            <a:r>
              <a:rPr lang="en-AU" b="1" dirty="0"/>
              <a:t> </a:t>
            </a:r>
            <a:r>
              <a:rPr lang="en-AU" b="1" dirty="0" err="1"/>
              <a:t>wanita</a:t>
            </a:r>
            <a:r>
              <a:rPr lang="en-AU" b="1" dirty="0"/>
              <a:t>,; </a:t>
            </a:r>
            <a:r>
              <a:rPr lang="en-AU" dirty="0" err="1"/>
              <a:t>n.e.c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/>
              <a:t>    </a:t>
            </a:r>
            <a:r>
              <a:rPr lang="en-AU" dirty="0" err="1"/>
              <a:t>Pseudohermafroditism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Q56.3 </a:t>
            </a:r>
            <a:r>
              <a:rPr lang="en-AU" dirty="0" err="1"/>
              <a:t>Pseudohermafroditism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Q56.4 </a:t>
            </a:r>
            <a:r>
              <a:rPr lang="en-AU" b="1" dirty="0"/>
              <a:t>Indeterminate sex,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/>
              <a:t>dijelaskan</a:t>
            </a:r>
            <a:r>
              <a:rPr lang="en-US" b="1" dirty="0"/>
              <a:t>;</a:t>
            </a:r>
            <a:r>
              <a:rPr lang="en-AU" b="1" dirty="0"/>
              <a:t>  Ambiguous genitalia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76107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Hermafrodit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sejati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jaringan</a:t>
            </a:r>
            <a:r>
              <a:rPr lang="en-US" sz="2600" dirty="0"/>
              <a:t> </a:t>
            </a:r>
            <a:r>
              <a:rPr lang="en-US" sz="2600" dirty="0" err="1"/>
              <a:t>ovarium</a:t>
            </a:r>
            <a:r>
              <a:rPr lang="en-US" sz="2600" dirty="0"/>
              <a:t> (</a:t>
            </a:r>
            <a:r>
              <a:rPr lang="en-US" sz="2600" dirty="0" err="1"/>
              <a:t>indung</a:t>
            </a:r>
            <a:r>
              <a:rPr lang="en-US" sz="2600" dirty="0"/>
              <a:t> </a:t>
            </a:r>
            <a:r>
              <a:rPr lang="en-US" sz="2600" dirty="0" err="1"/>
              <a:t>telur</a:t>
            </a:r>
            <a:r>
              <a:rPr lang="en-US" sz="2600" dirty="0"/>
              <a:t>) </a:t>
            </a:r>
            <a:r>
              <a:rPr lang="en-US" sz="2600" dirty="0" err="1"/>
              <a:t>dan</a:t>
            </a:r>
            <a:r>
              <a:rPr lang="en-US" sz="2600" dirty="0"/>
              <a:t> testis (</a:t>
            </a:r>
            <a:r>
              <a:rPr lang="en-US" sz="2600" dirty="0" err="1"/>
              <a:t>buah</a:t>
            </a:r>
            <a:r>
              <a:rPr lang="en-US" sz="2600" dirty="0"/>
              <a:t> </a:t>
            </a:r>
            <a:r>
              <a:rPr lang="en-US" sz="2600" dirty="0" err="1"/>
              <a:t>zakar</a:t>
            </a:r>
            <a:r>
              <a:rPr lang="en-US" sz="2600" dirty="0"/>
              <a:t>) </a:t>
            </a:r>
            <a:r>
              <a:rPr lang="en-US" sz="2600" dirty="0" err="1"/>
              <a:t>serta</a:t>
            </a:r>
            <a:r>
              <a:rPr lang="en-US" sz="2600" dirty="0"/>
              <a:t> organ </a:t>
            </a:r>
            <a:r>
              <a:rPr lang="en-US" sz="2600" dirty="0" err="1"/>
              <a:t>reproduksi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pria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wanita</a:t>
            </a:r>
            <a:r>
              <a:rPr lang="en-US" sz="2600" dirty="0"/>
              <a:t>. </a:t>
            </a:r>
          </a:p>
          <a:p>
            <a:pPr>
              <a:spcBef>
                <a:spcPct val="0"/>
              </a:spcBef>
            </a:pPr>
            <a:r>
              <a:rPr lang="en-US" sz="2600" dirty="0" err="1"/>
              <a:t>Anak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genitalis</a:t>
            </a:r>
            <a:r>
              <a:rPr lang="en-US" sz="2600" dirty="0"/>
              <a:t> </a:t>
            </a:r>
            <a:r>
              <a:rPr lang="en-US" sz="2600" dirty="0" err="1"/>
              <a:t>ambigus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pseudohermafrodit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dirty="0" err="1"/>
              <a:t>dimana</a:t>
            </a:r>
            <a:r>
              <a:rPr lang="en-US" sz="2600" dirty="0"/>
              <a:t> </a:t>
            </a:r>
            <a:r>
              <a:rPr lang="en-US" sz="2600" dirty="0" err="1"/>
              <a:t>alat</a:t>
            </a:r>
            <a:r>
              <a:rPr lang="en-US" sz="2600" dirty="0"/>
              <a:t> </a:t>
            </a:r>
            <a:r>
              <a:rPr lang="en-US" sz="2600" dirty="0" err="1"/>
              <a:t>kelamin</a:t>
            </a:r>
            <a:r>
              <a:rPr lang="en-US" sz="2600" dirty="0"/>
              <a:t> </a:t>
            </a:r>
            <a:r>
              <a:rPr lang="en-US" sz="2600" dirty="0" err="1"/>
              <a:t>luarnya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jelas</a:t>
            </a:r>
            <a:r>
              <a:rPr lang="en-US" sz="2600" dirty="0"/>
              <a:t>,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alat</a:t>
            </a:r>
            <a:r>
              <a:rPr lang="en-US" sz="2600" dirty="0"/>
              <a:t> </a:t>
            </a:r>
            <a:r>
              <a:rPr lang="en-US" sz="2600" dirty="0" err="1"/>
              <a:t>reproduksi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berupa</a:t>
            </a:r>
            <a:r>
              <a:rPr lang="en-US" sz="2600" dirty="0"/>
              <a:t> </a:t>
            </a:r>
            <a:r>
              <a:rPr lang="en-US" sz="2600" dirty="0" err="1"/>
              <a:t>ovarium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testis.</a:t>
            </a:r>
          </a:p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FF0000"/>
                </a:solidFill>
              </a:rPr>
              <a:t>Seorang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pseudohermafrodit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pria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genetis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pria</a:t>
            </a:r>
            <a:r>
              <a:rPr lang="en-US" sz="2600" dirty="0"/>
              <a:t> (</a:t>
            </a:r>
            <a:r>
              <a:rPr lang="en-US" sz="2600" dirty="0" err="1"/>
              <a:t>dengan</a:t>
            </a:r>
            <a:r>
              <a:rPr lang="en-US" sz="2600" dirty="0"/>
              <a:t> 1 </a:t>
            </a:r>
            <a:r>
              <a:rPr lang="en-US" sz="2600" dirty="0" err="1"/>
              <a:t>kromosom</a:t>
            </a:r>
            <a:r>
              <a:rPr lang="en-US" sz="2600" dirty="0"/>
              <a:t> X </a:t>
            </a:r>
            <a:r>
              <a:rPr lang="en-US" sz="2600" dirty="0" err="1"/>
              <a:t>dan</a:t>
            </a:r>
            <a:r>
              <a:rPr lang="en-US" sz="2600" dirty="0"/>
              <a:t> 1 </a:t>
            </a:r>
            <a:r>
              <a:rPr lang="en-US" sz="2600" dirty="0" err="1"/>
              <a:t>kromosom</a:t>
            </a:r>
            <a:r>
              <a:rPr lang="en-US" sz="2600" dirty="0"/>
              <a:t> Y), </a:t>
            </a:r>
          </a:p>
          <a:p>
            <a:pPr lvl="1">
              <a:spcBef>
                <a:spcPct val="0"/>
              </a:spcBef>
            </a:pPr>
            <a:r>
              <a:rPr lang="en-US" sz="2600" dirty="0" err="1"/>
              <a:t>terlahir</a:t>
            </a:r>
            <a:r>
              <a:rPr lang="en-US" sz="2600" dirty="0"/>
              <a:t> </a:t>
            </a:r>
            <a:r>
              <a:rPr lang="en-US" sz="2600" dirty="0" err="1"/>
              <a:t>tanpa</a:t>
            </a:r>
            <a:r>
              <a:rPr lang="en-US" sz="2600" dirty="0"/>
              <a:t> penis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penisnya</a:t>
            </a:r>
            <a:r>
              <a:rPr lang="en-US" sz="2600" dirty="0"/>
              <a:t> </a:t>
            </a:r>
            <a:r>
              <a:rPr lang="en-US" sz="2600" dirty="0" err="1"/>
              <a:t>sangat</a:t>
            </a:r>
            <a:r>
              <a:rPr lang="en-US" sz="2600" dirty="0"/>
              <a:t> </a:t>
            </a:r>
            <a:r>
              <a:rPr lang="en-US" sz="2600" dirty="0" err="1"/>
              <a:t>kecil</a:t>
            </a:r>
            <a:r>
              <a:rPr lang="en-US" sz="2600" dirty="0"/>
              <a:t>.</a:t>
            </a:r>
          </a:p>
          <a:p>
            <a:pPr lvl="1">
              <a:spcBef>
                <a:spcPct val="0"/>
              </a:spcBef>
            </a:pPr>
            <a:r>
              <a:rPr lang="en-US" sz="2600" dirty="0" err="1"/>
              <a:t>Tubuhnya</a:t>
            </a:r>
            <a:r>
              <a:rPr lang="en-US" sz="2600" dirty="0"/>
              <a:t> </a:t>
            </a:r>
            <a:r>
              <a:rPr lang="en-US" sz="2600" dirty="0" err="1"/>
              <a:t>gagal</a:t>
            </a:r>
            <a:r>
              <a:rPr lang="en-US" sz="2600" dirty="0"/>
              <a:t> </a:t>
            </a:r>
            <a:r>
              <a:rPr lang="en-US" sz="2600" dirty="0" err="1"/>
              <a:t>membentuk</a:t>
            </a:r>
            <a:r>
              <a:rPr lang="en-US" sz="2600" dirty="0"/>
              <a:t>  </a:t>
            </a:r>
            <a:r>
              <a:rPr lang="en-US" sz="2600" dirty="0" err="1"/>
              <a:t>hormon</a:t>
            </a:r>
            <a:r>
              <a:rPr lang="en-US" sz="2600" dirty="0"/>
              <a:t> </a:t>
            </a:r>
            <a:r>
              <a:rPr lang="en-US" sz="2600" dirty="0" err="1"/>
              <a:t>pria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melawan</a:t>
            </a:r>
            <a:r>
              <a:rPr lang="en-US" sz="2600" dirty="0"/>
              <a:t>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sz="2600" dirty="0"/>
              <a:t>	</a:t>
            </a:r>
            <a:r>
              <a:rPr lang="en-US" sz="2600" dirty="0" err="1"/>
              <a:t>hormon</a:t>
            </a:r>
            <a:r>
              <a:rPr lang="en-US" sz="2600" dirty="0"/>
              <a:t> yang </a:t>
            </a:r>
            <a:r>
              <a:rPr lang="en-US" sz="2600" dirty="0" err="1"/>
              <a:t>dihasilkan</a:t>
            </a:r>
            <a:r>
              <a:rPr lang="en-US" sz="2600" dirty="0"/>
              <a:t> (</a:t>
            </a:r>
            <a:r>
              <a:rPr lang="en-US" sz="2600" dirty="0" err="1"/>
              <a:t>sindroma</a:t>
            </a:r>
            <a:r>
              <a:rPr lang="en-US" sz="2600" dirty="0"/>
              <a:t> </a:t>
            </a:r>
            <a:r>
              <a:rPr lang="en-US" sz="2600" dirty="0" err="1"/>
              <a:t>resistensi</a:t>
            </a:r>
            <a:r>
              <a:rPr lang="en-US" sz="2600" dirty="0"/>
              <a:t> androgen).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8133586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47138" cy="6172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</a:rPr>
              <a:t>Seorang pseudohermafrodit wanita</a:t>
            </a:r>
            <a:r>
              <a:rPr lang="en-US"/>
              <a:t>, </a:t>
            </a:r>
          </a:p>
          <a:p>
            <a:pPr lvl="1">
              <a:spcBef>
                <a:spcPct val="0"/>
              </a:spcBef>
            </a:pPr>
            <a:r>
              <a:rPr lang="en-US"/>
              <a:t>secara genetis adalah wanita yang normal (memiliki 2 kromosom X), </a:t>
            </a:r>
          </a:p>
          <a:p>
            <a:pPr lvl="1">
              <a:spcBef>
                <a:spcPct val="0"/>
              </a:spcBef>
            </a:pPr>
            <a:r>
              <a:rPr lang="en-US"/>
              <a:t>lahir dengan alat kelamin yang menyerupai penis yang kecil. </a:t>
            </a:r>
          </a:p>
          <a:p>
            <a:pPr lvl="1">
              <a:spcBef>
                <a:spcPct val="0"/>
              </a:spcBef>
            </a:pPr>
            <a:r>
              <a:rPr lang="en-US"/>
              <a:t>Alat reproduksi bagian dalamnya adalah wanita.</a:t>
            </a:r>
          </a:p>
          <a:p>
            <a:pPr lvl="1">
              <a:spcBef>
                <a:spcPct val="0"/>
              </a:spcBef>
            </a:pPr>
            <a:r>
              <a:rPr lang="en-US"/>
              <a:t>terjadi akibat pemaparan terhadap kadar hormon pria yang tinggi selama berada dalam kandungan.</a:t>
            </a:r>
          </a:p>
          <a:p>
            <a:pPr>
              <a:spcBef>
                <a:spcPct val="0"/>
              </a:spcBef>
            </a:pPr>
            <a:endParaRPr lang="en-US"/>
          </a:p>
        </p:txBody>
      </p:sp>
      <p:pic>
        <p:nvPicPr>
          <p:cNvPr id="13315" name="Picture 2" descr="http://4.bp.blogspot.com/_MCdLOttsqWw/TK88QYV8gHI/AAAAAAAAEcc/4ARke5Zy4b8/s320/hypospadia_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34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50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r>
              <a:rPr lang="nl-NL" sz="3600" b="1" dirty="0"/>
              <a:t>Q00. Anencephaly dan malformasi yang mirip dengannya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534400" cy="3992563"/>
          </a:xfrm>
        </p:spPr>
        <p:txBody>
          <a:bodyPr>
            <a:normAutofit/>
          </a:bodyPr>
          <a:lstStyle/>
          <a:p>
            <a:r>
              <a:rPr lang="nl-NL" dirty="0"/>
              <a:t>Q00.0 </a:t>
            </a:r>
            <a:r>
              <a:rPr lang="nl-NL" b="1" dirty="0"/>
              <a:t>Anensefali</a:t>
            </a:r>
            <a:r>
              <a:rPr lang="nl-NL" dirty="0"/>
              <a:t> : Acephaly, hemianencephaly, hemicephaly, amyelencephaly, acrania</a:t>
            </a:r>
            <a:endParaRPr lang="en-US" dirty="0"/>
          </a:p>
          <a:p>
            <a:r>
              <a:rPr lang="nl-NL" dirty="0"/>
              <a:t>Q00.1 </a:t>
            </a:r>
            <a:r>
              <a:rPr lang="nl-NL" b="1" dirty="0"/>
              <a:t>Kranioraskhisisis </a:t>
            </a:r>
            <a:r>
              <a:rPr lang="nl-NL" dirty="0"/>
              <a:t>: tulang kepala terbuka penuh, cacat pada penutupan kepala</a:t>
            </a:r>
            <a:endParaRPr lang="en-US" dirty="0"/>
          </a:p>
          <a:p>
            <a:r>
              <a:rPr lang="nl-NL" dirty="0"/>
              <a:t>Q00.2 </a:t>
            </a:r>
            <a:r>
              <a:rPr lang="nl-NL" b="1" dirty="0"/>
              <a:t>Ini ensefali : </a:t>
            </a:r>
            <a:r>
              <a:rPr lang="nl-NL" dirty="0"/>
              <a:t>pembesaran foramen magnum dimana otak dan medulla spinalis menyatu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864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/>
              <a:t>Intersex States (</a:t>
            </a:r>
            <a:r>
              <a:rPr lang="en-US" dirty="0" err="1"/>
              <a:t>Genitalis</a:t>
            </a:r>
            <a:r>
              <a:rPr lang="en-US" dirty="0"/>
              <a:t> </a:t>
            </a:r>
            <a:r>
              <a:rPr lang="en-US" dirty="0" err="1"/>
              <a:t>Ambigus</a:t>
            </a:r>
            <a:r>
              <a:rPr lang="en-US" dirty="0"/>
              <a:t>)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seorang</a:t>
            </a:r>
            <a:r>
              <a:rPr lang="en-US" sz="2200" dirty="0"/>
              <a:t> </a:t>
            </a:r>
            <a:r>
              <a:rPr lang="en-US" sz="2200" dirty="0" err="1"/>
              <a:t>anak</a:t>
            </a:r>
            <a:r>
              <a:rPr lang="en-US" sz="2200" dirty="0"/>
              <a:t> </a:t>
            </a:r>
            <a:r>
              <a:rPr lang="en-US" sz="2200" dirty="0" err="1"/>
              <a:t>terlahir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kelamin</a:t>
            </a:r>
            <a:r>
              <a:rPr lang="en-US" sz="2200" dirty="0"/>
              <a:t> yang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jelas</a:t>
            </a:r>
            <a:r>
              <a:rPr lang="en-US" sz="2200" dirty="0"/>
              <a:t>, </a:t>
            </a: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laki-laki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perempuan</a:t>
            </a:r>
            <a:r>
              <a:rPr lang="en-US" sz="2200" dirty="0"/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 dirty="0" err="1"/>
              <a:t>Berbagai</a:t>
            </a:r>
            <a:r>
              <a:rPr lang="en-US" sz="2200" dirty="0"/>
              <a:t> </a:t>
            </a:r>
            <a:r>
              <a:rPr lang="en-US" sz="2200" dirty="0" err="1"/>
              <a:t>keadaan</a:t>
            </a:r>
            <a:r>
              <a:rPr lang="en-US" sz="2200" dirty="0"/>
              <a:t> yang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menyebabkan</a:t>
            </a:r>
            <a:r>
              <a:rPr lang="en-US" sz="2200" dirty="0"/>
              <a:t> </a:t>
            </a:r>
            <a:r>
              <a:rPr lang="en-US" sz="2200" dirty="0" err="1"/>
              <a:t>terjadinya</a:t>
            </a:r>
            <a:r>
              <a:rPr lang="en-US" sz="2200" dirty="0"/>
              <a:t> </a:t>
            </a:r>
            <a:r>
              <a:rPr lang="en-US" sz="2200" dirty="0" err="1"/>
              <a:t>genitalis</a:t>
            </a:r>
            <a:r>
              <a:rPr lang="en-US" sz="2200" dirty="0"/>
              <a:t> </a:t>
            </a:r>
            <a:r>
              <a:rPr lang="en-US" sz="2200" dirty="0" err="1"/>
              <a:t>ambigus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hermafroditisme</a:t>
            </a:r>
            <a:r>
              <a:rPr lang="en-US" sz="2200" dirty="0"/>
              <a:t>: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/>
              <a:t>Hiperplasia</a:t>
            </a:r>
            <a:r>
              <a:rPr lang="en-US" sz="2200" dirty="0"/>
              <a:t> adrenal </a:t>
            </a:r>
            <a:r>
              <a:rPr lang="en-US" sz="2200" dirty="0" err="1"/>
              <a:t>kongenital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/>
              <a:t>Pemaparan</a:t>
            </a:r>
            <a:r>
              <a:rPr lang="en-US" sz="2200" dirty="0"/>
              <a:t> progestin </a:t>
            </a:r>
            <a:r>
              <a:rPr lang="en-US" sz="2200" dirty="0" err="1"/>
              <a:t>atau</a:t>
            </a:r>
            <a:r>
              <a:rPr lang="en-US" sz="2200" dirty="0"/>
              <a:t> androgen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janin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/>
              <a:t>Sindroma</a:t>
            </a:r>
            <a:r>
              <a:rPr lang="en-US" sz="2200" dirty="0"/>
              <a:t> </a:t>
            </a:r>
            <a:r>
              <a:rPr lang="en-US" sz="2200" dirty="0" err="1"/>
              <a:t>feminisasi</a:t>
            </a:r>
            <a:r>
              <a:rPr lang="en-US" sz="2200" dirty="0"/>
              <a:t> </a:t>
            </a:r>
            <a:r>
              <a:rPr lang="en-US" sz="2200" dirty="0" err="1"/>
              <a:t>testikuler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/>
              <a:t>Disgenesis</a:t>
            </a:r>
            <a:r>
              <a:rPr lang="en-US" sz="2200" dirty="0"/>
              <a:t> gonad XY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/>
              <a:t>Agenesis gonad XY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/>
              <a:t>Kelainan</a:t>
            </a:r>
            <a:r>
              <a:rPr lang="en-US" sz="2200" dirty="0"/>
              <a:t> </a:t>
            </a:r>
            <a:r>
              <a:rPr lang="en-US" sz="2200" dirty="0" err="1"/>
              <a:t>kromosom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/>
              <a:t>Kriptoftalmos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/>
              <a:t>Smith-</a:t>
            </a:r>
            <a:r>
              <a:rPr lang="en-US" sz="2200" dirty="0" err="1"/>
              <a:t>Lemli</a:t>
            </a:r>
            <a:r>
              <a:rPr lang="en-US" sz="2200" dirty="0"/>
              <a:t>-</a:t>
            </a:r>
            <a:r>
              <a:rPr lang="en-US" sz="2200" dirty="0" err="1"/>
              <a:t>Opitz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/>
              <a:t>Sindroma</a:t>
            </a:r>
            <a:r>
              <a:rPr lang="en-US" sz="2200" dirty="0"/>
              <a:t> 4p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200" dirty="0" err="1"/>
              <a:t>Sindroma</a:t>
            </a:r>
            <a:r>
              <a:rPr lang="en-US" sz="2200" dirty="0"/>
              <a:t> 13q.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61444" name="Picture 2" descr="http://4.bp.blogspot.com/_MCdLOttsqWw/TK86wQjeW5I/AAAAAAAAEcY/sHRi0v2Fpxk/s1600/Genitalis-Ambig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3124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58623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Q60-Q64    Malformasi kongenital sistem perkemihan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/>
              <a:t>Q60 Agenesis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defek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en-US" dirty="0"/>
              <a:t>Q61 Cystic kidney disease</a:t>
            </a:r>
          </a:p>
          <a:p>
            <a:r>
              <a:rPr lang="en-US" dirty="0"/>
              <a:t>Q62 </a:t>
            </a:r>
            <a:r>
              <a:rPr lang="en-US" dirty="0" err="1"/>
              <a:t>Cacad</a:t>
            </a:r>
            <a:r>
              <a:rPr lang="en-US" dirty="0"/>
              <a:t> </a:t>
            </a:r>
            <a:r>
              <a:rPr lang="en-US" dirty="0" err="1"/>
              <a:t>obstruktif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pelvis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ureter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9034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sistim</a:t>
            </a:r>
            <a:r>
              <a:rPr lang="en-US" dirty="0"/>
              <a:t> </a:t>
            </a:r>
            <a:r>
              <a:rPr lang="en-US" dirty="0" err="1"/>
              <a:t>urinaria</a:t>
            </a:r>
            <a:r>
              <a:rPr lang="en-US" dirty="0"/>
              <a:t>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/>
              <a:t>Kelainan Ginjal &amp; Saluran Kemih Bawaan</a:t>
            </a:r>
          </a:p>
          <a:p>
            <a:pPr lvl="1"/>
            <a:r>
              <a:rPr lang="en-US"/>
              <a:t>Kelainan bawaan yang menyumbat aliran air kemih menyebabkan air kemih tertahan dan bisa menyebabkan infeksi atau pembentukan batu ginjal.</a:t>
            </a:r>
          </a:p>
          <a:p>
            <a:pPr lvl="1"/>
            <a:r>
              <a:rPr lang="en-US"/>
              <a:t>Kelainan bawaan pada sistem kemih-kelamin bisa menyebabkan gangguan fungsi ginjal atau menyebabkan kelainan fungsi seksual maupun kemandulan di kemudian hari.</a:t>
            </a:r>
          </a:p>
        </p:txBody>
      </p:sp>
    </p:spTree>
    <p:extLst>
      <p:ext uri="{BB962C8B-B14F-4D97-AF65-F5344CB8AC3E}">
        <p14:creationId xmlns:p14="http://schemas.microsoft.com/office/powerpoint/2010/main" val="231033464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KELAINAN BAWAAN PADA KANDUNG KEMIH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rgbClr val="FF0000"/>
                </a:solidFill>
              </a:rPr>
              <a:t>Ekstrofi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rgbClr val="FF0000"/>
                </a:solidFill>
              </a:rPr>
              <a:t>Divertikulum</a:t>
            </a:r>
            <a:r>
              <a:rPr lang="en-US" dirty="0"/>
              <a:t> : 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kantung</a:t>
            </a:r>
            <a:r>
              <a:rPr lang="en-US" dirty="0"/>
              <a:t> </a:t>
            </a:r>
            <a:r>
              <a:rPr lang="en-US" dirty="0" err="1"/>
              <a:t>divertikula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terhenti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rgbClr val="FF0000"/>
                </a:solidFill>
              </a:rPr>
              <a:t>Stenosis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/ </a:t>
            </a:r>
            <a:r>
              <a:rPr lang="en-US" dirty="0" err="1"/>
              <a:t>penyempitan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yang </a:t>
            </a:r>
            <a:r>
              <a:rPr lang="en-US" dirty="0" err="1"/>
              <a:t>tersambung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uretra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pengosongan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.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pembedahan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3392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Q60 Agenesis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defek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458200" cy="3992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Q60 Agenesis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defek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en-AU" i="1" dirty="0" err="1"/>
              <a:t>Termasuk</a:t>
            </a:r>
            <a:r>
              <a:rPr lang="en-AU" dirty="0"/>
              <a:t>:    </a:t>
            </a:r>
            <a:r>
              <a:rPr lang="en-AU" dirty="0" err="1"/>
              <a:t>atrofi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infantil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,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ginjal</a:t>
            </a:r>
            <a:endParaRPr lang="en-US" dirty="0"/>
          </a:p>
          <a:p>
            <a:r>
              <a:rPr lang="en-AU" dirty="0"/>
              <a:t>Q60.0 Agenesis </a:t>
            </a:r>
            <a:r>
              <a:rPr lang="en-AU" dirty="0" err="1"/>
              <a:t>ginjal</a:t>
            </a:r>
            <a:r>
              <a:rPr lang="en-AU" dirty="0"/>
              <a:t>, unilateral</a:t>
            </a:r>
            <a:endParaRPr lang="en-US" dirty="0"/>
          </a:p>
          <a:p>
            <a:r>
              <a:rPr lang="en-AU" dirty="0"/>
              <a:t>Q60.1 Agenesis </a:t>
            </a:r>
            <a:r>
              <a:rPr lang="en-AU" dirty="0" err="1"/>
              <a:t>ginjal</a:t>
            </a:r>
            <a:r>
              <a:rPr lang="en-AU" dirty="0"/>
              <a:t>, bilateral</a:t>
            </a:r>
            <a:endParaRPr lang="en-US" dirty="0"/>
          </a:p>
          <a:p>
            <a:r>
              <a:rPr lang="en-AU" dirty="0"/>
              <a:t>Q60.2 Agenesis </a:t>
            </a:r>
            <a:r>
              <a:rPr lang="en-AU" dirty="0" err="1"/>
              <a:t>ginjal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Q60.3 </a:t>
            </a:r>
            <a:r>
              <a:rPr lang="en-AU" dirty="0" err="1"/>
              <a:t>Hipoplasia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, unilateral</a:t>
            </a:r>
            <a:endParaRPr lang="en-US" dirty="0"/>
          </a:p>
          <a:p>
            <a:r>
              <a:rPr lang="en-AU" dirty="0"/>
              <a:t>Q60.4 </a:t>
            </a:r>
            <a:r>
              <a:rPr lang="en-AU" dirty="0" err="1"/>
              <a:t>Hipoplasia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, bilateral</a:t>
            </a:r>
            <a:endParaRPr lang="en-US" dirty="0"/>
          </a:p>
          <a:p>
            <a:r>
              <a:rPr lang="en-AU" dirty="0"/>
              <a:t>Q60.5 </a:t>
            </a:r>
            <a:r>
              <a:rPr lang="en-AU" dirty="0" err="1"/>
              <a:t>Hipoplasia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Q60.6 Potter's syndrome [</a:t>
            </a:r>
            <a:r>
              <a:rPr lang="en-AU" dirty="0" err="1"/>
              <a:t>kedua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]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871787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Q61 Cystic kidney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AU" i="1" dirty="0" err="1"/>
              <a:t>Kecuali</a:t>
            </a:r>
            <a:r>
              <a:rPr lang="en-AU" dirty="0"/>
              <a:t>:      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didapat</a:t>
            </a:r>
            <a:r>
              <a:rPr lang="en-AU" dirty="0"/>
              <a:t> (N28.1), </a:t>
            </a:r>
            <a:r>
              <a:rPr lang="en-AU" dirty="0" err="1"/>
              <a:t>sindroma</a:t>
            </a:r>
            <a:r>
              <a:rPr lang="en-AU" dirty="0"/>
              <a:t> Potter (Q60.6)</a:t>
            </a:r>
            <a:endParaRPr lang="en-US" dirty="0"/>
          </a:p>
          <a:p>
            <a:r>
              <a:rPr lang="en-AU" dirty="0"/>
              <a:t>Q61.0 </a:t>
            </a:r>
            <a:r>
              <a:rPr lang="en-AU" b="1" dirty="0" err="1"/>
              <a:t>Kista</a:t>
            </a:r>
            <a:r>
              <a:rPr lang="en-AU" b="1" dirty="0"/>
              <a:t> </a:t>
            </a:r>
            <a:r>
              <a:rPr lang="en-AU" b="1" dirty="0" err="1"/>
              <a:t>tunggal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r>
              <a:rPr lang="en-US" b="1" dirty="0"/>
              <a:t>;</a:t>
            </a:r>
            <a:r>
              <a:rPr lang="en-AU" b="1" dirty="0"/>
              <a:t> 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(</a:t>
            </a:r>
            <a:r>
              <a:rPr lang="en-AU" dirty="0" err="1"/>
              <a:t>kongenital</a:t>
            </a:r>
            <a:r>
              <a:rPr lang="en-AU" dirty="0"/>
              <a:t>) (</a:t>
            </a:r>
            <a:r>
              <a:rPr lang="en-AU" dirty="0" err="1"/>
              <a:t>tunggal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Q61.1 </a:t>
            </a:r>
            <a:r>
              <a:rPr lang="en-AU" b="1" dirty="0" err="1"/>
              <a:t>Ginjal</a:t>
            </a:r>
            <a:r>
              <a:rPr lang="en-AU" b="1" dirty="0"/>
              <a:t> </a:t>
            </a:r>
            <a:r>
              <a:rPr lang="en-AU" b="1" dirty="0" err="1"/>
              <a:t>polikista</a:t>
            </a:r>
            <a:r>
              <a:rPr lang="en-AU" b="1" dirty="0"/>
              <a:t>, </a:t>
            </a:r>
            <a:r>
              <a:rPr lang="en-AU" b="1" dirty="0" err="1"/>
              <a:t>jenis</a:t>
            </a:r>
            <a:r>
              <a:rPr lang="en-AU" b="1" dirty="0"/>
              <a:t> </a:t>
            </a:r>
            <a:r>
              <a:rPr lang="en-AU" b="1" dirty="0" err="1"/>
              <a:t>infantil</a:t>
            </a:r>
            <a:endParaRPr lang="en-US" b="1" dirty="0"/>
          </a:p>
          <a:p>
            <a:r>
              <a:rPr lang="en-AU" dirty="0"/>
              <a:t>Q61.2 </a:t>
            </a:r>
            <a:r>
              <a:rPr lang="en-AU" b="1" dirty="0" err="1"/>
              <a:t>Ginjal</a:t>
            </a:r>
            <a:r>
              <a:rPr lang="en-AU" b="1" dirty="0"/>
              <a:t> </a:t>
            </a:r>
            <a:r>
              <a:rPr lang="en-AU" b="1" dirty="0" err="1"/>
              <a:t>polikista</a:t>
            </a:r>
            <a:r>
              <a:rPr lang="en-AU" b="1" dirty="0"/>
              <a:t>, </a:t>
            </a:r>
            <a:r>
              <a:rPr lang="en-AU" b="1" dirty="0" err="1"/>
              <a:t>jenis</a:t>
            </a:r>
            <a:r>
              <a:rPr lang="en-AU" b="1" dirty="0"/>
              <a:t> </a:t>
            </a:r>
            <a:r>
              <a:rPr lang="en-AU" b="1" dirty="0" err="1"/>
              <a:t>dewasa</a:t>
            </a:r>
            <a:endParaRPr lang="en-US" b="1" dirty="0"/>
          </a:p>
          <a:p>
            <a:r>
              <a:rPr lang="en-AU" dirty="0"/>
              <a:t>Q61.3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polikista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Q61.4 </a:t>
            </a:r>
            <a:r>
              <a:rPr lang="en-AU" b="1" dirty="0" err="1"/>
              <a:t>Displasia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endParaRPr lang="en-US" b="1" dirty="0"/>
          </a:p>
          <a:p>
            <a:r>
              <a:rPr lang="en-AU" dirty="0"/>
              <a:t>Q61.5 </a:t>
            </a:r>
            <a:r>
              <a:rPr lang="en-AU" b="1" dirty="0"/>
              <a:t>Medullary cystic kidney </a:t>
            </a:r>
            <a:r>
              <a:rPr lang="en-AU" dirty="0"/>
              <a:t>[</a:t>
            </a:r>
            <a:r>
              <a:rPr lang="en-AU" dirty="0" err="1"/>
              <a:t>kista</a:t>
            </a:r>
            <a:r>
              <a:rPr lang="en-AU" dirty="0"/>
              <a:t> medulla </a:t>
            </a:r>
            <a:r>
              <a:rPr lang="en-AU" dirty="0" err="1"/>
              <a:t>ginjal</a:t>
            </a:r>
            <a:r>
              <a:rPr lang="en-AU" dirty="0"/>
              <a:t>]</a:t>
            </a:r>
            <a:r>
              <a:rPr lang="en-US" dirty="0"/>
              <a:t>;</a:t>
            </a:r>
            <a:r>
              <a:rPr lang="en-AU" dirty="0"/>
              <a:t>  Sponge kidney NOS</a:t>
            </a:r>
            <a:endParaRPr lang="en-US" dirty="0"/>
          </a:p>
          <a:p>
            <a:r>
              <a:rPr lang="en-AU" dirty="0"/>
              <a:t>Q61.8 </a:t>
            </a:r>
            <a:r>
              <a:rPr lang="en-AU" b="1" dirty="0" err="1"/>
              <a:t>Penyakit</a:t>
            </a:r>
            <a:r>
              <a:rPr lang="en-AU" b="1" dirty="0"/>
              <a:t> </a:t>
            </a:r>
            <a:r>
              <a:rPr lang="en-AU" b="1" dirty="0" err="1"/>
              <a:t>kista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fibrokista</a:t>
            </a:r>
            <a:r>
              <a:rPr lang="en-AU" dirty="0"/>
              <a:t>, </a:t>
            </a:r>
            <a:r>
              <a:rPr lang="en-AU" dirty="0" err="1"/>
              <a:t>degenerasi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fibrokista</a:t>
            </a:r>
            <a:endParaRPr lang="en-US" dirty="0"/>
          </a:p>
          <a:p>
            <a:r>
              <a:rPr lang="en-AU" dirty="0"/>
              <a:t>Q61.9 </a:t>
            </a:r>
            <a:r>
              <a:rPr lang="en-AU" b="1" dirty="0" err="1"/>
              <a:t>Penyakit</a:t>
            </a:r>
            <a:r>
              <a:rPr lang="en-AU" b="1" dirty="0"/>
              <a:t> </a:t>
            </a:r>
            <a:r>
              <a:rPr lang="en-AU" b="1" dirty="0" err="1"/>
              <a:t>kista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Meckel</a:t>
            </a:r>
            <a:r>
              <a:rPr lang="en-AU" dirty="0"/>
              <a:t>-Gruber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8415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Q61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kistik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06963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US" sz="2400" dirty="0"/>
              <a:t> </a:t>
            </a:r>
            <a:r>
              <a:rPr lang="en-AU" sz="2400" i="1" dirty="0" err="1"/>
              <a:t>Kecuali</a:t>
            </a:r>
            <a:r>
              <a:rPr lang="en-AU" sz="2400" dirty="0"/>
              <a:t>:       </a:t>
            </a:r>
            <a:r>
              <a:rPr lang="en-AU" sz="2400" dirty="0" err="1"/>
              <a:t>kista</a:t>
            </a:r>
            <a:r>
              <a:rPr lang="en-AU" sz="2400" dirty="0"/>
              <a:t> </a:t>
            </a:r>
            <a:r>
              <a:rPr lang="en-AU" sz="2400" dirty="0" err="1"/>
              <a:t>ginjal</a:t>
            </a:r>
            <a:r>
              <a:rPr lang="en-AU" sz="2400" dirty="0"/>
              <a:t> </a:t>
            </a:r>
            <a:r>
              <a:rPr lang="en-AU" sz="2400" dirty="0" err="1"/>
              <a:t>didapat</a:t>
            </a:r>
            <a:r>
              <a:rPr lang="en-AU" sz="2400" dirty="0"/>
              <a:t> (N28.1), </a:t>
            </a:r>
            <a:r>
              <a:rPr lang="en-AU" sz="2400" dirty="0" err="1"/>
              <a:t>sindroma</a:t>
            </a:r>
            <a:r>
              <a:rPr lang="en-AU" sz="2400" dirty="0"/>
              <a:t> Potter (Q60.6)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Q61.0 </a:t>
            </a:r>
            <a:r>
              <a:rPr lang="en-AU" sz="2400" b="1" dirty="0" err="1"/>
              <a:t>Kista</a:t>
            </a:r>
            <a:r>
              <a:rPr lang="en-AU" sz="2400" b="1" dirty="0"/>
              <a:t> </a:t>
            </a:r>
            <a:r>
              <a:rPr lang="en-AU" sz="2400" b="1" dirty="0" err="1"/>
              <a:t>tunggal</a:t>
            </a:r>
            <a:r>
              <a:rPr lang="en-AU" sz="2400" b="1" dirty="0"/>
              <a:t> </a:t>
            </a:r>
            <a:r>
              <a:rPr lang="en-AU" sz="2400" b="1" dirty="0" err="1"/>
              <a:t>kongenital</a:t>
            </a:r>
            <a:r>
              <a:rPr lang="en-AU" sz="2400" b="1" dirty="0"/>
              <a:t> </a:t>
            </a:r>
            <a:r>
              <a:rPr lang="en-AU" sz="2400" b="1" dirty="0" err="1"/>
              <a:t>ginjal</a:t>
            </a:r>
            <a:r>
              <a:rPr lang="en-US" sz="2400" b="1" dirty="0"/>
              <a:t>;</a:t>
            </a:r>
            <a:r>
              <a:rPr lang="en-AU" sz="2400" b="1" dirty="0"/>
              <a:t> </a:t>
            </a:r>
            <a:r>
              <a:rPr lang="en-AU" sz="2400" dirty="0"/>
              <a:t> </a:t>
            </a:r>
            <a:r>
              <a:rPr lang="en-AU" sz="2400" dirty="0" err="1"/>
              <a:t>Kista</a:t>
            </a:r>
            <a:r>
              <a:rPr lang="en-AU" sz="2400" dirty="0"/>
              <a:t> </a:t>
            </a:r>
            <a:r>
              <a:rPr lang="en-AU" sz="2400" dirty="0" err="1"/>
              <a:t>ginjal</a:t>
            </a:r>
            <a:r>
              <a:rPr lang="en-AU" sz="2400" dirty="0"/>
              <a:t> (</a:t>
            </a:r>
            <a:r>
              <a:rPr lang="en-AU" sz="2400" dirty="0" err="1"/>
              <a:t>kongenital</a:t>
            </a:r>
            <a:r>
              <a:rPr lang="en-AU" sz="2400" dirty="0"/>
              <a:t>) (</a:t>
            </a:r>
            <a:r>
              <a:rPr lang="en-AU" sz="2400" dirty="0" err="1"/>
              <a:t>tunggal</a:t>
            </a:r>
            <a:r>
              <a:rPr lang="en-AU" sz="2400" dirty="0"/>
              <a:t>)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Q61.1 </a:t>
            </a:r>
            <a:r>
              <a:rPr lang="en-AU" sz="2400" b="1" dirty="0" err="1"/>
              <a:t>Ginjal</a:t>
            </a:r>
            <a:r>
              <a:rPr lang="en-AU" sz="2400" b="1" dirty="0"/>
              <a:t> </a:t>
            </a:r>
            <a:r>
              <a:rPr lang="en-AU" sz="2400" b="1" dirty="0" err="1"/>
              <a:t>polikista</a:t>
            </a:r>
            <a:r>
              <a:rPr lang="en-AU" sz="2400" b="1" dirty="0"/>
              <a:t>, </a:t>
            </a:r>
            <a:r>
              <a:rPr lang="en-AU" sz="2400" b="1" dirty="0" err="1"/>
              <a:t>jenis</a:t>
            </a:r>
            <a:r>
              <a:rPr lang="en-AU" sz="2400" b="1" dirty="0"/>
              <a:t> </a:t>
            </a:r>
            <a:r>
              <a:rPr lang="en-AU" sz="2400" b="1" dirty="0" err="1"/>
              <a:t>infantil</a:t>
            </a:r>
            <a:endParaRPr lang="en-US" sz="2400" b="1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Q61.2 </a:t>
            </a:r>
            <a:r>
              <a:rPr lang="en-AU" sz="2400" b="1" dirty="0" err="1"/>
              <a:t>Ginjal</a:t>
            </a:r>
            <a:r>
              <a:rPr lang="en-AU" sz="2400" b="1" dirty="0"/>
              <a:t> </a:t>
            </a:r>
            <a:r>
              <a:rPr lang="en-AU" sz="2400" b="1" dirty="0" err="1"/>
              <a:t>polikista</a:t>
            </a:r>
            <a:r>
              <a:rPr lang="en-AU" sz="2400" b="1" dirty="0"/>
              <a:t>, </a:t>
            </a:r>
            <a:r>
              <a:rPr lang="en-AU" sz="2400" b="1" dirty="0" err="1"/>
              <a:t>jenis</a:t>
            </a:r>
            <a:r>
              <a:rPr lang="en-AU" sz="2400" b="1" dirty="0"/>
              <a:t> </a:t>
            </a:r>
            <a:r>
              <a:rPr lang="en-AU" sz="2400" b="1" dirty="0" err="1"/>
              <a:t>dewasa</a:t>
            </a:r>
            <a:endParaRPr lang="en-US" sz="2400" b="1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Q61.3 </a:t>
            </a:r>
            <a:r>
              <a:rPr lang="en-AU" sz="2400" b="1" dirty="0" err="1"/>
              <a:t>Ginjal</a:t>
            </a:r>
            <a:r>
              <a:rPr lang="en-AU" sz="2400" b="1" dirty="0"/>
              <a:t> </a:t>
            </a:r>
            <a:r>
              <a:rPr lang="en-AU" sz="2400" b="1" dirty="0" err="1"/>
              <a:t>polikista</a:t>
            </a:r>
            <a:r>
              <a:rPr lang="en-AU" sz="2400" b="1" dirty="0"/>
              <a:t>, </a:t>
            </a:r>
            <a:r>
              <a:rPr lang="en-AU" sz="2400" b="1" dirty="0" err="1"/>
              <a:t>tidak</a:t>
            </a:r>
            <a:r>
              <a:rPr lang="en-AU" sz="2400" b="1" dirty="0"/>
              <a:t> </a:t>
            </a:r>
            <a:r>
              <a:rPr lang="en-AU" sz="2400" b="1" dirty="0" err="1"/>
              <a:t>dijelaskan</a:t>
            </a:r>
            <a:endParaRPr lang="en-US" sz="2400" b="1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Q61.4 </a:t>
            </a:r>
            <a:r>
              <a:rPr lang="en-AU" sz="2400" b="1" dirty="0" err="1"/>
              <a:t>Displasia</a:t>
            </a:r>
            <a:r>
              <a:rPr lang="en-AU" sz="2400" b="1" dirty="0"/>
              <a:t> </a:t>
            </a:r>
            <a:r>
              <a:rPr lang="en-AU" sz="2400" b="1" dirty="0" err="1"/>
              <a:t>ginjal</a:t>
            </a:r>
            <a:endParaRPr lang="en-US" sz="2400" b="1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Q61.5 </a:t>
            </a:r>
            <a:r>
              <a:rPr lang="en-AU" sz="2400" b="1" dirty="0"/>
              <a:t>Medullary cystic kidney </a:t>
            </a:r>
            <a:r>
              <a:rPr lang="en-AU" sz="2400" dirty="0"/>
              <a:t>[</a:t>
            </a:r>
            <a:r>
              <a:rPr lang="en-AU" sz="2400" dirty="0" err="1"/>
              <a:t>kista</a:t>
            </a:r>
            <a:r>
              <a:rPr lang="en-AU" sz="2400" dirty="0"/>
              <a:t> medulla </a:t>
            </a:r>
            <a:r>
              <a:rPr lang="en-AU" sz="2400" dirty="0" err="1"/>
              <a:t>ginjal</a:t>
            </a:r>
            <a:r>
              <a:rPr lang="en-AU" sz="2400" dirty="0"/>
              <a:t>]</a:t>
            </a:r>
            <a:r>
              <a:rPr lang="en-US" sz="2400" dirty="0"/>
              <a:t>;</a:t>
            </a:r>
            <a:r>
              <a:rPr lang="en-AU" sz="2400" dirty="0"/>
              <a:t> Sponge kidney NOS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Q61.8 </a:t>
            </a:r>
            <a:r>
              <a:rPr lang="en-AU" sz="2400" b="1" dirty="0" err="1"/>
              <a:t>Penyakit</a:t>
            </a:r>
            <a:r>
              <a:rPr lang="en-AU" sz="2400" b="1" dirty="0"/>
              <a:t> </a:t>
            </a:r>
            <a:r>
              <a:rPr lang="en-AU" sz="2400" b="1" dirty="0" err="1"/>
              <a:t>kista</a:t>
            </a:r>
            <a:r>
              <a:rPr lang="en-AU" sz="2400" b="1" dirty="0"/>
              <a:t> </a:t>
            </a:r>
            <a:r>
              <a:rPr lang="en-AU" sz="2400" b="1" dirty="0" err="1"/>
              <a:t>ginjal</a:t>
            </a:r>
            <a:r>
              <a:rPr lang="en-AU" sz="2400" b="1" dirty="0"/>
              <a:t> </a:t>
            </a:r>
            <a:r>
              <a:rPr lang="en-AU" sz="2400" b="1" dirty="0" err="1"/>
              <a:t>lainnya</a:t>
            </a:r>
            <a:r>
              <a:rPr lang="en-US" sz="2400" b="1" dirty="0"/>
              <a:t>;</a:t>
            </a:r>
            <a:r>
              <a:rPr lang="en-AU" sz="2400" b="1" dirty="0"/>
              <a:t> </a:t>
            </a:r>
            <a:r>
              <a:rPr lang="en-AU" sz="2400" dirty="0" err="1"/>
              <a:t>Ginjal</a:t>
            </a:r>
            <a:r>
              <a:rPr lang="en-AU" sz="2400" dirty="0"/>
              <a:t> </a:t>
            </a:r>
            <a:r>
              <a:rPr lang="en-AU" sz="2400" dirty="0" err="1"/>
              <a:t>fibrokista</a:t>
            </a:r>
            <a:r>
              <a:rPr lang="en-AU" sz="2400" dirty="0"/>
              <a:t>, </a:t>
            </a:r>
            <a:r>
              <a:rPr lang="en-AU" sz="2400" dirty="0" err="1"/>
              <a:t>degenerasi</a:t>
            </a:r>
            <a:r>
              <a:rPr lang="en-AU" sz="2400" dirty="0"/>
              <a:t> </a:t>
            </a:r>
            <a:r>
              <a:rPr lang="en-AU" sz="2400" dirty="0" err="1"/>
              <a:t>atau</a:t>
            </a:r>
            <a:r>
              <a:rPr lang="en-AU" sz="2400" dirty="0"/>
              <a:t> </a:t>
            </a:r>
            <a:r>
              <a:rPr lang="en-AU" sz="2400" dirty="0" err="1"/>
              <a:t>penyakit</a:t>
            </a:r>
            <a:r>
              <a:rPr lang="en-AU" sz="2400" dirty="0"/>
              <a:t> </a:t>
            </a:r>
            <a:r>
              <a:rPr lang="en-AU" sz="2400" dirty="0" err="1"/>
              <a:t>ginjal</a:t>
            </a:r>
            <a:r>
              <a:rPr lang="en-AU" sz="2400" dirty="0"/>
              <a:t> </a:t>
            </a:r>
            <a:r>
              <a:rPr lang="en-AU" sz="2400" dirty="0" err="1"/>
              <a:t>fibrokista</a:t>
            </a:r>
            <a:endParaRPr lang="en-US" sz="2400" dirty="0"/>
          </a:p>
          <a:p>
            <a:pPr marL="274320" indent="-274320">
              <a:spcBef>
                <a:spcPts val="0"/>
              </a:spcBef>
            </a:pPr>
            <a:r>
              <a:rPr lang="en-AU" sz="2400" dirty="0"/>
              <a:t>Q61.9 </a:t>
            </a:r>
            <a:r>
              <a:rPr lang="en-AU" sz="2400" dirty="0" err="1"/>
              <a:t>Penyakit</a:t>
            </a:r>
            <a:r>
              <a:rPr lang="en-AU" sz="2400" dirty="0"/>
              <a:t> </a:t>
            </a:r>
            <a:r>
              <a:rPr lang="en-AU" sz="2400" dirty="0" err="1"/>
              <a:t>kista</a:t>
            </a:r>
            <a:r>
              <a:rPr lang="en-AU" sz="2400" dirty="0"/>
              <a:t> </a:t>
            </a:r>
            <a:r>
              <a:rPr lang="en-AU" sz="2400" dirty="0" err="1"/>
              <a:t>ginjal</a:t>
            </a:r>
            <a:r>
              <a:rPr lang="en-AU" sz="2400" dirty="0"/>
              <a:t>,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dijelaskan</a:t>
            </a:r>
            <a:r>
              <a:rPr lang="en-US" sz="2400" dirty="0"/>
              <a:t>;</a:t>
            </a:r>
            <a:r>
              <a:rPr lang="en-AU" sz="2400" dirty="0"/>
              <a:t> </a:t>
            </a:r>
            <a:r>
              <a:rPr lang="en-AU" sz="2400" dirty="0" err="1"/>
              <a:t>Sindroma</a:t>
            </a:r>
            <a:r>
              <a:rPr lang="en-AU" sz="2400" dirty="0"/>
              <a:t> </a:t>
            </a:r>
            <a:r>
              <a:rPr lang="en-AU" sz="2400" dirty="0" err="1"/>
              <a:t>Meckel</a:t>
            </a:r>
            <a:r>
              <a:rPr lang="en-AU" sz="2400" dirty="0"/>
              <a:t>-Gruber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20445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Q62 </a:t>
            </a:r>
            <a:r>
              <a:rPr lang="en-US" sz="3200" dirty="0" err="1"/>
              <a:t>Cacad</a:t>
            </a:r>
            <a:r>
              <a:rPr lang="en-US" sz="3200" dirty="0"/>
              <a:t> </a:t>
            </a:r>
            <a:r>
              <a:rPr lang="en-US" sz="3200" dirty="0" err="1"/>
              <a:t>obstruktif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pelvis </a:t>
            </a:r>
            <a:r>
              <a:rPr lang="en-US" sz="3200" dirty="0" err="1"/>
              <a:t>ginjal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ureter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72440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Q62.0 </a:t>
            </a:r>
            <a:r>
              <a:rPr lang="en-AU" b="1" dirty="0" err="1"/>
              <a:t>Hidronefrosis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endParaRPr lang="en-US" b="1" dirty="0"/>
          </a:p>
          <a:p>
            <a:r>
              <a:rPr lang="en-AU" dirty="0"/>
              <a:t>Q62.1 </a:t>
            </a:r>
            <a:r>
              <a:rPr lang="en-AU" b="1" dirty="0"/>
              <a:t>Atresia </a:t>
            </a:r>
            <a:r>
              <a:rPr lang="en-AU" b="1" dirty="0" err="1"/>
              <a:t>dan</a:t>
            </a:r>
            <a:r>
              <a:rPr lang="en-AU" b="1" dirty="0"/>
              <a:t> stenosis ureter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b="1" dirty="0" err="1"/>
              <a:t>Oklusi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ureter, </a:t>
            </a:r>
            <a:r>
              <a:rPr lang="en-AU" b="1" dirty="0" err="1"/>
              <a:t>uretero</a:t>
            </a:r>
            <a:r>
              <a:rPr lang="en-AU" b="1" dirty="0"/>
              <a:t> pelvic junction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muara</a:t>
            </a:r>
            <a:r>
              <a:rPr lang="en-AU" b="1" dirty="0"/>
              <a:t> </a:t>
            </a:r>
            <a:r>
              <a:rPr lang="en-AU" b="1" dirty="0" err="1"/>
              <a:t>ureterovesikalis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/>
              <a:t>Impervious ureter [ureter </a:t>
            </a:r>
            <a:r>
              <a:rPr lang="en-AU" dirty="0" err="1"/>
              <a:t>tak</a:t>
            </a:r>
            <a:r>
              <a:rPr lang="en-AU" dirty="0"/>
              <a:t> </a:t>
            </a:r>
            <a:r>
              <a:rPr lang="en-AU" dirty="0" err="1"/>
              <a:t>bisa</a:t>
            </a:r>
            <a:r>
              <a:rPr lang="en-AU" dirty="0"/>
              <a:t> </a:t>
            </a:r>
            <a:r>
              <a:rPr lang="en-AU" dirty="0" err="1"/>
              <a:t>dilalui</a:t>
            </a:r>
            <a:r>
              <a:rPr lang="en-AU" dirty="0"/>
              <a:t> </a:t>
            </a:r>
            <a:r>
              <a:rPr lang="en-AU" dirty="0" err="1"/>
              <a:t>cairan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Q62.2 </a:t>
            </a:r>
            <a:r>
              <a:rPr lang="en-AU" b="1" dirty="0" err="1"/>
              <a:t>Megaloureter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US" dirty="0"/>
              <a:t>; </a:t>
            </a:r>
            <a:r>
              <a:rPr lang="en-AU" dirty="0" err="1"/>
              <a:t>Dilatasi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ureter</a:t>
            </a:r>
            <a:endParaRPr lang="en-US" dirty="0"/>
          </a:p>
          <a:p>
            <a:r>
              <a:rPr lang="en-AU" dirty="0"/>
              <a:t>Q62.3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obstruktif</a:t>
            </a:r>
            <a:r>
              <a:rPr lang="en-AU" dirty="0"/>
              <a:t> pelvis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ureter </a:t>
            </a:r>
            <a:r>
              <a:rPr lang="en-AU" dirty="0" err="1"/>
              <a:t>lainnya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Ureterokel</a:t>
            </a:r>
            <a:r>
              <a:rPr lang="en-AU" dirty="0"/>
              <a:t> </a:t>
            </a:r>
            <a:r>
              <a:rPr lang="en-AU" dirty="0" err="1"/>
              <a:t>kongenital</a:t>
            </a:r>
            <a:endParaRPr lang="en-US" dirty="0"/>
          </a:p>
          <a:p>
            <a:r>
              <a:rPr lang="en-AU" dirty="0"/>
              <a:t>Q62.4 </a:t>
            </a:r>
            <a:r>
              <a:rPr lang="en-AU" b="1" dirty="0"/>
              <a:t>Agenesis ureter</a:t>
            </a:r>
            <a:r>
              <a:rPr lang="en-US" b="1" dirty="0"/>
              <a:t>;</a:t>
            </a:r>
            <a:r>
              <a:rPr lang="en-AU" dirty="0"/>
              <a:t>  Ureter </a:t>
            </a:r>
            <a:r>
              <a:rPr lang="en-AU" dirty="0" err="1"/>
              <a:t>absen</a:t>
            </a:r>
            <a:endParaRPr lang="en-US" dirty="0"/>
          </a:p>
          <a:p>
            <a:r>
              <a:rPr lang="en-AU" dirty="0"/>
              <a:t>Q62.5 </a:t>
            </a:r>
            <a:r>
              <a:rPr lang="en-AU" b="1" dirty="0"/>
              <a:t>Ureter </a:t>
            </a:r>
            <a:r>
              <a:rPr lang="en-AU" b="1" dirty="0" err="1"/>
              <a:t>kembar</a:t>
            </a:r>
            <a:r>
              <a:rPr lang="en-US" dirty="0"/>
              <a:t>;</a:t>
            </a:r>
            <a:r>
              <a:rPr lang="en-AU" dirty="0"/>
              <a:t>   Ureter </a:t>
            </a:r>
            <a:r>
              <a:rPr lang="en-AU" dirty="0" err="1"/>
              <a:t>tambahan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kembar</a:t>
            </a:r>
            <a:endParaRPr lang="en-US" dirty="0"/>
          </a:p>
          <a:p>
            <a:r>
              <a:rPr lang="en-AU" dirty="0"/>
              <a:t>Q62.6 </a:t>
            </a:r>
            <a:r>
              <a:rPr lang="en-AU" b="1" dirty="0" err="1"/>
              <a:t>Malposisi</a:t>
            </a:r>
            <a:r>
              <a:rPr lang="en-AU" b="1" dirty="0"/>
              <a:t> ureter</a:t>
            </a:r>
            <a:r>
              <a:rPr lang="en-US" b="1" dirty="0"/>
              <a:t>;</a:t>
            </a:r>
            <a:r>
              <a:rPr lang="en-AU" b="1" dirty="0"/>
              <a:t>  </a:t>
            </a:r>
            <a:r>
              <a:rPr lang="en-AU" dirty="0"/>
              <a:t>Ureter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muara</a:t>
            </a:r>
            <a:r>
              <a:rPr lang="en-AU" dirty="0"/>
              <a:t> ureter </a:t>
            </a:r>
            <a:r>
              <a:rPr lang="en-AU" dirty="0" err="1"/>
              <a:t>deviasi</a:t>
            </a:r>
            <a:r>
              <a:rPr lang="en-AU" dirty="0"/>
              <a:t>, </a:t>
            </a:r>
            <a:r>
              <a:rPr lang="en-AU" dirty="0" err="1"/>
              <a:t>bergeser</a:t>
            </a:r>
            <a:r>
              <a:rPr lang="en-AU" dirty="0"/>
              <a:t>, </a:t>
            </a:r>
            <a:r>
              <a:rPr lang="en-AU" dirty="0" err="1"/>
              <a:t>ektopik</a:t>
            </a:r>
            <a:r>
              <a:rPr lang="en-AU" dirty="0"/>
              <a:t>,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implantasi</a:t>
            </a:r>
            <a:r>
              <a:rPr lang="en-AU" dirty="0"/>
              <a:t> </a:t>
            </a:r>
            <a:endParaRPr lang="en-US" dirty="0"/>
          </a:p>
          <a:p>
            <a:r>
              <a:rPr lang="en-AU" dirty="0"/>
              <a:t>Q62.7 Reflux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vesiko</a:t>
            </a:r>
            <a:r>
              <a:rPr lang="en-AU" dirty="0"/>
              <a:t>-</a:t>
            </a:r>
            <a:r>
              <a:rPr lang="en-AU" dirty="0" err="1"/>
              <a:t>uretero</a:t>
            </a:r>
            <a:r>
              <a:rPr lang="en-AU" dirty="0"/>
              <a:t>-renal</a:t>
            </a:r>
            <a:endParaRPr lang="en-US" dirty="0"/>
          </a:p>
          <a:p>
            <a:r>
              <a:rPr lang="en-AU" dirty="0"/>
              <a:t>Q62.8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ureter </a:t>
            </a:r>
            <a:r>
              <a:rPr lang="en-AU" b="1" dirty="0" err="1"/>
              <a:t>lainnya</a:t>
            </a:r>
            <a:r>
              <a:rPr lang="en-US" dirty="0"/>
              <a:t>;</a:t>
            </a:r>
            <a:r>
              <a:rPr lang="en-AU" dirty="0"/>
              <a:t>   </a:t>
            </a:r>
            <a:r>
              <a:rPr lang="en-AU" dirty="0" err="1"/>
              <a:t>Anomali</a:t>
            </a:r>
            <a:r>
              <a:rPr lang="en-AU" dirty="0"/>
              <a:t> ureter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05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Q63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 </a:t>
            </a:r>
            <a:r>
              <a:rPr lang="en-US" dirty="0" err="1"/>
              <a:t>ginjal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nefrotik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(N04.-)</a:t>
            </a:r>
            <a:endParaRPr lang="en-US" dirty="0"/>
          </a:p>
          <a:p>
            <a:r>
              <a:rPr lang="en-AU" dirty="0"/>
              <a:t>Q63.0 </a:t>
            </a:r>
            <a:r>
              <a:rPr lang="en-AU" b="1" dirty="0"/>
              <a:t>Accessory kidney </a:t>
            </a:r>
            <a:r>
              <a:rPr lang="en-AU" dirty="0"/>
              <a:t>[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tambahan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Q63.1 </a:t>
            </a:r>
            <a:r>
              <a:rPr lang="en-AU" b="1" dirty="0"/>
              <a:t>Lobulated, fused and horseshoe kidney – </a:t>
            </a:r>
            <a:r>
              <a:rPr lang="en-AU" dirty="0"/>
              <a:t>[</a:t>
            </a:r>
            <a:r>
              <a:rPr lang="en-AU" dirty="0" err="1"/>
              <a:t>berlobus</a:t>
            </a:r>
            <a:r>
              <a:rPr lang="en-AU" dirty="0"/>
              <a:t>, </a:t>
            </a:r>
            <a:r>
              <a:rPr lang="en-AU" dirty="0" err="1"/>
              <a:t>menyatu</a:t>
            </a:r>
            <a:r>
              <a:rPr lang="en-AU" dirty="0"/>
              <a:t>, ‘</a:t>
            </a:r>
            <a:r>
              <a:rPr lang="en-AU" dirty="0" err="1"/>
              <a:t>sepatu</a:t>
            </a:r>
            <a:r>
              <a:rPr lang="en-AU" dirty="0"/>
              <a:t> </a:t>
            </a:r>
            <a:r>
              <a:rPr lang="en-AU" dirty="0" err="1"/>
              <a:t>kuda</a:t>
            </a:r>
            <a:r>
              <a:rPr lang="en-AU" dirty="0"/>
              <a:t>’]</a:t>
            </a:r>
            <a:endParaRPr lang="en-US" dirty="0"/>
          </a:p>
          <a:p>
            <a:r>
              <a:rPr lang="en-AU" dirty="0"/>
              <a:t>Q63.2 </a:t>
            </a:r>
            <a:r>
              <a:rPr lang="en-AU" b="1" dirty="0"/>
              <a:t>Ectopic kidney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salah</a:t>
            </a:r>
            <a:r>
              <a:rPr lang="en-AU" dirty="0"/>
              <a:t> </a:t>
            </a:r>
            <a:r>
              <a:rPr lang="en-AU" dirty="0" err="1"/>
              <a:t>letak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</a:t>
            </a:r>
            <a:r>
              <a:rPr lang="en-AU" dirty="0" err="1"/>
              <a:t>malrotasi</a:t>
            </a:r>
            <a:r>
              <a:rPr lang="en-AU" dirty="0"/>
              <a:t> </a:t>
            </a:r>
            <a:r>
              <a:rPr lang="en-AU" dirty="0" err="1"/>
              <a:t>ginjal</a:t>
            </a:r>
            <a:endParaRPr lang="en-US" dirty="0"/>
          </a:p>
          <a:p>
            <a:r>
              <a:rPr lang="en-AU" dirty="0"/>
              <a:t>Q63.3 </a:t>
            </a:r>
            <a:r>
              <a:rPr lang="en-AU" b="1" dirty="0" err="1"/>
              <a:t>Ginjal</a:t>
            </a:r>
            <a:r>
              <a:rPr lang="en-AU" b="1" dirty="0"/>
              <a:t> </a:t>
            </a:r>
            <a:r>
              <a:rPr lang="en-AU" b="1" dirty="0" err="1"/>
              <a:t>hyperplastik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raksasa</a:t>
            </a:r>
            <a:endParaRPr lang="en-US" b="1" dirty="0"/>
          </a:p>
          <a:p>
            <a:r>
              <a:rPr lang="en-AU" dirty="0"/>
              <a:t>Q63.8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Batu</a:t>
            </a:r>
            <a:r>
              <a:rPr lang="en-AU" dirty="0"/>
              <a:t> </a:t>
            </a:r>
            <a:r>
              <a:rPr lang="en-AU" dirty="0" err="1"/>
              <a:t>ginjal</a:t>
            </a:r>
            <a:r>
              <a:rPr lang="en-AU" dirty="0"/>
              <a:t> </a:t>
            </a:r>
            <a:r>
              <a:rPr lang="en-AU" dirty="0" err="1"/>
              <a:t>kongenital</a:t>
            </a:r>
            <a:endParaRPr lang="en-US" dirty="0"/>
          </a:p>
          <a:p>
            <a:r>
              <a:rPr lang="en-AU" dirty="0"/>
              <a:t>Q63.9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ginjal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4585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KELAINAN GINJAL &amp; URETER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96326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: 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 err="1">
                <a:solidFill>
                  <a:srgbClr val="FF0000"/>
                </a:solidFill>
              </a:rPr>
              <a:t>Ektopia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 err="1">
                <a:solidFill>
                  <a:srgbClr val="FF0000"/>
                </a:solidFill>
              </a:rPr>
              <a:t>Malrotas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/>
              <a:t> :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yang </a:t>
            </a:r>
            <a:r>
              <a:rPr lang="en-US" dirty="0" err="1"/>
              <a:t>salah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Horseshoe kidney </a:t>
            </a:r>
            <a:r>
              <a:rPr lang="en-US" dirty="0"/>
              <a:t>: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bersatu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Agenesis </a:t>
            </a:r>
            <a:r>
              <a:rPr lang="en-US" b="1" dirty="0" err="1">
                <a:solidFill>
                  <a:srgbClr val="FF0000"/>
                </a:solidFill>
              </a:rPr>
              <a:t>ginjal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terbentuk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 err="1">
                <a:solidFill>
                  <a:srgbClr val="FF0000"/>
                </a:solidFill>
              </a:rPr>
              <a:t>Sindroma</a:t>
            </a:r>
            <a:r>
              <a:rPr lang="en-US" b="1" dirty="0">
                <a:solidFill>
                  <a:srgbClr val="FF0000"/>
                </a:solidFill>
              </a:rPr>
              <a:t> Potter </a:t>
            </a:r>
            <a:r>
              <a:rPr lang="en-US" dirty="0"/>
              <a:t>: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terbentuk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ginjal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polikistic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: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dirty="0"/>
              <a:t>	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kista</a:t>
            </a:r>
            <a:r>
              <a:rPr lang="en-US" dirty="0"/>
              <a:t>.</a:t>
            </a:r>
          </a:p>
        </p:txBody>
      </p:sp>
      <p:pic>
        <p:nvPicPr>
          <p:cNvPr id="5124" name="Picture 7" descr="http://dokter-herbal.com/wp-content/uploads/2010/08/PolycysticKidney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08054"/>
            <a:ext cx="1905000" cy="23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05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ANENSEFALUS 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867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kelainan</a:t>
            </a:r>
            <a:r>
              <a:rPr lang="en-US" sz="2600" dirty="0"/>
              <a:t> </a:t>
            </a:r>
            <a:r>
              <a:rPr lang="en-US" sz="2600" dirty="0" err="1"/>
              <a:t>tabung</a:t>
            </a:r>
            <a:r>
              <a:rPr lang="en-US" sz="2600" dirty="0"/>
              <a:t> </a:t>
            </a:r>
            <a:r>
              <a:rPr lang="en-US" sz="2600" dirty="0" err="1"/>
              <a:t>saraf</a:t>
            </a:r>
            <a:r>
              <a:rPr lang="en-US" sz="2600" dirty="0"/>
              <a:t> (</a:t>
            </a:r>
            <a:r>
              <a:rPr lang="en-US" sz="2600" dirty="0" err="1"/>
              <a:t>terjadi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awal</a:t>
            </a:r>
            <a:r>
              <a:rPr lang="en-US" sz="2600" dirty="0"/>
              <a:t> </a:t>
            </a:r>
            <a:r>
              <a:rPr lang="en-US" sz="2600" dirty="0" err="1"/>
              <a:t>perkembangan</a:t>
            </a:r>
            <a:r>
              <a:rPr lang="en-US" sz="2600" dirty="0"/>
              <a:t> </a:t>
            </a:r>
            <a:r>
              <a:rPr lang="en-US" sz="2600" dirty="0" err="1"/>
              <a:t>janin</a:t>
            </a:r>
            <a:r>
              <a:rPr lang="en-US" sz="2600" dirty="0"/>
              <a:t> yang </a:t>
            </a:r>
            <a:r>
              <a:rPr lang="en-US" sz="2600" dirty="0" err="1"/>
              <a:t>menyebabkan</a:t>
            </a:r>
            <a:r>
              <a:rPr lang="en-US" sz="2600" dirty="0"/>
              <a:t> </a:t>
            </a:r>
            <a:r>
              <a:rPr lang="en-US" sz="2600" dirty="0" err="1"/>
              <a:t>kerusakan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jaringan</a:t>
            </a:r>
            <a:r>
              <a:rPr lang="en-US" sz="2600" dirty="0"/>
              <a:t> </a:t>
            </a:r>
            <a:r>
              <a:rPr lang="en-US" sz="2600" dirty="0" err="1"/>
              <a:t>pembentuk</a:t>
            </a:r>
            <a:r>
              <a:rPr lang="en-US" sz="2600" dirty="0"/>
              <a:t> </a:t>
            </a:r>
            <a:r>
              <a:rPr lang="en-US" sz="2600" dirty="0" err="1"/>
              <a:t>otak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korda</a:t>
            </a:r>
            <a:r>
              <a:rPr lang="en-US" sz="2600" dirty="0"/>
              <a:t> </a:t>
            </a:r>
            <a:r>
              <a:rPr lang="en-US" sz="2600" dirty="0" err="1"/>
              <a:t>spinalis</a:t>
            </a:r>
            <a:r>
              <a:rPr lang="en-US" sz="2600" dirty="0"/>
              <a:t>).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Faktor</a:t>
            </a:r>
            <a:r>
              <a:rPr lang="en-US" sz="2600" dirty="0"/>
              <a:t> </a:t>
            </a:r>
            <a:r>
              <a:rPr lang="en-US" sz="2600" dirty="0" err="1"/>
              <a:t>resiko</a:t>
            </a:r>
            <a:r>
              <a:rPr lang="en-US" sz="2600" dirty="0"/>
              <a:t> </a:t>
            </a:r>
            <a:r>
              <a:rPr lang="en-US" sz="2600" dirty="0" err="1"/>
              <a:t>terjadinya</a:t>
            </a:r>
            <a:r>
              <a:rPr lang="en-US" sz="2600" dirty="0"/>
              <a:t> </a:t>
            </a:r>
            <a:r>
              <a:rPr lang="en-US" sz="2600" dirty="0" err="1"/>
              <a:t>anensefalus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: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Riwayat</a:t>
            </a:r>
            <a:r>
              <a:rPr lang="en-US" sz="2600" dirty="0"/>
              <a:t> </a:t>
            </a:r>
            <a:r>
              <a:rPr lang="en-US" sz="2600" dirty="0" err="1"/>
              <a:t>anensefalus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kehamilan</a:t>
            </a:r>
            <a:r>
              <a:rPr lang="en-US" sz="2600" dirty="0"/>
              <a:t> </a:t>
            </a:r>
            <a:r>
              <a:rPr lang="en-US" sz="2600" dirty="0" err="1"/>
              <a:t>sebelumnya</a:t>
            </a:r>
            <a:r>
              <a:rPr lang="en-US" sz="2600" dirty="0"/>
              <a:t> ,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/>
              <a:t>Kadar </a:t>
            </a:r>
            <a:r>
              <a:rPr lang="en-US" sz="2600" dirty="0" err="1"/>
              <a:t>asam</a:t>
            </a:r>
            <a:r>
              <a:rPr lang="en-US" sz="2600" dirty="0"/>
              <a:t> </a:t>
            </a:r>
            <a:r>
              <a:rPr lang="en-US" sz="2600" dirty="0" err="1"/>
              <a:t>folat</a:t>
            </a:r>
            <a:r>
              <a:rPr lang="en-US" sz="2600" dirty="0"/>
              <a:t> yang </a:t>
            </a:r>
            <a:r>
              <a:rPr lang="en-US" sz="2600" dirty="0" err="1"/>
              <a:t>rendah</a:t>
            </a:r>
            <a:r>
              <a:rPr lang="en-US" sz="2600" dirty="0"/>
              <a:t> </a:t>
            </a:r>
            <a:r>
              <a:rPr lang="en-US" sz="2600" dirty="0" err="1"/>
              <a:t>didalam</a:t>
            </a:r>
            <a:r>
              <a:rPr lang="en-US" sz="2600" dirty="0"/>
              <a:t> </a:t>
            </a:r>
            <a:r>
              <a:rPr lang="en-US" sz="2600" dirty="0" err="1"/>
              <a:t>darah</a:t>
            </a:r>
            <a:r>
              <a:rPr lang="en-US" sz="2600" dirty="0"/>
              <a:t> 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Gejala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Ibu</a:t>
            </a:r>
            <a:r>
              <a:rPr lang="en-US" sz="2600" dirty="0"/>
              <a:t> </a:t>
            </a:r>
            <a:r>
              <a:rPr lang="en-US" sz="2600" dirty="0" err="1"/>
              <a:t>berupa</a:t>
            </a:r>
            <a:r>
              <a:rPr lang="en-US" sz="2600" dirty="0"/>
              <a:t> :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polihidramnion</a:t>
            </a:r>
            <a:r>
              <a:rPr lang="en-US" sz="2600" dirty="0"/>
              <a:t> (</a:t>
            </a:r>
            <a:r>
              <a:rPr lang="en-US" sz="2600" dirty="0" err="1"/>
              <a:t>cairan</a:t>
            </a:r>
            <a:r>
              <a:rPr lang="en-US" sz="2600" dirty="0"/>
              <a:t> </a:t>
            </a:r>
            <a:r>
              <a:rPr lang="en-US" sz="2600" dirty="0" err="1"/>
              <a:t>ketuban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rahim</a:t>
            </a:r>
            <a:r>
              <a:rPr lang="en-US" sz="2600" dirty="0"/>
              <a:t> </a:t>
            </a:r>
            <a:r>
              <a:rPr lang="en-US" sz="2600" dirty="0" err="1"/>
              <a:t>terlalu</a:t>
            </a:r>
            <a:r>
              <a:rPr lang="en-US" sz="2600" dirty="0"/>
              <a:t> </a:t>
            </a:r>
            <a:r>
              <a:rPr lang="en-US" sz="2600" dirty="0" err="1"/>
              <a:t>banyak</a:t>
            </a:r>
            <a:r>
              <a:rPr lang="en-US" sz="2600" dirty="0"/>
              <a:t>),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Gejala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Bayi</a:t>
            </a:r>
            <a:r>
              <a:rPr lang="en-US" sz="2600" dirty="0"/>
              <a:t>  </a:t>
            </a:r>
            <a:r>
              <a:rPr lang="en-US" sz="2600" dirty="0" err="1"/>
              <a:t>berupa</a:t>
            </a:r>
            <a:r>
              <a:rPr lang="en-US" sz="2600" dirty="0"/>
              <a:t>: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tulang</a:t>
            </a:r>
            <a:r>
              <a:rPr lang="en-US" sz="2600" dirty="0"/>
              <a:t> </a:t>
            </a:r>
            <a:r>
              <a:rPr lang="en-US" sz="2600" dirty="0" err="1"/>
              <a:t>tengkorak</a:t>
            </a:r>
            <a:r>
              <a:rPr lang="en-US" sz="2600" dirty="0"/>
              <a:t>,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otak</a:t>
            </a:r>
            <a:r>
              <a:rPr lang="en-US" sz="2600" dirty="0"/>
              <a:t> (</a:t>
            </a:r>
            <a:r>
              <a:rPr lang="en-US" sz="2600" dirty="0" err="1"/>
              <a:t>hemisfer</a:t>
            </a:r>
            <a:r>
              <a:rPr lang="en-US" sz="2600" dirty="0"/>
              <a:t> </a:t>
            </a:r>
            <a:r>
              <a:rPr lang="en-US" sz="2600" dirty="0" err="1"/>
              <a:t>serebri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serebelum</a:t>
            </a:r>
            <a:r>
              <a:rPr lang="en-US" sz="2600" dirty="0"/>
              <a:t>) ,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kelainan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gambaran</a:t>
            </a:r>
            <a:r>
              <a:rPr lang="en-US" sz="2600" dirty="0"/>
              <a:t> </a:t>
            </a:r>
            <a:r>
              <a:rPr lang="en-US" sz="2600" dirty="0" err="1"/>
              <a:t>wajah</a:t>
            </a:r>
            <a:r>
              <a:rPr lang="en-US" sz="2600" dirty="0"/>
              <a:t> , </a:t>
            </a:r>
            <a:r>
              <a:rPr lang="en-US" sz="2600" dirty="0" err="1"/>
              <a:t>kelainan</a:t>
            </a:r>
            <a:r>
              <a:rPr lang="en-US" sz="2600" dirty="0"/>
              <a:t> </a:t>
            </a:r>
            <a:r>
              <a:rPr lang="en-US" sz="2600" dirty="0" err="1"/>
              <a:t>jantung</a:t>
            </a:r>
            <a:r>
              <a:rPr lang="en-US" sz="2600" dirty="0"/>
              <a:t>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Bayi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bertahan</a:t>
            </a:r>
            <a:r>
              <a:rPr lang="en-US" sz="2600" dirty="0"/>
              <a:t>, </a:t>
            </a:r>
            <a:r>
              <a:rPr lang="en-US" sz="2600" dirty="0" err="1"/>
              <a:t>lahir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keadaan</a:t>
            </a:r>
            <a:r>
              <a:rPr lang="en-US" sz="2600" dirty="0"/>
              <a:t> </a:t>
            </a:r>
            <a:r>
              <a:rPr lang="en-US" sz="2600" dirty="0" err="1"/>
              <a:t>meninggal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meninggal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dirty="0" err="1"/>
              <a:t>hari</a:t>
            </a:r>
            <a:r>
              <a:rPr lang="en-US" sz="2600" dirty="0"/>
              <a:t> </a:t>
            </a:r>
            <a:r>
              <a:rPr lang="en-US" sz="2600" dirty="0" err="1"/>
              <a:t>setelah</a:t>
            </a:r>
            <a:r>
              <a:rPr lang="en-US" sz="2600" dirty="0"/>
              <a:t> </a:t>
            </a:r>
            <a:r>
              <a:rPr lang="en-US" sz="2600" dirty="0" err="1"/>
              <a:t>lahir</a:t>
            </a:r>
            <a:br>
              <a:rPr lang="en-US" sz="25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15431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ureter (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):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err="1">
                <a:solidFill>
                  <a:srgbClr val="FF0000"/>
                </a:solidFill>
              </a:rPr>
              <a:t>Ekstra</a:t>
            </a:r>
            <a:r>
              <a:rPr lang="en-US" dirty="0">
                <a:solidFill>
                  <a:srgbClr val="FF0000"/>
                </a:solidFill>
              </a:rPr>
              <a:t> ureter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M</a:t>
            </a:r>
            <a:r>
              <a:rPr lang="en-US" dirty="0">
                <a:solidFill>
                  <a:srgbClr val="FF0000"/>
                </a:solidFill>
              </a:rPr>
              <a:t>isplaced ureter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Ureter yang </a:t>
            </a:r>
            <a:r>
              <a:rPr lang="en-US" dirty="0" err="1">
                <a:solidFill>
                  <a:srgbClr val="FF0000"/>
                </a:solidFill>
              </a:rPr>
              <a:t>melebar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menyempit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Air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ureter yang abnormal,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ginjal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pielonefritis</a:t>
            </a:r>
            <a:r>
              <a:rPr lang="en-US" dirty="0">
                <a:solidFill>
                  <a:srgbClr val="FF0000"/>
                </a:solidFill>
              </a:rPr>
              <a:t>).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Ureter yang </a:t>
            </a:r>
            <a:r>
              <a:rPr lang="en-US" dirty="0" err="1"/>
              <a:t>menyempit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air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membesar</a:t>
            </a:r>
            <a:r>
              <a:rPr lang="en-US" dirty="0"/>
              <a:t> (</a:t>
            </a:r>
            <a:r>
              <a:rPr lang="en-US" dirty="0" err="1">
                <a:solidFill>
                  <a:srgbClr val="FF0000"/>
                </a:solidFill>
              </a:rPr>
              <a:t>hidronefrosis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.</a:t>
            </a:r>
          </a:p>
        </p:txBody>
      </p:sp>
      <p:pic>
        <p:nvPicPr>
          <p:cNvPr id="6147" name="Picture 5" descr="http://img.medscape.com/pi/emed/ckb/clinical_procedures/79926-79934-1893926-1956034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7302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Horseshoe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menyatu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tapal</a:t>
            </a:r>
            <a:r>
              <a:rPr lang="en-US" dirty="0"/>
              <a:t> </a:t>
            </a:r>
            <a:r>
              <a:rPr lang="en-US" dirty="0" err="1"/>
              <a:t>kuda</a:t>
            </a:r>
            <a:r>
              <a:rPr lang="en-US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terdeteksi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pengaliran</a:t>
            </a:r>
            <a:r>
              <a:rPr lang="en-US" dirty="0"/>
              <a:t> air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ureter</a:t>
            </a:r>
            <a:r>
              <a:rPr lang="en-US" dirty="0"/>
              <a:t> -&gt;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    </a:t>
            </a:r>
            <a:r>
              <a:rPr lang="en-US" dirty="0" err="1"/>
              <a:t>diperbaiki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     </a:t>
            </a:r>
            <a:r>
              <a:rPr lang="en-US" dirty="0" err="1"/>
              <a:t>pembedahan</a:t>
            </a:r>
            <a:r>
              <a:rPr lang="en-US" dirty="0"/>
              <a:t>.</a:t>
            </a:r>
          </a:p>
        </p:txBody>
      </p:sp>
      <p:pic>
        <p:nvPicPr>
          <p:cNvPr id="7172" name="Picture 2" descr="http://2.bp.blogspot.com/_MCdLOttsqWw/TK89gf_c8EI/AAAAAAAAEcg/6oPfnAPNnEs/s320/horseshoe_kidn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2848"/>
            <a:ext cx="4038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5937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/>
              <a:t>Ginjal Agenesis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334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2400"/>
              <a:t>Agenesis ginjal, dimana ginjal tidak terbentuk</a:t>
            </a:r>
          </a:p>
          <a:p>
            <a:pPr>
              <a:spcBef>
                <a:spcPct val="0"/>
              </a:spcBef>
            </a:pPr>
            <a:r>
              <a:rPr lang="en-US" sz="2400"/>
              <a:t>dapat terjadi bayi terlahir hanya dengan satu ginjal : RAU (Renal Agenesis Unilateral)  atau kedua ginjal : RAB (Renal Agenesis Bilateral) . </a:t>
            </a:r>
          </a:p>
          <a:p>
            <a:pPr>
              <a:spcBef>
                <a:spcPct val="0"/>
              </a:spcBef>
            </a:pPr>
            <a:r>
              <a:rPr lang="en-US" sz="2400"/>
              <a:t>Pada umumnya, keadaan ini disertai kelainan kongenital organ lain</a:t>
            </a:r>
          </a:p>
          <a:p>
            <a:pPr>
              <a:spcBef>
                <a:spcPct val="0"/>
              </a:spcBef>
            </a:pPr>
            <a:r>
              <a:rPr lang="en-US" sz="2400"/>
              <a:t>Pada RAB (2 ginjal tidak ada) = biasanya  meninggal waktu lahir, </a:t>
            </a:r>
          </a:p>
          <a:p>
            <a:pPr>
              <a:spcBef>
                <a:spcPct val="0"/>
              </a:spcBef>
            </a:pPr>
            <a:r>
              <a:rPr lang="en-US" sz="2400"/>
              <a:t>Pada ibu terjadi oligohidramnion berat pada kehamilan 14 minggu yang membuat ruang gerak janin menyempit dan pertumbuhan organ lain terganggu (85%). Janin  tetap hidup sampai lahir dan setelah lahir bayi akan meninggal. </a:t>
            </a:r>
          </a:p>
          <a:p>
            <a:pPr>
              <a:spcBef>
                <a:spcPct val="0"/>
              </a:spcBef>
            </a:pPr>
            <a:r>
              <a:rPr lang="en-US" sz="2400"/>
              <a:t>Diduga  karena degenerasi tunas ureter pada perkembangan embrionik.</a:t>
            </a:r>
          </a:p>
          <a:p>
            <a:pPr>
              <a:spcBef>
                <a:spcPct val="0"/>
              </a:spcBef>
            </a:pPr>
            <a:r>
              <a:rPr lang="en-US" sz="2400"/>
              <a:t>Ginjal ini biasanya lebih besar dari normal.</a:t>
            </a:r>
          </a:p>
        </p:txBody>
      </p:sp>
      <p:pic>
        <p:nvPicPr>
          <p:cNvPr id="8196" name="Picture 2" descr="http://www.i-am-pregnant.com/images/Renal-Age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7709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51842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8839200" cy="609600"/>
          </a:xfrm>
        </p:spPr>
        <p:txBody>
          <a:bodyPr>
            <a:noAutofit/>
          </a:bodyPr>
          <a:lstStyle/>
          <a:p>
            <a:r>
              <a:rPr lang="en-US" sz="3200" dirty="0"/>
              <a:t>Q64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lain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perkemihan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001000" cy="3535363"/>
          </a:xfrm>
        </p:spPr>
        <p:txBody>
          <a:bodyPr>
            <a:no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Q64.0 </a:t>
            </a:r>
            <a:r>
              <a:rPr lang="en-AU" sz="1600" dirty="0" err="1"/>
              <a:t>Epispadias</a:t>
            </a:r>
            <a:r>
              <a:rPr lang="en-AU" sz="1600" dirty="0"/>
              <a:t> [</a:t>
            </a:r>
            <a:r>
              <a:rPr lang="en-AU" sz="1600" dirty="0" err="1"/>
              <a:t>muara</a:t>
            </a:r>
            <a:r>
              <a:rPr lang="en-AU" sz="1600" dirty="0"/>
              <a:t> </a:t>
            </a:r>
            <a:r>
              <a:rPr lang="en-AU" sz="1600" dirty="0" err="1"/>
              <a:t>uretra</a:t>
            </a:r>
            <a:r>
              <a:rPr lang="en-AU" sz="1600" dirty="0"/>
              <a:t> di </a:t>
            </a:r>
            <a:r>
              <a:rPr lang="en-AU" sz="1600" dirty="0" err="1"/>
              <a:t>permukaan</a:t>
            </a:r>
            <a:r>
              <a:rPr lang="en-AU" sz="1600" dirty="0"/>
              <a:t> </a:t>
            </a:r>
            <a:r>
              <a:rPr lang="en-AU" sz="1600" dirty="0" err="1"/>
              <a:t>atas</a:t>
            </a:r>
            <a:r>
              <a:rPr lang="en-AU" sz="1600" dirty="0"/>
              <a:t> penis]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            </a:t>
            </a:r>
            <a:r>
              <a:rPr lang="en-AU" sz="1600" i="1" dirty="0" err="1"/>
              <a:t>Kecuali</a:t>
            </a:r>
            <a:r>
              <a:rPr lang="en-AU" sz="1600" dirty="0"/>
              <a:t>: hypospadias (Q54.-)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Q64.1 </a:t>
            </a:r>
            <a:r>
              <a:rPr lang="en-AU" sz="1600" dirty="0" err="1"/>
              <a:t>Exstrophy</a:t>
            </a:r>
            <a:r>
              <a:rPr lang="en-AU" sz="1600" dirty="0"/>
              <a:t> </a:t>
            </a:r>
            <a:r>
              <a:rPr lang="en-AU" sz="1600" dirty="0" err="1"/>
              <a:t>kandung</a:t>
            </a:r>
            <a:r>
              <a:rPr lang="en-AU" sz="1600" dirty="0"/>
              <a:t> </a:t>
            </a:r>
            <a:r>
              <a:rPr lang="en-AU" sz="1600" dirty="0" err="1"/>
              <a:t>kemih</a:t>
            </a:r>
            <a:r>
              <a:rPr lang="en-US" sz="1600" dirty="0"/>
              <a:t>;</a:t>
            </a:r>
            <a:r>
              <a:rPr lang="en-AU" sz="1600" dirty="0" err="1"/>
              <a:t>Ektopia</a:t>
            </a:r>
            <a:r>
              <a:rPr lang="en-AU" sz="1600" dirty="0"/>
              <a:t> </a:t>
            </a:r>
            <a:r>
              <a:rPr lang="en-AU" sz="1600" dirty="0" err="1"/>
              <a:t>vesikae</a:t>
            </a:r>
            <a:r>
              <a:rPr lang="en-AU" sz="1600" dirty="0"/>
              <a:t>; </a:t>
            </a:r>
            <a:r>
              <a:rPr lang="en-AU" sz="1600" dirty="0" err="1"/>
              <a:t>extroversi</a:t>
            </a:r>
            <a:r>
              <a:rPr lang="en-AU" sz="1600" dirty="0"/>
              <a:t> </a:t>
            </a:r>
            <a:r>
              <a:rPr lang="en-AU" sz="1600" dirty="0" err="1"/>
              <a:t>kandung</a:t>
            </a:r>
            <a:r>
              <a:rPr lang="en-AU" sz="1600" dirty="0"/>
              <a:t> </a:t>
            </a:r>
            <a:r>
              <a:rPr lang="en-AU" sz="1600" dirty="0" err="1"/>
              <a:t>kemih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Q64.2 Congenital posterior urethral valves [</a:t>
            </a:r>
            <a:r>
              <a:rPr lang="en-AU" sz="1600" dirty="0" err="1"/>
              <a:t>katup</a:t>
            </a:r>
            <a:r>
              <a:rPr lang="en-AU" sz="1600" dirty="0"/>
              <a:t> </a:t>
            </a:r>
            <a:r>
              <a:rPr lang="en-AU" sz="1600" dirty="0" err="1"/>
              <a:t>uretra</a:t>
            </a:r>
            <a:r>
              <a:rPr lang="en-AU" sz="1600" dirty="0"/>
              <a:t> posterior </a:t>
            </a:r>
            <a:r>
              <a:rPr lang="en-AU" sz="1600" dirty="0" err="1"/>
              <a:t>kongenital</a:t>
            </a:r>
            <a:r>
              <a:rPr lang="en-AU" sz="1600" dirty="0"/>
              <a:t>]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Q64.3 Atresia </a:t>
            </a:r>
            <a:r>
              <a:rPr lang="en-AU" sz="1600" dirty="0" err="1"/>
              <a:t>dan</a:t>
            </a:r>
            <a:r>
              <a:rPr lang="en-AU" sz="1600" dirty="0"/>
              <a:t> stenosis urethra </a:t>
            </a:r>
            <a:r>
              <a:rPr lang="en-AU" sz="1600" dirty="0" err="1"/>
              <a:t>dan</a:t>
            </a:r>
            <a:r>
              <a:rPr lang="en-AU" sz="1600" dirty="0"/>
              <a:t> </a:t>
            </a:r>
            <a:r>
              <a:rPr lang="en-AU" sz="1600" dirty="0" err="1"/>
              <a:t>leher</a:t>
            </a:r>
            <a:r>
              <a:rPr lang="en-AU" sz="1600" dirty="0"/>
              <a:t> bladder </a:t>
            </a:r>
            <a:r>
              <a:rPr lang="en-AU" sz="1600" dirty="0" err="1"/>
              <a:t>lainnya</a:t>
            </a:r>
            <a:r>
              <a:rPr lang="en-US" sz="1600" dirty="0"/>
              <a:t>;</a:t>
            </a:r>
            <a:r>
              <a:rPr lang="en-AU" sz="1600" dirty="0"/>
              <a:t>  </a:t>
            </a:r>
            <a:r>
              <a:rPr lang="en-AU" sz="1600" dirty="0" err="1"/>
              <a:t>Obstruksi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leher</a:t>
            </a:r>
            <a:r>
              <a:rPr lang="en-AU" sz="1600" dirty="0"/>
              <a:t> bladder</a:t>
            </a:r>
            <a:r>
              <a:rPr lang="en-US" sz="1600" dirty="0"/>
              <a:t>;</a:t>
            </a:r>
            <a:r>
              <a:rPr lang="en-AU" sz="1600" dirty="0"/>
              <a:t> </a:t>
            </a:r>
            <a:r>
              <a:rPr lang="en-AU" sz="1600" dirty="0" err="1"/>
              <a:t>Striktura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urethra, meatus </a:t>
            </a:r>
            <a:r>
              <a:rPr lang="en-AU" sz="1600" dirty="0" err="1"/>
              <a:t>urinarius</a:t>
            </a:r>
            <a:r>
              <a:rPr lang="en-AU" sz="1600" dirty="0"/>
              <a:t>, </a:t>
            </a:r>
            <a:r>
              <a:rPr lang="en-AU" sz="1600" dirty="0" err="1"/>
              <a:t>dan</a:t>
            </a:r>
            <a:r>
              <a:rPr lang="en-AU" sz="1600" dirty="0"/>
              <a:t> </a:t>
            </a:r>
            <a:r>
              <a:rPr lang="en-AU" sz="1600" dirty="0" err="1"/>
              <a:t>orifisium</a:t>
            </a:r>
            <a:r>
              <a:rPr lang="en-AU" sz="1600" dirty="0"/>
              <a:t> </a:t>
            </a:r>
            <a:r>
              <a:rPr lang="en-AU" sz="1600" dirty="0" err="1"/>
              <a:t>vesikourethrae</a:t>
            </a:r>
            <a:r>
              <a:rPr lang="en-US" sz="1600" dirty="0"/>
              <a:t>;</a:t>
            </a:r>
            <a:r>
              <a:rPr lang="en-AU" sz="1600" dirty="0"/>
              <a:t> Impervious urethra [urethra </a:t>
            </a:r>
            <a:r>
              <a:rPr lang="en-AU" sz="1600" dirty="0" err="1"/>
              <a:t>tak</a:t>
            </a:r>
            <a:r>
              <a:rPr lang="en-AU" sz="1600" dirty="0"/>
              <a:t> </a:t>
            </a:r>
            <a:r>
              <a:rPr lang="en-AU" sz="1600" dirty="0" err="1"/>
              <a:t>bisa</a:t>
            </a:r>
            <a:r>
              <a:rPr lang="en-AU" sz="1600" dirty="0"/>
              <a:t> </a:t>
            </a:r>
            <a:r>
              <a:rPr lang="en-AU" sz="1600" dirty="0" err="1"/>
              <a:t>dilewati</a:t>
            </a:r>
            <a:r>
              <a:rPr lang="en-AU" sz="1600" dirty="0"/>
              <a:t> </a:t>
            </a:r>
            <a:r>
              <a:rPr lang="en-AU" sz="1600" dirty="0" err="1"/>
              <a:t>cairan</a:t>
            </a:r>
            <a:r>
              <a:rPr lang="en-AU" sz="1600" dirty="0"/>
              <a:t>]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Q64.4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urachus</a:t>
            </a:r>
            <a:r>
              <a:rPr lang="en-US" sz="1600" dirty="0"/>
              <a:t>;</a:t>
            </a:r>
            <a:r>
              <a:rPr lang="en-AU" sz="1600" dirty="0"/>
              <a:t>  </a:t>
            </a:r>
            <a:r>
              <a:rPr lang="en-AU" sz="1600" dirty="0" err="1"/>
              <a:t>Kista</a:t>
            </a:r>
            <a:r>
              <a:rPr lang="en-AU" sz="1600" dirty="0"/>
              <a:t> </a:t>
            </a:r>
            <a:r>
              <a:rPr lang="en-AU" sz="1600" dirty="0" err="1"/>
              <a:t>urachus</a:t>
            </a:r>
            <a:r>
              <a:rPr lang="en-AU" sz="1600" dirty="0"/>
              <a:t>, </a:t>
            </a:r>
            <a:r>
              <a:rPr lang="en-AU" sz="1600" dirty="0" err="1"/>
              <a:t>urachus</a:t>
            </a:r>
            <a:r>
              <a:rPr lang="en-AU" sz="1600" dirty="0"/>
              <a:t> paten, </a:t>
            </a:r>
            <a:r>
              <a:rPr lang="en-AU" sz="1600" dirty="0" err="1"/>
              <a:t>prolaps</a:t>
            </a:r>
            <a:r>
              <a:rPr lang="en-AU" sz="1600" dirty="0"/>
              <a:t> </a:t>
            </a:r>
            <a:r>
              <a:rPr lang="en-AU" sz="1600" dirty="0" err="1"/>
              <a:t>urachus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Q64.5 </a:t>
            </a:r>
            <a:r>
              <a:rPr lang="en-AU" sz="1600" dirty="0" err="1"/>
              <a:t>Absen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bladder </a:t>
            </a:r>
            <a:r>
              <a:rPr lang="en-AU" sz="1600" dirty="0" err="1"/>
              <a:t>dan</a:t>
            </a:r>
            <a:r>
              <a:rPr lang="en-AU" sz="1600" dirty="0"/>
              <a:t> urethra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Q64.6 </a:t>
            </a:r>
            <a:r>
              <a:rPr lang="en-AU" sz="1600" dirty="0" err="1"/>
              <a:t>Divertikulum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bladder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Q64.7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lain bladder </a:t>
            </a:r>
            <a:r>
              <a:rPr lang="en-AU" sz="1600" dirty="0" err="1"/>
              <a:t>dan</a:t>
            </a:r>
            <a:r>
              <a:rPr lang="en-AU" sz="1600" dirty="0"/>
              <a:t> urethra</a:t>
            </a:r>
            <a:r>
              <a:rPr lang="en-US" sz="1600" dirty="0"/>
              <a:t>;</a:t>
            </a:r>
            <a:r>
              <a:rPr lang="en-AU" sz="1600" dirty="0"/>
              <a:t>  Bladder </a:t>
            </a:r>
            <a:r>
              <a:rPr lang="en-AU" sz="1600" dirty="0" err="1"/>
              <a:t>dan</a:t>
            </a:r>
            <a:r>
              <a:rPr lang="en-AU" sz="1600" dirty="0"/>
              <a:t> urethra </a:t>
            </a:r>
            <a:r>
              <a:rPr lang="en-US" sz="1600" dirty="0"/>
              <a:t>;</a:t>
            </a:r>
            <a:r>
              <a:rPr lang="en-AU" sz="1600" dirty="0"/>
              <a:t> Urethra </a:t>
            </a:r>
            <a:r>
              <a:rPr lang="en-AU" sz="1600" dirty="0" err="1"/>
              <a:t>atau</a:t>
            </a:r>
            <a:r>
              <a:rPr lang="en-AU" sz="1600" dirty="0"/>
              <a:t> meatus </a:t>
            </a:r>
            <a:r>
              <a:rPr lang="en-AU" sz="1600" dirty="0" err="1"/>
              <a:t>urinarius</a:t>
            </a:r>
            <a:r>
              <a:rPr lang="en-AU" sz="1600" dirty="0"/>
              <a:t> </a:t>
            </a:r>
            <a:r>
              <a:rPr lang="en-AU" sz="1600" dirty="0" err="1"/>
              <a:t>kembar</a:t>
            </a:r>
            <a:r>
              <a:rPr lang="en-AU" sz="1600" dirty="0"/>
              <a:t> </a:t>
            </a:r>
            <a:r>
              <a:rPr lang="en-US" sz="1600" dirty="0"/>
              <a:t>;</a:t>
            </a:r>
            <a:r>
              <a:rPr lang="en-AU" sz="1600" dirty="0"/>
              <a:t>  Hernia </a:t>
            </a:r>
            <a:r>
              <a:rPr lang="en-AU" sz="1600" dirty="0" err="1"/>
              <a:t>kongenital</a:t>
            </a:r>
            <a:r>
              <a:rPr lang="en-AU" sz="1600" dirty="0"/>
              <a:t> bladder </a:t>
            </a:r>
            <a:r>
              <a:rPr lang="en-US" sz="1600" dirty="0"/>
              <a:t>;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bladder </a:t>
            </a:r>
            <a:r>
              <a:rPr lang="en-AU" sz="1600" dirty="0" err="1"/>
              <a:t>atau</a:t>
            </a:r>
            <a:r>
              <a:rPr lang="en-AU" sz="1600" dirty="0"/>
              <a:t> urethra NOS</a:t>
            </a:r>
            <a:r>
              <a:rPr lang="en-US" sz="1600" dirty="0"/>
              <a:t>;</a:t>
            </a:r>
            <a:r>
              <a:rPr lang="en-AU" sz="1600" dirty="0"/>
              <a:t> </a:t>
            </a:r>
            <a:r>
              <a:rPr lang="en-AU" sz="1600" dirty="0" err="1"/>
              <a:t>Prolaps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bladder (</a:t>
            </a:r>
            <a:r>
              <a:rPr lang="en-AU" sz="1600" dirty="0" err="1"/>
              <a:t>mukosa</a:t>
            </a:r>
            <a:r>
              <a:rPr lang="en-AU" sz="1600" dirty="0"/>
              <a:t>), urethra, </a:t>
            </a:r>
            <a:r>
              <a:rPr lang="en-AU" sz="1600" dirty="0" err="1"/>
              <a:t>dan</a:t>
            </a:r>
            <a:r>
              <a:rPr lang="en-AU" sz="1600" dirty="0"/>
              <a:t> meatus </a:t>
            </a:r>
            <a:r>
              <a:rPr lang="en-AU" sz="1600" dirty="0" err="1"/>
              <a:t>urinarius</a:t>
            </a:r>
            <a:r>
              <a:rPr lang="en-US" sz="1600" dirty="0"/>
              <a:t>; </a:t>
            </a:r>
            <a:r>
              <a:rPr lang="en-AU" sz="1600" dirty="0"/>
              <a:t>Fistula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urethrorektum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Q64.8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sistem</a:t>
            </a:r>
            <a:r>
              <a:rPr lang="en-AU" sz="1600" dirty="0"/>
              <a:t> </a:t>
            </a:r>
            <a:r>
              <a:rPr lang="en-AU" sz="1600" dirty="0" err="1"/>
              <a:t>perkemihan</a:t>
            </a:r>
            <a:r>
              <a:rPr lang="en-AU" sz="1600" dirty="0"/>
              <a:t> </a:t>
            </a:r>
            <a:r>
              <a:rPr lang="en-AU" sz="1600" dirty="0" err="1"/>
              <a:t>lainnya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1600" dirty="0"/>
              <a:t>Q64.9 </a:t>
            </a:r>
            <a:r>
              <a:rPr lang="en-AU" sz="1600" dirty="0" err="1"/>
              <a:t>Malformasi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sistem</a:t>
            </a:r>
            <a:r>
              <a:rPr lang="en-AU" sz="1600" dirty="0"/>
              <a:t> </a:t>
            </a:r>
            <a:r>
              <a:rPr lang="en-AU" sz="1600" dirty="0" err="1"/>
              <a:t>perkemihan</a:t>
            </a:r>
            <a:r>
              <a:rPr lang="en-AU" sz="1600" dirty="0"/>
              <a:t>, </a:t>
            </a:r>
            <a:r>
              <a:rPr lang="en-AU" sz="1600" dirty="0" err="1"/>
              <a:t>tidak</a:t>
            </a:r>
            <a:r>
              <a:rPr lang="en-AU" sz="1600" dirty="0"/>
              <a:t> </a:t>
            </a:r>
            <a:r>
              <a:rPr lang="en-AU" sz="1600" dirty="0" err="1"/>
              <a:t>dijelaskan</a:t>
            </a:r>
            <a:r>
              <a:rPr lang="en-US" sz="1600" dirty="0"/>
              <a:t>;</a:t>
            </a:r>
            <a:r>
              <a:rPr lang="en-AU" sz="1600" dirty="0"/>
              <a:t>   </a:t>
            </a:r>
            <a:r>
              <a:rPr lang="en-AU" sz="1600" dirty="0" err="1"/>
              <a:t>Anomali</a:t>
            </a:r>
            <a:r>
              <a:rPr lang="en-AU" sz="1600" dirty="0"/>
              <a:t> </a:t>
            </a:r>
            <a:r>
              <a:rPr lang="en-AU" sz="1600" dirty="0" err="1"/>
              <a:t>atau</a:t>
            </a:r>
            <a:r>
              <a:rPr lang="en-AU" sz="1600" dirty="0"/>
              <a:t> </a:t>
            </a:r>
            <a:r>
              <a:rPr lang="en-AU" sz="1600" dirty="0" err="1"/>
              <a:t>deformitas</a:t>
            </a:r>
            <a:r>
              <a:rPr lang="en-AU" sz="1600" dirty="0"/>
              <a:t> </a:t>
            </a:r>
            <a:r>
              <a:rPr lang="en-AU" sz="1600" dirty="0" err="1"/>
              <a:t>kongenital</a:t>
            </a:r>
            <a:r>
              <a:rPr lang="en-AU" sz="1600" dirty="0"/>
              <a:t> </a:t>
            </a:r>
            <a:r>
              <a:rPr lang="en-AU" sz="1600" dirty="0" err="1"/>
              <a:t>sistem</a:t>
            </a:r>
            <a:r>
              <a:rPr lang="en-AU" sz="1600" dirty="0"/>
              <a:t> </a:t>
            </a:r>
            <a:r>
              <a:rPr lang="en-AU" sz="1600" dirty="0" err="1"/>
              <a:t>perkemihan</a:t>
            </a:r>
            <a:r>
              <a:rPr lang="en-AU" sz="1600" dirty="0"/>
              <a:t> NOS</a:t>
            </a:r>
            <a:endParaRPr lang="en-US" sz="1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508417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Q65-Q79    Malformasi dan deformasi kongenital sistem muskuloskeleton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991600" cy="3916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Q65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panggul</a:t>
            </a:r>
            <a:endParaRPr lang="en-US" dirty="0"/>
          </a:p>
          <a:p>
            <a:r>
              <a:rPr lang="en-US" dirty="0"/>
              <a:t>Q66 Congenital deformities of feet</a:t>
            </a:r>
          </a:p>
          <a:p>
            <a:r>
              <a:rPr lang="en-US" dirty="0"/>
              <a:t>Q67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muskuloskeleton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muka</a:t>
            </a:r>
            <a:r>
              <a:rPr lang="en-US" dirty="0"/>
              <a:t>, </a:t>
            </a:r>
            <a:r>
              <a:rPr lang="en-US" dirty="0" err="1"/>
              <a:t>spina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dada</a:t>
            </a:r>
          </a:p>
          <a:p>
            <a:r>
              <a:rPr lang="en-US" dirty="0"/>
              <a:t>Q68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muskuloskeleton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en-US" dirty="0"/>
              <a:t>Q69 </a:t>
            </a:r>
            <a:r>
              <a:rPr lang="en-US" dirty="0" err="1"/>
              <a:t>Polidaktili</a:t>
            </a:r>
            <a:endParaRPr lang="en-US" dirty="0"/>
          </a:p>
          <a:p>
            <a:r>
              <a:rPr lang="en-US" dirty="0"/>
              <a:t>Q70 </a:t>
            </a:r>
            <a:r>
              <a:rPr lang="en-US" dirty="0" err="1"/>
              <a:t>Sindactili</a:t>
            </a:r>
            <a:endParaRPr lang="en-US" dirty="0"/>
          </a:p>
          <a:p>
            <a:r>
              <a:rPr lang="en-US" dirty="0"/>
              <a:t>Q71 </a:t>
            </a:r>
            <a:r>
              <a:rPr lang="en-US" dirty="0" err="1"/>
              <a:t>Cacad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  <a:p>
            <a:r>
              <a:rPr lang="en-US" dirty="0"/>
              <a:t>Q72 </a:t>
            </a:r>
            <a:r>
              <a:rPr lang="en-US" dirty="0" err="1"/>
              <a:t>Cacad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  <a:p>
            <a:endParaRPr lang="en-US" dirty="0"/>
          </a:p>
          <a:p>
            <a:r>
              <a:rPr lang="en-US" dirty="0"/>
              <a:t>Q76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spina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dada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6073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Q65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panggul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clicking hip (R29.4)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Q65.0 </a:t>
            </a:r>
            <a:r>
              <a:rPr lang="en-AU" b="1" dirty="0" err="1"/>
              <a:t>Dislokasi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unilateral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Q65.1 </a:t>
            </a:r>
            <a:r>
              <a:rPr lang="en-AU" b="1" dirty="0" err="1"/>
              <a:t>Dislokasi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bilateral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Q65.2 </a:t>
            </a:r>
            <a:r>
              <a:rPr lang="en-AU" b="1" dirty="0" err="1"/>
              <a:t>Dislokasi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Q65.3 </a:t>
            </a:r>
            <a:r>
              <a:rPr lang="en-AU" b="1" dirty="0" err="1"/>
              <a:t>Subluksasio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unilateral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Q65.4 </a:t>
            </a:r>
            <a:r>
              <a:rPr lang="en-AU" b="1" dirty="0" err="1"/>
              <a:t>Subluksasio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bilateral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Q65.5 </a:t>
            </a:r>
            <a:r>
              <a:rPr lang="en-AU" b="1" dirty="0" err="1"/>
              <a:t>Subluksasio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/>
              <a:t>dijelaskan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Q65.6 </a:t>
            </a:r>
            <a:r>
              <a:rPr lang="en-AU" b="1" dirty="0"/>
              <a:t>Unstable hip</a:t>
            </a:r>
            <a:r>
              <a:rPr lang="en-US" b="1" dirty="0"/>
              <a:t>;</a:t>
            </a:r>
            <a:r>
              <a:rPr lang="en-AU" dirty="0"/>
              <a:t>  </a:t>
            </a:r>
            <a:r>
              <a:rPr lang="en-AU" dirty="0" err="1"/>
              <a:t>Dislocatable</a:t>
            </a:r>
            <a:r>
              <a:rPr lang="en-AU" dirty="0"/>
              <a:t> or </a:t>
            </a:r>
            <a:r>
              <a:rPr lang="en-AU" dirty="0" err="1"/>
              <a:t>subluxatable</a:t>
            </a:r>
            <a:r>
              <a:rPr lang="en-AU" dirty="0"/>
              <a:t> hip [</a:t>
            </a:r>
            <a:r>
              <a:rPr lang="en-AU" dirty="0" err="1"/>
              <a:t>mudah</a:t>
            </a:r>
            <a:r>
              <a:rPr lang="en-AU" dirty="0"/>
              <a:t> </a:t>
            </a:r>
            <a:r>
              <a:rPr lang="en-AU" dirty="0" err="1"/>
              <a:t>dislokasi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subluksasi</a:t>
            </a:r>
            <a:r>
              <a:rPr lang="en-AU" dirty="0"/>
              <a:t>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Q65.8 </a:t>
            </a:r>
            <a:r>
              <a:rPr lang="en-AU" dirty="0" err="1"/>
              <a:t>Deformi</a:t>
            </a:r>
            <a:r>
              <a:rPr lang="en-AU" b="1" dirty="0" err="1"/>
              <a:t>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 err="1"/>
              <a:t>Anteversi</a:t>
            </a:r>
            <a:r>
              <a:rPr lang="en-AU" dirty="0"/>
              <a:t> </a:t>
            </a:r>
            <a:r>
              <a:rPr lang="en-AU" dirty="0" err="1"/>
              <a:t>leher</a:t>
            </a:r>
            <a:r>
              <a:rPr lang="en-AU" dirty="0"/>
              <a:t> femur, </a:t>
            </a:r>
            <a:r>
              <a:rPr lang="en-AU" dirty="0" err="1"/>
              <a:t>displasia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acetabulum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Koxa</a:t>
            </a:r>
            <a:r>
              <a:rPr lang="en-AU" dirty="0"/>
              <a:t> </a:t>
            </a:r>
            <a:r>
              <a:rPr lang="en-AU" dirty="0" err="1"/>
              <a:t>valga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[</a:t>
            </a:r>
            <a:r>
              <a:rPr lang="en-AU" dirty="0" err="1"/>
              <a:t>koksa</a:t>
            </a:r>
            <a:r>
              <a:rPr lang="en-AU" dirty="0"/>
              <a:t> </a:t>
            </a:r>
            <a:r>
              <a:rPr lang="en-AU" dirty="0" err="1"/>
              <a:t>saling</a:t>
            </a:r>
            <a:r>
              <a:rPr lang="en-AU" dirty="0"/>
              <a:t> </a:t>
            </a:r>
            <a:r>
              <a:rPr lang="en-AU" dirty="0" err="1"/>
              <a:t>mendekat</a:t>
            </a:r>
            <a:r>
              <a:rPr lang="en-AU" dirty="0"/>
              <a:t>, kaki </a:t>
            </a:r>
            <a:r>
              <a:rPr lang="en-AU" dirty="0" err="1"/>
              <a:t>jadi</a:t>
            </a:r>
            <a:r>
              <a:rPr lang="en-AU" dirty="0"/>
              <a:t> </a:t>
            </a:r>
            <a:r>
              <a:rPr lang="en-AU" dirty="0" err="1"/>
              <a:t>menjauhi</a:t>
            </a:r>
            <a:r>
              <a:rPr lang="en-AU" dirty="0"/>
              <a:t> </a:t>
            </a:r>
            <a:r>
              <a:rPr lang="en-AU" dirty="0" err="1"/>
              <a:t>sumbu</a:t>
            </a:r>
            <a:r>
              <a:rPr lang="en-AU" dirty="0"/>
              <a:t> </a:t>
            </a:r>
            <a:r>
              <a:rPr lang="en-AU" dirty="0" err="1"/>
              <a:t>tubuh</a:t>
            </a:r>
            <a:r>
              <a:rPr lang="en-AU" dirty="0"/>
              <a:t>]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Koxa</a:t>
            </a:r>
            <a:r>
              <a:rPr lang="en-AU" dirty="0"/>
              <a:t> </a:t>
            </a:r>
            <a:r>
              <a:rPr lang="en-AU" dirty="0" err="1"/>
              <a:t>vara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[</a:t>
            </a:r>
            <a:r>
              <a:rPr lang="en-AU" dirty="0" err="1"/>
              <a:t>koksa</a:t>
            </a:r>
            <a:r>
              <a:rPr lang="en-AU" dirty="0"/>
              <a:t> </a:t>
            </a:r>
            <a:r>
              <a:rPr lang="en-AU" dirty="0" err="1"/>
              <a:t>saling</a:t>
            </a:r>
            <a:r>
              <a:rPr lang="en-AU" dirty="0"/>
              <a:t> </a:t>
            </a:r>
            <a:r>
              <a:rPr lang="en-AU" dirty="0" err="1"/>
              <a:t>menjauh</a:t>
            </a:r>
            <a:r>
              <a:rPr lang="en-AU" dirty="0"/>
              <a:t>, kaki </a:t>
            </a:r>
            <a:r>
              <a:rPr lang="en-AU" dirty="0" err="1"/>
              <a:t>jadi</a:t>
            </a:r>
            <a:r>
              <a:rPr lang="en-AU" dirty="0"/>
              <a:t> </a:t>
            </a:r>
            <a:r>
              <a:rPr lang="en-AU" dirty="0" err="1"/>
              <a:t>mendekati</a:t>
            </a:r>
            <a:r>
              <a:rPr lang="en-AU" dirty="0"/>
              <a:t> </a:t>
            </a:r>
            <a:r>
              <a:rPr lang="en-AU" dirty="0" err="1"/>
              <a:t>sumbu</a:t>
            </a:r>
            <a:r>
              <a:rPr lang="en-AU" dirty="0"/>
              <a:t> </a:t>
            </a:r>
            <a:r>
              <a:rPr lang="en-AU" dirty="0" err="1"/>
              <a:t>tubuh</a:t>
            </a:r>
            <a:r>
              <a:rPr lang="en-AU" dirty="0"/>
              <a:t>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Q65.9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panggul</a:t>
            </a:r>
            <a:r>
              <a:rPr lang="en-AU" b="1" dirty="0"/>
              <a:t>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/>
              <a:t>dijelaskan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5546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868362"/>
          </a:xfrm>
        </p:spPr>
        <p:txBody>
          <a:bodyPr/>
          <a:lstStyle/>
          <a:p>
            <a:r>
              <a:rPr lang="en-US"/>
              <a:t>Dislokasi panggul bawaan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3500" y="1066800"/>
            <a:ext cx="8851900" cy="556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600" dirty="0"/>
              <a:t>developmental dysplasia of the hip (</a:t>
            </a:r>
            <a:r>
              <a:rPr lang="en-US" sz="2600" dirty="0" err="1"/>
              <a:t>ddh</a:t>
            </a:r>
            <a:r>
              <a:rPr lang="en-US" sz="2600" dirty="0"/>
              <a:t>)/ congenital dislocation of the hip (</a:t>
            </a:r>
            <a:r>
              <a:rPr lang="en-US" sz="2600" dirty="0" err="1"/>
              <a:t>cdh</a:t>
            </a:r>
            <a:r>
              <a:rPr lang="en-US" sz="2600" dirty="0"/>
              <a:t>)</a:t>
            </a:r>
            <a:endParaRPr lang="nn-NO" sz="2600" dirty="0"/>
          </a:p>
          <a:p>
            <a:pPr>
              <a:spcBef>
                <a:spcPts val="0"/>
              </a:spcBef>
              <a:defRPr/>
            </a:pPr>
            <a:r>
              <a:rPr lang="en-US" sz="2600" dirty="0" err="1"/>
              <a:t>Dislokasi</a:t>
            </a:r>
            <a:r>
              <a:rPr lang="en-US" sz="2600" dirty="0"/>
              <a:t> </a:t>
            </a:r>
            <a:r>
              <a:rPr lang="en-US" sz="2600" dirty="0" err="1"/>
              <a:t>pinggul</a:t>
            </a:r>
            <a:r>
              <a:rPr lang="en-US" sz="2600" dirty="0"/>
              <a:t> </a:t>
            </a:r>
            <a:r>
              <a:rPr lang="en-US" sz="2600" dirty="0" err="1"/>
              <a:t>bawaan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kelainan</a:t>
            </a:r>
            <a:r>
              <a:rPr lang="en-US" sz="2600" dirty="0"/>
              <a:t> </a:t>
            </a:r>
            <a:r>
              <a:rPr lang="en-US" sz="2600" dirty="0" err="1"/>
              <a:t>bentuk</a:t>
            </a:r>
            <a:r>
              <a:rPr lang="en-US" sz="2600" dirty="0"/>
              <a:t>/</a:t>
            </a:r>
            <a:r>
              <a:rPr lang="en-US" sz="2600" dirty="0" err="1"/>
              <a:t>ketidakstabilan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persendian</a:t>
            </a:r>
            <a:r>
              <a:rPr lang="en-US" sz="2600" dirty="0"/>
              <a:t> </a:t>
            </a:r>
            <a:r>
              <a:rPr lang="en-US" sz="2600" dirty="0" err="1"/>
              <a:t>pinggul</a:t>
            </a:r>
            <a:r>
              <a:rPr lang="en-US" sz="2600" dirty="0"/>
              <a:t> yang </a:t>
            </a:r>
            <a:r>
              <a:rPr lang="en-US" sz="2600" dirty="0" err="1"/>
              <a:t>ditemukan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bayi</a:t>
            </a:r>
            <a:r>
              <a:rPr lang="en-US" sz="2600" dirty="0"/>
              <a:t> </a:t>
            </a:r>
            <a:r>
              <a:rPr lang="en-US" sz="2600" dirty="0" err="1"/>
              <a:t>baru</a:t>
            </a:r>
            <a:r>
              <a:rPr lang="en-US" sz="2600" dirty="0"/>
              <a:t> </a:t>
            </a:r>
            <a:r>
              <a:rPr lang="en-US" sz="2600" dirty="0" err="1"/>
              <a:t>lahir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awal</a:t>
            </a:r>
            <a:r>
              <a:rPr lang="en-US" sz="2600" dirty="0"/>
              <a:t> </a:t>
            </a:r>
            <a:r>
              <a:rPr lang="en-US" sz="2600" dirty="0" err="1"/>
              <a:t>masa</a:t>
            </a:r>
            <a:r>
              <a:rPr lang="en-US" sz="2600" dirty="0"/>
              <a:t> </a:t>
            </a:r>
            <a:r>
              <a:rPr lang="en-US" sz="2600" dirty="0" err="1"/>
              <a:t>kanak-kanak</a:t>
            </a:r>
            <a:r>
              <a:rPr lang="en-US" sz="2600" dirty="0"/>
              <a:t>.</a:t>
            </a:r>
            <a:endParaRPr lang="nn-NO" sz="2600" dirty="0"/>
          </a:p>
          <a:p>
            <a:pPr>
              <a:spcBef>
                <a:spcPts val="0"/>
              </a:spcBef>
              <a:defRPr/>
            </a:pPr>
            <a:r>
              <a:rPr lang="nn-NO" sz="2600" dirty="0"/>
              <a:t>ujung tulang paha tidak terletak di dalam kantung panggul.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err="1"/>
              <a:t>Etiologi</a:t>
            </a:r>
            <a:r>
              <a:rPr lang="en-US" sz="2600" dirty="0"/>
              <a:t>  : </a:t>
            </a:r>
          </a:p>
          <a:p>
            <a:pPr lvl="1">
              <a:spcBef>
                <a:spcPts val="0"/>
              </a:spcBef>
              <a:defRPr/>
            </a:pPr>
            <a:r>
              <a:rPr lang="en-US" sz="2600" dirty="0" err="1"/>
              <a:t>Faktor</a:t>
            </a:r>
            <a:r>
              <a:rPr lang="en-US" sz="2600" dirty="0"/>
              <a:t> </a:t>
            </a:r>
            <a:r>
              <a:rPr lang="en-US" sz="2600" dirty="0" err="1"/>
              <a:t>genetik</a:t>
            </a:r>
            <a:endParaRPr lang="en-US" sz="2600" dirty="0"/>
          </a:p>
          <a:p>
            <a:pPr lvl="1">
              <a:spcBef>
                <a:spcPts val="0"/>
              </a:spcBef>
              <a:defRPr/>
            </a:pPr>
            <a:r>
              <a:rPr lang="en-US" sz="2600" dirty="0" err="1"/>
              <a:t>Faktor</a:t>
            </a:r>
            <a:r>
              <a:rPr lang="en-US" sz="2600" dirty="0"/>
              <a:t> hormonal : </a:t>
            </a:r>
            <a:r>
              <a:rPr lang="en-US" sz="2600" dirty="0" err="1"/>
              <a:t>hormon</a:t>
            </a:r>
            <a:r>
              <a:rPr lang="en-US" sz="2600" dirty="0"/>
              <a:t> </a:t>
            </a:r>
            <a:r>
              <a:rPr lang="en-US" sz="2600" dirty="0" err="1"/>
              <a:t>relaxin</a:t>
            </a:r>
            <a:r>
              <a:rPr lang="en-US" sz="2600" dirty="0"/>
              <a:t> yang </a:t>
            </a:r>
            <a:r>
              <a:rPr lang="en-US" sz="2600" dirty="0" err="1"/>
              <a:t>baru</a:t>
            </a:r>
            <a:r>
              <a:rPr lang="en-US" sz="2600" dirty="0"/>
              <a:t> 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600" dirty="0"/>
              <a:t>     </a:t>
            </a:r>
            <a:r>
              <a:rPr lang="en-US" sz="2600" dirty="0" err="1"/>
              <a:t>hilang</a:t>
            </a:r>
            <a:r>
              <a:rPr lang="en-US" sz="2600" dirty="0"/>
              <a:t> </a:t>
            </a:r>
            <a:r>
              <a:rPr lang="en-US" sz="2600" dirty="0" err="1"/>
              <a:t>setelah</a:t>
            </a:r>
            <a:r>
              <a:rPr lang="en-US" sz="2600" dirty="0"/>
              <a:t> 3-4 </a:t>
            </a:r>
            <a:r>
              <a:rPr lang="en-US" sz="2600" dirty="0" err="1"/>
              <a:t>minggu</a:t>
            </a:r>
            <a:r>
              <a:rPr lang="en-US" sz="2600" dirty="0"/>
              <a:t> </a:t>
            </a:r>
            <a:r>
              <a:rPr lang="en-US" sz="2600" dirty="0" err="1"/>
              <a:t>setelah</a:t>
            </a:r>
            <a:r>
              <a:rPr lang="en-US" sz="2600" dirty="0"/>
              <a:t> post natal.</a:t>
            </a:r>
          </a:p>
          <a:p>
            <a:pPr lvl="1">
              <a:spcBef>
                <a:spcPts val="0"/>
              </a:spcBef>
              <a:defRPr/>
            </a:pPr>
            <a:r>
              <a:rPr lang="en-US" sz="2600" dirty="0" err="1"/>
              <a:t>Malposisi</a:t>
            </a:r>
            <a:r>
              <a:rPr lang="en-US" sz="2600" dirty="0"/>
              <a:t> intra uterine (</a:t>
            </a:r>
            <a:r>
              <a:rPr lang="en-US" sz="2600" dirty="0" err="1"/>
              <a:t>sungsang</a:t>
            </a:r>
            <a:r>
              <a:rPr lang="en-US" sz="2600" dirty="0"/>
              <a:t>) </a:t>
            </a:r>
          </a:p>
          <a:p>
            <a:pPr lvl="1">
              <a:spcBef>
                <a:spcPts val="0"/>
              </a:spcBef>
              <a:defRPr/>
            </a:pPr>
            <a:r>
              <a:rPr lang="en-US" sz="2600" dirty="0" err="1"/>
              <a:t>Faktor</a:t>
            </a:r>
            <a:r>
              <a:rPr lang="en-US" sz="2600" dirty="0"/>
              <a:t> </a:t>
            </a:r>
            <a:r>
              <a:rPr lang="en-US" sz="2600" dirty="0" err="1"/>
              <a:t>pasca</a:t>
            </a:r>
            <a:r>
              <a:rPr lang="en-US" sz="2600" dirty="0"/>
              <a:t> natal (</a:t>
            </a:r>
            <a:r>
              <a:rPr lang="en-US" sz="2600" dirty="0" err="1"/>
              <a:t>pemakaian</a:t>
            </a:r>
            <a:r>
              <a:rPr lang="en-US" sz="2600" dirty="0"/>
              <a:t> </a:t>
            </a:r>
            <a:r>
              <a:rPr lang="en-US" sz="2600" dirty="0" err="1"/>
              <a:t>bedung</a:t>
            </a:r>
            <a:r>
              <a:rPr lang="en-US" sz="2600" dirty="0"/>
              <a:t>) </a:t>
            </a:r>
          </a:p>
          <a:p>
            <a:pPr lvl="1">
              <a:spcBef>
                <a:spcPts val="0"/>
              </a:spcBef>
              <a:defRPr/>
            </a:pPr>
            <a:r>
              <a:rPr lang="en-US" sz="2600" dirty="0" err="1"/>
              <a:t>Rongga</a:t>
            </a:r>
            <a:r>
              <a:rPr lang="en-US" sz="2600" dirty="0"/>
              <a:t> </a:t>
            </a:r>
            <a:r>
              <a:rPr lang="en-US" sz="2600" dirty="0" err="1"/>
              <a:t>rahim</a:t>
            </a:r>
            <a:r>
              <a:rPr lang="en-US" sz="2600" dirty="0"/>
              <a:t> yang </a:t>
            </a:r>
            <a:r>
              <a:rPr lang="en-US" sz="2600" dirty="0" err="1"/>
              <a:t>penuh</a:t>
            </a:r>
            <a:r>
              <a:rPr lang="en-US" sz="2600" dirty="0"/>
              <a:t> (</a:t>
            </a:r>
            <a:r>
              <a:rPr lang="en-US" sz="2600" dirty="0" err="1"/>
              <a:t>oligohidramnion</a:t>
            </a:r>
            <a:r>
              <a:rPr lang="en-US" sz="2600" dirty="0"/>
              <a:t>) </a:t>
            </a:r>
          </a:p>
          <a:p>
            <a:pPr lvl="1">
              <a:spcBef>
                <a:spcPts val="0"/>
              </a:spcBef>
              <a:buFont typeface="Arial" charset="0"/>
              <a:buNone/>
              <a:defRPr/>
            </a:pPr>
            <a:r>
              <a:rPr lang="en-US" sz="2600" dirty="0"/>
              <a:t> </a:t>
            </a:r>
          </a:p>
        </p:txBody>
      </p:sp>
      <p:sp>
        <p:nvSpPr>
          <p:cNvPr id="18436" name="AutoShape 2" descr="http://www.medicinesia.com/wp-content/uploads/2010/12/hip.jpg"/>
          <p:cNvSpPr>
            <a:spLocks noChangeAspect="1" noChangeArrowheads="1"/>
          </p:cNvSpPr>
          <p:nvPr/>
        </p:nvSpPr>
        <p:spPr bwMode="auto">
          <a:xfrm>
            <a:off x="63500" y="-136525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7" name="AutoShape 4" descr="http://t1.gstatic.com/images?q=tbn:ANd9GcS63m_nfnp9Ybm8B0k7uYnMFpGIgVBN8XaThLN7yIpOTRXLvjMAlA499g"/>
          <p:cNvSpPr>
            <a:spLocks noChangeAspect="1" noChangeArrowheads="1"/>
          </p:cNvSpPr>
          <p:nvPr/>
        </p:nvSpPr>
        <p:spPr bwMode="auto">
          <a:xfrm>
            <a:off x="63500" y="-136525"/>
            <a:ext cx="1066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8438" name="Picture 6" descr="http://us.images.detik.com/albums/detikhealth/2009/07/content/CD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8459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Q66 Congenital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kaki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>
            <a:normAutofit fontScale="4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i="1" dirty="0" err="1"/>
              <a:t>Kecuali</a:t>
            </a:r>
            <a:r>
              <a:rPr lang="en-AU" sz="3600" dirty="0"/>
              <a:t>:  </a:t>
            </a:r>
            <a:r>
              <a:rPr lang="en-AU" sz="3600" b="1" dirty="0" err="1"/>
              <a:t>cacad</a:t>
            </a:r>
            <a:r>
              <a:rPr lang="en-AU" sz="3600" b="1" dirty="0"/>
              <a:t> </a:t>
            </a:r>
            <a:r>
              <a:rPr lang="en-AU" sz="3600" b="1" dirty="0" err="1"/>
              <a:t>reduksi</a:t>
            </a:r>
            <a:r>
              <a:rPr lang="en-AU" sz="3600" b="1" dirty="0"/>
              <a:t> kaki (</a:t>
            </a:r>
            <a:r>
              <a:rPr lang="en-AU" sz="3600" dirty="0"/>
              <a:t>Q72.-), </a:t>
            </a:r>
            <a:r>
              <a:rPr lang="en-AU" sz="3600" dirty="0" err="1"/>
              <a:t>deformitas</a:t>
            </a:r>
            <a:r>
              <a:rPr lang="en-AU" sz="3600" dirty="0"/>
              <a:t> (</a:t>
            </a:r>
            <a:r>
              <a:rPr lang="en-AU" sz="3600" dirty="0" err="1"/>
              <a:t>didapat</a:t>
            </a:r>
            <a:r>
              <a:rPr lang="en-AU" sz="3600" dirty="0"/>
              <a:t>) valgus (M21.0) </a:t>
            </a:r>
            <a:r>
              <a:rPr lang="en-AU" sz="3600" dirty="0" err="1"/>
              <a:t>atau</a:t>
            </a:r>
            <a:r>
              <a:rPr lang="en-AU" sz="3600" dirty="0"/>
              <a:t> </a:t>
            </a:r>
            <a:r>
              <a:rPr lang="en-AU" sz="3600" dirty="0" err="1"/>
              <a:t>varus</a:t>
            </a:r>
            <a:r>
              <a:rPr lang="en-AU" sz="3600" dirty="0"/>
              <a:t> (M21.1)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Q66.0 </a:t>
            </a:r>
            <a:r>
              <a:rPr lang="en-AU" sz="3600" b="1" dirty="0" err="1"/>
              <a:t>Talipes</a:t>
            </a:r>
            <a:r>
              <a:rPr lang="en-AU" sz="3600" b="1" dirty="0"/>
              <a:t> </a:t>
            </a:r>
            <a:r>
              <a:rPr lang="en-AU" sz="3600" b="1" dirty="0" err="1"/>
              <a:t>equinovarus</a:t>
            </a:r>
            <a:r>
              <a:rPr lang="en-AU" sz="3600" b="1" dirty="0"/>
              <a:t> [</a:t>
            </a:r>
            <a:r>
              <a:rPr lang="en-AU" sz="3600" dirty="0" err="1"/>
              <a:t>berjalan</a:t>
            </a:r>
            <a:r>
              <a:rPr lang="en-AU" sz="3600" dirty="0"/>
              <a:t> di </a:t>
            </a:r>
            <a:r>
              <a:rPr lang="en-AU" sz="3600" dirty="0" err="1"/>
              <a:t>jari</a:t>
            </a:r>
            <a:r>
              <a:rPr lang="en-AU" sz="3600" dirty="0"/>
              <a:t>, kaki </a:t>
            </a:r>
            <a:r>
              <a:rPr lang="en-AU" sz="3600" dirty="0" err="1"/>
              <a:t>bengkok</a:t>
            </a:r>
            <a:r>
              <a:rPr lang="en-AU" sz="3600" dirty="0"/>
              <a:t> </a:t>
            </a:r>
            <a:r>
              <a:rPr lang="en-AU" sz="3600" dirty="0" err="1"/>
              <a:t>permanen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depan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Q66.1 </a:t>
            </a:r>
            <a:r>
              <a:rPr lang="en-AU" sz="3600" b="1" dirty="0" err="1"/>
              <a:t>Talipes</a:t>
            </a:r>
            <a:r>
              <a:rPr lang="en-AU" sz="3600" b="1" dirty="0"/>
              <a:t> </a:t>
            </a:r>
            <a:r>
              <a:rPr lang="en-AU" sz="3600" b="1" dirty="0" err="1"/>
              <a:t>calcaneovarus</a:t>
            </a:r>
            <a:r>
              <a:rPr lang="en-AU" sz="3600" b="1" dirty="0"/>
              <a:t> </a:t>
            </a:r>
            <a:r>
              <a:rPr lang="en-AU" sz="3600" dirty="0"/>
              <a:t>[</a:t>
            </a:r>
            <a:r>
              <a:rPr lang="en-AU" sz="3600" dirty="0" err="1"/>
              <a:t>berjalan</a:t>
            </a:r>
            <a:r>
              <a:rPr lang="en-AU" sz="3600" dirty="0"/>
              <a:t> </a:t>
            </a:r>
            <a:r>
              <a:rPr lang="en-AU" sz="3600" dirty="0" err="1"/>
              <a:t>pada</a:t>
            </a:r>
            <a:r>
              <a:rPr lang="en-AU" sz="3600" dirty="0"/>
              <a:t> </a:t>
            </a:r>
            <a:r>
              <a:rPr lang="en-AU" sz="3600" dirty="0" err="1"/>
              <a:t>tumit</a:t>
            </a:r>
            <a:r>
              <a:rPr lang="en-AU" sz="3600" dirty="0"/>
              <a:t>, kaki </a:t>
            </a:r>
            <a:r>
              <a:rPr lang="en-AU" sz="3600" dirty="0" err="1"/>
              <a:t>bengkok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atas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Q66.2 </a:t>
            </a:r>
            <a:r>
              <a:rPr lang="en-AU" sz="3600" b="1" dirty="0"/>
              <a:t>Metatarsus </a:t>
            </a:r>
            <a:r>
              <a:rPr lang="en-AU" sz="3600" b="1" dirty="0" err="1"/>
              <a:t>varus</a:t>
            </a:r>
            <a:r>
              <a:rPr lang="en-AU" sz="3600" b="1" dirty="0"/>
              <a:t> </a:t>
            </a:r>
            <a:r>
              <a:rPr lang="en-AU" sz="3600" dirty="0"/>
              <a:t>[kaki </a:t>
            </a:r>
            <a:r>
              <a:rPr lang="en-AU" sz="3600" dirty="0" err="1"/>
              <a:t>menghadap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dalam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Q66.3 </a:t>
            </a:r>
            <a:r>
              <a:rPr lang="en-AU" sz="3600" b="1" dirty="0" err="1"/>
              <a:t>Deformitas</a:t>
            </a:r>
            <a:r>
              <a:rPr lang="en-AU" sz="3600" b="1" dirty="0"/>
              <a:t> </a:t>
            </a:r>
            <a:r>
              <a:rPr lang="en-AU" sz="3600" b="1" dirty="0" err="1"/>
              <a:t>varus</a:t>
            </a:r>
            <a:r>
              <a:rPr lang="en-AU" sz="3600" b="1" dirty="0"/>
              <a:t> </a:t>
            </a:r>
            <a:r>
              <a:rPr lang="en-AU" sz="3600" b="1" dirty="0" err="1"/>
              <a:t>kongenital</a:t>
            </a:r>
            <a:r>
              <a:rPr lang="en-AU" sz="3600" b="1" dirty="0"/>
              <a:t> kaki </a:t>
            </a:r>
            <a:r>
              <a:rPr lang="en-AU" sz="3600" b="1" dirty="0" err="1"/>
              <a:t>lainnya</a:t>
            </a:r>
            <a:r>
              <a:rPr lang="en-AU" sz="3600" b="1" dirty="0"/>
              <a:t>  </a:t>
            </a:r>
            <a:r>
              <a:rPr lang="en-AU" sz="3600" dirty="0"/>
              <a:t>Hallux </a:t>
            </a:r>
            <a:r>
              <a:rPr lang="en-AU" sz="3600" dirty="0" err="1"/>
              <a:t>varus</a:t>
            </a:r>
            <a:r>
              <a:rPr lang="en-AU" sz="3600" dirty="0"/>
              <a:t>, </a:t>
            </a:r>
            <a:r>
              <a:rPr lang="en-AU" sz="3600" dirty="0" err="1"/>
              <a:t>kongenital</a:t>
            </a:r>
            <a:r>
              <a:rPr lang="en-AU" sz="3600" dirty="0"/>
              <a:t> [</a:t>
            </a:r>
            <a:r>
              <a:rPr lang="en-AU" sz="3600" dirty="0" err="1"/>
              <a:t>ibu</a:t>
            </a:r>
            <a:r>
              <a:rPr lang="en-AU" sz="3600" dirty="0"/>
              <a:t> </a:t>
            </a:r>
            <a:r>
              <a:rPr lang="en-AU" sz="3600" dirty="0" err="1"/>
              <a:t>jari</a:t>
            </a:r>
            <a:r>
              <a:rPr lang="en-AU" sz="3600" dirty="0"/>
              <a:t> kaki </a:t>
            </a:r>
            <a:r>
              <a:rPr lang="en-AU" sz="3600" dirty="0" err="1"/>
              <a:t>membengkok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garis</a:t>
            </a:r>
            <a:r>
              <a:rPr lang="en-AU" sz="3600" dirty="0"/>
              <a:t> </a:t>
            </a:r>
            <a:r>
              <a:rPr lang="en-AU" sz="3600" dirty="0" err="1"/>
              <a:t>tengah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Q66.4 </a:t>
            </a:r>
            <a:r>
              <a:rPr lang="en-AU" sz="3600" b="1" dirty="0" err="1"/>
              <a:t>Talipes</a:t>
            </a:r>
            <a:r>
              <a:rPr lang="en-AU" sz="3600" b="1" dirty="0"/>
              <a:t> </a:t>
            </a:r>
            <a:r>
              <a:rPr lang="en-AU" sz="3600" b="1" dirty="0" err="1"/>
              <a:t>calcaneovalgus</a:t>
            </a:r>
            <a:r>
              <a:rPr lang="en-AU" sz="3600" b="1" dirty="0"/>
              <a:t> </a:t>
            </a:r>
            <a:r>
              <a:rPr lang="en-AU" sz="3600" dirty="0"/>
              <a:t>[kaki </a:t>
            </a:r>
            <a:r>
              <a:rPr lang="en-AU" sz="3600" dirty="0" err="1"/>
              <a:t>menghadap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luar</a:t>
            </a:r>
            <a:r>
              <a:rPr lang="en-AU" sz="3600" dirty="0"/>
              <a:t>, </a:t>
            </a:r>
            <a:r>
              <a:rPr lang="en-AU" sz="3600" dirty="0" err="1"/>
              <a:t>berjalan</a:t>
            </a:r>
            <a:r>
              <a:rPr lang="en-AU" sz="3600" dirty="0"/>
              <a:t> </a:t>
            </a:r>
            <a:r>
              <a:rPr lang="en-AU" sz="3600" dirty="0" err="1"/>
              <a:t>pada</a:t>
            </a:r>
            <a:r>
              <a:rPr lang="en-AU" sz="3600" dirty="0"/>
              <a:t> </a:t>
            </a:r>
            <a:r>
              <a:rPr lang="en-AU" sz="3600" dirty="0" err="1"/>
              <a:t>tumit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Q66.5 </a:t>
            </a:r>
            <a:r>
              <a:rPr lang="en-AU" sz="3600" b="1" dirty="0" err="1"/>
              <a:t>Pes</a:t>
            </a:r>
            <a:r>
              <a:rPr lang="en-AU" sz="3600" b="1" dirty="0"/>
              <a:t> </a:t>
            </a:r>
            <a:r>
              <a:rPr lang="en-AU" sz="3600" b="1" dirty="0" err="1"/>
              <a:t>planus</a:t>
            </a:r>
            <a:r>
              <a:rPr lang="en-AU" sz="3600" b="1" dirty="0"/>
              <a:t> </a:t>
            </a:r>
            <a:r>
              <a:rPr lang="en-AU" sz="3600" b="1" dirty="0" err="1"/>
              <a:t>kongenital</a:t>
            </a:r>
            <a:r>
              <a:rPr lang="en-AU" sz="3600" b="1" dirty="0"/>
              <a:t> [</a:t>
            </a:r>
            <a:r>
              <a:rPr lang="en-AU" sz="3600" dirty="0"/>
              <a:t>kaki </a:t>
            </a:r>
            <a:r>
              <a:rPr lang="en-AU" sz="3600" dirty="0" err="1"/>
              <a:t>datar</a:t>
            </a:r>
            <a:r>
              <a:rPr lang="en-AU" sz="3600" dirty="0"/>
              <a:t>]</a:t>
            </a:r>
            <a:r>
              <a:rPr lang="en-US" sz="3600" dirty="0"/>
              <a:t> </a:t>
            </a:r>
            <a:r>
              <a:rPr lang="en-AU" sz="3600" dirty="0"/>
              <a:t>Flat foot </a:t>
            </a:r>
            <a:r>
              <a:rPr lang="en-AU" sz="3600" dirty="0" err="1"/>
              <a:t>kongenital</a:t>
            </a:r>
            <a:r>
              <a:rPr lang="en-AU" sz="3600" dirty="0"/>
              <a:t>, rigid, </a:t>
            </a:r>
            <a:r>
              <a:rPr lang="en-AU" sz="3600" dirty="0" err="1"/>
              <a:t>atau</a:t>
            </a:r>
            <a:r>
              <a:rPr lang="en-AU" sz="3600" dirty="0"/>
              <a:t> spastic (</a:t>
            </a:r>
            <a:r>
              <a:rPr lang="en-AU" sz="3600" dirty="0" err="1"/>
              <a:t>eversi</a:t>
            </a:r>
            <a:r>
              <a:rPr lang="en-AU" sz="3600" dirty="0"/>
              <a:t>)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Q66.6 </a:t>
            </a:r>
            <a:r>
              <a:rPr lang="en-AU" sz="3600" b="1" dirty="0" err="1"/>
              <a:t>Deformitas</a:t>
            </a:r>
            <a:r>
              <a:rPr lang="en-AU" sz="3600" b="1" dirty="0"/>
              <a:t> valgus </a:t>
            </a:r>
            <a:r>
              <a:rPr lang="en-AU" sz="3600" b="1" dirty="0" err="1"/>
              <a:t>kongenital</a:t>
            </a:r>
            <a:r>
              <a:rPr lang="en-AU" sz="3600" b="1" dirty="0"/>
              <a:t> kaki </a:t>
            </a:r>
            <a:r>
              <a:rPr lang="en-AU" sz="3600" b="1" dirty="0" err="1"/>
              <a:t>lainnya</a:t>
            </a:r>
            <a:r>
              <a:rPr lang="en-US" sz="3600" b="1" dirty="0"/>
              <a:t>;</a:t>
            </a:r>
            <a:r>
              <a:rPr lang="en-AU" sz="3600" dirty="0"/>
              <a:t>   Metatarsus valgus [kaki </a:t>
            </a:r>
            <a:r>
              <a:rPr lang="en-AU" sz="3600" dirty="0" err="1"/>
              <a:t>menghadap</a:t>
            </a:r>
            <a:r>
              <a:rPr lang="en-AU" sz="3600" dirty="0"/>
              <a:t> </a:t>
            </a:r>
            <a:r>
              <a:rPr lang="en-AU" sz="3600" dirty="0" err="1"/>
              <a:t>ke</a:t>
            </a:r>
            <a:r>
              <a:rPr lang="en-AU" sz="3600" dirty="0"/>
              <a:t> </a:t>
            </a:r>
            <a:r>
              <a:rPr lang="en-AU" sz="3600" dirty="0" err="1"/>
              <a:t>luar</a:t>
            </a:r>
            <a:r>
              <a:rPr lang="en-AU" sz="3600" dirty="0"/>
              <a:t>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Q66.7 </a:t>
            </a:r>
            <a:r>
              <a:rPr lang="en-AU" sz="3600" b="1" dirty="0" err="1"/>
              <a:t>Pes</a:t>
            </a:r>
            <a:r>
              <a:rPr lang="en-AU" sz="3600" b="1" dirty="0"/>
              <a:t> </a:t>
            </a:r>
            <a:r>
              <a:rPr lang="en-AU" sz="3600" b="1" dirty="0" err="1"/>
              <a:t>cavus</a:t>
            </a:r>
            <a:r>
              <a:rPr lang="en-AU" sz="3600" b="1" dirty="0"/>
              <a:t> </a:t>
            </a:r>
            <a:r>
              <a:rPr lang="en-AU" sz="3600" dirty="0"/>
              <a:t>– [kaki </a:t>
            </a:r>
            <a:r>
              <a:rPr lang="en-AU" sz="3600" dirty="0" err="1"/>
              <a:t>sangat</a:t>
            </a:r>
            <a:r>
              <a:rPr lang="en-AU" sz="3600" dirty="0"/>
              <a:t> </a:t>
            </a:r>
            <a:r>
              <a:rPr lang="en-AU" sz="3600" dirty="0" err="1"/>
              <a:t>cekung</a:t>
            </a:r>
            <a:r>
              <a:rPr lang="en-AU" sz="3600" dirty="0"/>
              <a:t>, (claw foot)]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Q66.8 </a:t>
            </a:r>
            <a:r>
              <a:rPr lang="en-AU" sz="3600" b="1" dirty="0" err="1"/>
              <a:t>Deformitas</a:t>
            </a:r>
            <a:r>
              <a:rPr lang="en-AU" sz="3600" b="1" dirty="0"/>
              <a:t> </a:t>
            </a:r>
            <a:r>
              <a:rPr lang="en-AU" sz="3600" b="1" dirty="0" err="1"/>
              <a:t>kongenital</a:t>
            </a:r>
            <a:r>
              <a:rPr lang="en-AU" sz="3600" b="1" dirty="0"/>
              <a:t> kaki </a:t>
            </a:r>
            <a:r>
              <a:rPr lang="en-AU" sz="3600" b="1" dirty="0" err="1"/>
              <a:t>lainnya</a:t>
            </a:r>
            <a:r>
              <a:rPr lang="en-US" sz="3600" b="1" dirty="0"/>
              <a:t>;</a:t>
            </a:r>
            <a:r>
              <a:rPr lang="en-AU" sz="3600" dirty="0"/>
              <a:t>  </a:t>
            </a:r>
            <a:r>
              <a:rPr lang="en-AU" sz="3600" dirty="0" err="1"/>
              <a:t>Talipes</a:t>
            </a:r>
            <a:r>
              <a:rPr lang="en-AU" sz="3600" dirty="0"/>
              <a:t> NOS, </a:t>
            </a:r>
            <a:r>
              <a:rPr lang="en-AU" sz="3600" dirty="0" err="1"/>
              <a:t>talipes</a:t>
            </a:r>
            <a:r>
              <a:rPr lang="en-AU" sz="3600" dirty="0"/>
              <a:t> </a:t>
            </a:r>
            <a:r>
              <a:rPr lang="en-AU" sz="3600" dirty="0" err="1"/>
              <a:t>asimetris</a:t>
            </a:r>
            <a:r>
              <a:rPr lang="en-AU" sz="3600" dirty="0"/>
              <a:t> (</a:t>
            </a:r>
            <a:r>
              <a:rPr lang="en-AU" sz="3600" dirty="0" err="1"/>
              <a:t>talipes</a:t>
            </a:r>
            <a:r>
              <a:rPr lang="en-AU" sz="3600" dirty="0"/>
              <a:t> = </a:t>
            </a:r>
            <a:r>
              <a:rPr lang="en-AU" sz="3600" dirty="0" err="1"/>
              <a:t>tak</a:t>
            </a:r>
            <a:r>
              <a:rPr lang="en-AU" sz="3600" dirty="0"/>
              <a:t> </a:t>
            </a:r>
            <a:r>
              <a:rPr lang="en-AU" sz="3600" dirty="0" err="1"/>
              <a:t>bisa</a:t>
            </a:r>
            <a:r>
              <a:rPr lang="en-AU" sz="3600" dirty="0"/>
              <a:t> </a:t>
            </a:r>
            <a:r>
              <a:rPr lang="en-AU" sz="3600" dirty="0" err="1"/>
              <a:t>berjalan</a:t>
            </a:r>
            <a:r>
              <a:rPr lang="en-AU" sz="3600" dirty="0"/>
              <a:t> </a:t>
            </a:r>
            <a:r>
              <a:rPr lang="en-AU" sz="3600" dirty="0" err="1"/>
              <a:t>pada</a:t>
            </a:r>
            <a:r>
              <a:rPr lang="en-AU" sz="3600" dirty="0"/>
              <a:t> </a:t>
            </a:r>
            <a:r>
              <a:rPr lang="en-AU" sz="3600" dirty="0" err="1"/>
              <a:t>telapak</a:t>
            </a:r>
            <a:r>
              <a:rPr lang="en-AU" sz="3600" dirty="0"/>
              <a:t> kaki):</a:t>
            </a:r>
            <a:r>
              <a:rPr lang="en-US" sz="3600" dirty="0"/>
              <a:t>;</a:t>
            </a:r>
            <a:r>
              <a:rPr lang="en-AU" sz="3600" dirty="0"/>
              <a:t>  Clubfoot NOS, hammer toe </a:t>
            </a:r>
            <a:r>
              <a:rPr lang="en-AU" sz="3600" dirty="0" err="1"/>
              <a:t>kongenital</a:t>
            </a:r>
            <a:r>
              <a:rPr lang="en-AU" sz="3600" dirty="0"/>
              <a:t> [</a:t>
            </a:r>
            <a:r>
              <a:rPr lang="en-AU" sz="3600" dirty="0" err="1"/>
              <a:t>jari</a:t>
            </a:r>
            <a:r>
              <a:rPr lang="en-AU" sz="3600" dirty="0"/>
              <a:t> </a:t>
            </a:r>
            <a:r>
              <a:rPr lang="en-AU" sz="3600" dirty="0" err="1"/>
              <a:t>seperti</a:t>
            </a:r>
            <a:r>
              <a:rPr lang="en-AU" sz="3600" dirty="0"/>
              <a:t> </a:t>
            </a:r>
            <a:r>
              <a:rPr lang="en-AU" sz="3600" dirty="0" err="1"/>
              <a:t>palu</a:t>
            </a:r>
            <a:r>
              <a:rPr lang="en-AU" sz="3600" dirty="0"/>
              <a:t>];  </a:t>
            </a:r>
            <a:r>
              <a:rPr lang="en-AU" sz="3600" dirty="0" err="1"/>
              <a:t>Koalisi</a:t>
            </a:r>
            <a:r>
              <a:rPr lang="en-AU" sz="3600" dirty="0"/>
              <a:t> tarsus, talus </a:t>
            </a:r>
            <a:r>
              <a:rPr lang="en-AU" sz="3600" dirty="0" err="1"/>
              <a:t>vertikal</a:t>
            </a:r>
            <a:endParaRPr lang="en-US" sz="36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sz="3600" dirty="0"/>
              <a:t>Q66.9 </a:t>
            </a:r>
            <a:r>
              <a:rPr lang="en-AU" sz="3600" b="1" dirty="0" err="1"/>
              <a:t>Deformitas</a:t>
            </a:r>
            <a:r>
              <a:rPr lang="en-AU" sz="3600" b="1" dirty="0"/>
              <a:t> </a:t>
            </a:r>
            <a:r>
              <a:rPr lang="en-AU" sz="3600" b="1" dirty="0" err="1"/>
              <a:t>kongenital</a:t>
            </a:r>
            <a:r>
              <a:rPr lang="en-AU" sz="3600" b="1" dirty="0"/>
              <a:t> kaki, </a:t>
            </a:r>
            <a:r>
              <a:rPr lang="en-AU" sz="3600" b="1" dirty="0" err="1"/>
              <a:t>tidak</a:t>
            </a:r>
            <a:r>
              <a:rPr lang="en-AU" sz="3600" b="1" dirty="0"/>
              <a:t> </a:t>
            </a:r>
            <a:r>
              <a:rPr lang="en-AU" sz="3600" b="1" dirty="0" err="1"/>
              <a:t>dijelaskan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6821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deformasi</a:t>
            </a:r>
            <a:r>
              <a:rPr lang="en-US" dirty="0"/>
              <a:t> </a:t>
            </a:r>
            <a:r>
              <a:rPr lang="en-US" dirty="0" err="1"/>
              <a:t>sistim</a:t>
            </a:r>
            <a:r>
              <a:rPr lang="en-US" dirty="0"/>
              <a:t> </a:t>
            </a:r>
            <a:r>
              <a:rPr lang="en-US" dirty="0" err="1"/>
              <a:t>muskuloskeletal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Talipes</a:t>
            </a:r>
            <a:r>
              <a:rPr lang="en-US" dirty="0"/>
              <a:t> </a:t>
            </a:r>
            <a:r>
              <a:rPr lang="en-US" dirty="0" err="1"/>
              <a:t>equinovarus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Metatarsus </a:t>
            </a:r>
            <a:r>
              <a:rPr lang="en-US" dirty="0" err="1"/>
              <a:t>varus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Pes</a:t>
            </a:r>
            <a:r>
              <a:rPr lang="en-US" dirty="0"/>
              <a:t> </a:t>
            </a:r>
            <a:r>
              <a:rPr lang="en-US" dirty="0" err="1"/>
              <a:t>cavus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Congenital </a:t>
            </a:r>
            <a:r>
              <a:rPr lang="en-US" dirty="0" err="1"/>
              <a:t>dislokasi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Congenital </a:t>
            </a:r>
            <a:r>
              <a:rPr lang="en-US" dirty="0" err="1"/>
              <a:t>deformasi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Polydactily</a:t>
            </a:r>
            <a:r>
              <a:rPr lang="en-US" dirty="0"/>
              <a:t> – </a:t>
            </a:r>
            <a:r>
              <a:rPr lang="en-US" dirty="0" err="1"/>
              <a:t>syndactily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Phocomelia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Marfan</a:t>
            </a:r>
            <a:r>
              <a:rPr lang="en-US" dirty="0"/>
              <a:t> </a:t>
            </a:r>
            <a:r>
              <a:rPr lang="en-US" dirty="0" err="1"/>
              <a:t>syndrom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4340" name="AutoShape 2" descr="http://dermatlas.med.jhmi.edu/data/images/talipes_equinovarus_1_090827.jpg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1" name="Picture 4" descr="http://t3.gstatic.com/images?q=tbn:ANd9GcTOoRCClDt7rJID0g4NkgoQ17TJmLXbwaunGHpEg49W-Fmt8zFXjWFk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4287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classconnection.s3.amazonaws.com/111/flashcards/495111/jpg/metatarsus_adductus_and_metatarsus_varus1347506235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8" descr="http://download.ajhg.org/images/journalimages/0002-9297/PIIS0002929707631504.gr2_lrg.hi.jpg"/>
          <p:cNvSpPr>
            <a:spLocks noChangeAspect="1" noChangeArrowheads="1"/>
          </p:cNvSpPr>
          <p:nvPr/>
        </p:nvSpPr>
        <p:spPr bwMode="auto">
          <a:xfrm>
            <a:off x="63500" y="-136525"/>
            <a:ext cx="48196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4" name="Picture 10" descr="http://t0.gstatic.com/images?q=tbn:ANd9GcQ7AR3ttTzJaGxbgPh-yYZv_0JhnbCpw2e8WBJI1BLclXq93IXCmk3qwe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1857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60163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Q67 </a:t>
            </a:r>
            <a:r>
              <a:rPr lang="en-US" sz="3200" dirty="0" err="1"/>
              <a:t>Deformitas</a:t>
            </a:r>
            <a:r>
              <a:rPr lang="en-US" sz="3200" dirty="0"/>
              <a:t> </a:t>
            </a:r>
            <a:r>
              <a:rPr lang="en-US" sz="3200" dirty="0" err="1"/>
              <a:t>muskuloskeletal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kepala</a:t>
            </a:r>
            <a:r>
              <a:rPr lang="en-US" sz="3200" dirty="0"/>
              <a:t>, </a:t>
            </a:r>
            <a:r>
              <a:rPr lang="en-US" sz="3200" dirty="0" err="1"/>
              <a:t>muka</a:t>
            </a:r>
            <a:r>
              <a:rPr lang="en-US" sz="3200" dirty="0"/>
              <a:t>, spinal </a:t>
            </a:r>
            <a:r>
              <a:rPr lang="en-US" sz="3200" dirty="0" err="1"/>
              <a:t>dan</a:t>
            </a:r>
            <a:r>
              <a:rPr lang="en-US" sz="3200" dirty="0"/>
              <a:t> dada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8768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yang </a:t>
            </a:r>
            <a:r>
              <a:rPr lang="en-AU" dirty="0" err="1"/>
              <a:t>diklasifikasi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Q87.-</a:t>
            </a:r>
            <a:r>
              <a:rPr lang="en-US" dirty="0"/>
              <a:t>; </a:t>
            </a:r>
            <a:r>
              <a:rPr lang="en-AU" dirty="0"/>
              <a:t>Potter's syndrome (Q60.6) – bilateral renal agenesis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Q67.0 </a:t>
            </a:r>
            <a:r>
              <a:rPr lang="en-AU" b="1" dirty="0"/>
              <a:t>Facial asymmetry </a:t>
            </a:r>
            <a:r>
              <a:rPr lang="en-AU" dirty="0"/>
              <a:t>[</a:t>
            </a:r>
            <a:r>
              <a:rPr lang="en-AU" dirty="0" err="1"/>
              <a:t>muka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simetris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Q67.1 </a:t>
            </a:r>
            <a:r>
              <a:rPr lang="en-AU" b="1" dirty="0"/>
              <a:t>Compression </a:t>
            </a:r>
            <a:r>
              <a:rPr lang="en-AU" b="1" dirty="0" err="1"/>
              <a:t>facies</a:t>
            </a:r>
            <a:r>
              <a:rPr lang="en-AU" b="1" dirty="0"/>
              <a:t> </a:t>
            </a:r>
            <a:r>
              <a:rPr lang="en-AU" dirty="0"/>
              <a:t>[</a:t>
            </a:r>
            <a:r>
              <a:rPr lang="en-AU" dirty="0" err="1"/>
              <a:t>muka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terjepit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Q67.2 </a:t>
            </a:r>
            <a:r>
              <a:rPr lang="en-AU" b="1" dirty="0" err="1"/>
              <a:t>Dolichocephaly</a:t>
            </a:r>
            <a:r>
              <a:rPr lang="en-AU" b="1" dirty="0"/>
              <a:t> [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lonjong</a:t>
            </a:r>
            <a:r>
              <a:rPr lang="en-AU" dirty="0"/>
              <a:t> </a:t>
            </a:r>
            <a:r>
              <a:rPr lang="en-AU" dirty="0" err="1"/>
              <a:t>daripada</a:t>
            </a:r>
            <a:r>
              <a:rPr lang="en-AU" dirty="0"/>
              <a:t> normal]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Q67.3 </a:t>
            </a:r>
            <a:r>
              <a:rPr lang="en-AU" b="1" dirty="0" err="1"/>
              <a:t>Plagiocephaly</a:t>
            </a:r>
            <a:r>
              <a:rPr lang="en-AU" b="1" dirty="0"/>
              <a:t> </a:t>
            </a:r>
            <a:r>
              <a:rPr lang="en-AU" dirty="0"/>
              <a:t>[</a:t>
            </a:r>
            <a:r>
              <a:rPr lang="en-AU" dirty="0" err="1"/>
              <a:t>bentuk</a:t>
            </a:r>
            <a:r>
              <a:rPr lang="en-AU" dirty="0"/>
              <a:t> 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kacau</a:t>
            </a:r>
            <a:r>
              <a:rPr lang="en-AU" dirty="0"/>
              <a:t> (‘distorted’)]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Q67.4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tengkorak</a:t>
            </a:r>
            <a:r>
              <a:rPr lang="en-AU" b="1" dirty="0"/>
              <a:t>, </a:t>
            </a:r>
            <a:r>
              <a:rPr lang="en-AU" b="1" dirty="0" err="1"/>
              <a:t>muka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rahang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US" b="1" dirty="0"/>
              <a:t>;</a:t>
            </a:r>
            <a:r>
              <a:rPr lang="en-AU" b="1" dirty="0"/>
              <a:t> </a:t>
            </a:r>
            <a:r>
              <a:rPr lang="en-AU" dirty="0"/>
              <a:t> </a:t>
            </a:r>
            <a:r>
              <a:rPr lang="en-AU" dirty="0" err="1"/>
              <a:t>Depresi</a:t>
            </a:r>
            <a:r>
              <a:rPr lang="en-AU" dirty="0"/>
              <a:t> [</a:t>
            </a:r>
            <a:r>
              <a:rPr lang="en-AU" dirty="0" err="1"/>
              <a:t>cekungan</a:t>
            </a:r>
            <a:r>
              <a:rPr lang="en-AU" dirty="0"/>
              <a:t>]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tengkorak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Deviasi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septum </a:t>
            </a:r>
            <a:r>
              <a:rPr lang="en-AU" dirty="0" err="1"/>
              <a:t>nasalis</a:t>
            </a:r>
            <a:r>
              <a:rPr lang="en-AU" dirty="0"/>
              <a:t>, </a:t>
            </a:r>
            <a:r>
              <a:rPr lang="en-US" dirty="0"/>
              <a:t>;</a:t>
            </a:r>
            <a:r>
              <a:rPr lang="en-AU" dirty="0"/>
              <a:t> Squash or bent nose, congenital [</a:t>
            </a:r>
            <a:r>
              <a:rPr lang="en-AU" dirty="0" err="1"/>
              <a:t>hidung</a:t>
            </a:r>
            <a:r>
              <a:rPr lang="en-AU" dirty="0"/>
              <a:t> </a:t>
            </a:r>
            <a:r>
              <a:rPr lang="en-AU" dirty="0" err="1"/>
              <a:t>tergencet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bengkok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]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Atrofi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hipertrofi</a:t>
            </a:r>
            <a:r>
              <a:rPr lang="en-AU" dirty="0"/>
              <a:t> </a:t>
            </a:r>
            <a:r>
              <a:rPr lang="en-AU" dirty="0" err="1"/>
              <a:t>hemifasial</a:t>
            </a:r>
            <a:r>
              <a:rPr lang="en-AU" dirty="0"/>
              <a:t> (</a:t>
            </a:r>
            <a:r>
              <a:rPr lang="en-AU" dirty="0" err="1"/>
              <a:t>separo</a:t>
            </a:r>
            <a:r>
              <a:rPr lang="en-AU" dirty="0"/>
              <a:t> </a:t>
            </a:r>
            <a:r>
              <a:rPr lang="en-AU" dirty="0" err="1"/>
              <a:t>muka</a:t>
            </a:r>
            <a:r>
              <a:rPr lang="en-AU" dirty="0"/>
              <a:t>)</a:t>
            </a:r>
            <a:endParaRPr lang="en-US" dirty="0"/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   </a:t>
            </a:r>
            <a:r>
              <a:rPr lang="en-AU" dirty="0" err="1"/>
              <a:t>dentofasial</a:t>
            </a:r>
            <a:r>
              <a:rPr lang="en-AU" dirty="0"/>
              <a:t> anomalies [</a:t>
            </a:r>
            <a:r>
              <a:rPr lang="en-AU" i="1" dirty="0" err="1"/>
              <a:t>Termasuk</a:t>
            </a:r>
            <a:r>
              <a:rPr lang="en-AU" dirty="0"/>
              <a:t> </a:t>
            </a:r>
            <a:r>
              <a:rPr lang="en-AU" dirty="0" err="1"/>
              <a:t>maloklusi</a:t>
            </a:r>
            <a:r>
              <a:rPr lang="en-AU" dirty="0"/>
              <a:t>] (K07.-)</a:t>
            </a:r>
            <a:r>
              <a:rPr lang="en-US" dirty="0"/>
              <a:t>;</a:t>
            </a:r>
            <a:r>
              <a:rPr lang="en-AU" dirty="0"/>
              <a:t>  syphilitic saddle nose (A50.5)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Q67.5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punggung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 err="1"/>
              <a:t>Skoliosis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: postural </a:t>
            </a:r>
            <a:r>
              <a:rPr lang="en-AU" dirty="0" err="1"/>
              <a:t>atau</a:t>
            </a:r>
            <a:r>
              <a:rPr lang="en-AU" dirty="0"/>
              <a:t>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            </a:t>
            </a:r>
            <a:r>
              <a:rPr lang="en-AU" i="1" dirty="0" err="1"/>
              <a:t>Kecuali</a:t>
            </a:r>
            <a:r>
              <a:rPr lang="en-AU" dirty="0"/>
              <a:t>:   </a:t>
            </a:r>
            <a:r>
              <a:rPr lang="en-AU" dirty="0" err="1"/>
              <a:t>skoliosis</a:t>
            </a:r>
            <a:r>
              <a:rPr lang="en-AU" dirty="0"/>
              <a:t> </a:t>
            </a:r>
            <a:r>
              <a:rPr lang="en-AU" dirty="0" err="1"/>
              <a:t>idopatik</a:t>
            </a:r>
            <a:r>
              <a:rPr lang="en-AU" dirty="0"/>
              <a:t> </a:t>
            </a:r>
            <a:r>
              <a:rPr lang="en-AU" dirty="0" err="1"/>
              <a:t>infantil</a:t>
            </a:r>
            <a:r>
              <a:rPr lang="en-AU" dirty="0"/>
              <a:t> (M41.0 )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skoliosis</a:t>
            </a:r>
            <a:r>
              <a:rPr lang="en-AU" dirty="0"/>
              <a:t> </a:t>
            </a:r>
            <a:r>
              <a:rPr lang="en-AU" dirty="0" err="1"/>
              <a:t>akibat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tulang</a:t>
            </a:r>
            <a:r>
              <a:rPr lang="en-AU" dirty="0"/>
              <a:t> (Q76.3)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Q67.6 </a:t>
            </a:r>
            <a:r>
              <a:rPr lang="en-AU" b="1" dirty="0" err="1"/>
              <a:t>Pectus</a:t>
            </a:r>
            <a:r>
              <a:rPr lang="en-AU" b="1" dirty="0"/>
              <a:t> </a:t>
            </a:r>
            <a:r>
              <a:rPr lang="en-AU" b="1" dirty="0" err="1"/>
              <a:t>excavatum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/>
              <a:t>Congenital funnel chest (dada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cerocok</a:t>
            </a:r>
            <a:r>
              <a:rPr lang="en-AU" dirty="0"/>
              <a:t>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Q67.7 </a:t>
            </a:r>
            <a:r>
              <a:rPr lang="en-AU" b="1" dirty="0" err="1"/>
              <a:t>Pectus</a:t>
            </a:r>
            <a:r>
              <a:rPr lang="en-AU" b="1" dirty="0"/>
              <a:t> </a:t>
            </a:r>
            <a:r>
              <a:rPr lang="en-AU" b="1" dirty="0" err="1"/>
              <a:t>carinatum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/>
              <a:t>Congenital pigeon chest (dada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merpati</a:t>
            </a:r>
            <a:r>
              <a:rPr lang="en-AU" dirty="0"/>
              <a:t>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Q67.8 </a:t>
            </a:r>
            <a:r>
              <a:rPr lang="en-AU" b="1" dirty="0" err="1"/>
              <a:t>Deformaitas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dada </a:t>
            </a:r>
            <a:r>
              <a:rPr lang="en-AU" b="1" dirty="0" err="1"/>
              <a:t>lainnya</a:t>
            </a:r>
            <a:r>
              <a:rPr lang="en-US" b="1" dirty="0"/>
              <a:t>;</a:t>
            </a:r>
            <a:r>
              <a:rPr lang="en-AU" b="1" dirty="0"/>
              <a:t> </a:t>
            </a:r>
            <a:r>
              <a:rPr lang="en-AU" dirty="0"/>
              <a:t> 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dinding</a:t>
            </a:r>
            <a:r>
              <a:rPr lang="en-AU" dirty="0"/>
              <a:t> dada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Q01. Ensefalokel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i="1" dirty="0"/>
              <a:t>Termasuk</a:t>
            </a:r>
            <a:r>
              <a:rPr lang="nl-NL" dirty="0"/>
              <a:t>:    meningokel serebri; hidromeningokel kranialis, meningoensefalokel, ensefalomielokel; hidroensefalokel; </a:t>
            </a:r>
            <a:endParaRPr lang="en-US" dirty="0"/>
          </a:p>
          <a:p>
            <a:r>
              <a:rPr lang="nl-NL" i="1" dirty="0"/>
              <a:t>Kecuali</a:t>
            </a:r>
            <a:r>
              <a:rPr lang="nl-NL" dirty="0"/>
              <a:t>: sindroma Meckel-Gruber (Q61.9) </a:t>
            </a:r>
            <a:endParaRPr lang="en-US" dirty="0"/>
          </a:p>
          <a:p>
            <a:endParaRPr lang="nb-NO" sz="1100" dirty="0"/>
          </a:p>
          <a:p>
            <a:r>
              <a:rPr lang="nb-NO" dirty="0"/>
              <a:t>Q01.0 </a:t>
            </a:r>
            <a:r>
              <a:rPr lang="nb-NO" b="1" dirty="0"/>
              <a:t>Ensefalokel frontalis</a:t>
            </a:r>
            <a:endParaRPr lang="en-US" b="1" dirty="0"/>
          </a:p>
          <a:p>
            <a:r>
              <a:rPr lang="nb-NO" dirty="0"/>
              <a:t>Q01.1 Ensefalokel </a:t>
            </a:r>
            <a:r>
              <a:rPr lang="nb-NO" b="1" dirty="0"/>
              <a:t>nasofrontalis</a:t>
            </a:r>
            <a:endParaRPr lang="en-US" b="1" dirty="0"/>
          </a:p>
          <a:p>
            <a:r>
              <a:rPr lang="nb-NO" dirty="0"/>
              <a:t>Q01.2 Ensefalokel </a:t>
            </a:r>
            <a:r>
              <a:rPr lang="nb-NO" b="1" dirty="0"/>
              <a:t>oksipitalis</a:t>
            </a:r>
            <a:endParaRPr lang="en-US" b="1" dirty="0"/>
          </a:p>
          <a:p>
            <a:r>
              <a:rPr lang="nb-NO" dirty="0"/>
              <a:t>Q01.8 Ensefalokel </a:t>
            </a:r>
            <a:r>
              <a:rPr lang="nb-NO" b="1" dirty="0"/>
              <a:t>pada tempat lain</a:t>
            </a:r>
            <a:endParaRPr lang="en-US" b="1" dirty="0"/>
          </a:p>
          <a:p>
            <a:r>
              <a:rPr lang="nb-NO" dirty="0"/>
              <a:t>Q01.9 Ensefalokel, </a:t>
            </a:r>
            <a:r>
              <a:rPr lang="nb-NO" b="1" dirty="0"/>
              <a:t>tidak </a:t>
            </a:r>
            <a:r>
              <a:rPr lang="en-US" b="1" dirty="0" err="1"/>
              <a:t>spesifik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5013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Skoliosis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kelengkungan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yang abnormal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pinggul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tingginya</a:t>
            </a:r>
            <a:endParaRPr lang="en-US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servikal</a:t>
            </a:r>
            <a:r>
              <a:rPr lang="en-US" dirty="0"/>
              <a:t> (</a:t>
            </a:r>
            <a:r>
              <a:rPr lang="en-US" dirty="0" err="1"/>
              <a:t>leher</a:t>
            </a:r>
            <a:r>
              <a:rPr lang="en-US" dirty="0"/>
              <a:t>), </a:t>
            </a:r>
            <a:r>
              <a:rPr lang="en-US" dirty="0" err="1"/>
              <a:t>torakal</a:t>
            </a:r>
            <a:r>
              <a:rPr lang="en-US" dirty="0"/>
              <a:t> (dada)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lumbal</a:t>
            </a:r>
            <a:r>
              <a:rPr lang="en-US" dirty="0"/>
              <a:t> (</a:t>
            </a:r>
            <a:r>
              <a:rPr lang="en-US" dirty="0" err="1"/>
              <a:t>pinggang</a:t>
            </a:r>
            <a:r>
              <a:rPr lang="en-US" dirty="0"/>
              <a:t>).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Penyebab</a:t>
            </a:r>
            <a:r>
              <a:rPr lang="en-US" dirty="0"/>
              <a:t> 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skoliosis</a:t>
            </a:r>
            <a:r>
              <a:rPr lang="en-US" dirty="0"/>
              <a:t>: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Kongenital</a:t>
            </a:r>
            <a:r>
              <a:rPr lang="en-US" dirty="0"/>
              <a:t> (</a:t>
            </a:r>
            <a:r>
              <a:rPr lang="en-US" dirty="0" err="1"/>
              <a:t>bawaan</a:t>
            </a:r>
            <a:r>
              <a:rPr lang="en-US" dirty="0"/>
              <a:t>),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Neuromuskuler</a:t>
            </a:r>
            <a:r>
              <a:rPr lang="en-US" dirty="0"/>
              <a:t>,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Idiopatik</a:t>
            </a:r>
            <a:r>
              <a:rPr lang="en-US" dirty="0"/>
              <a:t>,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Gejala</a:t>
            </a:r>
            <a:r>
              <a:rPr lang="en-US" dirty="0"/>
              <a:t> :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punggung</a:t>
            </a:r>
            <a:endParaRPr lang="en-US" dirty="0"/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duduk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lama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skoliosis</a:t>
            </a:r>
            <a:r>
              <a:rPr lang="en-US" dirty="0"/>
              <a:t> yang </a:t>
            </a:r>
            <a:r>
              <a:rPr lang="en-US" dirty="0" err="1"/>
              <a:t>berat</a:t>
            </a:r>
            <a:r>
              <a:rPr lang="en-US" dirty="0"/>
              <a:t> (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kelengkungan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600)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pernafasan</a:t>
            </a:r>
            <a:r>
              <a:rPr lang="en-US" dirty="0"/>
              <a:t>. </a:t>
            </a:r>
          </a:p>
        </p:txBody>
      </p:sp>
      <p:pic>
        <p:nvPicPr>
          <p:cNvPr id="28676" name="Picture 2" descr="http://t0.gstatic.com/images?q=tbn:ANd9GcTD0_xJxu6o5EgcruIXV6ImPL9LSG-Gw7g2DMypaFQx0C7htZ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4379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Pectus excavatum,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/>
              <a:t>juga dikenal sebagai dada cekung atau corong, </a:t>
            </a:r>
          </a:p>
          <a:p>
            <a:r>
              <a:rPr lang="en-US"/>
              <a:t>adalah deformitas dinding dada kongenital </a:t>
            </a:r>
          </a:p>
          <a:p>
            <a:r>
              <a:rPr lang="en-US"/>
              <a:t>beberapa tulang rusuk tulang dada tumbuh tidak normal, menghasilkan cekungan atau lengkungan ke dalam pada penampilan dinding dada anterior.</a:t>
            </a:r>
          </a:p>
          <a:p>
            <a:endParaRPr lang="en-US"/>
          </a:p>
        </p:txBody>
      </p:sp>
      <p:sp>
        <p:nvSpPr>
          <p:cNvPr id="25604" name="AutoShape 2" descr="data:image/jpeg;base64,/9j/4AAQSkZJRgABAQAAAQABAAD/2wBDAAkGBwgHBgkIBwgKCgkLDRYPDQwMDRsUFRAWIB0iIiAdHx8kKDQsJCYxJx8fLT0tMTU3Ojo6Iys/RD84QzQ5Ojf/2wBDAQoKCg0MDRoPDxo3JR8lNzc3Nzc3Nzc3Nzc3Nzc3Nzc3Nzc3Nzc3Nzc3Nzc3Nzc3Nzc3Nzc3Nzc3Nzc3Nzc3Nzf/wAARCADqALgDASIAAhEBAxEB/8QAGwAAAgMBAQEAAAAAAAAAAAAAAwQCBQYAAQf/xAA5EAABBAECBAQEBAUEAgMAAAABAAIDESEEMQUSQVEiYXGRBhMygVKhseEUI0LB0TNicvAVFlOi8f/EABgBAAMBAQAAAAAAAAAAAAAAAAABAgME/8QAHhEBAQACAwEAAwAAAAAAAAAAAAECEQMhMUESMnH/2gAMAwEAAhEDEQA/ALg7n1XoXnU56qQKAkFIb5URlVfFOMDTkwaMCXUHcjIZ6+aVujkt6hziHEYtC3lr5k7h4ImnJ9ewVQ2KbWTfP1j+Z/8AS0fSzyASMMU4e6WQPfI7LnncqwhncAA4Eeqyyy26MMJj/T0MLWgAAJ+JjS0beyrI3udsmI3yCqItJZ0sIB5mgds37obsnIFqLZpug5vK1B8krQR8soD2TAyKQCSGmwhyah4H+mfNBOpAuwbpIJkVdKPLzNJ6qLNTECbOVxmbVNNjogEJMT10K9hiJ53YJ2Xmrjm5xKxlgb5yntC0PiPLnmShqF7A15vGV7yWKIBHelcazhpc3mDc+SrGjlcWOwQiJs0S/wBOQ3taY5LG58jshPHM5/qpRvIFFNDZ8G1rtdw9skhuVh+XIe5HX7ik6Vn/AISfbtczoPlu+/iC0BW2N3GGU1UTlcvCuVAv/UULVauDRx887+W9huT6BK8V4nDw6Ml5uR30t7qlgEmrk+fqDzSu9mjsFGWWlYYfkPqOI6ziBLG3ptOccrT4nDzP+E5w7Tw6doa2NoC90+mIHmnWaZ+4BB7LPdrpmMx8GHy3AEAIE8TD9FX1wpsjcDk/3Xr4ybIFeaATyw2Mo7HgiiF3yiRVZtefKI7ILZljbAN1nuihsuKcl4rZ1tORuxV+oQNhuHR7AUvLpo3AkCj2TcpFJcnN2gtlH6UDshGANsD7p5zhdHdBdQBQrYDbGMUEkZTpNbQHgeL+6eJzaR1jeaWN5/ptIbWbdQHsKpOIsDdRzNFAhOQG6rGEDXAFqCtVzW24qMjKBTDGhdKxCFl8Hn+drr3LI/1ctISs38KU3Wapl0XRNIHej+60ZW2HjHP1ErlxXKkvmcupdxf4i1EriTHC4tj9ytbw+Dawsn8LwhzpJDu55zXmVudDHt3XPfXXjNQ/poAawrCPTAj8kPTNaK6kqxioCsDytOHaSdp2990N2nGcYKsHgWUGQYTTtUvgDSRmuy85cdU5K2ggBviqhaRWg8vopAYIJpF5L9VxbQx0QAHGggSDchNPbgd0u8Cj0pBwEu3BQ+fpv5r1+ShA0UB71KX1YBBR3OrdLah4I3SMLTO8RXmo8WAvIhTiSpkXlBelg2iue20dzaUCL2QC+n1P8BrYtSb5GmpP+J3/AMraOFEgkGuyxOpYHMcCMEUtVwyYz8M00hNuMQB9Rg/otOO/GXJO9mSuXjly0ZMJ8OR8rBXdbDSANorLcBbys+9rV6QYG3dc7s+LPTkA9k9G4qvheMCze+ybY6sWnCozji+iA9xvyUiawhuP5ppDdnoh8mdkUg2KOOq9LckfmggwO4yuIqseqLQHRcW+hQZN7c2lpG+u6ekH4qA9UrKOpSOQnJ1SzzSalB6VSUmKR3SD3Wl5chTskbIZ3CCSjAJI6rvpwvIiTPS9nNOFboCLje6gF4e3dSYMIBbUDCvfhxxPCIwej3j/AOypNT9BVz8N3/4pp7yv/X9lWHqOXxZkrlElctmDI8FoArUaY20Zwsvwm6zt1Wl0psA36Uud2rOMjtk7JhpomrSkZ8imWvxnpummiA9OqgXdOy85vsVAHNWmhMVnOVMkkf5Qy7GKXB+d7RTkFAs7FccuqlFpwpk4sKV6AkAO2/mlpR0TkgqySlJc5/sgEZBW+yr5yFYajzVXqTQ80JC5t82hlyGH2aUw3wj1QSenH80nyRJG7rzRt5i9yJMKBpBwCrNKQwFEbryR3UIBbVOoHyWg4Iz5fCNMDu5pf7klZLiMxJbCz/Uk8IHmcBblrGxMbG3ZjQwfZXhO2fL8cVy8JXLViyPCDbRS0emcOUXV9lmeDm2D1JWj058Axsud2rSImkUEbd90qw2QT+SNvXfZNNE5zsBSlZGRm0EOBd/ZTsBNCTn+SgHjHbugyS8ljr5pR+ta14jy55Ipo3rqotXitmyD/wDUVriTjZIRvwLIJ3TDH2EpV0V5tvolpjhGLrzSWnd4c59FSdktQd8Kp1TsVas9Q7fKqNWaBJQgvCRZU5pA1uN0ux/KLtdpgdRPZ+gICz0bSyHO69mNlTuqAUZMeqZljjdCkfg+iJIaSeokppykcC4TAdZ8RQOcLbFch8q2/MralZn4T5TrdW4/UI219yb/ALLSErXDxz8l3k4lcouK5Whj+EOpmTQJ6rSaZ3hv7LM8L8Iz3O60GneK+oHNYyud2rRp2zhELqPqlo5Kv2ROe/ummiA1/lEe4/kgWR1Ui4keiCA1LsXdUshoeMRv1U8rn7OIFfhBpaHjeo+RoZ5LyxhI9l8z4XpZnwsLWOc4NvOcdUa2LdWPqOl1rZWAxHnFbjYqxZL4bu1jfh6aV7jFOHMokAltbDqtVCDQx6qdLPMkJHkgTOOw87K4vIwEGZ2EypXUE3uqjWu9lZ6g4KoOITj5gZeShAUj6YVY6Fhjibe+6rYGfOnaCCWty5XIrGP2Tg0M0kCyhSyWcImCUvOhWi8slKu1MheaCamSzmii72UjSw+FHcuvmb+KI/kR/lae1k/hp3LxZo/FG8fp/haorbDxz8nVcSuUSVytDJ8PFNF5zi1c6UhgoADJsBVHD/pxuraE9Cft2XO7T7HbZRWuSzMAVd+qKCc5G3VMqYBvPdc40LQwcdOyjI+mi8ILSp45epg/h22XPPQWa6pfRcJdpxpYm8rhGwtvY2mx49YT+FuPKz+ychHitI5Hml0HJqHSFoa1wFjudrT2G4AyuYBvdopbjP6IUCQXdUKQb1uEw5obZtLTnCaaQ1bi1h7rMSky697jdR9ei0GvcS3Bz5KgmaIwWg+J25KVStOF6f8Ak/Nd/Wbry6KxEVDO6Fw6MP0zSx2QNimH87txRrZUuRB4rySspxRTTtsJd0ZN9EiJPbZQZBYqk6+PyQC0A4/NTTK6WcaLimlldhgeGu8gRX91snYJF7LDcQYHnlOxblabgeu/juHMc83NH/Lk9RsfuFpx345+WfVg4rlEnC5asmb4b9NHqVcRA0qjQDw91cxOAFHrsud2wdg8gFMDJAJUG30pTsdaz0TNMblBnIAPQIlEDz7pXVOwUJL6bMkrt8hv5fum2b4vdIaR3hccUXHCeicLGAe6lUOROI390wHpaOvRHwRWcoFePcK8/NJzHqSmJBjskp/W+yaVfrHWFRzW6UEnqFcaoE5VVK3xix/UEJ0sNNK/TSloPhtXMEzJQObPmqUt5gCpwTGJ/KThNS5LW3gIElYAC9ilseZUnAGyavogEpG7lLSYu089tjukpmkXhTTVWpNz7dEXgOp/hOKiNx/l6kcjv+Q+k/qPugz2JwT1FJPW8zR8yP62Hmb6jITl0nKbmm8JtcgxTNmhjlafDI0OH3C5dDkUmg+mr6q4id4dwK6qi4e+xd9Vbwuv+x7rB2w6w5OKCI11julmOOf+2jMNb7IOiEgDp6pLWO8J32R5XtYwudsBeMpHWOIYR5ISX0co5avcnCs4nB235dVntFIS0jpatIZCCFJ7WzMFE5zj/CUjlB3KZa5pG6IdeuksmjWOoS0xbX2RXM7JaVhLsGk0kdRk1m1WyM/mAi6Ct5WUCkpI6OyAlFtlQ1A8NjdSjK9mFt6ICejltvmE8197qn0jiHEdirGOS25QBJXAdUjMbJtMvODlIzvq690rThHW0C1w6FLarIIU9S/mkazu4LzVDw2PsgL74ek+ZweCz9HMz2K5J/Csl6OeP8Exx5EBcujHxx5TVqu4ZMSBRFXm1f6d9tB7rJ8KkpmR/wBytDBJQo7bLF1y9LVhF5RQ41nok4n3lMXj1QYr3A2eirdc6oz5hOucCM7Ku17rY7PRBVW6N3KRexVzCPCDus9w2QT6Zjhv0VzoZqw4pCVYtz1A9UZryzf3CGADkKbCP6spKFE2KKg9zclvRc5rTmsqDjQqk0gS5sXhLPApMv2ygOIIwgBMaebfClKAGEqbW52Xk30fskauYeWc9j0TzHYVe/EybY49UyHe/dKag+EosjuyS1UmMpAi08+rB6NBKJNsQhaY+J78ZdXsiynCehBPhiT5et1UZOHxtcPUE3+q5KcLk+VxiAnZ/Mz3H7LlrhenNydZEuEm2m+jiPzWhgfjPULOcGNhw/3n9VfxYofcrO+ujHxZwvoZTLTYBPZIRE4TYfij2QoV7sZ9FWa4/wAs2mpJKyThVuufbHV2OEJrP/DuoqNg7tGFp46w4Y7rDcJlMLw070tjo5Q5gvr1TynacL0u4TYR2nOyR08gTnPYwoaC82OqG52F4HhCeTW9Jk8fIDdoAdbqvK9fleDfdAGYBR6IOoeA05telx6JeVxJ3QeyrvqtEDsKBGSoOOeyCornepVfq5QAUV7+6Q1bvCT5J6RtLTuqMdzkoxNtpI6aUOYCNiEy09E6qXovM75UsUrf6Hh3sVylqhdjqVyJdJyxlpTgpw7/AJn9Sr+J1kXt19FmuDSAc99Hn9StBp3WRSWXVVx/rFpBtnvhHJ7Ul4XbDfqinFEn0SWFM+tykNQ7mLRe5A/NM6p3ZV7pAZYwP/kbj7pxnWf4vB/Bcc1UTBTRIXN9DlXnC9QHt5Tv0VZ8Ugf+wyebWn9UTQE8gLd2rTKMuOtTG6s9U7E+xuqjSzc7N8hOxPI2NrJ0HT5ClFxUA+zuvasdPugqgTfqey8A6qRFDbPkvHOrIQNPHU0JWR1YtezzJVzze+UBN5oJd7jZypPN4QztaZbCmfQyljGdTPFpw6vmO5L7Wu1D/GAUXhlO4nBf9Nu/I/5VRnldRS6B8kTn6eYFskTuVzexVoHdkH4og/heKRatg8GoaQ49nD9q9lGKSwE8oXHl1oxLltrl5dtPXsuUNmf4dNyTSD/fn3K1eld4QsfG3k180e3je381qOHy80TT1IVZxHDetLyE9UTmObSsT+nkiueCM7LONr4W1b6buq57/wCRK8YLRY8k3qnk3gn7Kv5yIHitzSqM6R49M3U8e1Dm5DQG48h+6Y0Z5SCOvRVWjaXzSvcSSXEWVb6UYV5McItITymxi0/FJYq1Xw2AAmG2D3UN8fFi1+yIH35KubKR6qfziKJSB4v6pfUShjN90u+cgYSk0hfucJkI6UHPRRLrKFdLy76oIXmA80N7qyvQbQpHYvomfhJ9u1ArYC8Jnhh5eKRXduDh9q/ZBimaHSNIzd+qnwtxfxpoGzYXn9Aqx9Z59YrLj+k/juFzRNFyM/mR/wDIf9Kyugm5om5wttzVkLFazT/wHFJYGgtjceaMf7TkD9R9ldY43SxjdfVcgQv2K5Z6dMqn1oMPGdR5TOPvn+6uOHTcrns7HHoUDjUUf/lpj8tl834QmtLGz+IHgb9I6Ks2XFV3BJYxujiqQtIxnIPA32TjY2V9DfZZOlXajdVkt+JvnavHsaTlo9lXzRs5neBvsnEVR6RgY94r+t36q0gZlDjjj+c/wN+s9PNWmnjZY8DfZVWeLoQSEy1oI2Knp2N/C32TTI2V9DfZQ1hEt8lBzfJWTo2fgb7ILo2fgbv2QFe4fdCcB0Cf+Wyvob7ITo2X9DfZNJJxNrzmsYCafGyz4G7dl58tl/Q32QRfmx6oMhweY+yc5G/hHsl5GMI+lvsnDVrnUXOGEb4dla7ieqBcOb5QDR3zn+ylPGyj4G+yV4Oxo41BTQLdmhvgq8WPJ4099CqH4q0xfBFq2fXCeVx/2nr9iB7rS8jK+lvsleJxsPDtWCxpHyjuFdZMpp3hzAQuRtDGz5X0N27LlGm8v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5605" name="Picture 4" descr="http://t1.gstatic.com/images?q=tbn:ANd9GcSKWdN9PSIiiTX-silya1wkT4HOn2rc2bl_d-N-6BaYs5S0a0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724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3389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r>
              <a:rPr lang="en-US"/>
              <a:t>Pectus carinatum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pigeon’s chest,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dada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penonjolan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   dada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rusuk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bawaan</a:t>
            </a:r>
            <a:r>
              <a:rPr lang="en-US" dirty="0"/>
              <a:t> </a:t>
            </a:r>
            <a:r>
              <a:rPr lang="en-US" dirty="0" err="1"/>
              <a:t>soliter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;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Marfan</a:t>
            </a:r>
            <a:r>
              <a:rPr lang="en-US" dirty="0"/>
              <a:t>,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Morquio</a:t>
            </a:r>
            <a:r>
              <a:rPr lang="en-US" dirty="0"/>
              <a:t>, </a:t>
            </a:r>
            <a:r>
              <a:rPr lang="en-US" dirty="0" err="1"/>
              <a:t>sindrom</a:t>
            </a:r>
            <a:r>
              <a:rPr lang="en-US" dirty="0"/>
              <a:t> Noonan, </a:t>
            </a:r>
            <a:r>
              <a:rPr lang="en-US" dirty="0" err="1"/>
              <a:t>trisomi</a:t>
            </a:r>
            <a:r>
              <a:rPr lang="en-US" dirty="0"/>
              <a:t> 18,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yang normal,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organ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optimal.</a:t>
            </a:r>
          </a:p>
        </p:txBody>
      </p:sp>
      <p:pic>
        <p:nvPicPr>
          <p:cNvPr id="26628" name="Picture 2" descr="http://t3.gstatic.com/images?q=tbn:ANd9GcQ0x__XOoLz8zXDiPHFXIPlplQ886BnuyIykZfRthYsea_pPuW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8070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73183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Q68 </a:t>
            </a:r>
            <a:r>
              <a:rPr lang="en-US" sz="3200" b="1" dirty="0" err="1"/>
              <a:t>Deformitas</a:t>
            </a:r>
            <a:r>
              <a:rPr lang="en-US" sz="3200" b="1" dirty="0"/>
              <a:t> </a:t>
            </a:r>
            <a:r>
              <a:rPr lang="en-US" sz="3200" b="1" dirty="0" err="1"/>
              <a:t>kongenital</a:t>
            </a:r>
            <a:r>
              <a:rPr lang="en-US" sz="3200" b="1" dirty="0"/>
              <a:t> </a:t>
            </a:r>
            <a:r>
              <a:rPr lang="en-US" sz="3200" b="1" dirty="0" err="1"/>
              <a:t>muskuloskeleton</a:t>
            </a:r>
            <a:r>
              <a:rPr lang="en-US" sz="3200" b="1" dirty="0"/>
              <a:t> </a:t>
            </a:r>
            <a:r>
              <a:rPr lang="en-US" sz="3200" b="1" dirty="0" err="1"/>
              <a:t>lainnya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(Q71-Q73)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Q68.0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 m. </a:t>
            </a:r>
            <a:r>
              <a:rPr lang="en-AU" b="1" dirty="0" err="1"/>
              <a:t>sternocleidomastoideus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/>
              <a:t>Torticollis (</a:t>
            </a:r>
            <a:r>
              <a:rPr lang="en-AU" dirty="0" err="1"/>
              <a:t>sternomastoid</a:t>
            </a:r>
            <a:r>
              <a:rPr lang="en-AU" dirty="0"/>
              <a:t>) </a:t>
            </a:r>
            <a:r>
              <a:rPr lang="en-AU" dirty="0" err="1"/>
              <a:t>kongenital</a:t>
            </a:r>
            <a:r>
              <a:rPr lang="en-AU" dirty="0"/>
              <a:t> –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tertarik</a:t>
            </a:r>
            <a:r>
              <a:rPr lang="en-AU" dirty="0"/>
              <a:t> </a:t>
            </a:r>
            <a:r>
              <a:rPr lang="en-AU" dirty="0" err="1"/>
              <a:t>ke</a:t>
            </a:r>
            <a:r>
              <a:rPr lang="en-AU" dirty="0"/>
              <a:t> </a:t>
            </a:r>
            <a:r>
              <a:rPr lang="en-AU" dirty="0" err="1"/>
              <a:t>satu</a:t>
            </a:r>
            <a:r>
              <a:rPr lang="en-AU" dirty="0"/>
              <a:t> </a:t>
            </a:r>
            <a:r>
              <a:rPr lang="en-AU" dirty="0" err="1"/>
              <a:t>sisi</a:t>
            </a:r>
            <a:r>
              <a:rPr lang="en-AU" dirty="0"/>
              <a:t>  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Kontraktur</a:t>
            </a:r>
            <a:r>
              <a:rPr lang="en-AU" dirty="0"/>
              <a:t> (m.) sternocleidomastoid, </a:t>
            </a:r>
            <a:r>
              <a:rPr lang="en-AU" dirty="0" err="1"/>
              <a:t>tumor</a:t>
            </a:r>
            <a:r>
              <a:rPr lang="en-AU" dirty="0"/>
              <a:t> (</a:t>
            </a:r>
            <a:r>
              <a:rPr lang="en-AU" dirty="0" err="1"/>
              <a:t>kongenital</a:t>
            </a:r>
            <a:r>
              <a:rPr lang="en-AU" dirty="0"/>
              <a:t>) </a:t>
            </a:r>
            <a:r>
              <a:rPr lang="en-AU" dirty="0" err="1"/>
              <a:t>sternomastoid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Q68.1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tangan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/>
              <a:t>  Congenital </a:t>
            </a:r>
            <a:r>
              <a:rPr lang="en-AU" dirty="0" err="1"/>
              <a:t>clubfinger</a:t>
            </a:r>
            <a:r>
              <a:rPr lang="en-AU" dirty="0"/>
              <a:t> –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gada</a:t>
            </a:r>
            <a:r>
              <a:rPr lang="en-US" dirty="0"/>
              <a:t>;</a:t>
            </a:r>
            <a:r>
              <a:rPr lang="en-AU" dirty="0"/>
              <a:t> Spade-like hand (congenital) –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‘spade’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Q68.2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lutut</a:t>
            </a:r>
            <a:r>
              <a:rPr lang="en-AU" b="1" dirty="0"/>
              <a:t>  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Dislokasi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lutut</a:t>
            </a:r>
            <a:r>
              <a:rPr lang="en-AU" dirty="0"/>
              <a:t>, genu </a:t>
            </a:r>
            <a:r>
              <a:rPr lang="en-AU" dirty="0" err="1"/>
              <a:t>recurvatum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: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Q68.3 </a:t>
            </a:r>
            <a:r>
              <a:rPr lang="en-AU" b="1" dirty="0"/>
              <a:t>Congenital bowing </a:t>
            </a:r>
            <a:r>
              <a:rPr lang="en-AU" b="1" dirty="0" err="1"/>
              <a:t>pada</a:t>
            </a:r>
            <a:r>
              <a:rPr lang="en-AU" b="1" dirty="0"/>
              <a:t> femur </a:t>
            </a:r>
            <a:r>
              <a:rPr lang="en-AU" dirty="0"/>
              <a:t>[femur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busur</a:t>
            </a:r>
            <a:r>
              <a:rPr lang="en-AU" dirty="0"/>
              <a:t>]  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anteversi</a:t>
            </a:r>
            <a:r>
              <a:rPr lang="en-AU" dirty="0"/>
              <a:t> (</a:t>
            </a:r>
            <a:r>
              <a:rPr lang="en-AU" dirty="0" err="1"/>
              <a:t>leher</a:t>
            </a:r>
            <a:r>
              <a:rPr lang="en-AU" dirty="0"/>
              <a:t>) femur (Q65.8)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Q68.4 </a:t>
            </a:r>
            <a:r>
              <a:rPr lang="en-AU" b="1" dirty="0"/>
              <a:t>Congenital bowing </a:t>
            </a:r>
            <a:r>
              <a:rPr lang="en-AU" b="1" dirty="0" err="1"/>
              <a:t>pada</a:t>
            </a:r>
            <a:r>
              <a:rPr lang="en-AU" b="1" dirty="0"/>
              <a:t> tibia </a:t>
            </a:r>
            <a:r>
              <a:rPr lang="en-AU" b="1" dirty="0" err="1"/>
              <a:t>dan</a:t>
            </a:r>
            <a:r>
              <a:rPr lang="en-AU" b="1" dirty="0"/>
              <a:t> fibula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Q68.5 </a:t>
            </a:r>
            <a:r>
              <a:rPr lang="en-AU" b="1" dirty="0" err="1"/>
              <a:t>Bengkok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panjang</a:t>
            </a:r>
            <a:r>
              <a:rPr lang="en-AU" b="1" dirty="0"/>
              <a:t> </a:t>
            </a:r>
            <a:r>
              <a:rPr lang="en-AU" b="1" dirty="0" err="1"/>
              <a:t>tungkai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Q68.8 </a:t>
            </a:r>
            <a:r>
              <a:rPr lang="en-AU" b="1" dirty="0" err="1"/>
              <a:t>Deformitas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muskuloskeleton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AU" b="1" dirty="0"/>
              <a:t>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klavikula</a:t>
            </a:r>
            <a:r>
              <a:rPr lang="en-AU" dirty="0"/>
              <a:t>, </a:t>
            </a:r>
            <a:r>
              <a:rPr lang="en-AU" dirty="0" err="1"/>
              <a:t>siku</a:t>
            </a:r>
            <a:r>
              <a:rPr lang="en-AU" dirty="0"/>
              <a:t>, </a:t>
            </a:r>
            <a:r>
              <a:rPr lang="en-AU" dirty="0" err="1"/>
              <a:t>lengan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skapula</a:t>
            </a:r>
            <a:r>
              <a:rPr lang="en-AU" dirty="0"/>
              <a:t>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Dislokasi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siku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bahu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9093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Q69 </a:t>
            </a:r>
            <a:r>
              <a:rPr lang="en-US" dirty="0" err="1"/>
              <a:t>Polidaktili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Q69.0 </a:t>
            </a:r>
            <a:r>
              <a:rPr lang="en-AU" b="1" dirty="0"/>
              <a:t>Accessory finger(s) </a:t>
            </a:r>
            <a:r>
              <a:rPr lang="en-AU" dirty="0"/>
              <a:t>–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tambahan</a:t>
            </a:r>
            <a:endParaRPr lang="en-US" dirty="0"/>
          </a:p>
          <a:p>
            <a:r>
              <a:rPr lang="en-AU" dirty="0"/>
              <a:t>Q69.1 </a:t>
            </a:r>
            <a:r>
              <a:rPr lang="en-AU" b="1" dirty="0"/>
              <a:t>Accessory thumb(s) </a:t>
            </a:r>
            <a:r>
              <a:rPr lang="en-AU" dirty="0"/>
              <a:t>– </a:t>
            </a:r>
            <a:r>
              <a:rPr lang="en-AU" dirty="0" err="1"/>
              <a:t>ibu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tambahan</a:t>
            </a:r>
            <a:endParaRPr lang="en-US" dirty="0"/>
          </a:p>
          <a:p>
            <a:r>
              <a:rPr lang="en-AU" dirty="0"/>
              <a:t>Q69.2 </a:t>
            </a:r>
            <a:r>
              <a:rPr lang="en-AU" b="1" dirty="0"/>
              <a:t>Accessory toe(s) </a:t>
            </a:r>
            <a:r>
              <a:rPr lang="en-AU" dirty="0"/>
              <a:t>[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tambahan</a:t>
            </a:r>
            <a:r>
              <a:rPr lang="en-AU" dirty="0"/>
              <a:t>] </a:t>
            </a:r>
            <a:r>
              <a:rPr lang="en-US" dirty="0"/>
              <a:t>;</a:t>
            </a:r>
            <a:r>
              <a:rPr lang="en-AU" dirty="0"/>
              <a:t> Accessory hallux [</a:t>
            </a:r>
            <a:r>
              <a:rPr lang="en-AU" dirty="0" err="1"/>
              <a:t>ibu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tambahan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Q69.9 </a:t>
            </a:r>
            <a:r>
              <a:rPr lang="en-AU" b="1" dirty="0" err="1"/>
              <a:t>Polidaktili</a:t>
            </a:r>
            <a:r>
              <a:rPr lang="en-AU" b="1" dirty="0"/>
              <a:t>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/>
              <a:t>dijelaskan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/>
              <a:t> Supernumerary digit(s) NOS [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banyak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2865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Q70 </a:t>
            </a:r>
            <a:r>
              <a:rPr lang="en-US" dirty="0" err="1"/>
              <a:t>Sindactili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Q70.0 </a:t>
            </a:r>
            <a:r>
              <a:rPr lang="en-AU" b="1" dirty="0"/>
              <a:t>Fused fingers </a:t>
            </a:r>
            <a:r>
              <a:rPr lang="en-AU" dirty="0"/>
              <a:t>[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bersatu</a:t>
            </a:r>
            <a:r>
              <a:rPr lang="en-AU" dirty="0"/>
              <a:t>]</a:t>
            </a:r>
            <a:r>
              <a:rPr lang="en-US" dirty="0"/>
              <a:t>; </a:t>
            </a:r>
            <a:r>
              <a:rPr lang="en-AU" dirty="0" err="1"/>
              <a:t>Sindaktili</a:t>
            </a:r>
            <a:r>
              <a:rPr lang="en-AU" dirty="0"/>
              <a:t> </a:t>
            </a:r>
            <a:r>
              <a:rPr lang="en-AU" dirty="0" err="1"/>
              <a:t>kompleks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sinostosis</a:t>
            </a:r>
            <a:endParaRPr lang="en-US" dirty="0"/>
          </a:p>
          <a:p>
            <a:r>
              <a:rPr lang="en-AU" dirty="0"/>
              <a:t>Q70.1 </a:t>
            </a:r>
            <a:r>
              <a:rPr lang="en-AU" b="1" dirty="0"/>
              <a:t>Webbed fingers </a:t>
            </a:r>
            <a:r>
              <a:rPr lang="en-AU" dirty="0"/>
              <a:t>[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jaring</a:t>
            </a:r>
            <a:r>
              <a:rPr lang="en-AU" dirty="0"/>
              <a:t>]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Sindakctili</a:t>
            </a:r>
            <a:r>
              <a:rPr lang="en-AU" dirty="0"/>
              <a:t> </a:t>
            </a:r>
            <a:r>
              <a:rPr lang="en-AU" dirty="0" err="1"/>
              <a:t>simpleks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tanpa</a:t>
            </a:r>
            <a:r>
              <a:rPr lang="en-AU" dirty="0"/>
              <a:t> </a:t>
            </a:r>
            <a:r>
              <a:rPr lang="en-AU" dirty="0" err="1"/>
              <a:t>sinostosis</a:t>
            </a:r>
            <a:endParaRPr lang="en-US" dirty="0"/>
          </a:p>
          <a:p>
            <a:r>
              <a:rPr lang="en-AU" dirty="0"/>
              <a:t>Q70.2 </a:t>
            </a:r>
            <a:r>
              <a:rPr lang="en-AU" b="1" dirty="0"/>
              <a:t>Fused toes </a:t>
            </a:r>
            <a:r>
              <a:rPr lang="en-AU" dirty="0"/>
              <a:t>[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bersatu</a:t>
            </a:r>
            <a:r>
              <a:rPr lang="en-AU" dirty="0"/>
              <a:t>]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Sindaktili</a:t>
            </a:r>
            <a:r>
              <a:rPr lang="en-AU" dirty="0"/>
              <a:t> </a:t>
            </a:r>
            <a:r>
              <a:rPr lang="en-AU" dirty="0" err="1"/>
              <a:t>kompleks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sinostosis</a:t>
            </a:r>
            <a:endParaRPr lang="en-US" dirty="0"/>
          </a:p>
          <a:p>
            <a:r>
              <a:rPr lang="en-AU" dirty="0"/>
              <a:t>Q70.3 </a:t>
            </a:r>
            <a:r>
              <a:rPr lang="en-AU" b="1" dirty="0"/>
              <a:t>Webbed toes </a:t>
            </a:r>
            <a:r>
              <a:rPr lang="en-AU" dirty="0"/>
              <a:t>[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jaring</a:t>
            </a:r>
            <a:r>
              <a:rPr lang="en-AU" dirty="0"/>
              <a:t>]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Sindaktili</a:t>
            </a:r>
            <a:r>
              <a:rPr lang="en-AU" dirty="0"/>
              <a:t> </a:t>
            </a:r>
            <a:r>
              <a:rPr lang="en-AU" dirty="0" err="1"/>
              <a:t>simpleks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kaki </a:t>
            </a:r>
            <a:r>
              <a:rPr lang="en-AU" dirty="0" err="1"/>
              <a:t>tanpa</a:t>
            </a:r>
            <a:r>
              <a:rPr lang="en-AU" dirty="0"/>
              <a:t> </a:t>
            </a:r>
            <a:r>
              <a:rPr lang="en-AU" dirty="0" err="1"/>
              <a:t>sinostosis</a:t>
            </a:r>
            <a:endParaRPr lang="en-US" dirty="0"/>
          </a:p>
          <a:p>
            <a:r>
              <a:rPr lang="en-AU" dirty="0"/>
              <a:t>Q70.4 </a:t>
            </a:r>
            <a:r>
              <a:rPr lang="en-AU" b="1" dirty="0" err="1"/>
              <a:t>Polisindaktili</a:t>
            </a:r>
            <a:endParaRPr lang="en-US" b="1" dirty="0"/>
          </a:p>
          <a:p>
            <a:r>
              <a:rPr lang="en-AU" dirty="0"/>
              <a:t>Q70.9 </a:t>
            </a:r>
            <a:r>
              <a:rPr lang="en-AU" b="1" dirty="0" err="1"/>
              <a:t>Sindaktili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Symphalangy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2296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304800"/>
            <a:ext cx="8699500" cy="62579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POLYDACTILY KAKI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/>
              <a:t>adalah</a:t>
            </a:r>
            <a:r>
              <a:rPr lang="en-US" sz="3000" dirty="0"/>
              <a:t> </a:t>
            </a:r>
            <a:r>
              <a:rPr lang="en-US" sz="3000" dirty="0" err="1"/>
              <a:t>deformitas</a:t>
            </a:r>
            <a:r>
              <a:rPr lang="en-US" sz="3000" dirty="0"/>
              <a:t> yang </a:t>
            </a:r>
            <a:r>
              <a:rPr lang="en-US" sz="3000" dirty="0" err="1"/>
              <a:t>relatif</a:t>
            </a:r>
            <a:r>
              <a:rPr lang="en-US" sz="3000" dirty="0"/>
              <a:t> </a:t>
            </a:r>
            <a:r>
              <a:rPr lang="en-US" sz="3000" dirty="0" err="1"/>
              <a:t>umum</a:t>
            </a:r>
            <a:r>
              <a:rPr lang="en-US" sz="3000" dirty="0"/>
              <a:t>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/>
              <a:t>biasanya</a:t>
            </a:r>
            <a:r>
              <a:rPr lang="en-US" sz="3000" dirty="0"/>
              <a:t> </a:t>
            </a:r>
            <a:r>
              <a:rPr lang="en-US" sz="3000" dirty="0" err="1"/>
              <a:t>melibatkan</a:t>
            </a:r>
            <a:r>
              <a:rPr lang="en-US" sz="3000" dirty="0"/>
              <a:t> </a:t>
            </a:r>
            <a:r>
              <a:rPr lang="en-US" sz="3000" dirty="0" err="1"/>
              <a:t>jari</a:t>
            </a:r>
            <a:r>
              <a:rPr lang="en-US" sz="3000" dirty="0"/>
              <a:t> kaki ke-5.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/>
              <a:t>memiliki</a:t>
            </a:r>
            <a:r>
              <a:rPr lang="en-US" sz="3000" dirty="0"/>
              <a:t> </a:t>
            </a:r>
            <a:r>
              <a:rPr lang="en-US" sz="3000" dirty="0" err="1"/>
              <a:t>riwayat</a:t>
            </a:r>
            <a:r>
              <a:rPr lang="en-US" sz="3000" dirty="0"/>
              <a:t> </a:t>
            </a:r>
            <a:r>
              <a:rPr lang="en-US" sz="3000" dirty="0" err="1"/>
              <a:t>keluarga</a:t>
            </a:r>
            <a:r>
              <a:rPr lang="en-US" sz="3000" dirty="0"/>
              <a:t> yang </a:t>
            </a:r>
            <a:r>
              <a:rPr lang="en-US" sz="3000" dirty="0" err="1"/>
              <a:t>positif</a:t>
            </a:r>
            <a:endParaRPr lang="en-US" sz="3000" dirty="0"/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/>
              <a:t>Pengobatan</a:t>
            </a:r>
            <a:r>
              <a:rPr lang="en-US" sz="3000" dirty="0"/>
              <a:t>:  </a:t>
            </a:r>
          </a:p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err="1"/>
              <a:t>Jari</a:t>
            </a:r>
            <a:r>
              <a:rPr lang="en-US" sz="3000" dirty="0"/>
              <a:t> </a:t>
            </a:r>
            <a:r>
              <a:rPr lang="en-US" sz="3000" dirty="0" err="1"/>
              <a:t>tambahan</a:t>
            </a:r>
            <a:r>
              <a:rPr lang="en-US" sz="3000" dirty="0"/>
              <a:t> yang </a:t>
            </a:r>
            <a:r>
              <a:rPr lang="en-US" sz="3000" dirty="0" err="1"/>
              <a:t>rudimenter</a:t>
            </a:r>
            <a:r>
              <a:rPr lang="en-US" sz="3000" dirty="0"/>
              <a:t> </a:t>
            </a:r>
            <a:r>
              <a:rPr lang="en-US" sz="3000" dirty="0" err="1"/>
              <a:t>dapat</a:t>
            </a:r>
            <a:r>
              <a:rPr lang="en-US" sz="3000" dirty="0"/>
              <a:t> </a:t>
            </a:r>
            <a:r>
              <a:rPr lang="en-US" sz="3000" dirty="0" err="1"/>
              <a:t>diligasi</a:t>
            </a:r>
            <a:r>
              <a:rPr lang="en-US" sz="3000" dirty="0"/>
              <a:t> </a:t>
            </a:r>
            <a:r>
              <a:rPr lang="en-US" sz="3000" dirty="0" err="1"/>
              <a:t>saat</a:t>
            </a:r>
            <a:r>
              <a:rPr lang="en-US" sz="3000" dirty="0"/>
              <a:t> </a:t>
            </a:r>
            <a:r>
              <a:rPr lang="en-US" sz="3000" dirty="0" err="1"/>
              <a:t>awal</a:t>
            </a:r>
            <a:r>
              <a:rPr lang="en-US" sz="3000" dirty="0"/>
              <a:t> </a:t>
            </a:r>
            <a:r>
              <a:rPr lang="en-US" sz="3000" dirty="0" err="1"/>
              <a:t>kelahiran</a:t>
            </a:r>
            <a:r>
              <a:rPr lang="en-US" sz="3000" dirty="0"/>
              <a:t> </a:t>
            </a:r>
            <a:r>
              <a:rPr lang="en-US" sz="3000" dirty="0" err="1"/>
              <a:t>sehingga</a:t>
            </a:r>
            <a:r>
              <a:rPr lang="en-US" sz="3000" dirty="0"/>
              <a:t> </a:t>
            </a:r>
            <a:r>
              <a:rPr lang="en-US" sz="3000" dirty="0" err="1"/>
              <a:t>terjadi</a:t>
            </a:r>
            <a:r>
              <a:rPr lang="en-US" sz="3000" dirty="0"/>
              <a:t> </a:t>
            </a:r>
            <a:r>
              <a:rPr lang="en-US" sz="3000" dirty="0" err="1"/>
              <a:t>amputasi</a:t>
            </a:r>
            <a:r>
              <a:rPr lang="en-US" sz="3000" dirty="0"/>
              <a:t> </a:t>
            </a:r>
            <a:r>
              <a:rPr lang="en-US" sz="3000" dirty="0" err="1"/>
              <a:t>otomatis</a:t>
            </a:r>
            <a:r>
              <a:rPr lang="en-US" sz="3000" dirty="0"/>
              <a:t>.</a:t>
            </a:r>
          </a:p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err="1"/>
              <a:t>Pada</a:t>
            </a:r>
            <a:r>
              <a:rPr lang="en-US" sz="3000" dirty="0"/>
              <a:t> yang </a:t>
            </a:r>
            <a:r>
              <a:rPr lang="en-US" sz="3000" dirty="0" err="1"/>
              <a:t>mempunyai</a:t>
            </a:r>
            <a:r>
              <a:rPr lang="en-US" sz="3000" dirty="0"/>
              <a:t> </a:t>
            </a:r>
            <a:r>
              <a:rPr lang="en-US" sz="3000" dirty="0" err="1"/>
              <a:t>artikulasi</a:t>
            </a:r>
            <a:r>
              <a:rPr lang="en-US" sz="3000" dirty="0"/>
              <a:t> </a:t>
            </a:r>
            <a:r>
              <a:rPr lang="en-US" sz="3000" dirty="0" err="1"/>
              <a:t>dibutuhkan</a:t>
            </a:r>
            <a:r>
              <a:rPr lang="en-US" sz="3000" dirty="0"/>
              <a:t> </a:t>
            </a:r>
            <a:r>
              <a:rPr lang="en-US" sz="3000" dirty="0" err="1"/>
              <a:t>eksisi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usia</a:t>
            </a:r>
            <a:r>
              <a:rPr lang="en-US" sz="3000" dirty="0"/>
              <a:t> </a:t>
            </a:r>
            <a:r>
              <a:rPr lang="en-US" sz="3000" dirty="0" err="1"/>
              <a:t>sekitar</a:t>
            </a:r>
            <a:r>
              <a:rPr lang="en-US" sz="3000" dirty="0"/>
              <a:t> 1 </a:t>
            </a:r>
            <a:r>
              <a:rPr lang="en-US" sz="3000" dirty="0" err="1"/>
              <a:t>tahun</a:t>
            </a:r>
            <a:r>
              <a:rPr lang="en-US" sz="3000" dirty="0"/>
              <a:t>.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/>
              <a:t> </a:t>
            </a:r>
            <a:r>
              <a:rPr lang="en-US" sz="3000" dirty="0" err="1"/>
              <a:t>Prinsip</a:t>
            </a:r>
            <a:r>
              <a:rPr lang="en-US" sz="3000" dirty="0"/>
              <a:t> </a:t>
            </a:r>
            <a:r>
              <a:rPr lang="en-US" sz="3000" dirty="0" err="1"/>
              <a:t>pengobatan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polidaktili</a:t>
            </a:r>
            <a:r>
              <a:rPr lang="en-US" sz="3000" dirty="0"/>
              <a:t> </a:t>
            </a:r>
            <a:r>
              <a:rPr lang="en-US" sz="3000" dirty="0" err="1"/>
              <a:t>adalah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menyelamatkan</a:t>
            </a:r>
            <a:r>
              <a:rPr lang="en-US" sz="3000" dirty="0"/>
              <a:t> </a:t>
            </a:r>
            <a:r>
              <a:rPr lang="en-US" sz="3000" dirty="0" err="1"/>
              <a:t>jari</a:t>
            </a:r>
            <a:r>
              <a:rPr lang="en-US" sz="3000" dirty="0"/>
              <a:t> </a:t>
            </a:r>
            <a:r>
              <a:rPr lang="en-US" sz="3000" dirty="0" err="1"/>
              <a:t>tambahan</a:t>
            </a:r>
            <a:r>
              <a:rPr lang="en-US" sz="3000" dirty="0"/>
              <a:t> yang </a:t>
            </a:r>
            <a:r>
              <a:rPr lang="en-US" sz="3000" dirty="0" err="1"/>
              <a:t>mempunyai</a:t>
            </a:r>
            <a:r>
              <a:rPr lang="en-US" sz="3000" dirty="0"/>
              <a:t> </a:t>
            </a:r>
            <a:r>
              <a:rPr lang="en-US" sz="3000" dirty="0" err="1"/>
              <a:t>susunan</a:t>
            </a:r>
            <a:r>
              <a:rPr lang="en-US" sz="3000" dirty="0"/>
              <a:t> yang </a:t>
            </a:r>
            <a:r>
              <a:rPr lang="en-US" sz="3000" dirty="0" err="1"/>
              <a:t>terbaik</a:t>
            </a:r>
            <a:r>
              <a:rPr lang="en-US" sz="3000" dirty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SYNDACTYLY KAKI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/>
              <a:t>adalah</a:t>
            </a:r>
            <a:r>
              <a:rPr lang="en-US" sz="3000" dirty="0"/>
              <a:t> </a:t>
            </a:r>
            <a:r>
              <a:rPr lang="en-US" sz="3000" dirty="0" err="1"/>
              <a:t>kondisi</a:t>
            </a:r>
            <a:r>
              <a:rPr lang="en-US" sz="3000" dirty="0"/>
              <a:t> kaki yang </a:t>
            </a:r>
            <a:r>
              <a:rPr lang="en-US" sz="3000" dirty="0" err="1"/>
              <a:t>relatif</a:t>
            </a:r>
            <a:r>
              <a:rPr lang="en-US" sz="3000" dirty="0"/>
              <a:t> </a:t>
            </a:r>
            <a:r>
              <a:rPr lang="en-US" sz="3000" dirty="0" err="1"/>
              <a:t>umum</a:t>
            </a:r>
            <a:r>
              <a:rPr lang="en-US" sz="3000" dirty="0"/>
              <a:t>.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/>
              <a:t>Kasus</a:t>
            </a:r>
            <a:r>
              <a:rPr lang="en-US" sz="3000" dirty="0"/>
              <a:t> </a:t>
            </a:r>
            <a:r>
              <a:rPr lang="en-US" sz="3000" dirty="0" err="1"/>
              <a:t>syndactyly</a:t>
            </a:r>
            <a:r>
              <a:rPr lang="en-US" sz="3000" dirty="0"/>
              <a:t> </a:t>
            </a:r>
            <a:r>
              <a:rPr lang="en-US" sz="3000" dirty="0" err="1"/>
              <a:t>biasanya</a:t>
            </a:r>
            <a:r>
              <a:rPr lang="en-US" sz="3000" dirty="0"/>
              <a:t> </a:t>
            </a:r>
            <a:r>
              <a:rPr lang="en-US" sz="3000" dirty="0" err="1"/>
              <a:t>tanpa</a:t>
            </a:r>
            <a:r>
              <a:rPr lang="en-US" sz="3000" dirty="0"/>
              <a:t> </a:t>
            </a:r>
            <a:r>
              <a:rPr lang="en-US" sz="3000" dirty="0" err="1"/>
              <a:t>gejala</a:t>
            </a:r>
            <a:r>
              <a:rPr lang="en-US" sz="3000" dirty="0"/>
              <a:t>,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/>
              <a:t>riwayat</a:t>
            </a:r>
            <a:r>
              <a:rPr lang="en-US" sz="3000" dirty="0"/>
              <a:t> </a:t>
            </a:r>
            <a:r>
              <a:rPr lang="en-US" sz="3000" dirty="0" err="1"/>
              <a:t>keluarga</a:t>
            </a:r>
            <a:r>
              <a:rPr lang="en-US" sz="3000" dirty="0"/>
              <a:t> </a:t>
            </a:r>
            <a:r>
              <a:rPr lang="en-US" sz="3000" dirty="0" err="1"/>
              <a:t>positif</a:t>
            </a:r>
            <a:r>
              <a:rPr lang="en-US" sz="3000" dirty="0"/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29699" name="Picture 2" descr="http://t3.gstatic.com/images?q=tbn:ANd9GcQPR3X8kPdLDEj7LkUeIUy5D_yy4iXyywFPTuG58Qsc3FQpbUO_KL55J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4" descr="http://1.bp.blogspot.com/-Vprc98PW0E8/TcDA5ix4k-I/AAAAAAAAAHI/eHl4_kMeEr4/s1600/110327.jpg"/>
          <p:cNvSpPr>
            <a:spLocks noChangeAspect="1" noChangeArrowheads="1"/>
          </p:cNvSpPr>
          <p:nvPr/>
        </p:nvSpPr>
        <p:spPr bwMode="auto">
          <a:xfrm>
            <a:off x="63500" y="-136525"/>
            <a:ext cx="354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1" name="AutoShape 6" descr="http://1.bp.blogspot.com/-Vprc98PW0E8/TcDA5ix4k-I/AAAAAAAAAHI/eHl4_kMeEr4/s1600/110327.jpg"/>
          <p:cNvSpPr>
            <a:spLocks noChangeAspect="1" noChangeArrowheads="1"/>
          </p:cNvSpPr>
          <p:nvPr/>
        </p:nvSpPr>
        <p:spPr bwMode="auto">
          <a:xfrm>
            <a:off x="63500" y="-136525"/>
            <a:ext cx="354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9702" name="Picture 8" descr="http://t0.gstatic.com/images?q=tbn:ANd9GcQ5NgmILnJNgKPWO9V7tA5rt0Hs4IqRZrgdkXl6cYGV-jr-IlaAs2nNTQJ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8842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Q71 </a:t>
            </a:r>
            <a:r>
              <a:rPr lang="en-US" dirty="0" err="1"/>
              <a:t>Cacad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Q71.0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komplit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/>
              <a:t>atas</a:t>
            </a:r>
            <a:endParaRPr lang="en-US" dirty="0"/>
          </a:p>
          <a:p>
            <a:r>
              <a:rPr lang="en-AU" dirty="0"/>
              <a:t>Q71.1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lengan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ada</a:t>
            </a:r>
            <a:r>
              <a:rPr lang="en-AU" dirty="0"/>
              <a:t> </a:t>
            </a:r>
            <a:endParaRPr lang="en-US" dirty="0"/>
          </a:p>
          <a:p>
            <a:r>
              <a:rPr lang="en-AU" dirty="0"/>
              <a:t>Q71.2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lengan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keduanya</a:t>
            </a:r>
            <a:endParaRPr lang="en-US" dirty="0"/>
          </a:p>
          <a:p>
            <a:r>
              <a:rPr lang="en-AU" dirty="0"/>
              <a:t>Q71.3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(-</a:t>
            </a:r>
            <a:r>
              <a:rPr lang="en-AU" dirty="0" err="1"/>
              <a:t>jari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Q71.4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radius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Clubhand</a:t>
            </a:r>
            <a:r>
              <a:rPr lang="en-AU" dirty="0"/>
              <a:t> (congenital), radial </a:t>
            </a:r>
            <a:r>
              <a:rPr lang="en-AU" dirty="0" err="1"/>
              <a:t>clubhand</a:t>
            </a:r>
            <a:endParaRPr lang="en-US" dirty="0"/>
          </a:p>
          <a:p>
            <a:r>
              <a:rPr lang="en-AU" dirty="0"/>
              <a:t>Q71.5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ulna</a:t>
            </a:r>
            <a:endParaRPr lang="en-US" dirty="0"/>
          </a:p>
          <a:p>
            <a:r>
              <a:rPr lang="en-AU" dirty="0"/>
              <a:t>Q71.6 Lobster-claw hand</a:t>
            </a:r>
            <a:endParaRPr lang="en-US" dirty="0"/>
          </a:p>
          <a:p>
            <a:r>
              <a:rPr lang="en-AU" dirty="0"/>
              <a:t>Q71.8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lain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/>
              <a:t>atas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Pemendekan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/>
              <a:t>atas</a:t>
            </a:r>
            <a:endParaRPr lang="en-US" dirty="0"/>
          </a:p>
          <a:p>
            <a:r>
              <a:rPr lang="en-AU" dirty="0"/>
              <a:t>Q71.9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lain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1466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Q72 </a:t>
            </a:r>
            <a:r>
              <a:rPr lang="en-US" dirty="0" err="1"/>
              <a:t>Cacad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Q72.0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komplit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/>
              <a:t>bawah</a:t>
            </a:r>
            <a:endParaRPr lang="en-US" dirty="0"/>
          </a:p>
          <a:p>
            <a:r>
              <a:rPr lang="en-AU" dirty="0"/>
              <a:t>Q72.1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paha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tungkai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kaki </a:t>
            </a:r>
            <a:r>
              <a:rPr lang="en-AU" dirty="0" err="1"/>
              <a:t>ada</a:t>
            </a:r>
            <a:endParaRPr lang="en-US" dirty="0"/>
          </a:p>
          <a:p>
            <a:r>
              <a:rPr lang="en-AU" dirty="0"/>
              <a:t>Q72.2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tungkai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kaki </a:t>
            </a:r>
            <a:r>
              <a:rPr lang="en-AU" dirty="0" err="1"/>
              <a:t>keduanya</a:t>
            </a:r>
            <a:endParaRPr lang="en-US" dirty="0"/>
          </a:p>
          <a:p>
            <a:r>
              <a:rPr lang="en-AU" dirty="0"/>
              <a:t>Q72.3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kaki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(-</a:t>
            </a:r>
            <a:r>
              <a:rPr lang="en-AU" dirty="0" err="1"/>
              <a:t>jari</a:t>
            </a:r>
            <a:r>
              <a:rPr lang="en-AU" dirty="0"/>
              <a:t>) kaki</a:t>
            </a:r>
            <a:endParaRPr lang="en-US" dirty="0"/>
          </a:p>
          <a:p>
            <a:r>
              <a:rPr lang="en-AU" dirty="0"/>
              <a:t>Q72.4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femur</a:t>
            </a:r>
            <a:r>
              <a:rPr lang="en-US" dirty="0"/>
              <a:t>;</a:t>
            </a:r>
            <a:r>
              <a:rPr lang="en-AU" dirty="0"/>
              <a:t>   </a:t>
            </a:r>
            <a:r>
              <a:rPr lang="en-AU" dirty="0" err="1"/>
              <a:t>Defisiensi</a:t>
            </a:r>
            <a:r>
              <a:rPr lang="en-AU" dirty="0"/>
              <a:t> </a:t>
            </a:r>
            <a:r>
              <a:rPr lang="en-AU" dirty="0" err="1"/>
              <a:t>fokal</a:t>
            </a:r>
            <a:r>
              <a:rPr lang="en-AU" dirty="0"/>
              <a:t> femur </a:t>
            </a:r>
            <a:r>
              <a:rPr lang="en-AU" dirty="0" err="1"/>
              <a:t>proksimal</a:t>
            </a:r>
            <a:endParaRPr lang="en-US" dirty="0"/>
          </a:p>
          <a:p>
            <a:r>
              <a:rPr lang="en-AU" dirty="0"/>
              <a:t>Q72.5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tibia</a:t>
            </a:r>
            <a:endParaRPr lang="en-US" dirty="0"/>
          </a:p>
          <a:p>
            <a:r>
              <a:rPr lang="en-AU" dirty="0"/>
              <a:t>Q72.6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fibula</a:t>
            </a:r>
            <a:endParaRPr lang="en-US" dirty="0"/>
          </a:p>
          <a:p>
            <a:r>
              <a:rPr lang="en-AU" dirty="0"/>
              <a:t>Q72.7 Split foot [kaki </a:t>
            </a:r>
            <a:r>
              <a:rPr lang="en-AU" dirty="0" err="1"/>
              <a:t>belah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Q72.8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lain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/>
              <a:t>bawah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Pemendekan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</a:t>
            </a:r>
            <a:r>
              <a:rPr lang="en-AU" dirty="0" err="1"/>
              <a:t>bawah</a:t>
            </a:r>
            <a:endParaRPr lang="en-US" dirty="0"/>
          </a:p>
          <a:p>
            <a:r>
              <a:rPr lang="en-AU" dirty="0"/>
              <a:t>Q72.9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lain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bawah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6384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731838"/>
          </a:xfrm>
        </p:spPr>
        <p:txBody>
          <a:bodyPr>
            <a:noAutofit/>
          </a:bodyPr>
          <a:lstStyle/>
          <a:p>
            <a:r>
              <a:rPr lang="en-US" sz="3600" dirty="0"/>
              <a:t>Q73 </a:t>
            </a:r>
            <a:r>
              <a:rPr lang="en-US" sz="3600" dirty="0" err="1"/>
              <a:t>Cacad</a:t>
            </a:r>
            <a:r>
              <a:rPr lang="en-US" sz="3600" dirty="0"/>
              <a:t> </a:t>
            </a:r>
            <a:r>
              <a:rPr lang="en-US" sz="3600" dirty="0" err="1"/>
              <a:t>reduksi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anggota</a:t>
            </a:r>
            <a:r>
              <a:rPr lang="en-US" sz="3600" dirty="0"/>
              <a:t> yang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dijelaskan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Q73.0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US" dirty="0"/>
              <a:t>/</a:t>
            </a:r>
            <a:r>
              <a:rPr lang="en-AU" dirty="0"/>
              <a:t>   Amelia NOS [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,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pendek</a:t>
            </a:r>
            <a:r>
              <a:rPr lang="en-AU" dirty="0"/>
              <a:t>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Q73.1 </a:t>
            </a:r>
            <a:r>
              <a:rPr lang="en-AU" dirty="0" err="1"/>
              <a:t>Phocomelia</a:t>
            </a:r>
            <a:r>
              <a:rPr lang="en-AU" dirty="0"/>
              <a:t>,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 limb(s)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Phocomelia</a:t>
            </a:r>
            <a:r>
              <a:rPr lang="en-AU" dirty="0"/>
              <a:t> NOS [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proksimal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berkembang</a:t>
            </a:r>
            <a:r>
              <a:rPr lang="en-AU" dirty="0"/>
              <a:t>, </a:t>
            </a:r>
            <a:r>
              <a:rPr lang="en-AU" dirty="0" err="1"/>
              <a:t>tangan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kaki </a:t>
            </a:r>
            <a:r>
              <a:rPr lang="en-AU" dirty="0" err="1"/>
              <a:t>melekat</a:t>
            </a:r>
            <a:r>
              <a:rPr lang="en-AU" dirty="0"/>
              <a:t> </a:t>
            </a:r>
            <a:r>
              <a:rPr lang="en-AU" dirty="0" err="1"/>
              <a:t>ke</a:t>
            </a:r>
            <a:r>
              <a:rPr lang="en-AU" dirty="0"/>
              <a:t> </a:t>
            </a:r>
            <a:r>
              <a:rPr lang="en-AU" dirty="0" err="1"/>
              <a:t>badan</a:t>
            </a:r>
            <a:r>
              <a:rPr lang="en-AU" dirty="0"/>
              <a:t>; </a:t>
            </a:r>
            <a:r>
              <a:rPr lang="en-AU" dirty="0" err="1"/>
              <a:t>proksimal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kurang</a:t>
            </a:r>
            <a:r>
              <a:rPr lang="en-AU" dirty="0"/>
              <a:t> </a:t>
            </a:r>
            <a:r>
              <a:rPr lang="en-AU" dirty="0" err="1"/>
              <a:t>berkembang</a:t>
            </a:r>
            <a:r>
              <a:rPr lang="en-AU" dirty="0"/>
              <a:t>, distal normal]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Q73.8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lain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(-</a:t>
            </a:r>
            <a:r>
              <a:rPr lang="en-AU" dirty="0" err="1"/>
              <a:t>anggota</a:t>
            </a:r>
            <a:r>
              <a:rPr lang="en-AU" dirty="0"/>
              <a:t>)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longitudinal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Ectromelia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NOS (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satu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)</a:t>
            </a:r>
            <a:r>
              <a:rPr lang="en-US" dirty="0"/>
              <a:t>;</a:t>
            </a:r>
            <a:r>
              <a:rPr lang="en-AU" dirty="0"/>
              <a:t>   </a:t>
            </a:r>
            <a:r>
              <a:rPr lang="en-AU" dirty="0" err="1"/>
              <a:t>Hemimelia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NOS (</a:t>
            </a:r>
            <a:r>
              <a:rPr lang="en-AU" dirty="0" err="1"/>
              <a:t>lengan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tungkai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pendek</a:t>
            </a:r>
            <a:r>
              <a:rPr lang="en-AU" dirty="0"/>
              <a:t>)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reduksi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69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Q02. Microcephaly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Hidromikrosefali</a:t>
            </a:r>
            <a:r>
              <a:rPr lang="en-US" dirty="0"/>
              <a:t>, </a:t>
            </a:r>
          </a:p>
          <a:p>
            <a:r>
              <a:rPr lang="en-US" b="1" dirty="0" err="1"/>
              <a:t>mikrensefalon</a:t>
            </a:r>
            <a:endParaRPr lang="en-US" b="1" dirty="0"/>
          </a:p>
          <a:p>
            <a:pPr lvl="1"/>
            <a:r>
              <a:rPr lang="en-US" i="1" dirty="0" err="1"/>
              <a:t>Kecuali</a:t>
            </a:r>
            <a:r>
              <a:rPr lang="en-US" dirty="0"/>
              <a:t>:  </a:t>
            </a:r>
            <a:r>
              <a:rPr lang="en-US" dirty="0" err="1"/>
              <a:t>sindroma</a:t>
            </a:r>
            <a:r>
              <a:rPr lang="en-US" dirty="0"/>
              <a:t> </a:t>
            </a:r>
            <a:r>
              <a:rPr lang="en-US" dirty="0" err="1"/>
              <a:t>Meckel</a:t>
            </a:r>
            <a:r>
              <a:rPr lang="en-US" dirty="0"/>
              <a:t>-Gruber (Q61.9)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8216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Missing Limbs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6388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Amputasi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tungkai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tungkai</a:t>
            </a:r>
            <a:r>
              <a:rPr lang="en-US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Penyebabnya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talidomid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morning sickness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Agar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,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tungkai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.</a:t>
            </a:r>
          </a:p>
        </p:txBody>
      </p:sp>
      <p:pic>
        <p:nvPicPr>
          <p:cNvPr id="24580" name="Picture 2" descr="http://t0.gstatic.com/images?q=tbn:ANd9GcQH2z1PMwE-XU_pjNawB6HKlK2OKm2rky9ALGF7ED2oi7xkD0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98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9534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Q74 </a:t>
            </a:r>
            <a:r>
              <a:rPr lang="en-US" sz="3600" b="1" dirty="0" err="1"/>
              <a:t>Malformasi</a:t>
            </a:r>
            <a:r>
              <a:rPr lang="en-US" sz="3600" b="1" dirty="0"/>
              <a:t> </a:t>
            </a:r>
            <a:r>
              <a:rPr lang="en-US" sz="3600" b="1" dirty="0" err="1"/>
              <a:t>kongenital</a:t>
            </a:r>
            <a:r>
              <a:rPr lang="en-US" sz="3600" b="1" dirty="0"/>
              <a:t> </a:t>
            </a:r>
            <a:r>
              <a:rPr lang="en-US" sz="3600" b="1" dirty="0" err="1"/>
              <a:t>anggota</a:t>
            </a:r>
            <a:r>
              <a:rPr lang="en-US" sz="3600" b="1" dirty="0"/>
              <a:t> </a:t>
            </a:r>
            <a:r>
              <a:rPr lang="en-US" sz="3600" b="1" dirty="0" err="1"/>
              <a:t>lainnya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i="1" dirty="0" err="1"/>
              <a:t>Kecuali</a:t>
            </a:r>
            <a:r>
              <a:rPr lang="en-AU" sz="3800" dirty="0"/>
              <a:t>:  </a:t>
            </a:r>
            <a:r>
              <a:rPr lang="en-AU" sz="3800" dirty="0" err="1"/>
              <a:t>polidaktili</a:t>
            </a:r>
            <a:r>
              <a:rPr lang="en-AU" sz="3800" dirty="0"/>
              <a:t> (Q69.-), </a:t>
            </a:r>
            <a:r>
              <a:rPr lang="en-AU" sz="3800" dirty="0" err="1"/>
              <a:t>sindaktili</a:t>
            </a:r>
            <a:r>
              <a:rPr lang="en-AU" sz="3800" dirty="0"/>
              <a:t> (Q70.-), </a:t>
            </a:r>
            <a:r>
              <a:rPr lang="en-AU" sz="3800" dirty="0" err="1"/>
              <a:t>cacad</a:t>
            </a:r>
            <a:r>
              <a:rPr lang="en-AU" sz="3800" dirty="0"/>
              <a:t> </a:t>
            </a:r>
            <a:r>
              <a:rPr lang="en-AU" sz="3800" dirty="0" err="1"/>
              <a:t>reduksi</a:t>
            </a:r>
            <a:r>
              <a:rPr lang="en-AU" sz="3800" dirty="0"/>
              <a:t> </a:t>
            </a:r>
            <a:r>
              <a:rPr lang="en-AU" sz="3800" dirty="0" err="1"/>
              <a:t>anggota</a:t>
            </a:r>
            <a:r>
              <a:rPr lang="en-AU" sz="3800" dirty="0"/>
              <a:t> (Q71-Q73)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Q74.0 </a:t>
            </a:r>
            <a:r>
              <a:rPr lang="en-AU" sz="3800" b="1" dirty="0" err="1"/>
              <a:t>Malformasi</a:t>
            </a:r>
            <a:r>
              <a:rPr lang="en-AU" sz="3800" b="1" dirty="0"/>
              <a:t> </a:t>
            </a:r>
            <a:r>
              <a:rPr lang="en-AU" sz="3800" b="1" dirty="0" err="1"/>
              <a:t>kongenital</a:t>
            </a:r>
            <a:r>
              <a:rPr lang="en-AU" sz="3800" b="1" dirty="0"/>
              <a:t> </a:t>
            </a:r>
            <a:r>
              <a:rPr lang="en-AU" sz="3800" b="1" dirty="0" err="1"/>
              <a:t>anggota</a:t>
            </a:r>
            <a:r>
              <a:rPr lang="en-AU" sz="3800" b="1" dirty="0"/>
              <a:t> </a:t>
            </a:r>
            <a:r>
              <a:rPr lang="en-AU" sz="3800" b="1" dirty="0" err="1"/>
              <a:t>atas</a:t>
            </a:r>
            <a:r>
              <a:rPr lang="en-AU" sz="3800" b="1" dirty="0"/>
              <a:t> </a:t>
            </a:r>
            <a:r>
              <a:rPr lang="en-AU" sz="3800" b="1" dirty="0" err="1"/>
              <a:t>lainnya</a:t>
            </a:r>
            <a:r>
              <a:rPr lang="en-AU" sz="3800" dirty="0"/>
              <a:t>, </a:t>
            </a:r>
            <a:r>
              <a:rPr lang="en-AU" sz="3800" i="1" dirty="0" err="1"/>
              <a:t>Termasuk</a:t>
            </a:r>
            <a:r>
              <a:rPr lang="en-AU" sz="3800" dirty="0"/>
              <a:t> </a:t>
            </a:r>
            <a:r>
              <a:rPr lang="en-AU" sz="3800" dirty="0" err="1"/>
              <a:t>gelang</a:t>
            </a:r>
            <a:r>
              <a:rPr lang="en-AU" sz="3800" dirty="0"/>
              <a:t> </a:t>
            </a:r>
            <a:r>
              <a:rPr lang="en-AU" sz="3800" dirty="0" err="1"/>
              <a:t>bahu</a:t>
            </a:r>
            <a:r>
              <a:rPr lang="en-US" sz="3800" dirty="0"/>
              <a:t>;</a:t>
            </a:r>
            <a:r>
              <a:rPr lang="en-AU" sz="3800" dirty="0"/>
              <a:t>  </a:t>
            </a:r>
            <a:r>
              <a:rPr lang="en-AU" sz="3800" dirty="0" err="1"/>
              <a:t>Disostosis</a:t>
            </a:r>
            <a:r>
              <a:rPr lang="en-AU" sz="3800" dirty="0"/>
              <a:t> </a:t>
            </a:r>
            <a:r>
              <a:rPr lang="en-AU" sz="3800" dirty="0" err="1"/>
              <a:t>kleidocranialis</a:t>
            </a:r>
            <a:r>
              <a:rPr lang="en-AU" sz="3800" dirty="0"/>
              <a:t>, </a:t>
            </a:r>
            <a:r>
              <a:rPr lang="en-AU" sz="3800" dirty="0" err="1"/>
              <a:t>pseudarthrosis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</a:t>
            </a:r>
            <a:r>
              <a:rPr lang="en-AU" sz="3800" dirty="0" err="1"/>
              <a:t>klavikula</a:t>
            </a:r>
            <a:r>
              <a:rPr lang="en-AU" sz="3800" dirty="0"/>
              <a:t>  </a:t>
            </a:r>
            <a:r>
              <a:rPr lang="en-US" sz="3800" dirty="0"/>
              <a:t>;</a:t>
            </a:r>
            <a:r>
              <a:rPr lang="en-AU" sz="3800" dirty="0"/>
              <a:t> </a:t>
            </a:r>
            <a:r>
              <a:rPr lang="en-AU" sz="3800" dirty="0" err="1"/>
              <a:t>Sinostosis</a:t>
            </a:r>
            <a:r>
              <a:rPr lang="en-AU" sz="3800" dirty="0"/>
              <a:t> </a:t>
            </a:r>
            <a:r>
              <a:rPr lang="en-AU" sz="3800" dirty="0" err="1"/>
              <a:t>radioulnaris</a:t>
            </a:r>
            <a:r>
              <a:rPr lang="en-AU" sz="3800" dirty="0"/>
              <a:t>, </a:t>
            </a:r>
            <a:r>
              <a:rPr lang="en-AU" sz="3800" dirty="0" err="1"/>
              <a:t>tulang</a:t>
            </a:r>
            <a:r>
              <a:rPr lang="en-AU" sz="3800" dirty="0"/>
              <a:t> </a:t>
            </a:r>
            <a:r>
              <a:rPr lang="en-AU" sz="3800" dirty="0" err="1"/>
              <a:t>karpal</a:t>
            </a:r>
            <a:r>
              <a:rPr lang="en-AU" sz="3800" dirty="0"/>
              <a:t> </a:t>
            </a:r>
            <a:r>
              <a:rPr lang="en-AU" sz="3800" dirty="0" err="1"/>
              <a:t>tambahan</a:t>
            </a:r>
            <a:r>
              <a:rPr lang="en-AU" sz="3800" dirty="0"/>
              <a:t>  </a:t>
            </a:r>
            <a:r>
              <a:rPr lang="en-US" sz="3800" dirty="0"/>
              <a:t>;</a:t>
            </a:r>
            <a:r>
              <a:rPr lang="en-AU" sz="3800" dirty="0" err="1"/>
              <a:t>Makrodaktilia</a:t>
            </a:r>
            <a:r>
              <a:rPr lang="en-AU" sz="3800" dirty="0"/>
              <a:t> (fingers), </a:t>
            </a:r>
            <a:r>
              <a:rPr lang="en-AU" sz="3800" dirty="0" err="1"/>
              <a:t>triphalangeal</a:t>
            </a:r>
            <a:r>
              <a:rPr lang="en-AU" sz="3800" dirty="0"/>
              <a:t> thumb [</a:t>
            </a:r>
            <a:r>
              <a:rPr lang="en-AU" sz="3800" dirty="0" err="1"/>
              <a:t>ibu</a:t>
            </a:r>
            <a:r>
              <a:rPr lang="en-AU" sz="3800" dirty="0"/>
              <a:t> </a:t>
            </a:r>
            <a:r>
              <a:rPr lang="en-AU" sz="3800" dirty="0" err="1"/>
              <a:t>jari</a:t>
            </a:r>
            <a:r>
              <a:rPr lang="en-AU" sz="3800" dirty="0"/>
              <a:t> </a:t>
            </a:r>
            <a:r>
              <a:rPr lang="en-AU" sz="3800" dirty="0" err="1"/>
              <a:t>dengan</a:t>
            </a:r>
            <a:r>
              <a:rPr lang="en-AU" sz="3800" dirty="0"/>
              <a:t> </a:t>
            </a:r>
            <a:r>
              <a:rPr lang="en-AU" sz="3800" dirty="0" err="1"/>
              <a:t>tiga</a:t>
            </a:r>
            <a:r>
              <a:rPr lang="en-AU" sz="3800" dirty="0"/>
              <a:t> </a:t>
            </a:r>
            <a:r>
              <a:rPr lang="en-AU" sz="3800" dirty="0" err="1"/>
              <a:t>phalanks</a:t>
            </a:r>
            <a:r>
              <a:rPr lang="en-AU" sz="3800" dirty="0"/>
              <a:t>]  </a:t>
            </a:r>
            <a:r>
              <a:rPr lang="en-US" sz="3800" dirty="0"/>
              <a:t>;</a:t>
            </a:r>
            <a:r>
              <a:rPr lang="en-AU" sz="3800" dirty="0"/>
              <a:t>  </a:t>
            </a:r>
            <a:r>
              <a:rPr lang="en-AU" sz="3800" dirty="0" err="1"/>
              <a:t>Deformitas</a:t>
            </a:r>
            <a:r>
              <a:rPr lang="en-AU" sz="3800" dirty="0"/>
              <a:t> </a:t>
            </a:r>
            <a:r>
              <a:rPr lang="en-AU" sz="3800" dirty="0" err="1"/>
              <a:t>Madelung</a:t>
            </a:r>
            <a:r>
              <a:rPr lang="en-AU" sz="3800" dirty="0"/>
              <a:t>, </a:t>
            </a:r>
            <a:r>
              <a:rPr lang="en-AU" sz="3800" dirty="0" err="1"/>
              <a:t>deformitas</a:t>
            </a:r>
            <a:r>
              <a:rPr lang="en-AU" sz="3800" dirty="0"/>
              <a:t> </a:t>
            </a:r>
            <a:r>
              <a:rPr lang="en-AU" sz="3800" dirty="0" err="1"/>
              <a:t>Sprengel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Q74.1 </a:t>
            </a:r>
            <a:r>
              <a:rPr lang="en-AU" sz="3800" b="1" dirty="0" err="1"/>
              <a:t>Malformasi</a:t>
            </a:r>
            <a:r>
              <a:rPr lang="en-AU" sz="3800" b="1" dirty="0"/>
              <a:t> </a:t>
            </a:r>
            <a:r>
              <a:rPr lang="en-AU" sz="3800" b="1" dirty="0" err="1"/>
              <a:t>kongenital</a:t>
            </a:r>
            <a:r>
              <a:rPr lang="en-AU" sz="3800" b="1" dirty="0"/>
              <a:t> </a:t>
            </a:r>
            <a:r>
              <a:rPr lang="en-AU" sz="3800" b="1" dirty="0" err="1"/>
              <a:t>lutut</a:t>
            </a:r>
            <a:r>
              <a:rPr lang="en-AU" sz="3800" b="1" dirty="0"/>
              <a:t> </a:t>
            </a:r>
            <a:r>
              <a:rPr lang="en-US" sz="3800" b="1" dirty="0"/>
              <a:t>;</a:t>
            </a:r>
            <a:r>
              <a:rPr lang="en-AU" sz="3800" b="1" dirty="0"/>
              <a:t> </a:t>
            </a:r>
            <a:r>
              <a:rPr lang="en-AU" sz="3800" dirty="0" err="1"/>
              <a:t>Absen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patella, patella </a:t>
            </a:r>
            <a:r>
              <a:rPr lang="en-AU" sz="3800" dirty="0" err="1"/>
              <a:t>rudimenter</a:t>
            </a:r>
            <a:r>
              <a:rPr lang="en-AU" sz="3800" dirty="0"/>
              <a:t> </a:t>
            </a:r>
            <a:r>
              <a:rPr lang="en-US" sz="3800" dirty="0"/>
              <a:t>;</a:t>
            </a:r>
            <a:r>
              <a:rPr lang="en-AU" sz="3800" dirty="0"/>
              <a:t>  </a:t>
            </a:r>
            <a:r>
              <a:rPr lang="en-AU" sz="3800" dirty="0" err="1"/>
              <a:t>Dislokasi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patella</a:t>
            </a:r>
            <a:r>
              <a:rPr lang="en-US" sz="3800" dirty="0"/>
              <a:t>;</a:t>
            </a:r>
            <a:r>
              <a:rPr lang="en-AU" sz="3800" dirty="0"/>
              <a:t>  Genu </a:t>
            </a:r>
            <a:r>
              <a:rPr lang="en-AU" sz="3800" dirty="0" err="1"/>
              <a:t>valgum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, genu </a:t>
            </a:r>
            <a:r>
              <a:rPr lang="en-AU" sz="3800" dirty="0" err="1"/>
              <a:t>varum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endParaRPr lang="en-US" sz="3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 </a:t>
            </a:r>
            <a:r>
              <a:rPr lang="en-AU" sz="3800" i="1" dirty="0" err="1"/>
              <a:t>Kecuali</a:t>
            </a:r>
            <a:r>
              <a:rPr lang="en-AU" sz="3800" dirty="0"/>
              <a:t>:   </a:t>
            </a:r>
            <a:r>
              <a:rPr lang="en-AU" sz="3800" dirty="0" err="1"/>
              <a:t>dislokasi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</a:t>
            </a:r>
            <a:r>
              <a:rPr lang="en-AU" sz="3800" dirty="0" err="1"/>
              <a:t>lutut</a:t>
            </a:r>
            <a:r>
              <a:rPr lang="en-AU" sz="3800" dirty="0"/>
              <a:t> (Q68.2), </a:t>
            </a:r>
            <a:r>
              <a:rPr lang="en-US" sz="3800" dirty="0"/>
              <a:t>;</a:t>
            </a:r>
            <a:r>
              <a:rPr lang="en-AU" sz="3800" dirty="0"/>
              <a:t> genu </a:t>
            </a:r>
            <a:r>
              <a:rPr lang="en-AU" sz="3800" dirty="0" err="1"/>
              <a:t>recurvatum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(Q68.2) </a:t>
            </a:r>
            <a:r>
              <a:rPr lang="en-US" sz="3800" dirty="0"/>
              <a:t>;</a:t>
            </a:r>
            <a:r>
              <a:rPr lang="en-AU" sz="3800" dirty="0"/>
              <a:t>  nail patella syndrome (Q87.2)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Q74.2 </a:t>
            </a:r>
            <a:r>
              <a:rPr lang="en-AU" sz="3800" b="1" dirty="0" err="1"/>
              <a:t>Malformasi</a:t>
            </a:r>
            <a:r>
              <a:rPr lang="en-AU" sz="3800" b="1" dirty="0"/>
              <a:t> </a:t>
            </a:r>
            <a:r>
              <a:rPr lang="en-AU" sz="3800" b="1" dirty="0" err="1"/>
              <a:t>kongenital</a:t>
            </a:r>
            <a:r>
              <a:rPr lang="en-AU" sz="3800" b="1" dirty="0"/>
              <a:t> </a:t>
            </a:r>
            <a:r>
              <a:rPr lang="en-AU" sz="3800" b="1" dirty="0" err="1"/>
              <a:t>anggota</a:t>
            </a:r>
            <a:r>
              <a:rPr lang="en-AU" sz="3800" b="1" dirty="0"/>
              <a:t> </a:t>
            </a:r>
            <a:r>
              <a:rPr lang="en-AU" sz="3800" b="1" dirty="0" err="1"/>
              <a:t>bawah</a:t>
            </a:r>
            <a:r>
              <a:rPr lang="en-AU" sz="3800" b="1" dirty="0"/>
              <a:t> </a:t>
            </a:r>
            <a:r>
              <a:rPr lang="en-AU" sz="3800" b="1" dirty="0" err="1"/>
              <a:t>lainnya</a:t>
            </a:r>
            <a:r>
              <a:rPr lang="en-AU" sz="3800" b="1" dirty="0"/>
              <a:t>), </a:t>
            </a:r>
            <a:r>
              <a:rPr lang="en-AU" sz="3800" i="1" dirty="0" err="1"/>
              <a:t>Termasuk</a:t>
            </a:r>
            <a:r>
              <a:rPr lang="en-AU" sz="3800" dirty="0"/>
              <a:t> </a:t>
            </a:r>
            <a:r>
              <a:rPr lang="en-AU" sz="3800" dirty="0" err="1"/>
              <a:t>lingkaran</a:t>
            </a:r>
            <a:r>
              <a:rPr lang="en-AU" sz="3800" dirty="0"/>
              <a:t> </a:t>
            </a:r>
            <a:r>
              <a:rPr lang="en-AU" sz="3800" dirty="0" err="1"/>
              <a:t>panggul</a:t>
            </a:r>
            <a:r>
              <a:rPr lang="en-AU" sz="3800" dirty="0"/>
              <a:t> </a:t>
            </a:r>
            <a:r>
              <a:rPr lang="en-US" sz="3800" dirty="0"/>
              <a:t>;</a:t>
            </a:r>
            <a:r>
              <a:rPr lang="en-AU" sz="3800" dirty="0"/>
              <a:t>  </a:t>
            </a:r>
            <a:r>
              <a:rPr lang="en-AU" sz="3800" dirty="0" err="1"/>
              <a:t>Fusi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</a:t>
            </a:r>
            <a:r>
              <a:rPr lang="en-AU" sz="3800" dirty="0" err="1"/>
              <a:t>sendi</a:t>
            </a:r>
            <a:r>
              <a:rPr lang="en-AU" sz="3800" dirty="0"/>
              <a:t> </a:t>
            </a:r>
            <a:r>
              <a:rPr lang="en-AU" sz="3800" dirty="0" err="1"/>
              <a:t>sacroiliaca</a:t>
            </a:r>
            <a:r>
              <a:rPr lang="en-AU" sz="3800" dirty="0"/>
              <a:t> </a:t>
            </a:r>
            <a:r>
              <a:rPr lang="en-US" sz="3800" dirty="0"/>
              <a:t>;</a:t>
            </a:r>
            <a:r>
              <a:rPr lang="en-AU" sz="3800" dirty="0"/>
              <a:t>  </a:t>
            </a:r>
            <a:r>
              <a:rPr lang="en-AU" sz="3800" dirty="0" err="1"/>
              <a:t>Malformasi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(</a:t>
            </a:r>
            <a:r>
              <a:rPr lang="en-AU" sz="3800" dirty="0" err="1"/>
              <a:t>sendi</a:t>
            </a:r>
            <a:r>
              <a:rPr lang="en-AU" sz="3800" dirty="0"/>
              <a:t>) </a:t>
            </a:r>
            <a:r>
              <a:rPr lang="en-AU" sz="3800" dirty="0" err="1"/>
              <a:t>tumit</a:t>
            </a:r>
            <a:r>
              <a:rPr lang="en-AU" sz="3800" dirty="0"/>
              <a:t> </a:t>
            </a:r>
            <a:r>
              <a:rPr lang="en-AU" sz="3800" dirty="0" err="1"/>
              <a:t>dan</a:t>
            </a:r>
            <a:r>
              <a:rPr lang="en-AU" sz="3800" dirty="0"/>
              <a:t> </a:t>
            </a:r>
            <a:r>
              <a:rPr lang="en-AU" sz="3800" dirty="0" err="1"/>
              <a:t>sakroiliaka</a:t>
            </a:r>
            <a:endParaRPr lang="en-US" sz="3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800" i="1" dirty="0" err="1"/>
              <a:t>Kecuali</a:t>
            </a:r>
            <a:r>
              <a:rPr lang="en-AU" sz="3800" dirty="0"/>
              <a:t>: </a:t>
            </a:r>
            <a:r>
              <a:rPr lang="en-AU" sz="3800" dirty="0" err="1"/>
              <a:t>anteversi</a:t>
            </a:r>
            <a:r>
              <a:rPr lang="en-AU" sz="3800" dirty="0"/>
              <a:t> (</a:t>
            </a:r>
            <a:r>
              <a:rPr lang="en-AU" sz="3800" dirty="0" err="1"/>
              <a:t>leher</a:t>
            </a:r>
            <a:r>
              <a:rPr lang="en-AU" sz="3800" dirty="0"/>
              <a:t>) femur (Q65.8)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Q74.3 </a:t>
            </a:r>
            <a:r>
              <a:rPr lang="en-AU" sz="3800" b="1" dirty="0" err="1"/>
              <a:t>Arthrogryposis</a:t>
            </a:r>
            <a:r>
              <a:rPr lang="en-AU" sz="3800" b="1" dirty="0"/>
              <a:t> multiplex </a:t>
            </a:r>
            <a:r>
              <a:rPr lang="en-AU" sz="3800" b="1" dirty="0" err="1"/>
              <a:t>congenita</a:t>
            </a:r>
            <a:r>
              <a:rPr lang="en-AU" sz="3800" b="1" dirty="0"/>
              <a:t> </a:t>
            </a:r>
            <a:r>
              <a:rPr lang="en-AU" sz="3800" dirty="0"/>
              <a:t>[</a:t>
            </a:r>
            <a:r>
              <a:rPr lang="en-AU" sz="3800" dirty="0" err="1"/>
              <a:t>sendi</a:t>
            </a:r>
            <a:r>
              <a:rPr lang="en-AU" sz="3800" dirty="0"/>
              <a:t> </a:t>
            </a:r>
            <a:r>
              <a:rPr lang="en-AU" sz="3800" dirty="0" err="1"/>
              <a:t>terfiksir</a:t>
            </a:r>
            <a:r>
              <a:rPr lang="en-AU" sz="3800" dirty="0"/>
              <a:t> </a:t>
            </a:r>
            <a:r>
              <a:rPr lang="en-AU" sz="3800" dirty="0" err="1"/>
              <a:t>dalam</a:t>
            </a:r>
            <a:r>
              <a:rPr lang="en-AU" sz="3800" dirty="0"/>
              <a:t> </a:t>
            </a:r>
            <a:r>
              <a:rPr lang="en-AU" sz="3800" dirty="0" err="1"/>
              <a:t>fleksi</a:t>
            </a:r>
            <a:r>
              <a:rPr lang="en-AU" sz="3800" dirty="0"/>
              <a:t> (</a:t>
            </a:r>
            <a:r>
              <a:rPr lang="en-AU" sz="3800" dirty="0" err="1"/>
              <a:t>kontraktur</a:t>
            </a:r>
            <a:r>
              <a:rPr lang="en-AU" sz="3800" dirty="0"/>
              <a:t>)]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Q74.8 </a:t>
            </a:r>
            <a:r>
              <a:rPr lang="en-AU" sz="3800" b="1" dirty="0" err="1"/>
              <a:t>Malformasi</a:t>
            </a:r>
            <a:r>
              <a:rPr lang="en-AU" sz="3800" b="1" dirty="0"/>
              <a:t> </a:t>
            </a:r>
            <a:r>
              <a:rPr lang="en-AU" sz="3800" b="1" dirty="0" err="1"/>
              <a:t>kongenital</a:t>
            </a:r>
            <a:r>
              <a:rPr lang="en-AU" sz="3800" b="1" dirty="0"/>
              <a:t> </a:t>
            </a:r>
            <a:r>
              <a:rPr lang="en-AU" sz="3800" b="1" dirty="0" err="1"/>
              <a:t>anggota</a:t>
            </a:r>
            <a:r>
              <a:rPr lang="en-AU" sz="3800" b="1" dirty="0"/>
              <a:t> </a:t>
            </a:r>
            <a:r>
              <a:rPr lang="en-AU" sz="3800" b="1" dirty="0" err="1"/>
              <a:t>lainnya</a:t>
            </a:r>
            <a:endParaRPr lang="en-US" sz="3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800" dirty="0"/>
              <a:t>Q74.9 </a:t>
            </a:r>
            <a:r>
              <a:rPr lang="en-AU" sz="3800" b="1" dirty="0" err="1"/>
              <a:t>Malformasi</a:t>
            </a:r>
            <a:r>
              <a:rPr lang="en-AU" sz="3800" b="1" dirty="0"/>
              <a:t> </a:t>
            </a:r>
            <a:r>
              <a:rPr lang="en-AU" sz="3800" b="1" dirty="0" err="1"/>
              <a:t>kongenital</a:t>
            </a:r>
            <a:r>
              <a:rPr lang="en-AU" sz="3800" b="1" dirty="0"/>
              <a:t> </a:t>
            </a:r>
            <a:r>
              <a:rPr lang="en-AU" sz="3800" b="1" dirty="0" err="1"/>
              <a:t>anggota</a:t>
            </a:r>
            <a:r>
              <a:rPr lang="en-AU" sz="3800" b="1" dirty="0"/>
              <a:t>, </a:t>
            </a:r>
            <a:r>
              <a:rPr lang="en-AU" sz="3800" b="1" dirty="0" err="1"/>
              <a:t>tidak</a:t>
            </a:r>
            <a:r>
              <a:rPr lang="en-AU" sz="3800" b="1" dirty="0"/>
              <a:t> </a:t>
            </a:r>
            <a:r>
              <a:rPr lang="en-AU" sz="3800" b="1" dirty="0" err="1"/>
              <a:t>dijelaskan</a:t>
            </a:r>
            <a:r>
              <a:rPr lang="en-AU" sz="3800" b="1" dirty="0"/>
              <a:t>  </a:t>
            </a:r>
            <a:r>
              <a:rPr lang="en-US" sz="3800" dirty="0"/>
              <a:t>;</a:t>
            </a:r>
            <a:r>
              <a:rPr lang="en-AU" sz="3800" dirty="0"/>
              <a:t>  </a:t>
            </a:r>
            <a:r>
              <a:rPr lang="en-AU" sz="3800" dirty="0" err="1"/>
              <a:t>Anomali</a:t>
            </a:r>
            <a:r>
              <a:rPr lang="en-AU" sz="3800" dirty="0"/>
              <a:t> </a:t>
            </a:r>
            <a:r>
              <a:rPr lang="en-AU" sz="3800" dirty="0" err="1"/>
              <a:t>kongenital</a:t>
            </a:r>
            <a:r>
              <a:rPr lang="en-AU" sz="3800" dirty="0"/>
              <a:t> </a:t>
            </a:r>
            <a:r>
              <a:rPr lang="en-AU" sz="3800" dirty="0" err="1"/>
              <a:t>anggota</a:t>
            </a:r>
            <a:r>
              <a:rPr lang="en-AU" sz="3800" dirty="0"/>
              <a:t> NOS</a:t>
            </a: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2404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Clubfoot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sz="2200" dirty="0" err="1"/>
              <a:t>sekumpulan</a:t>
            </a:r>
            <a:r>
              <a:rPr lang="en-US" sz="2200" dirty="0"/>
              <a:t> </a:t>
            </a:r>
            <a:r>
              <a:rPr lang="en-US" sz="2200" dirty="0" err="1"/>
              <a:t>kelainan</a:t>
            </a:r>
            <a:r>
              <a:rPr lang="en-US" sz="2200" dirty="0"/>
              <a:t> </a:t>
            </a:r>
            <a:r>
              <a:rPr lang="en-US" sz="2200" dirty="0" err="1"/>
              <a:t>struktur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kaki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pergelangan</a:t>
            </a:r>
            <a:r>
              <a:rPr lang="en-US" sz="2200" dirty="0"/>
              <a:t> kaki, </a:t>
            </a:r>
          </a:p>
          <a:p>
            <a:pPr>
              <a:spcBef>
                <a:spcPct val="0"/>
              </a:spcBef>
            </a:pP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kelainan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pembentukan</a:t>
            </a:r>
            <a:r>
              <a:rPr lang="en-US" sz="2200" dirty="0"/>
              <a:t> </a:t>
            </a:r>
            <a:r>
              <a:rPr lang="en-US" sz="2200" dirty="0" err="1"/>
              <a:t>tulang</a:t>
            </a:r>
            <a:r>
              <a:rPr lang="en-US" sz="2200" dirty="0"/>
              <a:t>, </a:t>
            </a:r>
            <a:r>
              <a:rPr lang="en-US" sz="2200" dirty="0" err="1"/>
              <a:t>sendi</a:t>
            </a:r>
            <a:r>
              <a:rPr lang="en-US" sz="2200" dirty="0"/>
              <a:t>, </a:t>
            </a:r>
            <a:r>
              <a:rPr lang="en-US" sz="2200" dirty="0" err="1"/>
              <a:t>otot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pembuluh</a:t>
            </a:r>
            <a:r>
              <a:rPr lang="en-US" sz="2200" dirty="0"/>
              <a:t> </a:t>
            </a:r>
            <a:r>
              <a:rPr lang="en-US" sz="2200" dirty="0" err="1"/>
              <a:t>darah</a:t>
            </a:r>
            <a:r>
              <a:rPr lang="en-US" sz="22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200" dirty="0"/>
              <a:t>Congenital </a:t>
            </a:r>
            <a:r>
              <a:rPr lang="en-US" sz="2200" dirty="0" err="1"/>
              <a:t>Talipes</a:t>
            </a:r>
            <a:r>
              <a:rPr lang="en-US" sz="2200" dirty="0"/>
              <a:t> </a:t>
            </a:r>
            <a:r>
              <a:rPr lang="en-US" sz="2200" dirty="0" err="1"/>
              <a:t>Equino</a:t>
            </a:r>
            <a:r>
              <a:rPr lang="en-US" sz="2200" dirty="0"/>
              <a:t> </a:t>
            </a:r>
            <a:r>
              <a:rPr lang="en-US" sz="2200" dirty="0" err="1"/>
              <a:t>Varus</a:t>
            </a:r>
            <a:r>
              <a:rPr lang="en-US" sz="2200" dirty="0"/>
              <a:t> (CTEV)  </a:t>
            </a:r>
            <a:r>
              <a:rPr lang="en-US" sz="2200" dirty="0" err="1"/>
              <a:t>ditandai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kaki </a:t>
            </a:r>
            <a:r>
              <a:rPr lang="en-US" sz="2200" dirty="0" err="1"/>
              <a:t>bengkok</a:t>
            </a:r>
            <a:r>
              <a:rPr lang="en-US" sz="2200" dirty="0"/>
              <a:t> </a:t>
            </a:r>
          </a:p>
          <a:p>
            <a:pPr>
              <a:spcBef>
                <a:spcPct val="0"/>
              </a:spcBef>
            </a:pPr>
            <a:r>
              <a:rPr lang="en-US" sz="2200" dirty="0" err="1"/>
              <a:t>Tipe</a:t>
            </a:r>
            <a:r>
              <a:rPr lang="en-US" sz="2200" dirty="0"/>
              <a:t> </a:t>
            </a:r>
            <a:r>
              <a:rPr lang="en-US" sz="2200" dirty="0" err="1"/>
              <a:t>Talipes</a:t>
            </a:r>
            <a:r>
              <a:rPr lang="en-US" sz="2200" dirty="0"/>
              <a:t> </a:t>
            </a:r>
            <a:r>
              <a:rPr lang="en-US" sz="2200" dirty="0" err="1"/>
              <a:t>Equino</a:t>
            </a:r>
            <a:r>
              <a:rPr lang="en-US" sz="2200" dirty="0"/>
              <a:t> </a:t>
            </a:r>
            <a:r>
              <a:rPr lang="en-US" sz="2200" dirty="0" err="1"/>
              <a:t>Varus</a:t>
            </a:r>
            <a:r>
              <a:rPr lang="en-US" sz="2200" dirty="0"/>
              <a:t> ( TEV)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deformitas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kaki </a:t>
            </a:r>
            <a:r>
              <a:rPr lang="en-US" sz="2200" dirty="0" err="1"/>
              <a:t>dan</a:t>
            </a:r>
            <a:r>
              <a:rPr lang="en-US" sz="2200" dirty="0"/>
              <a:t> ankle , </a:t>
            </a:r>
            <a:r>
              <a:rPr lang="en-US" sz="2200" dirty="0" err="1"/>
              <a:t>diantaranya</a:t>
            </a:r>
            <a:r>
              <a:rPr lang="en-US" sz="2200" dirty="0"/>
              <a:t> : </a:t>
            </a:r>
          </a:p>
          <a:p>
            <a:pPr lvl="1">
              <a:spcBef>
                <a:spcPct val="0"/>
              </a:spcBef>
            </a:pPr>
            <a:r>
              <a:rPr lang="en-US" sz="2200" b="1" dirty="0" err="1">
                <a:solidFill>
                  <a:srgbClr val="FF0000"/>
                </a:solidFill>
              </a:rPr>
              <a:t>Talipes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calcaneocavus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: </a:t>
            </a:r>
            <a:r>
              <a:rPr lang="en-US" sz="2200" dirty="0" err="1"/>
              <a:t>eformitas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bagian</a:t>
            </a:r>
            <a:r>
              <a:rPr lang="en-US" sz="2200" dirty="0"/>
              <a:t> anterior kaki yang </a:t>
            </a:r>
            <a:r>
              <a:rPr lang="en-US" sz="2200" dirty="0" err="1"/>
              <a:t>terangkat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arkus</a:t>
            </a:r>
            <a:r>
              <a:rPr lang="en-US" sz="2200" dirty="0"/>
              <a:t> longitudinal kaki </a:t>
            </a:r>
            <a:r>
              <a:rPr lang="en-US" sz="2200" dirty="0" err="1"/>
              <a:t>tinggi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abnormal</a:t>
            </a:r>
          </a:p>
          <a:p>
            <a:pPr lvl="1">
              <a:spcBef>
                <a:spcPct val="0"/>
              </a:spcBef>
            </a:pPr>
            <a:r>
              <a:rPr lang="en-US" sz="2200" b="1" dirty="0" err="1">
                <a:solidFill>
                  <a:srgbClr val="FF0000"/>
                </a:solidFill>
              </a:rPr>
              <a:t>Talipes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calcaneovagus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/>
              <a:t>: </a:t>
            </a:r>
            <a:r>
              <a:rPr lang="en-US" sz="2200" dirty="0" err="1"/>
              <a:t>deformitas</a:t>
            </a:r>
            <a:r>
              <a:rPr lang="en-US" sz="2200" dirty="0"/>
              <a:t> kaki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tumit</a:t>
            </a:r>
            <a:r>
              <a:rPr lang="en-US" sz="2200" dirty="0"/>
              <a:t> yang </a:t>
            </a:r>
            <a:r>
              <a:rPr lang="en-US" sz="2200" dirty="0" err="1"/>
              <a:t>terpuntir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garis</a:t>
            </a:r>
            <a:r>
              <a:rPr lang="en-US" sz="2200" dirty="0"/>
              <a:t> </a:t>
            </a:r>
            <a:r>
              <a:rPr lang="en-US" sz="2200" dirty="0" err="1"/>
              <a:t>tengah</a:t>
            </a:r>
            <a:r>
              <a:rPr lang="en-US" sz="2200" dirty="0"/>
              <a:t> </a:t>
            </a:r>
            <a:r>
              <a:rPr lang="en-US" sz="2200" dirty="0" err="1"/>
              <a:t>badan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bagian</a:t>
            </a:r>
            <a:r>
              <a:rPr lang="en-US" sz="2200" dirty="0"/>
              <a:t> anterior kaki </a:t>
            </a:r>
            <a:r>
              <a:rPr lang="en-US" sz="2200" dirty="0" err="1"/>
              <a:t>terangkat</a:t>
            </a:r>
            <a:endParaRPr lang="en-US" sz="2200" dirty="0"/>
          </a:p>
          <a:p>
            <a:pPr lvl="1">
              <a:spcBef>
                <a:spcPct val="0"/>
              </a:spcBef>
            </a:pPr>
            <a:r>
              <a:rPr lang="en-US" sz="2200" b="1" dirty="0" err="1">
                <a:solidFill>
                  <a:srgbClr val="FF0000"/>
                </a:solidFill>
              </a:rPr>
              <a:t>Talipes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calcaneovarus</a:t>
            </a:r>
            <a:r>
              <a:rPr lang="en-US" sz="2200" b="1" dirty="0">
                <a:solidFill>
                  <a:srgbClr val="FF0000"/>
                </a:solidFill>
              </a:rPr>
              <a:t> : </a:t>
            </a:r>
            <a:r>
              <a:rPr lang="en-US" sz="2200" dirty="0" err="1"/>
              <a:t>deformitas</a:t>
            </a:r>
            <a:r>
              <a:rPr lang="en-US" sz="2200" dirty="0"/>
              <a:t> kaki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tumit</a:t>
            </a:r>
            <a:r>
              <a:rPr lang="en-US" sz="2200" dirty="0"/>
              <a:t> yang </a:t>
            </a:r>
            <a:r>
              <a:rPr lang="en-US" sz="2200" dirty="0" err="1"/>
              <a:t>terpuntir</a:t>
            </a:r>
            <a:r>
              <a:rPr lang="en-US" sz="2200" dirty="0"/>
              <a:t> </a:t>
            </a:r>
            <a:r>
              <a:rPr lang="en-US" sz="2200" b="1" dirty="0" err="1"/>
              <a:t>ke</a:t>
            </a:r>
            <a:r>
              <a:rPr lang="en-US" sz="2200" b="1" dirty="0"/>
              <a:t> </a:t>
            </a:r>
            <a:r>
              <a:rPr lang="en-US" sz="2200" b="1" dirty="0" err="1"/>
              <a:t>arah</a:t>
            </a:r>
            <a:r>
              <a:rPr lang="en-US" sz="2200" b="1" dirty="0"/>
              <a:t> </a:t>
            </a:r>
            <a:r>
              <a:rPr lang="en-US" sz="2200" b="1" dirty="0" err="1"/>
              <a:t>garis</a:t>
            </a:r>
            <a:r>
              <a:rPr lang="en-US" sz="2200" b="1" dirty="0"/>
              <a:t> </a:t>
            </a:r>
            <a:r>
              <a:rPr lang="en-US" sz="2200" b="1" dirty="0" err="1"/>
              <a:t>tengah</a:t>
            </a:r>
            <a:r>
              <a:rPr lang="en-US" sz="2200" b="1" dirty="0"/>
              <a:t> </a:t>
            </a:r>
            <a:r>
              <a:rPr lang="en-US" sz="2200" b="1" dirty="0" err="1"/>
              <a:t>badan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bagian</a:t>
            </a:r>
            <a:r>
              <a:rPr lang="en-US" sz="2200" b="1" dirty="0"/>
              <a:t> anterior </a:t>
            </a:r>
            <a:r>
              <a:rPr lang="en-US" sz="2200" b="1" dirty="0" err="1"/>
              <a:t>terangkat</a:t>
            </a:r>
            <a:endParaRPr lang="en-US" sz="2200" b="1" dirty="0"/>
          </a:p>
          <a:p>
            <a:pPr lvl="1">
              <a:spcBef>
                <a:spcPct val="0"/>
              </a:spcBef>
            </a:pPr>
            <a:r>
              <a:rPr lang="en-US" sz="2200" b="1" dirty="0" err="1">
                <a:solidFill>
                  <a:srgbClr val="FF0000"/>
                </a:solidFill>
              </a:rPr>
              <a:t>Talipes</a:t>
            </a:r>
            <a:r>
              <a:rPr lang="en-US" sz="2200" b="1" dirty="0">
                <a:solidFill>
                  <a:srgbClr val="FF0000"/>
                </a:solidFill>
              </a:rPr>
              <a:t> calcaneus : </a:t>
            </a:r>
            <a:r>
              <a:rPr lang="en-US" sz="2200" dirty="0" err="1"/>
              <a:t>dorsofleksi</a:t>
            </a:r>
            <a:r>
              <a:rPr lang="en-US" sz="2200" dirty="0"/>
              <a:t>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jari-jari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tinggi</a:t>
            </a:r>
            <a:r>
              <a:rPr lang="en-US" sz="2200" dirty="0"/>
              <a:t> </a:t>
            </a:r>
            <a:r>
              <a:rPr lang="en-US" sz="2200" dirty="0" err="1"/>
              <a:t>daripada</a:t>
            </a:r>
            <a:r>
              <a:rPr lang="en-US" sz="2200" dirty="0"/>
              <a:t> </a:t>
            </a:r>
            <a:r>
              <a:rPr lang="en-US" sz="2200" dirty="0" err="1"/>
              <a:t>tumit</a:t>
            </a:r>
            <a:endParaRPr lang="en-US" sz="2200" dirty="0"/>
          </a:p>
          <a:p>
            <a:pPr lvl="1">
              <a:spcBef>
                <a:spcPct val="0"/>
              </a:spcBef>
            </a:pPr>
            <a:r>
              <a:rPr lang="en-US" sz="2200" b="1" dirty="0" err="1">
                <a:solidFill>
                  <a:srgbClr val="FF0000"/>
                </a:solidFill>
              </a:rPr>
              <a:t>Talipes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cavovalgus</a:t>
            </a:r>
            <a:r>
              <a:rPr lang="en-US" sz="2200" b="1" dirty="0">
                <a:solidFill>
                  <a:srgbClr val="FF0000"/>
                </a:solidFill>
              </a:rPr>
              <a:t> : </a:t>
            </a:r>
            <a:r>
              <a:rPr lang="en-US" sz="2200" dirty="0" err="1"/>
              <a:t>deformitas</a:t>
            </a:r>
            <a:r>
              <a:rPr lang="en-US" sz="2200" dirty="0"/>
              <a:t> yang </a:t>
            </a:r>
            <a:r>
              <a:rPr lang="en-US" sz="2200" dirty="0" err="1"/>
              <a:t>arkus</a:t>
            </a:r>
            <a:r>
              <a:rPr lang="en-US" sz="2200" dirty="0"/>
              <a:t> longitudinal </a:t>
            </a:r>
            <a:r>
              <a:rPr lang="en-US" sz="2200" dirty="0" err="1"/>
              <a:t>kakinya</a:t>
            </a:r>
            <a:r>
              <a:rPr lang="en-US" sz="2200" dirty="0"/>
              <a:t> </a:t>
            </a:r>
            <a:r>
              <a:rPr lang="en-US" sz="2200" dirty="0" err="1"/>
              <a:t>tinggi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abnormal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tumit</a:t>
            </a:r>
            <a:r>
              <a:rPr lang="en-US" sz="2200" dirty="0"/>
              <a:t> </a:t>
            </a:r>
            <a:r>
              <a:rPr lang="en-US" sz="2200" dirty="0" err="1"/>
              <a:t>terpuntir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garis</a:t>
            </a:r>
            <a:r>
              <a:rPr lang="en-US" sz="2200" dirty="0"/>
              <a:t> </a:t>
            </a:r>
            <a:r>
              <a:rPr lang="en-US" sz="2200" dirty="0" err="1"/>
              <a:t>tengah</a:t>
            </a:r>
            <a:r>
              <a:rPr lang="en-US" sz="2200" dirty="0"/>
              <a:t> </a:t>
            </a:r>
            <a:r>
              <a:rPr lang="en-US" sz="2200" dirty="0" err="1"/>
              <a:t>tubuh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5178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Talipes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cavovarus</a:t>
            </a:r>
            <a:r>
              <a:rPr lang="en-US" sz="2600" b="1" dirty="0">
                <a:solidFill>
                  <a:srgbClr val="FF0000"/>
                </a:solidFill>
              </a:rPr>
              <a:t>: </a:t>
            </a:r>
            <a:r>
              <a:rPr lang="en-US" sz="2600" dirty="0" err="1"/>
              <a:t>deformitas</a:t>
            </a:r>
            <a:r>
              <a:rPr lang="en-US" sz="2600" dirty="0"/>
              <a:t> yang </a:t>
            </a:r>
            <a:r>
              <a:rPr lang="en-US" sz="2600" dirty="0" err="1"/>
              <a:t>arkus</a:t>
            </a:r>
            <a:r>
              <a:rPr lang="en-US" sz="2600" dirty="0"/>
              <a:t> longitudinal </a:t>
            </a:r>
            <a:r>
              <a:rPr lang="en-US" sz="2600" dirty="0" err="1"/>
              <a:t>kakinya</a:t>
            </a:r>
            <a:r>
              <a:rPr lang="en-US" sz="2600" dirty="0"/>
              <a:t> </a:t>
            </a:r>
            <a:r>
              <a:rPr lang="en-US" sz="2600" dirty="0" err="1"/>
              <a:t>tinggi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abnormal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tumit</a:t>
            </a:r>
            <a:r>
              <a:rPr lang="en-US" sz="2600" dirty="0"/>
              <a:t> </a:t>
            </a:r>
            <a:r>
              <a:rPr lang="en-US" sz="2600" dirty="0" err="1"/>
              <a:t>terpuntir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garis</a:t>
            </a:r>
            <a:r>
              <a:rPr lang="en-US" sz="2600" dirty="0"/>
              <a:t> </a:t>
            </a:r>
            <a:r>
              <a:rPr lang="en-US" sz="2600" dirty="0" err="1"/>
              <a:t>tengah</a:t>
            </a:r>
            <a:r>
              <a:rPr lang="en-US" sz="2600" dirty="0"/>
              <a:t> </a:t>
            </a:r>
            <a:r>
              <a:rPr lang="en-US" sz="2600" dirty="0" err="1"/>
              <a:t>tubuh</a:t>
            </a:r>
            <a:endParaRPr lang="en-US" sz="2600" dirty="0"/>
          </a:p>
          <a:p>
            <a:pPr>
              <a:spcBef>
                <a:spcPct val="0"/>
              </a:spcBef>
            </a:pPr>
            <a:endParaRPr lang="en-US" sz="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Talipes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cavus</a:t>
            </a:r>
            <a:r>
              <a:rPr lang="en-US" sz="2600" b="1" dirty="0">
                <a:solidFill>
                  <a:srgbClr val="FF0000"/>
                </a:solidFill>
              </a:rPr>
              <a:t> : </a:t>
            </a:r>
            <a:r>
              <a:rPr lang="en-US" sz="2600" dirty="0" err="1"/>
              <a:t>arkus</a:t>
            </a:r>
            <a:r>
              <a:rPr lang="en-US" sz="2600" dirty="0"/>
              <a:t> longitudinal kaki yang </a:t>
            </a:r>
            <a:r>
              <a:rPr lang="en-US" sz="2600" dirty="0" err="1"/>
              <a:t>sangat</a:t>
            </a:r>
            <a:r>
              <a:rPr lang="en-US" sz="2600" dirty="0"/>
              <a:t> </a:t>
            </a:r>
            <a:r>
              <a:rPr lang="en-US" sz="2600" dirty="0" err="1"/>
              <a:t>tinggi</a:t>
            </a:r>
            <a:r>
              <a:rPr lang="en-US" sz="2600" dirty="0"/>
              <a:t>;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kongenital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akibat</a:t>
            </a:r>
            <a:r>
              <a:rPr lang="en-US" sz="2600" dirty="0"/>
              <a:t> </a:t>
            </a:r>
            <a:r>
              <a:rPr lang="en-US" sz="2600" dirty="0" err="1"/>
              <a:t>kontraktur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gangguan</a:t>
            </a:r>
            <a:r>
              <a:rPr lang="en-US" sz="2600" dirty="0"/>
              <a:t> </a:t>
            </a:r>
            <a:r>
              <a:rPr lang="en-US" sz="2600" dirty="0" err="1"/>
              <a:t>keseimbangan</a:t>
            </a:r>
            <a:r>
              <a:rPr lang="en-US" sz="2600" dirty="0"/>
              <a:t> </a:t>
            </a:r>
            <a:r>
              <a:rPr lang="en-US" sz="2600" dirty="0" err="1"/>
              <a:t>otot-otot</a:t>
            </a:r>
            <a:endParaRPr lang="en-US" sz="2600" dirty="0"/>
          </a:p>
          <a:p>
            <a:pPr>
              <a:spcBef>
                <a:spcPct val="0"/>
              </a:spcBef>
            </a:pPr>
            <a:endParaRPr lang="en-US" sz="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Talipes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equinovalgus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/>
              <a:t>: </a:t>
            </a:r>
            <a:r>
              <a:rPr lang="en-US" sz="2600" dirty="0" err="1"/>
              <a:t>deformitas</a:t>
            </a:r>
            <a:r>
              <a:rPr lang="en-US" sz="2600" dirty="0"/>
              <a:t> kaki yang </a:t>
            </a:r>
            <a:r>
              <a:rPr lang="en-US" sz="2600" dirty="0" err="1"/>
              <a:t>tumitnya</a:t>
            </a:r>
            <a:r>
              <a:rPr lang="en-US" sz="2600" dirty="0"/>
              <a:t> </a:t>
            </a:r>
            <a:r>
              <a:rPr lang="en-US" sz="2600" dirty="0" err="1"/>
              <a:t>terangkat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terpuntir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luar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garis</a:t>
            </a:r>
            <a:r>
              <a:rPr lang="en-US" sz="2600" dirty="0"/>
              <a:t> </a:t>
            </a:r>
            <a:r>
              <a:rPr lang="en-US" sz="2600" dirty="0" err="1"/>
              <a:t>tengah</a:t>
            </a:r>
            <a:r>
              <a:rPr lang="en-US" sz="2600" dirty="0"/>
              <a:t> </a:t>
            </a:r>
            <a:r>
              <a:rPr lang="en-US" sz="2600" dirty="0" err="1"/>
              <a:t>tubuh</a:t>
            </a:r>
            <a:endParaRPr lang="en-US" sz="2600" dirty="0"/>
          </a:p>
          <a:p>
            <a:pPr>
              <a:spcBef>
                <a:spcPct val="0"/>
              </a:spcBef>
            </a:pPr>
            <a:endParaRPr lang="en-US" sz="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Talipes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equinovarus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: </a:t>
            </a:r>
            <a:r>
              <a:rPr lang="en-US" sz="2600" dirty="0" err="1"/>
              <a:t>deformitas</a:t>
            </a:r>
            <a:r>
              <a:rPr lang="en-US" sz="2600" dirty="0"/>
              <a:t> kaki yang </a:t>
            </a:r>
            <a:r>
              <a:rPr lang="en-US" sz="2600" dirty="0" err="1"/>
              <a:t>tumitnya</a:t>
            </a:r>
            <a:r>
              <a:rPr lang="en-US" sz="2600" dirty="0"/>
              <a:t> </a:t>
            </a:r>
            <a:r>
              <a:rPr lang="en-US" sz="2600" dirty="0" err="1"/>
              <a:t>terpuntir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garis</a:t>
            </a:r>
            <a:r>
              <a:rPr lang="en-US" sz="2600" dirty="0"/>
              <a:t> </a:t>
            </a:r>
            <a:r>
              <a:rPr lang="en-US" sz="2600" dirty="0" err="1"/>
              <a:t>tungkai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kaki </a:t>
            </a:r>
            <a:r>
              <a:rPr lang="en-US" sz="2600" dirty="0" err="1"/>
              <a:t>mengalami</a:t>
            </a:r>
            <a:r>
              <a:rPr lang="en-US" sz="2600" dirty="0"/>
              <a:t> plantar </a:t>
            </a:r>
            <a:r>
              <a:rPr lang="en-US" sz="2600" dirty="0" err="1"/>
              <a:t>fleksi</a:t>
            </a:r>
            <a:r>
              <a:rPr lang="en-US" sz="2600" dirty="0"/>
              <a:t> </a:t>
            </a:r>
            <a:r>
              <a:rPr lang="en-US" sz="2600" dirty="0" err="1"/>
              <a:t>disertai</a:t>
            </a:r>
            <a:r>
              <a:rPr lang="en-US" sz="2600" dirty="0"/>
              <a:t> </a:t>
            </a:r>
            <a:r>
              <a:rPr lang="en-US" sz="2600" dirty="0" err="1"/>
              <a:t>meningginya</a:t>
            </a:r>
            <a:r>
              <a:rPr lang="en-US" sz="2600" dirty="0"/>
              <a:t> </a:t>
            </a:r>
            <a:r>
              <a:rPr lang="en-US" sz="2600" dirty="0" err="1"/>
              <a:t>tepi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kaki (</a:t>
            </a:r>
            <a:r>
              <a:rPr lang="en-US" sz="2600" dirty="0" err="1"/>
              <a:t>supinasi</a:t>
            </a:r>
            <a:r>
              <a:rPr lang="en-US" sz="2600" dirty="0"/>
              <a:t>)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pergeseran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anterior kaki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terletak</a:t>
            </a:r>
            <a:r>
              <a:rPr lang="en-US" sz="2600" dirty="0"/>
              <a:t> di medial </a:t>
            </a:r>
            <a:r>
              <a:rPr lang="en-US" sz="2600" dirty="0" err="1"/>
              <a:t>aksis</a:t>
            </a:r>
            <a:r>
              <a:rPr lang="en-US" sz="2600" dirty="0"/>
              <a:t> </a:t>
            </a:r>
            <a:r>
              <a:rPr lang="en-US" sz="2600" dirty="0" err="1"/>
              <a:t>vertikal</a:t>
            </a:r>
            <a:r>
              <a:rPr lang="en-US" sz="2600" dirty="0"/>
              <a:t> </a:t>
            </a:r>
            <a:r>
              <a:rPr lang="en-US" sz="2600" dirty="0" err="1"/>
              <a:t>tungkai</a:t>
            </a:r>
            <a:r>
              <a:rPr lang="en-US" sz="2600" dirty="0"/>
              <a:t> (</a:t>
            </a:r>
            <a:r>
              <a:rPr lang="en-US" sz="2600" dirty="0" err="1"/>
              <a:t>adduksi</a:t>
            </a:r>
            <a:r>
              <a:rPr lang="en-US" sz="2600" dirty="0"/>
              <a:t>).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jenis</a:t>
            </a:r>
            <a:r>
              <a:rPr lang="en-US" sz="2600" dirty="0"/>
              <a:t> kaki </a:t>
            </a:r>
            <a:r>
              <a:rPr lang="en-US" sz="2600" dirty="0" err="1"/>
              <a:t>seperti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arkus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tinggi</a:t>
            </a:r>
            <a:r>
              <a:rPr lang="en-US" sz="2600" dirty="0"/>
              <a:t> (</a:t>
            </a:r>
            <a:r>
              <a:rPr lang="en-US" sz="2600" dirty="0" err="1"/>
              <a:t>cavus</a:t>
            </a:r>
            <a:r>
              <a:rPr lang="en-US" sz="2600" dirty="0"/>
              <a:t>) </a:t>
            </a:r>
            <a:r>
              <a:rPr lang="en-US" sz="2600" dirty="0" err="1"/>
              <a:t>dan</a:t>
            </a:r>
            <a:r>
              <a:rPr lang="en-US" sz="2600" dirty="0"/>
              <a:t> kaki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keadaan</a:t>
            </a:r>
            <a:r>
              <a:rPr lang="en-US" sz="2600" dirty="0"/>
              <a:t> </a:t>
            </a:r>
            <a:r>
              <a:rPr lang="en-US" sz="2600" dirty="0" err="1"/>
              <a:t>equinus</a:t>
            </a:r>
            <a:r>
              <a:rPr lang="en-US" sz="2600" dirty="0"/>
              <a:t> (plantar flexi). </a:t>
            </a:r>
          </a:p>
        </p:txBody>
      </p:sp>
    </p:spTree>
    <p:extLst>
      <p:ext uri="{BB962C8B-B14F-4D97-AF65-F5344CB8AC3E}">
        <p14:creationId xmlns:p14="http://schemas.microsoft.com/office/powerpoint/2010/main" val="164686917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FF0000"/>
                </a:solidFill>
              </a:rPr>
              <a:t>Talipes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equinus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: plantar </a:t>
            </a:r>
            <a:r>
              <a:rPr lang="en-US" dirty="0" err="1"/>
              <a:t>fleksi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jari-jari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tumit</a:t>
            </a:r>
            <a:endParaRPr lang="en-US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dirty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FF0000"/>
                </a:solidFill>
              </a:rPr>
              <a:t>Talipes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planovalgus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/>
              <a:t>deformitas</a:t>
            </a:r>
            <a:r>
              <a:rPr lang="en-US" dirty="0"/>
              <a:t> kaki yang </a:t>
            </a:r>
            <a:r>
              <a:rPr lang="en-US" dirty="0" err="1"/>
              <a:t>tumitnya</a:t>
            </a:r>
            <a:r>
              <a:rPr lang="en-US" dirty="0"/>
              <a:t> </a:t>
            </a:r>
            <a:r>
              <a:rPr lang="en-US" dirty="0" err="1"/>
              <a:t>terpuntir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tungkai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anterior kaki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dalamnya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arkus</a:t>
            </a:r>
            <a:r>
              <a:rPr lang="en-US" dirty="0"/>
              <a:t> longitudinal.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permanen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spasmodik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spasme</a:t>
            </a:r>
            <a:r>
              <a:rPr lang="en-US" dirty="0"/>
              <a:t> </a:t>
            </a:r>
            <a:r>
              <a:rPr lang="en-US" dirty="0" err="1"/>
              <a:t>refleks</a:t>
            </a:r>
            <a:r>
              <a:rPr lang="en-US" dirty="0"/>
              <a:t> </a:t>
            </a:r>
            <a:r>
              <a:rPr lang="en-US" dirty="0" err="1"/>
              <a:t>otot-otot</a:t>
            </a:r>
            <a:r>
              <a:rPr lang="en-US" dirty="0"/>
              <a:t> yang </a:t>
            </a:r>
            <a:r>
              <a:rPr lang="en-US" dirty="0" err="1"/>
              <a:t>mengontrol</a:t>
            </a:r>
            <a:r>
              <a:rPr lang="en-US" dirty="0"/>
              <a:t> kaki.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dirty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FF0000"/>
                </a:solidFill>
              </a:rPr>
              <a:t>Talipes</a:t>
            </a:r>
            <a:r>
              <a:rPr lang="en-US" dirty="0">
                <a:solidFill>
                  <a:srgbClr val="FF0000"/>
                </a:solidFill>
              </a:rPr>
              <a:t> valgus </a:t>
            </a:r>
            <a:r>
              <a:rPr lang="en-US" dirty="0"/>
              <a:t>: </a:t>
            </a:r>
            <a:r>
              <a:rPr lang="en-US" dirty="0" err="1"/>
              <a:t>eversi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membengkok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; </a:t>
            </a:r>
            <a:r>
              <a:rPr lang="en-US" dirty="0" err="1"/>
              <a:t>deformitas</a:t>
            </a:r>
            <a:r>
              <a:rPr lang="en-US" dirty="0"/>
              <a:t> forefoot </a:t>
            </a:r>
            <a:r>
              <a:rPr lang="en-US" dirty="0" err="1"/>
              <a:t>adduksi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supinasi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  <a:r>
              <a:rPr lang="en-US" dirty="0" err="1"/>
              <a:t>midtarsal</a:t>
            </a:r>
            <a:r>
              <a:rPr lang="en-US" dirty="0"/>
              <a:t>, </a:t>
            </a:r>
            <a:r>
              <a:rPr lang="en-US" dirty="0" err="1"/>
              <a:t>tumit</a:t>
            </a:r>
            <a:r>
              <a:rPr lang="en-US" dirty="0"/>
              <a:t> </a:t>
            </a:r>
            <a:r>
              <a:rPr lang="en-US" dirty="0" err="1"/>
              <a:t>varus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subtalar</a:t>
            </a:r>
            <a:r>
              <a:rPr lang="en-US" dirty="0"/>
              <a:t>, </a:t>
            </a:r>
            <a:r>
              <a:rPr lang="en-US" dirty="0" err="1"/>
              <a:t>tumit</a:t>
            </a:r>
            <a:r>
              <a:rPr lang="en-US" dirty="0"/>
              <a:t> </a:t>
            </a:r>
            <a:r>
              <a:rPr lang="en-US" dirty="0" err="1"/>
              <a:t>varus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subtalarequinus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ankle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medial </a:t>
            </a:r>
            <a:r>
              <a:rPr lang="en-US" dirty="0" err="1"/>
              <a:t>seluruh</a:t>
            </a:r>
            <a:r>
              <a:rPr lang="en-US" dirty="0"/>
              <a:t> kaki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lutut</a:t>
            </a:r>
            <a:r>
              <a:rPr lang="en-US" dirty="0"/>
              <a:t>. (</a:t>
            </a:r>
            <a:r>
              <a:rPr lang="en-US" dirty="0" err="1"/>
              <a:t>salter</a:t>
            </a:r>
            <a:r>
              <a:rPr lang="en-US" dirty="0"/>
              <a:t>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FF0000"/>
                </a:solidFill>
              </a:rPr>
              <a:t>Talipes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varus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dirty="0" err="1"/>
              <a:t>inversi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membengkok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419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731838"/>
          </a:xfrm>
        </p:spPr>
        <p:txBody>
          <a:bodyPr>
            <a:noAutofit/>
          </a:bodyPr>
          <a:lstStyle/>
          <a:p>
            <a:r>
              <a:rPr lang="en-US" sz="3200" dirty="0"/>
              <a:t>Q75 </a:t>
            </a:r>
            <a:r>
              <a:rPr lang="en-US" sz="3200" dirty="0" err="1"/>
              <a:t>Malformasi</a:t>
            </a:r>
            <a:r>
              <a:rPr lang="en-US" sz="3200" dirty="0"/>
              <a:t> </a:t>
            </a:r>
            <a:r>
              <a:rPr lang="en-US" sz="3200" dirty="0" err="1"/>
              <a:t>kongenital</a:t>
            </a:r>
            <a:r>
              <a:rPr lang="en-US" sz="3200" dirty="0"/>
              <a:t> </a:t>
            </a:r>
            <a:r>
              <a:rPr lang="en-US" sz="3200" dirty="0" err="1"/>
              <a:t>tengkorak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tulang</a:t>
            </a:r>
            <a:r>
              <a:rPr lang="en-US" sz="3200" dirty="0"/>
              <a:t> </a:t>
            </a:r>
            <a:r>
              <a:rPr lang="en-US" sz="3200" dirty="0" err="1"/>
              <a:t>muka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dentofasialis</a:t>
            </a:r>
            <a:r>
              <a:rPr lang="en-AU" dirty="0"/>
              <a:t> [</a:t>
            </a:r>
            <a:r>
              <a:rPr lang="en-AU" i="1" dirty="0" err="1"/>
              <a:t>Termasuk</a:t>
            </a:r>
            <a:r>
              <a:rPr lang="en-AU" dirty="0"/>
              <a:t> </a:t>
            </a:r>
            <a:r>
              <a:rPr lang="en-AU" dirty="0" err="1"/>
              <a:t>maloklusi</a:t>
            </a:r>
            <a:r>
              <a:rPr lang="en-AU" dirty="0"/>
              <a:t>] (K07.-)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cacad</a:t>
            </a:r>
            <a:r>
              <a:rPr lang="en-AU" dirty="0"/>
              <a:t> </a:t>
            </a:r>
            <a:r>
              <a:rPr lang="en-AU" dirty="0" err="1"/>
              <a:t>tengkorak</a:t>
            </a:r>
            <a:r>
              <a:rPr lang="en-AU" dirty="0"/>
              <a:t> yang </a:t>
            </a:r>
            <a:r>
              <a:rPr lang="en-AU" dirty="0" err="1"/>
              <a:t>terkait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otak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anensefali</a:t>
            </a:r>
            <a:r>
              <a:rPr lang="en-AU" dirty="0"/>
              <a:t> (Q00.0), </a:t>
            </a:r>
            <a:r>
              <a:rPr lang="en-AU" dirty="0" err="1"/>
              <a:t>ensefalokel</a:t>
            </a:r>
            <a:r>
              <a:rPr lang="en-AU" dirty="0"/>
              <a:t> (Q01.-),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mikrosefali</a:t>
            </a:r>
            <a:r>
              <a:rPr lang="en-AU" dirty="0"/>
              <a:t> (Q02), </a:t>
            </a:r>
            <a:r>
              <a:rPr lang="en-AU" dirty="0" err="1"/>
              <a:t>hidrosefalus</a:t>
            </a:r>
            <a:r>
              <a:rPr lang="en-AU" dirty="0"/>
              <a:t> (Q03.-)  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muka</a:t>
            </a:r>
            <a:r>
              <a:rPr lang="en-AU" dirty="0"/>
              <a:t> NOS (Q18.-)  </a:t>
            </a:r>
            <a:r>
              <a:rPr lang="en-US" dirty="0"/>
              <a:t>;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muskuloskeleton</a:t>
            </a:r>
            <a:r>
              <a:rPr lang="en-AU" dirty="0"/>
              <a:t> 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muka</a:t>
            </a:r>
            <a:r>
              <a:rPr lang="en-AU" dirty="0"/>
              <a:t> (Q67.0-Q67.4)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yang </a:t>
            </a:r>
            <a:r>
              <a:rPr lang="en-AU" dirty="0" err="1"/>
              <a:t>diklasifikasi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Q87.-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Q75.0 </a:t>
            </a:r>
            <a:r>
              <a:rPr lang="en-AU" b="1" dirty="0" err="1"/>
              <a:t>Kraniosinostosis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Fusi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sempurna</a:t>
            </a:r>
            <a:r>
              <a:rPr lang="en-AU" dirty="0"/>
              <a:t> </a:t>
            </a:r>
            <a:r>
              <a:rPr lang="en-AU" dirty="0" err="1"/>
              <a:t>tengkorak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Akrosefali</a:t>
            </a:r>
            <a:r>
              <a:rPr lang="en-AU" dirty="0"/>
              <a:t>, </a:t>
            </a:r>
            <a:r>
              <a:rPr lang="en-AU" dirty="0" err="1"/>
              <a:t>trigonosefali</a:t>
            </a:r>
            <a:r>
              <a:rPr lang="en-AU" dirty="0"/>
              <a:t>, </a:t>
            </a:r>
            <a:r>
              <a:rPr lang="en-AU" dirty="0" err="1"/>
              <a:t>oxysefali</a:t>
            </a:r>
            <a:r>
              <a:rPr lang="en-AU" dirty="0"/>
              <a:t>, 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Q75.1 </a:t>
            </a:r>
            <a:r>
              <a:rPr lang="en-AU" b="1" dirty="0" err="1"/>
              <a:t>Disostosis</a:t>
            </a:r>
            <a:r>
              <a:rPr lang="en-AU" b="1" dirty="0"/>
              <a:t> </a:t>
            </a:r>
            <a:r>
              <a:rPr lang="en-AU" b="1" dirty="0" err="1"/>
              <a:t>kraniofasialis</a:t>
            </a:r>
            <a:r>
              <a:rPr lang="en-AU" b="1" dirty="0"/>
              <a:t>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Crouzon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Q75.2 </a:t>
            </a:r>
            <a:r>
              <a:rPr lang="en-AU" b="1" dirty="0" err="1"/>
              <a:t>Hypertelorism</a:t>
            </a:r>
            <a:r>
              <a:rPr lang="en-AU" b="1" dirty="0"/>
              <a:t> [</a:t>
            </a:r>
            <a:r>
              <a:rPr lang="en-AU" dirty="0" err="1"/>
              <a:t>jarak</a:t>
            </a:r>
            <a:r>
              <a:rPr lang="en-AU" dirty="0"/>
              <a:t> </a:t>
            </a:r>
            <a:r>
              <a:rPr lang="en-AU" dirty="0" err="1"/>
              <a:t>orbita</a:t>
            </a:r>
            <a:r>
              <a:rPr lang="en-AU" dirty="0"/>
              <a:t> </a:t>
            </a:r>
            <a:r>
              <a:rPr lang="en-AU" dirty="0" err="1"/>
              <a:t>jauh</a:t>
            </a:r>
            <a:r>
              <a:rPr lang="en-AU" dirty="0"/>
              <a:t>, </a:t>
            </a:r>
            <a:r>
              <a:rPr lang="en-AU" dirty="0" err="1"/>
              <a:t>akibat</a:t>
            </a:r>
            <a:r>
              <a:rPr lang="en-AU" dirty="0"/>
              <a:t> </a:t>
            </a:r>
            <a:r>
              <a:rPr lang="en-AU" dirty="0" err="1"/>
              <a:t>pertumbuhan</a:t>
            </a:r>
            <a:r>
              <a:rPr lang="en-AU" dirty="0"/>
              <a:t> </a:t>
            </a:r>
            <a:r>
              <a:rPr lang="en-AU" dirty="0" err="1"/>
              <a:t>berlebihan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Q75.3 </a:t>
            </a:r>
            <a:r>
              <a:rPr lang="en-AU" b="1" dirty="0" err="1"/>
              <a:t>Makrosefali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Q75.4 </a:t>
            </a:r>
            <a:r>
              <a:rPr lang="en-AU" b="1" dirty="0" err="1"/>
              <a:t>Disostosis</a:t>
            </a:r>
            <a:r>
              <a:rPr lang="en-AU" b="1" dirty="0"/>
              <a:t> </a:t>
            </a:r>
            <a:r>
              <a:rPr lang="en-AU" b="1" dirty="0" err="1"/>
              <a:t>mandibulofasialis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Q75.5 </a:t>
            </a:r>
            <a:r>
              <a:rPr lang="en-AU" b="1" dirty="0" err="1"/>
              <a:t>Disostosis</a:t>
            </a:r>
            <a:r>
              <a:rPr lang="en-AU" b="1" dirty="0"/>
              <a:t> </a:t>
            </a:r>
            <a:r>
              <a:rPr lang="en-AU" b="1" dirty="0" err="1"/>
              <a:t>okulomandibularis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Q75.8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tengkorak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muka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AU" b="1" dirty="0"/>
              <a:t>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Absen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tengkorak</a:t>
            </a:r>
            <a:r>
              <a:rPr lang="en-AU" dirty="0"/>
              <a:t> </a:t>
            </a:r>
            <a:r>
              <a:rPr lang="en-US" dirty="0"/>
              <a:t>;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dahi</a:t>
            </a:r>
            <a:r>
              <a:rPr lang="en-AU" dirty="0"/>
              <a:t>, </a:t>
            </a:r>
            <a:r>
              <a:rPr lang="en-AU" dirty="0" err="1"/>
              <a:t>platybasia</a:t>
            </a:r>
            <a:r>
              <a:rPr lang="en-AU" dirty="0"/>
              <a:t> [</a:t>
            </a:r>
            <a:r>
              <a:rPr lang="en-AU" dirty="0" err="1"/>
              <a:t>lesi</a:t>
            </a:r>
            <a:r>
              <a:rPr lang="en-AU" dirty="0"/>
              <a:t> basis </a:t>
            </a:r>
            <a:r>
              <a:rPr lang="en-AU" dirty="0" err="1"/>
              <a:t>meningen</a:t>
            </a:r>
            <a:r>
              <a:rPr lang="en-AU" dirty="0"/>
              <a:t> </a:t>
            </a:r>
            <a:r>
              <a:rPr lang="en-AU" dirty="0" err="1"/>
              <a:t>oksipitalis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Q75.9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tengkorak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muka</a:t>
            </a:r>
            <a:r>
              <a:rPr lang="en-AU" b="1" dirty="0"/>
              <a:t>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/>
              <a:t>dijelaskan</a:t>
            </a:r>
            <a:r>
              <a:rPr lang="en-AU" b="1" dirty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: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muka</a:t>
            </a:r>
            <a:r>
              <a:rPr lang="en-AU" dirty="0"/>
              <a:t> NOS,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tengkorak</a:t>
            </a:r>
            <a:r>
              <a:rPr lang="en-AU" dirty="0"/>
              <a:t>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3812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915400" cy="65563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Q76 </a:t>
            </a:r>
            <a:r>
              <a:rPr lang="en-US" sz="3200" b="1" dirty="0" err="1"/>
              <a:t>Malformasi</a:t>
            </a:r>
            <a:r>
              <a:rPr lang="en-US" sz="3200" b="1" dirty="0"/>
              <a:t> </a:t>
            </a:r>
            <a:r>
              <a:rPr lang="en-US" sz="3200" b="1" dirty="0" err="1"/>
              <a:t>kongenital</a:t>
            </a:r>
            <a:r>
              <a:rPr lang="en-US" sz="3200" b="1" dirty="0"/>
              <a:t> </a:t>
            </a:r>
            <a:r>
              <a:rPr lang="en-US" sz="3200" b="1" dirty="0" err="1"/>
              <a:t>spina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tulang</a:t>
            </a:r>
            <a:r>
              <a:rPr lang="en-US" sz="3200" b="1" dirty="0"/>
              <a:t> </a:t>
            </a:r>
            <a:r>
              <a:rPr lang="en-US" sz="3200" b="1" dirty="0" err="1"/>
              <a:t>rongga</a:t>
            </a:r>
            <a:r>
              <a:rPr lang="en-US" sz="3200" b="1" dirty="0"/>
              <a:t> dada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i="1" dirty="0" err="1"/>
              <a:t>Kecuali</a:t>
            </a:r>
            <a:r>
              <a:rPr lang="en-AU" sz="2900" dirty="0"/>
              <a:t>: </a:t>
            </a:r>
            <a:r>
              <a:rPr lang="en-AU" sz="2900" dirty="0" err="1"/>
              <a:t>deformitas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/>
              <a:t>muskuloskeleton</a:t>
            </a:r>
            <a:r>
              <a:rPr lang="en-AU" sz="2900" dirty="0"/>
              <a:t> </a:t>
            </a:r>
            <a:r>
              <a:rPr lang="en-AU" sz="2900" dirty="0" err="1"/>
              <a:t>spina</a:t>
            </a:r>
            <a:r>
              <a:rPr lang="en-AU" sz="2900" dirty="0"/>
              <a:t> </a:t>
            </a:r>
            <a:r>
              <a:rPr lang="en-AU" sz="2900" dirty="0" err="1"/>
              <a:t>dan</a:t>
            </a:r>
            <a:r>
              <a:rPr lang="en-AU" sz="2900" dirty="0"/>
              <a:t> dada (Q67.5-Q67.8)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Q76.0 </a:t>
            </a:r>
            <a:r>
              <a:rPr lang="en-AU" sz="2900" b="1" dirty="0" err="1"/>
              <a:t>Spina</a:t>
            </a:r>
            <a:r>
              <a:rPr lang="en-AU" sz="2900" b="1" dirty="0"/>
              <a:t> bifida </a:t>
            </a:r>
            <a:r>
              <a:rPr lang="en-AU" sz="2900" b="1" dirty="0" err="1"/>
              <a:t>occulta</a:t>
            </a:r>
            <a:r>
              <a:rPr lang="en-AU" sz="2900" b="1" dirty="0"/>
              <a:t> </a:t>
            </a:r>
            <a:r>
              <a:rPr lang="en-AU" sz="2900" dirty="0"/>
              <a:t>– [</a:t>
            </a:r>
            <a:r>
              <a:rPr lang="en-AU" sz="2900" dirty="0" err="1"/>
              <a:t>tersembunyi</a:t>
            </a:r>
            <a:r>
              <a:rPr lang="en-AU" sz="2900" dirty="0"/>
              <a:t>]</a:t>
            </a:r>
            <a:endParaRPr lang="en-US" sz="29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 </a:t>
            </a:r>
            <a:r>
              <a:rPr lang="en-AU" sz="2900" i="1" dirty="0" err="1"/>
              <a:t>Kecuali</a:t>
            </a:r>
            <a:r>
              <a:rPr lang="en-AU" sz="2900" dirty="0"/>
              <a:t>:   </a:t>
            </a:r>
            <a:r>
              <a:rPr lang="en-AU" sz="2900" dirty="0" err="1"/>
              <a:t>meningokel</a:t>
            </a:r>
            <a:r>
              <a:rPr lang="en-AU" sz="2900" dirty="0"/>
              <a:t> (spinal) (Q05.-), </a:t>
            </a:r>
            <a:r>
              <a:rPr lang="en-AU" sz="2900" dirty="0" err="1"/>
              <a:t>spina</a:t>
            </a:r>
            <a:r>
              <a:rPr lang="en-AU" sz="2900" dirty="0"/>
              <a:t> bifida (</a:t>
            </a:r>
            <a:r>
              <a:rPr lang="en-AU" sz="2900" dirty="0" err="1"/>
              <a:t>aperta</a:t>
            </a:r>
            <a:r>
              <a:rPr lang="en-AU" sz="2900" dirty="0"/>
              <a:t>)(</a:t>
            </a:r>
            <a:r>
              <a:rPr lang="en-AU" sz="2900" dirty="0" err="1"/>
              <a:t>cystica</a:t>
            </a:r>
            <a:r>
              <a:rPr lang="en-AU" sz="2900" dirty="0"/>
              <a:t>) (Q05.-)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Q76.1 </a:t>
            </a:r>
            <a:r>
              <a:rPr lang="en-AU" sz="2900" b="1" dirty="0" err="1"/>
              <a:t>Klippel-Feil</a:t>
            </a:r>
            <a:r>
              <a:rPr lang="en-AU" sz="2900" b="1" dirty="0"/>
              <a:t> syndrome  </a:t>
            </a:r>
            <a:r>
              <a:rPr lang="en-US" sz="2900" dirty="0"/>
              <a:t>;</a:t>
            </a:r>
            <a:r>
              <a:rPr lang="en-AU" sz="2900" dirty="0"/>
              <a:t> </a:t>
            </a:r>
            <a:r>
              <a:rPr lang="en-AU" sz="2900" dirty="0" err="1"/>
              <a:t>Sindroma</a:t>
            </a:r>
            <a:r>
              <a:rPr lang="en-AU" sz="2900" dirty="0"/>
              <a:t> </a:t>
            </a:r>
            <a:r>
              <a:rPr lang="en-AU" sz="2900" dirty="0" err="1"/>
              <a:t>fusi</a:t>
            </a:r>
            <a:r>
              <a:rPr lang="en-AU" sz="2900" dirty="0"/>
              <a:t> vertebra </a:t>
            </a:r>
            <a:r>
              <a:rPr lang="en-AU" sz="2900" dirty="0" err="1"/>
              <a:t>servikalis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Q76.2 </a:t>
            </a:r>
            <a:r>
              <a:rPr lang="en-AU" sz="2900" dirty="0" err="1"/>
              <a:t>S</a:t>
            </a:r>
            <a:r>
              <a:rPr lang="en-AU" sz="2900" b="1" dirty="0" err="1"/>
              <a:t>pondilolisthesis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 </a:t>
            </a:r>
            <a:r>
              <a:rPr lang="en-US" sz="2900" dirty="0"/>
              <a:t>;</a:t>
            </a:r>
            <a:r>
              <a:rPr lang="en-AU" sz="2900" dirty="0"/>
              <a:t> </a:t>
            </a:r>
            <a:r>
              <a:rPr lang="en-AU" sz="2900" dirty="0" err="1"/>
              <a:t>Spondilolisis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endParaRPr lang="en-US" sz="29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900" i="1" dirty="0" err="1"/>
              <a:t>Kecuali</a:t>
            </a:r>
            <a:r>
              <a:rPr lang="en-AU" sz="2900" dirty="0"/>
              <a:t>:   </a:t>
            </a:r>
            <a:r>
              <a:rPr lang="en-AU" sz="2900" dirty="0" err="1"/>
              <a:t>spondilolisis</a:t>
            </a:r>
            <a:r>
              <a:rPr lang="en-AU" sz="2900" dirty="0"/>
              <a:t> (acquired) (M43.0), </a:t>
            </a:r>
            <a:r>
              <a:rPr lang="en-US" sz="2900" dirty="0"/>
              <a:t>;</a:t>
            </a:r>
            <a:r>
              <a:rPr lang="en-AU" sz="2900" dirty="0" err="1"/>
              <a:t>spondilolisthesis</a:t>
            </a:r>
            <a:r>
              <a:rPr lang="en-AU" sz="2900" dirty="0"/>
              <a:t> (acquired) (M43.1)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Q76.3 </a:t>
            </a:r>
            <a:r>
              <a:rPr lang="en-AU" sz="2900" b="1" dirty="0" err="1"/>
              <a:t>Skoliosis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</a:t>
            </a:r>
            <a:r>
              <a:rPr lang="en-AU" sz="2900" b="1" dirty="0" err="1"/>
              <a:t>akibat</a:t>
            </a:r>
            <a:r>
              <a:rPr lang="en-AU" sz="2900" b="1" dirty="0"/>
              <a:t> </a:t>
            </a:r>
            <a:r>
              <a:rPr lang="en-AU" sz="2900" b="1" dirty="0" err="1"/>
              <a:t>malformasi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</a:t>
            </a:r>
            <a:r>
              <a:rPr lang="en-AU" sz="2900" b="1" dirty="0" err="1"/>
              <a:t>tulang</a:t>
            </a:r>
            <a:r>
              <a:rPr lang="en-AU" sz="2900" b="1" dirty="0"/>
              <a:t>  </a:t>
            </a:r>
            <a:r>
              <a:rPr lang="en-US" sz="2900" dirty="0"/>
              <a:t>;</a:t>
            </a:r>
            <a:r>
              <a:rPr lang="en-AU" sz="2900" dirty="0"/>
              <a:t>  </a:t>
            </a:r>
            <a:r>
              <a:rPr lang="en-AU" sz="2900" dirty="0" err="1"/>
              <a:t>Fusi</a:t>
            </a:r>
            <a:r>
              <a:rPr lang="en-AU" sz="2900" dirty="0"/>
              <a:t> </a:t>
            </a:r>
            <a:r>
              <a:rPr lang="en-AU" sz="2900" dirty="0" err="1"/>
              <a:t>hemivertebra</a:t>
            </a:r>
            <a:r>
              <a:rPr lang="en-AU" sz="2900" dirty="0"/>
              <a:t> </a:t>
            </a:r>
            <a:r>
              <a:rPr lang="en-AU" sz="2900" dirty="0" err="1"/>
              <a:t>atau</a:t>
            </a:r>
            <a:r>
              <a:rPr lang="en-AU" sz="2900" dirty="0"/>
              <a:t> </a:t>
            </a:r>
            <a:r>
              <a:rPr lang="en-AU" sz="2900" dirty="0" err="1"/>
              <a:t>kegagalan</a:t>
            </a:r>
            <a:r>
              <a:rPr lang="en-AU" sz="2900" dirty="0"/>
              <a:t> </a:t>
            </a:r>
            <a:r>
              <a:rPr lang="en-AU" sz="2900" dirty="0" err="1"/>
              <a:t>segmentasi</a:t>
            </a:r>
            <a:r>
              <a:rPr lang="en-AU" sz="2900" dirty="0"/>
              <a:t> </a:t>
            </a:r>
            <a:r>
              <a:rPr lang="en-AU" sz="2900" dirty="0" err="1"/>
              <a:t>dengan</a:t>
            </a:r>
            <a:r>
              <a:rPr lang="en-AU" sz="2900" dirty="0"/>
              <a:t> </a:t>
            </a:r>
            <a:r>
              <a:rPr lang="en-AU" sz="2900" dirty="0" err="1"/>
              <a:t>skoliosis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Q76.4 </a:t>
            </a:r>
            <a:r>
              <a:rPr lang="en-AU" sz="2900" b="1" dirty="0" err="1"/>
              <a:t>Malformasi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</a:t>
            </a:r>
            <a:r>
              <a:rPr lang="en-AU" sz="2900" b="1" dirty="0" err="1"/>
              <a:t>spina</a:t>
            </a:r>
            <a:r>
              <a:rPr lang="en-AU" sz="2900" b="1" dirty="0"/>
              <a:t> </a:t>
            </a:r>
            <a:r>
              <a:rPr lang="en-AU" sz="2900" b="1" dirty="0" err="1"/>
              <a:t>lainnya</a:t>
            </a:r>
            <a:r>
              <a:rPr lang="en-AU" sz="2900" b="1" dirty="0"/>
              <a:t>, </a:t>
            </a:r>
            <a:r>
              <a:rPr lang="en-AU" sz="2900" dirty="0" err="1"/>
              <a:t>tidak</a:t>
            </a:r>
            <a:r>
              <a:rPr lang="en-AU" sz="2900" dirty="0"/>
              <a:t> </a:t>
            </a:r>
            <a:r>
              <a:rPr lang="en-AU" sz="2900" dirty="0" err="1"/>
              <a:t>terkait</a:t>
            </a:r>
            <a:r>
              <a:rPr lang="en-AU" sz="2900" dirty="0"/>
              <a:t> </a:t>
            </a:r>
            <a:r>
              <a:rPr lang="en-AU" sz="2900" dirty="0" err="1"/>
              <a:t>dengan</a:t>
            </a:r>
            <a:r>
              <a:rPr lang="en-AU" sz="2900" dirty="0"/>
              <a:t> </a:t>
            </a:r>
            <a:r>
              <a:rPr lang="en-US" sz="2900" dirty="0"/>
              <a:t>;</a:t>
            </a:r>
            <a:r>
              <a:rPr lang="en-AU" sz="2900" dirty="0"/>
              <a:t> </a:t>
            </a:r>
            <a:r>
              <a:rPr lang="en-AU" sz="2900" dirty="0" err="1"/>
              <a:t>Kelainan</a:t>
            </a:r>
            <a:r>
              <a:rPr lang="en-AU" sz="2900" dirty="0"/>
              <a:t> yang </a:t>
            </a:r>
            <a:r>
              <a:rPr lang="en-AU" sz="2900" dirty="0" err="1"/>
              <a:t>tidak</a:t>
            </a:r>
            <a:r>
              <a:rPr lang="en-AU" sz="2900" dirty="0"/>
              <a:t> </a:t>
            </a:r>
            <a:r>
              <a:rPr lang="en-AU" sz="2900" dirty="0" err="1"/>
              <a:t>dijelaskan</a:t>
            </a:r>
            <a:r>
              <a:rPr lang="en-AU" sz="2900" dirty="0"/>
              <a:t> </a:t>
            </a:r>
            <a:r>
              <a:rPr lang="en-AU" sz="2900" dirty="0" err="1"/>
              <a:t>atau</a:t>
            </a:r>
            <a:r>
              <a:rPr lang="en-AU" sz="2900" dirty="0"/>
              <a:t> </a:t>
            </a:r>
            <a:r>
              <a:rPr lang="en-AU" sz="2900" dirty="0" err="1"/>
              <a:t>tidak</a:t>
            </a:r>
            <a:r>
              <a:rPr lang="en-AU" sz="2900" dirty="0"/>
              <a:t> </a:t>
            </a:r>
            <a:r>
              <a:rPr lang="en-AU" sz="2900" dirty="0" err="1"/>
              <a:t>terrkait</a:t>
            </a:r>
            <a:r>
              <a:rPr lang="en-AU" sz="2900" dirty="0"/>
              <a:t> </a:t>
            </a:r>
            <a:r>
              <a:rPr lang="en-AU" sz="2900" dirty="0" err="1"/>
              <a:t>dengan</a:t>
            </a:r>
            <a:r>
              <a:rPr lang="en-AU" sz="2900" dirty="0"/>
              <a:t> </a:t>
            </a:r>
            <a:r>
              <a:rPr lang="en-AU" sz="2900" dirty="0" err="1"/>
              <a:t>skoliosis</a:t>
            </a:r>
            <a:r>
              <a:rPr lang="en-AU" sz="2900" dirty="0"/>
              <a:t> </a:t>
            </a:r>
            <a:r>
              <a:rPr lang="en-AU" sz="2900" dirty="0" err="1"/>
              <a:t>pada</a:t>
            </a:r>
            <a:r>
              <a:rPr lang="en-AU" sz="2900" dirty="0"/>
              <a:t>: </a:t>
            </a:r>
            <a:r>
              <a:rPr lang="en-AU" sz="2900" dirty="0" err="1"/>
              <a:t>absen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vertebra, </a:t>
            </a:r>
            <a:r>
              <a:rPr lang="en-AU" sz="2900" dirty="0" err="1"/>
              <a:t>fusi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/>
              <a:t>spina</a:t>
            </a:r>
            <a:r>
              <a:rPr lang="en-AU" sz="2900" dirty="0"/>
              <a:t> </a:t>
            </a:r>
            <a:r>
              <a:rPr lang="en-US" sz="2900" dirty="0"/>
              <a:t>;</a:t>
            </a:r>
            <a:r>
              <a:rPr lang="en-AU" sz="2900" dirty="0"/>
              <a:t> kyphosis </a:t>
            </a:r>
            <a:r>
              <a:rPr lang="en-AU" sz="2900" dirty="0" err="1"/>
              <a:t>kongenital</a:t>
            </a:r>
            <a:r>
              <a:rPr lang="en-AU" sz="2900" dirty="0"/>
              <a:t>, </a:t>
            </a:r>
            <a:r>
              <a:rPr lang="en-AU" sz="2900" dirty="0" err="1"/>
              <a:t>lordosis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US" sz="2900" dirty="0"/>
              <a:t>;</a:t>
            </a:r>
            <a:r>
              <a:rPr lang="en-AU" sz="2900" dirty="0"/>
              <a:t> </a:t>
            </a:r>
            <a:r>
              <a:rPr lang="en-AU" sz="2900" dirty="0" err="1"/>
              <a:t>malformasi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(</a:t>
            </a:r>
            <a:r>
              <a:rPr lang="en-AU" sz="2900" dirty="0" err="1"/>
              <a:t>sendi</a:t>
            </a:r>
            <a:r>
              <a:rPr lang="en-AU" sz="2900" dirty="0"/>
              <a:t>) (</a:t>
            </a:r>
            <a:r>
              <a:rPr lang="en-AU" sz="2900" dirty="0" err="1"/>
              <a:t>regio</a:t>
            </a:r>
            <a:r>
              <a:rPr lang="en-AU" sz="2900" dirty="0"/>
              <a:t>) </a:t>
            </a:r>
            <a:r>
              <a:rPr lang="en-AU" sz="2900" dirty="0" err="1"/>
              <a:t>lumbosakral</a:t>
            </a:r>
            <a:r>
              <a:rPr lang="en-AU" sz="2900" dirty="0"/>
              <a:t> </a:t>
            </a:r>
            <a:r>
              <a:rPr lang="en-US" sz="2900" dirty="0"/>
              <a:t>;</a:t>
            </a:r>
            <a:r>
              <a:rPr lang="en-AU" sz="2900" dirty="0"/>
              <a:t> </a:t>
            </a:r>
            <a:r>
              <a:rPr lang="en-AU" sz="2900" dirty="0" err="1"/>
              <a:t>hemivertebra</a:t>
            </a:r>
            <a:r>
              <a:rPr lang="en-AU" sz="2900" dirty="0"/>
              <a:t>, </a:t>
            </a:r>
            <a:r>
              <a:rPr lang="en-AU" sz="2900" dirty="0" err="1"/>
              <a:t>malformasi</a:t>
            </a:r>
            <a:r>
              <a:rPr lang="en-AU" sz="2900" dirty="0"/>
              <a:t> vertebra, </a:t>
            </a:r>
            <a:r>
              <a:rPr lang="en-AU" sz="2900" dirty="0" err="1"/>
              <a:t>platispondylisis</a:t>
            </a:r>
            <a:r>
              <a:rPr lang="en-AU" sz="2900" dirty="0"/>
              <a:t>, supernumerary vertebra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Q76.5 </a:t>
            </a:r>
            <a:r>
              <a:rPr lang="en-AU" sz="2900" b="1" dirty="0"/>
              <a:t>Cervical </a:t>
            </a:r>
            <a:r>
              <a:rPr lang="en-US" sz="2900" dirty="0"/>
              <a:t>;</a:t>
            </a:r>
            <a:r>
              <a:rPr lang="en-AU" sz="2900" dirty="0"/>
              <a:t> </a:t>
            </a:r>
            <a:r>
              <a:rPr lang="en-AU" sz="2900" dirty="0" err="1"/>
              <a:t>Iga</a:t>
            </a:r>
            <a:r>
              <a:rPr lang="en-AU" sz="2900" dirty="0"/>
              <a:t> </a:t>
            </a:r>
            <a:r>
              <a:rPr lang="en-AU" sz="2900" dirty="0" err="1"/>
              <a:t>berlebih</a:t>
            </a:r>
            <a:r>
              <a:rPr lang="en-AU" sz="2900" dirty="0"/>
              <a:t> </a:t>
            </a:r>
            <a:r>
              <a:rPr lang="en-AU" sz="2900" dirty="0" err="1"/>
              <a:t>pada</a:t>
            </a:r>
            <a:r>
              <a:rPr lang="en-AU" sz="2900" dirty="0"/>
              <a:t> </a:t>
            </a:r>
            <a:r>
              <a:rPr lang="en-AU" sz="2900" dirty="0" err="1"/>
              <a:t>regio</a:t>
            </a:r>
            <a:r>
              <a:rPr lang="en-AU" sz="2900" dirty="0"/>
              <a:t> </a:t>
            </a:r>
            <a:r>
              <a:rPr lang="en-AU" sz="2900" dirty="0" err="1"/>
              <a:t>cervicalis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Q76.6 </a:t>
            </a:r>
            <a:r>
              <a:rPr lang="en-AU" sz="2900" b="1" dirty="0" err="1"/>
              <a:t>Malformasi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</a:t>
            </a:r>
            <a:r>
              <a:rPr lang="en-AU" sz="2900" b="1" dirty="0" err="1"/>
              <a:t>iga</a:t>
            </a:r>
            <a:r>
              <a:rPr lang="en-AU" sz="2900" b="1" dirty="0"/>
              <a:t> </a:t>
            </a:r>
            <a:r>
              <a:rPr lang="en-AU" sz="2900" b="1" dirty="0" err="1"/>
              <a:t>lainnya</a:t>
            </a:r>
            <a:r>
              <a:rPr lang="en-AU" sz="2900" b="1" dirty="0"/>
              <a:t> </a:t>
            </a:r>
            <a:r>
              <a:rPr lang="en-US" sz="2900" dirty="0"/>
              <a:t>;</a:t>
            </a:r>
            <a:r>
              <a:rPr lang="en-AU" sz="2900" dirty="0"/>
              <a:t> </a:t>
            </a:r>
            <a:r>
              <a:rPr lang="en-AU" sz="2900" dirty="0" err="1"/>
              <a:t>Iga</a:t>
            </a:r>
            <a:r>
              <a:rPr lang="en-AU" sz="2900" dirty="0"/>
              <a:t> </a:t>
            </a:r>
            <a:r>
              <a:rPr lang="en-AU" sz="2900" dirty="0" err="1"/>
              <a:t>tambahan</a:t>
            </a:r>
            <a:r>
              <a:rPr lang="en-AU" sz="2900" dirty="0"/>
              <a:t>, </a:t>
            </a:r>
            <a:r>
              <a:rPr lang="en-AU" sz="2900" dirty="0" err="1"/>
              <a:t>absen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/>
              <a:t>iga</a:t>
            </a:r>
            <a:r>
              <a:rPr lang="en-AU" sz="2900" dirty="0"/>
              <a:t>, </a:t>
            </a:r>
            <a:r>
              <a:rPr lang="en-AU" sz="2900" dirty="0" err="1"/>
              <a:t>fusi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/>
              <a:t>iga</a:t>
            </a:r>
            <a:r>
              <a:rPr lang="en-AU" sz="2900" dirty="0"/>
              <a:t> </a:t>
            </a:r>
            <a:r>
              <a:rPr lang="en-US" sz="2900" dirty="0"/>
              <a:t>;</a:t>
            </a:r>
            <a:r>
              <a:rPr lang="en-AU" sz="2900" dirty="0"/>
              <a:t> </a:t>
            </a:r>
            <a:r>
              <a:rPr lang="en-AU" sz="2900" dirty="0" err="1"/>
              <a:t>Malformasi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/>
              <a:t>iga</a:t>
            </a:r>
            <a:r>
              <a:rPr lang="en-AU" sz="2900" dirty="0"/>
              <a:t> NOS</a:t>
            </a:r>
            <a:endParaRPr lang="en-US" sz="29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900" i="1" dirty="0" err="1"/>
              <a:t>Kecuali</a:t>
            </a:r>
            <a:r>
              <a:rPr lang="en-AU" sz="2900" dirty="0"/>
              <a:t>: short rib syndrome (Q77.2)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Q76.7 </a:t>
            </a:r>
            <a:r>
              <a:rPr lang="en-AU" sz="2900" b="1" dirty="0" err="1"/>
              <a:t>Malformasi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sternum  </a:t>
            </a:r>
            <a:r>
              <a:rPr lang="en-US" sz="2900" dirty="0"/>
              <a:t>;</a:t>
            </a:r>
            <a:r>
              <a:rPr lang="en-AU" sz="2900" dirty="0" err="1"/>
              <a:t>Absen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sternum, sternum </a:t>
            </a:r>
            <a:r>
              <a:rPr lang="en-AU" sz="2900" dirty="0" err="1"/>
              <a:t>bifidum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Q76.8 </a:t>
            </a:r>
            <a:r>
              <a:rPr lang="en-AU" sz="2900" b="1" dirty="0" err="1"/>
              <a:t>Malformasi</a:t>
            </a:r>
            <a:r>
              <a:rPr lang="en-AU" sz="2900" b="1" dirty="0"/>
              <a:t> </a:t>
            </a:r>
            <a:r>
              <a:rPr lang="en-AU" sz="2900" b="1" dirty="0" err="1"/>
              <a:t>kongenital</a:t>
            </a:r>
            <a:r>
              <a:rPr lang="en-AU" sz="2900" b="1" dirty="0"/>
              <a:t> lain </a:t>
            </a:r>
            <a:r>
              <a:rPr lang="en-AU" sz="2900" b="1" dirty="0" err="1"/>
              <a:t>tulang</a:t>
            </a:r>
            <a:r>
              <a:rPr lang="en-AU" sz="2900" b="1" dirty="0"/>
              <a:t> </a:t>
            </a:r>
            <a:r>
              <a:rPr lang="en-AU" sz="2900" b="1" dirty="0" err="1"/>
              <a:t>rongga</a:t>
            </a:r>
            <a:r>
              <a:rPr lang="en-AU" sz="2900" b="1" dirty="0"/>
              <a:t> dada</a:t>
            </a:r>
            <a:endParaRPr lang="en-US" sz="2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Q76.9 </a:t>
            </a:r>
            <a:r>
              <a:rPr lang="en-AU" sz="2900" dirty="0" err="1"/>
              <a:t>Malformasi</a:t>
            </a:r>
            <a:r>
              <a:rPr lang="en-AU" sz="2900" dirty="0"/>
              <a:t> </a:t>
            </a:r>
            <a:r>
              <a:rPr lang="en-AU" sz="2900" dirty="0" err="1"/>
              <a:t>kongenital</a:t>
            </a:r>
            <a:r>
              <a:rPr lang="en-AU" sz="2900" dirty="0"/>
              <a:t> </a:t>
            </a:r>
            <a:r>
              <a:rPr lang="en-AU" sz="2900" dirty="0" err="1"/>
              <a:t>tulang</a:t>
            </a:r>
            <a:r>
              <a:rPr lang="en-AU" sz="2900" dirty="0"/>
              <a:t> </a:t>
            </a:r>
            <a:r>
              <a:rPr lang="en-AU" sz="2900" dirty="0" err="1"/>
              <a:t>rongga</a:t>
            </a:r>
            <a:r>
              <a:rPr lang="en-AU" sz="2900" dirty="0"/>
              <a:t> dada, </a:t>
            </a:r>
            <a:r>
              <a:rPr lang="en-AU" sz="2900" dirty="0" err="1"/>
              <a:t>tidak</a:t>
            </a:r>
            <a:r>
              <a:rPr lang="en-AU" sz="2900" dirty="0"/>
              <a:t> </a:t>
            </a:r>
            <a:r>
              <a:rPr lang="en-AU" sz="2900" dirty="0" err="1"/>
              <a:t>dijelaskan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6288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Marfan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5575" y="838200"/>
            <a:ext cx="8683625" cy="5715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2400"/>
              <a:t>Suatu penyakit jaringan ikat genetik yang menyebabkan kelainan pada pembuluh darah , jantung , kerangka tubuh dan mata </a:t>
            </a:r>
          </a:p>
          <a:p>
            <a:pPr>
              <a:spcBef>
                <a:spcPct val="0"/>
              </a:spcBef>
            </a:pPr>
            <a:r>
              <a:rPr lang="en-US" sz="2400"/>
              <a:t>Diturunkan secara autosom dominan</a:t>
            </a:r>
          </a:p>
          <a:p>
            <a:pPr>
              <a:spcBef>
                <a:spcPct val="0"/>
              </a:spcBef>
            </a:pPr>
            <a:r>
              <a:rPr lang="en-US" sz="2400"/>
              <a:t>Gejala : </a:t>
            </a:r>
          </a:p>
          <a:p>
            <a:pPr lvl="1">
              <a:spcBef>
                <a:spcPct val="0"/>
              </a:spcBef>
            </a:pPr>
            <a:r>
              <a:rPr lang="en-US" sz="2400"/>
              <a:t>Kelainan pembuluh darah dan jantung ; kelemahan pada dinding aorta , aneurisma , regurgitasi katup aorta , prolaps katup mitral </a:t>
            </a:r>
          </a:p>
          <a:p>
            <a:pPr lvl="1">
              <a:spcBef>
                <a:spcPct val="0"/>
              </a:spcBef>
            </a:pPr>
            <a:r>
              <a:rPr lang="en-US" sz="2400"/>
              <a:t>Kelainan rangka tubuh : </a:t>
            </a:r>
          </a:p>
          <a:p>
            <a:pPr lvl="2">
              <a:spcBef>
                <a:spcPct val="0"/>
              </a:spcBef>
            </a:pPr>
            <a:r>
              <a:rPr lang="en-US"/>
              <a:t>araknodaktili : jarak antara kedua ujung</a:t>
            </a:r>
          </a:p>
          <a:p>
            <a:pPr lvl="2">
              <a:spcBef>
                <a:spcPct val="0"/>
              </a:spcBef>
              <a:buFont typeface="Arial" charset="0"/>
              <a:buNone/>
            </a:pPr>
            <a:r>
              <a:rPr lang="en-US"/>
              <a:t>	 jari tangan lebih besar dari tinggi badan</a:t>
            </a:r>
          </a:p>
          <a:p>
            <a:pPr lvl="2">
              <a:spcBef>
                <a:spcPct val="0"/>
              </a:spcBef>
            </a:pPr>
            <a:r>
              <a:rPr lang="en-US"/>
              <a:t>Pektus ekskavatum / pektus karinatum ; </a:t>
            </a:r>
          </a:p>
          <a:p>
            <a:pPr lvl="2">
              <a:spcBef>
                <a:spcPct val="0"/>
              </a:spcBef>
              <a:buFont typeface="Arial" charset="0"/>
              <a:buNone/>
            </a:pPr>
            <a:r>
              <a:rPr lang="en-US"/>
              <a:t>		kelainan dtulang dada  </a:t>
            </a:r>
          </a:p>
          <a:p>
            <a:pPr lvl="2">
              <a:spcBef>
                <a:spcPct val="0"/>
              </a:spcBef>
            </a:pPr>
            <a:r>
              <a:rPr lang="en-US"/>
              <a:t>Kifodkoliosis ; langit – langit mulu tinggi ,</a:t>
            </a:r>
          </a:p>
          <a:p>
            <a:pPr lvl="2">
              <a:spcBef>
                <a:spcPct val="0"/>
              </a:spcBef>
              <a:buFont typeface="Arial" charset="0"/>
              <a:buNone/>
            </a:pPr>
            <a:r>
              <a:rPr lang="en-US"/>
              <a:t>	 kaki datar , gigi bertumpuk </a:t>
            </a:r>
          </a:p>
          <a:p>
            <a:pPr lvl="1">
              <a:spcBef>
                <a:spcPct val="0"/>
              </a:spcBef>
            </a:pPr>
            <a:r>
              <a:rPr lang="en-US" sz="2400"/>
              <a:t>Kelainan mata  : Miopia , Dislokasi lensa mata, Ablatio retina </a:t>
            </a:r>
          </a:p>
        </p:txBody>
      </p:sp>
      <p:sp>
        <p:nvSpPr>
          <p:cNvPr id="23556" name="AutoShape 2" descr="data:image/jpeg;base64,/9j/4AAQSkZJRgABAQAAAQABAAD/2wCEAAkGBxQTEhQUExQUEhUXFxQVGBQUFRUUFBQWFBUWFxUUFBQYHyggGBolGxQUITEhJSkrLi4uFx8zODMsNygtLiwBCgoKDg0OGhAQGiwmHyQsLSwsLCwsLCwsLC8sLCwsLCwsLCwsLCwsLCwsLCwsLCwsLCwsLCwsLCwsLCwsLCwsLP/AABEIAMkA+wMBIgACEQEDEQH/xAAbAAACAwEBAQAAAAAAAAAAAAAABAMFBgECB//EAEQQAAEEAAMEBwUFBQYGAwAAAAEAAgMRBBIhBRMxQQYiMlFhcXJSgZGhsSMzQrPBgqLR0vAUJEOTsvEVYnPCw+EWNFP/xAAaAQEAAwEBAQAAAAAAAAAAAAAAAQIDBAUG/8QAJxEAAgIBBAICAgIDAAAAAAAAAAECEQMEEiExQVETIjJhM3EUQlL/2gAMAwEAAhEDEQA/APuKEIQAhCEAIQhACEIQAhCEAIQhACEIQAhCEAIQlto4oRRvkNU1pd1jlGnAF1GvgUAyhZjBdKnSOiYIC17v7RvM7yxsQw7oQ825gc6xMCLa3hrS84Ppa6Q5GQXK5+VgzlsTmGN0gl3rmA5aaR1Wu1IqxqANShY7EdLJIJMTvo80bJTGwtc3MHN2ezFGPLWo6svWJuyNK4Pf/I5M263A3xk3YZvRkI3O+zmTLp1bFZTr4aoDRoWRm6VPlYx0DC1u8wQke9zczP7RLHcbWUQ7qPousVmBF0a9YbpmHvEbYs0j3MENPO6lbIyeRsm9LB1cuGlNtDgaFF1oDWIWcl29MyWYSRM3UTMM9xbIS5m+c4SOIy05rQ0uvTRp79ImdJjvHPynchrNLbo04qSA4jN7GVofXs68UBqEJPZWN30YkDS0Fzw2zeZjXuayQeDgA4eDgnEAIQhACEIQAoMZjGRML5HtjYKtziA0WaFk+JCnVN0swcksAZEOvvsK4EZeqI8TE9z+sQDla0urnVICzwuKZI0Pjc17Dwc0hzT5EKR7wNToNOOnE0PmViW9HsRHiTUkzmOfHKJW5BlkMhdOHMbIxoBAaOw/q+Nkk2yZpMK9kkOIfPngfI4z9SYxYlr3bgCXqDK0loptAtHJAbe0WsZJhsU7NHkxTG3jTvGSRZsksbtwI7kveAuAGYUC3jWqndhcWcA1gYWSCUZmhzi98ImJNEy20uZRy7zQEgEIDWWi1i5tm4sNw4YZ3NaXOmDpGsc+Iytc3Dtt7jmbxDi7sAtu3aemYPEf2dzTFM6dzoxNI6Ylkg3pzvga2ZpArUN6nVIBuqQGytcc8DjpZrXTXuCx2ytn40bkPL8uUukEknXz4dzxCy2ude8Doy45j9ybvMkMJsnFFv20UzmtmwswjEtEOyyNnERdO40CWnVwvUgXxA+g2i1hcTg8c8tjyTtaJcSXSCZjQYpcfDJEGkPzaYfeDgKogcRdjsTZM0U7XHe5M+Ma7PM6Ru63gOGGVzj+G6rUWb4oDVIQhACEIQAocXhmyMcx4DmuFEHmpkICuw+xIGG2xi/tLJJcTvcm8suJJzbtl3xyqA9HcMB93wLSHZn52ljXNaWvzZmkNe5tg8DXDRWznUkJ8TmsD4qspUWjG2JPwOFeTG6JhBdm11t+53BJPfujk8k7itjQyWXRgkkOzAua7M1uQEOaQQcvV05GlVswIslxu+S7MwDg5w/aKy+X2bPFF9MfPR7DW0iJoyCMNAtrQIfugWg0cvKwa5KOPoxhWimwgaMaKLwWiLNuwx12wNzuADaoOIGhS8WNkbwdmHc7X58VaR7QH4gW/MfEK6yRZSWKSFsZsGNzXBn2bjHuc+rju9RTmuNPoOdRddZivGL6OxOh3TAI/sDhg4DMRAQA5lHQ6DSwavzt/wD4jFdbxvxCYa8HgQfJXtGbTXZ4wuHbGxsbAGtY1rGgcA1oAaB7gFKhCkgEIQgBCEIBfFyOGQNoFzqtwLtAxzuAI9kLmWX24/8ALd/OjFdqL1n8qRMBAL5Jfbj/AMt3864Wy+3H/lu/nTSEBnmbWm4HdgjQjI7Qj9tdxG15GNzEsrwjeSfcHru24MjhIODqDvB3I+/gkXOJ1C45ZJxbTZ3wxY5JSSFn9N6NFvv3L6/1rkPTjMa6rfVG4fR65Js5ztc2Ud3JIjAhjsxNnxWbzZDsjp9NLxz/AGaGbbkoF/Zn9h38yk2RtWaZxFRtAFk5HHy0zLPYvE5qHctfsHBbuIe06if0C0xZJzl3wcuow48WPrljWSX24/8ALd/OjLL7cf8Alu/nTKF2HnCcxla1xzxmgT927kL9tTYefMLRjPu3+l30KT2N2R5ICyQhCAEIQgKzbBIAI7N0fDuS8RAGvFWWPizRvHhp5jUfRZ90prz4LnyqmdOJbo0dxOJ1+Vf15/JKOnUL3G1OyOh/XyWJ1qKiiGbFFgzEX3D+vBW0UGIy0WN11vMNB3JB+GBHW+H8VJs/aLsOcrrfH3HVzfLv8leFeSmRNr6olmws4/wgfSQfep9hbOlD95J1dDTeeumo5K7w2Ia9uZhzA/1r3KZbRxpOzklmk1tZwLqELUxBCEIAQhCAWxXai9Z/KkTAS+K7UXrP5UiYCA6hctRzztYCXGgosUJ7crdgHm4D6rNPjdHwtzfmP4qzxuJMtGqaDoP1K8yt6q4ctTlaPSw3jjTK120hVa33KuxeJ8QPr8FdyQgjXXwOqqpsC3NoK8BosZJ+TsxShfCESb04A/E+C+mQ9kV3D6L57icLk8VotibaAAjk0qg130Dv4rbTTUW0zHXQeSKlHwaRC4CurvPHIcZ92/0u+hSexuyPJOYz7t/pd9Ck9jdkeSAskIQgBCEIAKz8+GDXFp4Gy3y/3/RaBKY/C526doag/p5LPJHcjTHPazLyxdbQKZoI8j3LuKkFHSiOI4JP+2XWh7lynoK5IckcB4nvKqsViiToC6qLgASQOBNd2qlmzdU1dnLWgBJ4an+rpPhraD2dV7eBPaHeHfHgiH4gHOY5roTxrh2T4Ee9Xuz9qCQ5SMjxxaefkeaWwkUczczfs3jtBvf3kcwUpj8I5hBdyOj28jyvuWy3R58HNLbN0+zSIVPs/av4JSA7k7k7u8irdbRkmrRzSi4umdQhCsVBCEIBTGvAMRJoZz+VIlcTtlrey0u+QUu1gDur/wD0P5UircSwVoufNklHo3wwjLs9HbrjwDWedlISyvebkdm7hwA8goTHqpoGjmuN5Jz7Z6ChCHMUenYnSgKXW4kc17zM5BQyEO5KeSEk+KOOfpSiaNdV4ZEQVNGwXZ4qt2acLoSxLrKjZxpWhy9yjMTSocWaLJSoa2fjpWaaOb3Hl5FWbNs+0wjyIP1pVWDdkPf5pqWQO5LeGSSXZxZIRcvxLKTHMex9O1yu0Oh4FeNjdkeSp8S0ZXek/RXGxuyPJdWKbkuTjywUXwWSEIWpkCEIQAuLqEBU7VwuuYfiFO8+R/T3pbYNObJE4cDfudp9R81dyxhwIPAqgbcUody1a/y5H9VjJbZWdEG5QcfPg8bQwTqyHreyeFjj8VPhohM0/hmboTycORIVzIwPb8wR8iFR4iN0T87eI4jgHD+CrKO1/otGe9V5PD3ZHAtGR7aBb3j9R4q7wmJbK2x5EdxUMkbZ4w4ca08DzB8FVYd8kbiaojtNPMeClfR/ohpTX7Q7jtlCiWNvnQOo9P8ABT7EbIGESAjXqg1YbQ4142mcHimyNzN8iOYPcUwtFFXaMpTlW1ghCFczBCEICr26abH/ANT/AMciqnPVn0hPVj/6n/jkVOuHU/kd2mX1AMsrpjpNwR0ESMWWzg2380JFqkidSJUpLLSjouluQ/IwVaTeVCMfyKnhZno2pbvolLb2cbqgqSOKlLu1BO5CtlNYR+tFRuauwcVK7IlyhnFx9R3pd9CrLY/ZCrMZL9m70u+hVnsbshdmFLmjz898FkhCFuc4IQhACEIQAq3a0HB9E1o6vZKslylElaomMtrsqdgTE52cWtILT4Ovq+6vmrDFYcPFc+R/rkpWtA4aL0oUeKZMpXLcjN4aUxygAnUgOZ5mrrvHerjHYESAa5XDg4ePIjmE0Yxd0L761+K9KFClRaWS2mhTZ+D3Tctl1myT38NAm0IVkq4KN27YIQhSQCEIQFP0mjcWRhtXvL17hHJarIXAtBCsuk7jkjy6HeAfGORZ+PCOizBxtwIJ7iHAH4i/kuLUXvuj0dKk8dWXWG1Uz2JPCTBOF9hVg00ROLUiCZgpUG0TWq0MrqWW24/kqZEjXBbZXuxSvdnTkNCz8DQNTxV9gBY9ypF8nRkSouWahGRR4J2iYeQBZ0WyVqzk6dCssajbJlNlTTTBVGOmJ4eQ96zbp8G+ODlwyfE4jOcjTrR9wo6laXY3ZCyEeBc37UcDYvxAOa/65LX7G7IXVp/NnHrKtJFkhCF0nECEKLFS5GOdROUF1DiaF0EBKhUTNv3KxpADHDtE6gkWL5Acl1u2usHf4erHAaljgauxxCEpWWMm0YwaLte7W1NhsQ17czTYN68OGhWQ2hON9mGo+0aPPVaXYQ/u8fpv4klQS1SH0IQpKghFoQAhCEAIQhACEIQCeOjBdDetSX7xFJSqukMdOB7x/p/3Vxiu1F6z+VIkekLOoD3Ej4j/ANLHPG4M6NNKsiKbCu0TmXM2rpJQck+I6Frjh0d+SrPOIZTQFltrdpap7rGqze2YCdUyck4XT5EYI8xV3hBQJ7lS7POtK0fNQpZJ0bTV8Fng3dUnxXJpMzS0owYIYo5StG2kYxX2YsTVC+CjeLTDowNSl2amvcqHSpI08OEH9kLTzY53vokFTbG7I8kzKyonDuYR8GlLbG7I8l6sUkjwJy3NsskIQpKgvMgsEea9LxKaBPgfogMZCwMYx1WSOJ14Ghx9yh2bOZJ3ho6hbTzyLtMteNKHpDtARQR1q4tFD1HRMYKcwQDQZqs6cSUm6XJpgxSyP6hjIGsGUd9+RVt0S2hmBhP4RbT3tvUe6x8VjHbaErqd1Xd16HyKuehcwdM097X33eSqnZbJHbwzfKn6UTPbEwRvdEXzYePO0NLg2SVrXZc4IuieIKuElteKB0Z/tIjMQLXHe5cgLSC0nNoKNEeKsYmO2nt6eOPEt3hcYW49rZxkBe6HDMlY5zMuUlpe5pIyjNHwo0LPavSh7HTxsY12SKcsk+0yiWGESFklsDe/sud2da5NNlwRkjwbI4n/AGL3hjBEY2QyW0229Wv1HVBvnomG4PBNlIDcOJmtLiOpvGsLAwuI4hpaACeYAQFdiNuTRyRMcxrnyxRZWiSot5JJRLiY8wAaL0u9RXAqKPpi8ucNw0CMwtlO9JIdLi5sIREMnXAfDmsltg96sdzgNy0/3Xc1kabj3dNdnDWuutHNBocC3wXjCz7PMeZpwwjzNgs7trc0EjnRxa82vLnAf8180BoULgXUAIQhALYrtRes/lSKLa7Lhd4a/A2pcV2ovWfypFJiGWxw7wR8lElaaLRdSTMnAy06HGtUphimi+15qR6k3bInP0VZjJrFUm5jrooN3Z1UN+C8V5K2GAg3Sfw2CzOspiKIWmjFQsKIxvkmWR9BOcuiUc5Nl+YUUliG15KZkY/R4nN68go9hjPO0eIPuGv6JfFTdUhPdCo7mJ400n40P1TGt00WyvbjbNli+w/0u+hSexuyPJOYv7t/pd9Ck9jdkeS9Q8QskIQgBKbWeRDKRxyOrzo0m1W7ffUVe05jf3gT8gUBiNowNkxUbHmmMon9kAAfEEqfbGLjqhZ8hr7lBtbZ8kmIMjCQwdojmL7I/io5jVNGnA22g7SzVnVYaiUr4R6ek2xhZQbJwIkxILmkhoJ50Lc0D6rTYxu5flbGHF2gyt1PgABan2VgaJNZWg3lu8xoam+HL4IxUha8Ft5muDmnjlq7052FbDkcocqjl1EU53Zs9jlxhjzgh2UWDoRpwIKg25s90oiLC3NFK2UNfeR5aHNyurUaOJB1ogGtEbC2qMQwng5ppw17rBF8irNanMZ3o7sB2Hfmc5rrjLSGtygOdiJp3Ze5g32UelIbe6KS4iVzzI2iXlubOcrXQbvdmIENIzdYu4kGtKC2KEBm8N0efvmTSGPMJ3TljAcjbwpw4DCfxa2XadyUxvRmaSA4fPHu82J0BkZmbOXua5+XW2F5GUGnc64LXoQEOCjLY2NdRIa0EjgSAASFMhCAEIQgFsV2ovWfypFO7h8VBiu1F6z+VImEBj4jSllf3KIjU+Z+q6V5tnsV5POW0zHBQ1RA1TuVox8mcpvoRPaXqVxC48dZe5gorsvfQvvKXiWQFtIlCSnJB0WT4NYor8U+iVoegfak9I+qocdGctrQ9BBrIfAfVXwfyIjVfws1WL+7f6XfQpPY3ZHknMX92/0u+hSexuyPJemeIWSEIQAqbbDRJIyM/hBefMjK3/u+SuVmMdiC3FP14tZXllQlKyWYFoIF8K0CqhDx6rRehoDvGpI4myfcmsZiQAQLPfrq2/0S0RomgKBu/G/oP0WcueDTksI8MByI99/VVm1owXNvvH1V0H2NVUY5wLhfJW8FUQdH8bucQB+GSmO8D+A/E171vV8xxbeY77/UH4r6FsnGCWJj+ZAvwcO0PikWRIcQhCsVBCEIAQhCAEIQgFsV2ovWfypEwl8V2ovWfypFLM6mk9wJ+AQGUd2nep31K9lqjA5qQrzEevY1AAuvUUBUzlsujB9icg1XqRRYqQBwHeUzJHQtU7s0fFCEwSU4T0qSkWUjpxkUotuqvOhA+9/Z+Gqpp+CtuiL6lc3vb9CP4lXwfmimqV4WafF9h/pd9Ck9jdkeScxf3b/S76FJ7G7I8l6R4pZIQhACzHSfZ0mcTxguoAOA4jLZDgOYo0Vp0IEz5tDiwXWeZOvMjSh5cdU3gsQKLT8vlSududGw63wgBx1LOAce8HkfkVlJrYacCw9xBFEcVTpml2aAYvq68lXzzaEnnpWnAmv4/JIHFqPf3XGv6P6BGEOTx9X3c1oOgsv2cjPZffuIA/7VljiLbxJV90Cidmmf+HRvm7j8gfmrIiRskIQpKAhCEAIQhACEIQC2K7UXrP5Uii2vLlid4034lS4rtRes/lSJDpA/SMf81/D/AHWeV1BmmKNzSKsBeQVMOCie1cLR6KZPCVI8qCIqUnRXXRnJciGJjzOFc9NOPknJD1aUJGq7K9UXFmj5pC0xSLzqp53JUHVZN2deOPBMG2mdjSZMQzxJHxH+yhboEq2epQ72SD8Df6KYummJR3RaPoOL7D/S76FJ7G7I8k3iTcb/AEu/0pTY3ZHkvWPnyyQhCAEIQgBRTYdr9HNa71AH6qVCArJOj+GP+Cwem2j4NpQO6LYbXqEeT3aeVlXSEJszreh0AN5pT4Fwo+BpoKvMNhmxtDWNDWjgApkJRAIQoJsZGw057GmrouANE1deaEN0ToVXtDbsML8O17v/ALD8kZFFt5bDnHk0nK2/ae0c03jNoRRFolljjLryh72tLsot2UE60O5CRlCXwuOikbnjkZIzUZmPa5tt4iwasc16fi4wzeF7Aygc5cAynVlObhRsV5oCZCinxDGNLnuaxo4ucQ1o1rUnQakKS0BBi4i7KWmi05hpf4XNoj9pVGNwc0hBJ4XVNrj71fFBUNJ8MlScXaM3/wAMl7/3Qj/hkvf+6FpEKvxx9F/ln7M2NmSjn+6vR2fL3/urRLqn44+iPkn7MydnSe1+6F5dsuQ/i/dC06FHxw9ErLP2ZN2xXe0fgF4GwXe0fgFrHcV6ao+GHostRk/6ZlTsJ5/EfgFGOjbrvM74Ba8IT4Yeh/kZV/sylEeIyZLFVl7GtVXen9nQFraKbXVojEEIQgBCEIAQhCAEIQgBCEIAWH2x0enmxxeNI2hrmyF5HWJaHNFGxQB0AHAa2VuF45oZ5MSyKmY6bo67Fx4m3OhbIXRxh7HbxgheXRysJIyXNcvA2MncKhwG2Xyz4F00GIjljixAn/u2I3bZCGN6smTK4OdG4iidCFuEIXSowsjJJcbiBDHJGyePDNcZIpY45GRGR00hdloOc1zIQDT6t1ZQCexRGOF+zpoXuZvYmxFkUskDsNJK15idIGZWiMbyOnEdVrSeK3LkN4ISfPcfgcS7CSQzRvkGELWxuoyHFVIwwTACyXMi7XHrkn8IK3uFxAkaHAOAN6Pa6N2hI1a8Ajh3KRd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7" name="AutoShape 4" descr="data:image/jpeg;base64,/9j/4AAQSkZJRgABAQAAAQABAAD/2wCEAAkGBxQTEhQUExQUEhUXFxQVGBQUFRUUFBQWFBUWFxUUFBQYHyggGBolGxQUITEhJSkrLi4uFx8zODMsNygtLiwBCgoKDg0OGhAQGiwmHyQsLSwsLCwsLCwsLC8sLCwsLCwsLCwsLCwsLCwsLCwsLCwsLCwsLCwsLCwsLCwsLCwsLP/AABEIAMkA+wMBIgACEQEDEQH/xAAbAAACAwEBAQAAAAAAAAAAAAAABAMFBgECB//EAEQQAAEEAAMEBwUFBQYGAwAAAAEAAgMRBBIhBRMxQQYiMlFhcXJSgZGhsSMzQrPBgqLR0vAUJEOTsvEVYnPCw+EWNFP/xAAaAQEAAwEBAQAAAAAAAAAAAAAAAQIDBAUG/8QAJxEAAgIBBAICAgIDAAAAAAAAAAECEQMEEiExQVETIjJhM3EUQlL/2gAMAwEAAhEDEQA/APuKEIQAhCEAIQhACEIQAhCEAIQhACEIQAhCEAIQlto4oRRvkNU1pd1jlGnAF1GvgUAyhZjBdKnSOiYIC17v7RvM7yxsQw7oQ825gc6xMCLa3hrS84Ppa6Q5GQXK5+VgzlsTmGN0gl3rmA5aaR1Wu1IqxqANShY7EdLJIJMTvo80bJTGwtc3MHN2ezFGPLWo6svWJuyNK4Pf/I5M263A3xk3YZvRkI3O+zmTLp1bFZTr4aoDRoWRm6VPlYx0DC1u8wQke9zczP7RLHcbWUQ7qPousVmBF0a9YbpmHvEbYs0j3MENPO6lbIyeRsm9LB1cuGlNtDgaFF1oDWIWcl29MyWYSRM3UTMM9xbIS5m+c4SOIy05rQ0uvTRp79ImdJjvHPynchrNLbo04qSA4jN7GVofXs68UBqEJPZWN30YkDS0Fzw2zeZjXuayQeDgA4eDgnEAIQhACEIQAoMZjGRML5HtjYKtziA0WaFk+JCnVN0swcksAZEOvvsK4EZeqI8TE9z+sQDla0urnVICzwuKZI0Pjc17Dwc0hzT5EKR7wNToNOOnE0PmViW9HsRHiTUkzmOfHKJW5BlkMhdOHMbIxoBAaOw/q+Nkk2yZpMK9kkOIfPngfI4z9SYxYlr3bgCXqDK0loptAtHJAbe0WsZJhsU7NHkxTG3jTvGSRZsksbtwI7kveAuAGYUC3jWqndhcWcA1gYWSCUZmhzi98ImJNEy20uZRy7zQEgEIDWWi1i5tm4sNw4YZ3NaXOmDpGsc+Iytc3Dtt7jmbxDi7sAtu3aemYPEf2dzTFM6dzoxNI6Ylkg3pzvga2ZpArUN6nVIBuqQGytcc8DjpZrXTXuCx2ytn40bkPL8uUukEknXz4dzxCy2ude8Doy45j9ybvMkMJsnFFv20UzmtmwswjEtEOyyNnERdO40CWnVwvUgXxA+g2i1hcTg8c8tjyTtaJcSXSCZjQYpcfDJEGkPzaYfeDgKogcRdjsTZM0U7XHe5M+Ma7PM6Ru63gOGGVzj+G6rUWb4oDVIQhACEIQAocXhmyMcx4DmuFEHmpkICuw+xIGG2xi/tLJJcTvcm8suJJzbtl3xyqA9HcMB93wLSHZn52ljXNaWvzZmkNe5tg8DXDRWznUkJ8TmsD4qspUWjG2JPwOFeTG6JhBdm11t+53BJPfujk8k7itjQyWXRgkkOzAua7M1uQEOaQQcvV05GlVswIslxu+S7MwDg5w/aKy+X2bPFF9MfPR7DW0iJoyCMNAtrQIfugWg0cvKwa5KOPoxhWimwgaMaKLwWiLNuwx12wNzuADaoOIGhS8WNkbwdmHc7X58VaR7QH4gW/MfEK6yRZSWKSFsZsGNzXBn2bjHuc+rju9RTmuNPoOdRddZivGL6OxOh3TAI/sDhg4DMRAQA5lHQ6DSwavzt/wD4jFdbxvxCYa8HgQfJXtGbTXZ4wuHbGxsbAGtY1rGgcA1oAaB7gFKhCkgEIQgBCEIBfFyOGQNoFzqtwLtAxzuAI9kLmWX24/8ALd/OjFdqL1n8qRMBAL5Jfbj/AMt3864Wy+3H/lu/nTSEBnmbWm4HdgjQjI7Qj9tdxG15GNzEsrwjeSfcHru24MjhIODqDvB3I+/gkXOJ1C45ZJxbTZ3wxY5JSSFn9N6NFvv3L6/1rkPTjMa6rfVG4fR65Js5ztc2Ud3JIjAhjsxNnxWbzZDsjp9NLxz/AGaGbbkoF/Zn9h38yk2RtWaZxFRtAFk5HHy0zLPYvE5qHctfsHBbuIe06if0C0xZJzl3wcuow48WPrljWSX24/8ALd/OjLL7cf8Alu/nTKF2HnCcxla1xzxmgT927kL9tTYefMLRjPu3+l30KT2N2R5ICyQhCAEIQgKzbBIAI7N0fDuS8RAGvFWWPizRvHhp5jUfRZ90prz4LnyqmdOJbo0dxOJ1+Vf15/JKOnUL3G1OyOh/XyWJ1qKiiGbFFgzEX3D+vBW0UGIy0WN11vMNB3JB+GBHW+H8VJs/aLsOcrrfH3HVzfLv8leFeSmRNr6olmws4/wgfSQfep9hbOlD95J1dDTeeumo5K7w2Ia9uZhzA/1r3KZbRxpOzklmk1tZwLqELUxBCEIAQhCAWxXai9Z/KkTAS+K7UXrP5UiYCA6hctRzztYCXGgosUJ7crdgHm4D6rNPjdHwtzfmP4qzxuJMtGqaDoP1K8yt6q4ctTlaPSw3jjTK120hVa33KuxeJ8QPr8FdyQgjXXwOqqpsC3NoK8BosZJ+TsxShfCESb04A/E+C+mQ9kV3D6L57icLk8VotibaAAjk0qg130Dv4rbTTUW0zHXQeSKlHwaRC4CurvPHIcZ92/0u+hSexuyPJOYz7t/pd9Ck9jdkeSAskIQgBCEIAKz8+GDXFp4Gy3y/3/RaBKY/C526doag/p5LPJHcjTHPazLyxdbQKZoI8j3LuKkFHSiOI4JP+2XWh7lynoK5IckcB4nvKqsViiToC6qLgASQOBNd2qlmzdU1dnLWgBJ4an+rpPhraD2dV7eBPaHeHfHgiH4gHOY5roTxrh2T4Ee9Xuz9qCQ5SMjxxaefkeaWwkUczczfs3jtBvf3kcwUpj8I5hBdyOj28jyvuWy3R58HNLbN0+zSIVPs/av4JSA7k7k7u8irdbRkmrRzSi4umdQhCsVBCEIBTGvAMRJoZz+VIlcTtlrey0u+QUu1gDur/wD0P5UircSwVoufNklHo3wwjLs9HbrjwDWedlISyvebkdm7hwA8goTHqpoGjmuN5Jz7Z6ChCHMUenYnSgKXW4kc17zM5BQyEO5KeSEk+KOOfpSiaNdV4ZEQVNGwXZ4qt2acLoSxLrKjZxpWhy9yjMTSocWaLJSoa2fjpWaaOb3Hl5FWbNs+0wjyIP1pVWDdkPf5pqWQO5LeGSSXZxZIRcvxLKTHMex9O1yu0Oh4FeNjdkeSp8S0ZXek/RXGxuyPJdWKbkuTjywUXwWSEIWpkCEIQAuLqEBU7VwuuYfiFO8+R/T3pbYNObJE4cDfudp9R81dyxhwIPAqgbcUody1a/y5H9VjJbZWdEG5QcfPg8bQwTqyHreyeFjj8VPhohM0/hmboTycORIVzIwPb8wR8iFR4iN0T87eI4jgHD+CrKO1/otGe9V5PD3ZHAtGR7aBb3j9R4q7wmJbK2x5EdxUMkbZ4w4ca08DzB8FVYd8kbiaojtNPMeClfR/ohpTX7Q7jtlCiWNvnQOo9P8ABT7EbIGESAjXqg1YbQ4142mcHimyNzN8iOYPcUwtFFXaMpTlW1ghCFczBCEICr26abH/ANT/AMciqnPVn0hPVj/6n/jkVOuHU/kd2mX1AMsrpjpNwR0ESMWWzg2380JFqkidSJUpLLSjouluQ/IwVaTeVCMfyKnhZno2pbvolLb2cbqgqSOKlLu1BO5CtlNYR+tFRuauwcVK7IlyhnFx9R3pd9CrLY/ZCrMZL9m70u+hVnsbshdmFLmjz898FkhCFuc4IQhACEIQAq3a0HB9E1o6vZKslylElaomMtrsqdgTE52cWtILT4Ovq+6vmrDFYcPFc+R/rkpWtA4aL0oUeKZMpXLcjN4aUxygAnUgOZ5mrrvHerjHYESAa5XDg4ePIjmE0Yxd0L761+K9KFClRaWS2mhTZ+D3Tctl1myT38NAm0IVkq4KN27YIQhSQCEIQFP0mjcWRhtXvL17hHJarIXAtBCsuk7jkjy6HeAfGORZ+PCOizBxtwIJ7iHAH4i/kuLUXvuj0dKk8dWXWG1Uz2JPCTBOF9hVg00ROLUiCZgpUG0TWq0MrqWW24/kqZEjXBbZXuxSvdnTkNCz8DQNTxV9gBY9ypF8nRkSouWahGRR4J2iYeQBZ0WyVqzk6dCssajbJlNlTTTBVGOmJ4eQ96zbp8G+ODlwyfE4jOcjTrR9wo6laXY3ZCyEeBc37UcDYvxAOa/65LX7G7IXVp/NnHrKtJFkhCF0nECEKLFS5GOdROUF1DiaF0EBKhUTNv3KxpADHDtE6gkWL5Acl1u2usHf4erHAaljgauxxCEpWWMm0YwaLte7W1NhsQ17czTYN68OGhWQ2hON9mGo+0aPPVaXYQ/u8fpv4klQS1SH0IQpKghFoQAhCEAIQhACEIQCeOjBdDetSX7xFJSqukMdOB7x/p/3Vxiu1F6z+VIkekLOoD3Ej4j/ANLHPG4M6NNKsiKbCu0TmXM2rpJQck+I6Frjh0d+SrPOIZTQFltrdpap7rGqze2YCdUyck4XT5EYI8xV3hBQJ7lS7POtK0fNQpZJ0bTV8Fng3dUnxXJpMzS0owYIYo5StG2kYxX2YsTVC+CjeLTDowNSl2amvcqHSpI08OEH9kLTzY53vokFTbG7I8kzKyonDuYR8GlLbG7I8l6sUkjwJy3NsskIQpKgvMgsEea9LxKaBPgfogMZCwMYx1WSOJ14Ghx9yh2bOZJ3ho6hbTzyLtMteNKHpDtARQR1q4tFD1HRMYKcwQDQZqs6cSUm6XJpgxSyP6hjIGsGUd9+RVt0S2hmBhP4RbT3tvUe6x8VjHbaErqd1Xd16HyKuehcwdM097X33eSqnZbJHbwzfKn6UTPbEwRvdEXzYePO0NLg2SVrXZc4IuieIKuElteKB0Z/tIjMQLXHe5cgLSC0nNoKNEeKsYmO2nt6eOPEt3hcYW49rZxkBe6HDMlY5zMuUlpe5pIyjNHwo0LPavSh7HTxsY12SKcsk+0yiWGESFklsDe/sud2da5NNlwRkjwbI4n/AGL3hjBEY2QyW0229Wv1HVBvnomG4PBNlIDcOJmtLiOpvGsLAwuI4hpaACeYAQFdiNuTRyRMcxrnyxRZWiSot5JJRLiY8wAaL0u9RXAqKPpi8ucNw0CMwtlO9JIdLi5sIREMnXAfDmsltg96sdzgNy0/3Xc1kabj3dNdnDWuutHNBocC3wXjCz7PMeZpwwjzNgs7trc0EjnRxa82vLnAf8180BoULgXUAIQhALYrtRes/lSKLa7Lhd4a/A2pcV2ovWfypFJiGWxw7wR8lElaaLRdSTMnAy06HGtUphimi+15qR6k3bInP0VZjJrFUm5jrooN3Z1UN+C8V5K2GAg3Sfw2CzOspiKIWmjFQsKIxvkmWR9BOcuiUc5Nl+YUUliG15KZkY/R4nN68go9hjPO0eIPuGv6JfFTdUhPdCo7mJ400n40P1TGt00WyvbjbNli+w/0u+hSexuyPJOYv7t/pd9Ck9jdkeS9Q8QskIQgBKbWeRDKRxyOrzo0m1W7ffUVe05jf3gT8gUBiNowNkxUbHmmMon9kAAfEEqfbGLjqhZ8hr7lBtbZ8kmIMjCQwdojmL7I/io5jVNGnA22g7SzVnVYaiUr4R6ek2xhZQbJwIkxILmkhoJ50Lc0D6rTYxu5flbGHF2gyt1PgABan2VgaJNZWg3lu8xoam+HL4IxUha8Ft5muDmnjlq7052FbDkcocqjl1EU53Zs9jlxhjzgh2UWDoRpwIKg25s90oiLC3NFK2UNfeR5aHNyurUaOJB1ogGtEbC2qMQwng5ppw17rBF8irNanMZ3o7sB2Hfmc5rrjLSGtygOdiJp3Ze5g32UelIbe6KS4iVzzI2iXlubOcrXQbvdmIENIzdYu4kGtKC2KEBm8N0efvmTSGPMJ3TljAcjbwpw4DCfxa2XadyUxvRmaSA4fPHu82J0BkZmbOXua5+XW2F5GUGnc64LXoQEOCjLY2NdRIa0EjgSAASFMhCAEIQgFsV2ovWfypFO7h8VBiu1F6z+VImEBj4jSllf3KIjU+Z+q6V5tnsV5POW0zHBQ1RA1TuVox8mcpvoRPaXqVxC48dZe5gorsvfQvvKXiWQFtIlCSnJB0WT4NYor8U+iVoegfak9I+qocdGctrQ9BBrIfAfVXwfyIjVfws1WL+7f6XfQpPY3ZHknMX92/0u+hSexuyPJemeIWSEIQAqbbDRJIyM/hBefMjK3/u+SuVmMdiC3FP14tZXllQlKyWYFoIF8K0CqhDx6rRehoDvGpI4myfcmsZiQAQLPfrq2/0S0RomgKBu/G/oP0WcueDTksI8MByI99/VVm1owXNvvH1V0H2NVUY5wLhfJW8FUQdH8bucQB+GSmO8D+A/E171vV8xxbeY77/UH4r6FsnGCWJj+ZAvwcO0PikWRIcQhCsVBCEIAQhCAEIQgFsV2ovWfypEwl8V2ovWfypFLM6mk9wJ+AQGUd2nep31K9lqjA5qQrzEevY1AAuvUUBUzlsujB9icg1XqRRYqQBwHeUzJHQtU7s0fFCEwSU4T0qSkWUjpxkUotuqvOhA+9/Z+Gqpp+CtuiL6lc3vb9CP4lXwfmimqV4WafF9h/pd9Ck9jdkeScxf3b/S76FJ7G7I8l6R4pZIQhACzHSfZ0mcTxguoAOA4jLZDgOYo0Vp0IEz5tDiwXWeZOvMjSh5cdU3gsQKLT8vlSududGw63wgBx1LOAce8HkfkVlJrYacCw9xBFEcVTpml2aAYvq68lXzzaEnnpWnAmv4/JIHFqPf3XGv6P6BGEOTx9X3c1oOgsv2cjPZffuIA/7VljiLbxJV90Cidmmf+HRvm7j8gfmrIiRskIQpKAhCEAIQhACEIQC2K7UXrP5Uii2vLlid4034lS4rtRes/lSJDpA/SMf81/D/AHWeV1BmmKNzSKsBeQVMOCie1cLR6KZPCVI8qCIqUnRXXRnJciGJjzOFc9NOPknJD1aUJGq7K9UXFmj5pC0xSLzqp53JUHVZN2deOPBMG2mdjSZMQzxJHxH+yhboEq2epQ72SD8Df6KYummJR3RaPoOL7D/S76FJ7G7I8k3iTcb/AEu/0pTY3ZHkvWPnyyQhCAEIQgBRTYdr9HNa71AH6qVCArJOj+GP+Cwem2j4NpQO6LYbXqEeT3aeVlXSEJszreh0AN5pT4Fwo+BpoKvMNhmxtDWNDWjgApkJRAIQoJsZGw057GmrouANE1deaEN0ToVXtDbsML8O17v/ALD8kZFFt5bDnHk0nK2/ae0c03jNoRRFolljjLryh72tLsot2UE60O5CRlCXwuOikbnjkZIzUZmPa5tt4iwasc16fi4wzeF7Aygc5cAynVlObhRsV5oCZCinxDGNLnuaxo4ucQ1o1rUnQakKS0BBi4i7KWmi05hpf4XNoj9pVGNwc0hBJ4XVNrj71fFBUNJ8MlScXaM3/wAMl7/3Qj/hkvf+6FpEKvxx9F/ln7M2NmSjn+6vR2fL3/urRLqn44+iPkn7MydnSe1+6F5dsuQ/i/dC06FHxw9ErLP2ZN2xXe0fgF4GwXe0fgFrHcV6ao+GHostRk/6ZlTsJ5/EfgFGOjbrvM74Ba8IT4Yeh/kZV/sylEeIyZLFVl7GtVXen9nQFraKbXVojEEIQgBCEIAQhCAEIQgBCEIAWH2x0enmxxeNI2hrmyF5HWJaHNFGxQB0AHAa2VuF45oZ5MSyKmY6bo67Fx4m3OhbIXRxh7HbxgheXRysJIyXNcvA2MncKhwG2Xyz4F00GIjljixAn/u2I3bZCGN6smTK4OdG4iidCFuEIXSowsjJJcbiBDHJGyePDNcZIpY45GRGR00hdloOc1zIQDT6t1ZQCexRGOF+zpoXuZvYmxFkUskDsNJK15idIGZWiMbyOnEdVrSeK3LkN4ISfPcfgcS7CSQzRvkGELWxuoyHFVIwwTACyXMi7XHrkn8IK3uFxAkaHAOAN6Pa6N2hI1a8Ajh3KRd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558" name="Picture 6" descr="http://t2.gstatic.com/images?q=tbn:ANd9GcSqsQQURHJaHJkcmjUnx_itiKtKUBRMMBpuDsvjxyNc-Z8g4WR9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6" y="3657600"/>
            <a:ext cx="186088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8466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Q77 </a:t>
            </a:r>
            <a:r>
              <a:rPr lang="en-US" sz="4000" dirty="0" err="1"/>
              <a:t>Osteochondrodysplasia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cacad</a:t>
            </a:r>
            <a:r>
              <a:rPr lang="en-US" sz="4000" dirty="0"/>
              <a:t> </a:t>
            </a:r>
            <a:r>
              <a:rPr lang="en-US" sz="4000" dirty="0" err="1"/>
              <a:t>pertumbuhan</a:t>
            </a:r>
            <a:r>
              <a:rPr lang="en-US" sz="4000" dirty="0"/>
              <a:t> </a:t>
            </a:r>
            <a:r>
              <a:rPr lang="en-US" sz="4000" dirty="0" err="1"/>
              <a:t>tulang</a:t>
            </a:r>
            <a:r>
              <a:rPr lang="en-US" sz="4000" dirty="0"/>
              <a:t> </a:t>
            </a:r>
            <a:r>
              <a:rPr lang="en-US" sz="4000" dirty="0" err="1"/>
              <a:t>panjang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vertebra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 err="1"/>
              <a:t>:mucopolysaccharidosis</a:t>
            </a:r>
            <a:r>
              <a:rPr lang="en-AU" dirty="0"/>
              <a:t> (E76.0-E76.3)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Q77.0 </a:t>
            </a:r>
            <a:r>
              <a:rPr lang="en-AU" b="1" dirty="0" err="1"/>
              <a:t>Akhondrogenesis</a:t>
            </a:r>
            <a:r>
              <a:rPr lang="en-AU" b="1" dirty="0"/>
              <a:t> </a:t>
            </a:r>
            <a:r>
              <a:rPr lang="en-AU" dirty="0"/>
              <a:t>[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pendek</a:t>
            </a:r>
            <a:r>
              <a:rPr lang="en-AU" dirty="0"/>
              <a:t>]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Hipokhondrogenesis</a:t>
            </a:r>
            <a:r>
              <a:rPr lang="en-AU" dirty="0"/>
              <a:t> [</a:t>
            </a:r>
            <a:r>
              <a:rPr lang="en-AU" dirty="0" err="1"/>
              <a:t>ossifikasi</a:t>
            </a:r>
            <a:r>
              <a:rPr lang="en-AU" dirty="0"/>
              <a:t> vertebra </a:t>
            </a:r>
            <a:r>
              <a:rPr lang="en-AU" dirty="0" err="1"/>
              <a:t>dan</a:t>
            </a:r>
            <a:r>
              <a:rPr lang="en-AU" dirty="0"/>
              <a:t> pelvis </a:t>
            </a:r>
            <a:r>
              <a:rPr lang="en-AU" dirty="0" err="1"/>
              <a:t>terlambat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Q77.1 </a:t>
            </a:r>
            <a:r>
              <a:rPr lang="en-AU" b="1" dirty="0" err="1"/>
              <a:t>Thanatophoric</a:t>
            </a:r>
            <a:r>
              <a:rPr lang="en-AU" dirty="0"/>
              <a:t> short stature [vertebra </a:t>
            </a:r>
            <a:r>
              <a:rPr lang="en-AU" dirty="0" err="1"/>
              <a:t>seperti</a:t>
            </a:r>
            <a:r>
              <a:rPr lang="en-AU" dirty="0"/>
              <a:t> H, femur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telepon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Q77.2 </a:t>
            </a:r>
            <a:r>
              <a:rPr lang="en-AU" b="1" dirty="0"/>
              <a:t>Short rib syndrome</a:t>
            </a:r>
            <a:r>
              <a:rPr lang="en-US" b="1" dirty="0"/>
              <a:t>;</a:t>
            </a:r>
            <a:r>
              <a:rPr lang="en-AU" dirty="0"/>
              <a:t>Asphyxiating thoracic dysplasia [</a:t>
            </a:r>
            <a:r>
              <a:rPr lang="en-AU" dirty="0" err="1"/>
              <a:t>Jeune</a:t>
            </a:r>
            <a:r>
              <a:rPr lang="en-AU" dirty="0"/>
              <a:t>] [</a:t>
            </a:r>
            <a:r>
              <a:rPr lang="en-AU" dirty="0" err="1"/>
              <a:t>toraks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sempit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Q77.3 </a:t>
            </a:r>
            <a:r>
              <a:rPr lang="en-AU" b="1" dirty="0" err="1"/>
              <a:t>Khondrodisplasia</a:t>
            </a:r>
            <a:r>
              <a:rPr lang="en-AU" b="1" dirty="0"/>
              <a:t> </a:t>
            </a:r>
            <a:r>
              <a:rPr lang="en-AU" b="1" dirty="0" err="1"/>
              <a:t>punktata</a:t>
            </a:r>
            <a:r>
              <a:rPr lang="en-AU" b="1" dirty="0"/>
              <a:t> [</a:t>
            </a:r>
            <a:r>
              <a:rPr lang="en-AU" dirty="0" err="1"/>
              <a:t>pemendekan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</a:t>
            </a:r>
            <a:r>
              <a:rPr lang="en-AU" dirty="0" err="1"/>
              <a:t>proksimal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Q77.4 </a:t>
            </a:r>
            <a:r>
              <a:rPr lang="en-AU" b="1" dirty="0" err="1"/>
              <a:t>Achondroplasia</a:t>
            </a:r>
            <a:r>
              <a:rPr lang="en-AU" b="1" dirty="0"/>
              <a:t> </a:t>
            </a:r>
            <a:r>
              <a:rPr lang="en-AU" dirty="0"/>
              <a:t>[</a:t>
            </a:r>
            <a:r>
              <a:rPr lang="en-AU" dirty="0" err="1"/>
              <a:t>dahi</a:t>
            </a:r>
            <a:r>
              <a:rPr lang="en-AU" dirty="0"/>
              <a:t> </a:t>
            </a:r>
            <a:r>
              <a:rPr lang="en-AU" dirty="0" err="1"/>
              <a:t>menonjol</a:t>
            </a:r>
            <a:r>
              <a:rPr lang="en-AU" dirty="0"/>
              <a:t>, saddle nose, </a:t>
            </a:r>
            <a:r>
              <a:rPr lang="en-AU" dirty="0" err="1"/>
              <a:t>lordosis</a:t>
            </a:r>
            <a:r>
              <a:rPr lang="en-AU" dirty="0"/>
              <a:t> </a:t>
            </a:r>
            <a:r>
              <a:rPr lang="en-AU" dirty="0" err="1"/>
              <a:t>lumbal</a:t>
            </a:r>
            <a:r>
              <a:rPr lang="en-AU" dirty="0"/>
              <a:t>, bow legs] </a:t>
            </a:r>
            <a:r>
              <a:rPr lang="en-US" dirty="0"/>
              <a:t>;</a:t>
            </a:r>
            <a:r>
              <a:rPr lang="en-AU" dirty="0"/>
              <a:t>   </a:t>
            </a:r>
            <a:r>
              <a:rPr lang="en-AU" dirty="0" err="1"/>
              <a:t>Hipokhondroplasia</a:t>
            </a:r>
            <a:r>
              <a:rPr lang="en-AU" dirty="0"/>
              <a:t> [</a:t>
            </a:r>
            <a:r>
              <a:rPr lang="en-AU" dirty="0" err="1"/>
              <a:t>agak</a:t>
            </a:r>
            <a:r>
              <a:rPr lang="en-AU" dirty="0"/>
              <a:t> </a:t>
            </a:r>
            <a:r>
              <a:rPr lang="en-AU" dirty="0" err="1"/>
              <a:t>ringan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Q77.5 </a:t>
            </a:r>
            <a:r>
              <a:rPr lang="en-AU" b="1" dirty="0"/>
              <a:t>Diastrophic dysplasia </a:t>
            </a:r>
            <a:r>
              <a:rPr lang="en-AU" dirty="0"/>
              <a:t>[</a:t>
            </a:r>
            <a:r>
              <a:rPr lang="en-AU" dirty="0" err="1"/>
              <a:t>cebol</a:t>
            </a:r>
            <a:r>
              <a:rPr lang="en-AU" dirty="0"/>
              <a:t>, </a:t>
            </a:r>
            <a:r>
              <a:rPr lang="en-AU" dirty="0" err="1"/>
              <a:t>ibu</a:t>
            </a:r>
            <a:r>
              <a:rPr lang="en-AU" dirty="0"/>
              <a:t> </a:t>
            </a:r>
            <a:r>
              <a:rPr lang="en-AU" dirty="0" err="1"/>
              <a:t>jari</a:t>
            </a:r>
            <a:r>
              <a:rPr lang="en-AU" dirty="0"/>
              <a:t> </a:t>
            </a:r>
            <a:r>
              <a:rPr lang="en-AU" dirty="0" err="1"/>
              <a:t>pendek</a:t>
            </a:r>
            <a:r>
              <a:rPr lang="en-AU" dirty="0"/>
              <a:t>, </a:t>
            </a:r>
            <a:r>
              <a:rPr lang="en-AU" dirty="0" err="1"/>
              <a:t>talipes</a:t>
            </a:r>
            <a:r>
              <a:rPr lang="en-AU" dirty="0"/>
              <a:t> </a:t>
            </a:r>
            <a:r>
              <a:rPr lang="en-AU" dirty="0" err="1"/>
              <a:t>equinovarus</a:t>
            </a:r>
            <a:r>
              <a:rPr lang="en-AU" dirty="0"/>
              <a:t> </a:t>
            </a:r>
            <a:r>
              <a:rPr lang="en-AU" dirty="0" err="1"/>
              <a:t>terfiksir</a:t>
            </a:r>
            <a:r>
              <a:rPr lang="en-AU" dirty="0"/>
              <a:t>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Q77.6 </a:t>
            </a:r>
            <a:r>
              <a:rPr lang="en-AU" b="1" dirty="0" err="1"/>
              <a:t>Displasi</a:t>
            </a:r>
            <a:r>
              <a:rPr lang="en-AU" b="1" dirty="0"/>
              <a:t> </a:t>
            </a:r>
            <a:r>
              <a:rPr lang="en-AU" b="1" dirty="0" err="1"/>
              <a:t>khondroektodermal</a:t>
            </a:r>
            <a:r>
              <a:rPr lang="en-US" dirty="0"/>
              <a:t>;</a:t>
            </a:r>
            <a:r>
              <a:rPr lang="en-AU" dirty="0"/>
              <a:t>  Ellis-van </a:t>
            </a:r>
            <a:r>
              <a:rPr lang="en-AU" dirty="0" err="1"/>
              <a:t>Creveld</a:t>
            </a:r>
            <a:r>
              <a:rPr lang="en-AU" dirty="0"/>
              <a:t> syndrome [</a:t>
            </a:r>
            <a:r>
              <a:rPr lang="en-AU" dirty="0" err="1"/>
              <a:t>pemendekan</a:t>
            </a:r>
            <a:r>
              <a:rPr lang="en-AU" dirty="0"/>
              <a:t> </a:t>
            </a:r>
            <a:r>
              <a:rPr lang="en-AU" dirty="0" err="1"/>
              <a:t>anggota</a:t>
            </a:r>
            <a:r>
              <a:rPr lang="en-AU" dirty="0"/>
              <a:t> distal]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Q77.7 </a:t>
            </a:r>
            <a:r>
              <a:rPr lang="en-AU" b="1" dirty="0" err="1"/>
              <a:t>Spondyloepiphysea</a:t>
            </a:r>
            <a:r>
              <a:rPr lang="en-AU" dirty="0" err="1"/>
              <a:t>l</a:t>
            </a:r>
            <a:r>
              <a:rPr lang="en-AU" b="1" dirty="0"/>
              <a:t> dysplasia </a:t>
            </a:r>
            <a:r>
              <a:rPr lang="en-AU" dirty="0"/>
              <a:t>– </a:t>
            </a:r>
            <a:r>
              <a:rPr lang="en-AU" dirty="0" err="1"/>
              <a:t>kyphoskoliosis</a:t>
            </a:r>
            <a:r>
              <a:rPr lang="en-AU" dirty="0"/>
              <a:t>, </a:t>
            </a:r>
            <a:r>
              <a:rPr lang="en-AU" dirty="0" err="1"/>
              <a:t>muka</a:t>
            </a:r>
            <a:r>
              <a:rPr lang="en-AU" dirty="0"/>
              <a:t> </a:t>
            </a:r>
            <a:r>
              <a:rPr lang="en-AU" dirty="0" err="1"/>
              <a:t>datar</a:t>
            </a:r>
            <a:r>
              <a:rPr lang="en-AU" dirty="0"/>
              <a:t>. myopia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Q77.8 </a:t>
            </a:r>
            <a:r>
              <a:rPr lang="en-AU" b="1" dirty="0" err="1"/>
              <a:t>Osteokhondrodisplasia</a:t>
            </a:r>
            <a:r>
              <a:rPr lang="en-AU" b="1" dirty="0"/>
              <a:t> lain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cacad</a:t>
            </a:r>
            <a:r>
              <a:rPr lang="en-AU" b="1" dirty="0"/>
              <a:t> </a:t>
            </a:r>
            <a:r>
              <a:rPr lang="en-AU" b="1" dirty="0" err="1"/>
              <a:t>pertumbuhan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panjang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vertebra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Q77.9 </a:t>
            </a:r>
            <a:r>
              <a:rPr lang="en-AU" b="1" dirty="0" err="1"/>
              <a:t>Osteokhondrodisplasia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cacad</a:t>
            </a:r>
            <a:r>
              <a:rPr lang="en-AU" b="1" dirty="0"/>
              <a:t> </a:t>
            </a:r>
            <a:r>
              <a:rPr lang="en-AU" b="1" dirty="0" err="1"/>
              <a:t>pertumbuhan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panjang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vertebra,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/>
              <a:t>dijelaskan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8593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763000" cy="6556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/>
              <a:t>Kelainan</a:t>
            </a:r>
            <a:r>
              <a:rPr lang="en-US" sz="3200" b="1" dirty="0"/>
              <a:t> </a:t>
            </a:r>
            <a:r>
              <a:rPr lang="en-US" sz="3200" b="1" dirty="0" err="1"/>
              <a:t>kongenital</a:t>
            </a:r>
            <a:r>
              <a:rPr lang="en-US" sz="3200" b="1" dirty="0"/>
              <a:t> </a:t>
            </a:r>
            <a:r>
              <a:rPr lang="en-US" sz="3200" b="1" dirty="0" err="1"/>
              <a:t>pada</a:t>
            </a:r>
            <a:r>
              <a:rPr lang="en-US" sz="3200" b="1" dirty="0"/>
              <a:t> </a:t>
            </a:r>
            <a:r>
              <a:rPr lang="en-US" sz="3200" b="1" dirty="0" err="1"/>
              <a:t>tulang</a:t>
            </a:r>
            <a:r>
              <a:rPr lang="en-US" sz="3200" b="1" dirty="0"/>
              <a:t> , </a:t>
            </a:r>
            <a:r>
              <a:rPr lang="en-US" sz="3200" b="1" dirty="0" err="1"/>
              <a:t>sendi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otot</a:t>
            </a:r>
            <a:r>
              <a:rPr lang="en-US" sz="3200" b="1" dirty="0"/>
              <a:t>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/>
              <a:t>Gangguan pembentukan pada saat dalam kandungan akibat gangguan nutrisi dan metabolisme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/>
              <a:t>Kelainan yang sering dijumpai antara lain :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</a:rPr>
              <a:t>Osteokondrodisplasia : </a:t>
            </a:r>
            <a:r>
              <a:rPr lang="en-US"/>
              <a:t>sekumpulan penyakit keturunan yang menyebabkan tulang atau tulang rawan tumbuh abnormal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</a:rPr>
              <a:t>Dwarfisme : </a:t>
            </a:r>
            <a:r>
              <a:rPr lang="en-US"/>
              <a:t>penderita bertumbuh cebol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</a:rPr>
              <a:t>Osteopetrosis</a:t>
            </a:r>
            <a:r>
              <a:rPr lang="en-US"/>
              <a:t> : tulang menjadi bertambah padat karena tidak seimbangnya proses pembentukan tulang dengan penghancuran tulang </a:t>
            </a:r>
          </a:p>
        </p:txBody>
      </p:sp>
    </p:spTree>
    <p:extLst>
      <p:ext uri="{BB962C8B-B14F-4D97-AF65-F5344CB8AC3E}">
        <p14:creationId xmlns:p14="http://schemas.microsoft.com/office/powerpoint/2010/main" val="386148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Q03. </a:t>
            </a:r>
            <a:r>
              <a:rPr lang="en-US" dirty="0" err="1"/>
              <a:t>Hidrosefalus</a:t>
            </a:r>
            <a:r>
              <a:rPr lang="en-US" dirty="0"/>
              <a:t> </a:t>
            </a:r>
            <a:r>
              <a:rPr lang="en-US" dirty="0" err="1"/>
              <a:t>kongenital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i="1" dirty="0" err="1"/>
              <a:t>Termasuk</a:t>
            </a:r>
            <a:r>
              <a:rPr lang="en-US" dirty="0"/>
              <a:t>:  </a:t>
            </a:r>
            <a:r>
              <a:rPr lang="en-US" b="1" dirty="0" err="1"/>
              <a:t>hidrosefalus</a:t>
            </a:r>
            <a:r>
              <a:rPr lang="en-US" b="1" dirty="0"/>
              <a:t> </a:t>
            </a:r>
            <a:r>
              <a:rPr lang="en-US" b="1" dirty="0" err="1"/>
              <a:t>neonatus</a:t>
            </a:r>
            <a:endParaRPr lang="en-US" b="1" dirty="0"/>
          </a:p>
          <a:p>
            <a:r>
              <a:rPr lang="it-IT" i="1" dirty="0"/>
              <a:t>Kecuali</a:t>
            </a:r>
            <a:r>
              <a:rPr lang="it-IT" dirty="0"/>
              <a:t>:        sindroma Arnold-Chiari (Q07.0), hidrosefalus: didapat (G91.-), akibat toxoplasmosis kongenital (P37.1),</a:t>
            </a:r>
            <a:r>
              <a:rPr lang="en-US" dirty="0"/>
              <a:t> </a:t>
            </a:r>
            <a:r>
              <a:rPr lang="it-IT" dirty="0"/>
              <a:t>dengan spina bifida (Q05.0-Q05.4)</a:t>
            </a:r>
            <a:endParaRPr lang="en-US" dirty="0"/>
          </a:p>
          <a:p>
            <a:r>
              <a:rPr lang="it-IT" dirty="0"/>
              <a:t>Q03.0 </a:t>
            </a:r>
            <a:r>
              <a:rPr lang="it-IT" b="1" dirty="0"/>
              <a:t>Malformasi aquaeduktus Sylvii :</a:t>
            </a:r>
            <a:r>
              <a:rPr lang="it-IT" dirty="0"/>
              <a:t>Anomali; obstruksi kongenital, stenosis: aqueductus Sylvii</a:t>
            </a:r>
            <a:endParaRPr lang="en-US" dirty="0"/>
          </a:p>
          <a:p>
            <a:r>
              <a:rPr lang="it-IT" dirty="0"/>
              <a:t>Q03.1 </a:t>
            </a:r>
            <a:r>
              <a:rPr lang="it-IT" b="1" dirty="0"/>
              <a:t>Atresia foramen Magendie dan foramen Luschka</a:t>
            </a:r>
            <a:r>
              <a:rPr lang="en-US" b="1" dirty="0"/>
              <a:t>: </a:t>
            </a:r>
            <a:r>
              <a:rPr lang="it-IT" dirty="0"/>
              <a:t>Sindroma Dandy-Walker</a:t>
            </a:r>
            <a:endParaRPr lang="en-US" dirty="0"/>
          </a:p>
          <a:p>
            <a:r>
              <a:rPr lang="it-IT" dirty="0"/>
              <a:t>Q03.8 Hidrosefalus kongenital lainnya</a:t>
            </a:r>
            <a:endParaRPr lang="en-US" dirty="0"/>
          </a:p>
          <a:p>
            <a:r>
              <a:rPr lang="it-IT" dirty="0"/>
              <a:t>Q03.9 Hidrosefalus kongenital,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115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Q78 </a:t>
            </a:r>
            <a:r>
              <a:rPr lang="en-US" dirty="0" err="1"/>
              <a:t>Osteokhondrodisplasia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3340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Q78.0 </a:t>
            </a:r>
            <a:r>
              <a:rPr lang="en-AU" b="1" dirty="0" err="1"/>
              <a:t>Osteogenesis</a:t>
            </a:r>
            <a:r>
              <a:rPr lang="en-AU" b="1" dirty="0"/>
              <a:t> </a:t>
            </a:r>
            <a:r>
              <a:rPr lang="en-AU" b="1" dirty="0" err="1"/>
              <a:t>imperfecta</a:t>
            </a:r>
            <a:r>
              <a:rPr lang="en-AU" b="1" dirty="0"/>
              <a:t> </a:t>
            </a:r>
            <a:r>
              <a:rPr lang="en-AU" dirty="0"/>
              <a:t>[</a:t>
            </a:r>
            <a:r>
              <a:rPr lang="en-AU" dirty="0" err="1"/>
              <a:t>pembentukan</a:t>
            </a:r>
            <a:r>
              <a:rPr lang="en-AU" dirty="0"/>
              <a:t> </a:t>
            </a:r>
            <a:r>
              <a:rPr lang="en-AU" dirty="0" err="1"/>
              <a:t>tulang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sempurna</a:t>
            </a:r>
            <a:r>
              <a:rPr lang="en-AU" dirty="0"/>
              <a:t>]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Fragilitas</a:t>
            </a:r>
            <a:r>
              <a:rPr lang="en-AU" dirty="0"/>
              <a:t> </a:t>
            </a:r>
            <a:r>
              <a:rPr lang="en-AU" dirty="0" err="1"/>
              <a:t>ossium</a:t>
            </a:r>
            <a:r>
              <a:rPr lang="en-AU" dirty="0"/>
              <a:t>, </a:t>
            </a:r>
            <a:r>
              <a:rPr lang="en-AU" dirty="0" err="1"/>
              <a:t>osteopsathyrosis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Q78.1 </a:t>
            </a:r>
            <a:r>
              <a:rPr lang="en-AU" b="1" dirty="0" err="1"/>
              <a:t>Displasia</a:t>
            </a:r>
            <a:r>
              <a:rPr lang="en-AU" b="1" dirty="0"/>
              <a:t> </a:t>
            </a:r>
            <a:r>
              <a:rPr lang="en-AU" b="1" dirty="0" err="1"/>
              <a:t>fibrosa</a:t>
            </a:r>
            <a:r>
              <a:rPr lang="en-AU" b="1" dirty="0"/>
              <a:t> </a:t>
            </a:r>
            <a:r>
              <a:rPr lang="en-AU" b="1" dirty="0" err="1"/>
              <a:t>poliostotik</a:t>
            </a:r>
            <a:r>
              <a:rPr lang="en-AU" b="1" dirty="0"/>
              <a:t>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Sindroma</a:t>
            </a:r>
            <a:r>
              <a:rPr lang="en-AU" dirty="0"/>
              <a:t> Albright(-McCune)(-Sternberg)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Q78.2 </a:t>
            </a:r>
            <a:r>
              <a:rPr lang="en-AU" b="1" dirty="0" err="1"/>
              <a:t>Osteopetrosis</a:t>
            </a:r>
            <a:r>
              <a:rPr lang="en-AU" b="1" dirty="0"/>
              <a:t>  </a:t>
            </a:r>
            <a:r>
              <a:rPr lang="en-US" dirty="0"/>
              <a:t>;</a:t>
            </a:r>
            <a:r>
              <a:rPr lang="en-AU" dirty="0" err="1"/>
              <a:t>Sindroma</a:t>
            </a:r>
            <a:r>
              <a:rPr lang="en-AU" dirty="0"/>
              <a:t> Albers-</a:t>
            </a:r>
            <a:r>
              <a:rPr lang="en-AU" dirty="0" err="1"/>
              <a:t>Schönberg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Q78.3 </a:t>
            </a:r>
            <a:r>
              <a:rPr lang="en-AU" b="1" dirty="0"/>
              <a:t>Progressive </a:t>
            </a:r>
            <a:r>
              <a:rPr lang="en-AU" b="1" dirty="0" err="1"/>
              <a:t>diaphyseal</a:t>
            </a:r>
            <a:r>
              <a:rPr lang="en-AU" b="1" dirty="0"/>
              <a:t> dysplasia </a:t>
            </a:r>
            <a:r>
              <a:rPr lang="en-AU" dirty="0"/>
              <a:t>[</a:t>
            </a:r>
            <a:r>
              <a:rPr lang="en-AU" dirty="0" err="1"/>
              <a:t>displasia</a:t>
            </a:r>
            <a:r>
              <a:rPr lang="en-AU" dirty="0"/>
              <a:t> </a:t>
            </a:r>
            <a:r>
              <a:rPr lang="en-AU" dirty="0" err="1"/>
              <a:t>diafisis</a:t>
            </a:r>
            <a:r>
              <a:rPr lang="en-AU" dirty="0"/>
              <a:t> </a:t>
            </a:r>
            <a:r>
              <a:rPr lang="en-AU" dirty="0" err="1"/>
              <a:t>progresif</a:t>
            </a:r>
            <a:r>
              <a:rPr lang="en-AU" dirty="0"/>
              <a:t>]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Camurati</a:t>
            </a:r>
            <a:r>
              <a:rPr lang="en-AU" dirty="0"/>
              <a:t>-Engelmann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Q78.4 </a:t>
            </a:r>
            <a:r>
              <a:rPr lang="en-AU" b="1" dirty="0" err="1"/>
              <a:t>Enkhondromatosis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Maffucci</a:t>
            </a:r>
            <a:r>
              <a:rPr lang="en-AU" dirty="0"/>
              <a:t>, 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Ollier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Q78.5 </a:t>
            </a:r>
            <a:r>
              <a:rPr lang="en-AU" b="1" dirty="0" err="1"/>
              <a:t>Metaphyseal</a:t>
            </a:r>
            <a:r>
              <a:rPr lang="en-AU" b="1" dirty="0"/>
              <a:t> dysplasia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Sindroma</a:t>
            </a:r>
            <a:r>
              <a:rPr lang="en-AU" dirty="0"/>
              <a:t> Pyle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Q78.6 </a:t>
            </a:r>
            <a:r>
              <a:rPr lang="en-AU" b="1" dirty="0"/>
              <a:t>Multiple congenital </a:t>
            </a:r>
            <a:r>
              <a:rPr lang="en-AU" b="1" dirty="0" err="1"/>
              <a:t>exostoses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 err="1"/>
              <a:t>Diaphyseal</a:t>
            </a:r>
            <a:r>
              <a:rPr lang="en-AU" dirty="0"/>
              <a:t> </a:t>
            </a:r>
            <a:r>
              <a:rPr lang="en-AU" dirty="0" err="1"/>
              <a:t>aclasis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Q78.8 </a:t>
            </a:r>
            <a:r>
              <a:rPr lang="en-AU" b="1" dirty="0" err="1"/>
              <a:t>Osteokhondrodisplasia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Osteopoikilosis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Q78.9 </a:t>
            </a:r>
            <a:r>
              <a:rPr lang="en-AU" b="1" dirty="0" err="1"/>
              <a:t>Osteokhondrodisplasia</a:t>
            </a:r>
            <a:r>
              <a:rPr lang="en-AU" b="1" dirty="0"/>
              <a:t>, </a:t>
            </a:r>
            <a:r>
              <a:rPr lang="en-AU" b="1" dirty="0" err="1"/>
              <a:t>tidak</a:t>
            </a:r>
            <a:r>
              <a:rPr lang="en-AU" b="1" dirty="0"/>
              <a:t> </a:t>
            </a:r>
            <a:r>
              <a:rPr lang="en-AU" b="1" dirty="0" err="1"/>
              <a:t>dijelaskan</a:t>
            </a:r>
            <a:r>
              <a:rPr lang="en-US" b="1" dirty="0"/>
              <a:t>;</a:t>
            </a:r>
            <a:r>
              <a:rPr lang="en-US" dirty="0"/>
              <a:t> </a:t>
            </a:r>
            <a:r>
              <a:rPr lang="en-AU" dirty="0" err="1"/>
              <a:t>Khondrodistrofi</a:t>
            </a:r>
            <a:r>
              <a:rPr lang="en-AU" dirty="0"/>
              <a:t> NOS, </a:t>
            </a:r>
            <a:r>
              <a:rPr lang="en-AU" dirty="0" err="1"/>
              <a:t>osteodistrofi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5381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/>
              <a:t>Osteogenesis imperfekta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3500" y="1219200"/>
            <a:ext cx="8928100" cy="5638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sz="2600"/>
              <a:t>Suatu kelainan genetik autosomal dominan </a:t>
            </a:r>
          </a:p>
          <a:p>
            <a:pPr>
              <a:spcBef>
                <a:spcPct val="0"/>
              </a:spcBef>
            </a:pPr>
            <a:r>
              <a:rPr lang="en-US" sz="2600"/>
              <a:t>Tulang rapuh dan penurunan massa tulang ( </a:t>
            </a:r>
            <a:r>
              <a:rPr lang="en-US" sz="2600" b="1">
                <a:solidFill>
                  <a:srgbClr val="FF0000"/>
                </a:solidFill>
              </a:rPr>
              <a:t>osteopenia) </a:t>
            </a:r>
          </a:p>
          <a:p>
            <a:pPr>
              <a:spcBef>
                <a:spcPct val="0"/>
              </a:spcBef>
            </a:pPr>
            <a:r>
              <a:rPr lang="en-US" sz="2600"/>
              <a:t>Terdiri dari beberapa type : </a:t>
            </a:r>
          </a:p>
          <a:p>
            <a:pPr lvl="1">
              <a:spcBef>
                <a:spcPct val="0"/>
              </a:spcBef>
            </a:pPr>
            <a:r>
              <a:rPr lang="en-US" sz="2600" b="1">
                <a:solidFill>
                  <a:srgbClr val="FF0000"/>
                </a:solidFill>
              </a:rPr>
              <a:t>Tipe I : ringan </a:t>
            </a:r>
            <a:r>
              <a:rPr lang="en-US" sz="2600"/>
              <a:t>, sklera berwarna biru , fraktur berulang pada masa anak – anak , tuli </a:t>
            </a:r>
          </a:p>
          <a:p>
            <a:pPr lvl="1">
              <a:spcBef>
                <a:spcPct val="0"/>
              </a:spcBef>
            </a:pPr>
            <a:r>
              <a:rPr lang="en-US" sz="2600" b="1">
                <a:solidFill>
                  <a:srgbClr val="FF0000"/>
                </a:solidFill>
              </a:rPr>
              <a:t>Tipe II : </a:t>
            </a:r>
            <a:r>
              <a:rPr lang="en-US" sz="2600"/>
              <a:t>biasanya meninggal saat lahir atau pada tahun pertama kehidupan</a:t>
            </a:r>
          </a:p>
          <a:p>
            <a:pPr lvl="1">
              <a:spcBef>
                <a:spcPct val="0"/>
              </a:spcBef>
            </a:pPr>
            <a:r>
              <a:rPr lang="en-US" sz="2600" b="1">
                <a:solidFill>
                  <a:srgbClr val="FF0000"/>
                </a:solidFill>
              </a:rPr>
              <a:t>Tipe III : progresif </a:t>
            </a:r>
            <a:r>
              <a:rPr lang="en-US" sz="2600"/>
              <a:t>: gangguan fisik signifikans berupa sendi sangat lentur , kelemahan otot, nyeri tulang kronis berulang , deformasi tulang tengkorak , perawakan tubuh pendek </a:t>
            </a:r>
          </a:p>
          <a:p>
            <a:pPr lvl="1">
              <a:spcBef>
                <a:spcPct val="0"/>
              </a:spcBef>
            </a:pPr>
            <a:r>
              <a:rPr lang="en-US" sz="2600" b="1">
                <a:solidFill>
                  <a:srgbClr val="FF0000"/>
                </a:solidFill>
              </a:rPr>
              <a:t>Tipe IV : moderately severe </a:t>
            </a:r>
            <a:r>
              <a:rPr lang="en-US" sz="2600"/>
              <a:t>: fraktur dapat terjadi dalam uterus dengan tulang panjang bawah bengkok  tampak sejak lahir </a:t>
            </a:r>
          </a:p>
        </p:txBody>
      </p:sp>
      <p:sp>
        <p:nvSpPr>
          <p:cNvPr id="21508" name="AutoShape 2" descr="http://images.radiopaedia.org/images/257853/9ea3a2b5209f028faf863c8a705499.jpg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09" name="AutoShape 4" descr="http://upload.wikimedia.org/wikipedia/commons/thumb/c/ca/XrayOITypeV-Audult.jpg/220px-XrayOITypeV-Audult.jpg"/>
          <p:cNvSpPr>
            <a:spLocks noChangeAspect="1" noChangeArrowheads="1"/>
          </p:cNvSpPr>
          <p:nvPr/>
        </p:nvSpPr>
        <p:spPr bwMode="auto">
          <a:xfrm>
            <a:off x="63500" y="-136525"/>
            <a:ext cx="2095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1510" name="Picture 6" descr="http://t0.gstatic.com/images?q=tbn:ANd9GcQxX_kjnJr74J-7iBFyDP6LNXPyU9vR7Rhs2EirSMBV1FKldG3kwh5sj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59160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TORTICOLLIS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tarikan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tulang</a:t>
            </a:r>
            <a:r>
              <a:rPr lang="en-US" sz="2800" dirty="0"/>
              <a:t> </a:t>
            </a:r>
            <a:r>
              <a:rPr lang="en-US" sz="2800" dirty="0" err="1"/>
              <a:t>tengkuk</a:t>
            </a:r>
            <a:r>
              <a:rPr lang="en-US" sz="2800" dirty="0"/>
              <a:t>,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distorsi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leher</a:t>
            </a:r>
            <a:r>
              <a:rPr lang="en-US" sz="2800" dirty="0"/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err="1"/>
              <a:t>Tortikolis</a:t>
            </a:r>
            <a:r>
              <a:rPr lang="en-US" sz="2800" dirty="0"/>
              <a:t> </a:t>
            </a:r>
            <a:r>
              <a:rPr lang="en-US" sz="2800" dirty="0" err="1"/>
              <a:t>kongenital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3-19 per 1.000 </a:t>
            </a:r>
            <a:r>
              <a:rPr lang="en-US" sz="2800" dirty="0" err="1"/>
              <a:t>kelahiran</a:t>
            </a:r>
            <a:r>
              <a:rPr lang="en-US" sz="2800" dirty="0"/>
              <a:t> </a:t>
            </a:r>
            <a:r>
              <a:rPr lang="en-US" sz="2800" dirty="0" err="1"/>
              <a:t>bayi</a:t>
            </a:r>
            <a:endParaRPr lang="en-US" sz="2800" dirty="0"/>
          </a:p>
          <a:p>
            <a:pPr>
              <a:spcBef>
                <a:spcPts val="0"/>
              </a:spcBef>
              <a:defRPr/>
            </a:pPr>
            <a:r>
              <a:rPr lang="en-US" sz="2800" dirty="0" err="1"/>
              <a:t>Gejalanya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/>
              <a:t>pembengkakan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leher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 err="1"/>
              <a:t>kepala</a:t>
            </a:r>
            <a:r>
              <a:rPr lang="en-US" dirty="0"/>
              <a:t> miring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/>
              <a:t>         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terangkat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kaku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 </a:t>
            </a:r>
            <a:r>
              <a:rPr lang="en-US" dirty="0" err="1"/>
              <a:t>terbatas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tremor </a:t>
            </a:r>
            <a:r>
              <a:rPr lang="en-US" dirty="0" err="1"/>
              <a:t>kepala</a:t>
            </a:r>
            <a:r>
              <a:rPr lang="en-US" dirty="0"/>
              <a:t> </a:t>
            </a:r>
          </a:p>
        </p:txBody>
      </p:sp>
      <p:pic>
        <p:nvPicPr>
          <p:cNvPr id="27652" name="Picture 2" descr="http://t0.gstatic.com/images?q=tbn:ANd9GcQhkDfx1dwxA2KrSC7jbcIp-D8soFoeKZiWXEqORvffpZ8EHYh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0091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Q79 </a:t>
            </a:r>
            <a:r>
              <a:rPr lang="en-US" sz="4000" dirty="0" err="1"/>
              <a:t>Malformasi</a:t>
            </a:r>
            <a:r>
              <a:rPr lang="en-US" sz="4000" dirty="0"/>
              <a:t> </a:t>
            </a:r>
            <a:r>
              <a:rPr lang="en-US" sz="4000" dirty="0" err="1"/>
              <a:t>kongenital</a:t>
            </a:r>
            <a:r>
              <a:rPr lang="en-US" sz="4000" dirty="0"/>
              <a:t> </a:t>
            </a:r>
            <a:r>
              <a:rPr lang="en-US" sz="4000" dirty="0" err="1"/>
              <a:t>sistem</a:t>
            </a:r>
            <a:r>
              <a:rPr lang="en-US" sz="4000" dirty="0"/>
              <a:t> </a:t>
            </a:r>
            <a:r>
              <a:rPr lang="en-US" sz="4000" dirty="0" err="1"/>
              <a:t>muskuloskeleton</a:t>
            </a:r>
            <a:r>
              <a:rPr lang="en-US" sz="4000" dirty="0"/>
              <a:t>, not elsewhere classified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 fontScale="40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300" i="1" dirty="0" err="1"/>
              <a:t>Kecuali</a:t>
            </a:r>
            <a:r>
              <a:rPr lang="en-AU" sz="3300" dirty="0"/>
              <a:t>: </a:t>
            </a:r>
            <a:r>
              <a:rPr lang="en-AU" sz="3300" dirty="0" err="1"/>
              <a:t>tortikollis</a:t>
            </a:r>
            <a:r>
              <a:rPr lang="en-AU" sz="3300" dirty="0"/>
              <a:t> (</a:t>
            </a:r>
            <a:r>
              <a:rPr lang="en-AU" sz="3300" dirty="0" err="1"/>
              <a:t>sternomastoid</a:t>
            </a:r>
            <a:r>
              <a:rPr lang="en-AU" sz="3300" dirty="0"/>
              <a:t>) </a:t>
            </a:r>
            <a:r>
              <a:rPr lang="en-AU" sz="3300" dirty="0" err="1"/>
              <a:t>kongenital</a:t>
            </a:r>
            <a:r>
              <a:rPr lang="en-AU" sz="3300" dirty="0"/>
              <a:t> (Q68.0)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Q79.0 </a:t>
            </a:r>
            <a:r>
              <a:rPr lang="en-AU" sz="3300" b="1" dirty="0"/>
              <a:t>Hernia </a:t>
            </a:r>
            <a:r>
              <a:rPr lang="en-AU" sz="3300" b="1" dirty="0" err="1"/>
              <a:t>diafragmatika</a:t>
            </a:r>
            <a:r>
              <a:rPr lang="en-AU" sz="3300" b="1" dirty="0"/>
              <a:t> </a:t>
            </a:r>
            <a:r>
              <a:rPr lang="en-AU" sz="3300" b="1" dirty="0" err="1"/>
              <a:t>kongenital</a:t>
            </a:r>
            <a:endParaRPr lang="en-US" sz="33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300" i="1" dirty="0" err="1"/>
              <a:t>Kecuali</a:t>
            </a:r>
            <a:r>
              <a:rPr lang="en-AU" sz="3300" dirty="0"/>
              <a:t>: hiatus hernia </a:t>
            </a:r>
            <a:r>
              <a:rPr lang="en-AU" sz="3300" dirty="0" err="1"/>
              <a:t>kongenital</a:t>
            </a:r>
            <a:r>
              <a:rPr lang="en-AU" sz="3300" dirty="0"/>
              <a:t> (Q40.1)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Q79.1 </a:t>
            </a:r>
            <a:r>
              <a:rPr lang="en-AU" sz="3300" b="1" dirty="0" err="1"/>
              <a:t>Malformasi</a:t>
            </a:r>
            <a:r>
              <a:rPr lang="en-AU" sz="3300" b="1" dirty="0"/>
              <a:t> </a:t>
            </a:r>
            <a:r>
              <a:rPr lang="en-AU" sz="3300" b="1" dirty="0" err="1"/>
              <a:t>kongenital</a:t>
            </a:r>
            <a:r>
              <a:rPr lang="en-AU" sz="3300" b="1" dirty="0"/>
              <a:t> </a:t>
            </a:r>
            <a:r>
              <a:rPr lang="en-AU" sz="3300" b="1" dirty="0" err="1"/>
              <a:t>diafragma</a:t>
            </a:r>
            <a:r>
              <a:rPr lang="en-AU" sz="3300" b="1" dirty="0"/>
              <a:t> </a:t>
            </a:r>
            <a:r>
              <a:rPr lang="en-AU" sz="3300" b="1" dirty="0" err="1"/>
              <a:t>lainnya</a:t>
            </a:r>
            <a:r>
              <a:rPr lang="en-US" sz="3300" b="1" dirty="0"/>
              <a:t>;</a:t>
            </a:r>
            <a:r>
              <a:rPr lang="en-AU" sz="3300" b="1" dirty="0"/>
              <a:t> </a:t>
            </a:r>
            <a:r>
              <a:rPr lang="en-AU" sz="3300" dirty="0" err="1"/>
              <a:t>Absen</a:t>
            </a:r>
            <a:r>
              <a:rPr lang="en-AU" sz="3300" dirty="0"/>
              <a:t> </a:t>
            </a:r>
            <a:r>
              <a:rPr lang="en-AU" sz="3300" dirty="0" err="1"/>
              <a:t>diafragma</a:t>
            </a:r>
            <a:r>
              <a:rPr lang="en-AU" sz="3300" dirty="0"/>
              <a:t>, </a:t>
            </a:r>
            <a:r>
              <a:rPr lang="en-AU" sz="3300" dirty="0" err="1"/>
              <a:t>eventrasi</a:t>
            </a:r>
            <a:r>
              <a:rPr lang="en-AU" sz="3300" dirty="0"/>
              <a:t> </a:t>
            </a:r>
            <a:r>
              <a:rPr lang="en-AU" sz="3300" dirty="0" err="1"/>
              <a:t>diafragma</a:t>
            </a:r>
            <a:r>
              <a:rPr lang="en-AU" sz="3300" dirty="0"/>
              <a:t>, </a:t>
            </a:r>
            <a:r>
              <a:rPr lang="en-US" sz="3300" dirty="0"/>
              <a:t>;</a:t>
            </a:r>
            <a:r>
              <a:rPr lang="en-AU" sz="3300" dirty="0"/>
              <a:t> </a:t>
            </a:r>
            <a:r>
              <a:rPr lang="en-AU" sz="3300" dirty="0" err="1"/>
              <a:t>Malformasi</a:t>
            </a:r>
            <a:r>
              <a:rPr lang="en-AU" sz="3300" dirty="0"/>
              <a:t> </a:t>
            </a:r>
            <a:r>
              <a:rPr lang="en-AU" sz="3300" dirty="0" err="1"/>
              <a:t>kongenital</a:t>
            </a:r>
            <a:r>
              <a:rPr lang="en-AU" sz="3300" dirty="0"/>
              <a:t> </a:t>
            </a:r>
            <a:r>
              <a:rPr lang="en-AU" sz="3300" dirty="0" err="1"/>
              <a:t>diafragma</a:t>
            </a:r>
            <a:r>
              <a:rPr lang="en-AU" sz="3300" dirty="0"/>
              <a:t> NOS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Q79.2 </a:t>
            </a:r>
            <a:r>
              <a:rPr lang="en-AU" sz="3300" b="1" dirty="0" err="1"/>
              <a:t>Exomphalos</a:t>
            </a:r>
            <a:r>
              <a:rPr lang="en-US" sz="3300" b="1" dirty="0"/>
              <a:t>,</a:t>
            </a:r>
            <a:r>
              <a:rPr lang="en-AU" sz="3300" b="1" dirty="0" err="1"/>
              <a:t>Omphalocele</a:t>
            </a:r>
            <a:endParaRPr lang="en-US" sz="33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300" i="1" dirty="0" err="1"/>
              <a:t>Kecuali</a:t>
            </a:r>
            <a:r>
              <a:rPr lang="en-AU" sz="3300" dirty="0"/>
              <a:t>: hernia </a:t>
            </a:r>
            <a:r>
              <a:rPr lang="en-AU" sz="3300" dirty="0" err="1"/>
              <a:t>umbilikalis</a:t>
            </a:r>
            <a:r>
              <a:rPr lang="en-AU" sz="3300" dirty="0"/>
              <a:t> (K42.-)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Q79.3 </a:t>
            </a:r>
            <a:r>
              <a:rPr lang="en-AU" sz="3300" b="1" dirty="0" err="1"/>
              <a:t>Gastroskhisis</a:t>
            </a:r>
            <a:r>
              <a:rPr lang="en-AU" sz="3300" b="1" dirty="0"/>
              <a:t> [</a:t>
            </a:r>
            <a:r>
              <a:rPr lang="en-AU" sz="3300" b="1" dirty="0" err="1"/>
              <a:t>lambung</a:t>
            </a:r>
            <a:r>
              <a:rPr lang="en-AU" sz="3300" b="1" dirty="0"/>
              <a:t> </a:t>
            </a:r>
            <a:r>
              <a:rPr lang="en-AU" sz="3300" b="1" dirty="0" err="1"/>
              <a:t>belah</a:t>
            </a:r>
            <a:r>
              <a:rPr lang="en-AU" sz="3300" b="1" dirty="0"/>
              <a:t>]</a:t>
            </a:r>
            <a:endParaRPr lang="en-US" sz="33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Q79.4 </a:t>
            </a:r>
            <a:r>
              <a:rPr lang="en-AU" sz="3300" b="1" dirty="0"/>
              <a:t>Prune belly syndrome [</a:t>
            </a:r>
            <a:r>
              <a:rPr lang="en-AU" sz="3300" dirty="0" err="1"/>
              <a:t>lapisan</a:t>
            </a:r>
            <a:r>
              <a:rPr lang="en-AU" sz="3300" dirty="0"/>
              <a:t> </a:t>
            </a:r>
            <a:r>
              <a:rPr lang="en-AU" sz="3300" dirty="0" err="1"/>
              <a:t>otot</a:t>
            </a:r>
            <a:r>
              <a:rPr lang="en-AU" sz="3300" dirty="0"/>
              <a:t> abdomen </a:t>
            </a:r>
            <a:r>
              <a:rPr lang="en-AU" sz="3300" dirty="0" err="1"/>
              <a:t>absen</a:t>
            </a:r>
            <a:r>
              <a:rPr lang="en-AU" sz="3300" dirty="0"/>
              <a:t>]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Q79.5 </a:t>
            </a:r>
            <a:r>
              <a:rPr lang="en-AU" sz="3300" b="1" dirty="0" err="1"/>
              <a:t>Malformasi</a:t>
            </a:r>
            <a:r>
              <a:rPr lang="en-AU" sz="3300" b="1" dirty="0"/>
              <a:t> </a:t>
            </a:r>
            <a:r>
              <a:rPr lang="en-AU" sz="3300" b="1" dirty="0" err="1"/>
              <a:t>kongenital</a:t>
            </a:r>
            <a:r>
              <a:rPr lang="en-AU" sz="3300" b="1" dirty="0"/>
              <a:t> </a:t>
            </a:r>
            <a:r>
              <a:rPr lang="en-AU" sz="3300" b="1" dirty="0" err="1"/>
              <a:t>dinding</a:t>
            </a:r>
            <a:r>
              <a:rPr lang="en-AU" sz="3300" b="1" dirty="0"/>
              <a:t> abdomen </a:t>
            </a:r>
            <a:r>
              <a:rPr lang="en-AU" sz="3300" b="1" dirty="0" err="1"/>
              <a:t>lainnya</a:t>
            </a:r>
            <a:endParaRPr lang="en-US" sz="33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3300" i="1" dirty="0" err="1"/>
              <a:t>Kecuali</a:t>
            </a:r>
            <a:r>
              <a:rPr lang="en-AU" sz="3300" dirty="0"/>
              <a:t>: hernia </a:t>
            </a:r>
            <a:r>
              <a:rPr lang="en-AU" sz="3300" dirty="0" err="1"/>
              <a:t>umbilikalis</a:t>
            </a:r>
            <a:r>
              <a:rPr lang="en-AU" sz="3300" dirty="0"/>
              <a:t> (K42.-)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Q79.6 </a:t>
            </a:r>
            <a:r>
              <a:rPr lang="en-AU" sz="3300" b="1" dirty="0" err="1"/>
              <a:t>Sindrome</a:t>
            </a:r>
            <a:r>
              <a:rPr lang="en-AU" sz="3300" b="1" dirty="0"/>
              <a:t> Ehlers-</a:t>
            </a:r>
            <a:r>
              <a:rPr lang="en-AU" sz="3300" b="1" dirty="0" err="1"/>
              <a:t>Danlos</a:t>
            </a:r>
            <a:r>
              <a:rPr lang="en-AU" sz="3300" b="1" dirty="0"/>
              <a:t> [</a:t>
            </a:r>
            <a:r>
              <a:rPr lang="en-AU" sz="3300" dirty="0" err="1"/>
              <a:t>kelainan</a:t>
            </a:r>
            <a:r>
              <a:rPr lang="en-AU" sz="3300" dirty="0"/>
              <a:t> </a:t>
            </a:r>
            <a:r>
              <a:rPr lang="en-AU" sz="3300" dirty="0" err="1"/>
              <a:t>jaringan</a:t>
            </a:r>
            <a:r>
              <a:rPr lang="en-AU" sz="3300" dirty="0"/>
              <a:t> </a:t>
            </a:r>
            <a:r>
              <a:rPr lang="en-AU" sz="3300" dirty="0" err="1"/>
              <a:t>ikat</a:t>
            </a:r>
            <a:r>
              <a:rPr lang="en-AU" sz="3300" dirty="0"/>
              <a:t>, </a:t>
            </a:r>
            <a:r>
              <a:rPr lang="en-AU" sz="3300" dirty="0" err="1"/>
              <a:t>semua</a:t>
            </a:r>
            <a:r>
              <a:rPr lang="en-AU" sz="3300" dirty="0"/>
              <a:t> </a:t>
            </a:r>
            <a:r>
              <a:rPr lang="en-AU" sz="3300" dirty="0" err="1"/>
              <a:t>jaringan</a:t>
            </a:r>
            <a:r>
              <a:rPr lang="en-AU" sz="3300" dirty="0"/>
              <a:t> </a:t>
            </a:r>
            <a:r>
              <a:rPr lang="en-AU" sz="3300" dirty="0" err="1"/>
              <a:t>melemah</a:t>
            </a:r>
            <a:r>
              <a:rPr lang="en-AU" sz="3300" dirty="0"/>
              <a:t>]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Q79.8 </a:t>
            </a:r>
            <a:r>
              <a:rPr lang="en-AU" sz="3300" b="1" dirty="0" err="1"/>
              <a:t>Malformasi</a:t>
            </a:r>
            <a:r>
              <a:rPr lang="en-AU" sz="3300" b="1" dirty="0"/>
              <a:t> </a:t>
            </a:r>
            <a:r>
              <a:rPr lang="en-AU" sz="3300" b="1" dirty="0" err="1"/>
              <a:t>kongenital</a:t>
            </a:r>
            <a:r>
              <a:rPr lang="en-AU" sz="3300" b="1" dirty="0"/>
              <a:t> lain </a:t>
            </a:r>
            <a:r>
              <a:rPr lang="en-AU" sz="3300" b="1" dirty="0" err="1"/>
              <a:t>sistem</a:t>
            </a:r>
            <a:r>
              <a:rPr lang="en-AU" sz="3300" b="1" dirty="0"/>
              <a:t> </a:t>
            </a:r>
            <a:r>
              <a:rPr lang="en-AU" sz="3300" b="1" dirty="0" err="1"/>
              <a:t>muskuloskeleton</a:t>
            </a:r>
            <a:r>
              <a:rPr lang="en-US" sz="3300" dirty="0"/>
              <a:t>;</a:t>
            </a:r>
            <a:r>
              <a:rPr lang="en-AU" sz="3300" dirty="0"/>
              <a:t> </a:t>
            </a:r>
            <a:r>
              <a:rPr lang="en-AU" sz="3300" dirty="0" err="1"/>
              <a:t>Absen</a:t>
            </a:r>
            <a:r>
              <a:rPr lang="en-AU" sz="3300" dirty="0"/>
              <a:t> </a:t>
            </a:r>
            <a:r>
              <a:rPr lang="en-AU" sz="3300" dirty="0" err="1"/>
              <a:t>otot</a:t>
            </a:r>
            <a:r>
              <a:rPr lang="en-AU" sz="3300" dirty="0"/>
              <a:t> </a:t>
            </a:r>
            <a:r>
              <a:rPr lang="en-AU" sz="3300" dirty="0" err="1"/>
              <a:t>atau</a:t>
            </a:r>
            <a:r>
              <a:rPr lang="en-AU" sz="3300" dirty="0"/>
              <a:t> tendon, </a:t>
            </a:r>
            <a:r>
              <a:rPr lang="en-AU" sz="3300" dirty="0" err="1"/>
              <a:t>amyotrophia</a:t>
            </a:r>
            <a:r>
              <a:rPr lang="en-AU" sz="3300" dirty="0"/>
              <a:t> </a:t>
            </a:r>
            <a:r>
              <a:rPr lang="en-AU" sz="3300" dirty="0" err="1"/>
              <a:t>congenita</a:t>
            </a:r>
            <a:r>
              <a:rPr lang="en-US" sz="3300" dirty="0"/>
              <a:t>;</a:t>
            </a:r>
            <a:r>
              <a:rPr lang="en-AU" sz="3300" dirty="0"/>
              <a:t>  </a:t>
            </a:r>
            <a:r>
              <a:rPr lang="en-AU" sz="3300" dirty="0" err="1"/>
              <a:t>Pemendekan</a:t>
            </a:r>
            <a:r>
              <a:rPr lang="en-AU" sz="3300" dirty="0"/>
              <a:t> tendon </a:t>
            </a:r>
            <a:r>
              <a:rPr lang="en-AU" sz="3300" dirty="0" err="1"/>
              <a:t>kongenital</a:t>
            </a:r>
            <a:r>
              <a:rPr lang="en-AU" sz="3300" dirty="0"/>
              <a:t>, band </a:t>
            </a:r>
            <a:r>
              <a:rPr lang="en-AU" sz="3300" dirty="0" err="1"/>
              <a:t>konstriksi</a:t>
            </a:r>
            <a:r>
              <a:rPr lang="en-AU" sz="3300" dirty="0"/>
              <a:t> </a:t>
            </a:r>
            <a:r>
              <a:rPr lang="en-AU" sz="3300" dirty="0" err="1"/>
              <a:t>kongenital</a:t>
            </a:r>
            <a:r>
              <a:rPr lang="en-US" sz="3300" dirty="0"/>
              <a:t>;</a:t>
            </a:r>
            <a:r>
              <a:rPr lang="en-AU" sz="3300" dirty="0"/>
              <a:t>  </a:t>
            </a:r>
            <a:r>
              <a:rPr lang="en-AU" sz="3300" dirty="0" err="1"/>
              <a:t>Otot</a:t>
            </a:r>
            <a:r>
              <a:rPr lang="en-AU" sz="3300" dirty="0"/>
              <a:t> </a:t>
            </a:r>
            <a:r>
              <a:rPr lang="en-AU" sz="3300" dirty="0" err="1"/>
              <a:t>tambahan</a:t>
            </a:r>
            <a:r>
              <a:rPr lang="en-AU" sz="3300" dirty="0"/>
              <a:t> (</a:t>
            </a:r>
            <a:r>
              <a:rPr lang="en-AU" sz="3300" dirty="0" err="1"/>
              <a:t>aksesoris</a:t>
            </a:r>
            <a:r>
              <a:rPr lang="en-AU" sz="3300" dirty="0"/>
              <a:t>), </a:t>
            </a:r>
            <a:r>
              <a:rPr lang="en-US" sz="3300" dirty="0"/>
              <a:t>;</a:t>
            </a:r>
            <a:r>
              <a:rPr lang="en-AU" sz="3300" dirty="0" err="1"/>
              <a:t>Sindroma</a:t>
            </a:r>
            <a:r>
              <a:rPr lang="en-AU" sz="3300" dirty="0"/>
              <a:t> Poland [</a:t>
            </a:r>
            <a:r>
              <a:rPr lang="en-AU" sz="3300" dirty="0" err="1"/>
              <a:t>kelainan</a:t>
            </a:r>
            <a:r>
              <a:rPr lang="en-AU" sz="3300" dirty="0"/>
              <a:t> </a:t>
            </a:r>
            <a:r>
              <a:rPr lang="en-AU" sz="3300" dirty="0" err="1"/>
              <a:t>ukuran</a:t>
            </a:r>
            <a:r>
              <a:rPr lang="en-AU" sz="3300" dirty="0"/>
              <a:t> </a:t>
            </a:r>
            <a:r>
              <a:rPr lang="en-AU" sz="3300" dirty="0" err="1"/>
              <a:t>dan</a:t>
            </a:r>
            <a:r>
              <a:rPr lang="en-AU" sz="3300" dirty="0"/>
              <a:t> </a:t>
            </a:r>
            <a:r>
              <a:rPr lang="en-AU" sz="3300" dirty="0" err="1"/>
              <a:t>bentuk</a:t>
            </a:r>
            <a:r>
              <a:rPr lang="en-AU" sz="3300" dirty="0"/>
              <a:t> </a:t>
            </a:r>
            <a:r>
              <a:rPr lang="en-AU" sz="3300" dirty="0" err="1"/>
              <a:t>tangan</a:t>
            </a:r>
            <a:r>
              <a:rPr lang="en-AU" sz="3300" dirty="0"/>
              <a:t> </a:t>
            </a:r>
            <a:r>
              <a:rPr lang="en-AU" sz="3300" dirty="0" err="1"/>
              <a:t>kongenital</a:t>
            </a:r>
            <a:r>
              <a:rPr lang="en-AU" sz="3300" dirty="0"/>
              <a:t>]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Q79.9 </a:t>
            </a:r>
            <a:r>
              <a:rPr lang="en-AU" sz="3300" b="1" dirty="0" err="1"/>
              <a:t>Malformasi</a:t>
            </a:r>
            <a:r>
              <a:rPr lang="en-AU" sz="3300" b="1" dirty="0"/>
              <a:t> </a:t>
            </a:r>
            <a:r>
              <a:rPr lang="en-AU" sz="3300" b="1" dirty="0" err="1"/>
              <a:t>kongenital</a:t>
            </a:r>
            <a:r>
              <a:rPr lang="en-AU" sz="3300" b="1" dirty="0"/>
              <a:t> </a:t>
            </a:r>
            <a:r>
              <a:rPr lang="en-AU" sz="3300" b="1" dirty="0" err="1"/>
              <a:t>sistem</a:t>
            </a:r>
            <a:r>
              <a:rPr lang="en-AU" sz="3300" b="1" dirty="0"/>
              <a:t> </a:t>
            </a:r>
            <a:r>
              <a:rPr lang="en-AU" sz="3300" b="1" dirty="0" err="1"/>
              <a:t>muskuloskeleton</a:t>
            </a:r>
            <a:r>
              <a:rPr lang="en-AU" sz="3300" b="1" dirty="0"/>
              <a:t>, </a:t>
            </a:r>
            <a:r>
              <a:rPr lang="en-AU" sz="3300" dirty="0" err="1"/>
              <a:t>tidak</a:t>
            </a:r>
            <a:r>
              <a:rPr lang="en-AU" sz="3300" dirty="0"/>
              <a:t> </a:t>
            </a:r>
            <a:r>
              <a:rPr lang="en-AU" sz="3300" dirty="0" err="1"/>
              <a:t>dijelaskan</a:t>
            </a:r>
            <a:r>
              <a:rPr lang="en-US" sz="3300" dirty="0"/>
              <a:t>;</a:t>
            </a:r>
            <a:r>
              <a:rPr lang="en-AU" sz="3300" dirty="0"/>
              <a:t>    </a:t>
            </a:r>
            <a:r>
              <a:rPr lang="en-AU" sz="3300" dirty="0" err="1"/>
              <a:t>Anomali</a:t>
            </a:r>
            <a:r>
              <a:rPr lang="en-AU" sz="3300" dirty="0"/>
              <a:t> </a:t>
            </a:r>
            <a:r>
              <a:rPr lang="en-AU" sz="3300" dirty="0" err="1"/>
              <a:t>atau</a:t>
            </a:r>
            <a:r>
              <a:rPr lang="en-AU" sz="3300" dirty="0"/>
              <a:t> </a:t>
            </a:r>
            <a:r>
              <a:rPr lang="en-AU" sz="3300" dirty="0" err="1"/>
              <a:t>deformitas</a:t>
            </a:r>
            <a:r>
              <a:rPr lang="en-AU" sz="3300" dirty="0"/>
              <a:t> NOS </a:t>
            </a:r>
            <a:r>
              <a:rPr lang="en-AU" sz="3300" dirty="0" err="1"/>
              <a:t>sistem</a:t>
            </a:r>
            <a:r>
              <a:rPr lang="en-AU" sz="3300" dirty="0"/>
              <a:t> </a:t>
            </a:r>
            <a:r>
              <a:rPr lang="en-AU" sz="3300" dirty="0" err="1"/>
              <a:t>muskuloskeleton</a:t>
            </a:r>
            <a:r>
              <a:rPr lang="en-AU" sz="3300" dirty="0"/>
              <a:t> </a:t>
            </a:r>
            <a:r>
              <a:rPr lang="en-AU" sz="3300" dirty="0" err="1"/>
              <a:t>kongenital</a:t>
            </a: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5229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Distrofi otot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3500" y="1265238"/>
            <a:ext cx="8699500" cy="4906962"/>
          </a:xfrm>
        </p:spPr>
        <p:txBody>
          <a:bodyPr/>
          <a:lstStyle/>
          <a:p>
            <a:r>
              <a:rPr lang="en-US"/>
              <a:t>adalah suatu kelainan otot / penyakit pada otot yang ditandai dengan kelemahan dan kemunduran yang progresif dari otot-otot yang mengendalikan pergerakan.</a:t>
            </a:r>
          </a:p>
          <a:p>
            <a:endParaRPr lang="en-US"/>
          </a:p>
        </p:txBody>
      </p:sp>
      <p:sp>
        <p:nvSpPr>
          <p:cNvPr id="19460" name="AutoShape 2" descr="http://t0.gstatic.com/images?q=tbn:ANd9GcSIUZli6sYm0RxFeGXvFEFU61Jc3uLdsmFTcbY3hyu3PClptlP5XtkFr8M"/>
          <p:cNvSpPr>
            <a:spLocks noChangeAspect="1" noChangeArrowheads="1"/>
          </p:cNvSpPr>
          <p:nvPr/>
        </p:nvSpPr>
        <p:spPr bwMode="auto">
          <a:xfrm>
            <a:off x="63500" y="-136525"/>
            <a:ext cx="1133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1" name="AutoShape 4" descr="http://t0.gstatic.com/images?q=tbn:ANd9GcSIUZli6sYm0RxFeGXvFEFU61Jc3uLdsmFTcbY3hyu3PClptlP5XtkFr8M"/>
          <p:cNvSpPr>
            <a:spLocks noChangeAspect="1" noChangeArrowheads="1"/>
          </p:cNvSpPr>
          <p:nvPr/>
        </p:nvSpPr>
        <p:spPr bwMode="auto">
          <a:xfrm>
            <a:off x="63500" y="-136525"/>
            <a:ext cx="1133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9462" name="Picture 6" descr="http://1.bp.blogspot.com/-Lr-iV_qPhwA/T6wIQ9IzISI/AAAAAAAAALc/dTpCNMWSma0/s1600/ad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9995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935162"/>
          </a:xfrm>
        </p:spPr>
        <p:txBody>
          <a:bodyPr/>
          <a:lstStyle/>
          <a:p>
            <a:r>
              <a:rPr lang="en-US"/>
              <a:t>Atrofi otot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4419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Otot mengecil / tidak terbentuk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/>
              <a:t>	 sebagaimana mestinya </a:t>
            </a:r>
          </a:p>
          <a:p>
            <a:pPr>
              <a:spcBef>
                <a:spcPct val="0"/>
              </a:spcBef>
            </a:pPr>
            <a:r>
              <a:rPr lang="en-US"/>
              <a:t>Dapat terjadi akibat gangguan pembentukan tendo , tulang , sendi atau lapisan sendi </a:t>
            </a:r>
          </a:p>
          <a:p>
            <a:pPr>
              <a:spcBef>
                <a:spcPct val="0"/>
              </a:spcBef>
            </a:pPr>
            <a:r>
              <a:rPr lang="en-US"/>
              <a:t>Dapat juga akibat distrofi muskuler kongenital </a:t>
            </a:r>
          </a:p>
          <a:p>
            <a:pPr>
              <a:spcBef>
                <a:spcPct val="0"/>
              </a:spcBef>
            </a:pPr>
            <a:r>
              <a:rPr lang="en-US"/>
              <a:t>Akibat infeksi virus selama hamil yang menyebabkan kerusakan sel yang menghantar gelombang saraf ke otot </a:t>
            </a:r>
          </a:p>
        </p:txBody>
      </p:sp>
      <p:pic>
        <p:nvPicPr>
          <p:cNvPr id="22532" name="Picture 2" descr="http://4.bp.blogspot.com/-p8xVPK0UTXY/T4wduMUIAGI/AAAAAAAAATw/KORLfoE2w_I/s1600/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91" y="381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4484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Q80-Q89    Malformasi kongenital 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/>
              <a:t>Q80 Congenital </a:t>
            </a:r>
            <a:r>
              <a:rPr lang="en-US" dirty="0" err="1"/>
              <a:t>ichthyosis</a:t>
            </a:r>
            <a:endParaRPr lang="en-US" dirty="0"/>
          </a:p>
          <a:p>
            <a:r>
              <a:rPr lang="en-US" dirty="0"/>
              <a:t>Q81 </a:t>
            </a:r>
            <a:r>
              <a:rPr lang="en-US" dirty="0" err="1"/>
              <a:t>Epidermolysis</a:t>
            </a:r>
            <a:r>
              <a:rPr lang="en-US" dirty="0"/>
              <a:t> </a:t>
            </a:r>
            <a:r>
              <a:rPr lang="en-US" dirty="0" err="1"/>
              <a:t>bullosa</a:t>
            </a:r>
            <a:endParaRPr lang="en-US" dirty="0"/>
          </a:p>
          <a:p>
            <a:r>
              <a:rPr lang="en-US" dirty="0"/>
              <a:t>Q82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fr-FR" dirty="0"/>
              <a:t>Q83 </a:t>
            </a:r>
            <a:r>
              <a:rPr lang="fr-FR" dirty="0" err="1"/>
              <a:t>Malformasi</a:t>
            </a:r>
            <a:r>
              <a:rPr lang="fr-FR" dirty="0"/>
              <a:t> </a:t>
            </a:r>
            <a:r>
              <a:rPr lang="fr-FR" dirty="0" err="1"/>
              <a:t>kongenital</a:t>
            </a:r>
            <a:r>
              <a:rPr lang="fr-FR" dirty="0"/>
              <a:t> </a:t>
            </a:r>
            <a:r>
              <a:rPr lang="fr-FR" dirty="0" err="1"/>
              <a:t>mammae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6547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en-US" dirty="0"/>
              <a:t>80 Congenital </a:t>
            </a:r>
            <a:r>
              <a:rPr lang="en-US" dirty="0" err="1"/>
              <a:t>ichthyosis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AU" dirty="0"/>
              <a:t>[</a:t>
            </a:r>
            <a:r>
              <a:rPr lang="en-AU" b="1" dirty="0" err="1"/>
              <a:t>ichthyosis</a:t>
            </a:r>
            <a:r>
              <a:rPr lang="en-AU" b="1" dirty="0"/>
              <a:t>: </a:t>
            </a:r>
            <a:r>
              <a:rPr lang="en-AU" b="1" dirty="0" err="1"/>
              <a:t>adalah</a:t>
            </a:r>
            <a:r>
              <a:rPr lang="en-AU" b="1" dirty="0"/>
              <a:t> </a:t>
            </a:r>
            <a:r>
              <a:rPr lang="en-AU" b="1" dirty="0" err="1"/>
              <a:t>kulit</a:t>
            </a:r>
            <a:r>
              <a:rPr lang="en-AU" b="1" dirty="0"/>
              <a:t> </a:t>
            </a:r>
            <a:r>
              <a:rPr lang="en-AU" b="1" dirty="0" err="1"/>
              <a:t>kering</a:t>
            </a:r>
            <a:r>
              <a:rPr lang="en-AU" b="1" dirty="0"/>
              <a:t> </a:t>
            </a:r>
            <a:r>
              <a:rPr lang="en-AU" b="1" dirty="0" err="1"/>
              <a:t>bersisik</a:t>
            </a:r>
            <a:r>
              <a:rPr lang="en-AU" b="1" dirty="0"/>
              <a:t>]</a:t>
            </a:r>
            <a:endParaRPr lang="en-US" b="1" dirty="0"/>
          </a:p>
          <a:p>
            <a:pPr lvl="1"/>
            <a:r>
              <a:rPr lang="en-AU" i="1" dirty="0" err="1"/>
              <a:t>Kecuali</a:t>
            </a:r>
            <a:r>
              <a:rPr lang="en-AU" dirty="0"/>
              <a:t>:  </a:t>
            </a:r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Refsum</a:t>
            </a:r>
            <a:r>
              <a:rPr lang="en-AU" dirty="0"/>
              <a:t> (G60.1)</a:t>
            </a:r>
            <a:endParaRPr lang="en-US" dirty="0"/>
          </a:p>
          <a:p>
            <a:r>
              <a:rPr lang="en-AU" dirty="0"/>
              <a:t>Q80.0 </a:t>
            </a:r>
            <a:r>
              <a:rPr lang="en-AU" b="1" dirty="0" err="1"/>
              <a:t>Ichthyosis</a:t>
            </a:r>
            <a:r>
              <a:rPr lang="en-AU" b="1" dirty="0"/>
              <a:t> vulgaris </a:t>
            </a:r>
            <a:endParaRPr lang="en-US" b="1" dirty="0"/>
          </a:p>
          <a:p>
            <a:r>
              <a:rPr lang="en-AU" dirty="0"/>
              <a:t>Q80.1 </a:t>
            </a:r>
            <a:r>
              <a:rPr lang="en-AU" b="1" dirty="0"/>
              <a:t>X-linked </a:t>
            </a:r>
            <a:r>
              <a:rPr lang="en-AU" b="1" dirty="0" err="1"/>
              <a:t>ichthyosis</a:t>
            </a:r>
            <a:endParaRPr lang="en-US" b="1" dirty="0"/>
          </a:p>
          <a:p>
            <a:r>
              <a:rPr lang="en-AU" dirty="0"/>
              <a:t>Q80.2 </a:t>
            </a:r>
            <a:r>
              <a:rPr lang="en-AU" b="1" dirty="0"/>
              <a:t>Lamellar </a:t>
            </a:r>
            <a:r>
              <a:rPr lang="en-AU" b="1" dirty="0" err="1"/>
              <a:t>ichthyosis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Collodion</a:t>
            </a:r>
            <a:r>
              <a:rPr lang="en-AU" dirty="0"/>
              <a:t> baby</a:t>
            </a:r>
            <a:endParaRPr lang="en-US" dirty="0"/>
          </a:p>
          <a:p>
            <a:r>
              <a:rPr lang="en-AU" dirty="0"/>
              <a:t>Q80.3 </a:t>
            </a:r>
            <a:r>
              <a:rPr lang="en-AU" b="1" dirty="0"/>
              <a:t>Congenital bullous </a:t>
            </a:r>
            <a:r>
              <a:rPr lang="en-AU" b="1" dirty="0" err="1"/>
              <a:t>ichthyosiform</a:t>
            </a:r>
            <a:r>
              <a:rPr lang="en-AU" b="1" dirty="0"/>
              <a:t> </a:t>
            </a:r>
            <a:r>
              <a:rPr lang="en-AU" b="1" dirty="0" err="1"/>
              <a:t>erythroderma</a:t>
            </a:r>
            <a:endParaRPr lang="en-US" b="1" dirty="0"/>
          </a:p>
          <a:p>
            <a:r>
              <a:rPr lang="en-AU" dirty="0"/>
              <a:t>Q80.4 Har</a:t>
            </a:r>
            <a:r>
              <a:rPr lang="en-AU" b="1" dirty="0"/>
              <a:t>lequin </a:t>
            </a:r>
            <a:r>
              <a:rPr lang="en-AU" b="1" dirty="0" err="1"/>
              <a:t>fetus</a:t>
            </a:r>
            <a:r>
              <a:rPr lang="en-AU" b="1" dirty="0"/>
              <a:t> </a:t>
            </a:r>
            <a:r>
              <a:rPr lang="en-AU" dirty="0"/>
              <a:t>[Harlequin </a:t>
            </a:r>
            <a:r>
              <a:rPr lang="en-AU" dirty="0" err="1"/>
              <a:t>ichthyosis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Q80.8 </a:t>
            </a:r>
            <a:r>
              <a:rPr lang="en-AU" dirty="0" err="1"/>
              <a:t>Ichthyosis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Q80.9 </a:t>
            </a:r>
            <a:r>
              <a:rPr lang="en-AU" dirty="0" err="1"/>
              <a:t>Ichthyosis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97487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Q81 </a:t>
            </a:r>
            <a:r>
              <a:rPr lang="en-US" dirty="0" err="1"/>
              <a:t>Epidermolysis</a:t>
            </a:r>
            <a:r>
              <a:rPr lang="en-US" dirty="0"/>
              <a:t> </a:t>
            </a:r>
            <a:r>
              <a:rPr lang="en-US" dirty="0" err="1"/>
              <a:t>bullosa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Q81.0 </a:t>
            </a:r>
            <a:r>
              <a:rPr lang="en-AU" dirty="0" err="1"/>
              <a:t>Epidermolysis</a:t>
            </a:r>
            <a:r>
              <a:rPr lang="en-AU" dirty="0"/>
              <a:t> </a:t>
            </a:r>
            <a:r>
              <a:rPr lang="en-AU" dirty="0" err="1"/>
              <a:t>bullosa</a:t>
            </a:r>
            <a:r>
              <a:rPr lang="en-AU" dirty="0"/>
              <a:t> simplex</a:t>
            </a:r>
            <a:endParaRPr lang="en-US" dirty="0"/>
          </a:p>
          <a:p>
            <a:r>
              <a:rPr lang="en-AU" dirty="0"/>
              <a:t>            </a:t>
            </a: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Cockayne's</a:t>
            </a:r>
            <a:r>
              <a:rPr lang="en-AU" dirty="0"/>
              <a:t> syndrome (Q87.1)</a:t>
            </a:r>
            <a:endParaRPr lang="en-US" dirty="0"/>
          </a:p>
          <a:p>
            <a:r>
              <a:rPr lang="en-AU" dirty="0"/>
              <a:t>Q81.1 </a:t>
            </a:r>
            <a:r>
              <a:rPr lang="en-AU" dirty="0" err="1"/>
              <a:t>Epidermolysis</a:t>
            </a:r>
            <a:r>
              <a:rPr lang="en-AU" dirty="0"/>
              <a:t> </a:t>
            </a:r>
            <a:r>
              <a:rPr lang="en-AU" dirty="0" err="1"/>
              <a:t>bullosa</a:t>
            </a:r>
            <a:r>
              <a:rPr lang="en-AU" dirty="0"/>
              <a:t> </a:t>
            </a:r>
            <a:r>
              <a:rPr lang="en-AU" dirty="0" err="1"/>
              <a:t>letalis</a:t>
            </a:r>
            <a:endParaRPr lang="en-US" dirty="0"/>
          </a:p>
          <a:p>
            <a:r>
              <a:rPr lang="en-AU" dirty="0"/>
              <a:t>           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Herlitz</a:t>
            </a:r>
            <a:endParaRPr lang="en-US" dirty="0"/>
          </a:p>
          <a:p>
            <a:r>
              <a:rPr lang="en-AU" dirty="0"/>
              <a:t>Q81.2 </a:t>
            </a:r>
            <a:r>
              <a:rPr lang="en-AU" dirty="0" err="1"/>
              <a:t>Epidermolysis</a:t>
            </a:r>
            <a:r>
              <a:rPr lang="en-AU" dirty="0"/>
              <a:t> </a:t>
            </a:r>
            <a:r>
              <a:rPr lang="en-AU" dirty="0" err="1"/>
              <a:t>bullosa</a:t>
            </a:r>
            <a:r>
              <a:rPr lang="en-AU" dirty="0"/>
              <a:t> </a:t>
            </a:r>
            <a:r>
              <a:rPr lang="en-AU" dirty="0" err="1"/>
              <a:t>dystrophica</a:t>
            </a:r>
            <a:endParaRPr lang="en-US" dirty="0"/>
          </a:p>
          <a:p>
            <a:r>
              <a:rPr lang="en-AU" dirty="0"/>
              <a:t>Q81.8 </a:t>
            </a:r>
            <a:r>
              <a:rPr lang="en-AU" dirty="0" err="1"/>
              <a:t>Epidermolysis</a:t>
            </a:r>
            <a:r>
              <a:rPr lang="en-AU" dirty="0"/>
              <a:t> </a:t>
            </a:r>
            <a:r>
              <a:rPr lang="en-AU" dirty="0" err="1"/>
              <a:t>bullosa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Q81.9 </a:t>
            </a:r>
            <a:r>
              <a:rPr lang="en-AU" dirty="0" err="1"/>
              <a:t>Epidermolysis</a:t>
            </a:r>
            <a:r>
              <a:rPr lang="en-AU" dirty="0"/>
              <a:t> </a:t>
            </a:r>
            <a:r>
              <a:rPr lang="en-AU" dirty="0" err="1"/>
              <a:t>bullosa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2489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Q82 </a:t>
            </a:r>
            <a:r>
              <a:rPr lang="en-US" sz="3600" dirty="0" err="1"/>
              <a:t>Malformasi</a:t>
            </a:r>
            <a:r>
              <a:rPr lang="en-US" sz="3600" dirty="0"/>
              <a:t> </a:t>
            </a:r>
            <a:r>
              <a:rPr lang="en-US" sz="3600" dirty="0" err="1"/>
              <a:t>kongenital</a:t>
            </a:r>
            <a:r>
              <a:rPr lang="en-US" sz="3600" dirty="0"/>
              <a:t> </a:t>
            </a:r>
            <a:r>
              <a:rPr lang="en-US" sz="3600" dirty="0" err="1"/>
              <a:t>kulit</a:t>
            </a:r>
            <a:r>
              <a:rPr lang="en-US" sz="3600" dirty="0"/>
              <a:t> </a:t>
            </a:r>
            <a:r>
              <a:rPr lang="en-US" sz="3600" dirty="0" err="1"/>
              <a:t>lainnya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Kecuali:  congenital erythropoietic porphyria (E80.0)</a:t>
            </a:r>
            <a:r>
              <a:rPr lang="en-US" dirty="0"/>
              <a:t>;</a:t>
            </a:r>
            <a:r>
              <a:rPr lang="it-IT" dirty="0"/>
              <a:t>  acrodermatitis enteropathica (E83.2)</a:t>
            </a:r>
            <a:r>
              <a:rPr lang="en-US" dirty="0"/>
              <a:t>;</a:t>
            </a:r>
            <a:r>
              <a:rPr lang="it-IT" dirty="0"/>
              <a:t> pilonidal cyst or sinus (L05.-)</a:t>
            </a:r>
            <a:r>
              <a:rPr lang="en-US" dirty="0"/>
              <a:t>;</a:t>
            </a:r>
            <a:r>
              <a:rPr lang="it-IT" dirty="0"/>
              <a:t>  Sturge-Weber(-Dimitri) syndrome (Q85.8)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Q82.0 </a:t>
            </a:r>
            <a:r>
              <a:rPr lang="pt-BR" b="1" dirty="0"/>
              <a:t>Hereditary lymphoedema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Q82.1 </a:t>
            </a:r>
            <a:r>
              <a:rPr lang="pt-BR" b="1" dirty="0"/>
              <a:t>Xeroderma pigmentosum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Q82.2 </a:t>
            </a:r>
            <a:r>
              <a:rPr lang="pt-BR" b="1" dirty="0"/>
              <a:t>Mastocytosis</a:t>
            </a:r>
            <a:r>
              <a:rPr lang="en-US" dirty="0"/>
              <a:t>;</a:t>
            </a:r>
            <a:r>
              <a:rPr lang="pt-BR" dirty="0"/>
              <a:t> Urticaria pigmentosa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i="1" dirty="0"/>
              <a:t>Kecuali</a:t>
            </a:r>
            <a:r>
              <a:rPr lang="pt-BR" dirty="0"/>
              <a:t>: malignant mastocytosis (C96.2)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Q82.3 Incontinentia pigmenti [pigment tidak merata]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Q82.4 </a:t>
            </a:r>
            <a:r>
              <a:rPr lang="it-IT" b="1" dirty="0"/>
              <a:t>Ectodermal dysplasia </a:t>
            </a:r>
            <a:r>
              <a:rPr lang="it-IT" dirty="0"/>
              <a:t>(anhidrotic)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i="1" dirty="0"/>
              <a:t>Kecuali</a:t>
            </a:r>
            <a:r>
              <a:rPr lang="it-IT" dirty="0"/>
              <a:t>: Ellis-van Creveld syndrome (Q77.6)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Q82.5 </a:t>
            </a:r>
            <a:r>
              <a:rPr lang="it-IT" b="1" dirty="0"/>
              <a:t>Naevus non-neoplastik kongenital </a:t>
            </a:r>
            <a:r>
              <a:rPr lang="en-US" dirty="0"/>
              <a:t>;</a:t>
            </a:r>
            <a:r>
              <a:rPr lang="it-IT" dirty="0"/>
              <a:t> Birthmark NOS [tanda lahir] </a:t>
            </a:r>
            <a:r>
              <a:rPr lang="en-US" dirty="0"/>
              <a:t>;</a:t>
            </a:r>
            <a:r>
              <a:rPr lang="it-IT" dirty="0"/>
              <a:t> Naevus: flammeus, portwine, sanguinosa, strawberry, verrukosa </a:t>
            </a:r>
            <a:r>
              <a:rPr lang="en-US" dirty="0"/>
              <a:t>;</a:t>
            </a:r>
            <a:r>
              <a:rPr lang="it-IT" dirty="0"/>
              <a:t> </a:t>
            </a:r>
            <a:r>
              <a:rPr lang="fr-FR" dirty="0" err="1"/>
              <a:t>Naevus</a:t>
            </a:r>
            <a:r>
              <a:rPr lang="fr-FR" dirty="0"/>
              <a:t> </a:t>
            </a:r>
            <a:r>
              <a:rPr lang="fr-FR" dirty="0" err="1"/>
              <a:t>vascular</a:t>
            </a:r>
            <a:r>
              <a:rPr lang="fr-FR" dirty="0"/>
              <a:t> NOS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i="1" dirty="0" err="1"/>
              <a:t>Kecuali</a:t>
            </a:r>
            <a:r>
              <a:rPr lang="fr-FR" dirty="0"/>
              <a:t>:   café au lait spots (L81.3), lentigo (L81.4)</a:t>
            </a:r>
            <a:r>
              <a:rPr lang="en-US" dirty="0"/>
              <a:t>;</a:t>
            </a:r>
            <a:r>
              <a:rPr lang="fr-FR" dirty="0" err="1"/>
              <a:t>naevus</a:t>
            </a:r>
            <a:r>
              <a:rPr lang="fr-FR" dirty="0"/>
              <a:t>: NOS (D22.-), </a:t>
            </a:r>
            <a:r>
              <a:rPr lang="fr-FR" dirty="0" err="1"/>
              <a:t>melanocytic</a:t>
            </a:r>
            <a:r>
              <a:rPr lang="fr-FR" dirty="0"/>
              <a:t> (D22.-), </a:t>
            </a:r>
            <a:r>
              <a:rPr lang="fr-FR" dirty="0" err="1"/>
              <a:t>pigmented</a:t>
            </a:r>
            <a:r>
              <a:rPr lang="fr-FR" dirty="0"/>
              <a:t> (D22.-)</a:t>
            </a:r>
            <a:r>
              <a:rPr lang="en-US" dirty="0"/>
              <a:t>;</a:t>
            </a:r>
            <a:r>
              <a:rPr lang="fr-FR" dirty="0"/>
              <a:t> </a:t>
            </a:r>
            <a:r>
              <a:rPr lang="fr-FR" dirty="0" err="1"/>
              <a:t>naevus</a:t>
            </a:r>
            <a:r>
              <a:rPr lang="fr-FR" dirty="0"/>
              <a:t>: </a:t>
            </a:r>
            <a:r>
              <a:rPr lang="fr-FR" dirty="0" err="1"/>
              <a:t>araneus</a:t>
            </a:r>
            <a:r>
              <a:rPr lang="fr-FR" dirty="0"/>
              <a:t> (I78.1), spider (I78.1), </a:t>
            </a:r>
            <a:r>
              <a:rPr lang="fr-FR" dirty="0" err="1"/>
              <a:t>stellar</a:t>
            </a:r>
            <a:r>
              <a:rPr lang="fr-FR" dirty="0"/>
              <a:t> (I78.1)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/>
              <a:t>Q82.8 </a:t>
            </a:r>
            <a:r>
              <a:rPr lang="fr-FR" b="1" dirty="0" err="1"/>
              <a:t>Malformasi</a:t>
            </a:r>
            <a:r>
              <a:rPr lang="fr-FR" b="1" dirty="0"/>
              <a:t> </a:t>
            </a:r>
            <a:r>
              <a:rPr lang="fr-FR" b="1" dirty="0" err="1"/>
              <a:t>kongenital</a:t>
            </a:r>
            <a:r>
              <a:rPr lang="fr-FR" b="1" dirty="0"/>
              <a:t> kulit </a:t>
            </a:r>
            <a:r>
              <a:rPr lang="fr-FR" b="1" dirty="0" err="1"/>
              <a:t>lainnya</a:t>
            </a:r>
            <a:r>
              <a:rPr lang="en-US" b="1" dirty="0"/>
              <a:t>;</a:t>
            </a:r>
            <a:r>
              <a:rPr lang="fr-FR" b="1" dirty="0"/>
              <a:t> </a:t>
            </a:r>
            <a:r>
              <a:rPr lang="fr-FR" dirty="0"/>
              <a:t>Garis </a:t>
            </a:r>
            <a:r>
              <a:rPr lang="fr-FR" dirty="0" err="1"/>
              <a:t>tangan</a:t>
            </a:r>
            <a:r>
              <a:rPr lang="fr-FR" dirty="0"/>
              <a:t> </a:t>
            </a:r>
            <a:r>
              <a:rPr lang="fr-FR" dirty="0" err="1"/>
              <a:t>abnormal</a:t>
            </a:r>
            <a:r>
              <a:rPr lang="fr-FR" dirty="0"/>
              <a:t>, </a:t>
            </a:r>
            <a:r>
              <a:rPr lang="fr-FR" dirty="0" err="1"/>
              <a:t>tonjolan</a:t>
            </a:r>
            <a:r>
              <a:rPr lang="fr-FR" dirty="0"/>
              <a:t> </a:t>
            </a:r>
            <a:r>
              <a:rPr lang="fr-FR" dirty="0" err="1"/>
              <a:t>aksesoris</a:t>
            </a:r>
            <a:r>
              <a:rPr lang="fr-FR" dirty="0"/>
              <a:t> kulit, </a:t>
            </a:r>
            <a:r>
              <a:rPr lang="fr-FR" dirty="0" err="1"/>
              <a:t>anomali</a:t>
            </a:r>
            <a:r>
              <a:rPr lang="fr-FR" dirty="0"/>
              <a:t> </a:t>
            </a:r>
            <a:r>
              <a:rPr lang="fr-FR" dirty="0" err="1"/>
              <a:t>dermatografia</a:t>
            </a:r>
            <a:r>
              <a:rPr lang="en-US" dirty="0"/>
              <a:t>;</a:t>
            </a:r>
            <a:r>
              <a:rPr lang="fr-FR" dirty="0"/>
              <a:t>  </a:t>
            </a:r>
            <a:r>
              <a:rPr lang="fr-FR" dirty="0" err="1"/>
              <a:t>Keratosis</a:t>
            </a:r>
            <a:r>
              <a:rPr lang="fr-FR" dirty="0"/>
              <a:t> </a:t>
            </a:r>
            <a:r>
              <a:rPr lang="fr-FR" dirty="0" err="1"/>
              <a:t>palmaris</a:t>
            </a:r>
            <a:r>
              <a:rPr lang="fr-FR" dirty="0"/>
              <a:t> et </a:t>
            </a:r>
            <a:r>
              <a:rPr lang="fr-FR" dirty="0" err="1"/>
              <a:t>plantaris</a:t>
            </a:r>
            <a:r>
              <a:rPr lang="fr-FR" dirty="0"/>
              <a:t> yang </a:t>
            </a:r>
            <a:r>
              <a:rPr lang="fr-FR" dirty="0" err="1"/>
              <a:t>diwariskan</a:t>
            </a:r>
            <a:r>
              <a:rPr lang="fr-FR" dirty="0"/>
              <a:t>, cutis </a:t>
            </a:r>
            <a:r>
              <a:rPr lang="fr-FR" dirty="0" err="1"/>
              <a:t>laxa</a:t>
            </a:r>
            <a:r>
              <a:rPr lang="fr-FR" dirty="0"/>
              <a:t> (</a:t>
            </a:r>
            <a:r>
              <a:rPr lang="fr-FR" dirty="0" err="1"/>
              <a:t>hyperelastica</a:t>
            </a:r>
            <a:r>
              <a:rPr lang="fr-FR" dirty="0"/>
              <a:t>)</a:t>
            </a:r>
            <a:r>
              <a:rPr lang="en-US" dirty="0"/>
              <a:t>;</a:t>
            </a:r>
            <a:r>
              <a:rPr lang="fr-FR" dirty="0" err="1"/>
              <a:t>Benign</a:t>
            </a:r>
            <a:r>
              <a:rPr lang="fr-FR" dirty="0"/>
              <a:t> familial pemphigus [</a:t>
            </a:r>
            <a:r>
              <a:rPr lang="fr-FR" dirty="0" err="1"/>
              <a:t>Hailey-Hailey</a:t>
            </a:r>
            <a:r>
              <a:rPr lang="fr-FR" dirty="0"/>
              <a:t>]</a:t>
            </a:r>
            <a:r>
              <a:rPr lang="en-US" dirty="0"/>
              <a:t>;</a:t>
            </a:r>
            <a:r>
              <a:rPr lang="fr-FR" dirty="0"/>
              <a:t>  </a:t>
            </a:r>
            <a:r>
              <a:rPr lang="fr-FR" dirty="0" err="1"/>
              <a:t>Keratosis</a:t>
            </a:r>
            <a:r>
              <a:rPr lang="fr-FR" dirty="0"/>
              <a:t> </a:t>
            </a:r>
            <a:r>
              <a:rPr lang="fr-FR" dirty="0" err="1"/>
              <a:t>follicularis</a:t>
            </a:r>
            <a:r>
              <a:rPr lang="fr-FR" dirty="0"/>
              <a:t> [</a:t>
            </a:r>
            <a:r>
              <a:rPr lang="fr-FR" dirty="0" err="1"/>
              <a:t>Darier</a:t>
            </a:r>
            <a:r>
              <a:rPr lang="fr-FR" dirty="0"/>
              <a:t>-White]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i="1" dirty="0" err="1"/>
              <a:t>Kecuali</a:t>
            </a:r>
            <a:r>
              <a:rPr lang="fr-FR" dirty="0"/>
              <a:t>: </a:t>
            </a:r>
            <a:r>
              <a:rPr lang="fr-FR" dirty="0" err="1"/>
              <a:t>sindroma</a:t>
            </a:r>
            <a:r>
              <a:rPr lang="fr-FR" dirty="0"/>
              <a:t> </a:t>
            </a:r>
            <a:r>
              <a:rPr lang="fr-FR" dirty="0" err="1"/>
              <a:t>Ehlers-Danlos</a:t>
            </a:r>
            <a:r>
              <a:rPr lang="fr-FR" dirty="0"/>
              <a:t> (Q79.6)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/>
              <a:t>Q8</a:t>
            </a:r>
            <a:r>
              <a:rPr lang="fr-FR" b="1" dirty="0"/>
              <a:t>2.9 </a:t>
            </a:r>
            <a:r>
              <a:rPr lang="fr-FR" b="1" dirty="0" err="1"/>
              <a:t>Malformasi</a:t>
            </a:r>
            <a:r>
              <a:rPr lang="fr-FR" b="1" dirty="0"/>
              <a:t> </a:t>
            </a:r>
            <a:r>
              <a:rPr lang="fr-FR" b="1" dirty="0" err="1"/>
              <a:t>kongenital</a:t>
            </a:r>
            <a:r>
              <a:rPr lang="fr-FR" b="1" dirty="0"/>
              <a:t> kulit</a:t>
            </a:r>
            <a:r>
              <a:rPr lang="fr-FR" dirty="0"/>
              <a:t>, </a:t>
            </a:r>
            <a:r>
              <a:rPr lang="fr-FR" dirty="0" err="1"/>
              <a:t>tidak</a:t>
            </a:r>
            <a:r>
              <a:rPr lang="fr-FR" dirty="0"/>
              <a:t> </a:t>
            </a:r>
            <a:r>
              <a:rPr lang="fr-FR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6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1038-7CAE-0246-9CB3-F4CD8373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4224"/>
            <a:ext cx="7886700" cy="391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Kongenital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</a:p>
          <a:p>
            <a:pPr marL="385763" indent="-385763">
              <a:buAutoNum type="arabicPeriod"/>
            </a:pPr>
            <a:r>
              <a:rPr lang="en-US" dirty="0" err="1"/>
              <a:t>Malformasi</a:t>
            </a:r>
            <a:r>
              <a:rPr lang="en-US" dirty="0"/>
              <a:t> </a:t>
            </a:r>
          </a:p>
          <a:p>
            <a:pPr marL="385763" indent="-385763">
              <a:buAutoNum type="arabicPeriod"/>
            </a:pPr>
            <a:r>
              <a:rPr lang="en-US" dirty="0" err="1"/>
              <a:t>Deformasi</a:t>
            </a:r>
            <a:r>
              <a:rPr lang="en-US" dirty="0"/>
              <a:t> </a:t>
            </a:r>
          </a:p>
          <a:p>
            <a:pPr marL="385763" indent="-385763">
              <a:buAutoNum type="arabicPeriod"/>
            </a:pPr>
            <a:r>
              <a:rPr lang="en-US" dirty="0" err="1"/>
              <a:t>Disrupsi</a:t>
            </a:r>
            <a:r>
              <a:rPr lang="en-US" dirty="0"/>
              <a:t> </a:t>
            </a:r>
          </a:p>
          <a:p>
            <a:pPr marL="385763" indent="-385763">
              <a:buAutoNum type="arabicPeriod"/>
            </a:pPr>
            <a:r>
              <a:rPr lang="en-US" dirty="0" err="1"/>
              <a:t>Displasia</a:t>
            </a:r>
            <a:r>
              <a:rPr lang="en-US" dirty="0"/>
              <a:t> </a:t>
            </a:r>
          </a:p>
          <a:p>
            <a:pPr marL="385763" indent="-385763">
              <a:buAutoNum type="arabicPeriod"/>
            </a:pPr>
            <a:endParaRPr lang="en-US" dirty="0"/>
          </a:p>
          <a:p>
            <a:pPr marL="385763" indent="-385763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44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Q04. Malformasi otak kongenital lainnya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00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400" i="1" dirty="0"/>
              <a:t>Kecuali</a:t>
            </a:r>
            <a:r>
              <a:rPr lang="it-IT" sz="3400" dirty="0"/>
              <a:t>:  siklopia (Q87.0), makrosefali (Q75.3)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3400" dirty="0"/>
              <a:t>Q04.0 </a:t>
            </a:r>
            <a:r>
              <a:rPr lang="nb-NO" sz="3400" b="1" dirty="0"/>
              <a:t>Malformasi kongenital korpus kallosum </a:t>
            </a:r>
            <a:r>
              <a:rPr lang="en-US" sz="3400" dirty="0"/>
              <a:t>;</a:t>
            </a:r>
            <a:r>
              <a:rPr lang="nb-NO" sz="3400" dirty="0"/>
              <a:t>  Agenesis korpus kallosum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3400" dirty="0"/>
              <a:t>Q04.1 </a:t>
            </a:r>
            <a:r>
              <a:rPr lang="nb-NO" sz="3400" b="1" dirty="0"/>
              <a:t>Arhinensefali</a:t>
            </a:r>
            <a:endParaRPr lang="en-US" sz="3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3400" dirty="0"/>
              <a:t>Q04.2 </a:t>
            </a:r>
            <a:r>
              <a:rPr lang="nb-NO" sz="3400" b="1" dirty="0"/>
              <a:t>Holoprosensefali – </a:t>
            </a:r>
            <a:r>
              <a:rPr lang="nb-NO" sz="3400" dirty="0"/>
              <a:t>kegagalan forebrain membelah dengan benar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3400" dirty="0"/>
              <a:t>Q04.3 </a:t>
            </a:r>
            <a:r>
              <a:rPr lang="nb-NO" sz="3400" b="1" dirty="0"/>
              <a:t>Deformitas reduksi lain pada otak</a:t>
            </a:r>
            <a:r>
              <a:rPr lang="en-US" sz="3400" dirty="0"/>
              <a:t>;</a:t>
            </a:r>
            <a:r>
              <a:rPr lang="nb-NO" sz="3400" dirty="0"/>
              <a:t> </a:t>
            </a:r>
            <a:r>
              <a:rPr lang="es-ES" sz="3400" dirty="0" err="1"/>
              <a:t>Suatu</a:t>
            </a:r>
            <a:r>
              <a:rPr lang="es-ES" sz="3400" dirty="0"/>
              <a:t> </a:t>
            </a:r>
            <a:r>
              <a:rPr lang="es-ES" sz="3400" dirty="0" err="1"/>
              <a:t>bagian</a:t>
            </a:r>
            <a:r>
              <a:rPr lang="es-ES" sz="3400" dirty="0"/>
              <a:t> </a:t>
            </a:r>
            <a:r>
              <a:rPr lang="es-ES" sz="3400" dirty="0" err="1"/>
              <a:t>otak</a:t>
            </a:r>
            <a:r>
              <a:rPr lang="es-ES" sz="3400" dirty="0"/>
              <a:t>: </a:t>
            </a:r>
            <a:r>
              <a:rPr lang="es-ES" sz="3400" dirty="0" err="1"/>
              <a:t>absen</a:t>
            </a:r>
            <a:r>
              <a:rPr lang="es-ES" sz="3400" dirty="0"/>
              <a:t>, </a:t>
            </a:r>
            <a:r>
              <a:rPr lang="es-ES" sz="3400" dirty="0" err="1"/>
              <a:t>agenesis</a:t>
            </a:r>
            <a:r>
              <a:rPr lang="es-ES" sz="3400" dirty="0"/>
              <a:t> , aplasia, hipoplasia</a:t>
            </a:r>
            <a:r>
              <a:rPr lang="en-US" sz="3400" dirty="0"/>
              <a:t>;</a:t>
            </a:r>
            <a:r>
              <a:rPr lang="es-ES" sz="3400" dirty="0"/>
              <a:t> </a:t>
            </a:r>
            <a:r>
              <a:rPr lang="es-ES" sz="3400" dirty="0" err="1"/>
              <a:t>Agyria</a:t>
            </a:r>
            <a:r>
              <a:rPr lang="es-ES" sz="3400" dirty="0"/>
              <a:t>, </a:t>
            </a:r>
            <a:r>
              <a:rPr lang="es-ES" sz="3400" dirty="0" err="1"/>
              <a:t>ikrogyria</a:t>
            </a:r>
            <a:r>
              <a:rPr lang="es-ES" sz="3400" dirty="0"/>
              <a:t>, </a:t>
            </a:r>
            <a:r>
              <a:rPr lang="es-ES" sz="3400" dirty="0" err="1"/>
              <a:t>pachygyria</a:t>
            </a:r>
            <a:r>
              <a:rPr lang="en-US" sz="3400" dirty="0"/>
              <a:t>;</a:t>
            </a:r>
            <a:r>
              <a:rPr lang="es-ES" sz="3400" dirty="0"/>
              <a:t>  </a:t>
            </a:r>
            <a:r>
              <a:rPr lang="es-ES" sz="3400" dirty="0" err="1"/>
              <a:t>Hidranensefali</a:t>
            </a:r>
            <a:r>
              <a:rPr lang="es-ES" sz="3400" dirty="0"/>
              <a:t>, </a:t>
            </a:r>
            <a:r>
              <a:rPr lang="es-ES" sz="3400" dirty="0" err="1"/>
              <a:t>lissensefali</a:t>
            </a:r>
            <a:r>
              <a:rPr lang="es-ES" sz="3400" dirty="0"/>
              <a:t>,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sz="3400" i="1" dirty="0" err="1"/>
              <a:t>Kecuali</a:t>
            </a:r>
            <a:r>
              <a:rPr lang="es-ES" sz="3400" dirty="0"/>
              <a:t>: </a:t>
            </a:r>
            <a:r>
              <a:rPr lang="es-ES" sz="3400" dirty="0" err="1"/>
              <a:t>malformasi</a:t>
            </a:r>
            <a:r>
              <a:rPr lang="es-ES" sz="3400" dirty="0"/>
              <a:t> </a:t>
            </a:r>
            <a:r>
              <a:rPr lang="es-ES" sz="3400" dirty="0" err="1"/>
              <a:t>kongenital</a:t>
            </a:r>
            <a:r>
              <a:rPr lang="es-ES" sz="3400" dirty="0"/>
              <a:t> </a:t>
            </a:r>
            <a:r>
              <a:rPr lang="es-ES" sz="3400" dirty="0" err="1"/>
              <a:t>korpus</a:t>
            </a:r>
            <a:r>
              <a:rPr lang="es-ES" sz="3400" dirty="0"/>
              <a:t> </a:t>
            </a:r>
            <a:r>
              <a:rPr lang="es-ES" sz="3400" dirty="0" err="1"/>
              <a:t>kallosum</a:t>
            </a:r>
            <a:r>
              <a:rPr lang="es-ES" sz="3400" dirty="0"/>
              <a:t> (Q04.0)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3400" dirty="0"/>
              <a:t>Q04.4 </a:t>
            </a:r>
            <a:r>
              <a:rPr lang="es-ES" sz="3400" b="1" dirty="0"/>
              <a:t>Septo-</a:t>
            </a:r>
            <a:r>
              <a:rPr lang="es-ES" sz="3400" b="1" dirty="0" err="1"/>
              <a:t>optic</a:t>
            </a:r>
            <a:r>
              <a:rPr lang="es-ES" sz="3400" b="1" dirty="0"/>
              <a:t> displasia</a:t>
            </a:r>
            <a:endParaRPr lang="en-US" sz="3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400" dirty="0"/>
              <a:t>Q04.5 </a:t>
            </a:r>
            <a:r>
              <a:rPr lang="it-IT" sz="3400" b="1" dirty="0"/>
              <a:t>Megalensefali</a:t>
            </a:r>
            <a:endParaRPr lang="en-US" sz="3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3400" dirty="0"/>
              <a:t>Q04.6 </a:t>
            </a:r>
            <a:r>
              <a:rPr lang="it-IT" sz="3400" b="1" dirty="0"/>
              <a:t>Kista serebri kongenital  </a:t>
            </a:r>
            <a:r>
              <a:rPr lang="en-US" sz="3400" dirty="0"/>
              <a:t>; </a:t>
            </a:r>
            <a:r>
              <a:rPr lang="it-IT" sz="3400" dirty="0"/>
              <a:t>Porensefali, skizensefali 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sz="3400" i="1" dirty="0"/>
              <a:t>Kecuali</a:t>
            </a:r>
            <a:r>
              <a:rPr lang="it-IT" sz="3400" dirty="0"/>
              <a:t>: acquired porencephalic cyst (G93.0)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Q04.8 </a:t>
            </a:r>
            <a:r>
              <a:rPr lang="fi-FI" sz="3400" b="1" dirty="0"/>
              <a:t>Malformasi kongenital lain yang spesifik pada  otak  </a:t>
            </a:r>
            <a:r>
              <a:rPr lang="en-US" sz="3400" dirty="0"/>
              <a:t>;</a:t>
            </a:r>
            <a:r>
              <a:rPr lang="fi-FI" sz="3400" dirty="0"/>
              <a:t> Makrogyria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Q04.9 </a:t>
            </a:r>
            <a:r>
              <a:rPr lang="fi-FI" sz="3400" b="1" dirty="0"/>
              <a:t>Malformasi kongenital otak, tidak spesifik</a:t>
            </a:r>
            <a:r>
              <a:rPr lang="en-US" sz="3400" b="1" dirty="0"/>
              <a:t>;</a:t>
            </a:r>
            <a:r>
              <a:rPr lang="fi-FI" sz="3400" b="1" dirty="0"/>
              <a:t> </a:t>
            </a:r>
            <a:r>
              <a:rPr lang="fi-FI" sz="3400" dirty="0"/>
              <a:t>Anomali, anomali ganda, deformasi, penyakit atau lesi: kongenital otak NOS 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5700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Q83 </a:t>
            </a:r>
            <a:r>
              <a:rPr lang="fr-FR" dirty="0" err="1"/>
              <a:t>Malformasi</a:t>
            </a:r>
            <a:r>
              <a:rPr lang="fr-FR" dirty="0"/>
              <a:t> </a:t>
            </a:r>
            <a:r>
              <a:rPr lang="fr-FR" dirty="0" err="1"/>
              <a:t>kongenital</a:t>
            </a:r>
            <a:r>
              <a:rPr lang="fr-FR" dirty="0"/>
              <a:t> </a:t>
            </a:r>
            <a:r>
              <a:rPr lang="fr-FR" dirty="0" err="1"/>
              <a:t>mammae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/>
          </a:bodyPr>
          <a:lstStyle/>
          <a:p>
            <a:r>
              <a:rPr lang="fr-FR" i="1" dirty="0" err="1"/>
              <a:t>Kecuali</a:t>
            </a:r>
            <a:r>
              <a:rPr lang="fr-FR" dirty="0"/>
              <a:t>: </a:t>
            </a:r>
            <a:r>
              <a:rPr lang="fr-FR" dirty="0" err="1"/>
              <a:t>absen</a:t>
            </a:r>
            <a:r>
              <a:rPr lang="fr-FR" dirty="0"/>
              <a:t> m. </a:t>
            </a:r>
            <a:r>
              <a:rPr lang="fr-FR" dirty="0" err="1"/>
              <a:t>pectoralis</a:t>
            </a:r>
            <a:r>
              <a:rPr lang="fr-FR" dirty="0"/>
              <a:t> (Q79.8)</a:t>
            </a:r>
            <a:endParaRPr lang="en-US" dirty="0"/>
          </a:p>
          <a:p>
            <a:r>
              <a:rPr lang="en-US" dirty="0"/>
              <a:t>Q83.0 </a:t>
            </a:r>
            <a:r>
              <a:rPr lang="en-US" dirty="0" err="1"/>
              <a:t>Absen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mammae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absen</a:t>
            </a:r>
            <a:r>
              <a:rPr lang="en-US" dirty="0"/>
              <a:t> papilla </a:t>
            </a:r>
            <a:r>
              <a:rPr lang="en-US" dirty="0" err="1"/>
              <a:t>mammae</a:t>
            </a:r>
            <a:endParaRPr lang="en-US" dirty="0"/>
          </a:p>
          <a:p>
            <a:r>
              <a:rPr lang="en-US" dirty="0"/>
              <a:t>Q83.1 </a:t>
            </a:r>
            <a:r>
              <a:rPr lang="en-US" dirty="0" err="1"/>
              <a:t>Mammae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;  Supernumerary breast</a:t>
            </a:r>
          </a:p>
          <a:p>
            <a:r>
              <a:rPr lang="en-US" dirty="0"/>
              <a:t>Q83.2 Absent papilla </a:t>
            </a:r>
            <a:r>
              <a:rPr lang="en-US" dirty="0" err="1"/>
              <a:t>mammae</a:t>
            </a:r>
            <a:endParaRPr lang="en-US" dirty="0"/>
          </a:p>
          <a:p>
            <a:r>
              <a:rPr lang="en-US" dirty="0"/>
              <a:t>Q83.3 Papilla </a:t>
            </a:r>
            <a:r>
              <a:rPr lang="en-US" dirty="0" err="1"/>
              <a:t>mammae</a:t>
            </a:r>
            <a:r>
              <a:rPr lang="en-US" dirty="0"/>
              <a:t> </a:t>
            </a:r>
            <a:r>
              <a:rPr lang="en-US" dirty="0" err="1"/>
              <a:t>tambahan;Supernumerary</a:t>
            </a:r>
            <a:r>
              <a:rPr lang="en-US" dirty="0"/>
              <a:t> nipple</a:t>
            </a:r>
          </a:p>
          <a:p>
            <a:r>
              <a:rPr lang="en-US" dirty="0"/>
              <a:t>Q83.8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mammae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; </a:t>
            </a:r>
            <a:r>
              <a:rPr lang="en-US" dirty="0" err="1"/>
              <a:t>Hipoplasia</a:t>
            </a:r>
            <a:r>
              <a:rPr lang="en-US" dirty="0"/>
              <a:t> </a:t>
            </a:r>
            <a:r>
              <a:rPr lang="en-US" dirty="0" err="1"/>
              <a:t>mammae</a:t>
            </a:r>
            <a:endParaRPr lang="en-US" dirty="0"/>
          </a:p>
          <a:p>
            <a:r>
              <a:rPr lang="en-US" dirty="0"/>
              <a:t>Q83.9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mammae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1847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/>
              <a:t>Kelenjar Susu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155575" y="1066800"/>
            <a:ext cx="8759825" cy="5791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b="1"/>
              <a:t>Politelia</a:t>
            </a:r>
            <a:r>
              <a:rPr lang="en-US" sz="2400"/>
              <a:t> : Puting tambahan. </a:t>
            </a:r>
          </a:p>
          <a:p>
            <a:pPr lvl="1" eaLnBrk="1" hangingPunct="1"/>
            <a:r>
              <a:rPr lang="en-US" sz="2400"/>
              <a:t>Dapat berkembang pada setiap tempat sepanjang asal garis putting susu, tetapi paling sering terdapat di daerah ketiak.</a:t>
            </a:r>
          </a:p>
          <a:p>
            <a:pPr eaLnBrk="1" hangingPunct="1"/>
            <a:r>
              <a:rPr lang="en-US" sz="2400" b="1"/>
              <a:t>Polimastia </a:t>
            </a:r>
            <a:r>
              <a:rPr lang="en-US" sz="2400"/>
              <a:t>: </a:t>
            </a:r>
          </a:p>
          <a:p>
            <a:pPr lvl="1" eaLnBrk="1" hangingPunct="1"/>
            <a:r>
              <a:rPr lang="en-US" sz="2400"/>
              <a:t>suatu sisa garis putting susu yang terletak</a:t>
            </a:r>
          </a:p>
          <a:p>
            <a:pPr lvl="1" eaLnBrk="1" hangingPunct="1">
              <a:buFont typeface="Arial" charset="0"/>
              <a:buNone/>
            </a:pPr>
            <a:r>
              <a:rPr lang="en-US" sz="2400"/>
              <a:t>	 di tempat lain berkembang menjadi kelenjar </a:t>
            </a:r>
          </a:p>
          <a:p>
            <a:pPr lvl="1" eaLnBrk="1" hangingPunct="1">
              <a:buFont typeface="Arial" charset="0"/>
              <a:buNone/>
            </a:pPr>
            <a:r>
              <a:rPr lang="en-US" sz="2400"/>
              <a:t>	susu yang sempurna. </a:t>
            </a:r>
          </a:p>
          <a:p>
            <a:pPr eaLnBrk="1" hangingPunct="1"/>
            <a:r>
              <a:rPr lang="en-US" sz="2400" b="1"/>
              <a:t>Inverted nipple </a:t>
            </a:r>
            <a:r>
              <a:rPr lang="en-US" sz="2400"/>
              <a:t>(putting terbalik) :</a:t>
            </a:r>
          </a:p>
          <a:p>
            <a:pPr lvl="1" eaLnBrk="1" hangingPunct="1"/>
            <a:r>
              <a:rPr lang="en-US" sz="2400"/>
              <a:t>ductus lactiferus bermuara kedalam lubang epitel yang asli, gagal berbalik keluar menjadi putting. </a:t>
            </a:r>
          </a:p>
          <a:p>
            <a:pPr lvl="1" eaLnBrk="1" hangingPunct="1"/>
            <a:r>
              <a:rPr lang="en-US" sz="2400"/>
              <a:t>bersifat bawaan, tetapi dapat pula disebabkan oleh penarikan putting ke dalam akibat tumor yang tubuh cepat di dalam kelenjar.</a:t>
            </a:r>
          </a:p>
        </p:txBody>
      </p:sp>
      <p:pic>
        <p:nvPicPr>
          <p:cNvPr id="124932" name="Picture 2" descr="http://2.bp.blogspot.com/-r8lX4YxmKqY/TkBYirSzBmI/AAAAAAAAALA/YMpZRsjjrC8/s1600/politeli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71" y="-95250"/>
            <a:ext cx="1266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4" descr="http://t0.gstatic.com/images?q=tbn:ANd9GcTCLFfj5Is0bOK_Zj3Qmc2syGTesl9gBMi6lWZDBJtGCJbfMuMr0o0WM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638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6" descr="http://www.procto.ro/wp-content/uploads/2011/01/Polimastia-300x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5" name="AutoShape 8" descr="data:image/jpeg;base64,/9j/4AAQSkZJRgABAQAAAQABAAD/2wCEAAEBAQEBAQEBAQEBAQECAgMCAgICAgQDAwIDBQQFBQUEBAQFBgcGBQUHBgQEBgkGBwgICAgIBQYJCgkICgcICAgBAQEBAgICBAICBAgFBAUICAgICAgICAgICAgICAgICAgICAgICAgICAgICAgICAgICAgICAgICAgICAgICAgICP/AABEIAFoAeAMBIgACEQEDEQH/xAAfAAABBAIDAQEAAAAAAAAAAAAABwgJCgUGAgQLAwH/xABGEAABAwIFAgMFBAYFDAMAAAABAgMEBREABgcSIQgxE0FRCRQiYXEVMoGRCiNCocHwFkNFc9ElJjNSYnaTpMTU1fEXGST/xAAcAQACAgMBAQAAAAAAAAAAAAAFBgAEAwcIAgn/xAAvEQABAwIEAwcEAwEAAAAAAAABAAIDBBEFITGRBhKxExQiMkFRoWFxgdEzUvAH/9oADAMBAAIRAxEAPwDz/wDBj0OG/wBEZ6BFlvdrR1itoNjf+klDP1/sfHUn/ojPQhGbW7F1r6upQF/g/pHRAfl/ZHJwnDjvD/c7J3H/AD7Ev6jdeelgxfcr36KP0bU8SPcNWOq18pTuRvzBRjcW7WFL7/4YZ/nr9HM6Y8nPOIOfephTaVFN3anTRfn5U705xmh4zoZPKTsqU3BtdH5gN1TjwYtZ1D2FXSrCQ4v/AOQeofg25qtN4+v/AODCXZg9i703UvcI2edd1KP3C5UYBB/KEMXW8R0x0J2VY8MVVr2G6rO4MT2RvZp9KeSM4wImseaeoBrJi5TaFyKPUISH3EKUElKSqA6EOAHcCUlJsRwbYlW18/R9vZwZeyNovqDoJrZ1X5soWaGJzr/2rX6M6uIpkRiG9rVLbKFfr13Cr3sm1ublnVcYpXVl/A21/fMgafcoSyhlNQKW3jP6uqXuDFpl72HXTA3b/PvqERfteqU03/5HGGf9iV0zMKP+fWvykev2pTh/0OADOLqN2hOyMnhWrGoG6q/4MWcv/pa6YUn4s79QC0eqarTv+xwnuevY76EUWKJWWM6axzFC92ZVRg3V9FJhi35YsR8SUrjYE7LFJw1VNFyBuq5+DFlbpX9ll7PvOGoDOVep/O/VZk3L7yW2XqlQK3SmfsR4qIDshD9Md8WOrablshTQ2lQUDxYKg/ojXsyKtT4VWo+vvWrVaXJZRIjSY+acvutSGlpCkrbWmjEKSQQQRwQcO+G4JNVs7SAgj7pRnxGON5jkBBH0XnP4MejKP0Q72bNxfW7rht/vJQf/AA2OeCR4OrfYbrEMXhOl9lZSplQrc+iRKjU4TVDlrbSXYi3kumOrzTvSLKPbkcfXGeaRJ2rccUfCsPveWOcimNTmktDdYHgkfz9cZaPFDdkuLutI+8oG1revbHE13cy7Pc/lC0CuUxboU6qMltm91OhW0K7cH/HCDZ90wp9dih111DZcaBSHR4iTf58+p/fh0lbzBRaYUwKjLjtvOG6UC+4gW7gc4T6pyKf7myYTpdb52goG1Nifhv59/n54uRTkHLVBKrlfclQ7ax6J1HLTj8xuCVU1XIcb+JI/HvhlGcMsBcd1zwisJBIt2GLFFdy/ArcZ4pQ0Uq4LTgNl8c+QF/34jI180QVQffKpQoivcHEqU4wm5DfqUH+GGvDMQ5/C7VKdbTBl3N0UHOqmTafmehVOLLZSp4IPNrdvT5+eNj6BpueMxp1b0+r7rk+j5bdp79KYYbXtYYkiRuUkEkAqVGJIH7QUbDcMZLVNhVBnzGF2bbcBIuOcLD7O+d9kStdqtGhTJb5+w2lNR03cdG6cBYXFwNxPywxz1Lm0j4ho63UJd7ux1QyY6tv0T1qZpHWKlFLjVNFgkLJcUEm1vr/DHxnaMS2o+yQxFD6h2Dg3du2HPQTVlu0u82KIrw8LaHviSq/ZYPAOFLfyzOcjuM1BaHpSwoi4QQLD09LfxwpQVpaUwOa57clFjWdNn6e6qye3cAi4/LCTZoyX7w04lbakqHZQ8sSsZmyxTI+xoU+DNUrkKcOwITc8WSk89vTCTV3SvL9YU4iGswpZIASTwSfkruO+C0NWx33QyVr2mxUIOpGmqK02VKa90rUclcaU2NrjZ5+JJ7g84eP7Ov2lebeljMFH0R1Zeq2Z9EnHdr7jyluScrg8e8xlElTzJUlS3WbXBXdAvdK9v1q0arNEhvVSLCW6GybuNpO1YHNiPLESevtMlRIsrNFISuLWYSFy2ilPK9o/WN289ydyfx+WHzhTiOWinBafCUo8T4FHWwl7MnjT9L0FsuZioGcKDRs1ZWrFPzDlmoRm5cGfEeS6xLZWkKSttabhSSCCCMGKdvsofaczNBq7lzIeo+ZJFS6ccxFJQlaveFZYlubSJSCP6lR/0jaeOd4G5Kt/LHTdDjsM0YeXBp9itIvbY2OSt2UbMMX3Jt2TJbbICSSogcfn88YfMOe2Ykd6RFIfbstDe5B2+IASDcc2uLeuEDpOao0un3SVLZTucCFISlRTYE8mxtfgeYN8I/qTntZy1W2WUMIYRv8A1S1EhPwqBH3uCbi3pj518lnLtiSrcc1oOsWtlZRKqU2mS4TEZpzb70hKfFLlyVp5AsBxY27Dz5w1+V1Qz6WqPOl5vkw5aLeGtToUADeyQg/Db525Jwhma8wmrJcQmSFRwVJSQRdXzIwxHWurQaE0uoVnLDeZ2WvhbuVq235spKSBbk8842BguD00uUiDPm5jYqcLTjq9VVpsdNXltTISiR4zK0gObvUeQH1w4rNeYMsZ9pz/AIciM4FNhxpxB4WkDk/UfxxWa6e9SajmSTN92oisuUVpKUsMjclIt6BX1tiTjSnVOSwlhhya54TavDta9hf09PXFjEsAjp5OaLRBpqlxBadE2rrU01VSIjuZKcwpEdDpDqU/1Sie/wAgb/gcJH7P6pJdzLrHCaDSpbCKNKJUncUb1Tkgj5/CsfniRfVZum53o86mz2m3YUqMqO+gHtcWv8j2P/rEUnRdSqllDX3quy/LK/fKe1lyAkEEoIQam4lf0Ul8H8Rj1UMLqZ9vS3UBC4JB2zW+9x8Eqw7k2mUeqMQ3kge8JQhTnxA7VDmxHpybcemFLqtJh06nhLsrezcrXuUSuwFgkW8j53w1nTqtOoiNOvNb2ydqrKSQkWBIsPPnjCyVLN06bHcixGd0bYAtRJ3pt5DdYC1hhTcy2ZTExwtYJDtVc6py1KDcF5uKhpsLeRe5BPIsf4/jhtEnqJcNQZQ+xGkvKKUJQT8a1cXO307n0AwoWtamXWJcpmI80XUhSkuHtc8ny4+gPniBDqxrerWT8yO5tyRSKnmmNZCFMQ0AuxUlVwpCRfz4JFjg/gdFHPLyvNlhY27gHC4U/GTtYMtZwgyIVQT4jLp2lNha/lb07nnthmnVh0rRK1RKlnXS9pcsqbU7LpwHKrj4i0kdlc/d/a8ueDFX03dQurk3OEKavI87KdAaiKbqDU51PiyJKdikqS2k/AkN991r7kkYn1yXmp6tUVKleClDjNwAondx2/kYP1lH3WWwPhPwhWIUvZuy09FRJ6ddbqvpZmSrac5yfcj5ZTUXI7Djwt7ksKUNiiRcJvYf7J9B2+eJ6/aVezly3qDPna3aTUaHS69Kd8XMUGOgJTLcPHvaUj9s8Bdu/wB7vuJ4Y2Vh2JdrEHsOS05iWDNEp59VaORqJMmwER6bU0xNrqVqd92KkuIuSpKk+tvx4+eEnz9W/tnx48Z1wtFAKwts2se/IPldP540ul1hl6P4bslCW08qsPO/Ym4457i+OtWaqVOrVGR4YN0pABPHmOfljnKOnGoXQtVOSE1vOUefSZEp6Kw2GQCLWIv+fJ8sNhzhUJ9QC2ghN/NKhwofw74frX4caewY0hHxrA4Kbdhxx+IwkdX04hTWX1ojbFEG5SPvn52/hg7TlzM0JNWb3TKacKzl5MqQyuMrxuNgXbb8xh0ul9RmtMRpMhR8Rfn5Hn1+fB/HHSTpPHbkh19rcR92/Yfz88b/AEvL4pKO6QE8BIPYeVhgz3h0gs5UJp76JWX6wtbakk3UUcg9zhH8v5dodM1FzjnentJbqtXh0+JNUOC57sZGxSvmBII+iRju1KsGLHLr9wRwLKuQf5vjXsrVhudWqiU7nCnwgv5X3c2x4rAWwOI+nUKnQ2fO2/pfoniZSzGmAG2WS8pSkbR4adpR688YWiJmZbVGSYg8eYP1YbeeTtX28xfn8MNRy/U9uxg7W+/xE2uOOCR9MK1lt2nh4hbiEum6Sq9+ewA297dufXC47xZFMzAAclvGd6GM1x40aMpCHFoIWgt7kEEdr3+95274j71M0EnOvuNF5xDCiCkN/ACk/wCtY8j5fLEkqKTFlQy5BlIbQ33I/aPHmOeb41qv5blS2I6lKVNipWUq/VkEfI358xz9cZIYC02C8TylmiidpHTwzSamp56lMlS1BS1pvb8LduPTDzss0t2mwY0RlpZShNrjm1sLecp0jwYyW4R8bhagVXVs8z37Xx8X8st0hJX7ylDbiElCbm3PkT+78cEo+d/mN0GrJHO1SIZnZQumy0voSphxKkrSpPAve9sGPvnaV4TT44De0kAdsfuC1PK+MWaSELfAx2bglh0F0qqutlZrlFpmaaHlpFPhtTXn5zm1pXiTI0RCb8AHfKbPqQDYE2BWZjpers2Tk6mT875TpFaqlLqNWXHedLT0CNETKU4p5tZStNzBdTuUlKQSAVAggRB5O9oF0+ZJel1HKXWLo7lWpOt+A87TdQoUR15sKSvaVtyEkp3IQqxNrpSfLGfa9pRo5UaCzTJvW1pqmlIRIbRTn9T4hbaQ8lxDqQ370UgOIeeSoD7yXFg33G9GigjawCSIk/n/AGiK1UshcXMlAH4UqMfpTzJXGqYYWdcqOViU1FnIhqTIXtpr9TTTW5XvAQWCfGWg+ElZVsNxcgpGHzn0q1vJlL1Fn1vUDJaafQKfT6gkl0oVUTLbmqaZbCykeJ/k534UlRIWgpB5AjIge0b0Tg0OBl6H1t6SQsuRpCZsanM6kw248aQlW9LzbIkBCHQr4gsC9+b3x11+0d0daiVGnROubTWLS5cUwpcZvU2KGZUfc6rwVtiTZbe6TIVsItd502+NVyjI4SP4j8oZJJL6SC34S+PqjqjpdLgV5ED9k+WNQqktCGnChSVpIvdPrhtqutDpTS2W1dTnT84i3Fs7U08/8bCc5j60OmVtla4nUboVJBudrWb6eT+Qd748R0bvVpXqSVt8nBK3njOaKc1db1kL8ibW+mNZ0dzHIqNUzfKDm1R922C9wkWc/HDEc69VOhdVlqEbXPSZ6OCT8OZoZCjf+8+Q/fjfdBOqnp2pIzemta9aL0wu+6eGZOaYLfiWDt9pU6L2uL/hjJiVM/uzgAb5dV6oJ2CdpJFs/X6KWCBUt3hKO26r3V6KtjfKXW34z7SwqyEncUjz/wAe2GAU/rD6WUrShfU7oAGgbpCs4U4W57G72Nvj9ZvSiFAq6nunhABtf+m1M54/v/wwrRUsuvKdij76qMHzDcKSmiZrkx7OMSg0wolW1SeE83Hl64cXlbIucsyaWZ41Wpf66j0U2WENuFc7YlsvlvgpAaQ80tW5QJSTtvtOIZk9anSW5FMKR1S9PCb3JU3nmnJ4+ofxusf2hXThFjwYkXrG0QjR4rUhuMhvUOAhMdD6Sh9CAJHAcSopWBwoEhV74M0UDhcvaSFVqpwQAx4vf3U0mYNEhSsz5uyfP1GyrT5+XKSuqzXPAekNqZS74bm3wgSFJUEHaqyvj7d8Yum9NVbzbVqBlNjPGURUJuW4uZShLhUYjb6oIabWhJ3BavtJr7wAOxW3dxeIdPtCumR2dV6uvrK0QXVai2tqoyHdRIHiz0KIKkvL94u4CQCQom5AJvjnXPaYaFyoUWE71waWTIbEUQo7J1KiLRHjBTagy2n3myGwY7B2Cwu02bfAmxRgjvcxH5QSUyctu1HwlK1UT9hVSuUB+XElS4ch6K6plV0LU2opJQSAdptccDjyGOWGC5764OnCvTqpV5nU1orWavIcW+/IdzjBedlOLUVLWtZdJUtRJJUSSSbm+OWKEjZCcmHZXWmOwu4bqjvgwYMbYWr0YMGDEURgwYMRRGDBgxFEYMGDEURgwYMRRGDBgxFEYMGDEUX/2Q==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936" name="AutoShape 10" descr="data:image/jpeg;base64,/9j/4AAQSkZJRgABAQAAAQABAAD/2wCEAAEBAQEBAQEBAQEBAQECAgMCAgICAgQDAwIDBQQFBQUEBAQFBgcGBQUHBgQEBgkGBwgICAgIBQYJCgkICgcICAgBAQEBAgICBAICBAgFBAUICAgICAgICAgICAgICAgICAgICAgICAgICAgICAgICAgICAgICAgICAgICAgICAgICP/AABEIAFoAeAMBIgACEQEDEQH/xAAfAAABBAIDAQEAAAAAAAAAAAAABwgJCgUGAgQLAwH/xABGEAABAwIFAgMFBAYFDAMAAAABAgMEBREABgcSIQgxE0FRCRQiYXEVMoGRCiNCocHwFkNFc9ElJjNSYnaTpMTU1fEXGST/xAAcAQACAgMBAQAAAAAAAAAAAAAFBgAEAwcIAgn/xAAvEQABAwIEAwcEAwEAAAAAAAABAAIDBBEFITGRBhKxExQiMkFRoWFxgdEzUvAH/9oADAMBAAIRAxEAPwDz/wDBj0OG/wBEZ6BFlvdrR1itoNjf+klDP1/sfHUn/ojPQhGbW7F1r6upQF/g/pHRAfl/ZHJwnDjvD/c7J3H/AD7Ev6jdeelgxfcr36KP0bU8SPcNWOq18pTuRvzBRjcW7WFL7/4YZ/nr9HM6Y8nPOIOfephTaVFN3anTRfn5U705xmh4zoZPKTsqU3BtdH5gN1TjwYtZ1D2FXSrCQ4v/AOQeofg25qtN4+v/AODCXZg9i703UvcI2edd1KP3C5UYBB/KEMXW8R0x0J2VY8MVVr2G6rO4MT2RvZp9KeSM4wImseaeoBrJi5TaFyKPUISH3EKUElKSqA6EOAHcCUlJsRwbYlW18/R9vZwZeyNovqDoJrZ1X5soWaGJzr/2rX6M6uIpkRiG9rVLbKFfr13Cr3sm1ublnVcYpXVl/A21/fMgafcoSyhlNQKW3jP6uqXuDFpl72HXTA3b/PvqERfteqU03/5HGGf9iV0zMKP+fWvykev2pTh/0OADOLqN2hOyMnhWrGoG6q/4MWcv/pa6YUn4s79QC0eqarTv+xwnuevY76EUWKJWWM6axzFC92ZVRg3V9FJhi35YsR8SUrjYE7LFJw1VNFyBuq5+DFlbpX9ll7PvOGoDOVep/O/VZk3L7yW2XqlQK3SmfsR4qIDshD9Md8WOrablshTQ2lQUDxYKg/ojXsyKtT4VWo+vvWrVaXJZRIjSY+acvutSGlpCkrbWmjEKSQQQRwQcO+G4JNVs7SAgj7pRnxGON5jkBBH0XnP4MejKP0Q72bNxfW7rht/vJQf/AA2OeCR4OrfYbrEMXhOl9lZSplQrc+iRKjU4TVDlrbSXYi3kumOrzTvSLKPbkcfXGeaRJ2rccUfCsPveWOcimNTmktDdYHgkfz9cZaPFDdkuLutI+8oG1revbHE13cy7Pc/lC0CuUxboU6qMltm91OhW0K7cH/HCDZ90wp9dih111DZcaBSHR4iTf58+p/fh0lbzBRaYUwKjLjtvOG6UC+4gW7gc4T6pyKf7myYTpdb52goG1Nifhv59/n54uRTkHLVBKrlfclQ7ax6J1HLTj8xuCVU1XIcb+JI/HvhlGcMsBcd1zwisJBIt2GLFFdy/ArcZ4pQ0Uq4LTgNl8c+QF/34jI180QVQffKpQoivcHEqU4wm5DfqUH+GGvDMQ5/C7VKdbTBl3N0UHOqmTafmehVOLLZSp4IPNrdvT5+eNj6BpueMxp1b0+r7rk+j5bdp79KYYbXtYYkiRuUkEkAqVGJIH7QUbDcMZLVNhVBnzGF2bbcBIuOcLD7O+d9kStdqtGhTJb5+w2lNR03cdG6cBYXFwNxPywxz1Lm0j4ho63UJd7ux1QyY6tv0T1qZpHWKlFLjVNFgkLJcUEm1vr/DHxnaMS2o+yQxFD6h2Dg3du2HPQTVlu0u82KIrw8LaHviSq/ZYPAOFLfyzOcjuM1BaHpSwoi4QQLD09LfxwpQVpaUwOa57clFjWdNn6e6qye3cAi4/LCTZoyX7w04lbakqHZQ8sSsZmyxTI+xoU+DNUrkKcOwITc8WSk89vTCTV3SvL9YU4iGswpZIASTwSfkruO+C0NWx33QyVr2mxUIOpGmqK02VKa90rUclcaU2NrjZ5+JJ7g84eP7Ov2lebeljMFH0R1Zeq2Z9EnHdr7jyluScrg8e8xlElTzJUlS3WbXBXdAvdK9v1q0arNEhvVSLCW6GybuNpO1YHNiPLESevtMlRIsrNFISuLWYSFy2ilPK9o/WN289ydyfx+WHzhTiOWinBafCUo8T4FHWwl7MnjT9L0FsuZioGcKDRs1ZWrFPzDlmoRm5cGfEeS6xLZWkKSttabhSSCCCMGKdvsofaczNBq7lzIeo+ZJFS6ccxFJQlaveFZYlubSJSCP6lR/0jaeOd4G5Kt/LHTdDjsM0YeXBp9itIvbY2OSt2UbMMX3Jt2TJbbICSSogcfn88YfMOe2Ykd6RFIfbstDe5B2+IASDcc2uLeuEDpOao0un3SVLZTucCFISlRTYE8mxtfgeYN8I/qTntZy1W2WUMIYRv8A1S1EhPwqBH3uCbi3pj518lnLtiSrcc1oOsWtlZRKqU2mS4TEZpzb70hKfFLlyVp5AsBxY27Dz5w1+V1Qz6WqPOl5vkw5aLeGtToUADeyQg/Db525Jwhma8wmrJcQmSFRwVJSQRdXzIwxHWurQaE0uoVnLDeZ2WvhbuVq235spKSBbk8842BguD00uUiDPm5jYqcLTjq9VVpsdNXltTISiR4zK0gObvUeQH1w4rNeYMsZ9pz/AIciM4FNhxpxB4WkDk/UfxxWa6e9SajmSTN92oisuUVpKUsMjclIt6BX1tiTjSnVOSwlhhya54TavDta9hf09PXFjEsAjp5OaLRBpqlxBadE2rrU01VSIjuZKcwpEdDpDqU/1Sie/wAgb/gcJH7P6pJdzLrHCaDSpbCKNKJUncUb1Tkgj5/CsfniRfVZum53o86mz2m3YUqMqO+gHtcWv8j2P/rEUnRdSqllDX3quy/LK/fKe1lyAkEEoIQam4lf0Ul8H8Rj1UMLqZ9vS3UBC4JB2zW+9x8Eqw7k2mUeqMQ3kge8JQhTnxA7VDmxHpybcemFLqtJh06nhLsrezcrXuUSuwFgkW8j53w1nTqtOoiNOvNb2ydqrKSQkWBIsPPnjCyVLN06bHcixGd0bYAtRJ3pt5DdYC1hhTcy2ZTExwtYJDtVc6py1KDcF5uKhpsLeRe5BPIsf4/jhtEnqJcNQZQ+xGkvKKUJQT8a1cXO307n0AwoWtamXWJcpmI80XUhSkuHtc8ny4+gPniBDqxrerWT8yO5tyRSKnmmNZCFMQ0AuxUlVwpCRfz4JFjg/gdFHPLyvNlhY27gHC4U/GTtYMtZwgyIVQT4jLp2lNha/lb07nnthmnVh0rRK1RKlnXS9pcsqbU7LpwHKrj4i0kdlc/d/a8ueDFX03dQurk3OEKavI87KdAaiKbqDU51PiyJKdikqS2k/AkN991r7kkYn1yXmp6tUVKleClDjNwAondx2/kYP1lH3WWwPhPwhWIUvZuy09FRJ6ddbqvpZmSrac5yfcj5ZTUXI7Djwt7ksKUNiiRcJvYf7J9B2+eJ6/aVezly3qDPna3aTUaHS69Kd8XMUGOgJTLcPHvaUj9s8Bdu/wB7vuJ4Y2Vh2JdrEHsOS05iWDNEp59VaORqJMmwER6bU0xNrqVqd92KkuIuSpKk+tvx4+eEnz9W/tnx48Z1wtFAKwts2se/IPldP540ul1hl6P4bslCW08qsPO/Ym4457i+OtWaqVOrVGR4YN0pABPHmOfljnKOnGoXQtVOSE1vOUefSZEp6Kw2GQCLWIv+fJ8sNhzhUJ9QC2ghN/NKhwofw74frX4caewY0hHxrA4Kbdhxx+IwkdX04hTWX1ojbFEG5SPvn52/hg7TlzM0JNWb3TKacKzl5MqQyuMrxuNgXbb8xh0ul9RmtMRpMhR8Rfn5Hn1+fB/HHSTpPHbkh19rcR92/Yfz88b/AEvL4pKO6QE8BIPYeVhgz3h0gs5UJp76JWX6wtbakk3UUcg9zhH8v5dodM1FzjnentJbqtXh0+JNUOC57sZGxSvmBII+iRju1KsGLHLr9wRwLKuQf5vjXsrVhudWqiU7nCnwgv5X3c2x4rAWwOI+nUKnQ2fO2/pfoniZSzGmAG2WS8pSkbR4adpR688YWiJmZbVGSYg8eYP1YbeeTtX28xfn8MNRy/U9uxg7W+/xE2uOOCR9MK1lt2nh4hbiEum6Sq9+ewA297dufXC47xZFMzAAclvGd6GM1x40aMpCHFoIWgt7kEEdr3+95274j71M0EnOvuNF5xDCiCkN/ACk/wCtY8j5fLEkqKTFlQy5BlIbQ33I/aPHmOeb41qv5blS2I6lKVNipWUq/VkEfI358xz9cZIYC02C8TylmiidpHTwzSamp56lMlS1BS1pvb8LduPTDzss0t2mwY0RlpZShNrjm1sLecp0jwYyW4R8bhagVXVs8z37Xx8X8st0hJX7ylDbiElCbm3PkT+78cEo+d/mN0GrJHO1SIZnZQumy0voSphxKkrSpPAve9sGPvnaV4TT44De0kAdsfuC1PK+MWaSELfAx2bglh0F0qqutlZrlFpmaaHlpFPhtTXn5zm1pXiTI0RCb8AHfKbPqQDYE2BWZjpers2Tk6mT875TpFaqlLqNWXHedLT0CNETKU4p5tZStNzBdTuUlKQSAVAggRB5O9oF0+ZJel1HKXWLo7lWpOt+A87TdQoUR15sKSvaVtyEkp3IQqxNrpSfLGfa9pRo5UaCzTJvW1pqmlIRIbRTn9T4hbaQ8lxDqQ370UgOIeeSoD7yXFg33G9GigjawCSIk/n/AGiK1UshcXMlAH4UqMfpTzJXGqYYWdcqOViU1FnIhqTIXtpr9TTTW5XvAQWCfGWg+ElZVsNxcgpGHzn0q1vJlL1Fn1vUDJaafQKfT6gkl0oVUTLbmqaZbCykeJ/k534UlRIWgpB5AjIge0b0Tg0OBl6H1t6SQsuRpCZsanM6kw248aQlW9LzbIkBCHQr4gsC9+b3x11+0d0daiVGnROubTWLS5cUwpcZvU2KGZUfc6rwVtiTZbe6TIVsItd502+NVyjI4SP4j8oZJJL6SC34S+PqjqjpdLgV5ED9k+WNQqktCGnChSVpIvdPrhtqutDpTS2W1dTnT84i3Fs7U08/8bCc5j60OmVtla4nUboVJBudrWb6eT+Qd748R0bvVpXqSVt8nBK3njOaKc1db1kL8ibW+mNZ0dzHIqNUzfKDm1R922C9wkWc/HDEc69VOhdVlqEbXPSZ6OCT8OZoZCjf+8+Q/fjfdBOqnp2pIzemta9aL0wu+6eGZOaYLfiWDt9pU6L2uL/hjJiVM/uzgAb5dV6oJ2CdpJFs/X6KWCBUt3hKO26r3V6KtjfKXW34z7SwqyEncUjz/wAe2GAU/rD6WUrShfU7oAGgbpCs4U4W57G72Nvj9ZvSiFAq6nunhABtf+m1M54/v/wwrRUsuvKdij76qMHzDcKSmiZrkx7OMSg0wolW1SeE83Hl64cXlbIucsyaWZ41Wpf66j0U2WENuFc7YlsvlvgpAaQ80tW5QJSTtvtOIZk9anSW5FMKR1S9PCb3JU3nmnJ4+ofxusf2hXThFjwYkXrG0QjR4rUhuMhvUOAhMdD6Sh9CAJHAcSopWBwoEhV74M0UDhcvaSFVqpwQAx4vf3U0mYNEhSsz5uyfP1GyrT5+XKSuqzXPAekNqZS74bm3wgSFJUEHaqyvj7d8Yum9NVbzbVqBlNjPGURUJuW4uZShLhUYjb6oIabWhJ3BavtJr7wAOxW3dxeIdPtCumR2dV6uvrK0QXVai2tqoyHdRIHiz0KIKkvL94u4CQCQom5AJvjnXPaYaFyoUWE71waWTIbEUQo7J1KiLRHjBTagy2n3myGwY7B2Cwu02bfAmxRgjvcxH5QSUyctu1HwlK1UT9hVSuUB+XElS4ch6K6plV0LU2opJQSAdptccDjyGOWGC5764OnCvTqpV5nU1orWavIcW+/IdzjBedlOLUVLWtZdJUtRJJUSSSbm+OWKEjZCcmHZXWmOwu4bqjvgwYMbYWr0YMGDEURgwYMRRGDBgxFEYMGDEURgwYMRRGDBgxFEYMGDEUX/2Q==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937" name="AutoShape 12" descr="data:image/jpeg;base64,/9j/4AAQSkZJRgABAQAAAQABAAD/2wCEAAEBAQEBAQEBAQEBAQECAgMCAgICAgQDAwIDBQQFBQUEBAQFBgcGBQUHBgQEBgkGBwgICAgIBQYJCgkICgcICAgBAQEBAgICBAICBAgFBAUICAgICAgICAgICAgICAgICAgICAgICAgICAgICAgICAgICAgICAgICAgICAgICAgICP/AABEIAFoAeAMBIgACEQEDEQH/xAAfAAABBAIDAQEAAAAAAAAAAAAABwgJCgUGAgQLAwH/xABGEAABAwIFAgMFBAYFDAMAAAABAgMEBREABgcSIQgxE0FRCRQiYXEVMoGRCiNCocHwFkNFc9ElJjNSYnaTpMTU1fEXGST/xAAcAQACAgMBAQAAAAAAAAAAAAAFBgAEAwcIAgn/xAAvEQABAwIEAwcEAwEAAAAAAAABAAIDBBEFITGRBhKxExQiMkFRoWFxgdEzUvAH/9oADAMBAAIRAxEAPwDz/wDBj0OG/wBEZ6BFlvdrR1itoNjf+klDP1/sfHUn/ojPQhGbW7F1r6upQF/g/pHRAfl/ZHJwnDjvD/c7J3H/AD7Ev6jdeelgxfcr36KP0bU8SPcNWOq18pTuRvzBRjcW7WFL7/4YZ/nr9HM6Y8nPOIOfephTaVFN3anTRfn5U705xmh4zoZPKTsqU3BtdH5gN1TjwYtZ1D2FXSrCQ4v/AOQeofg25qtN4+v/AODCXZg9i703UvcI2edd1KP3C5UYBB/KEMXW8R0x0J2VY8MVVr2G6rO4MT2RvZp9KeSM4wImseaeoBrJi5TaFyKPUISH3EKUElKSqA6EOAHcCUlJsRwbYlW18/R9vZwZeyNovqDoJrZ1X5soWaGJzr/2rX6M6uIpkRiG9rVLbKFfr13Cr3sm1ublnVcYpXVl/A21/fMgafcoSyhlNQKW3jP6uqXuDFpl72HXTA3b/PvqERfteqU03/5HGGf9iV0zMKP+fWvykev2pTh/0OADOLqN2hOyMnhWrGoG6q/4MWcv/pa6YUn4s79QC0eqarTv+xwnuevY76EUWKJWWM6axzFC92ZVRg3V9FJhi35YsR8SUrjYE7LFJw1VNFyBuq5+DFlbpX9ll7PvOGoDOVep/O/VZk3L7yW2XqlQK3SmfsR4qIDshD9Md8WOrablshTQ2lQUDxYKg/ojXsyKtT4VWo+vvWrVaXJZRIjSY+acvutSGlpCkrbWmjEKSQQQRwQcO+G4JNVs7SAgj7pRnxGON5jkBBH0XnP4MejKP0Q72bNxfW7rht/vJQf/AA2OeCR4OrfYbrEMXhOl9lZSplQrc+iRKjU4TVDlrbSXYi3kumOrzTvSLKPbkcfXGeaRJ2rccUfCsPveWOcimNTmktDdYHgkfz9cZaPFDdkuLutI+8oG1revbHE13cy7Pc/lC0CuUxboU6qMltm91OhW0K7cH/HCDZ90wp9dih111DZcaBSHR4iTf58+p/fh0lbzBRaYUwKjLjtvOG6UC+4gW7gc4T6pyKf7myYTpdb52goG1Nifhv59/n54uRTkHLVBKrlfclQ7ax6J1HLTj8xuCVU1XIcb+JI/HvhlGcMsBcd1zwisJBIt2GLFFdy/ArcZ4pQ0Uq4LTgNl8c+QF/34jI180QVQffKpQoivcHEqU4wm5DfqUH+GGvDMQ5/C7VKdbTBl3N0UHOqmTafmehVOLLZSp4IPNrdvT5+eNj6BpueMxp1b0+r7rk+j5bdp79KYYbXtYYkiRuUkEkAqVGJIH7QUbDcMZLVNhVBnzGF2bbcBIuOcLD7O+d9kStdqtGhTJb5+w2lNR03cdG6cBYXFwNxPywxz1Lm0j4ho63UJd7ux1QyY6tv0T1qZpHWKlFLjVNFgkLJcUEm1vr/DHxnaMS2o+yQxFD6h2Dg3du2HPQTVlu0u82KIrw8LaHviSq/ZYPAOFLfyzOcjuM1BaHpSwoi4QQLD09LfxwpQVpaUwOa57clFjWdNn6e6qye3cAi4/LCTZoyX7w04lbakqHZQ8sSsZmyxTI+xoU+DNUrkKcOwITc8WSk89vTCTV3SvL9YU4iGswpZIASTwSfkruO+C0NWx33QyVr2mxUIOpGmqK02VKa90rUclcaU2NrjZ5+JJ7g84eP7Ov2lebeljMFH0R1Zeq2Z9EnHdr7jyluScrg8e8xlElTzJUlS3WbXBXdAvdK9v1q0arNEhvVSLCW6GybuNpO1YHNiPLESevtMlRIsrNFISuLWYSFy2ilPK9o/WN289ydyfx+WHzhTiOWinBafCUo8T4FHWwl7MnjT9L0FsuZioGcKDRs1ZWrFPzDlmoRm5cGfEeS6xLZWkKSttabhSSCCCMGKdvsofaczNBq7lzIeo+ZJFS6ccxFJQlaveFZYlubSJSCP6lR/0jaeOd4G5Kt/LHTdDjsM0YeXBp9itIvbY2OSt2UbMMX3Jt2TJbbICSSogcfn88YfMOe2Ykd6RFIfbstDe5B2+IASDcc2uLeuEDpOao0un3SVLZTucCFISlRTYE8mxtfgeYN8I/qTntZy1W2WUMIYRv8A1S1EhPwqBH3uCbi3pj518lnLtiSrcc1oOsWtlZRKqU2mS4TEZpzb70hKfFLlyVp5AsBxY27Dz5w1+V1Qz6WqPOl5vkw5aLeGtToUADeyQg/Db525Jwhma8wmrJcQmSFRwVJSQRdXzIwxHWurQaE0uoVnLDeZ2WvhbuVq235spKSBbk8842BguD00uUiDPm5jYqcLTjq9VVpsdNXltTISiR4zK0gObvUeQH1w4rNeYMsZ9pz/AIciM4FNhxpxB4WkDk/UfxxWa6e9SajmSTN92oisuUVpKUsMjclIt6BX1tiTjSnVOSwlhhya54TavDta9hf09PXFjEsAjp5OaLRBpqlxBadE2rrU01VSIjuZKcwpEdDpDqU/1Sie/wAgb/gcJH7P6pJdzLrHCaDSpbCKNKJUncUb1Tkgj5/CsfniRfVZum53o86mz2m3YUqMqO+gHtcWv8j2P/rEUnRdSqllDX3quy/LK/fKe1lyAkEEoIQam4lf0Ul8H8Rj1UMLqZ9vS3UBC4JB2zW+9x8Eqw7k2mUeqMQ3kge8JQhTnxA7VDmxHpybcemFLqtJh06nhLsrezcrXuUSuwFgkW8j53w1nTqtOoiNOvNb2ydqrKSQkWBIsPPnjCyVLN06bHcixGd0bYAtRJ3pt5DdYC1hhTcy2ZTExwtYJDtVc6py1KDcF5uKhpsLeRe5BPIsf4/jhtEnqJcNQZQ+xGkvKKUJQT8a1cXO307n0AwoWtamXWJcpmI80XUhSkuHtc8ny4+gPniBDqxrerWT8yO5tyRSKnmmNZCFMQ0AuxUlVwpCRfz4JFjg/gdFHPLyvNlhY27gHC4U/GTtYMtZwgyIVQT4jLp2lNha/lb07nnthmnVh0rRK1RKlnXS9pcsqbU7LpwHKrj4i0kdlc/d/a8ueDFX03dQurk3OEKavI87KdAaiKbqDU51PiyJKdikqS2k/AkN991r7kkYn1yXmp6tUVKleClDjNwAondx2/kYP1lH3WWwPhPwhWIUvZuy09FRJ6ddbqvpZmSrac5yfcj5ZTUXI7Djwt7ksKUNiiRcJvYf7J9B2+eJ6/aVezly3qDPna3aTUaHS69Kd8XMUGOgJTLcPHvaUj9s8Bdu/wB7vuJ4Y2Vh2JdrEHsOS05iWDNEp59VaORqJMmwER6bU0xNrqVqd92KkuIuSpKk+tvx4+eEnz9W/tnx48Z1wtFAKwts2se/IPldP540ul1hl6P4bslCW08qsPO/Ym4457i+OtWaqVOrVGR4YN0pABPHmOfljnKOnGoXQtVOSE1vOUefSZEp6Kw2GQCLWIv+fJ8sNhzhUJ9QC2ghN/NKhwofw74frX4caewY0hHxrA4Kbdhxx+IwkdX04hTWX1ojbFEG5SPvn52/hg7TlzM0JNWb3TKacKzl5MqQyuMrxuNgXbb8xh0ul9RmtMRpMhR8Rfn5Hn1+fB/HHSTpPHbkh19rcR92/Yfz88b/AEvL4pKO6QE8BIPYeVhgz3h0gs5UJp76JWX6wtbakk3UUcg9zhH8v5dodM1FzjnentJbqtXh0+JNUOC57sZGxSvmBII+iRju1KsGLHLr9wRwLKuQf5vjXsrVhudWqiU7nCnwgv5X3c2x4rAWwOI+nUKnQ2fO2/pfoniZSzGmAG2WS8pSkbR4adpR688YWiJmZbVGSYg8eYP1YbeeTtX28xfn8MNRy/U9uxg7W+/xE2uOOCR9MK1lt2nh4hbiEum6Sq9+ewA297dufXC47xZFMzAAclvGd6GM1x40aMpCHFoIWgt7kEEdr3+95274j71M0EnOvuNF5xDCiCkN/ACk/wCtY8j5fLEkqKTFlQy5BlIbQ33I/aPHmOeb41qv5blS2I6lKVNipWUq/VkEfI358xz9cZIYC02C8TylmiidpHTwzSamp56lMlS1BS1pvb8LduPTDzss0t2mwY0RlpZShNrjm1sLecp0jwYyW4R8bhagVXVs8z37Xx8X8st0hJX7ylDbiElCbm3PkT+78cEo+d/mN0GrJHO1SIZnZQumy0voSphxKkrSpPAve9sGPvnaV4TT44De0kAdsfuC1PK+MWaSELfAx2bglh0F0qqutlZrlFpmaaHlpFPhtTXn5zm1pXiTI0RCb8AHfKbPqQDYE2BWZjpers2Tk6mT875TpFaqlLqNWXHedLT0CNETKU4p5tZStNzBdTuUlKQSAVAggRB5O9oF0+ZJel1HKXWLo7lWpOt+A87TdQoUR15sKSvaVtyEkp3IQqxNrpSfLGfa9pRo5UaCzTJvW1pqmlIRIbRTn9T4hbaQ8lxDqQ370UgOIeeSoD7yXFg33G9GigjawCSIk/n/AGiK1UshcXMlAH4UqMfpTzJXGqYYWdcqOViU1FnIhqTIXtpr9TTTW5XvAQWCfGWg+ElZVsNxcgpGHzn0q1vJlL1Fn1vUDJaafQKfT6gkl0oVUTLbmqaZbCykeJ/k534UlRIWgpB5AjIge0b0Tg0OBl6H1t6SQsuRpCZsanM6kw248aQlW9LzbIkBCHQr4gsC9+b3x11+0d0daiVGnROubTWLS5cUwpcZvU2KGZUfc6rwVtiTZbe6TIVsItd502+NVyjI4SP4j8oZJJL6SC34S+PqjqjpdLgV5ED9k+WNQqktCGnChSVpIvdPrhtqutDpTS2W1dTnT84i3Fs7U08/8bCc5j60OmVtla4nUboVJBudrWb6eT+Qd748R0bvVpXqSVt8nBK3njOaKc1db1kL8ibW+mNZ0dzHIqNUzfKDm1R922C9wkWc/HDEc69VOhdVlqEbXPSZ6OCT8OZoZCjf+8+Q/fjfdBOqnp2pIzemta9aL0wu+6eGZOaYLfiWDt9pU6L2uL/hjJiVM/uzgAb5dV6oJ2CdpJFs/X6KWCBUt3hKO26r3V6KtjfKXW34z7SwqyEncUjz/wAe2GAU/rD6WUrShfU7oAGgbpCs4U4W57G72Nvj9ZvSiFAq6nunhABtf+m1M54/v/wwrRUsuvKdij76qMHzDcKSmiZrkx7OMSg0wolW1SeE83Hl64cXlbIucsyaWZ41Wpf66j0U2WENuFc7YlsvlvgpAaQ80tW5QJSTtvtOIZk9anSW5FMKR1S9PCb3JU3nmnJ4+ofxusf2hXThFjwYkXrG0QjR4rUhuMhvUOAhMdD6Sh9CAJHAcSopWBwoEhV74M0UDhcvaSFVqpwQAx4vf3U0mYNEhSsz5uyfP1GyrT5+XKSuqzXPAekNqZS74bm3wgSFJUEHaqyvj7d8Yum9NVbzbVqBlNjPGURUJuW4uZShLhUYjb6oIabWhJ3BavtJr7wAOxW3dxeIdPtCumR2dV6uvrK0QXVai2tqoyHdRIHiz0KIKkvL94u4CQCQom5AJvjnXPaYaFyoUWE71waWTIbEUQo7J1KiLRHjBTagy2n3myGwY7B2Cwu02bfAmxRgjvcxH5QSUyctu1HwlK1UT9hVSuUB+XElS4ch6K6plV0LU2opJQSAdptccDjyGOWGC5764OnCvTqpV5nU1orWavIcW+/IdzjBedlOLUVLWtZdJUtRJJUSSSbm+OWKEjZCcmHZXWmOwu4bqjvgwYMbYWr0YMGDEURgwYMRRGDBgxFEYMGDEURgwYMRRGDBgxFEYMGDEUX/2Q==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6673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Q84 </a:t>
            </a:r>
            <a:r>
              <a:rPr lang="en-US" sz="3600" dirty="0" err="1"/>
              <a:t>Malformasi</a:t>
            </a:r>
            <a:r>
              <a:rPr lang="en-US" sz="3600" dirty="0"/>
              <a:t> </a:t>
            </a:r>
            <a:r>
              <a:rPr lang="en-US" sz="3600" dirty="0" err="1"/>
              <a:t>kongenital</a:t>
            </a:r>
            <a:r>
              <a:rPr lang="en-US" sz="3600" dirty="0"/>
              <a:t> lain </a:t>
            </a:r>
            <a:r>
              <a:rPr lang="en-US" sz="3600" dirty="0" err="1"/>
              <a:t>integumen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Q84.0 </a:t>
            </a:r>
            <a:r>
              <a:rPr lang="en-AU" b="1" dirty="0" err="1"/>
              <a:t>Alopesia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Atrikhosis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Q84.1 </a:t>
            </a:r>
            <a:r>
              <a:rPr lang="en-AU" b="1" dirty="0" err="1"/>
              <a:t>Kekacauan</a:t>
            </a:r>
            <a:r>
              <a:rPr lang="en-AU" b="1" dirty="0"/>
              <a:t> </a:t>
            </a:r>
            <a:r>
              <a:rPr lang="en-AU" b="1" dirty="0" err="1"/>
              <a:t>morfologis</a:t>
            </a:r>
            <a:r>
              <a:rPr lang="en-AU" b="1" dirty="0"/>
              <a:t> </a:t>
            </a:r>
            <a:r>
              <a:rPr lang="en-AU" b="1" dirty="0" err="1"/>
              <a:t>rambut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, </a:t>
            </a:r>
            <a:r>
              <a:rPr lang="en-AU" dirty="0" err="1"/>
              <a:t>n.e.c</a:t>
            </a:r>
            <a:r>
              <a:rPr lang="en-AU" dirty="0"/>
              <a:t>.</a:t>
            </a:r>
            <a:r>
              <a:rPr lang="en-US" dirty="0"/>
              <a:t>;</a:t>
            </a:r>
            <a:r>
              <a:rPr lang="en-AU" dirty="0" err="1"/>
              <a:t>Rambut</a:t>
            </a:r>
            <a:r>
              <a:rPr lang="en-AU" dirty="0"/>
              <a:t> </a:t>
            </a:r>
            <a:r>
              <a:rPr lang="en-AU" dirty="0" err="1"/>
              <a:t>berbutir</a:t>
            </a:r>
            <a:r>
              <a:rPr lang="en-AU" dirty="0"/>
              <a:t> (beaded hair), </a:t>
            </a:r>
            <a:r>
              <a:rPr lang="en-AU" dirty="0" err="1"/>
              <a:t>monilethrix</a:t>
            </a:r>
            <a:r>
              <a:rPr lang="en-AU" dirty="0"/>
              <a:t>, </a:t>
            </a:r>
            <a:r>
              <a:rPr lang="en-AU" dirty="0" err="1"/>
              <a:t>pili</a:t>
            </a:r>
            <a:r>
              <a:rPr lang="en-AU" dirty="0"/>
              <a:t> </a:t>
            </a:r>
            <a:r>
              <a:rPr lang="en-AU" dirty="0" err="1"/>
              <a:t>annulati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Menkes</a:t>
            </a:r>
            <a:r>
              <a:rPr lang="en-AU" dirty="0"/>
              <a:t>' kinky hair syndrome (E83.0)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Q84.2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rambut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 err="1"/>
              <a:t>Hipertrichosis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lanugo </a:t>
            </a:r>
            <a:r>
              <a:rPr lang="en-AU" dirty="0" err="1"/>
              <a:t>persisten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rambut</a:t>
            </a:r>
            <a:r>
              <a:rPr lang="en-AU" dirty="0"/>
              <a:t> NOS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Q84.3 </a:t>
            </a:r>
            <a:r>
              <a:rPr lang="en-AU" b="1" dirty="0" err="1"/>
              <a:t>Anonikhia</a:t>
            </a:r>
            <a:r>
              <a:rPr lang="en-AU" dirty="0"/>
              <a:t> – kuku </a:t>
            </a:r>
            <a:r>
              <a:rPr lang="en-AU" dirty="0" err="1"/>
              <a:t>absen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nail patella syndrome (Q87.2)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Q84.4 </a:t>
            </a:r>
            <a:r>
              <a:rPr lang="en-AU" b="1" dirty="0" err="1"/>
              <a:t>Leukonikhia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dirty="0"/>
              <a:t>– kuku </a:t>
            </a:r>
            <a:r>
              <a:rPr lang="en-AU" dirty="0" err="1"/>
              <a:t>putih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Q84.5 </a:t>
            </a:r>
            <a:r>
              <a:rPr lang="en-AU" b="1" dirty="0"/>
              <a:t>Enlarged and hypertrophic nails </a:t>
            </a:r>
            <a:r>
              <a:rPr lang="en-AU" dirty="0"/>
              <a:t>– kuku </a:t>
            </a:r>
            <a:r>
              <a:rPr lang="en-AU" dirty="0" err="1"/>
              <a:t>besar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hipertrofi</a:t>
            </a:r>
            <a:r>
              <a:rPr lang="en-US" dirty="0"/>
              <a:t>;</a:t>
            </a:r>
            <a:r>
              <a:rPr lang="en-AU" dirty="0" err="1"/>
              <a:t>Onikhauxis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, </a:t>
            </a:r>
            <a:r>
              <a:rPr lang="en-AU" dirty="0" err="1"/>
              <a:t>pakhionikhia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Q84.6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kuku </a:t>
            </a:r>
            <a:r>
              <a:rPr lang="en-AU" dirty="0" err="1"/>
              <a:t>lainnya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Clubnail</a:t>
            </a:r>
            <a:r>
              <a:rPr lang="en-AU" dirty="0"/>
              <a:t>, </a:t>
            </a:r>
            <a:r>
              <a:rPr lang="en-AU" dirty="0" err="1"/>
              <a:t>koilonychia</a:t>
            </a:r>
            <a:r>
              <a:rPr lang="en-AU" dirty="0"/>
              <a:t> (</a:t>
            </a:r>
            <a:r>
              <a:rPr lang="en-AU" dirty="0" err="1"/>
              <a:t>retak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cekung</a:t>
            </a:r>
            <a:r>
              <a:rPr lang="en-AU" dirty="0"/>
              <a:t>),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kuku NOS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Q84.8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integumen</a:t>
            </a:r>
            <a:r>
              <a:rPr lang="en-AU" dirty="0"/>
              <a:t> lain yang </a:t>
            </a:r>
            <a:r>
              <a:rPr lang="en-AU" dirty="0" err="1"/>
              <a:t>dijelaskan</a:t>
            </a:r>
            <a:r>
              <a:rPr lang="en-US" dirty="0"/>
              <a:t>;</a:t>
            </a:r>
            <a:r>
              <a:rPr lang="en-AU" dirty="0"/>
              <a:t> Aplasia </a:t>
            </a:r>
            <a:r>
              <a:rPr lang="en-AU" dirty="0" err="1"/>
              <a:t>kutis</a:t>
            </a:r>
            <a:r>
              <a:rPr lang="en-AU" dirty="0"/>
              <a:t> </a:t>
            </a:r>
            <a:r>
              <a:rPr lang="en-AU" dirty="0" err="1"/>
              <a:t>kongenita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Q84.9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integumen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US" dirty="0"/>
              <a:t>;</a:t>
            </a:r>
            <a:r>
              <a:rPr lang="en-AU" dirty="0"/>
              <a:t>  Anomaly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integumen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6988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Rambut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pPr eaLnBrk="1" hangingPunct="1"/>
            <a:r>
              <a:rPr lang="en-US" sz="2800" b="1"/>
              <a:t>Hipertrikosis</a:t>
            </a:r>
            <a:r>
              <a:rPr lang="en-US" sz="2800"/>
              <a:t> : </a:t>
            </a:r>
          </a:p>
          <a:p>
            <a:pPr lvl="1" eaLnBrk="1" hangingPunct="1"/>
            <a:r>
              <a:rPr lang="en-US"/>
              <a:t>pertumbuhan rambut yang berlebihan disebabkan oleh peningkatan pembentukan folikel-folikel rambut, </a:t>
            </a:r>
          </a:p>
          <a:p>
            <a:pPr lvl="1" eaLnBrk="1" hangingPunct="1"/>
            <a:r>
              <a:rPr lang="en-US"/>
              <a:t>mungkin terbatas pada daerah-daerah tubuh tertentu (daerah dorsal garis tengah) atau dapat pula diseluruh tubuh</a:t>
            </a:r>
          </a:p>
          <a:p>
            <a:pPr eaLnBrk="1" hangingPunct="1"/>
            <a:r>
              <a:rPr lang="en-US" sz="2800" b="1"/>
              <a:t>Atrikia</a:t>
            </a:r>
            <a:r>
              <a:rPr lang="en-US" sz="2800"/>
              <a:t> : </a:t>
            </a:r>
          </a:p>
          <a:p>
            <a:pPr lvl="1" eaLnBrk="1" hangingPunct="1"/>
            <a:r>
              <a:rPr lang="en-US"/>
              <a:t>tidak adanya rambut secara bawaan, </a:t>
            </a:r>
          </a:p>
          <a:p>
            <a:pPr lvl="1" eaLnBrk="1" hangingPunct="1"/>
            <a:r>
              <a:rPr lang="en-US"/>
              <a:t>biasanya dihubungkan dengan kelainan-kelainan derivat-derivat ektoderm lain seperti gigi-geligi dan kuku</a:t>
            </a:r>
          </a:p>
        </p:txBody>
      </p:sp>
      <p:pic>
        <p:nvPicPr>
          <p:cNvPr id="123908" name="Picture 2" descr="http://3.bp.blogspot.com/-6mZdWz41ASg/TwvT6nUzHqI/AAAAAAAAC3A/a4GIcUGWQW4/s1600/girl_wolf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41513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Q85 </a:t>
            </a:r>
            <a:r>
              <a:rPr lang="en-US" dirty="0" err="1"/>
              <a:t>Phakomatoses</a:t>
            </a:r>
            <a:r>
              <a:rPr lang="en-US" dirty="0"/>
              <a:t>, </a:t>
            </a:r>
            <a:r>
              <a:rPr lang="en-US" dirty="0" err="1"/>
              <a:t>n.e.</a:t>
            </a:r>
            <a:r>
              <a:rPr lang="en-US" dirty="0"/>
              <a:t> 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 err="1"/>
              <a:t>:ataxia</a:t>
            </a:r>
            <a:r>
              <a:rPr lang="en-AU" dirty="0"/>
              <a:t> telangiectasia [Louis-Bar] (G11.3)</a:t>
            </a:r>
            <a:r>
              <a:rPr lang="en-US" dirty="0"/>
              <a:t>;</a:t>
            </a:r>
            <a:r>
              <a:rPr lang="en-AU" dirty="0"/>
              <a:t> familial </a:t>
            </a:r>
            <a:r>
              <a:rPr lang="en-AU" dirty="0" err="1"/>
              <a:t>dysautonomia</a:t>
            </a:r>
            <a:r>
              <a:rPr lang="en-AU" dirty="0"/>
              <a:t> [Riley-Day] (G90.1)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Q85.0 </a:t>
            </a:r>
            <a:r>
              <a:rPr lang="en-AU" b="1" dirty="0"/>
              <a:t>Neurofibromatosis (</a:t>
            </a:r>
            <a:r>
              <a:rPr lang="en-AU" b="1" dirty="0" err="1"/>
              <a:t>nonmalignant</a:t>
            </a:r>
            <a:r>
              <a:rPr lang="en-AU" b="1" dirty="0"/>
              <a:t>)</a:t>
            </a:r>
            <a:r>
              <a:rPr lang="en-US" b="1" dirty="0"/>
              <a:t>;</a:t>
            </a:r>
            <a:r>
              <a:rPr lang="en-AU" dirty="0"/>
              <a:t>  </a:t>
            </a:r>
            <a:r>
              <a:rPr lang="en-AU" dirty="0" err="1"/>
              <a:t>Penyakit</a:t>
            </a:r>
            <a:r>
              <a:rPr lang="en-AU" dirty="0"/>
              <a:t> Von Recklinghausen [</a:t>
            </a:r>
            <a:r>
              <a:rPr lang="en-AU" dirty="0" err="1"/>
              <a:t>neurofibroma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bintik</a:t>
            </a:r>
            <a:r>
              <a:rPr lang="en-AU" dirty="0"/>
              <a:t> </a:t>
            </a:r>
            <a:r>
              <a:rPr lang="en-AU" dirty="0" err="1"/>
              <a:t>coklat</a:t>
            </a:r>
            <a:r>
              <a:rPr lang="en-AU" dirty="0"/>
              <a:t> </a:t>
            </a:r>
            <a:r>
              <a:rPr lang="en-AU" dirty="0" err="1"/>
              <a:t>pucat</a:t>
            </a:r>
            <a:r>
              <a:rPr lang="en-AU" dirty="0"/>
              <a:t>]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Q85.1 </a:t>
            </a:r>
            <a:r>
              <a:rPr lang="en-AU" b="1" dirty="0"/>
              <a:t>Tuberous sclerosis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Penyakit</a:t>
            </a:r>
            <a:r>
              <a:rPr lang="en-AU" dirty="0"/>
              <a:t> Bourneville, </a:t>
            </a:r>
            <a:r>
              <a:rPr lang="en-AU" dirty="0" err="1"/>
              <a:t>epiloia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Q85.8 </a:t>
            </a:r>
            <a:r>
              <a:rPr lang="en-AU" b="1" dirty="0" err="1"/>
              <a:t>Phakomatoses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r>
              <a:rPr lang="en-AU" dirty="0"/>
              <a:t>, </a:t>
            </a:r>
            <a:r>
              <a:rPr lang="en-AU" dirty="0" err="1"/>
              <a:t>n.e.c</a:t>
            </a:r>
            <a:r>
              <a:rPr lang="en-AU" dirty="0"/>
              <a:t>.</a:t>
            </a:r>
            <a:r>
              <a:rPr lang="en-US" dirty="0"/>
              <a:t>;</a:t>
            </a:r>
            <a:r>
              <a:rPr lang="en-AU" dirty="0"/>
              <a:t> 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 err="1"/>
              <a:t>Sindroma</a:t>
            </a:r>
            <a:r>
              <a:rPr lang="en-AU" dirty="0"/>
              <a:t>: </a:t>
            </a:r>
            <a:r>
              <a:rPr lang="en-AU" dirty="0" err="1"/>
              <a:t>Peutz-Jeghers</a:t>
            </a:r>
            <a:r>
              <a:rPr lang="en-AU" dirty="0"/>
              <a:t> – </a:t>
            </a:r>
            <a:r>
              <a:rPr lang="en-AU" dirty="0" err="1"/>
              <a:t>bintik</a:t>
            </a:r>
            <a:r>
              <a:rPr lang="en-AU" dirty="0"/>
              <a:t> melanin </a:t>
            </a:r>
            <a:r>
              <a:rPr lang="en-AU" dirty="0" err="1"/>
              <a:t>hitam</a:t>
            </a:r>
            <a:r>
              <a:rPr lang="en-AU" dirty="0"/>
              <a:t> </a:t>
            </a:r>
            <a:r>
              <a:rPr lang="en-AU" dirty="0" err="1"/>
              <a:t>kecoklatan</a:t>
            </a:r>
            <a:r>
              <a:rPr lang="en-AU" dirty="0"/>
              <a:t>,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poliposis</a:t>
            </a:r>
            <a:r>
              <a:rPr lang="en-AU" dirty="0"/>
              <a:t> GI tract</a:t>
            </a:r>
            <a:r>
              <a:rPr lang="en-US" dirty="0"/>
              <a:t>;</a:t>
            </a:r>
            <a:r>
              <a:rPr lang="en-AU" dirty="0"/>
              <a:t> 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 err="1"/>
              <a:t>Sturge</a:t>
            </a:r>
            <a:r>
              <a:rPr lang="en-AU" dirty="0"/>
              <a:t>-Weber(-</a:t>
            </a:r>
            <a:r>
              <a:rPr lang="en-AU" dirty="0" err="1"/>
              <a:t>Dimitri</a:t>
            </a:r>
            <a:r>
              <a:rPr lang="en-AU" dirty="0"/>
              <a:t>) – </a:t>
            </a:r>
            <a:r>
              <a:rPr lang="en-AU" dirty="0" err="1"/>
              <a:t>lesi</a:t>
            </a:r>
            <a:r>
              <a:rPr lang="en-AU" dirty="0"/>
              <a:t> </a:t>
            </a:r>
            <a:r>
              <a:rPr lang="en-AU" dirty="0" err="1"/>
              <a:t>merah</a:t>
            </a:r>
            <a:r>
              <a:rPr lang="en-AU" dirty="0"/>
              <a:t>, pink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ungu</a:t>
            </a:r>
            <a:r>
              <a:rPr lang="en-AU" dirty="0"/>
              <a:t> di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/>
              <a:t>trigeminus</a:t>
            </a:r>
            <a:r>
              <a:rPr lang="en-US" dirty="0"/>
              <a:t>;</a:t>
            </a:r>
            <a:r>
              <a:rPr lang="en-AU" dirty="0"/>
              <a:t> 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von </a:t>
            </a:r>
            <a:r>
              <a:rPr lang="en-AU" dirty="0" err="1"/>
              <a:t>Hippel-Lindau</a:t>
            </a:r>
            <a:r>
              <a:rPr lang="en-AU" dirty="0"/>
              <a:t> –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berupa</a:t>
            </a:r>
            <a:r>
              <a:rPr lang="en-AU" dirty="0"/>
              <a:t> </a:t>
            </a:r>
            <a:r>
              <a:rPr lang="en-AU" dirty="0" err="1"/>
              <a:t>tumor</a:t>
            </a:r>
            <a:r>
              <a:rPr lang="en-AU" dirty="0"/>
              <a:t> </a:t>
            </a:r>
            <a:r>
              <a:rPr lang="en-AU" dirty="0" err="1"/>
              <a:t>jinak</a:t>
            </a:r>
            <a:r>
              <a:rPr lang="en-AU" dirty="0"/>
              <a:t> yang </a:t>
            </a:r>
            <a:r>
              <a:rPr lang="en-AU" dirty="0" err="1"/>
              <a:t>isinya</a:t>
            </a:r>
            <a:r>
              <a:rPr lang="en-AU" dirty="0"/>
              <a:t> organ </a:t>
            </a:r>
            <a:r>
              <a:rPr lang="en-AU" dirty="0" err="1"/>
              <a:t>apa</a:t>
            </a:r>
            <a:r>
              <a:rPr lang="en-AU" dirty="0"/>
              <a:t> </a:t>
            </a:r>
            <a:r>
              <a:rPr lang="en-AU" dirty="0" err="1"/>
              <a:t>saja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Meckel</a:t>
            </a:r>
            <a:r>
              <a:rPr lang="en-AU" dirty="0"/>
              <a:t>-Gruber syndrome (Q61.9)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Q85.9 </a:t>
            </a:r>
            <a:r>
              <a:rPr lang="en-AU" dirty="0" err="1"/>
              <a:t>Phakomatosis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; </a:t>
            </a:r>
            <a:r>
              <a:rPr lang="en-AU" dirty="0" err="1"/>
              <a:t>Hamartosis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015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Q86 </a:t>
            </a:r>
            <a:r>
              <a:rPr lang="en-US" sz="3600" dirty="0" err="1"/>
              <a:t>Sindroma</a:t>
            </a:r>
            <a:r>
              <a:rPr lang="en-US" sz="3600" dirty="0"/>
              <a:t> </a:t>
            </a:r>
            <a:r>
              <a:rPr lang="en-US" sz="3600" dirty="0" err="1"/>
              <a:t>malformasi</a:t>
            </a:r>
            <a:r>
              <a:rPr lang="en-US" sz="3600" dirty="0"/>
              <a:t> </a:t>
            </a:r>
            <a:r>
              <a:rPr lang="en-US" sz="3600" dirty="0" err="1"/>
              <a:t>kongenital</a:t>
            </a:r>
            <a:r>
              <a:rPr lang="en-US" sz="3600" dirty="0"/>
              <a:t> </a:t>
            </a:r>
            <a:r>
              <a:rPr lang="en-US" sz="3600" dirty="0" err="1"/>
              <a:t>akibat</a:t>
            </a:r>
            <a:r>
              <a:rPr lang="en-US" sz="3600" dirty="0"/>
              <a:t> </a:t>
            </a:r>
            <a:r>
              <a:rPr lang="en-US" sz="3600" dirty="0" err="1"/>
              <a:t>penyebab</a:t>
            </a:r>
            <a:r>
              <a:rPr lang="en-US" sz="3600" dirty="0"/>
              <a:t> </a:t>
            </a:r>
            <a:r>
              <a:rPr lang="en-US" sz="3600" dirty="0" err="1"/>
              <a:t>luar</a:t>
            </a:r>
            <a:r>
              <a:rPr lang="en-US" sz="3600" dirty="0"/>
              <a:t> yang </a:t>
            </a:r>
            <a:r>
              <a:rPr lang="en-US" sz="3600" dirty="0" err="1"/>
              <a:t>diketahui</a:t>
            </a:r>
            <a:r>
              <a:rPr lang="en-US" sz="3600" dirty="0"/>
              <a:t>, </a:t>
            </a:r>
            <a:r>
              <a:rPr lang="en-US" sz="3600" dirty="0" err="1"/>
              <a:t>n.e.c</a:t>
            </a:r>
            <a:r>
              <a:rPr lang="en-US" sz="36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3992563"/>
          </a:xfrm>
        </p:spPr>
        <p:txBody>
          <a:bodyPr>
            <a:normAutofit/>
          </a:bodyPr>
          <a:lstStyle/>
          <a:p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hipotiroidism</a:t>
            </a:r>
            <a:r>
              <a:rPr lang="en-AU" dirty="0"/>
              <a:t> yang </a:t>
            </a:r>
            <a:r>
              <a:rPr lang="en-AU" dirty="0" err="1"/>
              <a:t>terkait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defisiensi</a:t>
            </a:r>
            <a:r>
              <a:rPr lang="en-AU" dirty="0"/>
              <a:t> </a:t>
            </a:r>
            <a:r>
              <a:rPr lang="en-AU" dirty="0" err="1"/>
              <a:t>iodin</a:t>
            </a:r>
            <a:r>
              <a:rPr lang="en-AU" dirty="0"/>
              <a:t> (E00-E02)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efek</a:t>
            </a:r>
            <a:r>
              <a:rPr lang="en-AU" dirty="0"/>
              <a:t> </a:t>
            </a:r>
            <a:r>
              <a:rPr lang="en-AU" dirty="0" err="1"/>
              <a:t>nonteratogenik</a:t>
            </a:r>
            <a:r>
              <a:rPr lang="en-AU" dirty="0"/>
              <a:t> </a:t>
            </a:r>
            <a:r>
              <a:rPr lang="en-AU" dirty="0" err="1"/>
              <a:t>zat</a:t>
            </a:r>
            <a:r>
              <a:rPr lang="en-AU" dirty="0"/>
              <a:t> yang </a:t>
            </a:r>
            <a:r>
              <a:rPr lang="en-AU" dirty="0" err="1"/>
              <a:t>masuk</a:t>
            </a:r>
            <a:r>
              <a:rPr lang="en-AU" dirty="0"/>
              <a:t> </a:t>
            </a:r>
            <a:r>
              <a:rPr lang="en-AU" dirty="0" err="1"/>
              <a:t>melalui</a:t>
            </a:r>
            <a:r>
              <a:rPr lang="en-AU" dirty="0"/>
              <a:t> </a:t>
            </a:r>
            <a:r>
              <a:rPr lang="en-AU" dirty="0" err="1"/>
              <a:t>plasenta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ASI (P04.-)</a:t>
            </a:r>
            <a:endParaRPr lang="en-US" dirty="0"/>
          </a:p>
          <a:p>
            <a:endParaRPr lang="en-AU" dirty="0"/>
          </a:p>
          <a:p>
            <a:r>
              <a:rPr lang="en-AU" dirty="0"/>
              <a:t>Q86.0 </a:t>
            </a:r>
            <a:r>
              <a:rPr lang="en-AU" b="1" dirty="0" err="1"/>
              <a:t>Fetal</a:t>
            </a:r>
            <a:r>
              <a:rPr lang="en-AU" b="1" dirty="0"/>
              <a:t> alcohol syndrome </a:t>
            </a:r>
            <a:r>
              <a:rPr lang="en-AU" dirty="0"/>
              <a:t>(</a:t>
            </a:r>
            <a:r>
              <a:rPr lang="en-AU" dirty="0" err="1"/>
              <a:t>dysmorphic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Q86.1 </a:t>
            </a:r>
            <a:r>
              <a:rPr lang="en-AU" b="1" dirty="0" err="1"/>
              <a:t>Fetal</a:t>
            </a:r>
            <a:r>
              <a:rPr lang="en-AU" b="1" dirty="0"/>
              <a:t> </a:t>
            </a:r>
            <a:r>
              <a:rPr lang="en-AU" b="1" dirty="0" err="1"/>
              <a:t>hydantoin</a:t>
            </a:r>
            <a:r>
              <a:rPr lang="en-AU" b="1" dirty="0"/>
              <a:t> syndrome</a:t>
            </a:r>
            <a:r>
              <a:rPr lang="en-US" dirty="0"/>
              <a:t>; </a:t>
            </a:r>
            <a:r>
              <a:rPr lang="en-AU" dirty="0"/>
              <a:t>Meadow's syndrome</a:t>
            </a:r>
            <a:endParaRPr lang="en-US" dirty="0"/>
          </a:p>
          <a:p>
            <a:r>
              <a:rPr lang="en-AU" dirty="0"/>
              <a:t>Q86.2 </a:t>
            </a:r>
            <a:r>
              <a:rPr lang="en-AU" b="1" dirty="0" err="1"/>
              <a:t>Dismorfisme</a:t>
            </a:r>
            <a:r>
              <a:rPr lang="en-AU" b="1" dirty="0"/>
              <a:t> </a:t>
            </a:r>
            <a:r>
              <a:rPr lang="en-AU" b="1" dirty="0" err="1"/>
              <a:t>akibat</a:t>
            </a:r>
            <a:r>
              <a:rPr lang="en-AU" b="1" dirty="0"/>
              <a:t> warfarin</a:t>
            </a:r>
            <a:endParaRPr lang="en-US" b="1" dirty="0"/>
          </a:p>
          <a:p>
            <a:r>
              <a:rPr lang="en-AU" dirty="0"/>
              <a:t>Q86.8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akibat</a:t>
            </a:r>
            <a:r>
              <a:rPr lang="en-AU" dirty="0"/>
              <a:t> </a:t>
            </a:r>
            <a:r>
              <a:rPr lang="en-AU" dirty="0" err="1"/>
              <a:t>penyebab</a:t>
            </a:r>
            <a:r>
              <a:rPr lang="en-AU" dirty="0"/>
              <a:t> </a:t>
            </a:r>
            <a:r>
              <a:rPr lang="en-AU" dirty="0" err="1"/>
              <a:t>luar</a:t>
            </a:r>
            <a:r>
              <a:rPr lang="en-AU" dirty="0"/>
              <a:t> yang </a:t>
            </a:r>
            <a:r>
              <a:rPr lang="en-AU" dirty="0" err="1"/>
              <a:t>diketahui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8757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Autofit/>
          </a:bodyPr>
          <a:lstStyle/>
          <a:p>
            <a:r>
              <a:rPr lang="en-US" sz="3600" dirty="0"/>
              <a:t>Q87 </a:t>
            </a:r>
            <a:r>
              <a:rPr lang="en-US" sz="3600" dirty="0" err="1"/>
              <a:t>Sindroma</a:t>
            </a:r>
            <a:r>
              <a:rPr lang="en-US" sz="3600" dirty="0"/>
              <a:t> </a:t>
            </a:r>
            <a:r>
              <a:rPr lang="en-US" sz="3600" dirty="0" err="1"/>
              <a:t>malformasi</a:t>
            </a:r>
            <a:r>
              <a:rPr lang="en-US" sz="3600" dirty="0"/>
              <a:t> </a:t>
            </a:r>
            <a:r>
              <a:rPr lang="en-US" sz="3600" dirty="0" err="1"/>
              <a:t>kongenital</a:t>
            </a:r>
            <a:r>
              <a:rPr lang="en-US" sz="3600" dirty="0"/>
              <a:t> lain yang </a:t>
            </a:r>
            <a:r>
              <a:rPr lang="en-US" sz="3600" dirty="0" err="1"/>
              <a:t>mengganggu</a:t>
            </a:r>
            <a:r>
              <a:rPr lang="en-US" sz="3600" dirty="0"/>
              <a:t> </a:t>
            </a:r>
            <a:r>
              <a:rPr lang="en-US" sz="3600" dirty="0" err="1"/>
              <a:t>berbagai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Q87.0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yang </a:t>
            </a:r>
            <a:r>
              <a:rPr lang="en-AU" b="1" dirty="0" err="1"/>
              <a:t>terutama</a:t>
            </a:r>
            <a:r>
              <a:rPr lang="en-AU" b="1" dirty="0"/>
              <a:t> </a:t>
            </a:r>
            <a:r>
              <a:rPr lang="en-AU" b="1" dirty="0" err="1"/>
              <a:t>mengganggu</a:t>
            </a:r>
            <a:r>
              <a:rPr lang="en-AU" b="1" dirty="0"/>
              <a:t> </a:t>
            </a:r>
            <a:r>
              <a:rPr lang="en-AU" b="1" dirty="0" err="1"/>
              <a:t>bentuk</a:t>
            </a:r>
            <a:r>
              <a:rPr lang="en-AU" b="1" dirty="0"/>
              <a:t> </a:t>
            </a:r>
            <a:r>
              <a:rPr lang="en-AU" b="1" dirty="0" err="1"/>
              <a:t>muka</a:t>
            </a:r>
            <a:r>
              <a:rPr lang="en-US" b="1" dirty="0"/>
              <a:t>; </a:t>
            </a:r>
            <a:r>
              <a:rPr lang="en-AU" dirty="0" err="1"/>
              <a:t>Akroefalopolisindaktili</a:t>
            </a:r>
            <a:r>
              <a:rPr lang="en-AU" dirty="0"/>
              <a:t>, </a:t>
            </a:r>
            <a:r>
              <a:rPr lang="en-AU" dirty="0" err="1"/>
              <a:t>akroefalosindaktili</a:t>
            </a:r>
            <a:r>
              <a:rPr lang="en-AU" dirty="0"/>
              <a:t> [</a:t>
            </a:r>
            <a:r>
              <a:rPr lang="en-AU" dirty="0" err="1"/>
              <a:t>Apert</a:t>
            </a:r>
            <a:r>
              <a:rPr lang="en-AU" dirty="0"/>
              <a:t>]</a:t>
            </a:r>
            <a:r>
              <a:rPr lang="en-US" dirty="0"/>
              <a:t>;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kriptoftalmos</a:t>
            </a:r>
            <a:r>
              <a:rPr lang="en-AU" dirty="0"/>
              <a:t>, </a:t>
            </a:r>
            <a:r>
              <a:rPr lang="en-AU" dirty="0" err="1"/>
              <a:t>cyclopia</a:t>
            </a:r>
            <a:r>
              <a:rPr lang="en-AU" dirty="0"/>
              <a:t>, whistling face [</a:t>
            </a:r>
            <a:r>
              <a:rPr lang="en-AU" dirty="0" err="1"/>
              <a:t>wajah</a:t>
            </a:r>
            <a:r>
              <a:rPr lang="en-AU" dirty="0"/>
              <a:t> </a:t>
            </a:r>
            <a:r>
              <a:rPr lang="en-AU" dirty="0" err="1"/>
              <a:t>bersiul</a:t>
            </a:r>
            <a:r>
              <a:rPr lang="en-AU" dirty="0"/>
              <a:t>]</a:t>
            </a:r>
            <a:r>
              <a:rPr lang="en-US" dirty="0"/>
              <a:t>;</a:t>
            </a:r>
            <a:r>
              <a:rPr lang="en-AU" dirty="0" err="1"/>
              <a:t>Sindroma</a:t>
            </a:r>
            <a:r>
              <a:rPr lang="en-AU" dirty="0"/>
              <a:t>: </a:t>
            </a:r>
            <a:r>
              <a:rPr lang="en-AU" dirty="0" err="1"/>
              <a:t>oro</a:t>
            </a:r>
            <a:r>
              <a:rPr lang="en-AU" dirty="0"/>
              <a:t>-facial-digital, 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Sindroma</a:t>
            </a:r>
            <a:r>
              <a:rPr lang="en-AU" dirty="0"/>
              <a:t>: </a:t>
            </a:r>
            <a:r>
              <a:rPr lang="en-AU" dirty="0" err="1"/>
              <a:t>Goldenhar</a:t>
            </a:r>
            <a:r>
              <a:rPr lang="en-AU" dirty="0"/>
              <a:t>, </a:t>
            </a:r>
            <a:r>
              <a:rPr lang="en-AU" dirty="0" err="1"/>
              <a:t>Moebius</a:t>
            </a:r>
            <a:r>
              <a:rPr lang="en-AU" dirty="0"/>
              <a:t>, Robin, </a:t>
            </a:r>
            <a:r>
              <a:rPr lang="en-AU" dirty="0" err="1"/>
              <a:t>Treacher</a:t>
            </a:r>
            <a:r>
              <a:rPr lang="en-AU" dirty="0"/>
              <a:t> Collins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Q87.1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yang </a:t>
            </a:r>
            <a:r>
              <a:rPr lang="en-AU" b="1" dirty="0" err="1"/>
              <a:t>terutama</a:t>
            </a:r>
            <a:r>
              <a:rPr lang="en-AU" b="1" dirty="0"/>
              <a:t> </a:t>
            </a:r>
            <a:r>
              <a:rPr lang="en-AU" b="1" dirty="0" err="1"/>
              <a:t>berhubungan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tubuh</a:t>
            </a:r>
            <a:r>
              <a:rPr lang="en-AU" b="1" dirty="0"/>
              <a:t> </a:t>
            </a:r>
            <a:r>
              <a:rPr lang="en-AU" b="1" dirty="0" err="1"/>
              <a:t>pendek</a:t>
            </a:r>
            <a:r>
              <a:rPr lang="en-AU" b="1" dirty="0"/>
              <a:t> </a:t>
            </a:r>
            <a:r>
              <a:rPr lang="en-US" dirty="0"/>
              <a:t>;</a:t>
            </a:r>
            <a:r>
              <a:rPr lang="en-AU" dirty="0" err="1"/>
              <a:t>Sindroma</a:t>
            </a:r>
            <a:r>
              <a:rPr lang="en-AU" dirty="0"/>
              <a:t>: </a:t>
            </a:r>
            <a:r>
              <a:rPr lang="en-AU" dirty="0" err="1"/>
              <a:t>Aarskog</a:t>
            </a:r>
            <a:r>
              <a:rPr lang="en-AU" dirty="0"/>
              <a:t>, </a:t>
            </a:r>
            <a:r>
              <a:rPr lang="en-AU" dirty="0" err="1"/>
              <a:t>Cockayne</a:t>
            </a:r>
            <a:r>
              <a:rPr lang="en-AU" dirty="0"/>
              <a:t>, De Lange, </a:t>
            </a:r>
            <a:r>
              <a:rPr lang="en-AU" dirty="0" err="1"/>
              <a:t>Dubowitz</a:t>
            </a:r>
            <a:r>
              <a:rPr lang="en-AU" dirty="0"/>
              <a:t>, Noonan, </a:t>
            </a:r>
            <a:r>
              <a:rPr lang="en-AU" dirty="0" err="1"/>
              <a:t>Prader-Willi</a:t>
            </a:r>
            <a:r>
              <a:rPr lang="en-AU" dirty="0"/>
              <a:t>,</a:t>
            </a:r>
            <a:r>
              <a:rPr lang="en-US" dirty="0"/>
              <a:t>;</a:t>
            </a:r>
            <a:r>
              <a:rPr lang="en-AU" dirty="0" err="1"/>
              <a:t>Sindroma</a:t>
            </a:r>
            <a:r>
              <a:rPr lang="en-AU" dirty="0"/>
              <a:t>: </a:t>
            </a:r>
            <a:r>
              <a:rPr lang="en-AU" dirty="0" err="1"/>
              <a:t>Robinow</a:t>
            </a:r>
            <a:r>
              <a:rPr lang="en-AU" dirty="0"/>
              <a:t>-Silverman-Smith, Russell-Silver, </a:t>
            </a:r>
            <a:r>
              <a:rPr lang="en-AU" dirty="0" err="1"/>
              <a:t>Seckel</a:t>
            </a:r>
            <a:r>
              <a:rPr lang="en-AU" dirty="0"/>
              <a:t>, Smith-</a:t>
            </a:r>
            <a:r>
              <a:rPr lang="en-AU" dirty="0" err="1"/>
              <a:t>Lemli</a:t>
            </a:r>
            <a:r>
              <a:rPr lang="en-AU" dirty="0"/>
              <a:t>-</a:t>
            </a:r>
            <a:r>
              <a:rPr lang="en-AU" dirty="0" err="1"/>
              <a:t>Opitz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sindroma</a:t>
            </a:r>
            <a:r>
              <a:rPr lang="en-AU" dirty="0"/>
              <a:t> Ellis-van </a:t>
            </a:r>
            <a:r>
              <a:rPr lang="en-AU" dirty="0" err="1"/>
              <a:t>Creveld</a:t>
            </a:r>
            <a:r>
              <a:rPr lang="en-AU" dirty="0"/>
              <a:t> (Q77.6)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Q87.2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yangterutama</a:t>
            </a:r>
            <a:r>
              <a:rPr lang="en-AU" b="1" dirty="0"/>
              <a:t> </a:t>
            </a:r>
            <a:r>
              <a:rPr lang="en-AU" b="1" dirty="0" err="1"/>
              <a:t>mengenai</a:t>
            </a:r>
            <a:r>
              <a:rPr lang="en-AU" b="1" dirty="0"/>
              <a:t> </a:t>
            </a:r>
            <a:r>
              <a:rPr lang="en-AU" b="1" dirty="0" err="1"/>
              <a:t>anggota</a:t>
            </a:r>
            <a:r>
              <a:rPr lang="en-US" b="1" dirty="0"/>
              <a:t> </a:t>
            </a:r>
            <a:r>
              <a:rPr lang="en-US" b="1" dirty="0" err="1"/>
              <a:t>tubuh</a:t>
            </a:r>
            <a:r>
              <a:rPr lang="en-US" b="1" dirty="0"/>
              <a:t> ; </a:t>
            </a:r>
            <a:r>
              <a:rPr lang="en-AU" dirty="0" err="1"/>
              <a:t>Sindroma</a:t>
            </a:r>
            <a:r>
              <a:rPr lang="en-AU" dirty="0"/>
              <a:t>: nail patella, </a:t>
            </a:r>
            <a:r>
              <a:rPr lang="en-AU" dirty="0" err="1"/>
              <a:t>sirenomelia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Sindroma</a:t>
            </a:r>
            <a:r>
              <a:rPr lang="en-AU" dirty="0"/>
              <a:t>: Holt-</a:t>
            </a:r>
            <a:r>
              <a:rPr lang="en-AU" dirty="0" err="1"/>
              <a:t>Oram</a:t>
            </a:r>
            <a:r>
              <a:rPr lang="en-AU" dirty="0"/>
              <a:t>, </a:t>
            </a:r>
            <a:r>
              <a:rPr lang="en-AU" dirty="0" err="1"/>
              <a:t>Klippel</a:t>
            </a:r>
            <a:r>
              <a:rPr lang="en-AU" dirty="0"/>
              <a:t>-</a:t>
            </a:r>
            <a:r>
              <a:rPr lang="en-AU" dirty="0" err="1"/>
              <a:t>Trénaunay</a:t>
            </a:r>
            <a:r>
              <a:rPr lang="en-AU" dirty="0"/>
              <a:t>-Weber, Rubinstein-</a:t>
            </a:r>
            <a:r>
              <a:rPr lang="en-AU" dirty="0" err="1"/>
              <a:t>Taybi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Sindroma</a:t>
            </a:r>
            <a:r>
              <a:rPr lang="en-AU" dirty="0"/>
              <a:t>: </a:t>
            </a:r>
            <a:r>
              <a:rPr lang="en-AU" dirty="0" err="1"/>
              <a:t>Trombositopenia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Absent Radius [TAR]</a:t>
            </a:r>
            <a:r>
              <a:rPr lang="en-US" dirty="0"/>
              <a:t>;</a:t>
            </a:r>
            <a:r>
              <a:rPr lang="en-AU" dirty="0" err="1"/>
              <a:t>Sindroma</a:t>
            </a:r>
            <a:r>
              <a:rPr lang="en-AU" dirty="0"/>
              <a:t> VATER (</a:t>
            </a:r>
            <a:r>
              <a:rPr lang="en-AU" dirty="0" err="1"/>
              <a:t>cacad</a:t>
            </a:r>
            <a:r>
              <a:rPr lang="en-AU" dirty="0"/>
              <a:t> Vertebra, Anus </a:t>
            </a:r>
            <a:r>
              <a:rPr lang="en-AU" dirty="0" err="1"/>
              <a:t>imperforata</a:t>
            </a:r>
            <a:r>
              <a:rPr lang="en-AU" dirty="0"/>
              <a:t>, fistula </a:t>
            </a:r>
            <a:r>
              <a:rPr lang="en-AU" dirty="0" err="1"/>
              <a:t>TrakheoEsophagus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displasia</a:t>
            </a:r>
            <a:r>
              <a:rPr lang="en-AU" dirty="0"/>
              <a:t> Radius and Renal)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Q87.3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yang </a:t>
            </a:r>
            <a:r>
              <a:rPr lang="en-AU" b="1" dirty="0" err="1"/>
              <a:t>mencakup</a:t>
            </a:r>
            <a:r>
              <a:rPr lang="en-AU" b="1" dirty="0"/>
              <a:t> </a:t>
            </a:r>
            <a:r>
              <a:rPr lang="en-AU" b="1" dirty="0" err="1"/>
              <a:t>pertumbuhan</a:t>
            </a:r>
            <a:r>
              <a:rPr lang="en-AU" b="1" dirty="0"/>
              <a:t> </a:t>
            </a:r>
            <a:r>
              <a:rPr lang="en-AU" b="1" dirty="0" err="1"/>
              <a:t>awal</a:t>
            </a:r>
            <a:r>
              <a:rPr lang="en-AU" b="1" dirty="0"/>
              <a:t> </a:t>
            </a:r>
            <a:r>
              <a:rPr lang="en-AU" b="1" dirty="0" err="1"/>
              <a:t>berlebihan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 err="1"/>
              <a:t>Sindroma</a:t>
            </a:r>
            <a:r>
              <a:rPr lang="en-AU" dirty="0"/>
              <a:t>: Beckwith-</a:t>
            </a:r>
            <a:r>
              <a:rPr lang="en-AU" dirty="0" err="1"/>
              <a:t>Wiedemann</a:t>
            </a:r>
            <a:r>
              <a:rPr lang="en-AU" dirty="0"/>
              <a:t>, </a:t>
            </a:r>
            <a:r>
              <a:rPr lang="en-AU" dirty="0" err="1"/>
              <a:t>Sotos</a:t>
            </a:r>
            <a:r>
              <a:rPr lang="en-AU" dirty="0"/>
              <a:t>, Weaver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Q87.4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Marfan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Q87.5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perubahan</a:t>
            </a:r>
            <a:r>
              <a:rPr lang="en-AU" b="1" dirty="0"/>
              <a:t> lain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err="1"/>
              <a:t>tulang</a:t>
            </a:r>
            <a:r>
              <a:rPr lang="en-AU" b="1" dirty="0"/>
              <a:t> </a:t>
            </a:r>
            <a:r>
              <a:rPr lang="en-AU" b="1" dirty="0" err="1"/>
              <a:t>lainnya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Q87.8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lain yang </a:t>
            </a:r>
            <a:r>
              <a:rPr lang="en-AU" dirty="0" err="1"/>
              <a:t>dijelaskan</a:t>
            </a:r>
            <a:r>
              <a:rPr lang="en-AU" dirty="0"/>
              <a:t>, </a:t>
            </a:r>
            <a:r>
              <a:rPr lang="en-AU" dirty="0" err="1"/>
              <a:t>n.e.c</a:t>
            </a:r>
            <a:r>
              <a:rPr lang="en-AU" dirty="0"/>
              <a:t>.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Sindroma</a:t>
            </a:r>
            <a:r>
              <a:rPr lang="en-AU" dirty="0"/>
              <a:t>: </a:t>
            </a:r>
            <a:r>
              <a:rPr lang="en-AU" dirty="0" err="1"/>
              <a:t>Alport</a:t>
            </a:r>
            <a:r>
              <a:rPr lang="en-AU" dirty="0"/>
              <a:t>, Laurence-Moon(-</a:t>
            </a:r>
            <a:r>
              <a:rPr lang="en-AU" dirty="0" err="1"/>
              <a:t>Bardet</a:t>
            </a:r>
            <a:r>
              <a:rPr lang="en-AU" dirty="0"/>
              <a:t>)-</a:t>
            </a:r>
            <a:r>
              <a:rPr lang="en-AU" dirty="0" err="1"/>
              <a:t>Biedl</a:t>
            </a:r>
            <a:r>
              <a:rPr lang="en-AU" dirty="0"/>
              <a:t>, </a:t>
            </a:r>
            <a:r>
              <a:rPr lang="en-AU" dirty="0" err="1"/>
              <a:t>Zellweger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4316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Q89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lain, </a:t>
            </a:r>
            <a:r>
              <a:rPr lang="en-US" dirty="0" err="1"/>
              <a:t>n.e.c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Q89.0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limpa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Asplenia</a:t>
            </a:r>
            <a:r>
              <a:rPr lang="en-AU" dirty="0"/>
              <a:t> (</a:t>
            </a:r>
            <a:r>
              <a:rPr lang="en-AU" dirty="0" err="1"/>
              <a:t>kongenital</a:t>
            </a:r>
            <a:r>
              <a:rPr lang="en-AU" dirty="0"/>
              <a:t>),</a:t>
            </a:r>
            <a:r>
              <a:rPr lang="en-US" dirty="0"/>
              <a:t>;</a:t>
            </a:r>
            <a:r>
              <a:rPr lang="en-AU" dirty="0"/>
              <a:t> Splenomegaly </a:t>
            </a:r>
            <a:r>
              <a:rPr lang="en-AU" dirty="0" err="1"/>
              <a:t>kongenital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isomerisme</a:t>
            </a:r>
            <a:r>
              <a:rPr lang="en-AU" dirty="0"/>
              <a:t> atrial appendages (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asplenia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polysplenia</a:t>
            </a:r>
            <a:r>
              <a:rPr lang="en-AU" dirty="0"/>
              <a:t>) (Q20.6)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Q89.1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kelenjar</a:t>
            </a:r>
            <a:r>
              <a:rPr lang="en-AU" b="1" dirty="0"/>
              <a:t> adrenal</a:t>
            </a:r>
            <a:endParaRPr lang="en-US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hiperplasia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adrenal (E25.0)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Q89.2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kelenjar</a:t>
            </a:r>
            <a:r>
              <a:rPr lang="en-AU" b="1" dirty="0"/>
              <a:t> </a:t>
            </a:r>
            <a:r>
              <a:rPr lang="en-AU" b="1" dirty="0" err="1"/>
              <a:t>endokrin</a:t>
            </a:r>
            <a:r>
              <a:rPr lang="en-AU" b="1" dirty="0"/>
              <a:t> lain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kelenjar</a:t>
            </a:r>
            <a:r>
              <a:rPr lang="en-AU" dirty="0"/>
              <a:t> parathyroid </a:t>
            </a:r>
            <a:r>
              <a:rPr lang="en-AU" dirty="0" err="1"/>
              <a:t>atau</a:t>
            </a:r>
            <a:r>
              <a:rPr lang="en-AU" dirty="0"/>
              <a:t> thyroid</a:t>
            </a:r>
            <a:r>
              <a:rPr lang="en-US" dirty="0"/>
              <a:t>;</a:t>
            </a:r>
            <a:r>
              <a:rPr lang="en-AU" dirty="0" err="1"/>
              <a:t>Duktus</a:t>
            </a:r>
            <a:r>
              <a:rPr lang="en-AU" dirty="0"/>
              <a:t> </a:t>
            </a:r>
            <a:r>
              <a:rPr lang="en-AU" dirty="0" err="1"/>
              <a:t>thyroglossus</a:t>
            </a:r>
            <a:r>
              <a:rPr lang="en-AU" dirty="0"/>
              <a:t> </a:t>
            </a:r>
            <a:r>
              <a:rPr lang="en-AU" dirty="0" err="1"/>
              <a:t>persisten</a:t>
            </a:r>
            <a:r>
              <a:rPr lang="en-AU" dirty="0"/>
              <a:t>; </a:t>
            </a:r>
            <a:r>
              <a:rPr lang="en-AU" dirty="0" err="1"/>
              <a:t>kista</a:t>
            </a:r>
            <a:r>
              <a:rPr lang="en-AU" dirty="0"/>
              <a:t> </a:t>
            </a:r>
            <a:r>
              <a:rPr lang="en-AU" dirty="0" err="1"/>
              <a:t>thyroglossus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Q89.3 </a:t>
            </a:r>
            <a:r>
              <a:rPr lang="en-AU" b="1" dirty="0" err="1"/>
              <a:t>Situs</a:t>
            </a:r>
            <a:r>
              <a:rPr lang="en-AU" b="1" dirty="0"/>
              <a:t> </a:t>
            </a:r>
            <a:r>
              <a:rPr lang="en-AU" b="1" dirty="0" err="1"/>
              <a:t>inversus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Dextrocardia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inversus</a:t>
            </a:r>
            <a:r>
              <a:rPr lang="en-US" dirty="0"/>
              <a:t>;</a:t>
            </a:r>
            <a:r>
              <a:rPr lang="en-AU" dirty="0"/>
              <a:t> Mirror-image atrial arrangement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inversus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inversus</a:t>
            </a:r>
            <a:r>
              <a:rPr lang="en-AU" dirty="0"/>
              <a:t>: </a:t>
            </a:r>
            <a:r>
              <a:rPr lang="en-AU" dirty="0" err="1"/>
              <a:t>abdominalis</a:t>
            </a:r>
            <a:r>
              <a:rPr lang="en-AU" dirty="0"/>
              <a:t>, </a:t>
            </a:r>
            <a:r>
              <a:rPr lang="en-AU" dirty="0" err="1"/>
              <a:t>thoracis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Situs</a:t>
            </a:r>
            <a:r>
              <a:rPr lang="en-AU" dirty="0"/>
              <a:t> </a:t>
            </a:r>
            <a:r>
              <a:rPr lang="en-AU" dirty="0" err="1"/>
              <a:t>transversus</a:t>
            </a:r>
            <a:r>
              <a:rPr lang="en-AU" dirty="0"/>
              <a:t>: </a:t>
            </a:r>
            <a:r>
              <a:rPr lang="en-AU" dirty="0" err="1"/>
              <a:t>abdominalis</a:t>
            </a:r>
            <a:r>
              <a:rPr lang="en-AU" dirty="0"/>
              <a:t>, </a:t>
            </a:r>
            <a:r>
              <a:rPr lang="en-AU" dirty="0" err="1"/>
              <a:t>thoracis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Transposisi</a:t>
            </a:r>
            <a:r>
              <a:rPr lang="en-AU" dirty="0"/>
              <a:t> </a:t>
            </a:r>
            <a:r>
              <a:rPr lang="en-AU" dirty="0" err="1"/>
              <a:t>visera</a:t>
            </a:r>
            <a:r>
              <a:rPr lang="en-AU" dirty="0"/>
              <a:t>: abdomen, </a:t>
            </a:r>
            <a:r>
              <a:rPr lang="en-AU" dirty="0" err="1"/>
              <a:t>thoraks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dextrocardia</a:t>
            </a:r>
            <a:r>
              <a:rPr lang="en-AU" dirty="0"/>
              <a:t> NOS (Q24.0)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Q89.4 </a:t>
            </a:r>
            <a:r>
              <a:rPr lang="en-AU" b="1" dirty="0"/>
              <a:t>Conjoined twins </a:t>
            </a:r>
            <a:r>
              <a:rPr lang="en-AU" dirty="0"/>
              <a:t>– </a:t>
            </a:r>
            <a:r>
              <a:rPr lang="en-AU" dirty="0" err="1"/>
              <a:t>kembar</a:t>
            </a:r>
            <a:r>
              <a:rPr lang="en-AU" dirty="0"/>
              <a:t> </a:t>
            </a:r>
            <a:r>
              <a:rPr lang="en-AU" dirty="0" err="1"/>
              <a:t>siam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Kraniopagus</a:t>
            </a:r>
            <a:r>
              <a:rPr lang="en-AU" dirty="0"/>
              <a:t>, </a:t>
            </a:r>
            <a:r>
              <a:rPr lang="en-AU" dirty="0" err="1"/>
              <a:t>disefali</a:t>
            </a:r>
            <a:r>
              <a:rPr lang="en-AU" dirty="0"/>
              <a:t>, double monster, </a:t>
            </a:r>
            <a:r>
              <a:rPr lang="en-AU" dirty="0" err="1"/>
              <a:t>pigopagus</a:t>
            </a:r>
            <a:r>
              <a:rPr lang="en-AU" dirty="0"/>
              <a:t>, </a:t>
            </a:r>
            <a:r>
              <a:rPr lang="en-AU" dirty="0" err="1"/>
              <a:t>torakopagus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Q89.7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ganda</a:t>
            </a:r>
            <a:r>
              <a:rPr lang="en-AU" dirty="0"/>
              <a:t>, </a:t>
            </a:r>
            <a:r>
              <a:rPr lang="en-AU" dirty="0" err="1"/>
              <a:t>n.e.c</a:t>
            </a:r>
            <a:r>
              <a:rPr lang="en-AU" dirty="0"/>
              <a:t>.</a:t>
            </a:r>
            <a:r>
              <a:rPr lang="en-US" dirty="0"/>
              <a:t>;</a:t>
            </a:r>
            <a:r>
              <a:rPr lang="en-AU" dirty="0"/>
              <a:t> Monster NOS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pt-BR" dirty="0"/>
              <a:t>Anomali atau deformitas kongenital ganda NOS 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 </a:t>
            </a:r>
            <a:r>
              <a:rPr lang="pt-BR" i="1" dirty="0"/>
              <a:t>Kecuali</a:t>
            </a:r>
            <a:r>
              <a:rPr lang="pt-BR" dirty="0"/>
              <a:t>: sindroma malformasi kongenital yang mengganggu banyak sistem (Q87.-)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Q89.8 Malformasi kongenital lain yang dijelaskan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Q89.9 Malformasi kongenital, tidak dijelaskan</a:t>
            </a:r>
            <a:r>
              <a:rPr lang="en-US" dirty="0"/>
              <a:t>;</a:t>
            </a:r>
            <a:r>
              <a:rPr lang="pt-BR" dirty="0"/>
              <a:t> 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NOS, </a:t>
            </a:r>
            <a:r>
              <a:rPr lang="en-AU" dirty="0" err="1"/>
              <a:t>deformitas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6347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/>
          </a:bodyPr>
          <a:lstStyle/>
          <a:p>
            <a:r>
              <a:rPr lang="nl-NL" dirty="0"/>
              <a:t>Q90-Q99    Kelainan kromosom, yang tidak diklasifikasikan ditempat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916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Q90 </a:t>
            </a:r>
            <a:r>
              <a:rPr lang="en-US" b="1" dirty="0" err="1"/>
              <a:t>Sindroma</a:t>
            </a:r>
            <a:r>
              <a:rPr lang="en-US" b="1" dirty="0"/>
              <a:t> Down</a:t>
            </a:r>
          </a:p>
          <a:p>
            <a:r>
              <a:rPr lang="en-US" dirty="0"/>
              <a:t>Q91 </a:t>
            </a:r>
            <a:r>
              <a:rPr lang="en-US" b="1" dirty="0" err="1"/>
              <a:t>Sindroma</a:t>
            </a:r>
            <a:r>
              <a:rPr lang="en-US" b="1" dirty="0"/>
              <a:t> Edwards and </a:t>
            </a:r>
            <a:r>
              <a:rPr lang="en-US" b="1" dirty="0" err="1"/>
              <a:t>Sindroma</a:t>
            </a:r>
            <a:r>
              <a:rPr lang="en-US" b="1" dirty="0"/>
              <a:t> </a:t>
            </a:r>
            <a:r>
              <a:rPr lang="en-US" b="1" dirty="0" err="1"/>
              <a:t>Patau</a:t>
            </a:r>
            <a:endParaRPr lang="en-US" b="1" dirty="0"/>
          </a:p>
          <a:p>
            <a:r>
              <a:rPr lang="en-US" dirty="0"/>
              <a:t>Q92 </a:t>
            </a:r>
            <a:r>
              <a:rPr lang="en-US" b="1" dirty="0" err="1"/>
              <a:t>Trisomi</a:t>
            </a:r>
            <a:r>
              <a:rPr lang="en-US" b="1" dirty="0"/>
              <a:t> lain 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trisomi</a:t>
            </a:r>
            <a:r>
              <a:rPr lang="en-US" b="1" dirty="0"/>
              <a:t> </a:t>
            </a:r>
            <a:r>
              <a:rPr lang="en-US" b="1" dirty="0" err="1"/>
              <a:t>parsial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autosome, </a:t>
            </a:r>
            <a:r>
              <a:rPr lang="en-US" dirty="0" err="1"/>
              <a:t>n.e.</a:t>
            </a:r>
            <a:r>
              <a:rPr lang="en-US" dirty="0"/>
              <a:t> c.</a:t>
            </a:r>
          </a:p>
          <a:p>
            <a:r>
              <a:rPr lang="en-US" dirty="0"/>
              <a:t>Q93 </a:t>
            </a:r>
            <a:r>
              <a:rPr lang="en-US" b="1" dirty="0" err="1"/>
              <a:t>Monosomi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penghapusan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autosom</a:t>
            </a:r>
            <a:r>
              <a:rPr lang="en-US" dirty="0"/>
              <a:t>, </a:t>
            </a:r>
            <a:r>
              <a:rPr lang="en-US" dirty="0" err="1"/>
              <a:t>n.e.c</a:t>
            </a:r>
            <a:r>
              <a:rPr lang="en-US" dirty="0"/>
              <a:t>.</a:t>
            </a:r>
          </a:p>
          <a:p>
            <a:r>
              <a:rPr lang="en-US" dirty="0"/>
              <a:t>Q95 </a:t>
            </a:r>
            <a:r>
              <a:rPr lang="en-US" b="1" dirty="0"/>
              <a:t>Balanced rearrangements </a:t>
            </a:r>
            <a:r>
              <a:rPr lang="en-US" b="1" dirty="0" err="1"/>
              <a:t>dan</a:t>
            </a:r>
            <a:r>
              <a:rPr lang="en-US" b="1" dirty="0"/>
              <a:t> structural markers, </a:t>
            </a:r>
            <a:r>
              <a:rPr lang="en-US" dirty="0" err="1"/>
              <a:t>n.e.c</a:t>
            </a:r>
            <a:r>
              <a:rPr lang="en-US" dirty="0"/>
              <a:t>.</a:t>
            </a:r>
          </a:p>
          <a:p>
            <a:r>
              <a:rPr lang="en-US" dirty="0"/>
              <a:t>Q96 </a:t>
            </a:r>
            <a:r>
              <a:rPr lang="en-US" b="1" dirty="0"/>
              <a:t>Turner's syndrome</a:t>
            </a:r>
          </a:p>
          <a:p>
            <a:r>
              <a:rPr lang="en-US" dirty="0"/>
              <a:t>Q97 </a:t>
            </a:r>
            <a:r>
              <a:rPr lang="en-US" b="1" dirty="0" err="1"/>
              <a:t>Kelainan</a:t>
            </a:r>
            <a:r>
              <a:rPr lang="en-US" b="1" dirty="0"/>
              <a:t> </a:t>
            </a:r>
            <a:r>
              <a:rPr lang="en-US" b="1" dirty="0" err="1"/>
              <a:t>kromosom</a:t>
            </a:r>
            <a:r>
              <a:rPr lang="en-US" b="1" dirty="0"/>
              <a:t> sex </a:t>
            </a:r>
            <a:r>
              <a:rPr lang="en-US" b="1" dirty="0" err="1"/>
              <a:t>lainnya</a:t>
            </a:r>
            <a:r>
              <a:rPr lang="en-US" b="1" dirty="0"/>
              <a:t>, </a:t>
            </a:r>
            <a:r>
              <a:rPr lang="en-US" b="1" dirty="0" err="1"/>
              <a:t>fenotipe</a:t>
            </a:r>
            <a:r>
              <a:rPr lang="en-US" b="1" dirty="0"/>
              <a:t> </a:t>
            </a:r>
            <a:r>
              <a:rPr lang="en-US" b="1" dirty="0" err="1"/>
              <a:t>wanita</a:t>
            </a:r>
            <a:r>
              <a:rPr lang="en-US" b="1" dirty="0"/>
              <a:t>, </a:t>
            </a:r>
            <a:r>
              <a:rPr lang="en-US" dirty="0" err="1"/>
              <a:t>n.e.c</a:t>
            </a:r>
            <a:r>
              <a:rPr lang="en-US" dirty="0"/>
              <a:t>.</a:t>
            </a:r>
          </a:p>
          <a:p>
            <a:r>
              <a:rPr lang="en-US" dirty="0"/>
              <a:t>Q98 </a:t>
            </a:r>
            <a:r>
              <a:rPr lang="en-US" b="1" dirty="0" err="1"/>
              <a:t>Kelainan</a:t>
            </a:r>
            <a:r>
              <a:rPr lang="en-US" b="1" dirty="0"/>
              <a:t> </a:t>
            </a:r>
            <a:r>
              <a:rPr lang="en-US" b="1" dirty="0" err="1"/>
              <a:t>kromosom</a:t>
            </a:r>
            <a:r>
              <a:rPr lang="en-US" b="1" dirty="0"/>
              <a:t> sex </a:t>
            </a:r>
            <a:r>
              <a:rPr lang="en-US" b="1" dirty="0" err="1"/>
              <a:t>lainnya</a:t>
            </a:r>
            <a:r>
              <a:rPr lang="en-US" b="1" dirty="0"/>
              <a:t>, </a:t>
            </a:r>
            <a:r>
              <a:rPr lang="en-US" b="1" dirty="0" err="1"/>
              <a:t>fenotipe</a:t>
            </a:r>
            <a:r>
              <a:rPr lang="en-US" b="1" dirty="0"/>
              <a:t> </a:t>
            </a:r>
            <a:r>
              <a:rPr lang="en-US" b="1" dirty="0" err="1"/>
              <a:t>pria</a:t>
            </a:r>
            <a:r>
              <a:rPr lang="en-US" dirty="0"/>
              <a:t>, </a:t>
            </a:r>
            <a:r>
              <a:rPr lang="en-US" dirty="0" err="1"/>
              <a:t>n.e.c</a:t>
            </a:r>
            <a:r>
              <a:rPr lang="en-US" dirty="0"/>
              <a:t>.</a:t>
            </a:r>
          </a:p>
          <a:p>
            <a:r>
              <a:rPr lang="fi-FI" b="1" dirty="0"/>
              <a:t>Q99 Kelainan kromosom lain, n.e.c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0550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/>
              <a:t>Q90 </a:t>
            </a:r>
            <a:r>
              <a:rPr lang="en-US" b="1" dirty="0" err="1"/>
              <a:t>Sindroma</a:t>
            </a:r>
            <a:r>
              <a:rPr lang="en-US" b="1" dirty="0"/>
              <a:t>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Q90.0 </a:t>
            </a:r>
            <a:r>
              <a:rPr lang="en-AU" b="1" dirty="0" err="1"/>
              <a:t>Trisomi</a:t>
            </a:r>
            <a:r>
              <a:rPr lang="en-AU" b="1" dirty="0"/>
              <a:t> 21, nondisjunction meiosis</a:t>
            </a:r>
            <a:endParaRPr lang="en-US" b="1" dirty="0"/>
          </a:p>
          <a:p>
            <a:r>
              <a:rPr lang="en-AU" dirty="0"/>
              <a:t>Q90.1 </a:t>
            </a:r>
            <a:r>
              <a:rPr lang="en-AU" b="1" dirty="0" err="1"/>
              <a:t>Trisomi</a:t>
            </a:r>
            <a:r>
              <a:rPr lang="en-AU" b="1" dirty="0"/>
              <a:t> 21,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dirty="0"/>
              <a:t>(nondisjunction mitosis)</a:t>
            </a:r>
            <a:endParaRPr lang="en-US" dirty="0"/>
          </a:p>
          <a:p>
            <a:r>
              <a:rPr lang="en-AU" dirty="0"/>
              <a:t>Q90.2 </a:t>
            </a:r>
            <a:r>
              <a:rPr lang="en-AU" b="1" dirty="0" err="1"/>
              <a:t>Trisomi</a:t>
            </a:r>
            <a:r>
              <a:rPr lang="en-AU" b="1" dirty="0"/>
              <a:t> 21, </a:t>
            </a:r>
            <a:r>
              <a:rPr lang="en-AU" b="1" dirty="0" err="1"/>
              <a:t>translokasi</a:t>
            </a:r>
            <a:endParaRPr lang="en-US" b="1" dirty="0"/>
          </a:p>
          <a:p>
            <a:r>
              <a:rPr lang="en-AU" dirty="0"/>
              <a:t>Q90.9 c Down,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r>
              <a:rPr lang="en-AU" dirty="0"/>
              <a:t>, </a:t>
            </a:r>
            <a:r>
              <a:rPr lang="en-AU" dirty="0" err="1"/>
              <a:t>Trisomi</a:t>
            </a:r>
            <a:r>
              <a:rPr lang="en-AU" dirty="0"/>
              <a:t> 21 NOS </a:t>
            </a:r>
          </a:p>
          <a:p>
            <a:r>
              <a:rPr lang="en-AU" dirty="0"/>
              <a:t>[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posisi</a:t>
            </a:r>
            <a:r>
              <a:rPr lang="en-AU" dirty="0"/>
              <a:t> 21 </a:t>
            </a:r>
            <a:r>
              <a:rPr lang="en-AU" dirty="0" err="1"/>
              <a:t>terdapat</a:t>
            </a:r>
            <a:r>
              <a:rPr lang="en-AU" dirty="0"/>
              <a:t> 3 </a:t>
            </a:r>
            <a:r>
              <a:rPr lang="en-AU" dirty="0" err="1"/>
              <a:t>kromosom</a:t>
            </a:r>
            <a:r>
              <a:rPr lang="en-AU" dirty="0"/>
              <a:t>, </a:t>
            </a:r>
            <a:r>
              <a:rPr lang="en-AU" dirty="0" err="1"/>
              <a:t>bukan</a:t>
            </a:r>
            <a:r>
              <a:rPr lang="en-AU" dirty="0"/>
              <a:t> </a:t>
            </a:r>
            <a:r>
              <a:rPr lang="en-AU" dirty="0" err="1"/>
              <a:t>sepasang</a:t>
            </a:r>
            <a:r>
              <a:rPr lang="en-AU" dirty="0"/>
              <a:t>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0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Q05 Spina bifida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85000" lnSpcReduction="20000"/>
          </a:bodyPr>
          <a:lstStyle/>
          <a:p>
            <a:r>
              <a:rPr lang="fi-FI" i="1" dirty="0"/>
              <a:t>Termasuk</a:t>
            </a:r>
            <a:r>
              <a:rPr lang="fi-FI" dirty="0"/>
              <a:t>: hidromeningokel (spinal), meningokel (spinal</a:t>
            </a:r>
            <a:r>
              <a:rPr lang="en-US" dirty="0"/>
              <a:t>;</a:t>
            </a:r>
            <a:r>
              <a:rPr lang="fi-FI" dirty="0"/>
              <a:t> mielokel, meningomielokel, mielomeningokel, siringomielokel  </a:t>
            </a:r>
            <a:r>
              <a:rPr lang="en-US" dirty="0"/>
              <a:t>;</a:t>
            </a:r>
            <a:r>
              <a:rPr lang="fi-FI" dirty="0"/>
              <a:t>  </a:t>
            </a:r>
            <a:r>
              <a:rPr lang="it-IT" dirty="0"/>
              <a:t>rachischisis, spina bifida (aperta)(cystica)</a:t>
            </a:r>
            <a:endParaRPr lang="en-US" dirty="0"/>
          </a:p>
          <a:p>
            <a:pPr lvl="1"/>
            <a:r>
              <a:rPr lang="it-IT" i="1" dirty="0"/>
              <a:t>Kecuali</a:t>
            </a:r>
            <a:r>
              <a:rPr lang="it-IT" dirty="0"/>
              <a:t>:  sindroma Arnold-Chiari (Q07.0), spina bifida occulta (Q76.0)</a:t>
            </a:r>
            <a:endParaRPr lang="en-US" dirty="0"/>
          </a:p>
          <a:p>
            <a:r>
              <a:rPr lang="it-IT" dirty="0"/>
              <a:t>Q05.0 </a:t>
            </a:r>
            <a:r>
              <a:rPr lang="it-IT" b="1" dirty="0"/>
              <a:t>Spina bifida servikalis dengan hidrosefalus</a:t>
            </a:r>
            <a:endParaRPr lang="en-US" b="1" dirty="0"/>
          </a:p>
          <a:p>
            <a:r>
              <a:rPr lang="it-IT" dirty="0"/>
              <a:t>Q05.1 </a:t>
            </a:r>
            <a:r>
              <a:rPr lang="it-IT" b="1" dirty="0"/>
              <a:t>Spina bifida torakalis dengan hidrosefalus  </a:t>
            </a:r>
            <a:r>
              <a:rPr lang="en-US" dirty="0"/>
              <a:t>;</a:t>
            </a:r>
            <a:r>
              <a:rPr lang="it-IT" dirty="0"/>
              <a:t>  Spina bifida dorsalis atau torakolumbalis dengan hidrosefalus</a:t>
            </a:r>
            <a:endParaRPr lang="en-US" dirty="0"/>
          </a:p>
          <a:p>
            <a:r>
              <a:rPr lang="it-IT" dirty="0"/>
              <a:t>Q05.2 </a:t>
            </a:r>
            <a:r>
              <a:rPr lang="it-IT" b="1" dirty="0"/>
              <a:t>Spina bifida lumbalis dengan hidrosefalus  </a:t>
            </a:r>
            <a:r>
              <a:rPr lang="en-US" dirty="0"/>
              <a:t>;</a:t>
            </a:r>
            <a:r>
              <a:rPr lang="it-IT" dirty="0"/>
              <a:t> Spina bifida lumbosakralis dengan hidrosefalus</a:t>
            </a:r>
            <a:endParaRPr lang="en-US" dirty="0"/>
          </a:p>
          <a:p>
            <a:r>
              <a:rPr lang="it-IT" dirty="0"/>
              <a:t>Q05.3 </a:t>
            </a:r>
            <a:r>
              <a:rPr lang="it-IT" b="1" dirty="0"/>
              <a:t>Spina bifida sakralis dengan hidrosefalus</a:t>
            </a:r>
            <a:endParaRPr lang="en-US" b="1" dirty="0"/>
          </a:p>
          <a:p>
            <a:r>
              <a:rPr lang="it-IT" dirty="0"/>
              <a:t>Q05.4 </a:t>
            </a:r>
            <a:r>
              <a:rPr lang="it-IT" b="1" dirty="0"/>
              <a:t>Spina bifida tidak dijelaskan dengan hidrosefalus</a:t>
            </a:r>
            <a:endParaRPr lang="en-US" b="1" dirty="0"/>
          </a:p>
          <a:p>
            <a:r>
              <a:rPr lang="en-US" dirty="0"/>
              <a:t>Q05.5 </a:t>
            </a:r>
            <a:r>
              <a:rPr lang="en-US" b="1" dirty="0" err="1"/>
              <a:t>Spina</a:t>
            </a:r>
            <a:r>
              <a:rPr lang="en-US" b="1" dirty="0"/>
              <a:t> bifida </a:t>
            </a:r>
            <a:r>
              <a:rPr lang="en-US" b="1" dirty="0" err="1"/>
              <a:t>servikalis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hidrosefalus</a:t>
            </a:r>
            <a:endParaRPr lang="en-US" b="1" dirty="0"/>
          </a:p>
          <a:p>
            <a:r>
              <a:rPr lang="en-US" dirty="0"/>
              <a:t>Q05.6 </a:t>
            </a:r>
            <a:r>
              <a:rPr lang="en-US" b="1" dirty="0" err="1"/>
              <a:t>Spina</a:t>
            </a:r>
            <a:r>
              <a:rPr lang="en-US" b="1" dirty="0"/>
              <a:t> bifida </a:t>
            </a:r>
            <a:r>
              <a:rPr lang="en-US" b="1" dirty="0" err="1"/>
              <a:t>torakalis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hidrosefalus</a:t>
            </a:r>
            <a:r>
              <a:rPr lang="en-US" b="1" dirty="0"/>
              <a:t>  ; </a:t>
            </a:r>
            <a:r>
              <a:rPr lang="pt-BR" dirty="0"/>
              <a:t>Spina bifida: dorsalis NOS, torakolumbalis NOS</a:t>
            </a:r>
            <a:endParaRPr lang="en-US" dirty="0"/>
          </a:p>
          <a:p>
            <a:r>
              <a:rPr lang="pt-BR" dirty="0"/>
              <a:t>Q05.7 </a:t>
            </a:r>
            <a:r>
              <a:rPr lang="pt-BR" b="1" dirty="0"/>
              <a:t>Spina bifida lumbalis tanpa hidrosefalus  </a:t>
            </a:r>
            <a:r>
              <a:rPr lang="en-US" b="1" dirty="0"/>
              <a:t>;</a:t>
            </a:r>
            <a:r>
              <a:rPr lang="pt-BR" b="1" dirty="0"/>
              <a:t> </a:t>
            </a:r>
            <a:r>
              <a:rPr lang="pt-BR" dirty="0"/>
              <a:t>Spina bifida lumbosakralis NOS</a:t>
            </a:r>
            <a:endParaRPr lang="en-US" dirty="0"/>
          </a:p>
          <a:p>
            <a:r>
              <a:rPr lang="pt-BR" dirty="0"/>
              <a:t>Q05.8 </a:t>
            </a:r>
            <a:r>
              <a:rPr lang="pt-BR" b="1" dirty="0"/>
              <a:t>Spina bifida sakralis tanpa hidrosefalus</a:t>
            </a:r>
            <a:endParaRPr lang="en-US" b="1" dirty="0"/>
          </a:p>
          <a:p>
            <a:r>
              <a:rPr lang="pt-BR" dirty="0"/>
              <a:t>Q05.9 </a:t>
            </a:r>
            <a:r>
              <a:rPr lang="pt-BR" b="1" dirty="0"/>
              <a:t>Spina bifida, tidak dijelaskan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65464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Q91 </a:t>
            </a:r>
            <a:r>
              <a:rPr lang="en-US" sz="3600" dirty="0" err="1"/>
              <a:t>Sindroma</a:t>
            </a:r>
            <a:r>
              <a:rPr lang="en-US" sz="3600" dirty="0"/>
              <a:t> Edwards and </a:t>
            </a:r>
            <a:r>
              <a:rPr lang="en-US" sz="3600" dirty="0" err="1"/>
              <a:t>Sindroma</a:t>
            </a:r>
            <a:r>
              <a:rPr lang="en-US" sz="3600" dirty="0"/>
              <a:t> </a:t>
            </a:r>
            <a:r>
              <a:rPr lang="en-US" sz="3600" dirty="0" err="1"/>
              <a:t>Patau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AU" dirty="0"/>
              <a:t>Q91.0 </a:t>
            </a:r>
            <a:r>
              <a:rPr lang="en-AU" b="1" dirty="0" err="1"/>
              <a:t>Trisomi</a:t>
            </a:r>
            <a:r>
              <a:rPr lang="en-AU" b="1" dirty="0"/>
              <a:t> 18, nondisjunction meiosis</a:t>
            </a:r>
            <a:endParaRPr lang="en-US" b="1" dirty="0"/>
          </a:p>
          <a:p>
            <a:r>
              <a:rPr lang="en-AU" dirty="0"/>
              <a:t>Q91.1 </a:t>
            </a:r>
            <a:r>
              <a:rPr lang="en-AU" b="1" dirty="0" err="1"/>
              <a:t>Trisomi</a:t>
            </a:r>
            <a:r>
              <a:rPr lang="en-AU" b="1" dirty="0"/>
              <a:t> 18,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dirty="0"/>
              <a:t>(nondisjunction mitosis)</a:t>
            </a:r>
            <a:endParaRPr lang="en-US" dirty="0"/>
          </a:p>
          <a:p>
            <a:r>
              <a:rPr lang="en-AU" dirty="0"/>
              <a:t>Q91.2 </a:t>
            </a:r>
            <a:r>
              <a:rPr lang="en-AU" b="1" dirty="0" err="1"/>
              <a:t>Trisomi</a:t>
            </a:r>
            <a:r>
              <a:rPr lang="en-AU" b="1" dirty="0"/>
              <a:t> 18, </a:t>
            </a:r>
            <a:r>
              <a:rPr lang="en-AU" b="1" dirty="0" err="1"/>
              <a:t>translokasi</a:t>
            </a:r>
            <a:endParaRPr lang="en-US" b="1" dirty="0"/>
          </a:p>
          <a:p>
            <a:r>
              <a:rPr lang="en-AU" dirty="0"/>
              <a:t>Q91.3 </a:t>
            </a:r>
            <a:r>
              <a:rPr lang="en-AU" b="1" dirty="0" err="1"/>
              <a:t>Sindroma</a:t>
            </a:r>
            <a:r>
              <a:rPr lang="en-AU" b="1" dirty="0"/>
              <a:t> Edwards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Q91.4 </a:t>
            </a:r>
            <a:r>
              <a:rPr lang="en-AU" b="1" dirty="0" err="1"/>
              <a:t>Trisomi</a:t>
            </a:r>
            <a:r>
              <a:rPr lang="en-AU" b="1" dirty="0"/>
              <a:t> 13, nondisjunction meiosis</a:t>
            </a:r>
            <a:endParaRPr lang="en-US" b="1" dirty="0"/>
          </a:p>
          <a:p>
            <a:r>
              <a:rPr lang="en-AU" dirty="0"/>
              <a:t>Q91.5 </a:t>
            </a:r>
            <a:r>
              <a:rPr lang="en-AU" b="1" dirty="0" err="1"/>
              <a:t>Trisomi</a:t>
            </a:r>
            <a:r>
              <a:rPr lang="en-AU" b="1" dirty="0"/>
              <a:t> 13,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dirty="0"/>
              <a:t>(nondisjunction mitosis)</a:t>
            </a:r>
            <a:endParaRPr lang="en-US" dirty="0"/>
          </a:p>
          <a:p>
            <a:r>
              <a:rPr lang="en-AU" dirty="0"/>
              <a:t>Q91.6 </a:t>
            </a:r>
            <a:r>
              <a:rPr lang="en-AU" b="1" dirty="0" err="1"/>
              <a:t>Trisomi</a:t>
            </a:r>
            <a:r>
              <a:rPr lang="en-AU" b="1" dirty="0"/>
              <a:t> 13, </a:t>
            </a:r>
            <a:r>
              <a:rPr lang="en-AU" b="1" dirty="0" err="1"/>
              <a:t>translokasi</a:t>
            </a:r>
            <a:endParaRPr lang="en-US" b="1" dirty="0"/>
          </a:p>
          <a:p>
            <a:r>
              <a:rPr lang="en-AU" dirty="0"/>
              <a:t>Q91.7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Patau</a:t>
            </a:r>
            <a:r>
              <a:rPr lang="en-AU" b="1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0869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/>
              <a:t>Q92 </a:t>
            </a:r>
            <a:r>
              <a:rPr lang="en-US" sz="3200" dirty="0" err="1"/>
              <a:t>Trisomi</a:t>
            </a:r>
            <a:r>
              <a:rPr lang="en-US" sz="3200" dirty="0"/>
              <a:t> lain 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trisomi</a:t>
            </a:r>
            <a:r>
              <a:rPr lang="en-US" sz="3200" dirty="0"/>
              <a:t> </a:t>
            </a:r>
            <a:r>
              <a:rPr lang="en-US" sz="3200" dirty="0" err="1"/>
              <a:t>parsial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autosome, not elsewhere classified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953000"/>
          </a:xfrm>
        </p:spPr>
        <p:txBody>
          <a:bodyPr>
            <a:normAutofit fontScale="85000" lnSpcReduction="10000"/>
          </a:bodyPr>
          <a:lstStyle/>
          <a:p>
            <a:r>
              <a:rPr lang="en-AU" i="1" dirty="0" err="1"/>
              <a:t>Termasuk</a:t>
            </a:r>
            <a:r>
              <a:rPr lang="en-AU" dirty="0"/>
              <a:t>:  </a:t>
            </a:r>
            <a:r>
              <a:rPr lang="en-AU" dirty="0" err="1"/>
              <a:t>translokasi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insersi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berimbang</a:t>
            </a:r>
            <a:endParaRPr lang="en-US" dirty="0"/>
          </a:p>
          <a:p>
            <a:pPr lvl="1"/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trisomi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13, 18, 21 (Q90-Q91)</a:t>
            </a:r>
            <a:endParaRPr lang="en-US" dirty="0"/>
          </a:p>
          <a:p>
            <a:r>
              <a:rPr lang="en-AU" dirty="0"/>
              <a:t>Q92.0 </a:t>
            </a:r>
            <a:r>
              <a:rPr lang="en-AU" b="1" dirty="0" err="1"/>
              <a:t>Trisomi</a:t>
            </a:r>
            <a:r>
              <a:rPr lang="en-AU" b="1" dirty="0"/>
              <a:t> whole chromosome, nondisjunction meiosis</a:t>
            </a:r>
            <a:endParaRPr lang="en-US" b="1" dirty="0"/>
          </a:p>
          <a:p>
            <a:r>
              <a:rPr lang="en-AU" dirty="0"/>
              <a:t>Q92.1 </a:t>
            </a:r>
            <a:r>
              <a:rPr lang="en-AU" b="1" dirty="0" err="1"/>
              <a:t>Trisomi</a:t>
            </a:r>
            <a:r>
              <a:rPr lang="en-AU" b="1" dirty="0"/>
              <a:t> whole chromosome,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dirty="0"/>
              <a:t>(nondisjunction mitosis)</a:t>
            </a:r>
            <a:endParaRPr lang="en-US" dirty="0"/>
          </a:p>
          <a:p>
            <a:r>
              <a:rPr lang="en-AU" dirty="0"/>
              <a:t>Q92.2 </a:t>
            </a:r>
            <a:r>
              <a:rPr lang="en-AU" b="1" dirty="0" err="1"/>
              <a:t>Trisomi</a:t>
            </a:r>
            <a:r>
              <a:rPr lang="en-AU" b="1" dirty="0"/>
              <a:t> </a:t>
            </a:r>
            <a:r>
              <a:rPr lang="en-AU" b="1" dirty="0" err="1"/>
              <a:t>parsial</a:t>
            </a:r>
            <a:r>
              <a:rPr lang="en-AU" b="1" dirty="0"/>
              <a:t> mayor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Duplikasi</a:t>
            </a:r>
            <a:r>
              <a:rPr lang="en-AU" dirty="0"/>
              <a:t> whole arm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.</a:t>
            </a:r>
            <a:endParaRPr lang="en-US" dirty="0"/>
          </a:p>
          <a:p>
            <a:r>
              <a:rPr lang="en-AU" dirty="0"/>
              <a:t>Q92.3 </a:t>
            </a:r>
            <a:r>
              <a:rPr lang="en-AU" b="1" dirty="0" err="1"/>
              <a:t>Trisomi</a:t>
            </a:r>
            <a:r>
              <a:rPr lang="en-AU" b="1" dirty="0"/>
              <a:t> </a:t>
            </a:r>
            <a:r>
              <a:rPr lang="en-AU" b="1" dirty="0" err="1"/>
              <a:t>parsial</a:t>
            </a:r>
            <a:r>
              <a:rPr lang="en-AU" b="1" dirty="0"/>
              <a:t> minor</a:t>
            </a:r>
            <a:r>
              <a:rPr lang="en-US" b="1" dirty="0"/>
              <a:t>;</a:t>
            </a:r>
            <a:r>
              <a:rPr lang="en-AU" b="1" dirty="0"/>
              <a:t> </a:t>
            </a:r>
            <a:r>
              <a:rPr lang="en-AU" dirty="0"/>
              <a:t> </a:t>
            </a:r>
            <a:r>
              <a:rPr lang="en-AU" dirty="0" err="1"/>
              <a:t>Duplikasi</a:t>
            </a:r>
            <a:r>
              <a:rPr lang="en-AU" dirty="0"/>
              <a:t> </a:t>
            </a:r>
            <a:r>
              <a:rPr lang="en-AU" dirty="0" err="1"/>
              <a:t>kurang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whole arm</a:t>
            </a:r>
            <a:endParaRPr lang="en-US" dirty="0"/>
          </a:p>
          <a:p>
            <a:r>
              <a:rPr lang="en-AU" dirty="0"/>
              <a:t>Q92.4 </a:t>
            </a:r>
            <a:r>
              <a:rPr lang="en-AU" dirty="0" err="1"/>
              <a:t>Duplikasi</a:t>
            </a:r>
            <a:r>
              <a:rPr lang="en-AU" dirty="0"/>
              <a:t> </a:t>
            </a:r>
            <a:r>
              <a:rPr lang="en-AU" dirty="0" err="1"/>
              <a:t>hanya</a:t>
            </a:r>
            <a:r>
              <a:rPr lang="en-AU" dirty="0"/>
              <a:t> </a:t>
            </a:r>
            <a:r>
              <a:rPr lang="en-AU" dirty="0" err="1"/>
              <a:t>terlihat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prometafase</a:t>
            </a:r>
            <a:endParaRPr lang="en-US" dirty="0"/>
          </a:p>
          <a:p>
            <a:r>
              <a:rPr lang="en-AU" dirty="0"/>
              <a:t>Q92.5 </a:t>
            </a:r>
            <a:r>
              <a:rPr lang="en-AU" dirty="0" err="1"/>
              <a:t>Duplikasi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complex rearrangements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Q92.6 </a:t>
            </a:r>
            <a:r>
              <a:rPr lang="en-AU" b="1" dirty="0" err="1"/>
              <a:t>Kromosom</a:t>
            </a:r>
            <a:r>
              <a:rPr lang="en-AU" b="1" dirty="0"/>
              <a:t> extra marker</a:t>
            </a:r>
            <a:endParaRPr lang="en-US" b="1" dirty="0"/>
          </a:p>
          <a:p>
            <a:r>
              <a:rPr lang="en-AU" dirty="0"/>
              <a:t>Q92.7 </a:t>
            </a:r>
            <a:r>
              <a:rPr lang="en-AU" b="1" dirty="0" err="1"/>
              <a:t>Triploidi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poliploidi</a:t>
            </a:r>
            <a:endParaRPr lang="en-US" b="1" dirty="0"/>
          </a:p>
          <a:p>
            <a:r>
              <a:rPr lang="en-AU" dirty="0"/>
              <a:t>Q92.8 </a:t>
            </a:r>
            <a:r>
              <a:rPr lang="en-AU" dirty="0" err="1"/>
              <a:t>Trisomi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trisomi</a:t>
            </a:r>
            <a:r>
              <a:rPr lang="en-AU" dirty="0"/>
              <a:t> </a:t>
            </a:r>
            <a:r>
              <a:rPr lang="en-AU" dirty="0" err="1"/>
              <a:t>parsial</a:t>
            </a:r>
            <a:r>
              <a:rPr lang="en-AU" dirty="0"/>
              <a:t> lain </a:t>
            </a:r>
            <a:r>
              <a:rPr lang="en-AU" dirty="0" err="1"/>
              <a:t>pada</a:t>
            </a:r>
            <a:r>
              <a:rPr lang="en-AU" dirty="0"/>
              <a:t> autosome yang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Q92.9 </a:t>
            </a:r>
            <a:r>
              <a:rPr lang="en-AU" dirty="0" err="1"/>
              <a:t>Trisomi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trisomi</a:t>
            </a:r>
            <a:r>
              <a:rPr lang="en-AU" dirty="0"/>
              <a:t> </a:t>
            </a:r>
            <a:r>
              <a:rPr lang="en-AU" dirty="0" err="1"/>
              <a:t>parsial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autosom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4729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>Q93 </a:t>
            </a:r>
            <a:r>
              <a:rPr lang="en-US" dirty="0" err="1"/>
              <a:t>Monosomi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penghapusan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autosom</a:t>
            </a:r>
            <a:r>
              <a:rPr lang="en-US" dirty="0"/>
              <a:t>, </a:t>
            </a:r>
            <a:r>
              <a:rPr lang="en-US" dirty="0" err="1"/>
              <a:t>n.e.c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181600"/>
          </a:xfrm>
        </p:spPr>
        <p:txBody>
          <a:bodyPr>
            <a:normAutofit/>
          </a:bodyPr>
          <a:lstStyle/>
          <a:p>
            <a:r>
              <a:rPr lang="en-AU" dirty="0"/>
              <a:t>Q93.0 </a:t>
            </a:r>
            <a:r>
              <a:rPr lang="en-AU" b="1" dirty="0" err="1"/>
              <a:t>Monosomi</a:t>
            </a:r>
            <a:r>
              <a:rPr lang="en-AU" b="1" dirty="0"/>
              <a:t> whole chromosome, nondisjunction meiosis</a:t>
            </a:r>
            <a:endParaRPr lang="en-US" b="1" dirty="0"/>
          </a:p>
          <a:p>
            <a:r>
              <a:rPr lang="en-AU" dirty="0"/>
              <a:t>Q93.1 </a:t>
            </a:r>
            <a:r>
              <a:rPr lang="en-AU" b="1" dirty="0" err="1"/>
              <a:t>Monosomi</a:t>
            </a:r>
            <a:r>
              <a:rPr lang="en-AU" b="1" dirty="0"/>
              <a:t> whole chromosome,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dirty="0"/>
              <a:t>(nondisjunction mitosis)</a:t>
            </a:r>
            <a:endParaRPr lang="en-US" dirty="0"/>
          </a:p>
          <a:p>
            <a:r>
              <a:rPr lang="en-AU" dirty="0"/>
              <a:t>Q93.2 </a:t>
            </a:r>
            <a:r>
              <a:rPr lang="en-AU" b="1" dirty="0" err="1"/>
              <a:t>Kromosome</a:t>
            </a:r>
            <a:r>
              <a:rPr lang="en-AU" b="1" dirty="0"/>
              <a:t> </a:t>
            </a:r>
            <a:r>
              <a:rPr lang="en-AU" b="1" dirty="0" err="1"/>
              <a:t>diganti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ring or </a:t>
            </a:r>
            <a:r>
              <a:rPr lang="en-AU" b="1" dirty="0" err="1"/>
              <a:t>disentrik</a:t>
            </a:r>
            <a:endParaRPr lang="en-US" b="1" dirty="0"/>
          </a:p>
          <a:p>
            <a:r>
              <a:rPr lang="en-AU" dirty="0"/>
              <a:t>Q93.3 </a:t>
            </a:r>
            <a:r>
              <a:rPr lang="en-AU" b="1" dirty="0" err="1"/>
              <a:t>Penghapusan</a:t>
            </a:r>
            <a:r>
              <a:rPr lang="en-AU" b="1" dirty="0"/>
              <a:t> </a:t>
            </a:r>
            <a:r>
              <a:rPr lang="en-AU" b="1" dirty="0" err="1"/>
              <a:t>lengan</a:t>
            </a:r>
            <a:r>
              <a:rPr lang="en-AU" b="1" dirty="0"/>
              <a:t> </a:t>
            </a:r>
            <a:r>
              <a:rPr lang="en-AU" b="1" dirty="0" err="1"/>
              <a:t>pendek</a:t>
            </a:r>
            <a:r>
              <a:rPr lang="en-AU" b="1" dirty="0"/>
              <a:t> </a:t>
            </a:r>
            <a:r>
              <a:rPr lang="en-AU" b="1" dirty="0" err="1"/>
              <a:t>kromosom</a:t>
            </a:r>
            <a:r>
              <a:rPr lang="en-AU" b="1" dirty="0"/>
              <a:t> </a:t>
            </a:r>
            <a:r>
              <a:rPr lang="en-AU" dirty="0"/>
              <a:t>4</a:t>
            </a:r>
            <a:r>
              <a:rPr lang="en-US" dirty="0"/>
              <a:t>;</a:t>
            </a:r>
            <a:r>
              <a:rPr lang="en-AU" dirty="0"/>
              <a:t>   </a:t>
            </a:r>
            <a:r>
              <a:rPr lang="en-AU" dirty="0" err="1"/>
              <a:t>Sindroma</a:t>
            </a:r>
            <a:r>
              <a:rPr lang="en-AU" dirty="0"/>
              <a:t> Wolff-</a:t>
            </a:r>
            <a:r>
              <a:rPr lang="en-AU" dirty="0" err="1"/>
              <a:t>Hirschorn</a:t>
            </a:r>
            <a:endParaRPr lang="en-US" dirty="0"/>
          </a:p>
          <a:p>
            <a:r>
              <a:rPr lang="en-AU" dirty="0"/>
              <a:t>Q93.4 </a:t>
            </a:r>
            <a:r>
              <a:rPr lang="en-AU" b="1" dirty="0" err="1"/>
              <a:t>Penghapusan</a:t>
            </a:r>
            <a:r>
              <a:rPr lang="en-AU" b="1" dirty="0"/>
              <a:t> </a:t>
            </a:r>
            <a:r>
              <a:rPr lang="en-AU" b="1" dirty="0" err="1"/>
              <a:t>lengan</a:t>
            </a:r>
            <a:r>
              <a:rPr lang="en-AU" b="1" dirty="0"/>
              <a:t> </a:t>
            </a:r>
            <a:r>
              <a:rPr lang="en-AU" b="1" dirty="0" err="1"/>
              <a:t>pendek</a:t>
            </a:r>
            <a:r>
              <a:rPr lang="en-AU" b="1" dirty="0"/>
              <a:t> </a:t>
            </a:r>
            <a:r>
              <a:rPr lang="en-AU" b="1" dirty="0" err="1"/>
              <a:t>kromosom</a:t>
            </a:r>
            <a:r>
              <a:rPr lang="en-AU" b="1" dirty="0"/>
              <a:t>  5</a:t>
            </a:r>
            <a:r>
              <a:rPr lang="en-US" dirty="0"/>
              <a:t>;</a:t>
            </a:r>
            <a:r>
              <a:rPr lang="en-AU" dirty="0"/>
              <a:t>  Cri-du-chat syndrome</a:t>
            </a:r>
            <a:endParaRPr lang="en-US" dirty="0"/>
          </a:p>
          <a:p>
            <a:r>
              <a:rPr lang="en-AU" dirty="0"/>
              <a:t>Q93.5 </a:t>
            </a:r>
            <a:r>
              <a:rPr lang="en-AU" dirty="0" err="1"/>
              <a:t>Penghapusan</a:t>
            </a:r>
            <a:r>
              <a:rPr lang="en-AU" dirty="0"/>
              <a:t> lain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bagian</a:t>
            </a:r>
            <a:r>
              <a:rPr lang="en-AU" dirty="0"/>
              <a:t> chromosome</a:t>
            </a:r>
            <a:endParaRPr lang="en-US" dirty="0"/>
          </a:p>
          <a:p>
            <a:r>
              <a:rPr lang="en-AU" dirty="0"/>
              <a:t>Q93.6 </a:t>
            </a:r>
            <a:r>
              <a:rPr lang="en-AU" dirty="0" err="1"/>
              <a:t>Penghapusan</a:t>
            </a:r>
            <a:r>
              <a:rPr lang="en-AU" dirty="0"/>
              <a:t> </a:t>
            </a:r>
            <a:r>
              <a:rPr lang="en-AU" dirty="0" err="1"/>
              <a:t>hanya</a:t>
            </a:r>
            <a:r>
              <a:rPr lang="en-AU" dirty="0"/>
              <a:t> </a:t>
            </a:r>
            <a:r>
              <a:rPr lang="en-AU" dirty="0" err="1"/>
              <a:t>terlihat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prometafase</a:t>
            </a:r>
            <a:endParaRPr lang="en-US" dirty="0"/>
          </a:p>
          <a:p>
            <a:r>
              <a:rPr lang="en-AU" dirty="0"/>
              <a:t>Q93.7 </a:t>
            </a:r>
            <a:r>
              <a:rPr lang="en-AU" dirty="0" err="1"/>
              <a:t>Penghapusan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complex rearrangements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Q93.8 </a:t>
            </a:r>
            <a:r>
              <a:rPr lang="en-AU" dirty="0" err="1"/>
              <a:t>Penghapusan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autosom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Q93.9 </a:t>
            </a:r>
            <a:r>
              <a:rPr lang="en-AU" dirty="0" err="1"/>
              <a:t>Penghapusan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autosom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06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Q95 Balanced rearrangements </a:t>
            </a:r>
            <a:r>
              <a:rPr lang="en-US" sz="3600" dirty="0" err="1"/>
              <a:t>dan</a:t>
            </a:r>
            <a:r>
              <a:rPr lang="en-US" sz="3600" dirty="0"/>
              <a:t> structural markers, </a:t>
            </a:r>
            <a:r>
              <a:rPr lang="en-US" sz="3600" dirty="0" err="1"/>
              <a:t>n.e.c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1"/>
            <a:ext cx="8991600" cy="4781550"/>
          </a:xfrm>
        </p:spPr>
        <p:txBody>
          <a:bodyPr>
            <a:normAutofit/>
          </a:bodyPr>
          <a:lstStyle/>
          <a:p>
            <a:r>
              <a:rPr lang="en-AU" i="1" dirty="0" err="1"/>
              <a:t>Termasuk</a:t>
            </a:r>
            <a:r>
              <a:rPr lang="en-AU" dirty="0"/>
              <a:t>: </a:t>
            </a:r>
            <a:r>
              <a:rPr lang="en-AU" dirty="0" err="1"/>
              <a:t>Translokasi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insersi</a:t>
            </a:r>
            <a:r>
              <a:rPr lang="en-AU" dirty="0"/>
              <a:t> timbal </a:t>
            </a:r>
            <a:r>
              <a:rPr lang="en-AU" dirty="0" err="1"/>
              <a:t>balik</a:t>
            </a:r>
            <a:r>
              <a:rPr lang="en-AU" dirty="0"/>
              <a:t> </a:t>
            </a:r>
            <a:r>
              <a:rPr lang="en-AU" dirty="0" err="1"/>
              <a:t>berimbang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Robertson</a:t>
            </a:r>
            <a:endParaRPr lang="en-US" dirty="0"/>
          </a:p>
          <a:p>
            <a:r>
              <a:rPr lang="en-AU" dirty="0"/>
              <a:t>Q95.0 </a:t>
            </a:r>
            <a:r>
              <a:rPr lang="en-AU" b="1" dirty="0" err="1"/>
              <a:t>Translokasi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insersi</a:t>
            </a:r>
            <a:r>
              <a:rPr lang="en-AU" b="1" dirty="0"/>
              <a:t> </a:t>
            </a:r>
            <a:r>
              <a:rPr lang="en-AU" b="1" dirty="0" err="1"/>
              <a:t>berimbang</a:t>
            </a:r>
            <a:r>
              <a:rPr lang="en-AU" b="1" dirty="0"/>
              <a:t>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err="1"/>
              <a:t>individu</a:t>
            </a:r>
            <a:r>
              <a:rPr lang="en-AU" b="1" dirty="0"/>
              <a:t> normal</a:t>
            </a:r>
            <a:endParaRPr lang="en-US" b="1" dirty="0"/>
          </a:p>
          <a:p>
            <a:r>
              <a:rPr lang="en-AU" dirty="0"/>
              <a:t>Q95.1 </a:t>
            </a:r>
            <a:r>
              <a:rPr lang="en-AU" b="1" dirty="0" err="1"/>
              <a:t>Inversi</a:t>
            </a:r>
            <a:r>
              <a:rPr lang="en-AU" b="1" dirty="0"/>
              <a:t> </a:t>
            </a:r>
            <a:r>
              <a:rPr lang="en-AU" b="1" dirty="0" err="1"/>
              <a:t>kromosom</a:t>
            </a:r>
            <a:r>
              <a:rPr lang="en-AU" b="1" dirty="0"/>
              <a:t>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err="1"/>
              <a:t>individu</a:t>
            </a:r>
            <a:r>
              <a:rPr lang="en-AU" b="1" dirty="0"/>
              <a:t> normal</a:t>
            </a:r>
            <a:endParaRPr lang="en-US" b="1" dirty="0"/>
          </a:p>
          <a:p>
            <a:r>
              <a:rPr lang="en-AU" dirty="0"/>
              <a:t>Q95.2 </a:t>
            </a:r>
            <a:r>
              <a:rPr lang="en-AU" b="1" dirty="0"/>
              <a:t>Balanced autosomal rearrangement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err="1"/>
              <a:t>individu</a:t>
            </a:r>
            <a:r>
              <a:rPr lang="en-AU" b="1" dirty="0"/>
              <a:t> abnormal</a:t>
            </a:r>
            <a:endParaRPr lang="en-US" b="1" dirty="0"/>
          </a:p>
          <a:p>
            <a:r>
              <a:rPr lang="en-AU" dirty="0"/>
              <a:t>Q95.3 </a:t>
            </a:r>
            <a:r>
              <a:rPr lang="en-AU" b="1" dirty="0"/>
              <a:t>Balanced sex/autosomal rearrangement </a:t>
            </a:r>
            <a:r>
              <a:rPr lang="en-AU" b="1" dirty="0" err="1"/>
              <a:t>pada</a:t>
            </a:r>
            <a:r>
              <a:rPr lang="en-AU" b="1" dirty="0"/>
              <a:t> </a:t>
            </a:r>
            <a:r>
              <a:rPr lang="en-AU" b="1" dirty="0" err="1"/>
              <a:t>individu</a:t>
            </a:r>
            <a:r>
              <a:rPr lang="en-AU" b="1" dirty="0"/>
              <a:t> abnormal</a:t>
            </a:r>
            <a:endParaRPr lang="en-US" b="1" dirty="0"/>
          </a:p>
          <a:p>
            <a:r>
              <a:rPr lang="en-AU" dirty="0"/>
              <a:t>Q95.4 </a:t>
            </a:r>
            <a:r>
              <a:rPr lang="en-AU" b="1" dirty="0" err="1"/>
              <a:t>Individu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marker </a:t>
            </a:r>
            <a:r>
              <a:rPr lang="en-AU" b="1" dirty="0" err="1"/>
              <a:t>heterokromatin</a:t>
            </a:r>
            <a:endParaRPr lang="en-US" b="1" dirty="0"/>
          </a:p>
          <a:p>
            <a:r>
              <a:rPr lang="en-AU" dirty="0"/>
              <a:t>Q95.5 </a:t>
            </a:r>
            <a:r>
              <a:rPr lang="en-AU" b="1" dirty="0" err="1"/>
              <a:t>Individu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autosomal fragile site</a:t>
            </a:r>
            <a:endParaRPr lang="en-US" b="1" dirty="0"/>
          </a:p>
          <a:p>
            <a:r>
              <a:rPr lang="en-AU" dirty="0"/>
              <a:t>Q95.8 Balanced rearrangements </a:t>
            </a:r>
            <a:r>
              <a:rPr lang="en-AU" dirty="0" err="1"/>
              <a:t>dan</a:t>
            </a:r>
            <a:r>
              <a:rPr lang="en-AU" dirty="0"/>
              <a:t> structural markers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Q95.9 Balanced rearrangement </a:t>
            </a:r>
            <a:r>
              <a:rPr lang="en-AU" dirty="0" err="1"/>
              <a:t>dan</a:t>
            </a:r>
            <a:r>
              <a:rPr lang="en-AU" dirty="0"/>
              <a:t> structural marker,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77305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dirty="0"/>
              <a:t>Q96 Turner's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[</a:t>
            </a:r>
            <a:r>
              <a:rPr lang="en-AU" dirty="0" err="1"/>
              <a:t>Perkembangan</a:t>
            </a:r>
            <a:r>
              <a:rPr lang="en-AU" dirty="0"/>
              <a:t> </a:t>
            </a:r>
            <a:r>
              <a:rPr lang="en-AU" dirty="0" err="1"/>
              <a:t>seksual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 </a:t>
            </a:r>
            <a:r>
              <a:rPr lang="en-AU" dirty="0" err="1"/>
              <a:t>terhalang</a:t>
            </a:r>
            <a:r>
              <a:rPr lang="en-AU" dirty="0"/>
              <a:t>, </a:t>
            </a:r>
            <a:r>
              <a:rPr lang="en-AU" dirty="0" err="1"/>
              <a:t>ovarium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berkembang</a:t>
            </a:r>
            <a:r>
              <a:rPr lang="en-AU" dirty="0"/>
              <a:t>]</a:t>
            </a:r>
            <a:endParaRPr lang="en-US" dirty="0"/>
          </a:p>
          <a:p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sindroma</a:t>
            </a:r>
            <a:r>
              <a:rPr lang="en-AU" dirty="0"/>
              <a:t> Noonan (Q87.1)</a:t>
            </a:r>
            <a:endParaRPr lang="en-US" dirty="0"/>
          </a:p>
          <a:p>
            <a:r>
              <a:rPr lang="en-AU" dirty="0"/>
              <a:t>Q96.0 </a:t>
            </a:r>
            <a:r>
              <a:rPr lang="en-AU" b="1" dirty="0"/>
              <a:t>Karyotype 45,X</a:t>
            </a:r>
            <a:endParaRPr lang="en-US" b="1" dirty="0"/>
          </a:p>
          <a:p>
            <a:r>
              <a:rPr lang="en-AU" dirty="0"/>
              <a:t>Q96.1 </a:t>
            </a:r>
            <a:r>
              <a:rPr lang="en-AU" b="1" dirty="0"/>
              <a:t>Karyotype 46,X </a:t>
            </a:r>
            <a:r>
              <a:rPr lang="en-AU" b="1" dirty="0" err="1"/>
              <a:t>iso</a:t>
            </a:r>
            <a:r>
              <a:rPr lang="en-AU" b="1" dirty="0"/>
              <a:t> </a:t>
            </a:r>
            <a:r>
              <a:rPr lang="en-AU" dirty="0"/>
              <a:t>(</a:t>
            </a:r>
            <a:r>
              <a:rPr lang="en-AU" dirty="0" err="1"/>
              <a:t>Xq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Q96.2 </a:t>
            </a:r>
            <a:r>
              <a:rPr lang="en-AU" b="1" dirty="0"/>
              <a:t>Karyotype 46,X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kromosom</a:t>
            </a:r>
            <a:r>
              <a:rPr lang="en-AU" b="1" dirty="0"/>
              <a:t> sex abnormal, </a:t>
            </a:r>
            <a:r>
              <a:rPr lang="en-AU" i="1" dirty="0" err="1"/>
              <a:t>Kecuali</a:t>
            </a:r>
            <a:r>
              <a:rPr lang="en-AU" dirty="0"/>
              <a:t> </a:t>
            </a:r>
            <a:r>
              <a:rPr lang="en-AU" dirty="0" err="1"/>
              <a:t>iso</a:t>
            </a:r>
            <a:r>
              <a:rPr lang="en-AU" dirty="0"/>
              <a:t> (</a:t>
            </a:r>
            <a:r>
              <a:rPr lang="en-AU" dirty="0" err="1"/>
              <a:t>Xq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Q96.3 </a:t>
            </a:r>
            <a:r>
              <a:rPr lang="en-AU" b="1" dirty="0" err="1"/>
              <a:t>Mosaicism</a:t>
            </a:r>
            <a:r>
              <a:rPr lang="en-AU" b="1" dirty="0"/>
              <a:t>, 45,X/46,XX or XY</a:t>
            </a:r>
            <a:endParaRPr lang="en-US" b="1" dirty="0"/>
          </a:p>
          <a:p>
            <a:r>
              <a:rPr lang="en-AU" dirty="0"/>
              <a:t>Q96.4 </a:t>
            </a:r>
            <a:r>
              <a:rPr lang="en-AU" b="1" dirty="0" err="1"/>
              <a:t>Mosaicism</a:t>
            </a:r>
            <a:r>
              <a:rPr lang="en-AU" b="1" dirty="0"/>
              <a:t>, 45,X/</a:t>
            </a:r>
            <a:r>
              <a:rPr lang="en-AU" b="1" dirty="0" err="1"/>
              <a:t>baris</a:t>
            </a:r>
            <a:r>
              <a:rPr lang="en-AU" b="1" dirty="0"/>
              <a:t> </a:t>
            </a:r>
            <a:r>
              <a:rPr lang="en-AU" b="1" dirty="0" err="1"/>
              <a:t>sel</a:t>
            </a:r>
            <a:r>
              <a:rPr lang="en-AU" b="1" dirty="0"/>
              <a:t> lain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kromoom</a:t>
            </a:r>
            <a:r>
              <a:rPr lang="en-AU" b="1" dirty="0"/>
              <a:t> sex abnormal</a:t>
            </a:r>
            <a:endParaRPr lang="en-US" b="1" dirty="0"/>
          </a:p>
          <a:p>
            <a:r>
              <a:rPr lang="en-AU" dirty="0"/>
              <a:t>Q96.8 Varian lain </a:t>
            </a:r>
            <a:r>
              <a:rPr lang="en-AU" dirty="0" err="1"/>
              <a:t>sindroma</a:t>
            </a:r>
            <a:r>
              <a:rPr lang="en-AU" dirty="0"/>
              <a:t> Turner</a:t>
            </a:r>
            <a:endParaRPr lang="en-US" dirty="0"/>
          </a:p>
          <a:p>
            <a:r>
              <a:rPr lang="en-AU" dirty="0"/>
              <a:t>Q96.9 </a:t>
            </a:r>
            <a:r>
              <a:rPr lang="en-AU" dirty="0" err="1"/>
              <a:t>Sindroma</a:t>
            </a:r>
            <a:r>
              <a:rPr lang="en-AU" dirty="0"/>
              <a:t> Turner,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9928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Q97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kromosom</a:t>
            </a:r>
            <a:r>
              <a:rPr lang="en-US" dirty="0"/>
              <a:t> sex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fenotipe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, </a:t>
            </a:r>
            <a:r>
              <a:rPr lang="en-US" dirty="0" err="1"/>
              <a:t>n.e.c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221163"/>
          </a:xfrm>
        </p:spPr>
        <p:txBody>
          <a:bodyPr>
            <a:normAutofit/>
          </a:bodyPr>
          <a:lstStyle/>
          <a:p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Sindroma</a:t>
            </a:r>
            <a:r>
              <a:rPr lang="en-AU" dirty="0"/>
              <a:t> Turner (Q96.-)</a:t>
            </a:r>
            <a:endParaRPr lang="en-US" dirty="0"/>
          </a:p>
          <a:p>
            <a:r>
              <a:rPr lang="en-AU" dirty="0"/>
              <a:t>Q97.0 </a:t>
            </a:r>
            <a:r>
              <a:rPr lang="en-AU" b="1" dirty="0"/>
              <a:t>Karyotype 47,XXX</a:t>
            </a:r>
            <a:endParaRPr lang="en-US" b="1" dirty="0"/>
          </a:p>
          <a:p>
            <a:r>
              <a:rPr lang="en-AU" dirty="0"/>
              <a:t>Q97.1 </a:t>
            </a:r>
            <a:r>
              <a:rPr lang="en-AU" b="1" dirty="0"/>
              <a:t>Female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lebih</a:t>
            </a:r>
            <a:r>
              <a:rPr lang="en-AU" b="1" dirty="0"/>
              <a:t> </a:t>
            </a:r>
            <a:r>
              <a:rPr lang="en-AU" b="1" dirty="0" err="1"/>
              <a:t>dari</a:t>
            </a:r>
            <a:r>
              <a:rPr lang="en-AU" b="1" dirty="0"/>
              <a:t> 3 chromosomes X</a:t>
            </a:r>
            <a:endParaRPr lang="en-US" b="1" dirty="0"/>
          </a:p>
          <a:p>
            <a:r>
              <a:rPr lang="en-AU" dirty="0"/>
              <a:t>Q97.2 </a:t>
            </a:r>
            <a:r>
              <a:rPr lang="en-AU" b="1" dirty="0" err="1"/>
              <a:t>Mosaicism</a:t>
            </a:r>
            <a:r>
              <a:rPr lang="en-AU" b="1" dirty="0"/>
              <a:t>, </a:t>
            </a:r>
            <a:r>
              <a:rPr lang="en-AU" b="1" dirty="0" err="1"/>
              <a:t>barisan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berbagai</a:t>
            </a:r>
            <a:r>
              <a:rPr lang="en-AU" b="1" dirty="0"/>
              <a:t> </a:t>
            </a:r>
            <a:r>
              <a:rPr lang="en-AU" b="1" dirty="0" err="1"/>
              <a:t>jumlah</a:t>
            </a:r>
            <a:r>
              <a:rPr lang="en-AU" b="1" dirty="0"/>
              <a:t> chromosomes X</a:t>
            </a:r>
            <a:endParaRPr lang="en-US" b="1" dirty="0"/>
          </a:p>
          <a:p>
            <a:r>
              <a:rPr lang="en-AU" dirty="0"/>
              <a:t>Q97.3 </a:t>
            </a:r>
            <a:r>
              <a:rPr lang="en-AU" b="1" dirty="0"/>
              <a:t>Female </a:t>
            </a:r>
            <a:r>
              <a:rPr lang="en-AU" b="1" dirty="0" err="1"/>
              <a:t>dengan</a:t>
            </a:r>
            <a:r>
              <a:rPr lang="en-AU" b="1" dirty="0"/>
              <a:t> karyotype 46,XY</a:t>
            </a:r>
            <a:endParaRPr lang="en-US" b="1" dirty="0"/>
          </a:p>
          <a:p>
            <a:r>
              <a:rPr lang="en-AU" dirty="0"/>
              <a:t>Q97.8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sex </a:t>
            </a:r>
            <a:r>
              <a:rPr lang="en-AU" dirty="0" err="1"/>
              <a:t>lainnya</a:t>
            </a:r>
            <a:r>
              <a:rPr lang="en-AU" dirty="0"/>
              <a:t> yang </a:t>
            </a:r>
            <a:r>
              <a:rPr lang="en-AU" dirty="0" err="1"/>
              <a:t>dijelaskan</a:t>
            </a:r>
            <a:r>
              <a:rPr lang="en-AU" dirty="0"/>
              <a:t>, </a:t>
            </a:r>
            <a:r>
              <a:rPr lang="en-AU" dirty="0" err="1"/>
              <a:t>fenotipe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, </a:t>
            </a:r>
            <a:endParaRPr lang="en-US" dirty="0"/>
          </a:p>
          <a:p>
            <a:r>
              <a:rPr lang="en-AU" dirty="0"/>
              <a:t>Q97.9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sex, </a:t>
            </a:r>
            <a:r>
              <a:rPr lang="en-AU" dirty="0" err="1"/>
              <a:t>fenotipe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113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>Q98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kromosom</a:t>
            </a:r>
            <a:r>
              <a:rPr lang="en-US" dirty="0"/>
              <a:t> sex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fenotipe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, </a:t>
            </a:r>
            <a:r>
              <a:rPr lang="en-US" dirty="0" err="1"/>
              <a:t>n.e.c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221163"/>
          </a:xfrm>
        </p:spPr>
        <p:txBody>
          <a:bodyPr>
            <a:normAutofit fontScale="77500" lnSpcReduction="20000"/>
          </a:bodyPr>
          <a:lstStyle/>
          <a:p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Klinefelter</a:t>
            </a:r>
            <a:r>
              <a:rPr lang="en-AU" dirty="0"/>
              <a:t>: </a:t>
            </a:r>
            <a:r>
              <a:rPr lang="en-AU" dirty="0" err="1"/>
              <a:t>pria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X </a:t>
            </a:r>
            <a:r>
              <a:rPr lang="en-AU" dirty="0" err="1"/>
              <a:t>ektra</a:t>
            </a:r>
            <a:r>
              <a:rPr lang="en-AU" dirty="0"/>
              <a:t>, </a:t>
            </a:r>
            <a:r>
              <a:rPr lang="en-AU" dirty="0" err="1"/>
              <a:t>steril</a:t>
            </a:r>
            <a:r>
              <a:rPr lang="en-AU" dirty="0"/>
              <a:t>, </a:t>
            </a:r>
            <a:r>
              <a:rPr lang="en-AU" dirty="0" err="1"/>
              <a:t>berciri</a:t>
            </a:r>
            <a:r>
              <a:rPr lang="en-AU" dirty="0"/>
              <a:t> </a:t>
            </a:r>
            <a:r>
              <a:rPr lang="en-AU" dirty="0" err="1"/>
              <a:t>wanita</a:t>
            </a:r>
            <a:r>
              <a:rPr lang="en-AU" dirty="0"/>
              <a:t>]</a:t>
            </a:r>
            <a:endParaRPr lang="en-US" dirty="0"/>
          </a:p>
          <a:p>
            <a:r>
              <a:rPr lang="en-AU" dirty="0"/>
              <a:t>Q98.0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Klinefelter</a:t>
            </a:r>
            <a:r>
              <a:rPr lang="en-AU" b="1" dirty="0"/>
              <a:t> </a:t>
            </a:r>
            <a:r>
              <a:rPr lang="en-AU" b="1" dirty="0" err="1"/>
              <a:t>kariotipe</a:t>
            </a:r>
            <a:r>
              <a:rPr lang="en-AU" b="1" dirty="0"/>
              <a:t> 47,XXY</a:t>
            </a:r>
            <a:endParaRPr lang="en-US" b="1" dirty="0"/>
          </a:p>
          <a:p>
            <a:r>
              <a:rPr lang="en-AU" dirty="0"/>
              <a:t>Q98.1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Klinefelter</a:t>
            </a:r>
            <a:r>
              <a:rPr lang="en-AU" b="1" dirty="0"/>
              <a:t>, </a:t>
            </a:r>
            <a:r>
              <a:rPr lang="en-AU" b="1" dirty="0" err="1"/>
              <a:t>pria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lebih</a:t>
            </a:r>
            <a:r>
              <a:rPr lang="en-AU" b="1" dirty="0"/>
              <a:t> </a:t>
            </a:r>
            <a:r>
              <a:rPr lang="en-AU" b="1" dirty="0" err="1"/>
              <a:t>dari</a:t>
            </a:r>
            <a:r>
              <a:rPr lang="en-AU" b="1" dirty="0"/>
              <a:t> 2 </a:t>
            </a:r>
            <a:r>
              <a:rPr lang="en-AU" b="1" dirty="0" err="1"/>
              <a:t>kromosom</a:t>
            </a:r>
            <a:r>
              <a:rPr lang="en-AU" b="1" dirty="0"/>
              <a:t> X</a:t>
            </a:r>
            <a:endParaRPr lang="en-US" b="1" dirty="0"/>
          </a:p>
          <a:p>
            <a:r>
              <a:rPr lang="en-AU" dirty="0"/>
              <a:t>Q98.2 </a:t>
            </a:r>
            <a:r>
              <a:rPr lang="en-AU" b="1" dirty="0" err="1"/>
              <a:t>Sindroma</a:t>
            </a:r>
            <a:r>
              <a:rPr lang="en-AU" b="1" dirty="0"/>
              <a:t> </a:t>
            </a:r>
            <a:r>
              <a:rPr lang="en-AU" b="1" dirty="0" err="1"/>
              <a:t>Klinefelter</a:t>
            </a:r>
            <a:r>
              <a:rPr lang="en-AU" b="1" dirty="0"/>
              <a:t>, </a:t>
            </a:r>
            <a:r>
              <a:rPr lang="en-AU" b="1" dirty="0" err="1"/>
              <a:t>pria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kariotipe</a:t>
            </a:r>
            <a:r>
              <a:rPr lang="en-AU" b="1" dirty="0"/>
              <a:t> 46,XX </a:t>
            </a:r>
            <a:endParaRPr lang="en-US" b="1" dirty="0"/>
          </a:p>
          <a:p>
            <a:r>
              <a:rPr lang="en-AU" dirty="0"/>
              <a:t>Q98.3 </a:t>
            </a:r>
            <a:r>
              <a:rPr lang="en-AU" b="1" dirty="0" err="1"/>
              <a:t>Pria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kariotipe</a:t>
            </a:r>
            <a:r>
              <a:rPr lang="en-AU" b="1" dirty="0"/>
              <a:t> 46,XX </a:t>
            </a:r>
            <a:r>
              <a:rPr lang="en-AU" dirty="0" err="1"/>
              <a:t>lainnya</a:t>
            </a:r>
            <a:endParaRPr lang="en-US" dirty="0"/>
          </a:p>
          <a:p>
            <a:r>
              <a:rPr lang="en-AU" dirty="0"/>
              <a:t>Q98.4 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Klinefelter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Q98.5 </a:t>
            </a:r>
            <a:r>
              <a:rPr lang="en-AU" b="1" dirty="0" err="1"/>
              <a:t>Kariotipe</a:t>
            </a:r>
            <a:r>
              <a:rPr lang="en-AU" b="1" dirty="0"/>
              <a:t> 47,XYY</a:t>
            </a:r>
            <a:endParaRPr lang="en-US" b="1" dirty="0"/>
          </a:p>
          <a:p>
            <a:r>
              <a:rPr lang="en-AU" dirty="0"/>
              <a:t>Q98.6 </a:t>
            </a:r>
            <a:r>
              <a:rPr lang="en-AU" b="1" dirty="0" err="1"/>
              <a:t>Pria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kromosom</a:t>
            </a:r>
            <a:r>
              <a:rPr lang="en-AU" b="1" dirty="0"/>
              <a:t> sex </a:t>
            </a:r>
            <a:r>
              <a:rPr lang="en-AU" b="1" dirty="0" err="1"/>
              <a:t>berstruktur</a:t>
            </a:r>
            <a:r>
              <a:rPr lang="en-AU" b="1" dirty="0"/>
              <a:t> abnormal</a:t>
            </a:r>
            <a:endParaRPr lang="en-US" b="1" dirty="0"/>
          </a:p>
          <a:p>
            <a:r>
              <a:rPr lang="en-AU" dirty="0"/>
              <a:t>Q98.7 </a:t>
            </a:r>
            <a:r>
              <a:rPr lang="en-AU" b="1" dirty="0" err="1"/>
              <a:t>Pria</a:t>
            </a:r>
            <a:r>
              <a:rPr lang="en-AU" b="1" dirty="0"/>
              <a:t> </a:t>
            </a:r>
            <a:r>
              <a:rPr lang="en-AU" b="1" dirty="0" err="1"/>
              <a:t>dengan</a:t>
            </a:r>
            <a:r>
              <a:rPr lang="en-AU" b="1" dirty="0"/>
              <a:t> </a:t>
            </a:r>
            <a:r>
              <a:rPr lang="en-AU" b="1" dirty="0" err="1"/>
              <a:t>mosaicism</a:t>
            </a:r>
            <a:r>
              <a:rPr lang="en-AU" b="1" dirty="0"/>
              <a:t> </a:t>
            </a:r>
            <a:r>
              <a:rPr lang="en-AU" b="1" dirty="0" err="1"/>
              <a:t>kromosom</a:t>
            </a:r>
            <a:r>
              <a:rPr lang="en-AU" b="1" dirty="0"/>
              <a:t> sex</a:t>
            </a:r>
            <a:endParaRPr lang="en-US" b="1" dirty="0"/>
          </a:p>
          <a:p>
            <a:r>
              <a:rPr lang="en-AU" dirty="0"/>
              <a:t>Q98.8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sex lain yang </a:t>
            </a:r>
            <a:r>
              <a:rPr lang="en-AU" dirty="0" err="1"/>
              <a:t>dijelaskan</a:t>
            </a:r>
            <a:r>
              <a:rPr lang="en-AU" dirty="0"/>
              <a:t>, male phenotype</a:t>
            </a:r>
            <a:endParaRPr lang="en-US" dirty="0"/>
          </a:p>
          <a:p>
            <a:r>
              <a:rPr lang="en-AU" dirty="0"/>
              <a:t>Q98.9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sex, male phenotype,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0880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fi-FI" b="1" dirty="0"/>
              <a:t>Q99 Kelainan kromosom lain, n.e.c.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fi-FI" dirty="0"/>
              <a:t>Q99.0 </a:t>
            </a:r>
            <a:r>
              <a:rPr lang="fi-FI" b="1" dirty="0"/>
              <a:t>Chimera 46,XX/46,XY </a:t>
            </a:r>
            <a:r>
              <a:rPr lang="fi-FI" dirty="0"/>
              <a:t>: Chimera 46,XX/46,XY true hermaphrodite</a:t>
            </a:r>
            <a:endParaRPr lang="en-US" dirty="0"/>
          </a:p>
          <a:p>
            <a:r>
              <a:rPr lang="en-AU" dirty="0"/>
              <a:t>Q99.1 </a:t>
            </a:r>
            <a:r>
              <a:rPr lang="en-AU" b="1" dirty="0"/>
              <a:t>46,XX true hermaphrodite  : </a:t>
            </a:r>
            <a:r>
              <a:rPr lang="en-AU" dirty="0"/>
              <a:t>46,XX </a:t>
            </a:r>
            <a:r>
              <a:rPr lang="en-AU" dirty="0" err="1"/>
              <a:t>dengan</a:t>
            </a:r>
            <a:r>
              <a:rPr lang="en-AU" dirty="0"/>
              <a:t> streak gonads</a:t>
            </a:r>
            <a:r>
              <a:rPr lang="en-US" dirty="0"/>
              <a:t>;</a:t>
            </a:r>
            <a:r>
              <a:rPr lang="en-AU" dirty="0"/>
              <a:t>46,XY </a:t>
            </a:r>
            <a:r>
              <a:rPr lang="en-AU" dirty="0" err="1"/>
              <a:t>dengan</a:t>
            </a:r>
            <a:r>
              <a:rPr lang="en-AU" dirty="0"/>
              <a:t> streak gonads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Disgenesis</a:t>
            </a:r>
            <a:r>
              <a:rPr lang="en-AU" dirty="0"/>
              <a:t> gonad </a:t>
            </a:r>
            <a:r>
              <a:rPr lang="en-AU" dirty="0" err="1"/>
              <a:t>murni</a:t>
            </a:r>
            <a:endParaRPr lang="en-US" dirty="0"/>
          </a:p>
          <a:p>
            <a:r>
              <a:rPr lang="en-AU" dirty="0"/>
              <a:t>Q99.2 </a:t>
            </a:r>
            <a:r>
              <a:rPr lang="en-AU" b="1" dirty="0"/>
              <a:t>Fragile X chromosome</a:t>
            </a:r>
            <a:r>
              <a:rPr lang="en-US" b="1" dirty="0"/>
              <a:t>;</a:t>
            </a:r>
            <a:r>
              <a:rPr lang="en-AU" dirty="0" err="1"/>
              <a:t>Sindroma</a:t>
            </a:r>
            <a:r>
              <a:rPr lang="en-AU" dirty="0"/>
              <a:t> </a:t>
            </a:r>
            <a:r>
              <a:rPr lang="en-AU" dirty="0" err="1"/>
              <a:t>fragilitas</a:t>
            </a:r>
            <a:r>
              <a:rPr lang="en-AU" dirty="0"/>
              <a:t> X</a:t>
            </a:r>
            <a:endParaRPr lang="en-US" dirty="0"/>
          </a:p>
          <a:p>
            <a:r>
              <a:rPr lang="en-AU" dirty="0"/>
              <a:t>Q99.8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 lain yang </a:t>
            </a:r>
            <a:r>
              <a:rPr lang="en-AU" dirty="0" err="1"/>
              <a:t>dijelaskan</a:t>
            </a:r>
            <a:endParaRPr lang="en-US" dirty="0"/>
          </a:p>
          <a:p>
            <a:r>
              <a:rPr lang="en-AU" dirty="0"/>
              <a:t>Q99.9 </a:t>
            </a:r>
            <a:r>
              <a:rPr lang="en-AU" dirty="0" err="1"/>
              <a:t>Kelainan</a:t>
            </a:r>
            <a:r>
              <a:rPr lang="en-AU" dirty="0"/>
              <a:t> </a:t>
            </a:r>
            <a:r>
              <a:rPr lang="en-AU" dirty="0" err="1"/>
              <a:t>kromosom</a:t>
            </a:r>
            <a:r>
              <a:rPr lang="en-AU" dirty="0"/>
              <a:t>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0861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1219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5400"/>
              <a:t>SELAMAT BELAJAR</a:t>
            </a:r>
          </a:p>
        </p:txBody>
      </p:sp>
      <p:pic>
        <p:nvPicPr>
          <p:cNvPr id="125955" name="Picture 2" descr="C:\Users\PUTRI\Documents\winnie the pooh\graphics-baby-pooh-0814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314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1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Defek tabung saraf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</a:pP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terbentuknya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corda</a:t>
            </a:r>
            <a:r>
              <a:rPr lang="en-US" sz="2800" dirty="0"/>
              <a:t> </a:t>
            </a:r>
            <a:r>
              <a:rPr lang="en-US" sz="2800" dirty="0" err="1"/>
              <a:t>spinalis</a:t>
            </a:r>
            <a:r>
              <a:rPr lang="en-US" sz="2800" dirty="0"/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normal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bakal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corda</a:t>
            </a:r>
            <a:r>
              <a:rPr lang="en-US" sz="2800" dirty="0"/>
              <a:t> </a:t>
            </a:r>
            <a:r>
              <a:rPr lang="en-US" sz="2800" dirty="0" err="1"/>
              <a:t>spinalis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melipat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tabung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29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pembuahan</a:t>
            </a:r>
            <a:r>
              <a:rPr lang="en-US" sz="2800" dirty="0"/>
              <a:t> , </a:t>
            </a:r>
            <a:r>
              <a:rPr lang="en-US" sz="2800" dirty="0" err="1"/>
              <a:t>jika</a:t>
            </a:r>
            <a:r>
              <a:rPr lang="en-US" sz="2800" dirty="0"/>
              <a:t>  </a:t>
            </a:r>
            <a:r>
              <a:rPr lang="en-US" sz="2800" dirty="0" err="1"/>
              <a:t>tabung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menutup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sempurna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defek</a:t>
            </a:r>
            <a:r>
              <a:rPr lang="en-US" sz="2800" dirty="0"/>
              <a:t> </a:t>
            </a:r>
            <a:r>
              <a:rPr lang="en-US" sz="2800" dirty="0" err="1"/>
              <a:t>tabung</a:t>
            </a:r>
            <a:r>
              <a:rPr lang="en-US" sz="2800" dirty="0"/>
              <a:t> </a:t>
            </a:r>
            <a:r>
              <a:rPr lang="en-US" sz="2800" dirty="0" err="1"/>
              <a:t>saraf</a:t>
            </a:r>
            <a:r>
              <a:rPr lang="en-US" sz="2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Ada 2 </a:t>
            </a:r>
            <a:r>
              <a:rPr lang="en-US" sz="2800" dirty="0" err="1"/>
              <a:t>defek</a:t>
            </a:r>
            <a:r>
              <a:rPr lang="en-US" sz="2800" dirty="0"/>
              <a:t> </a:t>
            </a:r>
            <a:r>
              <a:rPr lang="en-US" sz="2800" dirty="0" err="1"/>
              <a:t>tabung</a:t>
            </a:r>
            <a:r>
              <a:rPr lang="en-US" sz="2800" dirty="0"/>
              <a:t> </a:t>
            </a:r>
            <a:r>
              <a:rPr lang="en-US" sz="2800" dirty="0" err="1"/>
              <a:t>saraf</a:t>
            </a:r>
            <a:r>
              <a:rPr lang="en-US" sz="2800" dirty="0"/>
              <a:t> yang paling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ditemukan</a:t>
            </a:r>
            <a:r>
              <a:rPr lang="en-US" sz="2800" dirty="0"/>
              <a:t> : </a:t>
            </a:r>
          </a:p>
          <a:p>
            <a:pPr lvl="1">
              <a:spcBef>
                <a:spcPts val="0"/>
              </a:spcBef>
            </a:pPr>
            <a:r>
              <a:rPr lang="en-US" b="1" dirty="0" err="1">
                <a:solidFill>
                  <a:srgbClr val="FF0000"/>
                </a:solidFill>
              </a:rPr>
              <a:t>Spina</a:t>
            </a:r>
            <a:r>
              <a:rPr lang="en-US" b="1" dirty="0">
                <a:solidFill>
                  <a:srgbClr val="FF0000"/>
                </a:solidFill>
              </a:rPr>
              <a:t> bifida </a:t>
            </a:r>
            <a:r>
              <a:rPr lang="en-US" dirty="0"/>
              <a:t>: column </a:t>
            </a:r>
            <a:r>
              <a:rPr lang="en-US" dirty="0" err="1"/>
              <a:t>spinalis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An </a:t>
            </a:r>
            <a:r>
              <a:rPr lang="en-US" b="1" dirty="0" err="1">
                <a:solidFill>
                  <a:srgbClr val="FF0000"/>
                </a:solidFill>
              </a:rPr>
              <a:t>ensefalus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terbentuk</a:t>
            </a:r>
            <a:endParaRPr lang="en-US" dirty="0"/>
          </a:p>
          <a:p>
            <a:pPr eaLnBrk="1" hangingPunct="1">
              <a:spcBef>
                <a:spcPts val="0"/>
              </a:spcBef>
            </a:pP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meninggal</a:t>
            </a:r>
            <a:r>
              <a:rPr lang="en-US" sz="2800" dirty="0"/>
              <a:t> </a:t>
            </a:r>
            <a:r>
              <a:rPr lang="en-US" sz="2800" dirty="0" err="1"/>
              <a:t>didalam</a:t>
            </a:r>
            <a:r>
              <a:rPr lang="en-US" sz="2800" dirty="0"/>
              <a:t> </a:t>
            </a:r>
            <a:r>
              <a:rPr lang="en-US" sz="2800" dirty="0" err="1"/>
              <a:t>kandungan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meninggal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lahir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4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Spina</a:t>
            </a:r>
            <a:r>
              <a:rPr lang="en-US" dirty="0"/>
              <a:t> bifida 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err="1"/>
              <a:t>Spina</a:t>
            </a:r>
            <a:r>
              <a:rPr lang="en-US" sz="2800" dirty="0"/>
              <a:t> bifida </a:t>
            </a:r>
            <a:r>
              <a:rPr lang="en-US" sz="2800" dirty="0" err="1"/>
              <a:t>berarti</a:t>
            </a:r>
            <a:r>
              <a:rPr lang="en-US" sz="2800" dirty="0"/>
              <a:t> </a:t>
            </a:r>
            <a:r>
              <a:rPr lang="en-US" sz="2800" dirty="0" err="1"/>
              <a:t>terbelahnya</a:t>
            </a:r>
            <a:r>
              <a:rPr lang="en-US" sz="2800" dirty="0"/>
              <a:t> </a:t>
            </a:r>
            <a:r>
              <a:rPr lang="en-US" sz="2800" dirty="0" err="1"/>
              <a:t>arcus</a:t>
            </a:r>
            <a:r>
              <a:rPr lang="en-US" sz="2800" dirty="0"/>
              <a:t> vertebra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saraf</a:t>
            </a:r>
            <a:r>
              <a:rPr lang="en-US" sz="2800" dirty="0"/>
              <a:t> di </a:t>
            </a:r>
            <a:r>
              <a:rPr lang="en-US" sz="2800" dirty="0" err="1"/>
              <a:t>bawahnya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/>
              <a:t>Penyebabnya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kegagalan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penutupan</a:t>
            </a:r>
            <a:r>
              <a:rPr lang="en-US" sz="2800" b="1" dirty="0">
                <a:solidFill>
                  <a:srgbClr val="FF0000"/>
                </a:solidFill>
              </a:rPr>
              <a:t> tube neural </a:t>
            </a:r>
            <a:r>
              <a:rPr lang="en-US" sz="2800" b="1" dirty="0" err="1">
                <a:solidFill>
                  <a:srgbClr val="FF0000"/>
                </a:solidFill>
              </a:rPr>
              <a:t>dengan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sempurna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neural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kutaneus</a:t>
            </a:r>
            <a:r>
              <a:rPr lang="en-US" sz="2800" dirty="0"/>
              <a:t> ectodermal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17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</a:t>
            </a:r>
            <a:r>
              <a:rPr lang="en-US" sz="2800" dirty="0" err="1"/>
              <a:t>kehamilan</a:t>
            </a:r>
            <a:r>
              <a:rPr lang="en-US" sz="2800" dirty="0"/>
              <a:t> 3-4 </a:t>
            </a:r>
            <a:r>
              <a:rPr lang="en-US" sz="2800" dirty="0" err="1"/>
              <a:t>minggu</a:t>
            </a:r>
            <a:r>
              <a:rPr lang="en-US" sz="28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/>
              <a:t>Spina</a:t>
            </a:r>
            <a:r>
              <a:rPr lang="en-US" sz="2800" dirty="0"/>
              <a:t> bifida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hiatus yang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vertebra </a:t>
            </a:r>
            <a:r>
              <a:rPr lang="en-US" sz="2800" b="1" dirty="0" err="1">
                <a:solidFill>
                  <a:srgbClr val="FF0000"/>
                </a:solidFill>
              </a:rPr>
              <a:t>lumbosakralis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lewat</a:t>
            </a:r>
            <a:r>
              <a:rPr lang="en-US" sz="2800" dirty="0"/>
              <a:t> hiatus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menonjol</a:t>
            </a:r>
            <a:r>
              <a:rPr lang="en-US" sz="2800" dirty="0"/>
              <a:t> </a:t>
            </a:r>
            <a:r>
              <a:rPr lang="en-US" sz="2800" dirty="0" err="1"/>
              <a:t>sakus</a:t>
            </a:r>
            <a:r>
              <a:rPr lang="en-US" sz="2800" dirty="0"/>
              <a:t> </a:t>
            </a:r>
            <a:r>
              <a:rPr lang="en-US" sz="2800" dirty="0" err="1"/>
              <a:t>meningus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terbentuk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meningokel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sakus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berisi</a:t>
            </a:r>
            <a:r>
              <a:rPr lang="en-US" sz="2800" dirty="0"/>
              <a:t> medulla </a:t>
            </a:r>
            <a:r>
              <a:rPr lang="en-US" sz="2800" dirty="0" err="1"/>
              <a:t>spinalis,Anomali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 </a:t>
            </a:r>
            <a:r>
              <a:rPr lang="en-US" sz="2800" dirty="0" err="1"/>
              <a:t>dinamakan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meningomielokel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err="1"/>
              <a:t>segera</a:t>
            </a:r>
            <a:r>
              <a:rPr lang="en-US" sz="2800" dirty="0"/>
              <a:t> </a:t>
            </a:r>
            <a:r>
              <a:rPr lang="en-US" sz="2800" dirty="0" err="1"/>
              <a:t>meninggal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lahir</a:t>
            </a:r>
            <a:r>
              <a:rPr lang="en-US" sz="2800" dirty="0"/>
              <a:t>.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267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Q06 Malformasi medulla spinalis kongenital 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144963"/>
          </a:xfrm>
        </p:spPr>
        <p:txBody>
          <a:bodyPr>
            <a:normAutofit/>
          </a:bodyPr>
          <a:lstStyle/>
          <a:p>
            <a:r>
              <a:rPr lang="pt-BR" dirty="0"/>
              <a:t>Q06.0 </a:t>
            </a:r>
            <a:r>
              <a:rPr lang="pt-BR" b="1" dirty="0"/>
              <a:t>Amyelia</a:t>
            </a:r>
            <a:endParaRPr lang="en-US" b="1" dirty="0"/>
          </a:p>
          <a:p>
            <a:r>
              <a:rPr lang="en-AU" dirty="0"/>
              <a:t>Q06.1 </a:t>
            </a:r>
            <a:r>
              <a:rPr lang="en-AU" b="1" dirty="0"/>
              <a:t>Hypoplasia </a:t>
            </a:r>
            <a:r>
              <a:rPr lang="en-AU" b="1" dirty="0" err="1"/>
              <a:t>dan</a:t>
            </a:r>
            <a:r>
              <a:rPr lang="en-AU" b="1" dirty="0"/>
              <a:t> dysplasia </a:t>
            </a:r>
            <a:r>
              <a:rPr lang="en-AU" b="1" dirty="0" err="1"/>
              <a:t>dari</a:t>
            </a:r>
            <a:r>
              <a:rPr lang="en-AU" b="1" dirty="0"/>
              <a:t> spinal cord  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Atelomyelia</a:t>
            </a:r>
            <a:r>
              <a:rPr lang="en-AU" dirty="0"/>
              <a:t>, </a:t>
            </a:r>
            <a:r>
              <a:rPr lang="en-AU" dirty="0" err="1"/>
              <a:t>myelatelia</a:t>
            </a:r>
            <a:r>
              <a:rPr lang="en-AU" dirty="0"/>
              <a:t>, </a:t>
            </a:r>
            <a:r>
              <a:rPr lang="en-AU" dirty="0" err="1"/>
              <a:t>myelodysplasia</a:t>
            </a:r>
            <a:r>
              <a:rPr lang="en-AU" dirty="0"/>
              <a:t> medulla </a:t>
            </a:r>
            <a:r>
              <a:rPr lang="en-AU" dirty="0" err="1"/>
              <a:t>spinalis</a:t>
            </a:r>
            <a:endParaRPr lang="en-US" dirty="0"/>
          </a:p>
          <a:p>
            <a:r>
              <a:rPr lang="en-AU" dirty="0"/>
              <a:t>Q06.2 </a:t>
            </a:r>
            <a:r>
              <a:rPr lang="en-AU" b="1" dirty="0" err="1"/>
              <a:t>Diastematomyelia</a:t>
            </a:r>
            <a:endParaRPr lang="en-US" b="1" dirty="0"/>
          </a:p>
          <a:p>
            <a:r>
              <a:rPr lang="fi-FI" dirty="0"/>
              <a:t>Q06.3 </a:t>
            </a:r>
            <a:r>
              <a:rPr lang="fi-FI" b="1" dirty="0"/>
              <a:t>Malformasi kauda equina kongenital lainnya</a:t>
            </a:r>
            <a:endParaRPr lang="en-US" b="1" dirty="0"/>
          </a:p>
          <a:p>
            <a:r>
              <a:rPr lang="fi-FI" dirty="0"/>
              <a:t>Q06.4 </a:t>
            </a:r>
            <a:r>
              <a:rPr lang="fi-FI" b="1" dirty="0"/>
              <a:t>Hydromyelia</a:t>
            </a:r>
            <a:r>
              <a:rPr lang="fi-FI" dirty="0"/>
              <a:t> </a:t>
            </a:r>
            <a:r>
              <a:rPr lang="en-US" dirty="0"/>
              <a:t>;</a:t>
            </a:r>
            <a:r>
              <a:rPr lang="fi-FI" dirty="0"/>
              <a:t> Hydrorachis</a:t>
            </a:r>
            <a:endParaRPr lang="en-US" dirty="0"/>
          </a:p>
          <a:p>
            <a:r>
              <a:rPr lang="fi-FI" dirty="0"/>
              <a:t>Q06.8 </a:t>
            </a:r>
            <a:r>
              <a:rPr lang="fi-FI" b="1" dirty="0"/>
              <a:t>Malformasi medulla spinalis kongenital lain yang </a:t>
            </a:r>
            <a:r>
              <a:rPr lang="en-US" b="1" dirty="0" err="1"/>
              <a:t>spesifik</a:t>
            </a:r>
            <a:endParaRPr lang="en-US" b="1" dirty="0"/>
          </a:p>
          <a:p>
            <a:r>
              <a:rPr lang="fi-FI" dirty="0"/>
              <a:t>Q06.9 </a:t>
            </a:r>
            <a:r>
              <a:rPr lang="fi-FI" b="1" dirty="0"/>
              <a:t>Malformasi medulla spinalis kongenital, tidak dijelaskan</a:t>
            </a:r>
            <a:r>
              <a:rPr lang="en-US" dirty="0"/>
              <a:t>;</a:t>
            </a:r>
            <a:r>
              <a:rPr lang="fi-FI" dirty="0"/>
              <a:t> Medulla spinalis atau meningen: </a:t>
            </a:r>
            <a:r>
              <a:rPr lang="en-US" dirty="0"/>
              <a:t>;</a:t>
            </a:r>
            <a:r>
              <a:rPr lang="fi-FI" dirty="0"/>
              <a:t>anomali, deformitas, penyakit atau lesi kongenital: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59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fi-FI" dirty="0"/>
              <a:t>Q07 Malformasi sistem syaraf kongenital 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221163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i="1" dirty="0"/>
              <a:t>Kecuali</a:t>
            </a:r>
            <a:r>
              <a:rPr lang="fi-FI" dirty="0"/>
              <a:t>: familial dysautonomia [Riley-Day] (G90.1)  </a:t>
            </a:r>
            <a:r>
              <a:rPr lang="en-US" dirty="0"/>
              <a:t>;</a:t>
            </a:r>
            <a:r>
              <a:rPr lang="fi-FI" dirty="0"/>
              <a:t>neurofibromatosis (nonmalignant) (Q85.0)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Q07.0 </a:t>
            </a:r>
            <a:r>
              <a:rPr lang="fi-FI" b="1" dirty="0"/>
              <a:t>Sindroma Arnold-Chiari</a:t>
            </a:r>
            <a:r>
              <a:rPr lang="fi-FI" dirty="0"/>
              <a:t>– [malformasi basis tengkorak sehingga bagian serebellum masuk ke kanalis spinalis]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Q07.8 </a:t>
            </a:r>
            <a:r>
              <a:rPr lang="fi-FI" b="1" dirty="0"/>
              <a:t>Malformasi sistem syaraf kongenital lain </a:t>
            </a:r>
            <a:r>
              <a:rPr lang="fi-FI" dirty="0"/>
              <a:t>yang dijelaskan  </a:t>
            </a:r>
            <a:r>
              <a:rPr lang="en-US" dirty="0"/>
              <a:t>;</a:t>
            </a:r>
            <a:r>
              <a:rPr lang="fi-FI" dirty="0"/>
              <a:t> Agenesis syaraf, pergeseran posisi pleksus brakhialis  </a:t>
            </a:r>
            <a:r>
              <a:rPr lang="en-US" dirty="0"/>
              <a:t>;</a:t>
            </a:r>
            <a:r>
              <a:rPr lang="fi-FI" dirty="0"/>
              <a:t> Sindroma jaw-winking, sindroma Marcus Gunn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Q07.9 </a:t>
            </a:r>
            <a:r>
              <a:rPr lang="fi-FI" b="1" dirty="0"/>
              <a:t>Malformasi sistem syaraf kongenital, tidak dijelaskan </a:t>
            </a:r>
            <a:r>
              <a:rPr lang="en-US" b="1" dirty="0"/>
              <a:t>;</a:t>
            </a:r>
            <a:r>
              <a:rPr lang="fi-FI" b="1" dirty="0"/>
              <a:t> </a:t>
            </a:r>
            <a:r>
              <a:rPr lang="fi-FI" dirty="0"/>
              <a:t>Sistem syaraf dengan: anomali, deformitas, penyakit atau lesi: kongenital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9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/>
              <a:t>Arnold </a:t>
            </a:r>
            <a:r>
              <a:rPr lang="en-US" dirty="0" err="1"/>
              <a:t>chiari</a:t>
            </a:r>
            <a:r>
              <a:rPr lang="en-US" dirty="0"/>
              <a:t>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anomali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b="1" dirty="0" err="1"/>
              <a:t>serebellum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medula</a:t>
            </a:r>
            <a:r>
              <a:rPr lang="en-US" b="1" dirty="0"/>
              <a:t> oblongata </a:t>
            </a:r>
            <a:r>
              <a:rPr lang="en-US" dirty="0"/>
              <a:t>yang </a:t>
            </a:r>
            <a:r>
              <a:rPr lang="en-US" dirty="0" err="1"/>
              <a:t>memanjang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mendatar</a:t>
            </a:r>
            <a:r>
              <a:rPr lang="en-US" dirty="0"/>
              <a:t>,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kanalis</a:t>
            </a:r>
            <a:r>
              <a:rPr lang="en-US" dirty="0"/>
              <a:t> </a:t>
            </a:r>
            <a:r>
              <a:rPr lang="en-US" dirty="0" err="1"/>
              <a:t>spinalis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foramen magnum.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Arnold-</a:t>
            </a:r>
            <a:r>
              <a:rPr lang="en-US" dirty="0" err="1"/>
              <a:t>Chiari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,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fetus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Arnold-</a:t>
            </a:r>
            <a:r>
              <a:rPr lang="en-US" dirty="0" err="1"/>
              <a:t>Chiari</a:t>
            </a:r>
            <a:r>
              <a:rPr lang="en-US" dirty="0"/>
              <a:t>, </a:t>
            </a:r>
            <a:r>
              <a:rPr lang="en-US" b="1" dirty="0"/>
              <a:t>fossa posterior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terbentuk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benar</a:t>
            </a:r>
            <a:r>
              <a:rPr lang="en-US" dirty="0"/>
              <a:t>.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, </a:t>
            </a:r>
            <a:r>
              <a:rPr lang="en-US" dirty="0" err="1"/>
              <a:t>serebellum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tonsil </a:t>
            </a:r>
            <a:r>
              <a:rPr lang="en-US" dirty="0" err="1"/>
              <a:t>serebellar</a:t>
            </a:r>
            <a:r>
              <a:rPr lang="en-US" dirty="0"/>
              <a:t> </a:t>
            </a:r>
            <a:r>
              <a:rPr lang="en-US" dirty="0" err="1"/>
              <a:t>terperas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tengkorak</a:t>
            </a:r>
            <a:endParaRPr lang="en-US" dirty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b="1" dirty="0" err="1"/>
              <a:t>hidrosefalus</a:t>
            </a:r>
            <a:r>
              <a:rPr lang="en-US" b="1" dirty="0"/>
              <a:t>, </a:t>
            </a:r>
            <a:r>
              <a:rPr lang="en-US" b="1" dirty="0" err="1"/>
              <a:t>spina</a:t>
            </a:r>
            <a:r>
              <a:rPr lang="en-US" b="1" dirty="0"/>
              <a:t> bifida,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syringomyelia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706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r>
              <a:rPr lang="fi-FI" sz="3600" dirty="0"/>
              <a:t>Q10-Q18    Malformasi kongenital mata, telinga, muka dan leher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953000"/>
          </a:xfrm>
        </p:spPr>
        <p:txBody>
          <a:bodyPr>
            <a:normAutofit fontScale="85000" lnSpcReduction="20000"/>
          </a:bodyPr>
          <a:lstStyle/>
          <a:p>
            <a:r>
              <a:rPr lang="fi-FI" i="1" dirty="0"/>
              <a:t>Kecuali</a:t>
            </a:r>
            <a:r>
              <a:rPr lang="fi-FI" dirty="0"/>
              <a:t>: cleft lip dan cleft palate (Q35-Q37)</a:t>
            </a:r>
            <a:r>
              <a:rPr lang="en-US" dirty="0"/>
              <a:t>,</a:t>
            </a:r>
            <a:r>
              <a:rPr lang="fi-FI" dirty="0"/>
              <a:t> </a:t>
            </a:r>
            <a:r>
              <a:rPr lang="nb-NO" dirty="0"/>
              <a:t>malformasi kongenital pada: parathyroid gland (Q89.2), thyroid gland (Q89.2)</a:t>
            </a:r>
            <a:r>
              <a:rPr lang="en-US" dirty="0"/>
              <a:t>,</a:t>
            </a:r>
            <a:r>
              <a:rPr lang="pt-BR" dirty="0"/>
              <a:t>vertebra servikalis (Q05.0, Q05.5, Q67.5, Q76.0-Q76.4)</a:t>
            </a:r>
            <a:r>
              <a:rPr lang="en-US" dirty="0"/>
              <a:t>,</a:t>
            </a:r>
            <a:r>
              <a:rPr lang="pt-BR" dirty="0"/>
              <a:t>hidung (Q30.-), larynx (Q31.-), lip NEC (Q38.0)</a:t>
            </a:r>
          </a:p>
          <a:p>
            <a:endParaRPr lang="pt-BR" sz="1300" dirty="0"/>
          </a:p>
          <a:p>
            <a:r>
              <a:rPr lang="pt-BR" dirty="0"/>
              <a:t>Q10 </a:t>
            </a:r>
            <a:r>
              <a:rPr lang="pt-BR" b="1" dirty="0"/>
              <a:t>Malformasi kongenital pada kelopak, aparatus lakrimalis, dan orbita</a:t>
            </a:r>
            <a:endParaRPr lang="en-US" b="1" dirty="0"/>
          </a:p>
          <a:p>
            <a:r>
              <a:rPr lang="fi-FI" dirty="0"/>
              <a:t>Q11 </a:t>
            </a:r>
            <a:r>
              <a:rPr lang="fi-FI" b="1" dirty="0"/>
              <a:t>Anophthalmos, microphthalmos dan macrophthalmos</a:t>
            </a:r>
            <a:endParaRPr lang="en-US" b="1" dirty="0"/>
          </a:p>
          <a:p>
            <a:r>
              <a:rPr lang="pt-BR" dirty="0"/>
              <a:t>Q12 </a:t>
            </a:r>
            <a:r>
              <a:rPr lang="pt-BR" b="1" dirty="0"/>
              <a:t>Malformasi kongenital lensa</a:t>
            </a:r>
            <a:endParaRPr lang="en-US" b="1" dirty="0"/>
          </a:p>
          <a:p>
            <a:r>
              <a:rPr lang="fi-FI" dirty="0"/>
              <a:t>Q13 Malformasi kongenital </a:t>
            </a:r>
            <a:r>
              <a:rPr lang="fi-FI" b="1" dirty="0"/>
              <a:t>segmen anterior mata</a:t>
            </a:r>
          </a:p>
          <a:p>
            <a:r>
              <a:rPr lang="fi-FI" dirty="0"/>
              <a:t>Q14 Malformasi kongenital </a:t>
            </a:r>
            <a:r>
              <a:rPr lang="fi-FI" b="1" dirty="0"/>
              <a:t>segmen posterior mata</a:t>
            </a:r>
            <a:endParaRPr lang="en-US" b="1" dirty="0"/>
          </a:p>
          <a:p>
            <a:r>
              <a:rPr lang="fi-FI" dirty="0"/>
              <a:t>Q15 Malformasi kongenital lain pada mata</a:t>
            </a:r>
            <a:endParaRPr lang="en-US" dirty="0"/>
          </a:p>
          <a:p>
            <a:r>
              <a:rPr lang="fi-FI" dirty="0"/>
              <a:t>Q16 </a:t>
            </a:r>
            <a:r>
              <a:rPr lang="fi-FI" b="1" dirty="0"/>
              <a:t>Malformasi kongenital telinga sehingga mengganggu pendengaran</a:t>
            </a:r>
            <a:endParaRPr lang="en-US" b="1" dirty="0"/>
          </a:p>
          <a:p>
            <a:r>
              <a:rPr lang="fi-FI" dirty="0"/>
              <a:t>Q17 </a:t>
            </a:r>
            <a:r>
              <a:rPr lang="fi-FI" b="1" dirty="0"/>
              <a:t>Malformasi kongenital lain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telinga</a:t>
            </a:r>
            <a:endParaRPr lang="en-US" b="1" dirty="0"/>
          </a:p>
          <a:p>
            <a:r>
              <a:rPr lang="en-US" dirty="0"/>
              <a:t>Q18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lain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muka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leher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23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Q10 Malformasi kongenital pada kelopak, aparatus lakrimalis, dan orbita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830763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pt-BR" i="1" dirty="0"/>
              <a:t>Kecuali</a:t>
            </a:r>
            <a:r>
              <a:rPr lang="pt-BR" dirty="0"/>
              <a:t>: cryptophthalmos: NOS (Q11.2), syndrome (Q87.0) [crypto- = tersembunyi]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Q10.0 </a:t>
            </a:r>
            <a:r>
              <a:rPr lang="nb-NO" b="1" dirty="0"/>
              <a:t>Ptosis kongenital 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Q10.1 </a:t>
            </a:r>
            <a:r>
              <a:rPr lang="nb-NO" b="1" dirty="0"/>
              <a:t>Ektropion kongenital 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Q10.2 </a:t>
            </a:r>
            <a:r>
              <a:rPr lang="fi-FI" b="1" dirty="0"/>
              <a:t>Entropion kongenital 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Q10.3 </a:t>
            </a:r>
            <a:r>
              <a:rPr lang="fi-FI" b="1" dirty="0"/>
              <a:t>Malformasi kongenital lain pada kelopak mata : </a:t>
            </a:r>
            <a:r>
              <a:rPr lang="es-ES" dirty="0" err="1"/>
              <a:t>Absen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agenesis</a:t>
            </a:r>
            <a:r>
              <a:rPr lang="es-ES" dirty="0"/>
              <a:t>: </a:t>
            </a:r>
            <a:r>
              <a:rPr lang="es-ES" dirty="0" err="1"/>
              <a:t>cilia</a:t>
            </a:r>
            <a:r>
              <a:rPr lang="es-ES" dirty="0"/>
              <a:t> (</a:t>
            </a:r>
            <a:r>
              <a:rPr lang="es-ES" dirty="0" err="1"/>
              <a:t>bulu</a:t>
            </a:r>
            <a:r>
              <a:rPr lang="es-ES" dirty="0"/>
              <a:t> mata), </a:t>
            </a:r>
            <a:r>
              <a:rPr lang="es-ES" dirty="0" err="1"/>
              <a:t>kelopak</a:t>
            </a:r>
            <a:r>
              <a:rPr lang="es-ES" dirty="0"/>
              <a:t> mata</a:t>
            </a:r>
            <a:r>
              <a:rPr lang="en-US" dirty="0"/>
              <a:t>,</a:t>
            </a:r>
            <a:r>
              <a:rPr lang="es-ES" dirty="0"/>
              <a:t> </a:t>
            </a:r>
            <a:r>
              <a:rPr lang="fi-FI" dirty="0"/>
              <a:t>Kelopak mata atau otot mata tambahan (accessory)</a:t>
            </a:r>
            <a:r>
              <a:rPr lang="en-US" dirty="0"/>
              <a:t>, </a:t>
            </a:r>
            <a:r>
              <a:rPr lang="fi-FI" dirty="0"/>
              <a:t>Ablepharon, blepharophimosis kongenital, koloboma kelopak mata</a:t>
            </a:r>
            <a:r>
              <a:rPr lang="en-US" dirty="0"/>
              <a:t>, </a:t>
            </a:r>
            <a:r>
              <a:rPr lang="fi-FI" dirty="0"/>
              <a:t> Malformasi kongenital kelopak mata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Q10.4 </a:t>
            </a:r>
            <a:r>
              <a:rPr lang="fi-FI" b="1" dirty="0"/>
              <a:t>Absen dan agenesis apparatus lakrimalis</a:t>
            </a:r>
            <a:r>
              <a:rPr lang="en-US" dirty="0"/>
              <a:t>:</a:t>
            </a:r>
            <a:r>
              <a:rPr lang="fi-FI" dirty="0"/>
              <a:t> Absen punctum lacrimale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Q10.5 </a:t>
            </a:r>
            <a:r>
              <a:rPr lang="fi-FI" b="1" dirty="0"/>
              <a:t>Stenosis dan striktur kongenital duktus lakrimalis</a:t>
            </a:r>
            <a:endParaRPr lang="en-US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Q10.6 </a:t>
            </a:r>
            <a:r>
              <a:rPr lang="fi-FI" b="1" dirty="0"/>
              <a:t>Malformasi kongenital lain apparatus lakrimalis</a:t>
            </a:r>
            <a:r>
              <a:rPr lang="en-US" b="1" dirty="0"/>
              <a:t>: </a:t>
            </a:r>
            <a:r>
              <a:rPr lang="fi-FI" dirty="0"/>
              <a:t>Malformasi kongenital apparatus lakrimalis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Q10.7 </a:t>
            </a:r>
            <a:r>
              <a:rPr lang="fi-FI" b="1" dirty="0"/>
              <a:t>Malformasi kongenital orbita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8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5638800" cy="5794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Congenital ptosis 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Ptosis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kelopak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yang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menggantung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kedepan</a:t>
            </a:r>
            <a:r>
              <a:rPr lang="en-US" dirty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err="1"/>
              <a:t>Kongenital</a:t>
            </a:r>
            <a:r>
              <a:rPr lang="en-US" dirty="0"/>
              <a:t> ptosis : ptosis </a:t>
            </a:r>
            <a:r>
              <a:rPr lang="en-US" dirty="0" err="1"/>
              <a:t>bawaan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, </a:t>
            </a:r>
            <a:r>
              <a:rPr lang="en-US" dirty="0" err="1"/>
              <a:t>biasanya</a:t>
            </a:r>
            <a:r>
              <a:rPr lang="en-US" dirty="0"/>
              <a:t> unilateral ,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kelopak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,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lemahnya</a:t>
            </a:r>
            <a:r>
              <a:rPr lang="en-US" dirty="0"/>
              <a:t> </a:t>
            </a:r>
            <a:r>
              <a:rPr lang="en-US" dirty="0" err="1"/>
              <a:t>rektus</a:t>
            </a:r>
            <a:r>
              <a:rPr lang="en-US" dirty="0"/>
              <a:t> superior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err="1"/>
              <a:t>Terapi</a:t>
            </a:r>
            <a:r>
              <a:rPr lang="en-US" dirty="0"/>
              <a:t> : </a:t>
            </a:r>
            <a:r>
              <a:rPr lang="en-US" dirty="0" err="1"/>
              <a:t>pembedahan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koreksi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ambliopia</a:t>
            </a:r>
            <a:r>
              <a:rPr lang="en-US" dirty="0"/>
              <a:t> </a:t>
            </a:r>
          </a:p>
        </p:txBody>
      </p:sp>
      <p:pic>
        <p:nvPicPr>
          <p:cNvPr id="95236" name="Picture 2" descr="Ptosis Adalah Kelopak Mata Yang Tu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06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C8EA3-C8B3-736C-8EE5-78E840B3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1487"/>
            <a:ext cx="7886700" cy="3988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dan </a:t>
            </a:r>
            <a:r>
              <a:rPr lang="en-US" dirty="0" err="1"/>
              <a:t>Kromosom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Faktor</a:t>
            </a:r>
            <a:r>
              <a:rPr lang="en-US" dirty="0"/>
              <a:t> Ibu </a:t>
            </a:r>
          </a:p>
          <a:p>
            <a:pPr>
              <a:buFontTx/>
              <a:buChar char="-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Ibu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299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Q11 Anophthalmos, microphthalmos dan macrophthalmos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8915400" cy="3763963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Q11.0 </a:t>
            </a:r>
            <a:r>
              <a:rPr lang="fi-FI" sz="2400" b="1" dirty="0"/>
              <a:t>Cystic eyeball</a:t>
            </a:r>
            <a:endParaRPr lang="en-US" sz="2400" b="1" dirty="0"/>
          </a:p>
          <a:p>
            <a:r>
              <a:rPr lang="fi-FI" sz="2400" dirty="0"/>
              <a:t>Q11.1 </a:t>
            </a:r>
            <a:r>
              <a:rPr lang="fi-FI" sz="2400" b="1" dirty="0"/>
              <a:t>Anophthalmos</a:t>
            </a:r>
            <a:r>
              <a:rPr lang="fi-FI" sz="2400" dirty="0"/>
              <a:t> lain: agenesis atau aplasia mata</a:t>
            </a:r>
            <a:endParaRPr lang="en-US" sz="2400" dirty="0"/>
          </a:p>
          <a:p>
            <a:r>
              <a:rPr lang="fi-FI" sz="2400" dirty="0"/>
              <a:t>Q11.2 </a:t>
            </a:r>
            <a:r>
              <a:rPr lang="fi-FI" sz="2400" b="1" dirty="0"/>
              <a:t>Microphthalmos</a:t>
            </a:r>
            <a:r>
              <a:rPr lang="en-US" sz="2400" dirty="0"/>
              <a:t>: </a:t>
            </a:r>
            <a:r>
              <a:rPr lang="fi-FI" sz="2400" dirty="0"/>
              <a:t>Dysplasia, hipoplasia: mata</a:t>
            </a:r>
            <a:r>
              <a:rPr lang="en-US" sz="2400" dirty="0"/>
              <a:t>, </a:t>
            </a:r>
            <a:r>
              <a:rPr lang="fi-FI" sz="2400" dirty="0"/>
              <a:t>Cryptophthalmos NOS, mata rudimenter </a:t>
            </a:r>
          </a:p>
          <a:p>
            <a:pPr lvl="1"/>
            <a:r>
              <a:rPr lang="fi-FI" sz="2400" i="1" dirty="0"/>
              <a:t>Kecuali</a:t>
            </a:r>
            <a:r>
              <a:rPr lang="fi-FI" sz="2400" dirty="0"/>
              <a:t>: Sindroma cryptophthalmos (Q87.0)</a:t>
            </a:r>
            <a:endParaRPr lang="en-US" sz="2400" dirty="0"/>
          </a:p>
          <a:p>
            <a:r>
              <a:rPr lang="pt-BR" sz="2400" dirty="0"/>
              <a:t>Q11.3 </a:t>
            </a:r>
            <a:r>
              <a:rPr lang="pt-BR" sz="2400" b="1" dirty="0"/>
              <a:t>Macrophthalmos</a:t>
            </a:r>
            <a:endParaRPr lang="en-US" sz="2400" b="1" dirty="0"/>
          </a:p>
          <a:p>
            <a:pPr lvl="1"/>
            <a:r>
              <a:rPr lang="pt-BR" sz="2400" i="1" dirty="0"/>
              <a:t>Kecuali</a:t>
            </a:r>
            <a:r>
              <a:rPr lang="pt-BR" sz="2400" dirty="0"/>
              <a:t>: macrophthalmos pada glaukoma kongenital (Q15.0)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8465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Mikroftalmia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volume bola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berkurang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2/3 normal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kelainan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dihubungkan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cacat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infeksi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kandungan</a:t>
            </a:r>
            <a:r>
              <a:rPr lang="en-US" sz="2800" dirty="0"/>
              <a:t> </a:t>
            </a:r>
            <a:r>
              <a:rPr lang="en-US" sz="2800" dirty="0" err="1"/>
              <a:t>misal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sitomegalovirus</a:t>
            </a:r>
            <a:r>
              <a:rPr lang="en-US" sz="2800" dirty="0"/>
              <a:t> 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toksoplasmosis</a:t>
            </a:r>
            <a:endParaRPr lang="en-US" sz="2800" dirty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Anoftalmia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endParaRPr lang="en-US" sz="2800" dirty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ditemukan</a:t>
            </a:r>
            <a:r>
              <a:rPr lang="en-US" sz="2800" dirty="0"/>
              <a:t> </a:t>
            </a:r>
            <a:r>
              <a:rPr lang="en-US" sz="2800" dirty="0" err="1"/>
              <a:t>sisa</a:t>
            </a:r>
            <a:r>
              <a:rPr lang="en-US" sz="2800" dirty="0"/>
              <a:t> – </a:t>
            </a:r>
            <a:r>
              <a:rPr lang="en-US" sz="2800" dirty="0" err="1"/>
              <a:t>sisa</a:t>
            </a:r>
            <a:r>
              <a:rPr lang="en-US" sz="2800" dirty="0"/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bola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kecuali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pemeriksaan</a:t>
            </a:r>
            <a:r>
              <a:rPr lang="en-US" sz="2800" dirty="0"/>
              <a:t> </a:t>
            </a:r>
            <a:r>
              <a:rPr lang="en-US" sz="2800" dirty="0" err="1"/>
              <a:t>histologik</a:t>
            </a:r>
            <a:r>
              <a:rPr lang="en-US" sz="2800" dirty="0"/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Siklopia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: </a:t>
            </a:r>
            <a:r>
              <a:rPr lang="en-US" sz="2800" dirty="0" err="1"/>
              <a:t>kedua</a:t>
            </a:r>
            <a:r>
              <a:rPr lang="en-US" sz="2800" dirty="0"/>
              <a:t> </a:t>
            </a:r>
            <a:r>
              <a:rPr lang="en-US" sz="2800" dirty="0" err="1"/>
              <a:t>orbita</a:t>
            </a:r>
            <a:r>
              <a:rPr lang="en-US" sz="2800" dirty="0"/>
              <a:t> </a:t>
            </a:r>
            <a:r>
              <a:rPr lang="en-US" sz="2800" dirty="0" err="1"/>
              <a:t>bersatu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    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ditengah</a:t>
            </a:r>
            <a:r>
              <a:rPr lang="en-US" sz="2800" dirty="0"/>
              <a:t>   </a:t>
            </a:r>
          </a:p>
        </p:txBody>
      </p:sp>
      <p:pic>
        <p:nvPicPr>
          <p:cNvPr id="94212" name="Picture 2" descr="http://farm6.staticflickr.com/5203/5293061765_6d3b3eec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5608638"/>
            <a:ext cx="227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4" descr="http://www.customartificialeyes.org/resources/Congen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885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Q12 Malformasi kongenital lensa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i-FI" dirty="0"/>
              <a:t>Q12.0 </a:t>
            </a:r>
            <a:r>
              <a:rPr lang="fi-FI" b="1" dirty="0"/>
              <a:t>Katarak kongenital</a:t>
            </a:r>
            <a:endParaRPr lang="en-US" b="1" dirty="0"/>
          </a:p>
          <a:p>
            <a:r>
              <a:rPr lang="fi-FI" dirty="0"/>
              <a:t>Q12.1 </a:t>
            </a:r>
            <a:r>
              <a:rPr lang="fi-FI" b="1" dirty="0"/>
              <a:t>Displasia lensa kongenital</a:t>
            </a:r>
            <a:endParaRPr lang="en-US" b="1" dirty="0"/>
          </a:p>
          <a:p>
            <a:r>
              <a:rPr lang="fi-FI" dirty="0"/>
              <a:t>Q12.2 </a:t>
            </a:r>
            <a:r>
              <a:rPr lang="fi-FI" b="1" dirty="0"/>
              <a:t>Koloboma (fissura) lensa</a:t>
            </a:r>
            <a:endParaRPr lang="en-US" b="1" dirty="0"/>
          </a:p>
          <a:p>
            <a:r>
              <a:rPr lang="fi-FI" dirty="0"/>
              <a:t>Q12.3 </a:t>
            </a:r>
            <a:r>
              <a:rPr lang="fi-FI" b="1" dirty="0"/>
              <a:t>Aphakia kongenital</a:t>
            </a:r>
            <a:endParaRPr lang="en-US" b="1" dirty="0"/>
          </a:p>
          <a:p>
            <a:r>
              <a:rPr lang="fi-FI" dirty="0"/>
              <a:t>Q12.4 </a:t>
            </a:r>
            <a:r>
              <a:rPr lang="fi-FI" b="1" dirty="0"/>
              <a:t>Spherophakia</a:t>
            </a:r>
            <a:endParaRPr lang="en-US" b="1" dirty="0"/>
          </a:p>
          <a:p>
            <a:r>
              <a:rPr lang="fi-FI" dirty="0"/>
              <a:t>Q12.8 </a:t>
            </a:r>
            <a:r>
              <a:rPr lang="fi-FI" b="1" dirty="0"/>
              <a:t>Malformasi kongenital lensa lainnya</a:t>
            </a:r>
            <a:endParaRPr lang="en-US" b="1" dirty="0"/>
          </a:p>
          <a:p>
            <a:r>
              <a:rPr lang="fi-FI" dirty="0"/>
              <a:t>Q12.9 Malformasi kongenital lensa,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6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5029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Katarak</a:t>
            </a:r>
            <a:r>
              <a:rPr lang="en-US" dirty="0"/>
              <a:t> </a:t>
            </a:r>
            <a:r>
              <a:rPr lang="en-US" dirty="0" err="1"/>
              <a:t>kongenital</a:t>
            </a:r>
            <a:endParaRPr lang="en-US" dirty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buram</a:t>
            </a:r>
            <a:r>
              <a:rPr lang="en-US" dirty="0"/>
              <a:t> </a:t>
            </a:r>
            <a:r>
              <a:rPr lang="en-US" dirty="0" err="1"/>
              <a:t>sewaktu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sewaktu</a:t>
            </a:r>
            <a:r>
              <a:rPr lang="en-US" dirty="0"/>
              <a:t> </a:t>
            </a:r>
            <a:r>
              <a:rPr lang="en-US" dirty="0" err="1"/>
              <a:t>serabut</a:t>
            </a:r>
            <a:r>
              <a:rPr lang="en-US" dirty="0"/>
              <a:t> – </a:t>
            </a:r>
            <a:r>
              <a:rPr lang="en-US" dirty="0" err="1"/>
              <a:t>serabut</a:t>
            </a:r>
            <a:r>
              <a:rPr lang="en-US" dirty="0"/>
              <a:t> primer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gelembung</a:t>
            </a:r>
            <a:r>
              <a:rPr lang="en-US" dirty="0"/>
              <a:t> </a:t>
            </a:r>
            <a:r>
              <a:rPr lang="en-US" dirty="0" err="1"/>
              <a:t>lensa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/>
              <a:t>Misal</a:t>
            </a:r>
            <a:r>
              <a:rPr lang="en-US" dirty="0"/>
              <a:t> :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Jerman</a:t>
            </a:r>
            <a:r>
              <a:rPr lang="en-US" dirty="0"/>
              <a:t> measles ( </a:t>
            </a:r>
            <a:r>
              <a:rPr lang="en-US" dirty="0" err="1"/>
              <a:t>campak</a:t>
            </a:r>
            <a:r>
              <a:rPr lang="en-US" dirty="0"/>
              <a:t> </a:t>
            </a:r>
            <a:r>
              <a:rPr lang="en-US" dirty="0" err="1"/>
              <a:t>jerman</a:t>
            </a:r>
            <a:r>
              <a:rPr lang="en-US" dirty="0"/>
              <a:t> 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4 – 7 </a:t>
            </a:r>
            <a:r>
              <a:rPr lang="en-US" dirty="0" err="1"/>
              <a:t>minggu</a:t>
            </a:r>
            <a:r>
              <a:rPr lang="en-US" dirty="0"/>
              <a:t> </a:t>
            </a:r>
          </a:p>
          <a:p>
            <a:pPr eaLnBrk="1" hangingPunct="1"/>
            <a:endParaRPr lang="en-US" dirty="0"/>
          </a:p>
        </p:txBody>
      </p:sp>
      <p:pic>
        <p:nvPicPr>
          <p:cNvPr id="100356" name="Picture 2" descr="http://t2.gstatic.com/images?q=tbn:ANd9GcSQEexeCcyV6ViAJzHODdr9IlBmSaX8NMzTrcV4C3-i9xu7Gf1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60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Q13 Malformasi kongenital segmen anterior 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5105400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Q13.0 </a:t>
            </a:r>
            <a:r>
              <a:rPr lang="fi-FI" sz="3400" b="1" dirty="0"/>
              <a:t>Koloboma iris </a:t>
            </a:r>
            <a:r>
              <a:rPr lang="fi-FI" sz="3400" dirty="0"/>
              <a:t>: Koloboma NOS</a:t>
            </a:r>
            <a:endParaRPr lang="en-US" sz="3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Q13.1 </a:t>
            </a:r>
            <a:r>
              <a:rPr lang="fi-FI" sz="3400" b="1" dirty="0"/>
              <a:t>Absen iris </a:t>
            </a:r>
            <a:r>
              <a:rPr lang="fi-FI" sz="3400" dirty="0"/>
              <a:t>- aniridia</a:t>
            </a:r>
            <a:endParaRPr lang="en-US" sz="3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Q13.2 </a:t>
            </a:r>
            <a:r>
              <a:rPr lang="fi-FI" sz="3400" b="1" dirty="0"/>
              <a:t>Malformasi kongenital lain pada iris </a:t>
            </a:r>
            <a:r>
              <a:rPr lang="en-US" sz="3400" dirty="0"/>
              <a:t>,</a:t>
            </a:r>
            <a:r>
              <a:rPr lang="fi-FI" sz="3400" dirty="0"/>
              <a:t> Anisokoria kongenital, atresia pupil, corectopia (ektopia pupil)</a:t>
            </a:r>
            <a:r>
              <a:rPr lang="en-US" sz="3400" dirty="0"/>
              <a:t>, </a:t>
            </a:r>
            <a:r>
              <a:rPr lang="fi-FI" sz="3400" dirty="0"/>
              <a:t>Malformasi kongenital of iris NOS</a:t>
            </a:r>
            <a:endParaRPr lang="en-US" sz="3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Q13.3 </a:t>
            </a:r>
            <a:r>
              <a:rPr lang="fi-FI" sz="3400" b="1" dirty="0"/>
              <a:t>Congenital corneal opacity</a:t>
            </a:r>
            <a:endParaRPr lang="en-US" sz="3400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Q13.4 </a:t>
            </a:r>
            <a:r>
              <a:rPr lang="fi-FI" sz="3400" b="1" dirty="0"/>
              <a:t>Malformasi kongenital lain pada kornea</a:t>
            </a:r>
            <a:r>
              <a:rPr lang="en-US" sz="3400" dirty="0"/>
              <a:t>, </a:t>
            </a:r>
            <a:r>
              <a:rPr lang="fi-FI" sz="3400" dirty="0"/>
              <a:t>Malformasi kongenital kornea NOS, microcornea, anomali Peter</a:t>
            </a:r>
            <a:endParaRPr lang="en-US" sz="3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Q13.5 </a:t>
            </a:r>
            <a:r>
              <a:rPr lang="fi-FI" sz="3400" b="1" dirty="0"/>
              <a:t>Blue sclera</a:t>
            </a:r>
            <a:endParaRPr lang="en-US" sz="3400" b="1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Q13.8 </a:t>
            </a:r>
            <a:r>
              <a:rPr lang="fi-FI" sz="3400" b="1" dirty="0"/>
              <a:t>Malformasi kongenital lain pada segmen anterior mata</a:t>
            </a:r>
            <a:r>
              <a:rPr lang="en-US" sz="3400" b="1" dirty="0"/>
              <a:t>,</a:t>
            </a:r>
            <a:r>
              <a:rPr lang="fi-FI" sz="3400" b="1" dirty="0"/>
              <a:t> </a:t>
            </a:r>
            <a:r>
              <a:rPr lang="fi-FI" sz="3400" dirty="0"/>
              <a:t>Anomali Rieger </a:t>
            </a:r>
            <a:endParaRPr lang="en-US" sz="34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sz="3400" dirty="0"/>
              <a:t>Q13.9 </a:t>
            </a:r>
            <a:r>
              <a:rPr lang="fi-FI" sz="3400" b="1" dirty="0"/>
              <a:t>Malformasi kongenital segmen anterior mata</a:t>
            </a:r>
            <a:r>
              <a:rPr lang="fi-FI" sz="3400" dirty="0"/>
              <a:t>, tidak dijelaskan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02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pPr eaLnBrk="1" hangingPunct="1"/>
            <a:r>
              <a:rPr lang="en-US"/>
              <a:t>Coloboma iridis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/>
              <a:t>Dalam keadaan normal fissura choroidea menutup pada minggu ke 7 perkembangan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/>
              <a:t>Bila penutupan tidak terjadi akan menimbulkan celah yang menetap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/>
              <a:t>Celah pada iris ( coloboma iridis ) dapat meluas hingga ke corpus ciliare , retina , choroidea dan nervus optikus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/>
              <a:t>Kelainan ini sering terlihat bersama dengan cacat mata lainnya </a:t>
            </a:r>
          </a:p>
        </p:txBody>
      </p:sp>
      <p:pic>
        <p:nvPicPr>
          <p:cNvPr id="99332" name="Picture 2" descr="http://www.tedmontgomery.com/the_eye/eyephotos/pics/IrisColob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74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pPr eaLnBrk="1" hangingPunct="1"/>
            <a:r>
              <a:rPr lang="en-US"/>
              <a:t>Megalokornea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334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/>
              <a:t>adalah</a:t>
            </a:r>
            <a:r>
              <a:rPr lang="en-US" sz="3100" dirty="0"/>
              <a:t> </a:t>
            </a:r>
            <a:r>
              <a:rPr lang="en-US" sz="3100" dirty="0" err="1"/>
              <a:t>suatu</a:t>
            </a:r>
            <a:r>
              <a:rPr lang="en-US" sz="3100" dirty="0"/>
              <a:t> </a:t>
            </a:r>
            <a:r>
              <a:rPr lang="en-US" sz="3100" dirty="0" err="1"/>
              <a:t>ukuran</a:t>
            </a:r>
            <a:r>
              <a:rPr lang="en-US" sz="3100" dirty="0"/>
              <a:t> </a:t>
            </a:r>
            <a:r>
              <a:rPr lang="en-US" sz="3100" dirty="0" err="1"/>
              <a:t>kornea</a:t>
            </a:r>
            <a:r>
              <a:rPr lang="en-US" sz="3100" dirty="0"/>
              <a:t> yang abnormal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dirty="0"/>
              <a:t> 	&gt; 13 mm </a:t>
            </a:r>
            <a:r>
              <a:rPr lang="en-US" sz="3100" dirty="0" err="1"/>
              <a:t>bersifat</a:t>
            </a:r>
            <a:r>
              <a:rPr lang="en-US" sz="3100" dirty="0"/>
              <a:t> </a:t>
            </a:r>
            <a:r>
              <a:rPr lang="en-US" sz="3100" dirty="0" err="1"/>
              <a:t>tidak</a:t>
            </a:r>
            <a:r>
              <a:rPr lang="en-US" sz="3100" dirty="0"/>
              <a:t> </a:t>
            </a:r>
            <a:r>
              <a:rPr lang="en-US" sz="3100" dirty="0" err="1"/>
              <a:t>progresif</a:t>
            </a:r>
            <a:r>
              <a:rPr lang="en-US" sz="3100" dirty="0"/>
              <a:t>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/>
              <a:t>Terkait</a:t>
            </a:r>
            <a:r>
              <a:rPr lang="en-US" sz="3100" dirty="0"/>
              <a:t>  </a:t>
            </a:r>
            <a:r>
              <a:rPr lang="en-US" sz="3100" dirty="0" err="1"/>
              <a:t>dengan</a:t>
            </a:r>
            <a:r>
              <a:rPr lang="en-US" sz="3100" dirty="0"/>
              <a:t> </a:t>
            </a:r>
            <a:r>
              <a:rPr lang="en-US" sz="3100" dirty="0" err="1"/>
              <a:t>kromosom</a:t>
            </a:r>
            <a:r>
              <a:rPr lang="en-US" sz="3100" dirty="0"/>
              <a:t> X , </a:t>
            </a:r>
            <a:r>
              <a:rPr lang="en-US" sz="3100" dirty="0" err="1"/>
              <a:t>bersifat</a:t>
            </a:r>
            <a:r>
              <a:rPr lang="en-US" sz="3100" dirty="0"/>
              <a:t> </a:t>
            </a:r>
            <a:r>
              <a:rPr lang="en-US" sz="3100" dirty="0" err="1"/>
              <a:t>resesif</a:t>
            </a:r>
            <a:r>
              <a:rPr lang="en-US" sz="3100" dirty="0"/>
              <a:t> </a:t>
            </a:r>
            <a:r>
              <a:rPr lang="en-US" sz="3100" dirty="0" err="1"/>
              <a:t>autosom</a:t>
            </a:r>
            <a:r>
              <a:rPr lang="en-US" sz="3100" dirty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/>
              <a:t>Manifestasi</a:t>
            </a:r>
            <a:r>
              <a:rPr lang="en-US" sz="3100" dirty="0"/>
              <a:t> </a:t>
            </a:r>
            <a:r>
              <a:rPr lang="en-US" sz="3100" dirty="0" err="1"/>
              <a:t>Klinis</a:t>
            </a:r>
            <a:r>
              <a:rPr lang="en-US" sz="3100" dirty="0"/>
              <a:t> : 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/>
              <a:t>Bilateral , </a:t>
            </a:r>
            <a:r>
              <a:rPr lang="en-US" sz="3100" dirty="0" err="1"/>
              <a:t>Visusnya</a:t>
            </a:r>
            <a:r>
              <a:rPr lang="en-US" sz="3100" dirty="0"/>
              <a:t> </a:t>
            </a:r>
            <a:r>
              <a:rPr lang="en-US" sz="3100" dirty="0" err="1"/>
              <a:t>baik</a:t>
            </a:r>
            <a:r>
              <a:rPr lang="en-US" sz="3100" dirty="0"/>
              <a:t> </a:t>
            </a:r>
            <a:r>
              <a:rPr lang="en-US" sz="3100" dirty="0" err="1"/>
              <a:t>namun</a:t>
            </a:r>
            <a:r>
              <a:rPr lang="en-US" sz="3100" dirty="0"/>
              <a:t> </a:t>
            </a:r>
            <a:r>
              <a:rPr lang="en-US" sz="3100" dirty="0" err="1"/>
              <a:t>sering</a:t>
            </a:r>
            <a:r>
              <a:rPr lang="en-US" sz="3100" dirty="0"/>
              <a:t> </a:t>
            </a:r>
            <a:r>
              <a:rPr lang="en-US" sz="3100" dirty="0" err="1"/>
              <a:t>bersifat</a:t>
            </a:r>
            <a:r>
              <a:rPr lang="en-US" sz="3100" dirty="0"/>
              <a:t> </a:t>
            </a:r>
            <a:r>
              <a:rPr lang="en-US" sz="3100" dirty="0" err="1"/>
              <a:t>astigmatisma</a:t>
            </a:r>
            <a:r>
              <a:rPr lang="en-US" sz="3100" dirty="0"/>
              <a:t>, diameter </a:t>
            </a:r>
            <a:r>
              <a:rPr lang="en-US" sz="3100" dirty="0" err="1"/>
              <a:t>Kornea</a:t>
            </a:r>
            <a:r>
              <a:rPr lang="en-US" sz="3100" dirty="0"/>
              <a:t> 13,0-16,5 mm, </a:t>
            </a:r>
            <a:r>
              <a:rPr lang="en-US" sz="3100" dirty="0" err="1"/>
              <a:t>Ketebalan</a:t>
            </a:r>
            <a:r>
              <a:rPr lang="en-US" sz="3100" dirty="0"/>
              <a:t> </a:t>
            </a:r>
            <a:r>
              <a:rPr lang="en-US" sz="3100" dirty="0" err="1"/>
              <a:t>kornea</a:t>
            </a:r>
            <a:r>
              <a:rPr lang="en-US" sz="3100" dirty="0"/>
              <a:t> normal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/>
              <a:t>stroma</a:t>
            </a:r>
            <a:r>
              <a:rPr lang="en-US" sz="3100" dirty="0"/>
              <a:t> </a:t>
            </a:r>
            <a:r>
              <a:rPr lang="en-US" sz="3100" dirty="0" err="1"/>
              <a:t>jelas</a:t>
            </a:r>
            <a:r>
              <a:rPr lang="en-US" sz="3100" dirty="0"/>
              <a:t>, </a:t>
            </a:r>
            <a:r>
              <a:rPr lang="en-US" sz="3100" dirty="0" err="1"/>
              <a:t>Limbusnya</a:t>
            </a:r>
            <a:r>
              <a:rPr lang="en-US" sz="3100" dirty="0"/>
              <a:t> </a:t>
            </a:r>
            <a:r>
              <a:rPr lang="en-US" sz="3100" dirty="0" err="1"/>
              <a:t>berbatas</a:t>
            </a:r>
            <a:r>
              <a:rPr lang="en-US" sz="3100" dirty="0"/>
              <a:t> </a:t>
            </a:r>
            <a:r>
              <a:rPr lang="en-US" sz="3100" dirty="0" err="1"/>
              <a:t>tegas</a:t>
            </a:r>
            <a:r>
              <a:rPr lang="en-US" sz="3100" dirty="0"/>
              <a:t> ,COA </a:t>
            </a:r>
            <a:r>
              <a:rPr lang="en-US" sz="3100" dirty="0" err="1"/>
              <a:t>meningkat</a:t>
            </a:r>
            <a:r>
              <a:rPr lang="en-US" sz="3100" dirty="0"/>
              <a:t> , </a:t>
            </a:r>
            <a:r>
              <a:rPr lang="en-US" sz="3100" dirty="0" err="1"/>
              <a:t>Diafragma</a:t>
            </a:r>
            <a:r>
              <a:rPr lang="en-US" sz="3100" dirty="0"/>
              <a:t> </a:t>
            </a:r>
            <a:r>
              <a:rPr lang="en-US" sz="3100" dirty="0" err="1"/>
              <a:t>lensa</a:t>
            </a:r>
            <a:r>
              <a:rPr lang="en-US" sz="3100" dirty="0"/>
              <a:t>-iris </a:t>
            </a:r>
            <a:r>
              <a:rPr lang="en-US" sz="3100" dirty="0" err="1"/>
              <a:t>terletak</a:t>
            </a:r>
            <a:r>
              <a:rPr lang="en-US" sz="3100" dirty="0"/>
              <a:t> </a:t>
            </a:r>
            <a:r>
              <a:rPr lang="en-US" sz="3100" dirty="0" err="1"/>
              <a:t>lebih</a:t>
            </a:r>
            <a:r>
              <a:rPr lang="en-US" sz="3100" dirty="0"/>
              <a:t> posterior, TIO normal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/>
              <a:t> </a:t>
            </a:r>
            <a:r>
              <a:rPr lang="en-US" sz="3100" dirty="0" err="1"/>
              <a:t>Pemeriksaan</a:t>
            </a:r>
            <a:r>
              <a:rPr lang="en-US" sz="3100" dirty="0"/>
              <a:t> </a:t>
            </a:r>
            <a:r>
              <a:rPr lang="en-US" sz="3100" dirty="0" err="1"/>
              <a:t>Penunjang</a:t>
            </a:r>
            <a:r>
              <a:rPr lang="en-US" sz="3100" dirty="0"/>
              <a:t> : 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 err="1"/>
              <a:t>Gonioskopi</a:t>
            </a:r>
            <a:r>
              <a:rPr lang="en-US" sz="3100" dirty="0"/>
              <a:t> , </a:t>
            </a:r>
            <a:r>
              <a:rPr lang="en-US" sz="3100" dirty="0" err="1"/>
              <a:t>Mikroskop</a:t>
            </a:r>
            <a:r>
              <a:rPr lang="en-US" sz="3100" dirty="0"/>
              <a:t> </a:t>
            </a:r>
            <a:r>
              <a:rPr lang="en-US" sz="3100" dirty="0" err="1"/>
              <a:t>spekular</a:t>
            </a:r>
            <a:r>
              <a:rPr lang="en-US" sz="3100" dirty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3100" dirty="0"/>
              <a:t>Komplikasi :  Subluksasi lensa, Katarak , Glaucoma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98308" name="Picture 2" descr="http://t3.gstatic.com/images?q=tbn:ANd9GcSab5mMx2-11hPhItDbxdNml6BOxnQCU6jBWIJAeZUfsGD98G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0"/>
            <a:ext cx="2466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82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/>
          </a:bodyPr>
          <a:lstStyle/>
          <a:p>
            <a:r>
              <a:rPr lang="fi-FI" dirty="0"/>
              <a:t>Q14 Malformasi kongenital segmen posterior 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144963"/>
          </a:xfrm>
        </p:spPr>
        <p:txBody>
          <a:bodyPr>
            <a:normAutofit/>
          </a:bodyPr>
          <a:lstStyle/>
          <a:p>
            <a:r>
              <a:rPr lang="fi-FI" b="1" dirty="0"/>
              <a:t>Q14.0 Malformasi kongenital humour vitreous</a:t>
            </a:r>
            <a:r>
              <a:rPr lang="en-US" b="1" dirty="0"/>
              <a:t>,</a:t>
            </a:r>
            <a:r>
              <a:rPr lang="fi-FI" b="1" dirty="0"/>
              <a:t> </a:t>
            </a:r>
            <a:r>
              <a:rPr lang="fi-FI" dirty="0"/>
              <a:t>Vitreous opak kongenital </a:t>
            </a:r>
            <a:endParaRPr lang="en-US" dirty="0"/>
          </a:p>
          <a:p>
            <a:r>
              <a:rPr lang="fi-FI" dirty="0"/>
              <a:t>Q14.1 </a:t>
            </a:r>
            <a:r>
              <a:rPr lang="fi-FI" b="1" dirty="0"/>
              <a:t>Malformasi kongenital retina</a:t>
            </a:r>
            <a:r>
              <a:rPr lang="en-US" dirty="0"/>
              <a:t>,</a:t>
            </a:r>
            <a:r>
              <a:rPr lang="fi-FI" dirty="0"/>
              <a:t> Aneurysma retina kongenital </a:t>
            </a:r>
            <a:endParaRPr lang="en-US" dirty="0"/>
          </a:p>
          <a:p>
            <a:r>
              <a:rPr lang="fi-FI" dirty="0"/>
              <a:t>Q14.2 </a:t>
            </a:r>
            <a:r>
              <a:rPr lang="fi-FI" b="1" dirty="0"/>
              <a:t>Malformasi kongenitaldiscus opticus</a:t>
            </a:r>
            <a:r>
              <a:rPr lang="en-US" dirty="0"/>
              <a:t>,</a:t>
            </a:r>
            <a:r>
              <a:rPr lang="fi-FI" dirty="0"/>
              <a:t>Koloboma diskus optikus</a:t>
            </a:r>
            <a:endParaRPr lang="en-US" dirty="0"/>
          </a:p>
          <a:p>
            <a:r>
              <a:rPr lang="fi-FI" dirty="0"/>
              <a:t>Q14.3 </a:t>
            </a:r>
            <a:r>
              <a:rPr lang="fi-FI" b="1" dirty="0"/>
              <a:t>Malformasi kongenital khoroid</a:t>
            </a:r>
            <a:endParaRPr lang="en-US" b="1" dirty="0"/>
          </a:p>
          <a:p>
            <a:r>
              <a:rPr lang="fi-FI" dirty="0"/>
              <a:t>Q14.8 </a:t>
            </a:r>
            <a:r>
              <a:rPr lang="fi-FI" b="1" dirty="0"/>
              <a:t>Malformasi kongenital lain segmen posterior mata</a:t>
            </a:r>
            <a:r>
              <a:rPr lang="en-US" b="1" dirty="0"/>
              <a:t>,</a:t>
            </a:r>
            <a:r>
              <a:rPr lang="fi-FI" b="1" dirty="0"/>
              <a:t> </a:t>
            </a:r>
            <a:r>
              <a:rPr lang="fi-FI" dirty="0"/>
              <a:t>Koloboma fundus</a:t>
            </a:r>
            <a:endParaRPr lang="en-US" dirty="0"/>
          </a:p>
          <a:p>
            <a:r>
              <a:rPr lang="fi-FI" dirty="0"/>
              <a:t>Q14.9 </a:t>
            </a:r>
            <a:r>
              <a:rPr lang="fi-FI" b="1" dirty="0"/>
              <a:t>Malformasi kongenital segmen posterior mata</a:t>
            </a:r>
            <a:r>
              <a:rPr lang="fi-FI" dirty="0"/>
              <a:t>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42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fi-FI" sz="3600" dirty="0"/>
              <a:t>Q15 Malformasi kongenital lain pada mata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30763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pt-BR" i="1" dirty="0"/>
              <a:t>Kecuali</a:t>
            </a:r>
            <a:r>
              <a:rPr lang="pt-BR" dirty="0"/>
              <a:t>: ocular albinism (E70.3), nystagmus kongenital (H55), retinitis pigmentosa (H35.5)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pt-BR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Q15.0 </a:t>
            </a:r>
            <a:r>
              <a:rPr lang="pt-BR" b="1" dirty="0"/>
              <a:t>Glaukoma kongenital</a:t>
            </a:r>
            <a:r>
              <a:rPr lang="en-US" dirty="0"/>
              <a:t>,</a:t>
            </a:r>
            <a:r>
              <a:rPr lang="pt-BR" dirty="0"/>
              <a:t>Buphthalmos, hydrophthalmos,  glaukoma neonatus</a:t>
            </a:r>
            <a:r>
              <a:rPr lang="en-US" dirty="0"/>
              <a:t>.</a:t>
            </a:r>
            <a:r>
              <a:rPr lang="pt-BR" dirty="0"/>
              <a:t> Macrophthalmos pada glaukoma kongenital</a:t>
            </a:r>
            <a:r>
              <a:rPr lang="en-US" dirty="0"/>
              <a:t>, </a:t>
            </a:r>
            <a:r>
              <a:rPr lang="pt-BR" dirty="0"/>
              <a:t> Keratoglobus kongenital, megalokornea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Q15.8 </a:t>
            </a:r>
            <a:r>
              <a:rPr lang="fi-FI" b="1" dirty="0"/>
              <a:t>Malformasi kongenital </a:t>
            </a:r>
            <a:r>
              <a:rPr lang="fi-FI" dirty="0"/>
              <a:t>lain pada mata yang dijelaskan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Q15.9 </a:t>
            </a:r>
            <a:r>
              <a:rPr lang="fi-FI" b="1" dirty="0"/>
              <a:t>Malformasi kongenital mata, </a:t>
            </a:r>
            <a:r>
              <a:rPr lang="fi-FI" dirty="0"/>
              <a:t>tidak dijelaskan</a:t>
            </a:r>
            <a:r>
              <a:rPr lang="en-US" dirty="0"/>
              <a:t>:</a:t>
            </a:r>
            <a:r>
              <a:rPr lang="fi-FI" dirty="0"/>
              <a:t>  Anomali atau deformitas kongenital pada mata: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0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63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Glaucoma of newborn 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562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= infantile glaucoma  = primary congenital open angle glaucoma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bola </a:t>
            </a:r>
            <a:r>
              <a:rPr lang="en-US" sz="2400" dirty="0" err="1"/>
              <a:t>mata</a:t>
            </a:r>
            <a:r>
              <a:rPr lang="en-US" sz="2400" dirty="0"/>
              <a:t> yang </a:t>
            </a:r>
            <a:r>
              <a:rPr lang="en-US" sz="2400" dirty="0" err="1"/>
              <a:t>meninggi</a:t>
            </a:r>
            <a:r>
              <a:rPr lang="en-US" sz="2400" dirty="0"/>
              <a:t>,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memburuknya</a:t>
            </a:r>
            <a:r>
              <a:rPr lang="en-US" sz="2400" dirty="0"/>
              <a:t> </a:t>
            </a:r>
            <a:r>
              <a:rPr lang="en-US" sz="2400" dirty="0" err="1"/>
              <a:t>tajam</a:t>
            </a:r>
            <a:r>
              <a:rPr lang="en-US" sz="2400" dirty="0"/>
              <a:t> </a:t>
            </a:r>
            <a:r>
              <a:rPr lang="en-US" sz="2400" dirty="0" err="1"/>
              <a:t>penglihatan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kanak-kanak</a:t>
            </a:r>
            <a:endParaRPr lang="en-US" sz="2400" dirty="0"/>
          </a:p>
          <a:p>
            <a:pPr eaLnBrk="1" hangingPunct="1">
              <a:spcBef>
                <a:spcPct val="0"/>
              </a:spcBef>
            </a:pPr>
            <a:r>
              <a:rPr lang="en-US" sz="2400" b="1" dirty="0" err="1"/>
              <a:t>Trabekulodisgenesis</a:t>
            </a:r>
            <a:r>
              <a:rPr lang="en-US" sz="2400" b="1" dirty="0"/>
              <a:t> </a:t>
            </a:r>
            <a:r>
              <a:rPr lang="en-US" sz="2400" b="1" dirty="0" err="1"/>
              <a:t>tanpa</a:t>
            </a:r>
            <a:r>
              <a:rPr lang="en-US" sz="2400" b="1" dirty="0"/>
              <a:t> anomaly ocular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sistemik</a:t>
            </a:r>
            <a:r>
              <a:rPr lang="en-US" sz="2400" b="1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okular</a:t>
            </a:r>
            <a:r>
              <a:rPr lang="en-US" sz="2400" dirty="0"/>
              <a:t> yang </a:t>
            </a:r>
            <a:r>
              <a:rPr lang="en-US" sz="2400" dirty="0" err="1"/>
              <a:t>menyebab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bola </a:t>
            </a:r>
            <a:r>
              <a:rPr lang="en-US" sz="2400" dirty="0" err="1"/>
              <a:t>mata</a:t>
            </a:r>
            <a:r>
              <a:rPr lang="en-US" sz="2400" dirty="0"/>
              <a:t> 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/>
              <a:t>gen </a:t>
            </a:r>
            <a:r>
              <a:rPr lang="en-US" sz="2400" b="1" dirty="0" err="1"/>
              <a:t>autosom</a:t>
            </a:r>
            <a:r>
              <a:rPr lang="en-US" sz="2400" b="1" dirty="0"/>
              <a:t> </a:t>
            </a:r>
            <a:r>
              <a:rPr lang="en-US" sz="2400" b="1" dirty="0" err="1"/>
              <a:t>resesif</a:t>
            </a:r>
            <a:endParaRPr lang="en-US" sz="2400" b="1" dirty="0"/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adanya</a:t>
            </a:r>
            <a:r>
              <a:rPr lang="en-US" sz="2400" b="1" dirty="0"/>
              <a:t> sinus </a:t>
            </a:r>
            <a:r>
              <a:rPr lang="en-US" sz="2400" b="1" dirty="0" err="1"/>
              <a:t>venosus</a:t>
            </a:r>
            <a:r>
              <a:rPr lang="en-US" sz="2400" b="1" dirty="0"/>
              <a:t> </a:t>
            </a:r>
            <a:r>
              <a:rPr lang="en-US" sz="2400" b="1" dirty="0" err="1"/>
              <a:t>sclerae</a:t>
            </a:r>
            <a:r>
              <a:rPr lang="en-US" sz="2400" b="1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b="1" dirty="0" err="1"/>
              <a:t>kelainan</a:t>
            </a:r>
            <a:r>
              <a:rPr lang="en-US" sz="2400" b="1" dirty="0"/>
              <a:t> </a:t>
            </a:r>
            <a:r>
              <a:rPr lang="en-US" sz="2400" b="1" dirty="0" err="1"/>
              <a:t>genetik</a:t>
            </a:r>
            <a:r>
              <a:rPr lang="en-US" sz="2400" b="1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b="1" dirty="0" err="1"/>
              <a:t>ibu</a:t>
            </a:r>
            <a:r>
              <a:rPr lang="en-US" sz="2400" b="1" dirty="0"/>
              <a:t> </a:t>
            </a:r>
            <a:r>
              <a:rPr lang="en-US" sz="2400" b="1" dirty="0" err="1"/>
              <a:t>mengalami</a:t>
            </a:r>
            <a:r>
              <a:rPr lang="en-US" sz="2400" b="1" dirty="0"/>
              <a:t> </a:t>
            </a:r>
            <a:r>
              <a:rPr lang="en-US" sz="2400" b="1" dirty="0" err="1"/>
              <a:t>infeksi</a:t>
            </a:r>
            <a:r>
              <a:rPr lang="en-US" sz="2400" b="1" dirty="0"/>
              <a:t> </a:t>
            </a:r>
            <a:r>
              <a:rPr lang="en-US" sz="2400" b="1" dirty="0" err="1"/>
              <a:t>rubela</a:t>
            </a:r>
            <a:r>
              <a:rPr lang="en-US" sz="2400" b="1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Diagnosa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 </a:t>
            </a:r>
            <a:r>
              <a:rPr lang="en-US" sz="2400" dirty="0" err="1"/>
              <a:t>klinis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,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intra </a:t>
            </a:r>
            <a:r>
              <a:rPr lang="en-US" sz="2400" dirty="0" err="1"/>
              <a:t>okuler</a:t>
            </a:r>
            <a:r>
              <a:rPr lang="en-US" sz="2400" dirty="0"/>
              <a:t> (IOP), </a:t>
            </a:r>
            <a:r>
              <a:rPr lang="en-US" sz="2400" dirty="0" err="1"/>
              <a:t>pengukuran</a:t>
            </a:r>
            <a:r>
              <a:rPr lang="en-US" sz="2400" dirty="0"/>
              <a:t> diameter </a:t>
            </a:r>
            <a:r>
              <a:rPr lang="en-US" sz="2400" dirty="0" err="1"/>
              <a:t>kornea</a:t>
            </a:r>
            <a:r>
              <a:rPr lang="en-US" sz="2400" dirty="0"/>
              <a:t>, </a:t>
            </a:r>
            <a:r>
              <a:rPr lang="en-US" sz="2400" dirty="0" err="1"/>
              <a:t>gonios</a:t>
            </a:r>
            <a:r>
              <a:rPr lang="en-US" sz="2400" dirty="0"/>
              <a:t> kopi,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axial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ultrasonografi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retinoskopi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ophtalmoskopi</a:t>
            </a:r>
            <a:r>
              <a:rPr lang="en-US" sz="2400" dirty="0"/>
              <a:t>. </a:t>
            </a:r>
            <a:r>
              <a:rPr lang="en-US" sz="2400" dirty="0" err="1"/>
              <a:t>Fotografi</a:t>
            </a:r>
            <a:r>
              <a:rPr lang="en-US" sz="2400" dirty="0"/>
              <a:t> </a:t>
            </a:r>
            <a:r>
              <a:rPr lang="en-US" sz="2400" dirty="0" err="1"/>
              <a:t>nervus</a:t>
            </a:r>
            <a:r>
              <a:rPr lang="en-US" sz="2400" dirty="0"/>
              <a:t> </a:t>
            </a:r>
            <a:r>
              <a:rPr lang="en-US" sz="2400" dirty="0" err="1"/>
              <a:t>optikus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71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A4C4-F193-F0DB-1328-903B7ECD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75231"/>
            <a:ext cx="7886700" cy="692511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1780F56-8145-D633-B98C-FA3852C43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769143"/>
              </p:ext>
            </p:extLst>
          </p:nvPr>
        </p:nvGraphicFramePr>
        <p:xfrm>
          <a:off x="628650" y="1802823"/>
          <a:ext cx="8006195" cy="389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9859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300"/>
              <a:t>Pemeriksaan mata luar akan ditemukan :</a:t>
            </a:r>
          </a:p>
          <a:p>
            <a:pPr eaLnBrk="1" hangingPunct="1">
              <a:spcBef>
                <a:spcPct val="0"/>
              </a:spcBef>
            </a:pPr>
            <a:r>
              <a:rPr lang="en-US" sz="2300" b="1">
                <a:solidFill>
                  <a:srgbClr val="FF0000"/>
                </a:solidFill>
              </a:rPr>
              <a:t>Buftalmos </a:t>
            </a:r>
            <a:r>
              <a:rPr lang="en-US" sz="2300"/>
              <a:t> yaitu pembesaran diameter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300"/>
              <a:t>	 kornea &gt; 12 mm pada tahun pertama kelahiran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300"/>
              <a:t>	 akibat kurang lancarnya pengaliran cairan mata </a:t>
            </a:r>
          </a:p>
          <a:p>
            <a:pPr eaLnBrk="1" hangingPunct="1">
              <a:spcBef>
                <a:spcPct val="0"/>
              </a:spcBef>
            </a:pPr>
            <a:r>
              <a:rPr lang="en-US" sz="2300" b="1">
                <a:solidFill>
                  <a:srgbClr val="FF0000"/>
                </a:solidFill>
              </a:rPr>
              <a:t>Edema kornea </a:t>
            </a:r>
            <a:r>
              <a:rPr lang="en-US" sz="2300"/>
              <a:t>-&gt; karena regangan kornea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300"/>
              <a:t>	dapat terjadi r</a:t>
            </a:r>
            <a:r>
              <a:rPr lang="it-IT" sz="2300"/>
              <a:t>obekan pada membrane Descemet disebut Haab’s striae</a:t>
            </a:r>
          </a:p>
          <a:p>
            <a:pPr eaLnBrk="1" hangingPunct="1">
              <a:spcBef>
                <a:spcPct val="0"/>
              </a:spcBef>
            </a:pPr>
            <a:r>
              <a:rPr lang="en-US" sz="2300"/>
              <a:t>bola mata membesar disertai kekeruhan pada selaput bening sehingga mata terlihat seperti berkabut </a:t>
            </a:r>
            <a:r>
              <a:rPr lang="en-US" sz="2300" b="1"/>
              <a:t>.</a:t>
            </a:r>
            <a:r>
              <a:rPr lang="en-US" sz="23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300"/>
              <a:t>Keadaan ini biasanya sudah disertai kerusakan saraf mata sehingga mata bayi menjadi buta. </a:t>
            </a:r>
          </a:p>
          <a:p>
            <a:pPr eaLnBrk="1" hangingPunct="1">
              <a:spcBef>
                <a:spcPct val="0"/>
              </a:spcBef>
            </a:pPr>
            <a:r>
              <a:rPr lang="en-US" sz="2300"/>
              <a:t>Tajam penglihatan dapat berkurang karena atrofi nervus optikus, kekeruhan kornea, astigmat, ambliopia, katarak, dislokasi lensa, atau ablasio retina.</a:t>
            </a:r>
          </a:p>
          <a:p>
            <a:pPr eaLnBrk="1" hangingPunct="1">
              <a:spcBef>
                <a:spcPct val="0"/>
              </a:spcBef>
            </a:pPr>
            <a:r>
              <a:rPr lang="en-US" sz="2300"/>
              <a:t>Tujuan pengobatan adalah untuk mempertahankan tajam penglihatan dengan pengontrolan tekanan bola mata , dengan pembedahan Goniotomi , trabekulotomi  atau kombinasi trabekulotomi dengan trabekulektomi dan anti metabolik , glaukoma valve shunt  atau cyclodestrukif dengan laser . </a:t>
            </a:r>
          </a:p>
        </p:txBody>
      </p:sp>
      <p:pic>
        <p:nvPicPr>
          <p:cNvPr id="97283" name="Picture 4" descr="http://4.bp.blogspot.com/_VUvYpYG6u-4/RnFkZlneZGI/AAAAAAAAACM/bk7ttDV26fM/s320/GLAUKOMA+KONGENITAL+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66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15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fi-FI" dirty="0"/>
              <a:t>Q16 Malformasi kongenital telinga sehingga mengganggu pendengaran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221163"/>
          </a:xfrm>
        </p:spPr>
        <p:txBody>
          <a:bodyPr>
            <a:normAutofit fontScale="85000" lnSpcReduction="10000"/>
          </a:bodyPr>
          <a:lstStyle/>
          <a:p>
            <a:r>
              <a:rPr lang="fi-FI" i="1" dirty="0"/>
              <a:t>Kecuali</a:t>
            </a:r>
            <a:r>
              <a:rPr lang="fi-FI" dirty="0"/>
              <a:t>: congenital deafness (H90.-)</a:t>
            </a:r>
            <a:endParaRPr lang="en-US" dirty="0"/>
          </a:p>
          <a:p>
            <a:r>
              <a:rPr lang="fi-FI" dirty="0"/>
              <a:t>Q16.0 </a:t>
            </a:r>
            <a:r>
              <a:rPr lang="fi-FI" b="1" dirty="0"/>
              <a:t>Absen kongenital aurikula </a:t>
            </a:r>
            <a:r>
              <a:rPr lang="fi-FI" dirty="0"/>
              <a:t>(telinga)</a:t>
            </a:r>
            <a:endParaRPr lang="en-US" dirty="0"/>
          </a:p>
          <a:p>
            <a:r>
              <a:rPr lang="fi-FI" dirty="0"/>
              <a:t>Q16.1 </a:t>
            </a:r>
            <a:r>
              <a:rPr lang="fi-FI" b="1" dirty="0"/>
              <a:t>Absen kongenital</a:t>
            </a:r>
            <a:r>
              <a:rPr lang="fi-FI" dirty="0"/>
              <a:t>, atresia dan striktura kanalis auditorius (external), Atresia atau striktura osseous meatus (saluran tulang)</a:t>
            </a:r>
            <a:endParaRPr lang="en-US" dirty="0"/>
          </a:p>
          <a:p>
            <a:r>
              <a:rPr lang="fi-FI" dirty="0"/>
              <a:t>Q16.2 </a:t>
            </a:r>
            <a:r>
              <a:rPr lang="fi-FI" b="1" dirty="0"/>
              <a:t>Absen tuba eustachia</a:t>
            </a:r>
            <a:endParaRPr lang="en-US" b="1" dirty="0"/>
          </a:p>
          <a:p>
            <a:r>
              <a:rPr lang="fi-FI" dirty="0"/>
              <a:t>Q16.3 </a:t>
            </a:r>
            <a:r>
              <a:rPr lang="fi-FI" b="1" dirty="0"/>
              <a:t>Malformasi kongenital tulang-tulang pendengaran</a:t>
            </a:r>
            <a:r>
              <a:rPr lang="en-US" dirty="0"/>
              <a:t>,</a:t>
            </a:r>
            <a:r>
              <a:rPr lang="fi-FI" dirty="0"/>
              <a:t> Fusi tulang-tulang pendengaran</a:t>
            </a:r>
            <a:endParaRPr lang="en-US" dirty="0"/>
          </a:p>
          <a:p>
            <a:r>
              <a:rPr lang="fi-FI" dirty="0"/>
              <a:t>Q16.4 </a:t>
            </a:r>
            <a:r>
              <a:rPr lang="fi-FI" b="1" dirty="0"/>
              <a:t>Malformasi kongenital lain telinga tengah</a:t>
            </a:r>
            <a:r>
              <a:rPr lang="en-US" dirty="0"/>
              <a:t>,</a:t>
            </a:r>
            <a:r>
              <a:rPr lang="fi-FI" dirty="0"/>
              <a:t>Malformasi kongenital telinga tengah NOS</a:t>
            </a:r>
            <a:endParaRPr lang="en-US" dirty="0"/>
          </a:p>
          <a:p>
            <a:r>
              <a:rPr lang="fi-FI" dirty="0"/>
              <a:t>Q16.5 </a:t>
            </a:r>
            <a:r>
              <a:rPr lang="fi-FI" b="1" dirty="0"/>
              <a:t>Malformasi kongenital telinga dal</a:t>
            </a:r>
            <a:r>
              <a:rPr lang="fi-FI" dirty="0"/>
              <a:t>am</a:t>
            </a:r>
            <a:r>
              <a:rPr lang="en-US" dirty="0"/>
              <a:t>,</a:t>
            </a:r>
            <a:r>
              <a:rPr lang="fi-FI" dirty="0"/>
              <a:t>Anomaly: labirinth membranosa, organ Corti</a:t>
            </a:r>
            <a:endParaRPr lang="en-US" dirty="0"/>
          </a:p>
          <a:p>
            <a:r>
              <a:rPr lang="fi-FI" dirty="0"/>
              <a:t>Q16.9 </a:t>
            </a:r>
            <a:r>
              <a:rPr lang="fi-FI" b="1" dirty="0"/>
              <a:t>Malformasi kongenital telinga yang mengganggu pendengaran</a:t>
            </a:r>
            <a:r>
              <a:rPr lang="fi-FI" dirty="0"/>
              <a:t>, tidak dijelaskan</a:t>
            </a:r>
            <a:r>
              <a:rPr lang="en-US" dirty="0"/>
              <a:t>, </a:t>
            </a:r>
            <a:r>
              <a:rPr lang="fi-FI" dirty="0"/>
              <a:t>Absen telinga kongenital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13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Fistula Preaurikular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/>
          <a:lstStyle/>
          <a:p>
            <a:pPr eaLnBrk="1" hangingPunct="1"/>
            <a:r>
              <a:rPr lang="en-US" dirty="0"/>
              <a:t>Fistula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di </a:t>
            </a:r>
            <a:r>
              <a:rPr lang="en-US" dirty="0" err="1"/>
              <a:t>depan</a:t>
            </a:r>
            <a:r>
              <a:rPr lang="en-US" dirty="0"/>
              <a:t> tragus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terinfeksi</a:t>
            </a:r>
            <a:r>
              <a:rPr lang="en-US" dirty="0"/>
              <a:t>. </a:t>
            </a:r>
          </a:p>
          <a:p>
            <a:pPr eaLnBrk="1" hangingPunct="1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keadaantenang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muara</a:t>
            </a:r>
            <a:r>
              <a:rPr lang="en-US" dirty="0"/>
              <a:t> fistula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lonjong</a:t>
            </a:r>
            <a:r>
              <a:rPr lang="en-US" dirty="0"/>
              <a:t>,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seujung</a:t>
            </a:r>
            <a:r>
              <a:rPr lang="en-US" dirty="0"/>
              <a:t> </a:t>
            </a:r>
            <a:r>
              <a:rPr lang="en-US" dirty="0" err="1"/>
              <a:t>pensil</a:t>
            </a:r>
            <a:r>
              <a:rPr lang="en-US" dirty="0"/>
              <a:t>,</a:t>
            </a:r>
          </a:p>
          <a:p>
            <a:pPr eaLnBrk="1" hangingPunct="1"/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muara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</a:p>
          <a:p>
            <a:pPr marL="0" indent="0" eaLnBrk="1" hangingPunct="1">
              <a:buNone/>
            </a:pPr>
            <a:r>
              <a:rPr lang="en-US" dirty="0"/>
              <a:t>    </a:t>
            </a:r>
            <a:r>
              <a:rPr lang="en-US" dirty="0" err="1"/>
              <a:t>keluar</a:t>
            </a:r>
            <a:r>
              <a:rPr lang="en-US" dirty="0"/>
              <a:t> secret yang </a:t>
            </a:r>
            <a:r>
              <a:rPr lang="en-US" dirty="0" err="1"/>
              <a:t>berasal</a:t>
            </a:r>
            <a:r>
              <a:rPr lang="en-US" dirty="0"/>
              <a:t> </a:t>
            </a:r>
          </a:p>
          <a:p>
            <a:pPr marL="0" indent="0" eaLnBrk="1" hangingPunct="1">
              <a:buNone/>
            </a:pPr>
            <a:r>
              <a:rPr lang="en-US" dirty="0"/>
              <a:t>  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sebasea</a:t>
            </a:r>
            <a:endParaRPr lang="en-US" dirty="0"/>
          </a:p>
        </p:txBody>
      </p:sp>
      <p:pic>
        <p:nvPicPr>
          <p:cNvPr id="103428" name="Picture 2" descr="http://htmlimg3.scribdassets.com/e32t56w1siw2uc/images/5-1c0fbbc5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448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TULI BAWAAN 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/>
              <a:t>Biasanya dihubungkan dengan 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Keadaan tuna rungu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Tuna wicara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Dapat disebabkan oleh :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kelainan perkembangan labyrinth membranosa dan labyrinth tulang ,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cacat – cacat tulang – tulang pendengaran dan gendang telinga 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Selain turunan juga faktor lingkungan mempengaruhi misal :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Ibu dengan infeksi virus rubela mempengaruhi mudigah pada usia kehamilan 7 – 8 minggu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Menyebabkan kerusakan organ corti yang berat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Infeksi lain : polyomyelitis , erytroblasthosis foetalis, diabetes , hypothyroidismus , toxoplasmosis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/>
              <a:t>Juga akibat sinar rontgen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72106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519"/>
            <a:ext cx="57912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Fistula </a:t>
            </a:r>
            <a:r>
              <a:rPr lang="en-US" dirty="0" err="1"/>
              <a:t>preuarikuler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1054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/>
              <a:t>Kelainan</a:t>
            </a:r>
            <a:r>
              <a:rPr lang="en-US" sz="9600" dirty="0"/>
              <a:t> </a:t>
            </a:r>
            <a:r>
              <a:rPr lang="en-US" sz="9600" dirty="0" err="1"/>
              <a:t>kongenital</a:t>
            </a:r>
            <a:r>
              <a:rPr lang="en-US" sz="9600" dirty="0"/>
              <a:t> yang </a:t>
            </a:r>
            <a:r>
              <a:rPr lang="en-US" sz="9600" dirty="0" err="1"/>
              <a:t>umum</a:t>
            </a:r>
            <a:r>
              <a:rPr lang="en-US" sz="9600" dirty="0"/>
              <a:t> </a:t>
            </a:r>
            <a:r>
              <a:rPr lang="en-US" sz="9600" dirty="0" err="1"/>
              <a:t>ditemukan</a:t>
            </a:r>
            <a:r>
              <a:rPr lang="en-US" sz="9600" dirty="0"/>
              <a:t>,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/>
              <a:t>Biasanya</a:t>
            </a:r>
            <a:r>
              <a:rPr lang="en-US" sz="9600" dirty="0"/>
              <a:t> </a:t>
            </a:r>
            <a:r>
              <a:rPr lang="en-US" sz="9600" dirty="0" err="1"/>
              <a:t>asimptomatik</a:t>
            </a:r>
            <a:endParaRPr lang="en-US" sz="9600" dirty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/>
              <a:t>akibat</a:t>
            </a:r>
            <a:r>
              <a:rPr lang="en-US" sz="9600" dirty="0"/>
              <a:t> </a:t>
            </a:r>
            <a:r>
              <a:rPr lang="en-US" sz="9600" dirty="0" err="1"/>
              <a:t>gangguan</a:t>
            </a:r>
            <a:r>
              <a:rPr lang="en-US" sz="9600" dirty="0"/>
              <a:t> </a:t>
            </a:r>
            <a:r>
              <a:rPr lang="en-US" sz="9600" dirty="0" err="1"/>
              <a:t>perkembangan</a:t>
            </a:r>
            <a:r>
              <a:rPr lang="en-US" sz="9600" dirty="0"/>
              <a:t> </a:t>
            </a:r>
            <a:r>
              <a:rPr lang="en-US" sz="9600" dirty="0" err="1"/>
              <a:t>arkus</a:t>
            </a:r>
            <a:r>
              <a:rPr lang="en-US" sz="9600" dirty="0"/>
              <a:t> </a:t>
            </a:r>
            <a:r>
              <a:rPr lang="en-US" sz="9600" dirty="0" err="1"/>
              <a:t>brakialis</a:t>
            </a:r>
            <a:r>
              <a:rPr lang="en-US" sz="9600" dirty="0"/>
              <a:t> </a:t>
            </a:r>
            <a:r>
              <a:rPr lang="en-US" sz="9600" dirty="0" err="1"/>
              <a:t>pertama</a:t>
            </a:r>
            <a:r>
              <a:rPr lang="en-US" sz="9600" dirty="0"/>
              <a:t> </a:t>
            </a:r>
            <a:r>
              <a:rPr lang="en-US" sz="9600" dirty="0" err="1"/>
              <a:t>dan</a:t>
            </a:r>
            <a:r>
              <a:rPr lang="en-US" sz="9600" dirty="0"/>
              <a:t> </a:t>
            </a:r>
            <a:r>
              <a:rPr lang="en-US" sz="9600" dirty="0" err="1"/>
              <a:t>kedua</a:t>
            </a:r>
            <a:r>
              <a:rPr lang="en-US" sz="9600" dirty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/>
              <a:t>Ciri</a:t>
            </a:r>
            <a:r>
              <a:rPr lang="en-US" sz="9600" dirty="0"/>
              <a:t> </a:t>
            </a:r>
            <a:r>
              <a:rPr lang="en-US" sz="9600" dirty="0" err="1"/>
              <a:t>khas</a:t>
            </a:r>
            <a:r>
              <a:rPr lang="en-US" sz="9600" dirty="0"/>
              <a:t> </a:t>
            </a:r>
            <a:r>
              <a:rPr lang="en-US" sz="9600" dirty="0" err="1"/>
              <a:t>dari</a:t>
            </a:r>
            <a:r>
              <a:rPr lang="en-US" sz="9600" dirty="0"/>
              <a:t> </a:t>
            </a:r>
            <a:r>
              <a:rPr lang="en-US" sz="9600" dirty="0" err="1"/>
              <a:t>terbukanya</a:t>
            </a:r>
            <a:r>
              <a:rPr lang="en-US" sz="9600" dirty="0"/>
              <a:t> </a:t>
            </a:r>
            <a:r>
              <a:rPr lang="en-US" sz="9600" dirty="0" err="1"/>
              <a:t>lubang</a:t>
            </a:r>
            <a:r>
              <a:rPr lang="en-US" sz="9600" dirty="0"/>
              <a:t> </a:t>
            </a:r>
            <a:r>
              <a:rPr lang="en-US" sz="9600" dirty="0" err="1"/>
              <a:t>preaurikuler</a:t>
            </a:r>
            <a:r>
              <a:rPr lang="en-US" sz="9600" dirty="0"/>
              <a:t> : </a:t>
            </a:r>
            <a:r>
              <a:rPr lang="en-US" sz="9600" dirty="0" err="1"/>
              <a:t>adanya</a:t>
            </a:r>
            <a:r>
              <a:rPr lang="en-US" sz="9600" dirty="0"/>
              <a:t> </a:t>
            </a:r>
            <a:r>
              <a:rPr lang="en-US" sz="9600" dirty="0" err="1"/>
              <a:t>sekret</a:t>
            </a:r>
            <a:r>
              <a:rPr lang="en-US" sz="9600" dirty="0"/>
              <a:t>  </a:t>
            </a:r>
            <a:r>
              <a:rPr lang="en-US" sz="9600" dirty="0" err="1"/>
              <a:t>purulen</a:t>
            </a:r>
            <a:r>
              <a:rPr lang="en-US" sz="9600" dirty="0"/>
              <a:t> yang </a:t>
            </a:r>
            <a:r>
              <a:rPr lang="en-US" sz="9600" dirty="0" err="1"/>
              <a:t>kronis</a:t>
            </a:r>
            <a:r>
              <a:rPr lang="en-US" sz="9600" dirty="0"/>
              <a:t> / </a:t>
            </a:r>
            <a:r>
              <a:rPr lang="en-US" sz="9600" dirty="0" err="1"/>
              <a:t>mengeluarkan</a:t>
            </a:r>
            <a:r>
              <a:rPr lang="en-US" sz="9600" dirty="0"/>
              <a:t> </a:t>
            </a:r>
            <a:r>
              <a:rPr lang="en-US" sz="9600" dirty="0" err="1"/>
              <a:t>sekret</a:t>
            </a:r>
            <a:r>
              <a:rPr lang="en-US" sz="9600" dirty="0"/>
              <a:t> </a:t>
            </a:r>
            <a:r>
              <a:rPr lang="en-US" sz="9600" dirty="0" err="1"/>
              <a:t>seperti</a:t>
            </a:r>
            <a:r>
              <a:rPr lang="en-US" sz="9600" dirty="0"/>
              <a:t> </a:t>
            </a:r>
            <a:r>
              <a:rPr lang="en-US" sz="9600" dirty="0" err="1"/>
              <a:t>keju</a:t>
            </a:r>
            <a:r>
              <a:rPr lang="en-US" sz="9600" dirty="0"/>
              <a:t> yang </a:t>
            </a:r>
            <a:r>
              <a:rPr lang="en-US" sz="9600" dirty="0" err="1"/>
              <a:t>terjadi</a:t>
            </a:r>
            <a:r>
              <a:rPr lang="en-US" sz="9600" dirty="0"/>
              <a:t> </a:t>
            </a:r>
            <a:r>
              <a:rPr lang="en-US" sz="9600" dirty="0" err="1"/>
              <a:t>dari</a:t>
            </a:r>
            <a:r>
              <a:rPr lang="en-US" sz="9600" dirty="0"/>
              <a:t> </a:t>
            </a:r>
            <a:r>
              <a:rPr lang="en-US" sz="9600" dirty="0" err="1"/>
              <a:t>deskuamasi</a:t>
            </a:r>
            <a:r>
              <a:rPr lang="en-US" sz="9600" dirty="0"/>
              <a:t> keratin debris </a:t>
            </a:r>
            <a:r>
              <a:rPr lang="en-US" sz="9600" dirty="0" err="1"/>
              <a:t>preaurikuler</a:t>
            </a:r>
            <a:r>
              <a:rPr lang="en-US" sz="9600" dirty="0"/>
              <a:t> sinus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/>
              <a:t>Ada </a:t>
            </a:r>
            <a:r>
              <a:rPr lang="en-US" sz="9600" dirty="0" err="1"/>
              <a:t>nyasekret</a:t>
            </a:r>
            <a:r>
              <a:rPr lang="en-US" sz="9600" dirty="0"/>
              <a:t> </a:t>
            </a:r>
            <a:r>
              <a:rPr lang="en-US" sz="9600" dirty="0" err="1"/>
              <a:t>berpotensi</a:t>
            </a:r>
            <a:r>
              <a:rPr lang="en-US" sz="9600" dirty="0"/>
              <a:t> </a:t>
            </a:r>
            <a:r>
              <a:rPr lang="en-US" sz="9600" dirty="0" err="1"/>
              <a:t>menjadi</a:t>
            </a:r>
            <a:r>
              <a:rPr lang="en-US" sz="9600" dirty="0"/>
              <a:t> </a:t>
            </a:r>
            <a:r>
              <a:rPr lang="en-US" sz="9600" dirty="0" err="1"/>
              <a:t>infeksi</a:t>
            </a:r>
            <a:r>
              <a:rPr lang="en-US" sz="9600" dirty="0"/>
              <a:t>. 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/>
              <a:t>jarang</a:t>
            </a:r>
            <a:r>
              <a:rPr lang="en-US" sz="9600" dirty="0"/>
              <a:t> </a:t>
            </a:r>
            <a:r>
              <a:rPr lang="en-US" sz="9600" dirty="0" err="1"/>
              <a:t>menimbulkan</a:t>
            </a:r>
            <a:r>
              <a:rPr lang="en-US" sz="9600" dirty="0"/>
              <a:t> </a:t>
            </a:r>
            <a:r>
              <a:rPr lang="en-US" sz="9600" dirty="0" err="1"/>
              <a:t>gejala</a:t>
            </a:r>
            <a:r>
              <a:rPr lang="en-US" sz="9600" dirty="0"/>
              <a:t> </a:t>
            </a:r>
            <a:r>
              <a:rPr lang="en-US" sz="9600" dirty="0" err="1"/>
              <a:t>kecuali</a:t>
            </a:r>
            <a:r>
              <a:rPr lang="en-US" sz="9600" dirty="0"/>
              <a:t> </a:t>
            </a:r>
            <a:r>
              <a:rPr lang="en-US" sz="9600" dirty="0" err="1"/>
              <a:t>jika</a:t>
            </a:r>
            <a:r>
              <a:rPr lang="en-US" sz="9600" dirty="0"/>
              <a:t> </a:t>
            </a:r>
            <a:r>
              <a:rPr lang="en-US" sz="9600" dirty="0" err="1"/>
              <a:t>terinfeksi</a:t>
            </a:r>
            <a:r>
              <a:rPr lang="en-US" sz="9600" dirty="0"/>
              <a:t>,: </a:t>
            </a:r>
            <a:r>
              <a:rPr lang="en-US" sz="9600" dirty="0" err="1"/>
              <a:t>nyeri</a:t>
            </a:r>
            <a:r>
              <a:rPr lang="en-US" sz="9600" dirty="0"/>
              <a:t> </a:t>
            </a:r>
            <a:r>
              <a:rPr lang="en-US" sz="9600" dirty="0" err="1"/>
              <a:t>tekan</a:t>
            </a:r>
            <a:r>
              <a:rPr lang="en-US" sz="9600" dirty="0"/>
              <a:t> , </a:t>
            </a:r>
            <a:r>
              <a:rPr lang="en-US" sz="9600" dirty="0" err="1"/>
              <a:t>bengkak</a:t>
            </a:r>
            <a:r>
              <a:rPr lang="en-US" sz="9600" dirty="0"/>
              <a:t> </a:t>
            </a:r>
            <a:r>
              <a:rPr lang="en-US" sz="9600" dirty="0" err="1"/>
              <a:t>pada</a:t>
            </a:r>
            <a:r>
              <a:rPr lang="en-US" sz="9600" dirty="0"/>
              <a:t> anterior </a:t>
            </a:r>
            <a:r>
              <a:rPr lang="en-US" sz="9600" dirty="0" err="1"/>
              <a:t>aurikel</a:t>
            </a:r>
            <a:r>
              <a:rPr lang="en-US" sz="9600" dirty="0"/>
              <a:t> , </a:t>
            </a:r>
            <a:r>
              <a:rPr lang="en-US" sz="9600" dirty="0" err="1"/>
              <a:t>inflamasi</a:t>
            </a:r>
            <a:r>
              <a:rPr lang="en-US" sz="9600" dirty="0"/>
              <a:t> sinus, </a:t>
            </a:r>
            <a:r>
              <a:rPr lang="en-US" sz="9600" dirty="0" err="1"/>
              <a:t>dan</a:t>
            </a:r>
            <a:r>
              <a:rPr lang="en-US" sz="9600" dirty="0"/>
              <a:t> </a:t>
            </a:r>
            <a:r>
              <a:rPr lang="en-US" sz="9600" dirty="0" err="1"/>
              <a:t>abses</a:t>
            </a:r>
            <a:r>
              <a:rPr lang="en-US" sz="9600" dirty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/>
              <a:t>Infeksi</a:t>
            </a:r>
            <a:r>
              <a:rPr lang="en-US" sz="9600" dirty="0"/>
              <a:t> </a:t>
            </a:r>
            <a:r>
              <a:rPr lang="en-US" sz="9600" dirty="0" err="1"/>
              <a:t>sering</a:t>
            </a:r>
            <a:r>
              <a:rPr lang="en-US" sz="9600" dirty="0"/>
              <a:t> </a:t>
            </a:r>
            <a:r>
              <a:rPr lang="en-US" sz="9600" dirty="0" err="1"/>
              <a:t>disebabkan</a:t>
            </a:r>
            <a:r>
              <a:rPr lang="en-US" sz="9600" dirty="0"/>
              <a:t> </a:t>
            </a:r>
            <a:r>
              <a:rPr lang="en-US" sz="9600" dirty="0" err="1"/>
              <a:t>oleh</a:t>
            </a:r>
            <a:r>
              <a:rPr lang="en-US" sz="9600" dirty="0"/>
              <a:t> </a:t>
            </a:r>
            <a:r>
              <a:rPr lang="en-US" sz="9600" dirty="0" err="1"/>
              <a:t>bakteri</a:t>
            </a:r>
            <a:r>
              <a:rPr lang="en-US" sz="9600" dirty="0"/>
              <a:t> </a:t>
            </a:r>
            <a:r>
              <a:rPr lang="en-US" sz="9600" dirty="0" err="1"/>
              <a:t>anaerob</a:t>
            </a:r>
            <a:r>
              <a:rPr lang="en-US" sz="9600" dirty="0"/>
              <a:t> ( staphylococcus </a:t>
            </a:r>
            <a:r>
              <a:rPr lang="en-US" sz="9600" dirty="0" err="1"/>
              <a:t>epidermidis</a:t>
            </a:r>
            <a:r>
              <a:rPr lang="en-US" sz="9600" dirty="0"/>
              <a:t>, Staphylococcus </a:t>
            </a:r>
            <a:r>
              <a:rPr lang="en-US" sz="9600" dirty="0" err="1"/>
              <a:t>aureus</a:t>
            </a:r>
            <a:r>
              <a:rPr lang="en-US" sz="9600" dirty="0"/>
              <a:t> , </a:t>
            </a:r>
            <a:r>
              <a:rPr lang="en-US" sz="9600" dirty="0" err="1"/>
              <a:t>treptococcus</a:t>
            </a:r>
            <a:r>
              <a:rPr lang="en-US" sz="9600" dirty="0"/>
              <a:t> </a:t>
            </a:r>
            <a:r>
              <a:rPr lang="en-US" sz="9600" dirty="0" err="1"/>
              <a:t>viridans</a:t>
            </a:r>
            <a:r>
              <a:rPr lang="en-US" sz="9600" dirty="0"/>
              <a:t> ,  </a:t>
            </a:r>
            <a:r>
              <a:rPr lang="en-US" sz="9600" dirty="0" err="1"/>
              <a:t>Peptococcus</a:t>
            </a:r>
            <a:r>
              <a:rPr lang="en-US" sz="9600" dirty="0"/>
              <a:t> Sp ,  Proteus Sp ),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err="1"/>
              <a:t>Terapi</a:t>
            </a:r>
            <a:r>
              <a:rPr lang="en-US" sz="9600" dirty="0"/>
              <a:t> : </a:t>
            </a:r>
            <a:r>
              <a:rPr lang="en-US" sz="9600" dirty="0" err="1"/>
              <a:t>antibiotik</a:t>
            </a:r>
            <a:r>
              <a:rPr lang="en-US" sz="9600" dirty="0"/>
              <a:t> </a:t>
            </a:r>
            <a:r>
              <a:rPr lang="en-US" sz="9600" dirty="0" err="1"/>
              <a:t>sistemik</a:t>
            </a:r>
            <a:r>
              <a:rPr lang="en-US" sz="9600" dirty="0"/>
              <a:t>, (</a:t>
            </a:r>
            <a:r>
              <a:rPr lang="en-US" sz="9600" dirty="0" err="1"/>
              <a:t>penisilin</a:t>
            </a:r>
            <a:r>
              <a:rPr lang="en-US" sz="9600" dirty="0"/>
              <a:t>) ,  </a:t>
            </a:r>
            <a:r>
              <a:rPr lang="en-US" sz="9600" dirty="0" err="1"/>
              <a:t>insisi</a:t>
            </a:r>
            <a:r>
              <a:rPr lang="en-US" sz="9600" dirty="0"/>
              <a:t> </a:t>
            </a:r>
            <a:r>
              <a:rPr lang="en-US" sz="9600" dirty="0" err="1"/>
              <a:t>dan</a:t>
            </a:r>
            <a:r>
              <a:rPr lang="en-US" sz="9600" dirty="0"/>
              <a:t> </a:t>
            </a:r>
            <a:r>
              <a:rPr lang="en-US" sz="9600" dirty="0" err="1"/>
              <a:t>drainase</a:t>
            </a:r>
            <a:r>
              <a:rPr lang="en-US" sz="9600" dirty="0"/>
              <a:t>. 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07524" name="Picture 6" descr="http://pinna.hawkelibrary.com/albums/pitsandsinuses/1_20R.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37" y="2286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53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096000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Fistula </a:t>
            </a:r>
            <a:r>
              <a:rPr lang="en-US" dirty="0" err="1"/>
              <a:t>auricula</a:t>
            </a:r>
            <a:r>
              <a:rPr lang="en-US" dirty="0"/>
              <a:t> congenital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1116012"/>
            <a:ext cx="8928100" cy="60467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     </a:t>
            </a:r>
            <a:r>
              <a:rPr lang="en-US" dirty="0" err="1"/>
              <a:t>cekungan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( pit) yang </a:t>
            </a:r>
            <a:r>
              <a:rPr lang="en-US" dirty="0" err="1"/>
              <a:t>terletakdekat</a:t>
            </a:r>
            <a:r>
              <a:rPr lang="en-US" dirty="0"/>
              <a:t> </a:t>
            </a:r>
            <a:r>
              <a:rPr lang="en-US" dirty="0" err="1"/>
              <a:t>dengan</a:t>
            </a:r>
            <a:endParaRPr lang="en-US" dirty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     </a:t>
            </a:r>
            <a:r>
              <a:rPr lang="en-US" dirty="0" err="1"/>
              <a:t>liang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margin anterior </a:t>
            </a:r>
            <a:r>
              <a:rPr lang="en-US" dirty="0" err="1"/>
              <a:t>dari</a:t>
            </a:r>
            <a:r>
              <a:rPr lang="en-US" dirty="0"/>
              <a:t> limb </a:t>
            </a:r>
            <a:r>
              <a:rPr lang="en-US" dirty="0" err="1"/>
              <a:t>heliks</a:t>
            </a:r>
            <a:r>
              <a:rPr lang="en-US" dirty="0"/>
              <a:t> </a:t>
            </a:r>
            <a:r>
              <a:rPr lang="en-US" dirty="0" err="1"/>
              <a:t>asenden</a:t>
            </a:r>
            <a:r>
              <a:rPr lang="en-US" dirty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Dikenal</a:t>
            </a:r>
            <a:r>
              <a:rPr lang="en-US" dirty="0"/>
              <a:t> : </a:t>
            </a:r>
            <a:r>
              <a:rPr lang="en-US" b="1" dirty="0" err="1"/>
              <a:t>preauricular</a:t>
            </a:r>
            <a:r>
              <a:rPr lang="en-US" b="1" dirty="0"/>
              <a:t> pit = </a:t>
            </a:r>
            <a:r>
              <a:rPr lang="en-US" b="1" dirty="0" err="1"/>
              <a:t>preaurikular</a:t>
            </a:r>
            <a:r>
              <a:rPr lang="en-US" b="1" dirty="0"/>
              <a:t> sinus , </a:t>
            </a:r>
            <a:r>
              <a:rPr lang="en-US" b="1" dirty="0" err="1"/>
              <a:t>preaurikular</a:t>
            </a:r>
            <a:r>
              <a:rPr lang="en-US" b="1" dirty="0"/>
              <a:t> fistula , </a:t>
            </a:r>
            <a:r>
              <a:rPr lang="en-US" b="1" dirty="0" err="1"/>
              <a:t>preaurikular</a:t>
            </a:r>
            <a:r>
              <a:rPr lang="en-US" b="1" dirty="0"/>
              <a:t> tract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preaurikular</a:t>
            </a:r>
            <a:r>
              <a:rPr lang="en-US" b="1" dirty="0"/>
              <a:t> cyst</a:t>
            </a:r>
            <a:r>
              <a:rPr lang="en-US" dirty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mengalam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/</a:t>
            </a:r>
            <a:r>
              <a:rPr lang="en-US" dirty="0" err="1"/>
              <a:t>radang</a:t>
            </a:r>
            <a:r>
              <a:rPr lang="en-US" dirty="0"/>
              <a:t>/</a:t>
            </a:r>
            <a:r>
              <a:rPr lang="en-US" dirty="0" err="1"/>
              <a:t>abses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nanah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Unilateral 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, </a:t>
            </a:r>
            <a:r>
              <a:rPr lang="en-US" dirty="0" err="1"/>
              <a:t>jarang</a:t>
            </a:r>
            <a:r>
              <a:rPr lang="en-US" dirty="0"/>
              <a:t> bilateral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asymptomatik</a:t>
            </a:r>
            <a:r>
              <a:rPr lang="en-US" dirty="0"/>
              <a:t> ,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</a:t>
            </a:r>
            <a:r>
              <a:rPr lang="en-US" dirty="0" err="1"/>
              <a:t>kista</a:t>
            </a:r>
            <a:r>
              <a:rPr lang="en-US" dirty="0"/>
              <a:t> </a:t>
            </a:r>
            <a:r>
              <a:rPr lang="en-US" dirty="0" err="1"/>
              <a:t>subkutan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kartilago</a:t>
            </a:r>
            <a:r>
              <a:rPr lang="en-US" dirty="0"/>
              <a:t> tragus </a:t>
            </a:r>
            <a:r>
              <a:rPr lang="en-US" dirty="0" err="1"/>
              <a:t>dan</a:t>
            </a:r>
            <a:r>
              <a:rPr lang="en-US" dirty="0"/>
              <a:t> anterior </a:t>
            </a:r>
            <a:r>
              <a:rPr lang="en-US" dirty="0" err="1"/>
              <a:t>krus</a:t>
            </a:r>
            <a:r>
              <a:rPr lang="en-US" dirty="0"/>
              <a:t> </a:t>
            </a:r>
            <a:r>
              <a:rPr lang="en-US" dirty="0" err="1"/>
              <a:t>heliks</a:t>
            </a:r>
            <a:endParaRPr lang="en-US" dirty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Saluran</a:t>
            </a:r>
            <a:r>
              <a:rPr lang="en-US" dirty="0"/>
              <a:t> sinus </a:t>
            </a:r>
            <a:r>
              <a:rPr lang="en-US" dirty="0" err="1"/>
              <a:t>biasanya</a:t>
            </a:r>
            <a:r>
              <a:rPr lang="en-US" dirty="0"/>
              <a:t> lateral </a:t>
            </a:r>
            <a:r>
              <a:rPr lang="en-US" dirty="0" err="1"/>
              <a:t>dan</a:t>
            </a:r>
            <a:r>
              <a:rPr lang="en-US" dirty="0"/>
              <a:t> superior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fasialis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parotis</a:t>
            </a:r>
            <a:r>
              <a:rPr lang="en-US" dirty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streptokokus</a:t>
            </a:r>
            <a:r>
              <a:rPr lang="en-US" dirty="0"/>
              <a:t> </a:t>
            </a:r>
            <a:r>
              <a:rPr lang="en-US" dirty="0" err="1"/>
              <a:t>salivarius</a:t>
            </a:r>
            <a:r>
              <a:rPr lang="en-US" dirty="0"/>
              <a:t> , </a:t>
            </a:r>
            <a:r>
              <a:rPr lang="en-US" dirty="0" err="1"/>
              <a:t>stafilokokus</a:t>
            </a:r>
            <a:r>
              <a:rPr lang="en-US" dirty="0"/>
              <a:t> </a:t>
            </a:r>
            <a:r>
              <a:rPr lang="en-US" dirty="0" err="1"/>
              <a:t>pyogenik</a:t>
            </a:r>
            <a:r>
              <a:rPr lang="en-US" dirty="0"/>
              <a:t> , </a:t>
            </a:r>
            <a:r>
              <a:rPr lang="en-US" dirty="0" err="1"/>
              <a:t>bakteri</a:t>
            </a:r>
            <a:r>
              <a:rPr lang="en-US" dirty="0"/>
              <a:t> gram + </a:t>
            </a:r>
            <a:r>
              <a:rPr lang="en-US" dirty="0" err="1"/>
              <a:t>dan</a:t>
            </a:r>
            <a:r>
              <a:rPr lang="en-US" dirty="0"/>
              <a:t> gram -</a:t>
            </a:r>
          </a:p>
        </p:txBody>
      </p:sp>
      <p:sp>
        <p:nvSpPr>
          <p:cNvPr id="108548" name="AutoShape 2" descr="http://embryology.med.unsw.edu.au/Defect/images/preauricular_sinus_sm.jpg"/>
          <p:cNvSpPr>
            <a:spLocks noChangeAspect="1" noChangeArrowheads="1"/>
          </p:cNvSpPr>
          <p:nvPr/>
        </p:nvSpPr>
        <p:spPr bwMode="auto">
          <a:xfrm>
            <a:off x="63500" y="-13652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8549" name="Picture 4" descr="http://embryology.med.unsw.edu.au/Defect/images/preauricular_sinu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14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Q17 Malformasi kongenital lain telinga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334000"/>
          </a:xfrm>
        </p:spPr>
        <p:txBody>
          <a:bodyPr>
            <a:normAutofit fontScale="92500"/>
          </a:bodyPr>
          <a:lstStyle/>
          <a:p>
            <a:r>
              <a:rPr lang="fi-FI" i="1" dirty="0"/>
              <a:t>Kecuali</a:t>
            </a:r>
            <a:r>
              <a:rPr lang="fi-FI" dirty="0"/>
              <a:t>: sinus preauricular (Q18.1)</a:t>
            </a:r>
            <a:endParaRPr lang="en-US" dirty="0"/>
          </a:p>
          <a:p>
            <a:r>
              <a:rPr lang="fi-FI" dirty="0"/>
              <a:t>Q17.0 </a:t>
            </a:r>
            <a:r>
              <a:rPr lang="fi-FI" b="1" dirty="0"/>
              <a:t>Accessory auricle </a:t>
            </a:r>
            <a:r>
              <a:rPr lang="fi-FI" dirty="0"/>
              <a:t>[daun telinga berlebih]</a:t>
            </a:r>
            <a:r>
              <a:rPr lang="en-US" dirty="0"/>
              <a:t>,</a:t>
            </a:r>
            <a:r>
              <a:rPr lang="fi-FI" dirty="0"/>
              <a:t>  Tragus (rawan di depan liang telinga luar) tambahan; polyotia, </a:t>
            </a:r>
            <a:r>
              <a:rPr lang="en-US" dirty="0"/>
              <a:t>,</a:t>
            </a:r>
            <a:r>
              <a:rPr lang="fi-FI" dirty="0"/>
              <a:t> Preauricular appendage or tag; telinga atau lobulus berjumlah banyak</a:t>
            </a:r>
            <a:endParaRPr lang="en-US" dirty="0"/>
          </a:p>
          <a:p>
            <a:r>
              <a:rPr lang="en-AU" dirty="0"/>
              <a:t>Q17.1 </a:t>
            </a:r>
            <a:r>
              <a:rPr lang="en-AU" b="1" dirty="0" err="1"/>
              <a:t>Makrotia</a:t>
            </a:r>
            <a:endParaRPr lang="en-US" b="1" dirty="0"/>
          </a:p>
          <a:p>
            <a:r>
              <a:rPr lang="en-AU" dirty="0"/>
              <a:t>Q17.2 </a:t>
            </a:r>
            <a:r>
              <a:rPr lang="en-AU" b="1" dirty="0" err="1"/>
              <a:t>Mikrotia</a:t>
            </a:r>
            <a:endParaRPr lang="en-US" b="1" dirty="0"/>
          </a:p>
          <a:p>
            <a:r>
              <a:rPr lang="en-AU" dirty="0"/>
              <a:t>Q17.3 </a:t>
            </a:r>
            <a:r>
              <a:rPr lang="en-AU" b="1" dirty="0"/>
              <a:t>Other miss </a:t>
            </a:r>
            <a:r>
              <a:rPr lang="en-AU" b="1" dirty="0" err="1"/>
              <a:t>hapen</a:t>
            </a:r>
            <a:r>
              <a:rPr lang="en-AU" b="1" dirty="0"/>
              <a:t> ear</a:t>
            </a:r>
            <a:r>
              <a:rPr lang="en-AU" dirty="0"/>
              <a:t>: </a:t>
            </a:r>
            <a:r>
              <a:rPr lang="en-US" dirty="0"/>
              <a:t>,</a:t>
            </a:r>
            <a:r>
              <a:rPr lang="en-AU" dirty="0"/>
              <a:t>  Pointed ear (</a:t>
            </a:r>
            <a:r>
              <a:rPr lang="en-AU" dirty="0" err="1"/>
              <a:t>telinga</a:t>
            </a:r>
            <a:r>
              <a:rPr lang="en-AU" dirty="0"/>
              <a:t> </a:t>
            </a:r>
            <a:r>
              <a:rPr lang="en-AU" dirty="0" err="1"/>
              <a:t>runcing</a:t>
            </a:r>
            <a:r>
              <a:rPr lang="en-AU" dirty="0"/>
              <a:t>)</a:t>
            </a:r>
            <a:endParaRPr lang="en-US" dirty="0"/>
          </a:p>
          <a:p>
            <a:r>
              <a:rPr lang="en-AU" dirty="0"/>
              <a:t>Q17.4 </a:t>
            </a:r>
            <a:r>
              <a:rPr lang="en-AU" b="1" dirty="0"/>
              <a:t>Misplaced ear </a:t>
            </a:r>
            <a:r>
              <a:rPr lang="en-AU" dirty="0"/>
              <a:t>[</a:t>
            </a:r>
            <a:r>
              <a:rPr lang="en-AU" dirty="0" err="1"/>
              <a:t>telinga</a:t>
            </a:r>
            <a:r>
              <a:rPr lang="en-AU" dirty="0"/>
              <a:t> </a:t>
            </a:r>
            <a:r>
              <a:rPr lang="en-AU" dirty="0" err="1"/>
              <a:t>salah</a:t>
            </a:r>
            <a:r>
              <a:rPr lang="en-AU" dirty="0"/>
              <a:t> </a:t>
            </a:r>
            <a:r>
              <a:rPr lang="en-AU" dirty="0" err="1"/>
              <a:t>letak</a:t>
            </a:r>
            <a:r>
              <a:rPr lang="en-AU" dirty="0"/>
              <a:t>]</a:t>
            </a:r>
            <a:r>
              <a:rPr lang="en-US" dirty="0"/>
              <a:t>,</a:t>
            </a:r>
            <a:r>
              <a:rPr lang="en-AU" dirty="0"/>
              <a:t> Low-set ears</a:t>
            </a:r>
            <a:r>
              <a:rPr lang="en-US" dirty="0"/>
              <a:t>,</a:t>
            </a:r>
            <a:r>
              <a:rPr lang="en-AU" dirty="0"/>
              <a:t> </a:t>
            </a:r>
            <a:r>
              <a:rPr lang="en-AU" i="1" dirty="0" err="1"/>
              <a:t>Kecuali</a:t>
            </a:r>
            <a:r>
              <a:rPr lang="en-AU" dirty="0"/>
              <a:t>: cervical auricle (Q18.2)</a:t>
            </a:r>
            <a:endParaRPr lang="en-US" dirty="0"/>
          </a:p>
          <a:p>
            <a:r>
              <a:rPr lang="en-US" dirty="0"/>
              <a:t>Q17.5 </a:t>
            </a:r>
            <a:r>
              <a:rPr lang="en-US" b="1" dirty="0"/>
              <a:t>Prominent ear </a:t>
            </a:r>
            <a:r>
              <a:rPr lang="en-US" dirty="0"/>
              <a:t>[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, Bat ear</a:t>
            </a:r>
          </a:p>
          <a:p>
            <a:r>
              <a:rPr lang="en-US" dirty="0"/>
              <a:t>Q17.8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lain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telinga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dijelaskan</a:t>
            </a:r>
            <a:r>
              <a:rPr lang="en-US" dirty="0"/>
              <a:t>  d   </a:t>
            </a:r>
            <a:r>
              <a:rPr lang="en-US" dirty="0" err="1"/>
              <a:t>Absen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lobus</a:t>
            </a:r>
            <a:r>
              <a:rPr lang="en-US" dirty="0"/>
              <a:t> </a:t>
            </a:r>
            <a:r>
              <a:rPr lang="en-US" dirty="0" err="1"/>
              <a:t>telinga</a:t>
            </a:r>
            <a:endParaRPr lang="en-US" dirty="0"/>
          </a:p>
          <a:p>
            <a:r>
              <a:rPr lang="en-US" dirty="0"/>
              <a:t>Q17.9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kongenital</a:t>
            </a:r>
            <a:r>
              <a:rPr lang="en-US" b="1" dirty="0"/>
              <a:t> </a:t>
            </a:r>
            <a:r>
              <a:rPr lang="en-US" b="1" dirty="0" err="1"/>
              <a:t>telinga</a:t>
            </a:r>
            <a:r>
              <a:rPr lang="en-US" b="1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, Congenital anomaly of ear NOS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04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Malformasi kongenital Telinga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congenital absence of auricle ear</a:t>
            </a:r>
          </a:p>
          <a:p>
            <a:pPr eaLnBrk="1" hangingPunct="1"/>
            <a:r>
              <a:rPr lang="en-US"/>
              <a:t>Bat ear : prominent ear </a:t>
            </a:r>
          </a:p>
          <a:p>
            <a:pPr eaLnBrk="1" hangingPunct="1"/>
            <a:r>
              <a:rPr lang="en-US"/>
              <a:t>Macrotia</a:t>
            </a:r>
          </a:p>
          <a:p>
            <a:pPr eaLnBrk="1" hangingPunct="1"/>
            <a:r>
              <a:rPr lang="en-US"/>
              <a:t>Microtia</a:t>
            </a:r>
          </a:p>
          <a:p>
            <a:pPr eaLnBrk="1" hangingPunct="1"/>
            <a:r>
              <a:rPr lang="en-US"/>
              <a:t>polyotia</a:t>
            </a:r>
          </a:p>
        </p:txBody>
      </p:sp>
    </p:spTree>
    <p:extLst>
      <p:ext uri="{BB962C8B-B14F-4D97-AF65-F5344CB8AC3E}">
        <p14:creationId xmlns:p14="http://schemas.microsoft.com/office/powerpoint/2010/main" val="4137054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15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600" dirty="0" err="1"/>
              <a:t>Malformasi</a:t>
            </a:r>
            <a:r>
              <a:rPr lang="en-US" sz="2600" dirty="0"/>
              <a:t> congenital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telinga</a:t>
            </a:r>
            <a:r>
              <a:rPr lang="en-US" sz="2600" dirty="0"/>
              <a:t> </a:t>
            </a:r>
            <a:r>
              <a:rPr lang="en-US" sz="2600" dirty="0" err="1"/>
              <a:t>luar</a:t>
            </a:r>
            <a:r>
              <a:rPr lang="en-US" sz="2600" dirty="0"/>
              <a:t> </a:t>
            </a:r>
            <a:r>
              <a:rPr lang="en-US" sz="2600" dirty="0" err="1"/>
              <a:t>akibat</a:t>
            </a:r>
            <a:r>
              <a:rPr lang="en-US" sz="2600" dirty="0"/>
              <a:t> </a:t>
            </a:r>
            <a:r>
              <a:rPr lang="en-US" sz="2600" dirty="0" err="1"/>
              <a:t>gangguan</a:t>
            </a:r>
            <a:r>
              <a:rPr lang="en-US" sz="2600" dirty="0"/>
              <a:t>  </a:t>
            </a:r>
            <a:r>
              <a:rPr lang="en-US" sz="2600" dirty="0" err="1"/>
              <a:t>perkembangan</a:t>
            </a:r>
            <a:r>
              <a:rPr lang="en-US" sz="2600" dirty="0"/>
              <a:t> </a:t>
            </a:r>
            <a:r>
              <a:rPr lang="en-US" sz="2600" dirty="0" err="1"/>
              <a:t>arkus</a:t>
            </a:r>
            <a:r>
              <a:rPr lang="en-US" sz="2600" dirty="0"/>
              <a:t> </a:t>
            </a:r>
            <a:r>
              <a:rPr lang="en-US" sz="2600" dirty="0" err="1"/>
              <a:t>brakial</a:t>
            </a:r>
            <a:r>
              <a:rPr lang="en-US" sz="2600" dirty="0"/>
              <a:t> 1 </a:t>
            </a:r>
            <a:r>
              <a:rPr lang="en-US" sz="2600" dirty="0" err="1"/>
              <a:t>dan</a:t>
            </a:r>
            <a:r>
              <a:rPr lang="en-US" sz="2600" dirty="0"/>
              <a:t> 2 </a:t>
            </a:r>
            <a:r>
              <a:rPr lang="en-US" sz="2600" dirty="0" err="1"/>
              <a:t>diantaranya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:</a:t>
            </a:r>
          </a:p>
          <a:p>
            <a:pPr eaLnBrk="1" hangingPunct="1"/>
            <a:r>
              <a:rPr lang="en-US" sz="2600" b="1" dirty="0">
                <a:solidFill>
                  <a:srgbClr val="FF0000"/>
                </a:solidFill>
              </a:rPr>
              <a:t>Atresia Liang </a:t>
            </a:r>
            <a:r>
              <a:rPr lang="en-US" sz="2600" b="1" dirty="0" err="1">
                <a:solidFill>
                  <a:srgbClr val="FF0000"/>
                </a:solidFill>
              </a:rPr>
              <a:t>Telinga</a:t>
            </a:r>
            <a:endParaRPr lang="en-US" sz="2600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600" dirty="0" err="1"/>
              <a:t>Kelainan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jarang</a:t>
            </a:r>
            <a:r>
              <a:rPr lang="en-US" sz="2600" dirty="0"/>
              <a:t> </a:t>
            </a:r>
            <a:r>
              <a:rPr lang="en-US" sz="2600" dirty="0" err="1"/>
              <a:t>ditemukan</a:t>
            </a:r>
            <a:r>
              <a:rPr lang="en-US" sz="2600" dirty="0"/>
              <a:t>, </a:t>
            </a:r>
          </a:p>
          <a:p>
            <a:pPr lvl="1" eaLnBrk="1" hangingPunct="1"/>
            <a:r>
              <a:rPr lang="en-US" sz="2600" dirty="0" err="1"/>
              <a:t>penyebabnya</a:t>
            </a:r>
            <a:r>
              <a:rPr lang="en-US" sz="2600" dirty="0"/>
              <a:t> </a:t>
            </a:r>
            <a:r>
              <a:rPr lang="en-US" sz="2600" dirty="0" err="1"/>
              <a:t>belum</a:t>
            </a:r>
            <a:r>
              <a:rPr lang="en-US" sz="2600" dirty="0"/>
              <a:t> </a:t>
            </a:r>
            <a:r>
              <a:rPr lang="en-US" sz="2600" dirty="0" err="1"/>
              <a:t>diketahui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jelas,diduga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factor genetic </a:t>
            </a:r>
            <a:r>
              <a:rPr lang="en-US" sz="2600" dirty="0" err="1"/>
              <a:t>seperti</a:t>
            </a:r>
            <a:r>
              <a:rPr lang="en-US" sz="2600" dirty="0"/>
              <a:t> </a:t>
            </a:r>
            <a:r>
              <a:rPr lang="en-US" sz="2600" dirty="0" err="1"/>
              <a:t>infeksi</a:t>
            </a:r>
            <a:r>
              <a:rPr lang="en-US" sz="2600" dirty="0"/>
              <a:t> virus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intoksikasi</a:t>
            </a:r>
            <a:r>
              <a:rPr lang="en-US" sz="2600" dirty="0"/>
              <a:t> </a:t>
            </a:r>
            <a:r>
              <a:rPr lang="en-US" sz="2600" dirty="0" err="1"/>
              <a:t>bahan</a:t>
            </a:r>
            <a:r>
              <a:rPr lang="en-US" sz="2600" dirty="0"/>
              <a:t> </a:t>
            </a:r>
            <a:r>
              <a:rPr lang="en-US" sz="2600" dirty="0" err="1"/>
              <a:t>kimia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kehamilan</a:t>
            </a:r>
            <a:r>
              <a:rPr lang="en-US" sz="2600" dirty="0"/>
              <a:t> </a:t>
            </a:r>
            <a:r>
              <a:rPr lang="en-US" sz="2600" dirty="0" err="1"/>
              <a:t>muda</a:t>
            </a:r>
            <a:r>
              <a:rPr lang="en-US" sz="2600" dirty="0"/>
              <a:t> </a:t>
            </a:r>
            <a:r>
              <a:rPr lang="en-US" sz="2600" dirty="0" err="1"/>
              <a:t>misalnya</a:t>
            </a:r>
            <a:r>
              <a:rPr lang="en-US" sz="2600" dirty="0"/>
              <a:t> </a:t>
            </a:r>
            <a:r>
              <a:rPr lang="en-US" sz="2600" dirty="0" err="1"/>
              <a:t>talidomida</a:t>
            </a:r>
            <a:r>
              <a:rPr lang="en-US" sz="2600" dirty="0"/>
              <a:t>. </a:t>
            </a:r>
          </a:p>
          <a:p>
            <a:pPr lvl="1" eaLnBrk="1" hangingPunct="1"/>
            <a:r>
              <a:rPr lang="en-US" sz="2600" dirty="0" err="1"/>
              <a:t>Manifestasi</a:t>
            </a:r>
            <a:r>
              <a:rPr lang="en-US" sz="2600" dirty="0"/>
              <a:t> </a:t>
            </a:r>
            <a:r>
              <a:rPr lang="en-US" sz="2600" dirty="0" err="1"/>
              <a:t>klinis</a:t>
            </a:r>
            <a:r>
              <a:rPr lang="en-US" sz="2600" dirty="0"/>
              <a:t> yang </a:t>
            </a:r>
            <a:r>
              <a:rPr lang="en-US" sz="2600" dirty="0" err="1"/>
              <a:t>tampak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daun</a:t>
            </a:r>
            <a:r>
              <a:rPr lang="en-US" sz="2600" dirty="0"/>
              <a:t> </a:t>
            </a:r>
            <a:r>
              <a:rPr lang="en-US" sz="2600" dirty="0" err="1"/>
              <a:t>telinga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tumbuh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liang</a:t>
            </a:r>
            <a:r>
              <a:rPr lang="en-US" sz="2600" dirty="0"/>
              <a:t> </a:t>
            </a:r>
            <a:r>
              <a:rPr lang="en-US" sz="2600" dirty="0" err="1"/>
              <a:t>telinga</a:t>
            </a:r>
            <a:r>
              <a:rPr lang="en-US" sz="2600" dirty="0"/>
              <a:t> yang </a:t>
            </a:r>
            <a:r>
              <a:rPr lang="en-US" sz="2600" dirty="0" err="1"/>
              <a:t>atressia</a:t>
            </a:r>
            <a:r>
              <a:rPr lang="en-US" sz="2600" dirty="0"/>
              <a:t> </a:t>
            </a:r>
          </a:p>
          <a:p>
            <a:pPr lvl="1" eaLnBrk="1" hangingPunct="1"/>
            <a:r>
              <a:rPr lang="en-US" sz="2600" dirty="0" err="1"/>
              <a:t>tindakan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dilakukan</a:t>
            </a:r>
            <a:r>
              <a:rPr lang="en-US" sz="2600" dirty="0"/>
              <a:t> : </a:t>
            </a:r>
            <a:r>
              <a:rPr lang="en-US" sz="2600" dirty="0" err="1"/>
              <a:t>rekonstruksi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perbaiki</a:t>
            </a:r>
            <a:r>
              <a:rPr lang="en-US" sz="2600" dirty="0"/>
              <a:t> </a:t>
            </a:r>
            <a:r>
              <a:rPr lang="en-US" sz="2600" dirty="0" err="1"/>
              <a:t>fungsi</a:t>
            </a:r>
            <a:r>
              <a:rPr lang="en-US" sz="2600" dirty="0"/>
              <a:t> </a:t>
            </a:r>
            <a:r>
              <a:rPr lang="en-US" sz="2600" dirty="0" err="1"/>
              <a:t>pendengaran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kosmetik</a:t>
            </a:r>
            <a:endParaRPr lang="en-US" sz="26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4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pPr eaLnBrk="1" hangingPunct="1"/>
            <a:r>
              <a:rPr lang="en-US"/>
              <a:t>Lop Ear = Bat's Ear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bawaan</a:t>
            </a:r>
            <a:r>
              <a:rPr lang="en-US" dirty="0"/>
              <a:t> yang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normal -&gt;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kelelawar</a:t>
            </a:r>
            <a:r>
              <a:rPr lang="en-US" dirty="0"/>
              <a:t>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abnormal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 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estetika</a:t>
            </a:r>
            <a:r>
              <a:rPr lang="en-US" dirty="0"/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fisiologis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gangguan</a:t>
            </a:r>
            <a:endParaRPr lang="en-US" dirty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penampilan</a:t>
            </a:r>
            <a:r>
              <a:rPr lang="en-US" dirty="0"/>
              <a:t>,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bedah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otoplasti</a:t>
            </a:r>
            <a:endParaRPr lang="en-US" dirty="0"/>
          </a:p>
        </p:txBody>
      </p:sp>
      <p:pic>
        <p:nvPicPr>
          <p:cNvPr id="104452" name="Picture 2" descr="http://t0.gstatic.com/images?q=tbn:ANd9GcRA3RLydp4k65Oy1sUqxP_Jxg5VmBFlk4khc8yMJfizfMbQV-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1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BB98-4299-AB25-C05D-4958A335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289223" cy="666155"/>
          </a:xfrm>
        </p:spPr>
        <p:txBody>
          <a:bodyPr/>
          <a:lstStyle/>
          <a:p>
            <a:r>
              <a:rPr lang="en-US" dirty="0" err="1"/>
              <a:t>Insidensi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83BC-8F6A-22E9-5D67-4CAAD25BE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7248"/>
            <a:ext cx="78867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1350" dirty="0" err="1">
                <a:latin typeface="Times New Roman" panose="02020603050405020304" pitchFamily="18" charset="0"/>
              </a:rPr>
              <a:t>Berdasarkan</a:t>
            </a:r>
            <a:r>
              <a:rPr lang="en-ID" sz="1350" dirty="0">
                <a:latin typeface="Times New Roman" panose="02020603050405020304" pitchFamily="18" charset="0"/>
              </a:rPr>
              <a:t> </a:t>
            </a:r>
            <a:r>
              <a:rPr lang="en-ID" sz="1350" dirty="0" err="1">
                <a:latin typeface="Times New Roman" panose="02020603050405020304" pitchFamily="18" charset="0"/>
              </a:rPr>
              <a:t>Penelitian</a:t>
            </a:r>
            <a:r>
              <a:rPr lang="en-ID" sz="1350" dirty="0">
                <a:latin typeface="Times New Roman" panose="02020603050405020304" pitchFamily="18" charset="0"/>
              </a:rPr>
              <a:t> di RSPAD </a:t>
            </a:r>
            <a:r>
              <a:rPr lang="en-ID" sz="1350" dirty="0" err="1">
                <a:latin typeface="Times New Roman" panose="02020603050405020304" pitchFamily="18" charset="0"/>
              </a:rPr>
              <a:t>Gaoto</a:t>
            </a:r>
            <a:r>
              <a:rPr lang="en-ID" sz="1350" dirty="0">
                <a:latin typeface="Times New Roman" panose="02020603050405020304" pitchFamily="18" charset="0"/>
              </a:rPr>
              <a:t> Subroto </a:t>
            </a:r>
            <a:r>
              <a:rPr lang="en-ID" sz="1350" dirty="0" err="1">
                <a:latin typeface="Times New Roman" panose="02020603050405020304" pitchFamily="18" charset="0"/>
              </a:rPr>
              <a:t>tahun</a:t>
            </a:r>
            <a:r>
              <a:rPr lang="en-ID" sz="1350" dirty="0">
                <a:latin typeface="Times New Roman" panose="02020603050405020304" pitchFamily="18" charset="0"/>
              </a:rPr>
              <a:t> 2013 </a:t>
            </a:r>
            <a:r>
              <a:rPr lang="en-ID" sz="1350" dirty="0" err="1">
                <a:latin typeface="Times New Roman" panose="02020603050405020304" pitchFamily="18" charset="0"/>
              </a:rPr>
              <a:t>menunjukkan</a:t>
            </a:r>
            <a:r>
              <a:rPr lang="en-ID" sz="1350" dirty="0">
                <a:latin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endParaRPr lang="en-ID" sz="135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35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35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35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35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35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350" dirty="0">
                <a:latin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A7D1C1-6BBB-D589-FE40-818192ABEF9A}"/>
              </a:ext>
            </a:extLst>
          </p:cNvPr>
          <p:cNvGraphicFramePr>
            <a:graphicFrameLocks noGrp="1"/>
          </p:cNvGraphicFramePr>
          <p:nvPr/>
        </p:nvGraphicFramePr>
        <p:xfrm>
          <a:off x="869374" y="2085087"/>
          <a:ext cx="5115792" cy="362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13">
                  <a:extLst>
                    <a:ext uri="{9D8B030D-6E8A-4147-A177-3AD203B41FA5}">
                      <a16:colId xmlns:a16="http://schemas.microsoft.com/office/drawing/2014/main" val="3817289122"/>
                    </a:ext>
                  </a:extLst>
                </a:gridCol>
                <a:gridCol w="2884415">
                  <a:extLst>
                    <a:ext uri="{9D8B030D-6E8A-4147-A177-3AD203B41FA5}">
                      <a16:colId xmlns:a16="http://schemas.microsoft.com/office/drawing/2014/main" val="600181618"/>
                    </a:ext>
                  </a:extLst>
                </a:gridCol>
                <a:gridCol w="1705264">
                  <a:extLst>
                    <a:ext uri="{9D8B030D-6E8A-4147-A177-3AD203B41FA5}">
                      <a16:colId xmlns:a16="http://schemas.microsoft.com/office/drawing/2014/main" val="3401915305"/>
                    </a:ext>
                  </a:extLst>
                </a:gridCol>
              </a:tblGrid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Kasus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Jumlah</a:t>
                      </a:r>
                      <a:r>
                        <a:rPr lang="en-US" sz="10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2079428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Atresia Ani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567407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Fimosis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1245201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SNHL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268169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Labiopalatoshizis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1622419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Mikrotia</a:t>
                      </a:r>
                      <a:r>
                        <a:rPr lang="en-US" sz="10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6871640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Sindaktin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2331786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Hidrocefalus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446213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Stenosis </a:t>
                      </a:r>
                      <a:r>
                        <a:rPr lang="en-US" sz="1000" dirty="0" err="1"/>
                        <a:t>Pilorosus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29078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Hypospadia</a:t>
                      </a:r>
                      <a:r>
                        <a:rPr lang="en-US" sz="10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7348133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Morbus </a:t>
                      </a:r>
                      <a:r>
                        <a:rPr lang="en-US" sz="1000" dirty="0" err="1"/>
                        <a:t>Hirsprung</a:t>
                      </a:r>
                      <a:r>
                        <a:rPr lang="en-US" sz="10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0975205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Defek</a:t>
                      </a:r>
                      <a:r>
                        <a:rPr lang="en-US" sz="1000" dirty="0"/>
                        <a:t> Mandibula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9224152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CTEV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8832806"/>
                  </a:ext>
                </a:extLst>
              </a:tr>
              <a:tr h="258908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Atresia </a:t>
                      </a:r>
                      <a:r>
                        <a:rPr lang="en-US" sz="1000" dirty="0" err="1"/>
                        <a:t>Biliaris</a:t>
                      </a:r>
                      <a:r>
                        <a:rPr lang="en-US" sz="10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77196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830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Microtia 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/>
              <a:t>adalah kelainan bawaan yang terjadi pada kelahiran/Genetik  dimana tidak terbentuknya dengan sempurna bagian telinga. 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Gangguan pembentukan terjadi di trimester pertama kehamilan.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Sampai sekarang tidak diketahui dengan pasti apa penyebab terjadinya Microtia. Tapi hal-hal berikut harus diperhatikan oleh ibu hamil di trimester pertama kehamilan :</a:t>
            </a:r>
            <a:br>
              <a:rPr lang="en-US" sz="2400"/>
            </a:br>
            <a:r>
              <a:rPr lang="en-US" sz="2400"/>
              <a:t>• Faktor Makanan </a:t>
            </a:r>
            <a:br>
              <a:rPr lang="en-US" sz="2400"/>
            </a:br>
            <a:r>
              <a:rPr lang="en-US" sz="2400"/>
              <a:t>• Stress</a:t>
            </a:r>
            <a:br>
              <a:rPr lang="en-US" sz="2400"/>
            </a:br>
            <a:r>
              <a:rPr lang="en-US" sz="2400"/>
              <a:t>• Kurang Gizi</a:t>
            </a:r>
            <a:br>
              <a:rPr lang="en-US" sz="2400"/>
            </a:br>
            <a:r>
              <a:rPr lang="en-US" sz="2400"/>
              <a:t>• Menghindari pemberian /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/>
              <a:t>	 penggunaan obat2an / zat kimia</a:t>
            </a:r>
            <a:br>
              <a:rPr lang="en-US" sz="2000"/>
            </a:br>
            <a:endParaRPr lang="en-US" sz="2000"/>
          </a:p>
          <a:p>
            <a:pPr eaLnBrk="1" hangingPunct="1">
              <a:spcBef>
                <a:spcPct val="0"/>
              </a:spcBef>
            </a:pPr>
            <a:r>
              <a:rPr lang="en-US" sz="2400"/>
              <a:t>Pinna yang sangat besar (makrotia) atau sangat kecil (mikrotia). </a:t>
            </a:r>
          </a:p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  <p:pic>
        <p:nvPicPr>
          <p:cNvPr id="105476" name="Picture 2" descr="http://upload.wikimedia.org/wikipedia/commons/thumb/f/fa/Microtia_lvl3.jpg/230px-Microtia_lv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72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472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Otosklerosis</a:t>
            </a:r>
            <a:r>
              <a:rPr lang="en-US" dirty="0"/>
              <a:t> 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kapsul</a:t>
            </a:r>
            <a:r>
              <a:rPr lang="en-US" sz="2000" dirty="0"/>
              <a:t> </a:t>
            </a:r>
            <a:r>
              <a:rPr lang="en-US" sz="2000" dirty="0" err="1"/>
              <a:t>tulang</a:t>
            </a:r>
            <a:r>
              <a:rPr lang="en-US" sz="2000" dirty="0"/>
              <a:t> </a:t>
            </a:r>
            <a:r>
              <a:rPr lang="en-US" sz="2000" dirty="0" err="1"/>
              <a:t>labirin</a:t>
            </a:r>
            <a:r>
              <a:rPr lang="en-US" sz="2000" dirty="0"/>
              <a:t> yang </a:t>
            </a:r>
            <a:r>
              <a:rPr lang="en-US" sz="2000" dirty="0" err="1"/>
              <a:t>mengalamispongiosis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kaki stapes, </a:t>
            </a:r>
            <a:r>
              <a:rPr lang="en-US" sz="2000" dirty="0" err="1"/>
              <a:t>sehingga</a:t>
            </a:r>
            <a:r>
              <a:rPr lang="en-US" sz="2000" dirty="0"/>
              <a:t> stapes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kaku</a:t>
            </a:r>
            <a:r>
              <a:rPr lang="en-US" sz="2000" dirty="0"/>
              <a:t> </a:t>
            </a:r>
            <a:r>
              <a:rPr lang="en-US" sz="2000" dirty="0" err="1"/>
              <a:t>hilang</a:t>
            </a:r>
            <a:r>
              <a:rPr lang="en-US" sz="2000" dirty="0"/>
              <a:t> </a:t>
            </a:r>
            <a:r>
              <a:rPr lang="en-US" sz="2000" dirty="0" err="1"/>
              <a:t>gerakan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stapes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menghantarkan</a:t>
            </a:r>
            <a:r>
              <a:rPr lang="en-US" sz="2000" dirty="0"/>
              <a:t> </a:t>
            </a:r>
            <a:r>
              <a:rPr lang="en-US" sz="2000" dirty="0" err="1"/>
              <a:t>getaran</a:t>
            </a:r>
            <a:r>
              <a:rPr lang="en-US" sz="2000" dirty="0"/>
              <a:t> </a:t>
            </a:r>
            <a:r>
              <a:rPr lang="en-US" sz="2000" dirty="0" err="1"/>
              <a:t>suara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labirin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/>
              <a:t>Hal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disebabkan</a:t>
            </a:r>
            <a:r>
              <a:rPr lang="en-US" sz="2000" dirty="0"/>
              <a:t> </a:t>
            </a:r>
            <a:r>
              <a:rPr lang="en-US" sz="2000" dirty="0" err="1"/>
              <a:t>pembentukan</a:t>
            </a:r>
            <a:r>
              <a:rPr lang="en-US" sz="2000" dirty="0"/>
              <a:t> </a:t>
            </a:r>
            <a:r>
              <a:rPr lang="en-US" sz="2000" dirty="0" err="1"/>
              <a:t>tulang</a:t>
            </a:r>
            <a:r>
              <a:rPr lang="en-US" sz="2000" dirty="0"/>
              <a:t> </a:t>
            </a:r>
            <a:r>
              <a:rPr lang="en-US" sz="2000" dirty="0" err="1"/>
              <a:t>spongius</a:t>
            </a:r>
            <a:r>
              <a:rPr lang="en-US" sz="2000" dirty="0"/>
              <a:t> yang abnormal, </a:t>
            </a:r>
            <a:r>
              <a:rPr lang="en-US" sz="2000" dirty="0" err="1"/>
              <a:t>khususnya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</a:t>
            </a:r>
            <a:r>
              <a:rPr lang="en-US" sz="2000" dirty="0" err="1"/>
              <a:t>jendela</a:t>
            </a:r>
            <a:r>
              <a:rPr lang="en-US" sz="2000" dirty="0"/>
              <a:t> </a:t>
            </a:r>
            <a:r>
              <a:rPr lang="en-US" sz="2000" dirty="0" err="1"/>
              <a:t>ovalis</a:t>
            </a:r>
            <a:r>
              <a:rPr lang="en-US" sz="2000" dirty="0"/>
              <a:t> </a:t>
            </a:r>
            <a:r>
              <a:rPr lang="en-US" sz="2000" dirty="0" err="1"/>
              <a:t>mengakibatkan</a:t>
            </a:r>
            <a:r>
              <a:rPr lang="en-US" sz="2000" dirty="0"/>
              <a:t> </a:t>
            </a:r>
            <a:r>
              <a:rPr lang="en-US" sz="2000" dirty="0" err="1"/>
              <a:t>fiksasi</a:t>
            </a:r>
            <a:r>
              <a:rPr lang="en-US" sz="2000" dirty="0"/>
              <a:t> stapes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/>
              <a:t>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kehilangan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en-US" sz="2000" b="1" dirty="0" err="1">
                <a:solidFill>
                  <a:srgbClr val="FF0000"/>
                </a:solidFill>
              </a:rPr>
              <a:t>pendengaran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konduktif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Etiologi</a:t>
            </a:r>
            <a:r>
              <a:rPr lang="en-US" sz="2000" dirty="0"/>
              <a:t> </a:t>
            </a:r>
            <a:r>
              <a:rPr lang="en-US" sz="2000" dirty="0" err="1"/>
              <a:t>Otosklerosis</a:t>
            </a:r>
            <a:r>
              <a:rPr lang="en-US" sz="2000" dirty="0"/>
              <a:t> :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herediter</a:t>
            </a:r>
            <a:r>
              <a:rPr lang="en-US" sz="2000" dirty="0"/>
              <a:t> yang </a:t>
            </a:r>
            <a:r>
              <a:rPr lang="en-US" sz="2000" dirty="0" err="1"/>
              <a:t>dimulai</a:t>
            </a:r>
            <a:r>
              <a:rPr lang="en-US" sz="2000" dirty="0"/>
              <a:t> </a:t>
            </a:r>
            <a:r>
              <a:rPr lang="en-US" sz="2000" dirty="0" err="1"/>
              <a:t>sejak</a:t>
            </a:r>
            <a:r>
              <a:rPr lang="en-US" sz="2000" dirty="0"/>
              <a:t> </a:t>
            </a:r>
            <a:r>
              <a:rPr lang="en-US" sz="2000" dirty="0" err="1"/>
              <a:t>remaja</a:t>
            </a:r>
            <a:r>
              <a:rPr lang="en-US" sz="2000" dirty="0"/>
              <a:t> -&gt; </a:t>
            </a:r>
            <a:r>
              <a:rPr lang="en-US" sz="2000" dirty="0" err="1"/>
              <a:t>bentuk</a:t>
            </a:r>
            <a:r>
              <a:rPr lang="en-US" sz="2000" dirty="0"/>
              <a:t> dominant autosomal yang </a:t>
            </a:r>
            <a:r>
              <a:rPr lang="en-US" sz="2000" dirty="0" err="1"/>
              <a:t>diwariskan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Perempuan</a:t>
            </a:r>
            <a:r>
              <a:rPr lang="en-US" sz="2000" dirty="0"/>
              <a:t> -&gt; </a:t>
            </a:r>
            <a:r>
              <a:rPr lang="en-US" sz="2000" dirty="0" err="1"/>
              <a:t>memperberat</a:t>
            </a:r>
            <a:r>
              <a:rPr lang="en-US" sz="2000" dirty="0"/>
              <a:t> </a:t>
            </a:r>
            <a:r>
              <a:rPr lang="en-US" sz="2000" dirty="0" err="1"/>
              <a:t>kehamilan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Gejala</a:t>
            </a:r>
            <a:r>
              <a:rPr lang="en-US" sz="2000" dirty="0"/>
              <a:t>: </a:t>
            </a:r>
            <a:r>
              <a:rPr lang="en-US" sz="2000" dirty="0" err="1"/>
              <a:t>Tes</a:t>
            </a:r>
            <a:r>
              <a:rPr lang="en-US" sz="2000" dirty="0"/>
              <a:t> </a:t>
            </a:r>
            <a:r>
              <a:rPr lang="en-US" sz="2000" dirty="0" err="1"/>
              <a:t>Rinne</a:t>
            </a:r>
            <a:r>
              <a:rPr lang="en-US" sz="2000" dirty="0"/>
              <a:t> abnormal, </a:t>
            </a:r>
            <a:r>
              <a:rPr lang="en-US" sz="2000" dirty="0" err="1"/>
              <a:t>Hilangnya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000" dirty="0"/>
              <a:t>       </a:t>
            </a:r>
            <a:r>
              <a:rPr lang="en-US" sz="2000" dirty="0" err="1"/>
              <a:t>pendengaran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progesive</a:t>
            </a:r>
            <a:r>
              <a:rPr lang="en-US" sz="2000" dirty="0"/>
              <a:t> </a:t>
            </a:r>
            <a:r>
              <a:rPr lang="en-US" sz="2000" dirty="0" err="1"/>
              <a:t>lambat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/>
              <a:t>Membrane tympani normal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berwarna</a:t>
            </a:r>
            <a:r>
              <a:rPr lang="en-US" sz="2000" dirty="0"/>
              <a:t> orange </a:t>
            </a:r>
            <a:r>
              <a:rPr lang="en-US" sz="2000" dirty="0" err="1"/>
              <a:t>kemerahan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peningakatan</a:t>
            </a:r>
            <a:r>
              <a:rPr lang="en-US" sz="2000" dirty="0"/>
              <a:t> </a:t>
            </a:r>
            <a:r>
              <a:rPr lang="en-US" sz="2000" dirty="0" err="1"/>
              <a:t>vaskularisasi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telinga</a:t>
            </a:r>
            <a:r>
              <a:rPr lang="en-US" sz="2000" dirty="0"/>
              <a:t> </a:t>
            </a:r>
            <a:r>
              <a:rPr lang="en-US" sz="2000" dirty="0" err="1"/>
              <a:t>tengah</a:t>
            </a:r>
            <a:r>
              <a:rPr lang="en-US" sz="2000" dirty="0"/>
              <a:t>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Penatalaksanaan</a:t>
            </a:r>
            <a:r>
              <a:rPr lang="en-US" sz="2000" dirty="0"/>
              <a:t>: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Pengangkatan</a:t>
            </a:r>
            <a:r>
              <a:rPr lang="en-US" sz="2000" dirty="0"/>
              <a:t> stapes </a:t>
            </a:r>
            <a:r>
              <a:rPr lang="en-US" sz="2000" dirty="0" err="1"/>
              <a:t>diganti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prosthesis metallic (</a:t>
            </a:r>
            <a:r>
              <a:rPr lang="en-US" sz="2000" dirty="0" err="1"/>
              <a:t>stapedektomy</a:t>
            </a:r>
            <a:r>
              <a:rPr lang="en-US" sz="2000" dirty="0"/>
              <a:t>)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fluorikal</a:t>
            </a:r>
            <a:r>
              <a:rPr lang="en-US" sz="2000" dirty="0"/>
              <a:t> (</a:t>
            </a:r>
            <a:r>
              <a:rPr lang="en-US" sz="2000" dirty="0" err="1"/>
              <a:t>suplemen</a:t>
            </a:r>
            <a:r>
              <a:rPr lang="en-US" sz="2000" dirty="0"/>
              <a:t> fluoride) </a:t>
            </a:r>
            <a:r>
              <a:rPr lang="en-US" sz="2000" dirty="0" err="1"/>
              <a:t>dapatmemperlambat</a:t>
            </a:r>
            <a:r>
              <a:rPr lang="en-US" sz="2000" dirty="0"/>
              <a:t>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tulang</a:t>
            </a:r>
            <a:r>
              <a:rPr lang="en-US" sz="2000" dirty="0"/>
              <a:t> </a:t>
            </a:r>
            <a:r>
              <a:rPr lang="en-US" sz="2000" dirty="0" err="1"/>
              <a:t>spongiosa</a:t>
            </a:r>
            <a:r>
              <a:rPr lang="en-US" sz="2000" dirty="0"/>
              <a:t> abnormal</a:t>
            </a:r>
          </a:p>
        </p:txBody>
      </p:sp>
      <p:pic>
        <p:nvPicPr>
          <p:cNvPr id="109572" name="Picture 2" descr="http://www.myfacesurgeon.com/wp-content/uploads/2013/01/otoscler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207316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918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762000"/>
          </a:xfrm>
        </p:spPr>
        <p:txBody>
          <a:bodyPr>
            <a:noAutofit/>
          </a:bodyPr>
          <a:lstStyle/>
          <a:p>
            <a:r>
              <a:rPr lang="en-US" sz="3000" dirty="0"/>
              <a:t>Q18 </a:t>
            </a:r>
            <a:r>
              <a:rPr lang="en-US" sz="3000" dirty="0" err="1"/>
              <a:t>Malformasi</a:t>
            </a:r>
            <a:r>
              <a:rPr lang="en-US" sz="3000" dirty="0"/>
              <a:t> </a:t>
            </a:r>
            <a:r>
              <a:rPr lang="en-US" sz="3000" dirty="0" err="1"/>
              <a:t>kongenital</a:t>
            </a:r>
            <a:r>
              <a:rPr lang="en-US" sz="3000" dirty="0"/>
              <a:t> lain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wajah</a:t>
            </a:r>
            <a:r>
              <a:rPr lang="en-US" sz="3000" dirty="0"/>
              <a:t> 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leher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i="1" dirty="0" err="1"/>
              <a:t>Kecuali</a:t>
            </a:r>
            <a:r>
              <a:rPr lang="en-US" dirty="0"/>
              <a:t>: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dentofasial</a:t>
            </a:r>
            <a:r>
              <a:rPr lang="en-US" dirty="0"/>
              <a:t> [</a:t>
            </a:r>
            <a:r>
              <a:rPr lang="en-US" i="1" dirty="0" err="1"/>
              <a:t>Termasuk</a:t>
            </a:r>
            <a:r>
              <a:rPr lang="en-US" dirty="0"/>
              <a:t> </a:t>
            </a:r>
            <a:r>
              <a:rPr lang="en-US" dirty="0" err="1"/>
              <a:t>maloklusi</a:t>
            </a:r>
            <a:r>
              <a:rPr lang="en-US" dirty="0"/>
              <a:t>] (K07.-),  cleft lip and cleft palate (Q35-Q37),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Q67.0-Q67.4, ,  </a:t>
            </a:r>
            <a:r>
              <a:rPr lang="nb-NO" dirty="0"/>
              <a:t>malformasi kongenital tengkorak dan tulang muka (Q75.-)</a:t>
            </a:r>
            <a:r>
              <a:rPr lang="en-US" dirty="0"/>
              <a:t>,</a:t>
            </a:r>
            <a:r>
              <a:rPr lang="nb-NO" dirty="0"/>
              <a:t>  cyclopia (Q87.0), sindroma malformasi yang mengganggu tampilan muka (Q87.0)</a:t>
            </a:r>
            <a:r>
              <a:rPr lang="en-US" dirty="0"/>
              <a:t>,</a:t>
            </a:r>
            <a:r>
              <a:rPr lang="nb-NO" dirty="0"/>
              <a:t> duktus tiroglosus persisten (Q89.2)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nb-NO" sz="15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Q18.0 Sinus, fistula dan kista pada branchial cleft</a:t>
            </a:r>
            <a:r>
              <a:rPr lang="en-US" dirty="0"/>
              <a:t>: </a:t>
            </a:r>
            <a:r>
              <a:rPr lang="nb-NO" dirty="0"/>
              <a:t>Branchial vestige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Q18.1 Preauricular sinus and cyst</a:t>
            </a:r>
            <a:r>
              <a:rPr lang="en-US" dirty="0"/>
              <a:t>:</a:t>
            </a:r>
            <a:r>
              <a:rPr lang="nb-NO" dirty="0"/>
              <a:t>  Fistula (pada): aurikula (kongenital), cervicoaura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Q18.2 Malformasi lain branchial cleft</a:t>
            </a:r>
            <a:r>
              <a:rPr lang="en-US" dirty="0"/>
              <a:t>:</a:t>
            </a:r>
            <a:r>
              <a:rPr lang="nb-NO" dirty="0"/>
              <a:t>  Malformasi branchial cleft NOS, cervical auricle, otocephaly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 Q18.3 Webbing of neck :  </a:t>
            </a:r>
            <a:r>
              <a:rPr lang="en-US" dirty="0" err="1"/>
              <a:t>Pterygium</a:t>
            </a:r>
            <a:r>
              <a:rPr lang="en-US" dirty="0"/>
              <a:t> </a:t>
            </a:r>
            <a:r>
              <a:rPr lang="en-US" dirty="0" err="1"/>
              <a:t>colli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Q18.4 </a:t>
            </a:r>
            <a:r>
              <a:rPr lang="en-US" dirty="0" err="1"/>
              <a:t>Macrostomia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Q18.5 </a:t>
            </a:r>
            <a:r>
              <a:rPr lang="en-US" dirty="0" err="1"/>
              <a:t>Microstomia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Q18.6 </a:t>
            </a:r>
            <a:r>
              <a:rPr lang="en-US" dirty="0" err="1"/>
              <a:t>Macrocheilia</a:t>
            </a:r>
            <a:r>
              <a:rPr lang="en-US" dirty="0"/>
              <a:t> [</a:t>
            </a:r>
            <a:r>
              <a:rPr lang="en-US" dirty="0" err="1"/>
              <a:t>hipertrofi</a:t>
            </a:r>
            <a:r>
              <a:rPr lang="en-US" dirty="0"/>
              <a:t> </a:t>
            </a:r>
            <a:r>
              <a:rPr lang="en-US" dirty="0" err="1"/>
              <a:t>bibir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]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Q18.7 </a:t>
            </a:r>
            <a:r>
              <a:rPr lang="en-US" dirty="0" err="1"/>
              <a:t>Microcheilia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Q18.8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lain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, </a:t>
            </a:r>
            <a:r>
              <a:rPr lang="en-US" dirty="0" err="1"/>
              <a:t>dijelaskan</a:t>
            </a:r>
            <a:r>
              <a:rPr lang="en-US" dirty="0"/>
              <a:t>: </a:t>
            </a:r>
            <a:r>
              <a:rPr lang="fi-FI" dirty="0"/>
              <a:t>Kista, fistula atau sinus mdialis pada muka dan leher: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Q18.9 Malformasi kongenital lain pada muka dan leher, tidak dijelaskan</a:t>
            </a:r>
            <a:r>
              <a:rPr lang="en-US" dirty="0"/>
              <a:t>:</a:t>
            </a:r>
            <a:r>
              <a:rPr lang="fi-FI" dirty="0"/>
              <a:t> Kelainan kongenital NOS pada muka dan leher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934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/>
              <a:t>Sumbing bibir dan palatum 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Palatum cleft bilateral</a:t>
            </a:r>
          </a:p>
          <a:p>
            <a:pPr eaLnBrk="1" hangingPunct="1"/>
            <a:r>
              <a:rPr lang="en-US"/>
              <a:t>Cleft uvula </a:t>
            </a:r>
          </a:p>
          <a:p>
            <a:pPr eaLnBrk="1" hangingPunct="1"/>
            <a:r>
              <a:rPr lang="en-US"/>
              <a:t>Cleft lipcheiloschisis</a:t>
            </a:r>
          </a:p>
          <a:p>
            <a:pPr eaLnBrk="1" hangingPunct="1"/>
            <a:r>
              <a:rPr lang="en-US"/>
              <a:t>Congenital fissure of lip </a:t>
            </a:r>
          </a:p>
          <a:p>
            <a:pPr eaLnBrk="1" hangingPunct="1"/>
            <a:endParaRPr lang="en-US"/>
          </a:p>
        </p:txBody>
      </p:sp>
      <p:pic>
        <p:nvPicPr>
          <p:cNvPr id="113668" name="Picture 2" descr="http://vmede.org/sait/content/Anatomija_patologicheskaja_3airatyan_2010/26_files/mb4_0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790700"/>
            <a:ext cx="3543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102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878011" cy="1077229"/>
          </a:xfrm>
        </p:spPr>
        <p:txBody>
          <a:bodyPr/>
          <a:lstStyle/>
          <a:p>
            <a:pPr eaLnBrk="1" hangingPunct="1"/>
            <a:r>
              <a:rPr lang="en-US" dirty="0" err="1"/>
              <a:t>Bibir</a:t>
            </a:r>
            <a:r>
              <a:rPr lang="en-US" dirty="0"/>
              <a:t>  </a:t>
            </a:r>
            <a:r>
              <a:rPr lang="en-US" dirty="0" err="1"/>
              <a:t>sumbing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 rtlCol="0">
            <a:normAutofit fontScale="850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100" dirty="0" err="1"/>
              <a:t>merupakan</a:t>
            </a:r>
            <a:r>
              <a:rPr lang="en-US" sz="3100" dirty="0"/>
              <a:t> </a:t>
            </a:r>
            <a:r>
              <a:rPr lang="en-US" sz="3100" dirty="0" err="1"/>
              <a:t>cacat</a:t>
            </a:r>
            <a:r>
              <a:rPr lang="en-US" sz="3100" dirty="0"/>
              <a:t> </a:t>
            </a:r>
            <a:r>
              <a:rPr lang="en-US" sz="3100" dirty="0" err="1"/>
              <a:t>akibat</a:t>
            </a:r>
            <a:r>
              <a:rPr lang="en-US" sz="3100" dirty="0"/>
              <a:t> </a:t>
            </a:r>
            <a:r>
              <a:rPr lang="en-US" sz="3100" dirty="0" err="1"/>
              <a:t>kelainan</a:t>
            </a:r>
            <a:r>
              <a:rPr lang="en-US" sz="3100" dirty="0"/>
              <a:t> </a:t>
            </a:r>
            <a:r>
              <a:rPr lang="en-US" sz="3100" dirty="0" err="1"/>
              <a:t>deformitas</a:t>
            </a:r>
            <a:r>
              <a:rPr lang="en-US" sz="3100" dirty="0"/>
              <a:t>  </a:t>
            </a:r>
            <a:r>
              <a:rPr lang="en-US" sz="3100" dirty="0" err="1"/>
              <a:t>kongenital</a:t>
            </a:r>
            <a:r>
              <a:rPr lang="en-US" sz="3100" dirty="0"/>
              <a:t> yang </a:t>
            </a:r>
            <a:r>
              <a:rPr lang="en-US" sz="3100" dirty="0" err="1"/>
              <a:t>disebabkan</a:t>
            </a:r>
            <a:r>
              <a:rPr lang="en-US" sz="3100" dirty="0"/>
              <a:t> </a:t>
            </a:r>
            <a:r>
              <a:rPr lang="en-US" sz="3100" dirty="0" err="1"/>
              <a:t>kelainan</a:t>
            </a:r>
            <a:r>
              <a:rPr lang="en-US" sz="3100" dirty="0"/>
              <a:t> </a:t>
            </a:r>
            <a:r>
              <a:rPr lang="en-US" sz="3100" dirty="0" err="1"/>
              <a:t>perkembangan</a:t>
            </a:r>
            <a:r>
              <a:rPr lang="en-US" sz="3100" dirty="0"/>
              <a:t> </a:t>
            </a:r>
            <a:r>
              <a:rPr lang="en-US" sz="3100" dirty="0" err="1"/>
              <a:t>wajah</a:t>
            </a:r>
            <a:r>
              <a:rPr lang="en-US" sz="3100" dirty="0"/>
              <a:t> </a:t>
            </a:r>
            <a:r>
              <a:rPr lang="en-US" sz="3100" dirty="0" err="1"/>
              <a:t>selama</a:t>
            </a:r>
            <a:r>
              <a:rPr lang="en-US" sz="3100" dirty="0"/>
              <a:t> </a:t>
            </a:r>
            <a:r>
              <a:rPr lang="en-US" sz="3100" dirty="0" err="1"/>
              <a:t>gestasi</a:t>
            </a:r>
            <a:r>
              <a:rPr lang="en-US" sz="3100" dirty="0"/>
              <a:t>  </a:t>
            </a:r>
            <a:r>
              <a:rPr lang="en-US" sz="3100" dirty="0" err="1"/>
              <a:t>akibat</a:t>
            </a:r>
            <a:r>
              <a:rPr lang="en-US" sz="3100" dirty="0"/>
              <a:t> </a:t>
            </a:r>
            <a:r>
              <a:rPr lang="en-US" sz="3100" dirty="0" err="1"/>
              <a:t>gangguan</a:t>
            </a:r>
            <a:r>
              <a:rPr lang="en-US" sz="3100" dirty="0"/>
              <a:t> </a:t>
            </a:r>
            <a:r>
              <a:rPr lang="en-US" sz="3100" dirty="0" err="1"/>
              <a:t>saat</a:t>
            </a:r>
            <a:r>
              <a:rPr lang="en-US" sz="3100" dirty="0"/>
              <a:t> </a:t>
            </a:r>
            <a:r>
              <a:rPr lang="en-US" sz="3100" dirty="0" err="1"/>
              <a:t>pertumbuhan</a:t>
            </a:r>
            <a:r>
              <a:rPr lang="en-US" sz="3100" dirty="0"/>
              <a:t> </a:t>
            </a:r>
            <a:r>
              <a:rPr lang="en-US" sz="3100" dirty="0" err="1"/>
              <a:t>janin</a:t>
            </a:r>
            <a:r>
              <a:rPr lang="en-US" sz="3100" dirty="0"/>
              <a:t> </a:t>
            </a:r>
            <a:r>
              <a:rPr lang="en-US" sz="3100" dirty="0" err="1"/>
              <a:t>atau</a:t>
            </a:r>
            <a:r>
              <a:rPr lang="en-US" sz="3100" dirty="0"/>
              <a:t> </a:t>
            </a:r>
            <a:r>
              <a:rPr lang="en-US" sz="3100" dirty="0" err="1"/>
              <a:t>kelainan</a:t>
            </a:r>
            <a:r>
              <a:rPr lang="en-US" sz="3100" dirty="0"/>
              <a:t> </a:t>
            </a:r>
            <a:r>
              <a:rPr lang="en-US" sz="3100" dirty="0" err="1"/>
              <a:t>genetik</a:t>
            </a:r>
            <a:r>
              <a:rPr lang="en-US" sz="3100" dirty="0"/>
              <a:t>/ </a:t>
            </a:r>
            <a:r>
              <a:rPr lang="en-US" sz="3100" dirty="0" err="1"/>
              <a:t>bawaan</a:t>
            </a:r>
            <a:endParaRPr lang="en-US" sz="31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100" dirty="0" err="1"/>
              <a:t>Gangguan</a:t>
            </a:r>
            <a:r>
              <a:rPr lang="en-US" sz="3100" dirty="0"/>
              <a:t> </a:t>
            </a:r>
            <a:r>
              <a:rPr lang="en-US" sz="3100" dirty="0" err="1"/>
              <a:t>ini</a:t>
            </a:r>
            <a:r>
              <a:rPr lang="en-US" sz="3100" dirty="0"/>
              <a:t> </a:t>
            </a:r>
            <a:r>
              <a:rPr lang="en-US" sz="3100" dirty="0" err="1"/>
              <a:t>dapat</a:t>
            </a:r>
            <a:r>
              <a:rPr lang="en-US" sz="3100" dirty="0"/>
              <a:t> </a:t>
            </a:r>
            <a:r>
              <a:rPr lang="en-US" sz="3100" dirty="0" err="1"/>
              <a:t>disebabkan</a:t>
            </a:r>
            <a:r>
              <a:rPr lang="en-US" sz="3100" dirty="0"/>
              <a:t> </a:t>
            </a:r>
            <a:r>
              <a:rPr lang="en-US" sz="3100" dirty="0" err="1"/>
              <a:t>oleh</a:t>
            </a:r>
            <a:r>
              <a:rPr lang="en-US" sz="3100" dirty="0"/>
              <a:t> </a:t>
            </a:r>
            <a:r>
              <a:rPr lang="en-US" sz="3100" dirty="0" err="1"/>
              <a:t>faktor</a:t>
            </a:r>
            <a:r>
              <a:rPr lang="en-US" sz="3100" dirty="0"/>
              <a:t> </a:t>
            </a:r>
            <a:r>
              <a:rPr lang="en-US" sz="3100" dirty="0" err="1"/>
              <a:t>pengaruh</a:t>
            </a:r>
            <a:r>
              <a:rPr lang="en-US" sz="3100" dirty="0"/>
              <a:t> </a:t>
            </a:r>
            <a:r>
              <a:rPr lang="en-US" sz="3100" dirty="0" err="1"/>
              <a:t>luar</a:t>
            </a:r>
            <a:r>
              <a:rPr lang="en-US" sz="3100" dirty="0"/>
              <a:t> </a:t>
            </a:r>
            <a:r>
              <a:rPr lang="en-US" sz="3100" dirty="0" err="1"/>
              <a:t>saat</a:t>
            </a:r>
            <a:r>
              <a:rPr lang="en-US" sz="3100" dirty="0"/>
              <a:t> </a:t>
            </a:r>
            <a:r>
              <a:rPr lang="en-US" sz="3100" dirty="0" err="1"/>
              <a:t>kehamilan</a:t>
            </a:r>
            <a:r>
              <a:rPr lang="en-US" sz="3100" dirty="0"/>
              <a:t> (</a:t>
            </a:r>
            <a:r>
              <a:rPr lang="en-US" sz="3100" dirty="0" err="1"/>
              <a:t>embriogenesis</a:t>
            </a:r>
            <a:r>
              <a:rPr lang="en-US" sz="3100" dirty="0"/>
              <a:t>) </a:t>
            </a:r>
            <a:r>
              <a:rPr lang="en-US" sz="3100" dirty="0" err="1"/>
              <a:t>seperti</a:t>
            </a:r>
            <a:r>
              <a:rPr lang="en-US" sz="3100" dirty="0"/>
              <a:t> </a:t>
            </a:r>
            <a:r>
              <a:rPr lang="en-US" sz="3100" dirty="0" err="1"/>
              <a:t>nutrisi</a:t>
            </a:r>
            <a:r>
              <a:rPr lang="en-US" sz="3100" dirty="0"/>
              <a:t>, </a:t>
            </a:r>
            <a:r>
              <a:rPr lang="en-US" sz="3100" dirty="0" err="1"/>
              <a:t>radiasi</a:t>
            </a:r>
            <a:r>
              <a:rPr lang="en-US" sz="3100" dirty="0"/>
              <a:t>, </a:t>
            </a:r>
            <a:r>
              <a:rPr lang="en-US" sz="3100" dirty="0" err="1"/>
              <a:t>toksin</a:t>
            </a:r>
            <a:r>
              <a:rPr lang="en-US" sz="3100" dirty="0"/>
              <a:t>, </a:t>
            </a:r>
            <a:r>
              <a:rPr lang="en-US" sz="3100" dirty="0" err="1"/>
              <a:t>obat</a:t>
            </a:r>
            <a:r>
              <a:rPr lang="en-US" sz="3100" dirty="0"/>
              <a:t>, </a:t>
            </a:r>
            <a:r>
              <a:rPr lang="en-US" sz="3100" dirty="0" err="1"/>
              <a:t>infeksi</a:t>
            </a:r>
            <a:r>
              <a:rPr lang="en-US" sz="3100" dirty="0"/>
              <a:t>, </a:t>
            </a:r>
            <a:r>
              <a:rPr lang="en-US" sz="3100" dirty="0" err="1"/>
              <a:t>dan</a:t>
            </a:r>
            <a:r>
              <a:rPr lang="en-US" sz="3100" dirty="0"/>
              <a:t>, </a:t>
            </a:r>
            <a:r>
              <a:rPr lang="en-US" sz="3100" dirty="0" err="1"/>
              <a:t>genetik</a:t>
            </a:r>
            <a:r>
              <a:rPr lang="en-US" sz="3100" dirty="0"/>
              <a:t> </a:t>
            </a:r>
            <a:r>
              <a:rPr lang="en-US" sz="3100" dirty="0" err="1"/>
              <a:t>bawaan</a:t>
            </a:r>
            <a:r>
              <a:rPr lang="en-US" sz="3100" dirty="0"/>
              <a:t> </a:t>
            </a:r>
            <a:r>
              <a:rPr lang="en-US" sz="3100" dirty="0" err="1"/>
              <a:t>pertumbuhan</a:t>
            </a:r>
            <a:r>
              <a:rPr lang="en-US" sz="3100" dirty="0"/>
              <a:t> </a:t>
            </a:r>
            <a:r>
              <a:rPr lang="en-US" sz="3100" dirty="0" err="1"/>
              <a:t>sejak</a:t>
            </a:r>
            <a:r>
              <a:rPr lang="en-US" sz="3100" dirty="0"/>
              <a:t> </a:t>
            </a:r>
            <a:r>
              <a:rPr lang="en-US" sz="3100" dirty="0" err="1"/>
              <a:t>awal</a:t>
            </a:r>
            <a:r>
              <a:rPr lang="en-US" sz="3100" dirty="0"/>
              <a:t> </a:t>
            </a:r>
            <a:r>
              <a:rPr lang="en-US" sz="3100" dirty="0" err="1"/>
              <a:t>sebelum</a:t>
            </a:r>
            <a:r>
              <a:rPr lang="en-US" sz="3100" dirty="0"/>
              <a:t> proses </a:t>
            </a:r>
            <a:r>
              <a:rPr lang="en-US" sz="3100" dirty="0" err="1"/>
              <a:t>embriogenesis</a:t>
            </a:r>
            <a:r>
              <a:rPr lang="en-US" sz="3100" dirty="0"/>
              <a:t>.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/>
              <a:t>Sumbing</a:t>
            </a:r>
            <a:r>
              <a:rPr lang="en-US" sz="3100" dirty="0"/>
              <a:t> </a:t>
            </a:r>
            <a:r>
              <a:rPr lang="en-US" sz="3100" dirty="0" err="1"/>
              <a:t>dapat</a:t>
            </a:r>
            <a:r>
              <a:rPr lang="en-US" sz="3100" dirty="0"/>
              <a:t> </a:t>
            </a:r>
            <a:r>
              <a:rPr lang="en-US" sz="3100" dirty="0" err="1"/>
              <a:t>terjadi</a:t>
            </a:r>
            <a:r>
              <a:rPr lang="en-US" sz="3100" dirty="0"/>
              <a:t> </a:t>
            </a:r>
            <a:r>
              <a:rPr lang="en-US" sz="3100" dirty="0" err="1"/>
              <a:t>pada</a:t>
            </a:r>
            <a:r>
              <a:rPr lang="en-US" sz="3100" dirty="0"/>
              <a:t>  </a:t>
            </a:r>
            <a:r>
              <a:rPr lang="en-US" sz="3100" dirty="0" err="1"/>
              <a:t>bibir</a:t>
            </a:r>
            <a:r>
              <a:rPr lang="en-US" sz="3100" dirty="0"/>
              <a:t> , </a:t>
            </a:r>
            <a:r>
              <a:rPr lang="en-US" sz="3100" dirty="0" err="1"/>
              <a:t>langit</a:t>
            </a:r>
            <a:r>
              <a:rPr lang="en-US" sz="3100" dirty="0"/>
              <a:t> - </a:t>
            </a:r>
            <a:r>
              <a:rPr lang="en-US" sz="3100" dirty="0" err="1"/>
              <a:t>langit</a:t>
            </a:r>
            <a:r>
              <a:rPr lang="en-US" sz="3100" dirty="0"/>
              <a:t> </a:t>
            </a:r>
            <a:r>
              <a:rPr lang="en-US" sz="3100" dirty="0" err="1"/>
              <a:t>mulut</a:t>
            </a:r>
            <a:r>
              <a:rPr lang="en-US" sz="3100" dirty="0"/>
              <a:t> ( </a:t>
            </a:r>
            <a:r>
              <a:rPr lang="en-US" sz="3100" dirty="0" err="1"/>
              <a:t>palatum</a:t>
            </a:r>
            <a:r>
              <a:rPr lang="en-US" sz="3100" dirty="0"/>
              <a:t> ), </a:t>
            </a:r>
            <a:r>
              <a:rPr lang="en-US" sz="3100" dirty="0" err="1"/>
              <a:t>ataupun</a:t>
            </a:r>
            <a:r>
              <a:rPr lang="en-US" sz="3100" dirty="0"/>
              <a:t> </a:t>
            </a:r>
            <a:r>
              <a:rPr lang="en-US" sz="3100" dirty="0" err="1"/>
              <a:t>pada</a:t>
            </a:r>
            <a:r>
              <a:rPr lang="en-US" sz="3100" dirty="0"/>
              <a:t> </a:t>
            </a:r>
            <a:r>
              <a:rPr lang="en-US" sz="3100" dirty="0" err="1"/>
              <a:t>keduanya</a:t>
            </a:r>
            <a:r>
              <a:rPr lang="en-US" sz="3100" dirty="0"/>
              <a:t>.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err="1"/>
              <a:t>Sumbing</a:t>
            </a:r>
            <a:r>
              <a:rPr lang="en-US" sz="3100" dirty="0"/>
              <a:t> </a:t>
            </a:r>
            <a:r>
              <a:rPr lang="en-US" sz="3100" dirty="0" err="1"/>
              <a:t>pada</a:t>
            </a:r>
            <a:r>
              <a:rPr lang="en-US" sz="3100" dirty="0"/>
              <a:t> </a:t>
            </a:r>
            <a:r>
              <a:rPr lang="en-US" sz="3100" dirty="0" err="1"/>
              <a:t>bibir</a:t>
            </a:r>
            <a:r>
              <a:rPr lang="en-US" sz="3100" dirty="0"/>
              <a:t> </a:t>
            </a:r>
            <a:r>
              <a:rPr lang="en-US" sz="3100" dirty="0" err="1"/>
              <a:t>disebut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 err="1">
                <a:solidFill>
                  <a:srgbClr val="FF0000"/>
                </a:solidFill>
              </a:rPr>
              <a:t>cheiloschisis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dirty="0"/>
              <a:t>, </a:t>
            </a:r>
            <a:r>
              <a:rPr lang="en-US" sz="3100" dirty="0" err="1"/>
              <a:t>sumbing</a:t>
            </a:r>
            <a:r>
              <a:rPr lang="en-US" sz="3100" dirty="0"/>
              <a:t> </a:t>
            </a:r>
            <a:r>
              <a:rPr lang="en-US" sz="3100" dirty="0" err="1"/>
              <a:t>pada</a:t>
            </a:r>
            <a:r>
              <a:rPr lang="en-US" sz="3100" dirty="0"/>
              <a:t> </a:t>
            </a:r>
            <a:r>
              <a:rPr lang="en-US" sz="3100" dirty="0" err="1"/>
              <a:t>langit</a:t>
            </a:r>
            <a:r>
              <a:rPr lang="en-US" sz="3100" dirty="0"/>
              <a:t> - </a:t>
            </a:r>
            <a:r>
              <a:rPr lang="en-US" sz="3100" dirty="0" err="1"/>
              <a:t>langit</a:t>
            </a:r>
            <a:r>
              <a:rPr lang="en-US" sz="3100" dirty="0"/>
              <a:t> </a:t>
            </a:r>
            <a:r>
              <a:rPr lang="en-US" sz="3100" dirty="0" err="1"/>
              <a:t>mulut</a:t>
            </a:r>
            <a:r>
              <a:rPr lang="en-US" sz="3100" dirty="0"/>
              <a:t> </a:t>
            </a:r>
            <a:r>
              <a:rPr lang="en-US" sz="3100" dirty="0" err="1"/>
              <a:t>disebut</a:t>
            </a:r>
            <a:r>
              <a:rPr lang="en-US" sz="3100" dirty="0"/>
              <a:t>  </a:t>
            </a:r>
            <a:r>
              <a:rPr lang="en-US" sz="3100" b="1" dirty="0" err="1">
                <a:solidFill>
                  <a:srgbClr val="FF0000"/>
                </a:solidFill>
              </a:rPr>
              <a:t>palatoschisis</a:t>
            </a:r>
            <a:endParaRPr lang="en-US" sz="31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71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867400"/>
          </a:xfrm>
        </p:spPr>
        <p:txBody>
          <a:bodyPr>
            <a:noAutofit/>
          </a:bodyPr>
          <a:lstStyle/>
          <a:p>
            <a:pPr marL="274320" indent="-274320" eaLnBrk="1" hangingPunct="1">
              <a:spcBef>
                <a:spcPts val="0"/>
              </a:spcBef>
            </a:pPr>
            <a:r>
              <a:rPr lang="en-US" sz="2600" dirty="0" err="1"/>
              <a:t>Derajat</a:t>
            </a:r>
            <a:r>
              <a:rPr lang="en-US" sz="2600" dirty="0"/>
              <a:t> </a:t>
            </a:r>
            <a:r>
              <a:rPr lang="en-US" sz="2600" dirty="0" err="1"/>
              <a:t>keparahan</a:t>
            </a:r>
            <a:r>
              <a:rPr lang="en-US" sz="2600" dirty="0"/>
              <a:t> </a:t>
            </a:r>
            <a:r>
              <a:rPr lang="en-US" sz="2600" dirty="0" err="1"/>
              <a:t>mulai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celah</a:t>
            </a:r>
            <a:r>
              <a:rPr lang="en-US" sz="2600" dirty="0"/>
              <a:t> </a:t>
            </a:r>
            <a:r>
              <a:rPr lang="en-US" sz="2600" dirty="0" err="1"/>
              <a:t>bibir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r>
              <a:rPr lang="en-US" sz="2600" dirty="0"/>
              <a:t> yang </a:t>
            </a:r>
            <a:r>
              <a:rPr lang="en-US" sz="2600" dirty="0" err="1"/>
              <a:t>sulit</a:t>
            </a:r>
            <a:r>
              <a:rPr lang="en-US" sz="2600" dirty="0"/>
              <a:t> </a:t>
            </a:r>
            <a:r>
              <a:rPr lang="en-US" sz="2600" dirty="0" err="1"/>
              <a:t>diperhatikan</a:t>
            </a:r>
            <a:r>
              <a:rPr lang="en-US" sz="2600" dirty="0"/>
              <a:t> </a:t>
            </a:r>
            <a:r>
              <a:rPr lang="en-US" sz="2600" dirty="0" err="1"/>
              <a:t>sampai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kompleks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disertai</a:t>
            </a:r>
            <a:r>
              <a:rPr lang="en-US" sz="2600" dirty="0"/>
              <a:t> </a:t>
            </a:r>
            <a:r>
              <a:rPr lang="en-US" sz="2600" dirty="0" err="1"/>
              <a:t>celah</a:t>
            </a:r>
            <a:r>
              <a:rPr lang="en-US" sz="2600" dirty="0"/>
              <a:t> langit2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kelainan</a:t>
            </a:r>
            <a:r>
              <a:rPr lang="en-US" sz="2600" dirty="0"/>
              <a:t> </a:t>
            </a:r>
            <a:r>
              <a:rPr lang="en-US" sz="2600" dirty="0" err="1"/>
              <a:t>bawaan</a:t>
            </a:r>
            <a:r>
              <a:rPr lang="en-US" sz="2600" dirty="0"/>
              <a:t> </a:t>
            </a:r>
            <a:r>
              <a:rPr lang="en-US" sz="2600" dirty="0" err="1"/>
              <a:t>lainnya</a:t>
            </a:r>
            <a:r>
              <a:rPr lang="en-US" sz="2600" dirty="0"/>
              <a:t> (</a:t>
            </a:r>
            <a:r>
              <a:rPr lang="en-US" sz="2600" dirty="0" err="1"/>
              <a:t>sindroma</a:t>
            </a:r>
            <a:r>
              <a:rPr lang="en-US" sz="2600" dirty="0"/>
              <a:t>). </a:t>
            </a:r>
          </a:p>
          <a:p>
            <a:pPr marL="274320" indent="-274320" eaLnBrk="1" hangingPunct="1">
              <a:spcBef>
                <a:spcPts val="0"/>
              </a:spcBef>
            </a:pPr>
            <a:r>
              <a:rPr lang="en-US" sz="2600" dirty="0" err="1"/>
              <a:t>Tampak</a:t>
            </a:r>
            <a:r>
              <a:rPr lang="en-US" sz="2600" dirty="0"/>
              <a:t> </a:t>
            </a:r>
            <a:r>
              <a:rPr lang="en-US" sz="2600" dirty="0" err="1"/>
              <a:t>kesulitan</a:t>
            </a:r>
            <a:r>
              <a:rPr lang="en-US" sz="2600" dirty="0"/>
              <a:t> </a:t>
            </a:r>
            <a:r>
              <a:rPr lang="en-US" sz="2600" dirty="0" err="1"/>
              <a:t>minum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makan</a:t>
            </a:r>
            <a:r>
              <a:rPr lang="en-US" sz="2600" dirty="0"/>
              <a:t>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sering</a:t>
            </a:r>
            <a:r>
              <a:rPr lang="en-US" sz="2600" dirty="0"/>
              <a:t> </a:t>
            </a:r>
            <a:r>
              <a:rPr lang="en-US" sz="2600" dirty="0" err="1"/>
              <a:t>keluar</a:t>
            </a:r>
            <a:r>
              <a:rPr lang="en-US" sz="2600" dirty="0"/>
              <a:t> </a:t>
            </a:r>
            <a:r>
              <a:rPr lang="en-US" sz="2600" dirty="0" err="1"/>
              <a:t>lewat</a:t>
            </a:r>
            <a:r>
              <a:rPr lang="en-US" sz="2600" dirty="0"/>
              <a:t> </a:t>
            </a:r>
            <a:r>
              <a:rPr lang="en-US" sz="2600" dirty="0" err="1"/>
              <a:t>celah</a:t>
            </a:r>
            <a:r>
              <a:rPr lang="en-US" sz="2600" dirty="0"/>
              <a:t> langit2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hidung</a:t>
            </a:r>
            <a:r>
              <a:rPr lang="en-US" sz="2600" dirty="0"/>
              <a:t> (</a:t>
            </a:r>
            <a:r>
              <a:rPr lang="en-US" sz="2600" dirty="0" err="1"/>
              <a:t>regurgitasi</a:t>
            </a:r>
            <a:r>
              <a:rPr lang="en-US" sz="2600" dirty="0"/>
              <a:t>), </a:t>
            </a:r>
            <a:r>
              <a:rPr lang="en-US" sz="2600" dirty="0" err="1"/>
              <a:t>suara</a:t>
            </a:r>
            <a:r>
              <a:rPr lang="en-US" sz="2600" dirty="0"/>
              <a:t> </a:t>
            </a:r>
            <a:r>
              <a:rPr lang="en-US" sz="2600" dirty="0" err="1"/>
              <a:t>sengau</a:t>
            </a:r>
            <a:r>
              <a:rPr lang="en-US" sz="2600" dirty="0"/>
              <a:t> </a:t>
            </a:r>
            <a:r>
              <a:rPr lang="en-US" sz="2600" dirty="0" err="1"/>
              <a:t>akibat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terjadinya</a:t>
            </a:r>
            <a:r>
              <a:rPr lang="en-US" sz="2600" dirty="0"/>
              <a:t> </a:t>
            </a:r>
            <a:r>
              <a:rPr lang="en-US" sz="2600" dirty="0" err="1"/>
              <a:t>kondisi</a:t>
            </a:r>
            <a:r>
              <a:rPr lang="en-US" sz="2600" dirty="0"/>
              <a:t>  </a:t>
            </a:r>
            <a:r>
              <a:rPr lang="en-US" sz="2600" dirty="0" err="1"/>
              <a:t>vakum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rongga</a:t>
            </a:r>
            <a:r>
              <a:rPr lang="en-US" sz="2600" dirty="0"/>
              <a:t> </a:t>
            </a:r>
            <a:r>
              <a:rPr lang="en-US" sz="2600" dirty="0" err="1"/>
              <a:t>mulut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adanya</a:t>
            </a:r>
            <a:r>
              <a:rPr lang="en-US" sz="2600" dirty="0"/>
              <a:t>  </a:t>
            </a:r>
            <a:r>
              <a:rPr lang="en-US" sz="2600" dirty="0" err="1"/>
              <a:t>gangguan</a:t>
            </a:r>
            <a:r>
              <a:rPr lang="en-US" sz="2600" dirty="0"/>
              <a:t> </a:t>
            </a:r>
            <a:r>
              <a:rPr lang="en-US" sz="2600" dirty="0" err="1"/>
              <a:t>pertumbuhan</a:t>
            </a:r>
            <a:r>
              <a:rPr lang="en-US" sz="2600" dirty="0"/>
              <a:t> otot2 </a:t>
            </a:r>
            <a:r>
              <a:rPr lang="en-US" sz="2600" dirty="0" err="1"/>
              <a:t>bicara</a:t>
            </a:r>
            <a:r>
              <a:rPr lang="en-US" sz="2600" dirty="0"/>
              <a:t>. </a:t>
            </a:r>
          </a:p>
          <a:p>
            <a:pPr marL="274320" indent="-274320" eaLnBrk="1" hangingPunct="1">
              <a:spcBef>
                <a:spcPts val="0"/>
              </a:spcBef>
            </a:pPr>
            <a:r>
              <a:rPr lang="en-US" sz="2600" dirty="0"/>
              <a:t>Ada </a:t>
            </a:r>
            <a:r>
              <a:rPr lang="en-US" sz="2600" dirty="0" err="1"/>
              <a:t>kemungkinan</a:t>
            </a:r>
            <a:r>
              <a:rPr lang="en-US" sz="2600" dirty="0"/>
              <a:t> </a:t>
            </a:r>
            <a:r>
              <a:rPr lang="en-US" sz="2600" dirty="0" err="1"/>
              <a:t>juga</a:t>
            </a:r>
            <a:r>
              <a:rPr lang="en-US" sz="2600" dirty="0"/>
              <a:t> </a:t>
            </a:r>
            <a:r>
              <a:rPr lang="en-US" sz="2600" dirty="0" err="1"/>
              <a:t>didapatkan</a:t>
            </a:r>
            <a:r>
              <a:rPr lang="en-US" sz="2600" dirty="0"/>
              <a:t> </a:t>
            </a:r>
            <a:r>
              <a:rPr lang="en-US" sz="2600" dirty="0" err="1"/>
              <a:t>gangguan</a:t>
            </a:r>
            <a:r>
              <a:rPr lang="en-US" sz="2600" dirty="0"/>
              <a:t> </a:t>
            </a:r>
            <a:r>
              <a:rPr lang="en-US" sz="2600" dirty="0" err="1"/>
              <a:t>kelainan</a:t>
            </a:r>
            <a:r>
              <a:rPr lang="en-US" sz="2600" dirty="0"/>
              <a:t> </a:t>
            </a:r>
            <a:r>
              <a:rPr lang="en-US" sz="2600" dirty="0" err="1"/>
              <a:t>telinga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anak2 </a:t>
            </a:r>
            <a:r>
              <a:rPr lang="en-US" sz="2600" dirty="0" err="1"/>
              <a:t>akibat</a:t>
            </a:r>
            <a:r>
              <a:rPr lang="en-US" sz="2600" dirty="0"/>
              <a:t> </a:t>
            </a:r>
            <a:r>
              <a:rPr lang="en-US" sz="2600" dirty="0" err="1"/>
              <a:t>infeksi</a:t>
            </a:r>
            <a:r>
              <a:rPr lang="en-US" sz="2600" dirty="0"/>
              <a:t> </a:t>
            </a:r>
            <a:r>
              <a:rPr lang="en-US" sz="2600" dirty="0" err="1"/>
              <a:t>berulang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telinga</a:t>
            </a:r>
            <a:r>
              <a:rPr lang="en-US" sz="2600" dirty="0"/>
              <a:t> </a:t>
            </a:r>
            <a:r>
              <a:rPr lang="en-US" sz="2600" dirty="0" err="1"/>
              <a:t>tengah</a:t>
            </a:r>
            <a:endParaRPr lang="en-US" sz="2600" dirty="0"/>
          </a:p>
          <a:p>
            <a:pPr marL="274320" indent="-274320" eaLnBrk="1" hangingPunct="1">
              <a:spcBef>
                <a:spcPts val="0"/>
              </a:spcBef>
            </a:pPr>
            <a:r>
              <a:rPr lang="en-US" sz="2600" dirty="0" err="1"/>
              <a:t>Bibir</a:t>
            </a:r>
            <a:r>
              <a:rPr lang="en-US" sz="2600" dirty="0"/>
              <a:t> </a:t>
            </a:r>
            <a:r>
              <a:rPr lang="en-US" sz="2600" dirty="0" err="1"/>
              <a:t>sumbing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celah</a:t>
            </a:r>
            <a:r>
              <a:rPr lang="en-US" sz="2600" dirty="0"/>
              <a:t> </a:t>
            </a:r>
            <a:r>
              <a:rPr lang="en-US" sz="2600" dirty="0" err="1"/>
              <a:t>diantara</a:t>
            </a:r>
            <a:r>
              <a:rPr lang="en-US" sz="2600" dirty="0"/>
              <a:t> </a:t>
            </a:r>
            <a:r>
              <a:rPr lang="en-US" sz="2600" dirty="0" err="1"/>
              <a:t>bibir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hidung</a:t>
            </a:r>
            <a:r>
              <a:rPr lang="en-US" sz="2600" dirty="0"/>
              <a:t>., </a:t>
            </a:r>
            <a:r>
              <a:rPr lang="en-US" sz="2600" dirty="0" err="1"/>
              <a:t>Langit-langit</a:t>
            </a:r>
            <a:r>
              <a:rPr lang="en-US" sz="2600" dirty="0"/>
              <a:t> </a:t>
            </a:r>
            <a:r>
              <a:rPr lang="en-US" sz="2600" dirty="0" err="1"/>
              <a:t>sumbing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celah</a:t>
            </a:r>
            <a:r>
              <a:rPr lang="en-US" sz="2600" dirty="0"/>
              <a:t> </a:t>
            </a:r>
            <a:r>
              <a:rPr lang="en-US" sz="2600" dirty="0" err="1"/>
              <a:t>diantara</a:t>
            </a:r>
            <a:r>
              <a:rPr lang="en-US" sz="2600" dirty="0"/>
              <a:t> </a:t>
            </a:r>
            <a:r>
              <a:rPr lang="en-US" sz="2600" dirty="0" err="1"/>
              <a:t>langit-langit</a:t>
            </a:r>
            <a:r>
              <a:rPr lang="en-US" sz="2600" dirty="0"/>
              <a:t> </a:t>
            </a:r>
            <a:r>
              <a:rPr lang="en-US" sz="2600" dirty="0" err="1"/>
              <a:t>mulut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rongga</a:t>
            </a:r>
            <a:r>
              <a:rPr lang="en-US" sz="2600" dirty="0"/>
              <a:t> </a:t>
            </a:r>
            <a:r>
              <a:rPr lang="en-US" sz="2600" dirty="0" err="1"/>
              <a:t>hidung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175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0960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/>
              <a:t>Sumbing</a:t>
            </a:r>
            <a:r>
              <a:rPr lang="en-US" sz="2400" b="1" dirty="0"/>
              <a:t> </a:t>
            </a:r>
            <a:r>
              <a:rPr lang="en-US" sz="2400" b="1" dirty="0" err="1"/>
              <a:t>Bibir</a:t>
            </a:r>
            <a:r>
              <a:rPr lang="en-US" sz="2400" b="1" dirty="0"/>
              <a:t> Median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jarang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,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penyatuan</a:t>
            </a:r>
            <a:r>
              <a:rPr lang="en-US" sz="2400" dirty="0"/>
              <a:t> 2 </a:t>
            </a:r>
            <a:r>
              <a:rPr lang="en-US" sz="2400" dirty="0" err="1"/>
              <a:t>tonjol</a:t>
            </a:r>
            <a:r>
              <a:rPr lang="en-US" sz="2400" dirty="0"/>
              <a:t> </a:t>
            </a:r>
            <a:r>
              <a:rPr lang="en-US" sz="2400" dirty="0" err="1"/>
              <a:t>hidung</a:t>
            </a:r>
            <a:r>
              <a:rPr lang="en-US" sz="2400" dirty="0"/>
              <a:t> medial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tengah</a:t>
            </a:r>
            <a:r>
              <a:rPr lang="en-US" sz="2400" dirty="0"/>
              <a:t>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alur</a:t>
            </a:r>
            <a:r>
              <a:rPr lang="en-US" sz="2400" dirty="0"/>
              <a:t>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diantara</a:t>
            </a:r>
            <a:r>
              <a:rPr lang="en-US" sz="2400" dirty="0"/>
              <a:t> </a:t>
            </a:r>
            <a:r>
              <a:rPr lang="en-US" sz="2400" dirty="0" err="1"/>
              <a:t>sisi-sisi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hidung</a:t>
            </a:r>
            <a:endParaRPr lang="en-US" sz="2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/>
              <a:t>Sumbing</a:t>
            </a:r>
            <a:r>
              <a:rPr lang="en-US" sz="2400" b="1" dirty="0"/>
              <a:t> </a:t>
            </a:r>
            <a:r>
              <a:rPr lang="en-US" sz="2400" b="1" dirty="0" err="1"/>
              <a:t>Wajah</a:t>
            </a:r>
            <a:r>
              <a:rPr lang="en-US" sz="2400" b="1" dirty="0"/>
              <a:t>  Miring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Gagalnya</a:t>
            </a:r>
            <a:r>
              <a:rPr lang="en-US" sz="2400" dirty="0"/>
              <a:t> </a:t>
            </a:r>
            <a:r>
              <a:rPr lang="en-US" sz="2400" dirty="0" err="1"/>
              <a:t>penyatuan</a:t>
            </a:r>
            <a:r>
              <a:rPr lang="en-US" sz="2400" dirty="0"/>
              <a:t> </a:t>
            </a:r>
            <a:r>
              <a:rPr lang="en-US" sz="2400" dirty="0" err="1"/>
              <a:t>tonjol</a:t>
            </a:r>
            <a:r>
              <a:rPr lang="en-US" sz="2400" dirty="0"/>
              <a:t> maxilla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tonjol</a:t>
            </a:r>
            <a:r>
              <a:rPr lang="en-US" sz="2400" dirty="0"/>
              <a:t> </a:t>
            </a:r>
            <a:r>
              <a:rPr lang="en-US" sz="2400" dirty="0" err="1"/>
              <a:t>hidng</a:t>
            </a:r>
            <a:r>
              <a:rPr lang="en-US" sz="2400" dirty="0"/>
              <a:t> lateral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mengakibatkan</a:t>
            </a:r>
            <a:r>
              <a:rPr lang="en-US" sz="2400" dirty="0"/>
              <a:t> </a:t>
            </a:r>
            <a:r>
              <a:rPr lang="en-US" sz="2400" dirty="0" err="1"/>
              <a:t>sumbing</a:t>
            </a:r>
            <a:r>
              <a:rPr lang="en-US" sz="2400" dirty="0"/>
              <a:t> </a:t>
            </a:r>
            <a:r>
              <a:rPr lang="en-US" sz="2400" dirty="0" err="1"/>
              <a:t>wajah</a:t>
            </a:r>
            <a:r>
              <a:rPr lang="en-US" sz="2400" dirty="0"/>
              <a:t> miring.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ductus</a:t>
            </a:r>
            <a:r>
              <a:rPr lang="en-US" sz="2400" dirty="0"/>
              <a:t> </a:t>
            </a:r>
            <a:r>
              <a:rPr lang="en-US" sz="2400" dirty="0" err="1"/>
              <a:t>nasolacrimalis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nampak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/>
              <a:t>Makrostomia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Microstomia</a:t>
            </a:r>
            <a:endParaRPr lang="en-US" sz="2400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Tonjol</a:t>
            </a:r>
            <a:r>
              <a:rPr lang="en-US" sz="2400" dirty="0"/>
              <a:t> maxilla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mandibula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gagal</a:t>
            </a:r>
            <a:r>
              <a:rPr lang="en-US" sz="2400" dirty="0"/>
              <a:t> </a:t>
            </a:r>
            <a:r>
              <a:rPr lang="en-US" sz="2400" dirty="0" err="1"/>
              <a:t>bersatu,mengakibatkan</a:t>
            </a:r>
            <a:r>
              <a:rPr lang="en-US" sz="2400" dirty="0"/>
              <a:t> </a:t>
            </a:r>
            <a:r>
              <a:rPr lang="en-US" sz="2400" b="1" dirty="0" err="1"/>
              <a:t>macrostomia</a:t>
            </a:r>
            <a:r>
              <a:rPr lang="en-US" sz="2400" b="1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bersatu</a:t>
            </a:r>
            <a:r>
              <a:rPr lang="en-US" sz="2400" dirty="0"/>
              <a:t> </a:t>
            </a:r>
            <a:r>
              <a:rPr lang="en-US" sz="2400" dirty="0" err="1"/>
              <a:t>berlebihan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</a:t>
            </a:r>
            <a:r>
              <a:rPr lang="en-US" sz="2400" dirty="0" err="1"/>
              <a:t>mulut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,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yang </a:t>
            </a: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b="1" dirty="0" err="1"/>
              <a:t>microstomia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926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878011" cy="1077229"/>
          </a:xfrm>
        </p:spPr>
        <p:txBody>
          <a:bodyPr/>
          <a:lstStyle/>
          <a:p>
            <a:pPr eaLnBrk="1" hangingPunct="1"/>
            <a:r>
              <a:rPr lang="en-US" b="1" dirty="0" err="1"/>
              <a:t>Klasifikasi</a:t>
            </a:r>
            <a:r>
              <a:rPr lang="en-US" b="1" dirty="0"/>
              <a:t> </a:t>
            </a:r>
            <a:r>
              <a:rPr lang="en-US" b="1" dirty="0" err="1"/>
              <a:t>Labiopalatoschizis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/>
              <a:t>Berdasarkan</a:t>
            </a:r>
            <a:r>
              <a:rPr lang="en-US" sz="2800" b="1" dirty="0"/>
              <a:t> organ yang </a:t>
            </a:r>
            <a:r>
              <a:rPr lang="en-US" sz="2800" b="1" dirty="0" err="1"/>
              <a:t>terlibat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bibir</a:t>
            </a:r>
            <a:r>
              <a:rPr lang="en-US" dirty="0"/>
              <a:t> ( </a:t>
            </a:r>
            <a:r>
              <a:rPr lang="en-US" b="1" dirty="0" err="1">
                <a:solidFill>
                  <a:srgbClr val="FF0000"/>
                </a:solidFill>
              </a:rPr>
              <a:t>labioscizis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) :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bibir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gusi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gnatoscizis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) :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gusi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palatum</a:t>
            </a:r>
            <a:r>
              <a:rPr lang="en-US" dirty="0"/>
              <a:t> ( </a:t>
            </a:r>
            <a:r>
              <a:rPr lang="en-US" b="1" dirty="0" err="1">
                <a:solidFill>
                  <a:srgbClr val="FF0000"/>
                </a:solidFill>
              </a:rPr>
              <a:t>palatoscizis</a:t>
            </a:r>
            <a:r>
              <a:rPr lang="en-US" dirty="0"/>
              <a:t> ) :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palatum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/>
              <a:t>Berdasarkan</a:t>
            </a:r>
            <a:r>
              <a:rPr lang="en-US" sz="2800" b="1" dirty="0"/>
              <a:t> </a:t>
            </a:r>
            <a:r>
              <a:rPr lang="en-US" sz="2800" b="1" dirty="0" err="1"/>
              <a:t>lengkap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tidaknya</a:t>
            </a:r>
            <a:r>
              <a:rPr lang="en-US" sz="2800" b="1" dirty="0"/>
              <a:t> </a:t>
            </a:r>
            <a:r>
              <a:rPr lang="en-US" sz="2800" b="1" dirty="0" err="1"/>
              <a:t>celah</a:t>
            </a:r>
            <a:r>
              <a:rPr lang="en-US" sz="2800" b="1" dirty="0"/>
              <a:t> yang </a:t>
            </a:r>
            <a:r>
              <a:rPr lang="en-US" sz="2800" b="1" dirty="0" err="1"/>
              <a:t>terbentuk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err="1">
                <a:solidFill>
                  <a:srgbClr val="FF0000"/>
                </a:solidFill>
              </a:rPr>
              <a:t>Komplit</a:t>
            </a:r>
            <a:r>
              <a:rPr lang="en-US" dirty="0"/>
              <a:t> :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melebar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hidung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err="1">
                <a:solidFill>
                  <a:srgbClr val="FF0000"/>
                </a:solidFill>
              </a:rPr>
              <a:t>Inkomplit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melebar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hidung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/>
              <a:t>Berdasarkan</a:t>
            </a:r>
            <a:r>
              <a:rPr lang="en-US" sz="2800" b="1" dirty="0"/>
              <a:t> </a:t>
            </a:r>
            <a:r>
              <a:rPr lang="en-US" sz="2800" b="1" dirty="0" err="1"/>
              <a:t>letak</a:t>
            </a:r>
            <a:r>
              <a:rPr lang="en-US" sz="2800" b="1" dirty="0"/>
              <a:t> </a:t>
            </a:r>
            <a:r>
              <a:rPr lang="en-US" sz="2800" b="1" dirty="0" err="1"/>
              <a:t>celah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FF0000"/>
                </a:solidFill>
              </a:rPr>
              <a:t>Unilateral</a:t>
            </a:r>
            <a:r>
              <a:rPr lang="en-US" dirty="0"/>
              <a:t> :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bibir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FF0000"/>
                </a:solidFill>
              </a:rPr>
              <a:t>Bilateral </a:t>
            </a:r>
            <a:r>
              <a:rPr lang="en-US" dirty="0"/>
              <a:t>: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bibir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FF0000"/>
                </a:solidFill>
              </a:rPr>
              <a:t>Midline </a:t>
            </a:r>
            <a:r>
              <a:rPr lang="en-US" dirty="0"/>
              <a:t>: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bibir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822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Labiopalatoshizis</a:t>
            </a:r>
            <a:endParaRPr lang="en-US" dirty="0"/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>
                <a:cs typeface="Andalus" pitchFamily="18" charset="-78"/>
              </a:rPr>
              <a:t>Labiopalatoshizis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atau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bibir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sumbing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adalah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suatu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keadaan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terbukanya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bibir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dan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langit</a:t>
            </a:r>
            <a:r>
              <a:rPr lang="en-US" sz="2400" dirty="0">
                <a:cs typeface="Andalus" pitchFamily="18" charset="-78"/>
              </a:rPr>
              <a:t> – </a:t>
            </a:r>
            <a:r>
              <a:rPr lang="en-US" sz="2400" dirty="0" err="1">
                <a:cs typeface="Andalus" pitchFamily="18" charset="-78"/>
              </a:rPr>
              <a:t>langit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rongga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mulut</a:t>
            </a:r>
            <a:r>
              <a:rPr lang="en-US" sz="2400" dirty="0">
                <a:cs typeface="Andalus" pitchFamily="18" charset="-78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>
                <a:cs typeface="Andalus" pitchFamily="18" charset="-78"/>
              </a:rPr>
              <a:t>dapat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melalui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palatum</a:t>
            </a:r>
            <a:r>
              <a:rPr lang="en-US" sz="2400" dirty="0">
                <a:cs typeface="Andalus" pitchFamily="18" charset="-78"/>
              </a:rPr>
              <a:t> durum </a:t>
            </a:r>
            <a:r>
              <a:rPr lang="en-US" sz="2400" dirty="0" err="1">
                <a:cs typeface="Andalus" pitchFamily="18" charset="-78"/>
              </a:rPr>
              <a:t>maupun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palatum</a:t>
            </a:r>
            <a:r>
              <a:rPr lang="en-US" sz="2400" dirty="0">
                <a:cs typeface="Andalus" pitchFamily="18" charset="-78"/>
              </a:rPr>
              <a:t> mole,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>
                <a:cs typeface="Andalus" pitchFamily="18" charset="-78"/>
              </a:rPr>
              <a:t>hal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ini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disebabkan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bibir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dan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langit</a:t>
            </a:r>
            <a:r>
              <a:rPr lang="en-US" sz="2400" dirty="0">
                <a:cs typeface="Andalus" pitchFamily="18" charset="-78"/>
              </a:rPr>
              <a:t> – </a:t>
            </a:r>
            <a:r>
              <a:rPr lang="en-US" sz="2400" dirty="0" err="1">
                <a:cs typeface="Andalus" pitchFamily="18" charset="-78"/>
              </a:rPr>
              <a:t>langit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tidak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tumbuh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dengan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sempurna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pada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masa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pembentukan</a:t>
            </a:r>
            <a:r>
              <a:rPr lang="en-US" sz="2400" dirty="0">
                <a:cs typeface="Andalus" pitchFamily="18" charset="-78"/>
              </a:rPr>
              <a:t> mesoderm </a:t>
            </a:r>
            <a:r>
              <a:rPr lang="en-US" sz="2400" dirty="0" err="1">
                <a:cs typeface="Andalus" pitchFamily="18" charset="-78"/>
              </a:rPr>
              <a:t>saat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kehamilan</a:t>
            </a:r>
            <a:r>
              <a:rPr lang="en-US" sz="2400" dirty="0">
                <a:cs typeface="Andalus" pitchFamily="18" charset="-7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>
                <a:cs typeface="Andalus" pitchFamily="18" charset="-78"/>
              </a:rPr>
              <a:t>Apabila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terjadinya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kegagalan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dalam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penyatuan</a:t>
            </a:r>
            <a:r>
              <a:rPr lang="en-US" sz="2400" dirty="0">
                <a:cs typeface="Andalus" pitchFamily="18" charset="-78"/>
              </a:rPr>
              <a:t> proses nasal </a:t>
            </a:r>
            <a:r>
              <a:rPr lang="en-US" sz="2400" dirty="0" err="1">
                <a:cs typeface="Andalus" pitchFamily="18" charset="-78"/>
              </a:rPr>
              <a:t>dan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maxilaris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maka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dapat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mengalami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labio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shcizis</a:t>
            </a:r>
            <a:r>
              <a:rPr lang="en-US" sz="2400" dirty="0">
                <a:cs typeface="Andalus" pitchFamily="18" charset="-78"/>
              </a:rPr>
              <a:t> (</a:t>
            </a:r>
            <a:r>
              <a:rPr lang="en-US" sz="2400" dirty="0" err="1">
                <a:cs typeface="Andalus" pitchFamily="18" charset="-78"/>
              </a:rPr>
              <a:t>sumbing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bibir</a:t>
            </a:r>
            <a:r>
              <a:rPr lang="en-US" sz="2400" dirty="0">
                <a:cs typeface="Andalus" pitchFamily="18" charset="-78"/>
              </a:rPr>
              <a:t>)  </a:t>
            </a:r>
            <a:r>
              <a:rPr lang="en-US" sz="2400" dirty="0" err="1">
                <a:cs typeface="Andalus" pitchFamily="18" charset="-78"/>
              </a:rPr>
              <a:t>terjadi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pada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usia</a:t>
            </a:r>
            <a:r>
              <a:rPr lang="en-US" sz="2400" dirty="0">
                <a:cs typeface="Andalus" pitchFamily="18" charset="-78"/>
              </a:rPr>
              <a:t> 6-8 </a:t>
            </a:r>
            <a:r>
              <a:rPr lang="en-US" sz="2400" dirty="0" err="1">
                <a:cs typeface="Andalus" pitchFamily="18" charset="-78"/>
              </a:rPr>
              <a:t>minggu</a:t>
            </a:r>
            <a:r>
              <a:rPr lang="en-US" sz="2400" dirty="0">
                <a:cs typeface="Andalus" pitchFamily="18" charset="-78"/>
              </a:rPr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>
                <a:cs typeface="Andalus" pitchFamily="18" charset="-78"/>
              </a:rPr>
              <a:t>Apabila</a:t>
            </a:r>
            <a:r>
              <a:rPr lang="en-US" sz="2400" dirty="0">
                <a:cs typeface="Andalus" pitchFamily="18" charset="-78"/>
              </a:rPr>
              <a:t>  </a:t>
            </a:r>
            <a:r>
              <a:rPr lang="en-US" sz="2400" dirty="0" err="1">
                <a:cs typeface="Andalus" pitchFamily="18" charset="-78"/>
              </a:rPr>
              <a:t>terjadi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kegagalan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penyatuan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pada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susunan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palato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selama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masa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kehamilan</a:t>
            </a:r>
            <a:r>
              <a:rPr lang="en-US" sz="2400" dirty="0">
                <a:cs typeface="Andalus" pitchFamily="18" charset="-78"/>
              </a:rPr>
              <a:t> 7-12 </a:t>
            </a:r>
            <a:r>
              <a:rPr lang="en-US" sz="2400" dirty="0" err="1">
                <a:cs typeface="Andalus" pitchFamily="18" charset="-78"/>
              </a:rPr>
              <a:t>minggu</a:t>
            </a:r>
            <a:r>
              <a:rPr lang="en-US" sz="2400" dirty="0">
                <a:cs typeface="Andalus" pitchFamily="18" charset="-78"/>
              </a:rPr>
              <a:t>, </a:t>
            </a:r>
            <a:r>
              <a:rPr lang="en-US" sz="2400" dirty="0" err="1">
                <a:cs typeface="Andalus" pitchFamily="18" charset="-78"/>
              </a:rPr>
              <a:t>maka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dapat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mengakibatkan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sumbing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pada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palato</a:t>
            </a:r>
            <a:r>
              <a:rPr lang="en-US" sz="2400" dirty="0">
                <a:cs typeface="Andalus" pitchFamily="18" charset="-78"/>
              </a:rPr>
              <a:t> (</a:t>
            </a:r>
            <a:r>
              <a:rPr lang="en-US" sz="2400" dirty="0" err="1">
                <a:cs typeface="Andalus" pitchFamily="18" charset="-78"/>
              </a:rPr>
              <a:t>palato</a:t>
            </a:r>
            <a:r>
              <a:rPr lang="en-US" sz="2400" dirty="0">
                <a:cs typeface="Andalus" pitchFamily="18" charset="-78"/>
              </a:rPr>
              <a:t> </a:t>
            </a:r>
            <a:r>
              <a:rPr lang="en-US" sz="2400" dirty="0" err="1">
                <a:cs typeface="Andalus" pitchFamily="18" charset="-78"/>
              </a:rPr>
              <a:t>shcizis</a:t>
            </a:r>
            <a:r>
              <a:rPr lang="en-US" sz="2400" dirty="0">
                <a:cs typeface="Andalus" pitchFamily="18" charset="-78"/>
              </a:rPr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Penatalaksanaan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beratnya</a:t>
            </a:r>
            <a:r>
              <a:rPr lang="en-US" sz="2400" dirty="0"/>
              <a:t> </a:t>
            </a:r>
            <a:r>
              <a:rPr lang="en-US" sz="2400" dirty="0" err="1"/>
              <a:t>kecacatan</a:t>
            </a:r>
            <a:r>
              <a:rPr lang="en-US" sz="2400" dirty="0"/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 </a:t>
            </a:r>
            <a:r>
              <a:rPr lang="en-US" sz="2400" dirty="0" err="1"/>
              <a:t>Prioritas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nutrisi</a:t>
            </a:r>
            <a:r>
              <a:rPr lang="en-US" sz="2400" dirty="0"/>
              <a:t> yang </a:t>
            </a:r>
            <a:r>
              <a:rPr lang="en-US" sz="2400" dirty="0" err="1"/>
              <a:t>adekuat</a:t>
            </a:r>
            <a:r>
              <a:rPr lang="en-US" sz="2400" dirty="0"/>
              <a:t>,  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komplikasi</a:t>
            </a:r>
            <a:r>
              <a:rPr lang="en-US" sz="2400" dirty="0"/>
              <a:t>,  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,  </a:t>
            </a:r>
            <a:endParaRPr lang="en-US" sz="24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16249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penatalaksanaan</a:t>
            </a:r>
            <a:endParaRPr lang="en-US" dirty="0"/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486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/>
              <a:t>Pembedahan</a:t>
            </a:r>
            <a:r>
              <a:rPr lang="en-US" sz="2400" dirty="0"/>
              <a:t>: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labio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kecacatan</a:t>
            </a:r>
            <a:r>
              <a:rPr lang="en-US" sz="2400" dirty="0"/>
              <a:t> </a:t>
            </a:r>
            <a:r>
              <a:rPr lang="en-US" sz="2400" dirty="0" err="1"/>
              <a:t>palato</a:t>
            </a:r>
            <a:r>
              <a:rPr lang="en-US" sz="2400" dirty="0"/>
              <a:t>; </a:t>
            </a:r>
            <a:r>
              <a:rPr lang="en-US" sz="2400" dirty="0" err="1"/>
              <a:t>perbaikan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pembedahan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2-3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minggu</a:t>
            </a:r>
            <a:r>
              <a:rPr lang="en-US" sz="24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prosthesis intraoral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ekstraoral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kolaps</a:t>
            </a:r>
            <a:r>
              <a:rPr lang="en-US" sz="2400" dirty="0"/>
              <a:t> </a:t>
            </a:r>
            <a:r>
              <a:rPr lang="en-US" sz="2400" dirty="0" err="1"/>
              <a:t>maxilaris</a:t>
            </a:r>
            <a:r>
              <a:rPr lang="en-US" sz="2400" dirty="0"/>
              <a:t>, </a:t>
            </a:r>
            <a:r>
              <a:rPr lang="en-US" sz="2400" dirty="0" err="1"/>
              <a:t>merangsang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bicara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makan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pembedahan</a:t>
            </a:r>
            <a:r>
              <a:rPr lang="en-US" sz="2400" dirty="0"/>
              <a:t> . 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 </a:t>
            </a:r>
            <a:r>
              <a:rPr lang="en-US" sz="2400" dirty="0" err="1"/>
              <a:t>Pembedahan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palato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6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2 </a:t>
            </a:r>
            <a:r>
              <a:rPr lang="en-US" sz="2400" dirty="0" err="1"/>
              <a:t>tahun</a:t>
            </a:r>
            <a:r>
              <a:rPr lang="en-US" sz="2400" dirty="0"/>
              <a:t>,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Cara </a:t>
            </a:r>
            <a:r>
              <a:rPr lang="en-US" sz="2400" dirty="0" err="1"/>
              <a:t>operasi</a:t>
            </a:r>
            <a:r>
              <a:rPr lang="en-US" sz="2400" dirty="0"/>
              <a:t> yang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dipakai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millard</a:t>
            </a:r>
            <a:r>
              <a:rPr lang="en-US" sz="2400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dikerjakan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menutup</a:t>
            </a:r>
            <a:r>
              <a:rPr lang="en-US" sz="2400" dirty="0"/>
              <a:t> </a:t>
            </a:r>
            <a:r>
              <a:rPr lang="en-US" sz="2400" dirty="0" err="1"/>
              <a:t>celah</a:t>
            </a:r>
            <a:r>
              <a:rPr lang="en-US" sz="2400" dirty="0"/>
              <a:t> </a:t>
            </a:r>
            <a:r>
              <a:rPr lang="en-US" sz="2400" dirty="0" err="1"/>
              <a:t>bibir</a:t>
            </a:r>
            <a:r>
              <a:rPr lang="en-US" sz="2400" dirty="0"/>
              <a:t> </a:t>
            </a:r>
            <a:r>
              <a:rPr lang="en-US" sz="2400" dirty="0" err="1"/>
              <a:t>palatum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kriteria</a:t>
            </a:r>
            <a:r>
              <a:rPr lang="en-US" sz="2400" dirty="0"/>
              <a:t> “ rule of ten “,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/>
              <a:t>Umur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10 </a:t>
            </a:r>
            <a:r>
              <a:rPr lang="en-US" sz="2400" dirty="0" err="1"/>
              <a:t>minggu</a:t>
            </a:r>
            <a:r>
              <a:rPr lang="en-US" sz="2400" dirty="0"/>
              <a:t> ( 3 </a:t>
            </a:r>
            <a:r>
              <a:rPr lang="en-US" sz="2400" dirty="0" err="1"/>
              <a:t>bulan</a:t>
            </a:r>
            <a:r>
              <a:rPr lang="en-US" sz="2400" dirty="0"/>
              <a:t> 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10 pond ( 5 kg 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/>
              <a:t>Hb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10 g / dl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/>
              <a:t>Leukosit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10.000 / </a:t>
            </a:r>
            <a:r>
              <a:rPr lang="en-US" sz="2400" dirty="0" err="1"/>
              <a:t>ul</a:t>
            </a:r>
            <a:endParaRPr lang="en-US" sz="2400" dirty="0"/>
          </a:p>
        </p:txBody>
      </p:sp>
      <p:pic>
        <p:nvPicPr>
          <p:cNvPr id="121860" name="Picture 2" descr="http://t1.gstatic.com/images?q=tbn:ANd9GcRVio-sh6ja16RTl4CDnRUR2Z6WnSRp7qkArkdksTZuF3xdOt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2819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9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E356-83AC-EE91-0EC3-C6F425B4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972B-3FFC-4538-4694-4E0EBDD9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49878"/>
            <a:ext cx="6848728" cy="40000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ID" sz="2600" dirty="0" err="1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F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aktor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usia</a:t>
            </a:r>
            <a:endParaRPr lang="en-ID" sz="26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600" dirty="0" err="1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F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aktor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kromosom</a:t>
            </a:r>
            <a:endParaRPr lang="en-ID" sz="26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Faktor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mekanik</a:t>
            </a:r>
            <a:endParaRPr lang="en-ID" sz="26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Faktor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infeksi</a:t>
            </a:r>
            <a:endParaRPr lang="en-ID" sz="26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Faktor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obat</a:t>
            </a:r>
            <a:endParaRPr lang="en-ID" sz="26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600" dirty="0" err="1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F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aktor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hormonal</a:t>
            </a:r>
          </a:p>
          <a:p>
            <a:pPr marL="0" indent="0">
              <a:buNone/>
            </a:pP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Faktor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radiasi</a:t>
            </a:r>
            <a:endParaRPr lang="en-ID" sz="26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Faktor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fisik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pada Rahim</a:t>
            </a:r>
            <a:endParaRPr lang="en-ID" sz="26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Faktor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gizi</a:t>
            </a:r>
            <a:endParaRPr lang="en-ID" sz="26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Riwayat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kesehatan</a:t>
            </a: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ibu</a:t>
            </a:r>
            <a:endParaRPr lang="en-ID" sz="2600" b="0" i="0" u="none" strike="noStrike" dirty="0">
              <a:solidFill>
                <a:schemeClr val="bg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600" dirty="0" err="1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P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aritas</a:t>
            </a:r>
            <a:endParaRPr lang="en-ID" sz="26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600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Jarak </a:t>
            </a:r>
            <a:r>
              <a:rPr lang="en-ID" sz="2600" b="0" i="0" u="none" strike="noStrike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kehamilan</a:t>
            </a:r>
            <a:endParaRPr lang="en-ID" sz="2600" b="0" i="0" u="none" strike="noStrike" dirty="0">
              <a:solidFill>
                <a:schemeClr val="bg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189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selanjutny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menutup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langitan</a:t>
            </a:r>
            <a:r>
              <a:rPr lang="en-US" sz="2400" dirty="0"/>
              <a:t> ( </a:t>
            </a:r>
            <a:r>
              <a:rPr lang="en-US" sz="2400" dirty="0" err="1"/>
              <a:t>palatoplasti</a:t>
            </a:r>
            <a:r>
              <a:rPr lang="en-US" sz="2400" dirty="0"/>
              <a:t> ), </a:t>
            </a:r>
            <a:r>
              <a:rPr lang="en-US" sz="2400" dirty="0" err="1"/>
              <a:t>dikerjakan</a:t>
            </a:r>
            <a:r>
              <a:rPr lang="en-US" sz="2400" dirty="0"/>
              <a:t> </a:t>
            </a:r>
            <a:r>
              <a:rPr lang="en-US" sz="2400" dirty="0" err="1"/>
              <a:t>sedini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( 15 – 24 </a:t>
            </a:r>
            <a:r>
              <a:rPr lang="en-US" sz="2400" dirty="0" err="1"/>
              <a:t>bulan</a:t>
            </a:r>
            <a:r>
              <a:rPr lang="en-US" sz="2400" dirty="0"/>
              <a:t> )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berbicara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bicara</a:t>
            </a:r>
            <a:r>
              <a:rPr lang="en-US" sz="2400" dirty="0"/>
              <a:t> di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bicara</a:t>
            </a:r>
            <a:r>
              <a:rPr lang="en-US" sz="2400" dirty="0"/>
              <a:t>. </a:t>
            </a:r>
            <a:r>
              <a:rPr lang="en-US" sz="2400" dirty="0" err="1"/>
              <a:t>Kalau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dikerjakan</a:t>
            </a:r>
            <a:r>
              <a:rPr lang="en-US" sz="2400" dirty="0"/>
              <a:t> </a:t>
            </a:r>
            <a:r>
              <a:rPr lang="en-US" sz="2400" dirty="0" err="1"/>
              <a:t>terlambat</a:t>
            </a:r>
            <a:r>
              <a:rPr lang="en-US" sz="2400" dirty="0"/>
              <a:t>, </a:t>
            </a:r>
            <a:r>
              <a:rPr lang="en-US" sz="2400" dirty="0" err="1"/>
              <a:t>seringkali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mengeluarkan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normal (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sengau</a:t>
            </a:r>
            <a:r>
              <a:rPr lang="en-US" sz="2400" dirty="0"/>
              <a:t> )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r>
              <a:rPr lang="en-US" sz="240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yang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sengau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laringoplasti</a:t>
            </a:r>
            <a:r>
              <a:rPr lang="en-US" sz="2400" dirty="0"/>
              <a:t>.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adlah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bendungan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faring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dirty="0" err="1"/>
              <a:t>fonasi</a:t>
            </a:r>
            <a:r>
              <a:rPr lang="en-US" sz="2400" dirty="0"/>
              <a:t>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umur</a:t>
            </a:r>
            <a:r>
              <a:rPr lang="en-US" sz="2400" dirty="0"/>
              <a:t> 6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keatas</a:t>
            </a:r>
            <a:r>
              <a:rPr lang="en-US" sz="240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umur</a:t>
            </a:r>
            <a:r>
              <a:rPr lang="en-US" sz="2400" dirty="0"/>
              <a:t> 8 -9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penambalan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celah</a:t>
            </a:r>
            <a:r>
              <a:rPr lang="en-US" sz="2400" dirty="0"/>
              <a:t> alveolus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maksila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ortodonti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gigi</a:t>
            </a:r>
            <a:r>
              <a:rPr lang="en-US" sz="2400" dirty="0"/>
              <a:t> di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celah</a:t>
            </a:r>
            <a:r>
              <a:rPr lang="en-US" sz="2400" dirty="0"/>
              <a:t> </a:t>
            </a:r>
            <a:r>
              <a:rPr lang="en-US" sz="2400" dirty="0" err="1"/>
              <a:t>supaya</a:t>
            </a:r>
            <a:r>
              <a:rPr lang="en-US" sz="2400" dirty="0"/>
              <a:t> normal. Graft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spongius</a:t>
            </a:r>
            <a:r>
              <a:rPr lang="en-US" sz="2400" dirty="0"/>
              <a:t> </a:t>
            </a:r>
            <a:r>
              <a:rPr lang="en-US" sz="2400" dirty="0" err="1"/>
              <a:t>kista</a:t>
            </a:r>
            <a:r>
              <a:rPr lang="en-US" sz="2400" dirty="0"/>
              <a:t> </a:t>
            </a:r>
            <a:r>
              <a:rPr lang="en-US" sz="2400" dirty="0" err="1"/>
              <a:t>iliaca</a:t>
            </a:r>
            <a:r>
              <a:rPr lang="en-US" sz="2400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yang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dikerjakan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–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muka</a:t>
            </a:r>
            <a:r>
              <a:rPr lang="en-US" sz="2400" dirty="0"/>
              <a:t> </a:t>
            </a:r>
            <a:r>
              <a:rPr lang="en-US" sz="2400" dirty="0" err="1"/>
              <a:t>mendekatiselesai</a:t>
            </a:r>
            <a:r>
              <a:rPr lang="en-US" sz="2400" dirty="0"/>
              <a:t>,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umur</a:t>
            </a:r>
            <a:r>
              <a:rPr lang="en-US" sz="2400" dirty="0"/>
              <a:t> 15 – 17 </a:t>
            </a:r>
            <a:r>
              <a:rPr lang="en-US" sz="2400" dirty="0" err="1"/>
              <a:t>tahun</a:t>
            </a:r>
            <a:r>
              <a:rPr lang="en-US" sz="240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10447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7150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</a:rPr>
              <a:t>Macrocheilia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en-US" sz="2400" dirty="0" err="1"/>
              <a:t>Hipertrofi</a:t>
            </a:r>
            <a:r>
              <a:rPr lang="en-US" sz="2400" dirty="0"/>
              <a:t> </a:t>
            </a:r>
            <a:r>
              <a:rPr lang="en-US" sz="2400" dirty="0" err="1"/>
              <a:t>bibir</a:t>
            </a:r>
            <a:r>
              <a:rPr lang="en-US" sz="2400" dirty="0"/>
              <a:t> </a:t>
            </a:r>
          </a:p>
          <a:p>
            <a:pPr lvl="1" eaLnBrk="1" hangingPunct="1"/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kongenital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800" b="1" dirty="0" err="1">
                <a:solidFill>
                  <a:srgbClr val="FF0000"/>
                </a:solidFill>
              </a:rPr>
              <a:t>Macrostomia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</a:p>
          <a:p>
            <a:pPr lvl="1" eaLnBrk="1" hangingPunct="1"/>
            <a:r>
              <a:rPr lang="en-US" sz="2400" dirty="0" err="1"/>
              <a:t>Mulut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lebar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gagalnya</a:t>
            </a:r>
            <a:r>
              <a:rPr lang="en-US" sz="2400" dirty="0"/>
              <a:t> </a:t>
            </a:r>
            <a:r>
              <a:rPr lang="en-US" sz="2400" dirty="0" err="1"/>
              <a:t>penyatuan</a:t>
            </a:r>
            <a:r>
              <a:rPr lang="en-US" sz="2400" dirty="0"/>
              <a:t> </a:t>
            </a:r>
            <a:r>
              <a:rPr lang="en-US" sz="2400" dirty="0" err="1"/>
              <a:t>prosesus</a:t>
            </a:r>
            <a:r>
              <a:rPr lang="en-US" sz="2400" dirty="0"/>
              <a:t> </a:t>
            </a:r>
            <a:r>
              <a:rPr lang="en-US" sz="2400" dirty="0" err="1"/>
              <a:t>mandibula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maksila</a:t>
            </a:r>
            <a:r>
              <a:rPr lang="en-US" sz="2400" dirty="0"/>
              <a:t> </a:t>
            </a:r>
          </a:p>
          <a:p>
            <a:pPr eaLnBrk="1" hangingPunct="1"/>
            <a:endParaRPr lang="en-US" dirty="0"/>
          </a:p>
        </p:txBody>
      </p:sp>
      <p:pic>
        <p:nvPicPr>
          <p:cNvPr id="111619" name="Picture 2" descr="http://www.asbai.org.br/revistas/Vol232/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19526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4" descr="http://www.monografias.com/trabajos36/mascara-laringea/Image5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4267200"/>
            <a:ext cx="2190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6" descr="http://www.infogen.org.mx/Infogen1/img/Sindrome_de_Goldenhar_clip_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1885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9574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/>
              <a:t>Ablepharon-Macrostomia</a:t>
            </a:r>
            <a:r>
              <a:rPr lang="en-US" sz="3200" dirty="0"/>
              <a:t> Syndrome (AMS) 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keturunan</a:t>
            </a:r>
            <a:r>
              <a:rPr lang="en-US" sz="2400" dirty="0"/>
              <a:t> yang </a:t>
            </a:r>
            <a:r>
              <a:rPr lang="en-US" sz="2400" dirty="0" err="1"/>
              <a:t>jarang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genetik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, </a:t>
            </a:r>
            <a:r>
              <a:rPr lang="en-US" sz="2400" dirty="0" err="1"/>
              <a:t>wajah</a:t>
            </a:r>
            <a:r>
              <a:rPr lang="en-US" sz="2400" dirty="0"/>
              <a:t>, </a:t>
            </a:r>
            <a:r>
              <a:rPr lang="en-US" sz="2400" dirty="0" err="1"/>
              <a:t>kulit</a:t>
            </a:r>
            <a:r>
              <a:rPr lang="en-US" sz="2400" dirty="0"/>
              <a:t>, </a:t>
            </a:r>
            <a:r>
              <a:rPr lang="en-US" sz="2400" dirty="0" err="1"/>
              <a:t>jari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kelamin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 err="1"/>
              <a:t>Penderita</a:t>
            </a:r>
            <a:r>
              <a:rPr lang="en-US" sz="2400" dirty="0"/>
              <a:t> AMS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terkadang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malformasi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puting</a:t>
            </a:r>
            <a:r>
              <a:rPr lang="en-US" sz="2400" dirty="0"/>
              <a:t> </a:t>
            </a:r>
            <a:r>
              <a:rPr lang="en-US" sz="2400" dirty="0" err="1"/>
              <a:t>susu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perut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pasti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AMS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.</a:t>
            </a:r>
          </a:p>
          <a:p>
            <a:pPr eaLnBrk="1" hangingPunct="1"/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yang </a:t>
            </a:r>
            <a:r>
              <a:rPr lang="en-US" sz="2400" dirty="0" err="1"/>
              <a:t>mengidap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berbahasa</a:t>
            </a:r>
            <a:r>
              <a:rPr lang="en-US" sz="2400" dirty="0"/>
              <a:t>, </a:t>
            </a:r>
            <a:r>
              <a:rPr lang="en-US" sz="2400" dirty="0" err="1"/>
              <a:t>keterbelakangan</a:t>
            </a:r>
            <a:r>
              <a:rPr lang="en-US" sz="2400" dirty="0"/>
              <a:t> mental.</a:t>
            </a:r>
          </a:p>
          <a:p>
            <a:pPr eaLnBrk="1" hangingPunct="1"/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penderita</a:t>
            </a:r>
            <a:r>
              <a:rPr lang="en-US" sz="2400" dirty="0"/>
              <a:t> AMS </a:t>
            </a:r>
            <a:r>
              <a:rPr lang="en-US" sz="2400" dirty="0" err="1"/>
              <a:t>antara</a:t>
            </a:r>
            <a:r>
              <a:rPr lang="en-US" sz="2400" dirty="0"/>
              <a:t> lain </a:t>
            </a:r>
            <a:r>
              <a:rPr lang="en-US" sz="2400" dirty="0" err="1"/>
              <a:t>jarang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bulu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alis</a:t>
            </a:r>
            <a:r>
              <a:rPr lang="en-US" sz="2400" dirty="0"/>
              <a:t>, </a:t>
            </a:r>
            <a:r>
              <a:rPr lang="en-US" sz="2400" dirty="0" err="1"/>
              <a:t>rambut</a:t>
            </a:r>
            <a:r>
              <a:rPr lang="en-US" sz="2400" dirty="0"/>
              <a:t> tipis, </a:t>
            </a:r>
            <a:r>
              <a:rPr lang="en-US" sz="2400" dirty="0" err="1"/>
              <a:t>kering</a:t>
            </a:r>
            <a:r>
              <a:rPr lang="en-US" sz="2400" dirty="0"/>
              <a:t>,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menebal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lipatan</a:t>
            </a:r>
            <a:r>
              <a:rPr lang="en-US" sz="2400" dirty="0"/>
              <a:t> </a:t>
            </a:r>
            <a:r>
              <a:rPr lang="en-US" sz="2400" dirty="0" err="1"/>
              <a:t>berlebihan</a:t>
            </a:r>
            <a:r>
              <a:rPr lang="en-US" sz="2400" dirty="0"/>
              <a:t>, </a:t>
            </a:r>
            <a:r>
              <a:rPr lang="en-US" sz="2400" dirty="0" err="1"/>
              <a:t>jari-jari</a:t>
            </a:r>
            <a:r>
              <a:rPr lang="en-US" sz="2400" dirty="0"/>
              <a:t> </a:t>
            </a:r>
            <a:r>
              <a:rPr lang="en-US" sz="2400" dirty="0" err="1"/>
              <a:t>berselaput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0483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r>
              <a:rPr lang="fi-FI" dirty="0"/>
              <a:t>Q20-Q28    Malformasi kongenital sistem sirkulasi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3916363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Q20 Malformasi kongenital rongga dan koneksi jantung</a:t>
            </a:r>
          </a:p>
          <a:p>
            <a:r>
              <a:rPr lang="fi-FI" dirty="0"/>
              <a:t>Q21 Malformasi kongenital septum jantung</a:t>
            </a:r>
            <a:endParaRPr lang="en-US" dirty="0"/>
          </a:p>
          <a:p>
            <a:r>
              <a:rPr lang="es-ES" dirty="0"/>
              <a:t>Q22 </a:t>
            </a:r>
            <a:r>
              <a:rPr lang="es-ES" dirty="0" err="1"/>
              <a:t>Malformasi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katup</a:t>
            </a:r>
            <a:r>
              <a:rPr lang="es-ES" dirty="0"/>
              <a:t> </a:t>
            </a:r>
            <a:r>
              <a:rPr lang="es-ES" dirty="0" err="1"/>
              <a:t>pulmonalis</a:t>
            </a:r>
            <a:r>
              <a:rPr lang="es-ES" dirty="0"/>
              <a:t> dan </a:t>
            </a:r>
            <a:r>
              <a:rPr lang="es-ES" dirty="0" err="1"/>
              <a:t>trikuspid</a:t>
            </a:r>
            <a:endParaRPr lang="en-US" dirty="0"/>
          </a:p>
          <a:p>
            <a:r>
              <a:rPr lang="nb-NO" dirty="0"/>
              <a:t>Q23 Malformasi kongenital katup aorta and mitral</a:t>
            </a:r>
            <a:endParaRPr lang="en-US" dirty="0"/>
          </a:p>
          <a:p>
            <a:r>
              <a:rPr lang="fi-FI" dirty="0"/>
              <a:t>Q24 Malformasi kongenital lain pada jantung</a:t>
            </a:r>
            <a:endParaRPr lang="en-US" dirty="0"/>
          </a:p>
          <a:p>
            <a:r>
              <a:rPr lang="fi-FI" dirty="0"/>
              <a:t>Q25 Malformasi kongenital arteri besar</a:t>
            </a:r>
            <a:endParaRPr lang="en-US" dirty="0"/>
          </a:p>
          <a:p>
            <a:r>
              <a:rPr lang="fi-FI" dirty="0"/>
              <a:t>Q26 Malformasi kongenital vena besar</a:t>
            </a:r>
            <a:endParaRPr lang="en-US" dirty="0"/>
          </a:p>
          <a:p>
            <a:r>
              <a:rPr lang="it-IT" dirty="0"/>
              <a:t>Q27 Malformasi kongenital lain sistem pembuluh darah perifer</a:t>
            </a:r>
            <a:endParaRPr lang="en-US" dirty="0"/>
          </a:p>
          <a:p>
            <a:r>
              <a:rPr lang="fi-FI" dirty="0"/>
              <a:t>Q28 Malformasi kongenital lain sistem sirkulasi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098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Sistim</a:t>
            </a:r>
            <a:r>
              <a:rPr lang="en-US" dirty="0"/>
              <a:t> </a:t>
            </a:r>
            <a:r>
              <a:rPr lang="en-US" dirty="0" err="1"/>
              <a:t>Sirkulasi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Persistent </a:t>
            </a:r>
            <a:r>
              <a:rPr lang="en-US" dirty="0" err="1"/>
              <a:t>trunkus</a:t>
            </a:r>
            <a:r>
              <a:rPr lang="en-US" dirty="0"/>
              <a:t> </a:t>
            </a:r>
            <a:r>
              <a:rPr lang="en-US" dirty="0" err="1"/>
              <a:t>arterious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Single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Congenital malformation of cardiac chambers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Ventricular </a:t>
            </a:r>
            <a:r>
              <a:rPr lang="en-US" dirty="0" err="1"/>
              <a:t>septal</a:t>
            </a:r>
            <a:r>
              <a:rPr lang="en-US" dirty="0"/>
              <a:t> defect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Tetralogy</a:t>
            </a:r>
            <a:r>
              <a:rPr lang="en-US" dirty="0"/>
              <a:t> </a:t>
            </a:r>
            <a:r>
              <a:rPr lang="en-US" dirty="0" err="1"/>
              <a:t>fallot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Atresia</a:t>
            </a:r>
            <a:r>
              <a:rPr lang="en-US" dirty="0"/>
              <a:t> pulmonary valve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Congenital </a:t>
            </a:r>
            <a:r>
              <a:rPr lang="en-US" dirty="0" err="1"/>
              <a:t>stenosis</a:t>
            </a:r>
            <a:r>
              <a:rPr lang="en-US" dirty="0"/>
              <a:t> aortic valve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Congenital mitral </a:t>
            </a:r>
            <a:r>
              <a:rPr lang="en-US" dirty="0" err="1"/>
              <a:t>stenosis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Congenital mitral </a:t>
            </a:r>
            <a:r>
              <a:rPr lang="en-US" dirty="0" err="1"/>
              <a:t>insufisiency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Patent </a:t>
            </a:r>
            <a:r>
              <a:rPr lang="en-US" dirty="0" err="1"/>
              <a:t>duktus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Atresia</a:t>
            </a:r>
            <a:r>
              <a:rPr lang="en-US" dirty="0"/>
              <a:t> </a:t>
            </a:r>
            <a:r>
              <a:rPr lang="en-US" dirty="0" err="1"/>
              <a:t>arteri</a:t>
            </a:r>
            <a:r>
              <a:rPr lang="en-US" dirty="0"/>
              <a:t> </a:t>
            </a:r>
            <a:r>
              <a:rPr lang="en-US" dirty="0" err="1"/>
              <a:t>pulmonari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Congenital aneurism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968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Congenital  Heart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err="1">
                <a:solidFill>
                  <a:srgbClr val="FF0000"/>
                </a:solidFill>
              </a:rPr>
              <a:t>Penyakit</a:t>
            </a:r>
            <a:r>
              <a:rPr lang="en-US" sz="3000" b="1" dirty="0">
                <a:solidFill>
                  <a:srgbClr val="FF0000"/>
                </a:solidFill>
              </a:rPr>
              <a:t>  </a:t>
            </a:r>
            <a:r>
              <a:rPr lang="en-US" sz="3000" b="1" dirty="0" err="1">
                <a:solidFill>
                  <a:srgbClr val="FF0000"/>
                </a:solidFill>
              </a:rPr>
              <a:t>jantung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bawaan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(PJB) 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anak</a:t>
            </a:r>
            <a:r>
              <a:rPr lang="en-US" sz="3000" dirty="0"/>
              <a:t> </a:t>
            </a:r>
            <a:r>
              <a:rPr lang="en-US" sz="3000" dirty="0" err="1"/>
              <a:t>merupakan</a:t>
            </a:r>
            <a:r>
              <a:rPr lang="en-US" sz="3000" dirty="0"/>
              <a:t> </a:t>
            </a:r>
            <a:r>
              <a:rPr lang="en-US" sz="3000" dirty="0" err="1"/>
              <a:t>suatu</a:t>
            </a:r>
            <a:r>
              <a:rPr lang="en-US" sz="3000" dirty="0"/>
              <a:t> </a:t>
            </a:r>
            <a:r>
              <a:rPr lang="en-US" sz="3000" dirty="0" err="1"/>
              <a:t>kelainan</a:t>
            </a:r>
            <a:r>
              <a:rPr lang="en-US" sz="3000" dirty="0"/>
              <a:t> </a:t>
            </a:r>
            <a:r>
              <a:rPr lang="en-US" sz="3000" dirty="0" err="1"/>
              <a:t>pembentukan</a:t>
            </a:r>
            <a:r>
              <a:rPr lang="en-US" sz="3000" dirty="0"/>
              <a:t> </a:t>
            </a:r>
            <a:r>
              <a:rPr lang="en-US" sz="3000" b="1" dirty="0" err="1"/>
              <a:t>struktur</a:t>
            </a:r>
            <a:r>
              <a:rPr lang="en-US" sz="3000" b="1" dirty="0"/>
              <a:t> </a:t>
            </a:r>
            <a:r>
              <a:rPr lang="en-US" sz="3000" b="1" dirty="0" err="1"/>
              <a:t>jantung</a:t>
            </a:r>
            <a:r>
              <a:rPr lang="en-US" sz="3000" b="1" dirty="0"/>
              <a:t> </a:t>
            </a:r>
            <a:r>
              <a:rPr lang="en-US" sz="3000" b="1" dirty="0" err="1"/>
              <a:t>atau</a:t>
            </a:r>
            <a:r>
              <a:rPr lang="en-US" sz="3000" b="1" dirty="0"/>
              <a:t> </a:t>
            </a:r>
            <a:r>
              <a:rPr lang="en-US" sz="3000" b="1" dirty="0" err="1"/>
              <a:t>pembuluh</a:t>
            </a:r>
            <a:r>
              <a:rPr lang="en-US" sz="3000" b="1" dirty="0"/>
              <a:t> </a:t>
            </a:r>
            <a:r>
              <a:rPr lang="en-US" sz="3000" b="1" dirty="0" err="1"/>
              <a:t>darah</a:t>
            </a:r>
            <a:r>
              <a:rPr lang="en-US" sz="3000" b="1" dirty="0"/>
              <a:t> </a:t>
            </a:r>
            <a:r>
              <a:rPr lang="en-US" sz="3000" b="1" dirty="0" err="1"/>
              <a:t>besar</a:t>
            </a:r>
            <a:r>
              <a:rPr lang="en-US" sz="3000" b="1" dirty="0"/>
              <a:t> </a:t>
            </a:r>
            <a:r>
              <a:rPr lang="en-US" sz="3000" dirty="0"/>
              <a:t>yang </a:t>
            </a:r>
            <a:r>
              <a:rPr lang="en-US" sz="3000" dirty="0" err="1"/>
              <a:t>keluar</a:t>
            </a:r>
            <a:r>
              <a:rPr lang="en-US" sz="3000" dirty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jantung</a:t>
            </a:r>
            <a:endParaRPr lang="en-US" sz="3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Organ </a:t>
            </a:r>
            <a:r>
              <a:rPr lang="en-US" sz="3000" dirty="0" err="1"/>
              <a:t>jantung</a:t>
            </a:r>
            <a:r>
              <a:rPr lang="en-US" sz="3000" dirty="0"/>
              <a:t> </a:t>
            </a:r>
            <a:r>
              <a:rPr lang="en-US" sz="3000" dirty="0" err="1"/>
              <a:t>mulai</a:t>
            </a:r>
            <a:r>
              <a:rPr lang="en-US" sz="3000" dirty="0"/>
              <a:t> </a:t>
            </a:r>
            <a:r>
              <a:rPr lang="en-US" sz="3000" dirty="0" err="1"/>
              <a:t>terbentuk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usia</a:t>
            </a:r>
            <a:r>
              <a:rPr lang="en-US" sz="3000" dirty="0"/>
              <a:t> </a:t>
            </a:r>
            <a:r>
              <a:rPr lang="en-US" sz="3000" dirty="0" err="1"/>
              <a:t>kandungan</a:t>
            </a:r>
            <a:r>
              <a:rPr lang="en-US" sz="3000" dirty="0"/>
              <a:t> 8 – 12 </a:t>
            </a:r>
            <a:r>
              <a:rPr lang="en-US" sz="3000" dirty="0" err="1"/>
              <a:t>minggu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lengkap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akhir</a:t>
            </a:r>
            <a:r>
              <a:rPr lang="en-US" sz="3000" dirty="0"/>
              <a:t> </a:t>
            </a:r>
            <a:r>
              <a:rPr lang="en-US" sz="3000" dirty="0" err="1"/>
              <a:t>trisemestar</a:t>
            </a:r>
            <a:r>
              <a:rPr lang="en-US" sz="3000" dirty="0"/>
              <a:t> </a:t>
            </a:r>
            <a:r>
              <a:rPr lang="en-US" sz="3000" dirty="0" err="1"/>
              <a:t>pertama</a:t>
            </a:r>
            <a:r>
              <a:rPr lang="en-US" sz="3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err="1"/>
              <a:t>Penyebab</a:t>
            </a:r>
            <a:r>
              <a:rPr lang="en-US" sz="3000" dirty="0"/>
              <a:t> </a:t>
            </a:r>
            <a:r>
              <a:rPr lang="en-US" sz="3000" dirty="0" err="1"/>
              <a:t>terjadinya</a:t>
            </a:r>
            <a:r>
              <a:rPr lang="en-US" sz="3000" dirty="0"/>
              <a:t> CHD </a:t>
            </a:r>
            <a:r>
              <a:rPr lang="en-US" sz="3000" dirty="0" err="1"/>
              <a:t>adalah</a:t>
            </a:r>
            <a:r>
              <a:rPr lang="en-US" sz="3000" dirty="0"/>
              <a:t> </a:t>
            </a:r>
            <a:r>
              <a:rPr lang="en-US" sz="3000" dirty="0" err="1"/>
              <a:t>karena</a:t>
            </a:r>
            <a:r>
              <a:rPr lang="en-US" sz="3000" dirty="0"/>
              <a:t> 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/>
              <a:t>Faktor</a:t>
            </a:r>
            <a:r>
              <a:rPr lang="en-US" sz="3000" dirty="0"/>
              <a:t> </a:t>
            </a:r>
            <a:r>
              <a:rPr lang="en-US" sz="3000" dirty="0" err="1"/>
              <a:t>lingkungan</a:t>
            </a:r>
            <a:r>
              <a:rPr lang="en-US" sz="3000" dirty="0"/>
              <a:t> : </a:t>
            </a:r>
            <a:r>
              <a:rPr lang="en-US" sz="3000" dirty="0" err="1"/>
              <a:t>bahan</a:t>
            </a:r>
            <a:r>
              <a:rPr lang="en-US" sz="3000" dirty="0"/>
              <a:t> </a:t>
            </a:r>
            <a:r>
              <a:rPr lang="en-US" sz="3000" dirty="0" err="1"/>
              <a:t>kimia</a:t>
            </a:r>
            <a:r>
              <a:rPr lang="en-US" sz="3000" dirty="0"/>
              <a:t>, </a:t>
            </a:r>
            <a:r>
              <a:rPr lang="en-US" sz="3000" dirty="0" err="1"/>
              <a:t>obat-obatan</a:t>
            </a:r>
            <a:r>
              <a:rPr lang="en-US" sz="3000" dirty="0"/>
              <a:t>, </a:t>
            </a:r>
            <a:r>
              <a:rPr lang="en-US" sz="3000" dirty="0" err="1"/>
              <a:t>infeksi</a:t>
            </a:r>
            <a:r>
              <a:rPr lang="en-US" sz="3000" dirty="0"/>
              <a:t> , </a:t>
            </a:r>
            <a:r>
              <a:rPr lang="en-US" sz="3000" dirty="0" err="1"/>
              <a:t>alkohol</a:t>
            </a:r>
            <a:endParaRPr lang="en-US" sz="30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/>
              <a:t>faktor</a:t>
            </a:r>
            <a:r>
              <a:rPr lang="en-US" sz="3000" dirty="0"/>
              <a:t> </a:t>
            </a:r>
            <a:r>
              <a:rPr lang="en-US" sz="3000" dirty="0" err="1"/>
              <a:t>keturunan</a:t>
            </a:r>
            <a:r>
              <a:rPr lang="en-US" sz="3000" dirty="0"/>
              <a:t> : </a:t>
            </a:r>
            <a:r>
              <a:rPr lang="en-US" sz="3000" dirty="0" err="1"/>
              <a:t>kelainan</a:t>
            </a:r>
            <a:r>
              <a:rPr lang="en-US" sz="3000" dirty="0"/>
              <a:t> chromosome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err="1"/>
              <a:t>idiopatik</a:t>
            </a:r>
            <a:r>
              <a:rPr lang="en-US" sz="3000" dirty="0"/>
              <a:t> ( </a:t>
            </a:r>
            <a:r>
              <a:rPr lang="en-US" sz="3000" dirty="0" err="1"/>
              <a:t>tidak</a:t>
            </a:r>
            <a:r>
              <a:rPr lang="en-US" sz="3000" dirty="0"/>
              <a:t> </a:t>
            </a:r>
            <a:r>
              <a:rPr lang="en-US" sz="3000" dirty="0" err="1"/>
              <a:t>diketahui</a:t>
            </a:r>
            <a:r>
              <a:rPr lang="en-US" sz="3000" dirty="0"/>
              <a:t> ) :</a:t>
            </a:r>
            <a:r>
              <a:rPr lang="en-US" sz="3000" dirty="0" err="1"/>
              <a:t>terbanyak</a:t>
            </a:r>
            <a:endParaRPr lang="en-US" sz="30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73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Jantung</a:t>
            </a:r>
            <a:r>
              <a:rPr lang="en-US" sz="2800" dirty="0"/>
              <a:t> </a:t>
            </a:r>
            <a:r>
              <a:rPr lang="en-US" sz="2800" dirty="0" err="1"/>
              <a:t>bawaan</a:t>
            </a:r>
            <a:r>
              <a:rPr lang="en-US" sz="2800" dirty="0"/>
              <a:t> : </a:t>
            </a:r>
          </a:p>
          <a:p>
            <a:pPr lvl="1">
              <a:spcBef>
                <a:spcPct val="0"/>
              </a:spcBef>
            </a:pPr>
            <a:r>
              <a:rPr lang="en-US" b="1" dirty="0">
                <a:solidFill>
                  <a:srgbClr val="FF0000"/>
                </a:solidFill>
              </a:rPr>
              <a:t>PDA : Patent </a:t>
            </a:r>
            <a:r>
              <a:rPr lang="en-US" b="1" dirty="0" err="1">
                <a:solidFill>
                  <a:srgbClr val="FF0000"/>
                </a:solidFill>
              </a:rPr>
              <a:t>ductus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Arteriosus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dirty="0"/>
              <a:t>: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aorta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 – </a:t>
            </a:r>
            <a:r>
              <a:rPr lang="en-US" dirty="0" err="1"/>
              <a:t>paru</a:t>
            </a:r>
            <a:endParaRPr lang="en-US" dirty="0"/>
          </a:p>
          <a:p>
            <a:pPr lvl="1">
              <a:spcBef>
                <a:spcPct val="0"/>
              </a:spcBef>
            </a:pPr>
            <a:r>
              <a:rPr lang="en-US" b="1" dirty="0">
                <a:solidFill>
                  <a:srgbClr val="FF0000"/>
                </a:solidFill>
              </a:rPr>
              <a:t>ASD : Atrial </a:t>
            </a:r>
            <a:r>
              <a:rPr lang="en-US" b="1" dirty="0" err="1">
                <a:solidFill>
                  <a:srgbClr val="FF0000"/>
                </a:solidFill>
              </a:rPr>
              <a:t>Septal</a:t>
            </a:r>
            <a:r>
              <a:rPr lang="en-US" b="1" dirty="0">
                <a:solidFill>
                  <a:srgbClr val="FF0000"/>
                </a:solidFill>
              </a:rPr>
              <a:t> Defect </a:t>
            </a:r>
            <a:r>
              <a:rPr lang="en-US" dirty="0"/>
              <a:t>:  </a:t>
            </a:r>
            <a:r>
              <a:rPr lang="en-US" dirty="0" err="1"/>
              <a:t>kebocoran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sekat</a:t>
            </a:r>
            <a:r>
              <a:rPr lang="en-US" dirty="0"/>
              <a:t> </a:t>
            </a:r>
            <a:r>
              <a:rPr lang="en-US" dirty="0" err="1"/>
              <a:t>serambi</a:t>
            </a:r>
            <a:r>
              <a:rPr lang="en-US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b="1" dirty="0">
                <a:solidFill>
                  <a:srgbClr val="FF0000"/>
                </a:solidFill>
              </a:rPr>
              <a:t>VSD : </a:t>
            </a:r>
            <a:r>
              <a:rPr lang="en-US" b="1" dirty="0" err="1">
                <a:solidFill>
                  <a:srgbClr val="FF0000"/>
                </a:solidFill>
              </a:rPr>
              <a:t>Ventrikular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Septal</a:t>
            </a:r>
            <a:r>
              <a:rPr lang="en-US" b="1" dirty="0">
                <a:solidFill>
                  <a:srgbClr val="FF0000"/>
                </a:solidFill>
              </a:rPr>
              <a:t> Defect </a:t>
            </a:r>
            <a:r>
              <a:rPr lang="en-US" dirty="0"/>
              <a:t>: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</a:p>
          <a:p>
            <a:pPr>
              <a:spcBef>
                <a:spcPct val="0"/>
              </a:spcBef>
            </a:pPr>
            <a:endParaRPr lang="en-US" sz="800" dirty="0"/>
          </a:p>
          <a:p>
            <a:pPr>
              <a:spcBef>
                <a:spcPct val="0"/>
              </a:spcBef>
            </a:pPr>
            <a:r>
              <a:rPr lang="en-US" sz="2800" dirty="0" err="1"/>
              <a:t>hal</a:t>
            </a:r>
            <a:r>
              <a:rPr lang="en-US" sz="2800" dirty="0"/>
              <a:t> yang paling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dijumpai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penanda</a:t>
            </a:r>
            <a:r>
              <a:rPr lang="en-US" sz="2800" dirty="0"/>
              <a:t> </a:t>
            </a:r>
            <a:r>
              <a:rPr lang="en-US" sz="2800" dirty="0" err="1"/>
              <a:t>dini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PJB </a:t>
            </a:r>
            <a:r>
              <a:rPr lang="en-US" sz="2800" dirty="0" err="1"/>
              <a:t>adalah</a:t>
            </a:r>
            <a:r>
              <a:rPr lang="en-US" sz="2800" dirty="0"/>
              <a:t> :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pernapasan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gangguan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beraktivita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hambatan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kenaikan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badan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8298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2600" dirty="0"/>
              <a:t>PFB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selalu</a:t>
            </a:r>
            <a:r>
              <a:rPr lang="en-US" sz="2600" dirty="0"/>
              <a:t> </a:t>
            </a:r>
            <a:r>
              <a:rPr lang="en-US" sz="2600" dirty="0" err="1"/>
              <a:t>memberikan</a:t>
            </a:r>
            <a:r>
              <a:rPr lang="en-US" sz="2600" dirty="0"/>
              <a:t> </a:t>
            </a:r>
            <a:r>
              <a:rPr lang="en-US" sz="2600" dirty="0" err="1"/>
              <a:t>gejala</a:t>
            </a:r>
            <a:r>
              <a:rPr lang="en-US" sz="2600" dirty="0"/>
              <a:t>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lahir</a:t>
            </a:r>
            <a:r>
              <a:rPr lang="en-US" sz="2600" dirty="0"/>
              <a:t> , </a:t>
            </a: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dirty="0" err="1"/>
              <a:t>bayi</a:t>
            </a:r>
            <a:r>
              <a:rPr lang="en-US" sz="2600" dirty="0"/>
              <a:t> </a:t>
            </a:r>
            <a:r>
              <a:rPr lang="en-US" sz="2600" dirty="0" err="1"/>
              <a:t>nampak</a:t>
            </a:r>
            <a:r>
              <a:rPr lang="en-US" sz="2600" dirty="0"/>
              <a:t> </a:t>
            </a:r>
            <a:r>
              <a:rPr lang="en-US" sz="2600" dirty="0" err="1"/>
              <a:t>sehat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awal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ditemukan</a:t>
            </a:r>
            <a:r>
              <a:rPr lang="en-US" sz="2600" dirty="0"/>
              <a:t> </a:t>
            </a:r>
            <a:r>
              <a:rPr lang="en-US" sz="2600" dirty="0" err="1"/>
              <a:t>kelainan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jantungnya</a:t>
            </a:r>
            <a:r>
              <a:rPr lang="en-US" sz="2600" dirty="0"/>
              <a:t> .</a:t>
            </a:r>
          </a:p>
          <a:p>
            <a:pPr>
              <a:spcBef>
                <a:spcPct val="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Gejala</a:t>
            </a:r>
            <a:r>
              <a:rPr lang="en-US" sz="2600" dirty="0">
                <a:solidFill>
                  <a:srgbClr val="FF0000"/>
                </a:solidFill>
              </a:rPr>
              <a:t> yang </a:t>
            </a:r>
            <a:r>
              <a:rPr lang="en-US" sz="2600" dirty="0" err="1">
                <a:solidFill>
                  <a:srgbClr val="FF0000"/>
                </a:solidFill>
              </a:rPr>
              <a:t>dijumpai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pada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bayi</a:t>
            </a:r>
            <a:r>
              <a:rPr lang="en-US" sz="2600" dirty="0">
                <a:solidFill>
                  <a:srgbClr val="FF0000"/>
                </a:solidFill>
              </a:rPr>
              <a:t> : </a:t>
            </a:r>
          </a:p>
          <a:p>
            <a:pPr lvl="1">
              <a:spcBef>
                <a:spcPct val="0"/>
              </a:spcBef>
            </a:pPr>
            <a:r>
              <a:rPr lang="en-US" sz="2600" dirty="0" err="1"/>
              <a:t>Gangguan</a:t>
            </a:r>
            <a:r>
              <a:rPr lang="en-US" sz="2600" dirty="0"/>
              <a:t> </a:t>
            </a:r>
            <a:r>
              <a:rPr lang="en-US" sz="2600" dirty="0" err="1"/>
              <a:t>pernafasan</a:t>
            </a:r>
            <a:r>
              <a:rPr lang="en-US" sz="2600" dirty="0"/>
              <a:t> -&gt; </a:t>
            </a:r>
            <a:r>
              <a:rPr lang="en-US" sz="2600" dirty="0" err="1"/>
              <a:t>kematian</a:t>
            </a:r>
            <a:r>
              <a:rPr lang="en-US" sz="26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600" dirty="0" err="1"/>
              <a:t>Bayi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kuat</a:t>
            </a:r>
            <a:r>
              <a:rPr lang="en-US" sz="2600" dirty="0"/>
              <a:t> </a:t>
            </a:r>
            <a:r>
              <a:rPr lang="en-US" sz="2600" dirty="0" err="1"/>
              <a:t>menetek</a:t>
            </a:r>
            <a:r>
              <a:rPr lang="en-US" sz="2600" dirty="0"/>
              <a:t> , </a:t>
            </a:r>
            <a:r>
              <a:rPr lang="en-US" sz="2600" dirty="0" err="1"/>
              <a:t>sering</a:t>
            </a:r>
            <a:r>
              <a:rPr lang="en-US" sz="2600" dirty="0"/>
              <a:t> </a:t>
            </a:r>
            <a:r>
              <a:rPr lang="en-US" sz="2600" dirty="0" err="1"/>
              <a:t>melepas</a:t>
            </a:r>
            <a:r>
              <a:rPr lang="en-US" sz="2600" dirty="0"/>
              <a:t> putting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menetek</a:t>
            </a:r>
            <a:r>
              <a:rPr lang="en-US" sz="2600" dirty="0"/>
              <a:t> , </a:t>
            </a:r>
            <a:r>
              <a:rPr lang="en-US" sz="2600" dirty="0" err="1"/>
              <a:t>minum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lama , </a:t>
            </a:r>
            <a:r>
              <a:rPr lang="en-US" sz="2600" dirty="0" err="1"/>
              <a:t>nafas</a:t>
            </a:r>
            <a:r>
              <a:rPr lang="en-US" sz="2600" dirty="0"/>
              <a:t> </a:t>
            </a:r>
            <a:r>
              <a:rPr lang="en-US" sz="2600" dirty="0" err="1"/>
              <a:t>terengah</a:t>
            </a:r>
            <a:r>
              <a:rPr lang="en-US" sz="2600" dirty="0"/>
              <a:t> – </a:t>
            </a:r>
            <a:r>
              <a:rPr lang="en-US" sz="2600" dirty="0" err="1"/>
              <a:t>engah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berkeringat</a:t>
            </a:r>
            <a:r>
              <a:rPr lang="en-US" sz="2600" dirty="0"/>
              <a:t> </a:t>
            </a: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didahi</a:t>
            </a:r>
            <a:r>
              <a:rPr lang="en-US" sz="26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600" dirty="0" err="1"/>
              <a:t>Berat</a:t>
            </a:r>
            <a:r>
              <a:rPr lang="en-US" sz="2600" dirty="0"/>
              <a:t> </a:t>
            </a:r>
            <a:r>
              <a:rPr lang="en-US" sz="2600" dirty="0" err="1"/>
              <a:t>badan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naik</a:t>
            </a:r>
            <a:r>
              <a:rPr lang="en-US" sz="2600" dirty="0"/>
              <a:t> , </a:t>
            </a:r>
            <a:r>
              <a:rPr lang="en-US" sz="2600" dirty="0" err="1"/>
              <a:t>Bayi</a:t>
            </a:r>
            <a:r>
              <a:rPr lang="en-US" sz="2600" dirty="0"/>
              <a:t> </a:t>
            </a:r>
            <a:r>
              <a:rPr lang="en-US" sz="2600" dirty="0" err="1"/>
              <a:t>sering</a:t>
            </a:r>
            <a:r>
              <a:rPr lang="en-US" sz="2600" dirty="0"/>
              <a:t> </a:t>
            </a:r>
            <a:r>
              <a:rPr lang="en-US" sz="2600" dirty="0" err="1"/>
              <a:t>batuk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sesak</a:t>
            </a:r>
            <a:r>
              <a:rPr lang="en-US" sz="2600" dirty="0"/>
              <a:t> </a:t>
            </a:r>
            <a:r>
              <a:rPr lang="en-US" sz="2600" dirty="0" err="1"/>
              <a:t>nafas</a:t>
            </a:r>
            <a:r>
              <a:rPr lang="en-US" sz="2600" dirty="0"/>
              <a:t> : Pneumonia . </a:t>
            </a:r>
            <a:r>
              <a:rPr lang="en-US" sz="2600" dirty="0" err="1"/>
              <a:t>Bronkopneumonia</a:t>
            </a:r>
            <a:r>
              <a:rPr lang="en-US" sz="2600" dirty="0"/>
              <a:t> , </a:t>
            </a:r>
            <a:r>
              <a:rPr lang="en-US" sz="2600" dirty="0" err="1"/>
              <a:t>Daya</a:t>
            </a:r>
            <a:r>
              <a:rPr lang="en-US" sz="2600" dirty="0"/>
              <a:t> </a:t>
            </a:r>
            <a:r>
              <a:rPr lang="en-US" sz="2600" dirty="0" err="1"/>
              <a:t>tahan</a:t>
            </a:r>
            <a:r>
              <a:rPr lang="en-US" sz="2600" dirty="0"/>
              <a:t> </a:t>
            </a:r>
            <a:r>
              <a:rPr lang="en-US" sz="2600" dirty="0" err="1"/>
              <a:t>tubuh</a:t>
            </a:r>
            <a:r>
              <a:rPr lang="en-US" sz="2600" dirty="0"/>
              <a:t>  </a:t>
            </a:r>
            <a:r>
              <a:rPr lang="en-US" sz="2600" dirty="0" err="1"/>
              <a:t>berkurang</a:t>
            </a:r>
            <a:r>
              <a:rPr lang="en-US" sz="2600" dirty="0"/>
              <a:t> , </a:t>
            </a:r>
            <a:r>
              <a:rPr lang="en-US" sz="2600" dirty="0" err="1"/>
              <a:t>bayi</a:t>
            </a:r>
            <a:r>
              <a:rPr lang="en-US" sz="2600" dirty="0"/>
              <a:t> </a:t>
            </a:r>
            <a:r>
              <a:rPr lang="en-US" sz="2600" dirty="0" err="1"/>
              <a:t>sering</a:t>
            </a:r>
            <a:r>
              <a:rPr lang="en-US" sz="2600" dirty="0"/>
              <a:t> </a:t>
            </a:r>
            <a:r>
              <a:rPr lang="en-US" sz="2600" dirty="0" err="1"/>
              <a:t>sakit</a:t>
            </a:r>
            <a:r>
              <a:rPr lang="en-US" sz="2600" dirty="0"/>
              <a:t> – </a:t>
            </a:r>
            <a:r>
              <a:rPr lang="en-US" sz="2600" dirty="0" err="1"/>
              <a:t>sakitan</a:t>
            </a:r>
            <a:r>
              <a:rPr lang="en-US" sz="26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600" dirty="0" err="1"/>
              <a:t>Mulut</a:t>
            </a:r>
            <a:r>
              <a:rPr lang="en-US" sz="2600" dirty="0"/>
              <a:t> , </a:t>
            </a:r>
            <a:r>
              <a:rPr lang="en-US" sz="2600" dirty="0" err="1"/>
              <a:t>lidah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 </a:t>
            </a:r>
            <a:r>
              <a:rPr lang="en-US" sz="2600" dirty="0" err="1"/>
              <a:t>ujung</a:t>
            </a:r>
            <a:r>
              <a:rPr lang="en-US" sz="2600" dirty="0"/>
              <a:t>  – </a:t>
            </a:r>
            <a:r>
              <a:rPr lang="en-US" sz="2600" dirty="0" err="1"/>
              <a:t>ujung</a:t>
            </a:r>
            <a:r>
              <a:rPr lang="en-US" sz="2600" dirty="0"/>
              <a:t> </a:t>
            </a:r>
            <a:r>
              <a:rPr lang="en-US" sz="2600" dirty="0" err="1"/>
              <a:t>jari</a:t>
            </a:r>
            <a:r>
              <a:rPr lang="en-US" sz="2600" dirty="0"/>
              <a:t> </a:t>
            </a:r>
            <a:r>
              <a:rPr lang="en-US" sz="2600" dirty="0" err="1"/>
              <a:t>sianotik</a:t>
            </a:r>
            <a:r>
              <a:rPr lang="en-US" sz="2600" dirty="0"/>
              <a:t> ( </a:t>
            </a:r>
            <a:r>
              <a:rPr lang="en-US" sz="2600" dirty="0" err="1"/>
              <a:t>kebiru-biruan</a:t>
            </a:r>
            <a:r>
              <a:rPr lang="en-US" sz="2600" dirty="0"/>
              <a:t> )</a:t>
            </a:r>
          </a:p>
          <a:p>
            <a:pPr lvl="1">
              <a:spcBef>
                <a:spcPct val="0"/>
              </a:spcBef>
            </a:pPr>
            <a:r>
              <a:rPr lang="en-US" sz="2600" dirty="0" err="1"/>
              <a:t>Bla</a:t>
            </a:r>
            <a:r>
              <a:rPr lang="en-US" sz="2600" dirty="0"/>
              <a:t> </a:t>
            </a:r>
            <a:r>
              <a:rPr lang="en-US" sz="2600" dirty="0" err="1"/>
              <a:t>bayi</a:t>
            </a:r>
            <a:r>
              <a:rPr lang="en-US" sz="2600" dirty="0"/>
              <a:t> </a:t>
            </a:r>
            <a:r>
              <a:rPr lang="en-US" sz="2600" dirty="0" err="1"/>
              <a:t>menangis</a:t>
            </a:r>
            <a:r>
              <a:rPr lang="en-US" sz="2600" dirty="0"/>
              <a:t> </a:t>
            </a:r>
            <a:r>
              <a:rPr lang="en-US" sz="2600" dirty="0" err="1"/>
              <a:t>terus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tampak</a:t>
            </a:r>
            <a:r>
              <a:rPr lang="en-US" sz="2600" dirty="0"/>
              <a:t> </a:t>
            </a:r>
            <a:r>
              <a:rPr lang="en-US" sz="2600" dirty="0" err="1"/>
              <a:t>biru</a:t>
            </a:r>
            <a:r>
              <a:rPr lang="en-US" sz="2600" dirty="0"/>
              <a:t> , </a:t>
            </a:r>
            <a:r>
              <a:rPr lang="en-US" sz="2600" dirty="0" err="1"/>
              <a:t>nafas</a:t>
            </a:r>
            <a:r>
              <a:rPr lang="en-US" sz="2600" dirty="0"/>
              <a:t> </a:t>
            </a:r>
            <a:r>
              <a:rPr lang="en-US" sz="2600" dirty="0" err="1"/>
              <a:t>tersengal</a:t>
            </a:r>
            <a:r>
              <a:rPr lang="en-US" sz="2600" dirty="0"/>
              <a:t> – </a:t>
            </a:r>
            <a:r>
              <a:rPr lang="en-US" sz="2600" dirty="0" err="1"/>
              <a:t>sengal</a:t>
            </a:r>
            <a:r>
              <a:rPr lang="en-US" sz="2600" dirty="0"/>
              <a:t> , </a:t>
            </a:r>
            <a:r>
              <a:rPr lang="en-US" sz="2600" dirty="0" err="1"/>
              <a:t>kejang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berakhir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kematian</a:t>
            </a:r>
            <a:r>
              <a:rPr lang="en-US" sz="2600" dirty="0"/>
              <a:t>. </a:t>
            </a:r>
          </a:p>
          <a:p>
            <a:pPr>
              <a:spcBef>
                <a:spcPct val="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489725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Gejala PJB yang dijumpai pada anak : </a:t>
            </a:r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81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2600"/>
              <a:t>Pertumbuhan lambat , </a:t>
            </a:r>
          </a:p>
          <a:p>
            <a:pPr>
              <a:spcBef>
                <a:spcPct val="0"/>
              </a:spcBef>
            </a:pPr>
            <a:r>
              <a:rPr lang="en-US" sz="2600"/>
              <a:t>berat badan naik lambat ,</a:t>
            </a:r>
          </a:p>
          <a:p>
            <a:pPr>
              <a:spcBef>
                <a:spcPct val="0"/>
              </a:spcBef>
            </a:pPr>
            <a:r>
              <a:rPr lang="en-US" sz="2600"/>
              <a:t>Perkembangan lambat </a:t>
            </a:r>
          </a:p>
          <a:p>
            <a:pPr>
              <a:spcBef>
                <a:spcPct val="0"/>
              </a:spcBef>
            </a:pPr>
            <a:r>
              <a:rPr lang="en-US" sz="2600"/>
              <a:t>Cepat lelah , </a:t>
            </a:r>
          </a:p>
          <a:p>
            <a:pPr>
              <a:spcBef>
                <a:spcPct val="0"/>
              </a:spcBef>
            </a:pPr>
            <a:r>
              <a:rPr lang="en-US" sz="2600"/>
              <a:t>nafas sersengal – sengal , </a:t>
            </a:r>
          </a:p>
          <a:p>
            <a:pPr>
              <a:spcBef>
                <a:spcPct val="0"/>
              </a:spcBef>
            </a:pPr>
            <a:r>
              <a:rPr lang="en-US" sz="2600"/>
              <a:t>keringat banyak.</a:t>
            </a:r>
          </a:p>
          <a:p>
            <a:pPr>
              <a:spcBef>
                <a:spcPct val="0"/>
              </a:spcBef>
            </a:pPr>
            <a:r>
              <a:rPr lang="en-US" sz="2600"/>
              <a:t>Sering jongkok saat bermain , </a:t>
            </a:r>
          </a:p>
          <a:p>
            <a:pPr>
              <a:spcBef>
                <a:spcPct val="0"/>
              </a:spcBef>
            </a:pPr>
            <a:r>
              <a:rPr lang="en-US" sz="2600"/>
              <a:t>tampak kebiruan pada mulut , lidah dan ujung – ujung jari </a:t>
            </a:r>
          </a:p>
          <a:p>
            <a:pPr>
              <a:spcBef>
                <a:spcPct val="0"/>
              </a:spcBef>
            </a:pPr>
            <a:r>
              <a:rPr lang="en-US" sz="2600"/>
              <a:t>Ujung jari tampak seperti pemukul genderang ( drum stick )</a:t>
            </a:r>
          </a:p>
          <a:p>
            <a:pPr>
              <a:spcBef>
                <a:spcPct val="0"/>
              </a:spcBef>
            </a:pPr>
            <a:r>
              <a:rPr lang="en-US" sz="2600"/>
              <a:t>Serangan sianotik : nafas serengah – engah ,biru , pingsan -&gt; bahkan kematian</a:t>
            </a:r>
          </a:p>
        </p:txBody>
      </p:sp>
    </p:spTree>
    <p:extLst>
      <p:ext uri="{BB962C8B-B14F-4D97-AF65-F5344CB8AC3E}">
        <p14:creationId xmlns:p14="http://schemas.microsoft.com/office/powerpoint/2010/main" val="28557998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Gejala PJB pada remaja : </a:t>
            </a:r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/>
              <a:t>Tanda – tanda pubertas lambat : </a:t>
            </a:r>
          </a:p>
          <a:p>
            <a:pPr lvl="1">
              <a:spcBef>
                <a:spcPct val="0"/>
              </a:spcBef>
            </a:pPr>
            <a:r>
              <a:rPr lang="en-US"/>
              <a:t>telat haid , </a:t>
            </a:r>
          </a:p>
          <a:p>
            <a:pPr lvl="1">
              <a:spcBef>
                <a:spcPct val="0"/>
              </a:spcBef>
            </a:pPr>
            <a:r>
              <a:rPr lang="en-US"/>
              <a:t>payudara belum tumbuh pada usia remaja , </a:t>
            </a:r>
          </a:p>
          <a:p>
            <a:pPr lvl="1">
              <a:spcBef>
                <a:spcPct val="0"/>
              </a:spcBef>
            </a:pPr>
            <a:r>
              <a:rPr lang="en-US"/>
              <a:t>Tampak kurus </a:t>
            </a:r>
          </a:p>
          <a:p>
            <a:pPr>
              <a:spcBef>
                <a:spcPct val="0"/>
              </a:spcBef>
            </a:pPr>
            <a:r>
              <a:rPr lang="en-US" sz="2800"/>
              <a:t>Kurang aktifitas : </a:t>
            </a:r>
          </a:p>
          <a:p>
            <a:pPr lvl="1">
              <a:spcBef>
                <a:spcPct val="0"/>
              </a:spcBef>
            </a:pPr>
            <a:r>
              <a:rPr lang="en-US"/>
              <a:t>tidak mampu berlari jauh , </a:t>
            </a:r>
          </a:p>
          <a:p>
            <a:pPr lvl="1">
              <a:spcBef>
                <a:spcPct val="0"/>
              </a:spcBef>
            </a:pPr>
            <a:r>
              <a:rPr lang="en-US"/>
              <a:t>cepat lelah, </a:t>
            </a:r>
          </a:p>
          <a:p>
            <a:pPr lvl="1">
              <a:spcBef>
                <a:spcPct val="0"/>
              </a:spcBef>
            </a:pPr>
            <a:r>
              <a:rPr lang="en-US"/>
              <a:t>Berkeringat banyak saat beraktifitas  </a:t>
            </a:r>
          </a:p>
          <a:p>
            <a:pPr>
              <a:spcBef>
                <a:spcPct val="0"/>
              </a:spcBef>
            </a:pPr>
            <a:r>
              <a:rPr lang="en-US" sz="2800"/>
              <a:t>Sering batuk dan </a:t>
            </a:r>
          </a:p>
          <a:p>
            <a:pPr>
              <a:spcBef>
                <a:spcPct val="0"/>
              </a:spcBef>
            </a:pPr>
            <a:r>
              <a:rPr lang="en-US" sz="2800"/>
              <a:t>nafas terengah – engah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0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patofisiologi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congenital, </a:t>
            </a:r>
            <a:r>
              <a:rPr lang="en-US" dirty="0" err="1"/>
              <a:t>deformitas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congenital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deformasi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deformitas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organ </a:t>
            </a:r>
            <a:r>
              <a:rPr lang="en-US" dirty="0" err="1"/>
              <a:t>dan</a:t>
            </a:r>
            <a:r>
              <a:rPr lang="en-US" dirty="0"/>
              <a:t> system </a:t>
            </a:r>
            <a:r>
              <a:rPr lang="en-US" dirty="0" err="1"/>
              <a:t>ditubuh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24999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fi-FI" sz="3600" dirty="0"/>
              <a:t>Q20 Malformasi kongenital rongga dan penghubung jantung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61457"/>
            <a:ext cx="8839200" cy="4615543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 </a:t>
            </a:r>
            <a:r>
              <a:rPr lang="fi-FI" i="1" dirty="0"/>
              <a:t>Kecuali</a:t>
            </a:r>
            <a:r>
              <a:rPr lang="fi-FI" dirty="0"/>
              <a:t>: dextrocardia dengan situs inversus (Q89.3)</a:t>
            </a:r>
            <a:r>
              <a:rPr lang="en-US" dirty="0"/>
              <a:t>,</a:t>
            </a:r>
            <a:r>
              <a:rPr lang="fi-FI" dirty="0"/>
              <a:t> mirror-image atrial arrangement dengan situs inversus (Q89.3)</a:t>
            </a:r>
            <a:endParaRPr lang="en-US" dirty="0"/>
          </a:p>
          <a:p>
            <a:r>
              <a:rPr lang="fi-FI" dirty="0"/>
              <a:t>Q20.0 </a:t>
            </a:r>
            <a:r>
              <a:rPr lang="fi-FI" b="1" dirty="0"/>
              <a:t>Common arterial  trunk</a:t>
            </a:r>
            <a:r>
              <a:rPr lang="en-US" b="1" dirty="0"/>
              <a:t>:</a:t>
            </a:r>
            <a:r>
              <a:rPr lang="fi-FI" b="1" dirty="0"/>
              <a:t> Truncus arteriosus persistent</a:t>
            </a:r>
            <a:endParaRPr lang="en-US" b="1" dirty="0"/>
          </a:p>
          <a:p>
            <a:r>
              <a:rPr lang="fi-FI" dirty="0"/>
              <a:t>Q20.1 </a:t>
            </a:r>
            <a:r>
              <a:rPr lang="fi-FI" b="1" dirty="0"/>
              <a:t>Double outlet right ventricle </a:t>
            </a:r>
            <a:r>
              <a:rPr lang="fi-FI" dirty="0"/>
              <a:t>[ lobang keluar kembar pada ventrikel kanan]</a:t>
            </a:r>
            <a:r>
              <a:rPr lang="en-US" dirty="0"/>
              <a:t>:</a:t>
            </a:r>
            <a:r>
              <a:rPr lang="fi-FI" dirty="0"/>
              <a:t>  Sindroma Taussig-Bing</a:t>
            </a:r>
            <a:endParaRPr lang="en-US" dirty="0"/>
          </a:p>
          <a:p>
            <a:r>
              <a:rPr lang="fi-FI" dirty="0"/>
              <a:t>Q20.2 </a:t>
            </a:r>
            <a:r>
              <a:rPr lang="fi-FI" b="1" dirty="0"/>
              <a:t>Double outlet left ventricle </a:t>
            </a:r>
            <a:r>
              <a:rPr lang="fi-FI" dirty="0"/>
              <a:t>[lobang keluar kembar pada ventrikel kiri]</a:t>
            </a:r>
            <a:endParaRPr lang="en-US" dirty="0"/>
          </a:p>
          <a:p>
            <a:r>
              <a:rPr lang="fi-FI" dirty="0"/>
              <a:t>Q20.3 </a:t>
            </a:r>
            <a:r>
              <a:rPr lang="fi-FI" b="1" dirty="0"/>
              <a:t>Discordant ventriculoarterial connection </a:t>
            </a:r>
            <a:r>
              <a:rPr lang="en-US" b="1" dirty="0"/>
              <a:t>:</a:t>
            </a:r>
            <a:r>
              <a:rPr lang="fi-FI" dirty="0"/>
              <a:t>Dextrotransposisi aorta, transposisi pembuluh besar (komplit)</a:t>
            </a:r>
            <a:endParaRPr lang="en-US" dirty="0"/>
          </a:p>
          <a:p>
            <a:r>
              <a:rPr lang="fi-FI" dirty="0"/>
              <a:t>Q20.4 Double inlet ventricle [lobang masuk kembar pada ventrikel]</a:t>
            </a:r>
            <a:r>
              <a:rPr lang="en-US" dirty="0"/>
              <a:t>:</a:t>
            </a:r>
            <a:r>
              <a:rPr lang="fi-FI" dirty="0"/>
              <a:t>  Common ventricle, cor triloculare biatriatum, ventrikel tunggal</a:t>
            </a:r>
            <a:endParaRPr lang="en-US" dirty="0"/>
          </a:p>
          <a:p>
            <a:r>
              <a:rPr lang="fi-FI" dirty="0"/>
              <a:t>Q20.5 Koneksi atrioventricular tidak semestinya</a:t>
            </a:r>
            <a:r>
              <a:rPr lang="en-US" dirty="0"/>
              <a:t>:</a:t>
            </a:r>
            <a:r>
              <a:rPr lang="fi-FI" dirty="0"/>
              <a:t> Transposisi terkoreksi, laevotransposition, inversi ventrikel</a:t>
            </a:r>
            <a:endParaRPr lang="en-US" dirty="0"/>
          </a:p>
          <a:p>
            <a:r>
              <a:rPr lang="fi-FI" dirty="0"/>
              <a:t>Q20.6 Isomerisme pada atrial appendages</a:t>
            </a:r>
            <a:r>
              <a:rPr lang="en-US" dirty="0"/>
              <a:t>:</a:t>
            </a:r>
            <a:r>
              <a:rPr lang="fi-FI" dirty="0"/>
              <a:t>Isomerisme pada atrial appendages dengan asplenia atau polysplenia</a:t>
            </a:r>
            <a:endParaRPr lang="en-US" dirty="0"/>
          </a:p>
          <a:p>
            <a:r>
              <a:rPr lang="fi-FI" dirty="0"/>
              <a:t>Q20.8 Malformasi kongenital lain rongga jantung dan konneksinya</a:t>
            </a:r>
            <a:endParaRPr lang="en-US" dirty="0"/>
          </a:p>
          <a:p>
            <a:r>
              <a:rPr lang="fi-FI" dirty="0"/>
              <a:t>Q20.9 Malformasi kongenital rongga jantung dan koneksinya, tidak 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626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Q21 Malformasi kongenital septum jantung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>
            <a:normAutofit fontScale="85000" lnSpcReduction="10000"/>
          </a:bodyPr>
          <a:lstStyle/>
          <a:p>
            <a:r>
              <a:rPr lang="fi-FI" i="1" dirty="0"/>
              <a:t>Kecuali</a:t>
            </a:r>
            <a:r>
              <a:rPr lang="fi-FI" dirty="0"/>
              <a:t>: Cacad katup jantung didapat (I51.0)</a:t>
            </a:r>
            <a:endParaRPr lang="en-US" dirty="0"/>
          </a:p>
          <a:p>
            <a:r>
              <a:rPr lang="fi-FI" dirty="0"/>
              <a:t>Q21.0 Ventricular septal defect – cacad septum ventrikel</a:t>
            </a:r>
            <a:endParaRPr lang="en-US" dirty="0"/>
          </a:p>
          <a:p>
            <a:r>
              <a:rPr lang="fi-FI" dirty="0"/>
              <a:t>Q21.1 Atrial septal defect – cacad septum atrium</a:t>
            </a:r>
            <a:r>
              <a:rPr lang="en-US" dirty="0"/>
              <a:t>,</a:t>
            </a:r>
            <a:r>
              <a:rPr lang="fi-FI" dirty="0"/>
              <a:t>  Cacad sinus koronarius, cacad sinus venosus</a:t>
            </a:r>
            <a:r>
              <a:rPr lang="en-US" dirty="0"/>
              <a:t>,</a:t>
            </a:r>
            <a:r>
              <a:rPr lang="fi-FI" dirty="0"/>
              <a:t>Foramen ovale patent atau persisten</a:t>
            </a:r>
            <a:r>
              <a:rPr lang="en-US" dirty="0"/>
              <a:t>,</a:t>
            </a:r>
            <a:r>
              <a:rPr lang="fi-FI" dirty="0"/>
              <a:t> Ostium secundum defect (type II) patent atau persisten</a:t>
            </a:r>
            <a:endParaRPr lang="en-US" dirty="0"/>
          </a:p>
          <a:p>
            <a:r>
              <a:rPr lang="fi-FI" dirty="0"/>
              <a:t>Q21.2 Atrioventricular septal defect – cacad septum AV</a:t>
            </a:r>
            <a:r>
              <a:rPr lang="en-US" dirty="0"/>
              <a:t>,</a:t>
            </a:r>
            <a:r>
              <a:rPr lang="fi-FI" dirty="0"/>
              <a:t>  Common atrioventricular canal – ventrikel menyatu</a:t>
            </a:r>
            <a:r>
              <a:rPr lang="en-US" dirty="0"/>
              <a:t>,</a:t>
            </a:r>
            <a:r>
              <a:rPr lang="fi-FI" dirty="0"/>
              <a:t>  Endocardial cushion defect – cacad lapisan endokardium</a:t>
            </a:r>
            <a:r>
              <a:rPr lang="en-US" dirty="0"/>
              <a:t>,</a:t>
            </a:r>
            <a:r>
              <a:rPr lang="fi-FI" dirty="0"/>
              <a:t>  Ostium primum atrial septal defect (type I)</a:t>
            </a:r>
            <a:endParaRPr lang="en-US" dirty="0"/>
          </a:p>
          <a:p>
            <a:r>
              <a:rPr lang="es-ES" dirty="0"/>
              <a:t>Q21.3 </a:t>
            </a:r>
            <a:r>
              <a:rPr lang="es-ES" dirty="0" err="1"/>
              <a:t>Tetralogy</a:t>
            </a:r>
            <a:r>
              <a:rPr lang="es-ES" dirty="0"/>
              <a:t> </a:t>
            </a:r>
            <a:r>
              <a:rPr lang="es-ES" dirty="0" err="1"/>
              <a:t>Fallot</a:t>
            </a:r>
            <a:r>
              <a:rPr lang="en-US" dirty="0"/>
              <a:t>:</a:t>
            </a:r>
            <a:r>
              <a:rPr lang="es-ES" dirty="0"/>
              <a:t> : </a:t>
            </a:r>
            <a:r>
              <a:rPr lang="es-ES" dirty="0" err="1"/>
              <a:t>Cacad</a:t>
            </a:r>
            <a:r>
              <a:rPr lang="es-ES" dirty="0"/>
              <a:t> septum </a:t>
            </a:r>
            <a:r>
              <a:rPr lang="es-ES" dirty="0" err="1"/>
              <a:t>ventrikel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n-US" dirty="0"/>
              <a:t>; </a:t>
            </a:r>
            <a:r>
              <a:rPr lang="es-ES" dirty="0"/>
              <a:t> </a:t>
            </a:r>
            <a:r>
              <a:rPr lang="es-ES" dirty="0" err="1"/>
              <a:t>stenosis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atresia </a:t>
            </a:r>
            <a:r>
              <a:rPr lang="es-ES" dirty="0" err="1"/>
              <a:t>pulmonalis</a:t>
            </a:r>
            <a:r>
              <a:rPr lang="es-ES" dirty="0"/>
              <a:t>, </a:t>
            </a:r>
            <a:r>
              <a:rPr lang="es-ES" dirty="0" err="1"/>
              <a:t>dextroposisi</a:t>
            </a:r>
            <a:r>
              <a:rPr lang="es-ES" dirty="0"/>
              <a:t> aorta dan </a:t>
            </a:r>
            <a:r>
              <a:rPr lang="es-ES" dirty="0" err="1"/>
              <a:t>hipertrofi</a:t>
            </a:r>
            <a:r>
              <a:rPr lang="es-ES" dirty="0"/>
              <a:t> </a:t>
            </a:r>
            <a:r>
              <a:rPr lang="es-ES" dirty="0" err="1"/>
              <a:t>ventrikel</a:t>
            </a:r>
            <a:r>
              <a:rPr lang="es-ES" dirty="0"/>
              <a:t> </a:t>
            </a:r>
            <a:r>
              <a:rPr lang="es-ES" dirty="0" err="1"/>
              <a:t>kanan</a:t>
            </a:r>
            <a:r>
              <a:rPr lang="es-ES" dirty="0"/>
              <a:t>.</a:t>
            </a:r>
            <a:endParaRPr lang="en-US" dirty="0"/>
          </a:p>
          <a:p>
            <a:r>
              <a:rPr lang="es-ES" dirty="0"/>
              <a:t>Q21.4 </a:t>
            </a:r>
            <a:r>
              <a:rPr lang="es-ES" dirty="0" err="1"/>
              <a:t>Aortopulmonary</a:t>
            </a:r>
            <a:r>
              <a:rPr lang="es-ES" dirty="0"/>
              <a:t> </a:t>
            </a:r>
            <a:r>
              <a:rPr lang="es-ES" dirty="0" err="1"/>
              <a:t>septal</a:t>
            </a:r>
            <a:r>
              <a:rPr lang="es-ES" dirty="0"/>
              <a:t> </a:t>
            </a:r>
            <a:r>
              <a:rPr lang="es-ES" dirty="0" err="1"/>
              <a:t>defect</a:t>
            </a:r>
            <a:r>
              <a:rPr lang="es-ES" dirty="0"/>
              <a:t> – </a:t>
            </a:r>
            <a:r>
              <a:rPr lang="es-ES" dirty="0" err="1"/>
              <a:t>cacad</a:t>
            </a:r>
            <a:r>
              <a:rPr lang="es-ES" dirty="0"/>
              <a:t> batas aorta dan a. </a:t>
            </a:r>
            <a:r>
              <a:rPr lang="es-ES" dirty="0" err="1"/>
              <a:t>Pulmonalis</a:t>
            </a:r>
            <a:r>
              <a:rPr lang="en-US" dirty="0"/>
              <a:t>;</a:t>
            </a:r>
            <a:r>
              <a:rPr lang="es-ES" dirty="0"/>
              <a:t> </a:t>
            </a:r>
            <a:r>
              <a:rPr lang="es-ES" dirty="0" err="1"/>
              <a:t>Aortic</a:t>
            </a:r>
            <a:r>
              <a:rPr lang="es-ES" dirty="0"/>
              <a:t> </a:t>
            </a:r>
            <a:r>
              <a:rPr lang="es-ES" dirty="0" err="1"/>
              <a:t>septal</a:t>
            </a:r>
            <a:r>
              <a:rPr lang="es-ES" dirty="0"/>
              <a:t> </a:t>
            </a:r>
            <a:r>
              <a:rPr lang="es-ES" dirty="0" err="1"/>
              <a:t>defect</a:t>
            </a:r>
            <a:r>
              <a:rPr lang="en-US" dirty="0"/>
              <a:t>;</a:t>
            </a:r>
            <a:r>
              <a:rPr lang="es-ES" dirty="0"/>
              <a:t>  </a:t>
            </a:r>
            <a:r>
              <a:rPr lang="es-ES" dirty="0" err="1"/>
              <a:t>Aortopulmonary</a:t>
            </a:r>
            <a:r>
              <a:rPr lang="es-ES" dirty="0"/>
              <a:t> </a:t>
            </a:r>
            <a:r>
              <a:rPr lang="es-ES" dirty="0" err="1"/>
              <a:t>window</a:t>
            </a:r>
            <a:endParaRPr lang="en-US" dirty="0"/>
          </a:p>
          <a:p>
            <a:r>
              <a:rPr lang="es-ES" dirty="0"/>
              <a:t>Q21.8 </a:t>
            </a:r>
            <a:r>
              <a:rPr lang="es-ES" dirty="0" err="1"/>
              <a:t>Malformasi</a:t>
            </a:r>
            <a:r>
              <a:rPr lang="es-ES" dirty="0"/>
              <a:t> septum </a:t>
            </a:r>
            <a:r>
              <a:rPr lang="es-ES" dirty="0" err="1"/>
              <a:t>jantung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lain</a:t>
            </a:r>
            <a:r>
              <a:rPr lang="en-US" dirty="0"/>
              <a:t>;</a:t>
            </a:r>
            <a:r>
              <a:rPr lang="es-ES" dirty="0"/>
              <a:t>  </a:t>
            </a:r>
            <a:r>
              <a:rPr lang="es-ES" dirty="0" err="1"/>
              <a:t>Eisenmenger's</a:t>
            </a:r>
            <a:r>
              <a:rPr lang="es-ES" dirty="0"/>
              <a:t> </a:t>
            </a:r>
            <a:r>
              <a:rPr lang="es-ES" dirty="0" err="1"/>
              <a:t>syndrome</a:t>
            </a:r>
            <a:r>
              <a:rPr lang="en-US" dirty="0"/>
              <a:t>;</a:t>
            </a:r>
            <a:r>
              <a:rPr lang="es-ES" dirty="0"/>
              <a:t> </a:t>
            </a:r>
            <a:r>
              <a:rPr lang="es-ES" dirty="0" err="1"/>
              <a:t>Pentalogy</a:t>
            </a:r>
            <a:r>
              <a:rPr lang="es-ES" dirty="0"/>
              <a:t> of </a:t>
            </a:r>
            <a:r>
              <a:rPr lang="es-ES" dirty="0" err="1"/>
              <a:t>Fallot</a:t>
            </a:r>
            <a:endParaRPr lang="en-US" dirty="0"/>
          </a:p>
          <a:p>
            <a:r>
              <a:rPr lang="es-ES" dirty="0"/>
              <a:t>Q21.9 </a:t>
            </a:r>
            <a:r>
              <a:rPr lang="es-ES" dirty="0" err="1"/>
              <a:t>Malformasi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septum </a:t>
            </a:r>
            <a:r>
              <a:rPr lang="es-ES" dirty="0" err="1"/>
              <a:t>jantung</a:t>
            </a:r>
            <a:r>
              <a:rPr lang="es-ES" dirty="0"/>
              <a:t>,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dijelaskan</a:t>
            </a:r>
            <a:r>
              <a:rPr lang="en-US" dirty="0"/>
              <a:t>;</a:t>
            </a:r>
            <a:r>
              <a:rPr lang="es-ES" dirty="0" err="1"/>
              <a:t>Septal</a:t>
            </a:r>
            <a:r>
              <a:rPr lang="es-ES" dirty="0"/>
              <a:t> (</a:t>
            </a:r>
            <a:r>
              <a:rPr lang="es-ES" dirty="0" err="1"/>
              <a:t>heart</a:t>
            </a:r>
            <a:r>
              <a:rPr lang="es-ES" dirty="0"/>
              <a:t>) </a:t>
            </a:r>
            <a:r>
              <a:rPr lang="es-ES" dirty="0" err="1"/>
              <a:t>defect</a:t>
            </a:r>
            <a:r>
              <a:rPr lang="es-ES" dirty="0"/>
              <a:t>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372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5400" cy="990600"/>
          </a:xfrm>
        </p:spPr>
        <p:txBody>
          <a:bodyPr>
            <a:noAutofit/>
          </a:bodyPr>
          <a:lstStyle/>
          <a:p>
            <a:r>
              <a:rPr lang="es-ES" sz="3200" dirty="0"/>
              <a:t>Q22 </a:t>
            </a:r>
            <a:r>
              <a:rPr lang="es-ES" sz="3200" dirty="0" err="1"/>
              <a:t>Malformasi</a:t>
            </a:r>
            <a:r>
              <a:rPr lang="es-ES" sz="3200" dirty="0"/>
              <a:t> </a:t>
            </a:r>
            <a:r>
              <a:rPr lang="es-ES" sz="3200" dirty="0" err="1"/>
              <a:t>kongenital</a:t>
            </a:r>
            <a:r>
              <a:rPr lang="es-ES" sz="3200" dirty="0"/>
              <a:t> </a:t>
            </a:r>
            <a:r>
              <a:rPr lang="es-ES" sz="3200" dirty="0" err="1"/>
              <a:t>katup</a:t>
            </a:r>
            <a:r>
              <a:rPr lang="es-ES" sz="3200" dirty="0"/>
              <a:t> </a:t>
            </a:r>
            <a:r>
              <a:rPr lang="es-ES" sz="3200" dirty="0" err="1"/>
              <a:t>pulmonalis</a:t>
            </a:r>
            <a:r>
              <a:rPr lang="es-ES" sz="3200" dirty="0"/>
              <a:t> dan </a:t>
            </a:r>
            <a:r>
              <a:rPr lang="es-ES" sz="3200" dirty="0" err="1"/>
              <a:t>trikuspid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221163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Q22.0 </a:t>
            </a:r>
            <a:r>
              <a:rPr lang="es-ES" b="1" dirty="0"/>
              <a:t>Atresia </a:t>
            </a:r>
            <a:r>
              <a:rPr lang="es-ES" b="1" dirty="0" err="1"/>
              <a:t>katup</a:t>
            </a:r>
            <a:r>
              <a:rPr lang="es-ES" b="1" dirty="0"/>
              <a:t> </a:t>
            </a:r>
            <a:r>
              <a:rPr lang="es-ES" b="1" dirty="0" err="1"/>
              <a:t>pulmonalis</a:t>
            </a:r>
            <a:endParaRPr lang="en-US" b="1" dirty="0"/>
          </a:p>
          <a:p>
            <a:r>
              <a:rPr lang="es-ES" dirty="0"/>
              <a:t>Q22.1 </a:t>
            </a:r>
            <a:r>
              <a:rPr lang="es-ES" b="1" dirty="0" err="1"/>
              <a:t>Stenosis</a:t>
            </a:r>
            <a:r>
              <a:rPr lang="es-ES" b="1" dirty="0"/>
              <a:t> </a:t>
            </a:r>
            <a:r>
              <a:rPr lang="es-ES" b="1" dirty="0" err="1"/>
              <a:t>kongenital</a:t>
            </a:r>
            <a:r>
              <a:rPr lang="es-ES" b="1" dirty="0"/>
              <a:t> </a:t>
            </a:r>
            <a:r>
              <a:rPr lang="es-ES" b="1" dirty="0" err="1"/>
              <a:t>katup</a:t>
            </a:r>
            <a:r>
              <a:rPr lang="es-ES" b="1" dirty="0"/>
              <a:t> </a:t>
            </a:r>
            <a:r>
              <a:rPr lang="es-ES" b="1" dirty="0" err="1"/>
              <a:t>pulmonalis</a:t>
            </a:r>
            <a:endParaRPr lang="en-US" b="1" dirty="0"/>
          </a:p>
          <a:p>
            <a:r>
              <a:rPr lang="es-ES" dirty="0"/>
              <a:t>Q22.2 </a:t>
            </a:r>
            <a:r>
              <a:rPr lang="es-ES" b="1" dirty="0" err="1"/>
              <a:t>Insufisiensi</a:t>
            </a:r>
            <a:r>
              <a:rPr lang="es-ES" b="1" dirty="0"/>
              <a:t> </a:t>
            </a:r>
            <a:r>
              <a:rPr lang="es-ES" b="1" dirty="0" err="1"/>
              <a:t>kongenital</a:t>
            </a:r>
            <a:r>
              <a:rPr lang="es-ES" b="1" dirty="0"/>
              <a:t> </a:t>
            </a:r>
            <a:r>
              <a:rPr lang="es-ES" b="1" dirty="0" err="1"/>
              <a:t>katup</a:t>
            </a:r>
            <a:r>
              <a:rPr lang="es-ES" b="1" dirty="0"/>
              <a:t> </a:t>
            </a:r>
            <a:r>
              <a:rPr lang="es-ES" b="1" dirty="0" err="1"/>
              <a:t>pulmonalis</a:t>
            </a:r>
            <a:r>
              <a:rPr lang="es-ES" b="1" dirty="0"/>
              <a:t>;</a:t>
            </a:r>
            <a:r>
              <a:rPr lang="es-ES" dirty="0"/>
              <a:t> </a:t>
            </a:r>
            <a:r>
              <a:rPr lang="es-ES" dirty="0" err="1"/>
              <a:t>Regurgitasi</a:t>
            </a:r>
            <a:r>
              <a:rPr lang="es-ES" dirty="0"/>
              <a:t> </a:t>
            </a:r>
            <a:r>
              <a:rPr lang="es-ES" dirty="0" err="1"/>
              <a:t>kongenital</a:t>
            </a:r>
            <a:r>
              <a:rPr lang="es-ES" dirty="0"/>
              <a:t> </a:t>
            </a:r>
            <a:r>
              <a:rPr lang="es-ES" dirty="0" err="1"/>
              <a:t>katup</a:t>
            </a:r>
            <a:r>
              <a:rPr lang="es-ES" dirty="0"/>
              <a:t> </a:t>
            </a:r>
            <a:r>
              <a:rPr lang="es-ES" dirty="0" err="1"/>
              <a:t>pulmonalis</a:t>
            </a:r>
            <a:endParaRPr lang="en-US" dirty="0"/>
          </a:p>
          <a:p>
            <a:r>
              <a:rPr lang="fi-FI" dirty="0"/>
              <a:t>Q22.3 </a:t>
            </a:r>
            <a:r>
              <a:rPr lang="fi-FI" b="1" dirty="0"/>
              <a:t>Malformasi kongenital lain katup pulmonalis</a:t>
            </a:r>
            <a:r>
              <a:rPr lang="en-US" dirty="0"/>
              <a:t>;</a:t>
            </a:r>
            <a:r>
              <a:rPr lang="fi-FI" dirty="0"/>
              <a:t> Malformasi kongenital katup pulmonalis NOS</a:t>
            </a:r>
            <a:endParaRPr lang="en-US" dirty="0"/>
          </a:p>
          <a:p>
            <a:r>
              <a:rPr lang="fi-FI" dirty="0"/>
              <a:t>Q22.4 </a:t>
            </a:r>
            <a:r>
              <a:rPr lang="fi-FI" b="1" dirty="0"/>
              <a:t>Stenosis kongenital trikuspid </a:t>
            </a:r>
            <a:r>
              <a:rPr lang="en-US" dirty="0"/>
              <a:t>;</a:t>
            </a:r>
            <a:r>
              <a:rPr lang="fi-FI" dirty="0"/>
              <a:t> Atresia trikuspid</a:t>
            </a:r>
            <a:endParaRPr lang="en-US" dirty="0"/>
          </a:p>
          <a:p>
            <a:r>
              <a:rPr lang="fi-FI" dirty="0"/>
              <a:t>Q22.5 </a:t>
            </a:r>
            <a:r>
              <a:rPr lang="fi-FI" b="1" dirty="0"/>
              <a:t>Anomaly Ebstein </a:t>
            </a:r>
            <a:endParaRPr lang="en-US" b="1" dirty="0"/>
          </a:p>
          <a:p>
            <a:r>
              <a:rPr lang="fi-FI" dirty="0"/>
              <a:t>Q22.6 </a:t>
            </a:r>
            <a:r>
              <a:rPr lang="fi-FI" b="1" dirty="0"/>
              <a:t>Sindroma jantung kanan hipoplastik</a:t>
            </a:r>
            <a:endParaRPr lang="en-US" b="1" dirty="0"/>
          </a:p>
          <a:p>
            <a:r>
              <a:rPr lang="fi-FI" dirty="0"/>
              <a:t>Q22.8 </a:t>
            </a:r>
            <a:r>
              <a:rPr lang="fi-FI" b="1" dirty="0"/>
              <a:t>Malformasi kongenital lain katup trikuspid </a:t>
            </a:r>
            <a:endParaRPr lang="en-US" b="1" dirty="0"/>
          </a:p>
          <a:p>
            <a:r>
              <a:rPr lang="fi-FI" dirty="0"/>
              <a:t>Q22.9 Malformasi kongenital katup trikuspid,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879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324600" cy="1143000"/>
          </a:xfrm>
        </p:spPr>
        <p:txBody>
          <a:bodyPr/>
          <a:lstStyle/>
          <a:p>
            <a:r>
              <a:rPr lang="en-US"/>
              <a:t>Stenosis pulmonary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600"/>
              <a:t>adalah menutupnya arteri pulmonaris, </a:t>
            </a:r>
          </a:p>
          <a:p>
            <a:r>
              <a:rPr lang="en-US" sz="2600"/>
              <a:t>Darah yang masuk ventrikel kanan </a:t>
            </a:r>
          </a:p>
          <a:p>
            <a:pPr>
              <a:buFont typeface="Arial" charset="0"/>
              <a:buNone/>
            </a:pPr>
            <a:r>
              <a:rPr lang="en-US" sz="2600"/>
              <a:t>	tidak dapat keluar sehingga mengalir </a:t>
            </a:r>
          </a:p>
          <a:p>
            <a:pPr>
              <a:buFont typeface="Arial" charset="0"/>
              <a:buNone/>
            </a:pPr>
            <a:r>
              <a:rPr lang="en-US" sz="2600"/>
              <a:t>	menuju ventrikel kiri, kemudian keluar lewat aorta. </a:t>
            </a:r>
          </a:p>
          <a:p>
            <a:r>
              <a:rPr lang="en-US" sz="2600"/>
              <a:t>Darah menuju paru-paru lewat duktus arteriosus.</a:t>
            </a:r>
          </a:p>
          <a:p>
            <a:r>
              <a:rPr lang="en-US" sz="2600"/>
              <a:t>biasanya terjadi pada tetralogy of fallot. </a:t>
            </a:r>
          </a:p>
          <a:p>
            <a:r>
              <a:rPr lang="en-US" sz="2600"/>
              <a:t>Pada penderita, selalu terjadi : </a:t>
            </a:r>
          </a:p>
          <a:p>
            <a:pPr lvl="1"/>
            <a:r>
              <a:rPr lang="en-US" sz="2600"/>
              <a:t>hipoplasia ventrikel kanan, </a:t>
            </a:r>
          </a:p>
          <a:p>
            <a:pPr lvl="1"/>
            <a:r>
              <a:rPr lang="en-US" sz="2600"/>
              <a:t>ASD  </a:t>
            </a:r>
          </a:p>
          <a:p>
            <a:pPr lvl="1"/>
            <a:r>
              <a:rPr lang="en-US" sz="2600"/>
              <a:t>duktus arteriosus persisten. </a:t>
            </a:r>
          </a:p>
          <a:p>
            <a:endParaRPr lang="en-US"/>
          </a:p>
        </p:txBody>
      </p:sp>
      <p:pic>
        <p:nvPicPr>
          <p:cNvPr id="14340" name="Picture 2" descr="http://www.marvistavet.com/assets/images/pulmonary_sten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pted.org/pics/pulmst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0"/>
            <a:ext cx="2619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313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808038"/>
          </a:xfrm>
        </p:spPr>
        <p:txBody>
          <a:bodyPr>
            <a:noAutofit/>
          </a:bodyPr>
          <a:lstStyle/>
          <a:p>
            <a:r>
              <a:rPr lang="nb-NO" sz="3200" dirty="0"/>
              <a:t>Q23 Malformasi kongenital katup aorta and mitral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b-NO" sz="2200" dirty="0"/>
              <a:t>Q23.0 </a:t>
            </a:r>
            <a:r>
              <a:rPr lang="nb-NO" sz="2200" b="1" dirty="0"/>
              <a:t>Stenosis kongenital katup aorta</a:t>
            </a:r>
            <a:r>
              <a:rPr lang="en-US" sz="2200" dirty="0"/>
              <a:t>;</a:t>
            </a:r>
            <a:r>
              <a:rPr lang="nb-NO" sz="2200" dirty="0"/>
              <a:t>Atresia atau stenosis kongenital katup aorta: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nb-NO" sz="2200" dirty="0"/>
              <a:t> </a:t>
            </a:r>
            <a:r>
              <a:rPr lang="it-IT" sz="2200" i="1" dirty="0"/>
              <a:t>Kecuali</a:t>
            </a:r>
            <a:r>
              <a:rPr lang="it-IT" sz="2200" dirty="0"/>
              <a:t>:   stenosis kongenital subaorta (Q24.4)</a:t>
            </a:r>
            <a:r>
              <a:rPr lang="en-US" sz="2200" dirty="0"/>
              <a:t>;</a:t>
            </a:r>
            <a:r>
              <a:rPr lang="it-IT" sz="2200" dirty="0"/>
              <a:t> </a:t>
            </a:r>
            <a:r>
              <a:rPr lang="en-AU" sz="2200" dirty="0" err="1"/>
              <a:t>pada</a:t>
            </a:r>
            <a:r>
              <a:rPr lang="en-AU" sz="2200" dirty="0"/>
              <a:t> </a:t>
            </a:r>
            <a:r>
              <a:rPr lang="en-AU" sz="2200" dirty="0" err="1"/>
              <a:t>hypoplastic</a:t>
            </a:r>
            <a:r>
              <a:rPr lang="en-AU" sz="2200" dirty="0"/>
              <a:t> left heart syndrome (Q23.4)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AU" sz="2200" dirty="0"/>
              <a:t>Q23.1 </a:t>
            </a:r>
            <a:r>
              <a:rPr lang="en-AU" sz="2200" b="1" dirty="0" err="1"/>
              <a:t>Insufisiensi</a:t>
            </a:r>
            <a:r>
              <a:rPr lang="en-AU" sz="2200" b="1" dirty="0"/>
              <a:t> </a:t>
            </a:r>
            <a:r>
              <a:rPr lang="en-AU" sz="2200" b="1" dirty="0" err="1"/>
              <a:t>kongenital</a:t>
            </a:r>
            <a:r>
              <a:rPr lang="en-AU" sz="2200" b="1" dirty="0"/>
              <a:t> </a:t>
            </a:r>
            <a:r>
              <a:rPr lang="en-AU" sz="2200" b="1" dirty="0" err="1"/>
              <a:t>katup</a:t>
            </a:r>
            <a:r>
              <a:rPr lang="en-AU" sz="2200" b="1" dirty="0"/>
              <a:t> aorta </a:t>
            </a:r>
            <a:r>
              <a:rPr lang="en-US" sz="2200" dirty="0"/>
              <a:t>;</a:t>
            </a:r>
            <a:r>
              <a:rPr lang="en-AU" sz="2200" dirty="0" err="1"/>
              <a:t>Katup</a:t>
            </a:r>
            <a:r>
              <a:rPr lang="en-AU" sz="2200" dirty="0"/>
              <a:t> aorta </a:t>
            </a:r>
            <a:r>
              <a:rPr lang="en-AU" sz="2200" dirty="0" err="1"/>
              <a:t>bikuspid</a:t>
            </a:r>
            <a:r>
              <a:rPr lang="en-AU" sz="2200" dirty="0"/>
              <a:t> </a:t>
            </a:r>
            <a:r>
              <a:rPr lang="en-US" sz="2200" dirty="0"/>
              <a:t>;</a:t>
            </a:r>
            <a:r>
              <a:rPr lang="en-AU" sz="2200" dirty="0"/>
              <a:t> </a:t>
            </a:r>
            <a:r>
              <a:rPr lang="en-AU" sz="2200" dirty="0" err="1"/>
              <a:t>Insufisiensi</a:t>
            </a:r>
            <a:r>
              <a:rPr lang="en-AU" sz="2200" dirty="0"/>
              <a:t> </a:t>
            </a:r>
            <a:r>
              <a:rPr lang="en-AU" sz="2200" dirty="0" err="1"/>
              <a:t>kongenital</a:t>
            </a:r>
            <a:r>
              <a:rPr lang="en-AU" sz="2200" dirty="0"/>
              <a:t> aorta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AU" sz="2200" dirty="0"/>
              <a:t>Q23.2 </a:t>
            </a:r>
            <a:r>
              <a:rPr lang="en-AU" sz="2200" b="1" dirty="0"/>
              <a:t>Stenosis </a:t>
            </a:r>
            <a:r>
              <a:rPr lang="en-AU" sz="2200" b="1" dirty="0" err="1"/>
              <a:t>kongenital</a:t>
            </a:r>
            <a:r>
              <a:rPr lang="en-AU" sz="2200" b="1" dirty="0"/>
              <a:t> </a:t>
            </a:r>
            <a:r>
              <a:rPr lang="en-AU" sz="2200" b="1" dirty="0" err="1"/>
              <a:t>katup</a:t>
            </a:r>
            <a:r>
              <a:rPr lang="en-AU" sz="2200" b="1" dirty="0"/>
              <a:t> mitral </a:t>
            </a:r>
            <a:r>
              <a:rPr lang="en-US" sz="2200" dirty="0"/>
              <a:t>;</a:t>
            </a:r>
            <a:r>
              <a:rPr lang="en-AU" sz="2200" dirty="0"/>
              <a:t> Atresia </a:t>
            </a:r>
            <a:r>
              <a:rPr lang="en-AU" sz="2200" dirty="0" err="1"/>
              <a:t>kongenital</a:t>
            </a:r>
            <a:r>
              <a:rPr lang="en-AU" sz="2200" dirty="0"/>
              <a:t> </a:t>
            </a:r>
            <a:r>
              <a:rPr lang="en-AU" sz="2200" dirty="0" err="1"/>
              <a:t>katup</a:t>
            </a:r>
            <a:r>
              <a:rPr lang="en-AU" sz="2200" dirty="0"/>
              <a:t> mitral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AU" sz="2200" dirty="0"/>
              <a:t>Q23.3 </a:t>
            </a:r>
            <a:r>
              <a:rPr lang="en-AU" sz="2200" b="1" dirty="0" err="1"/>
              <a:t>Insufisiensi</a:t>
            </a:r>
            <a:r>
              <a:rPr lang="en-AU" sz="2200" b="1" dirty="0"/>
              <a:t> </a:t>
            </a:r>
            <a:r>
              <a:rPr lang="en-AU" sz="2200" b="1" dirty="0" err="1"/>
              <a:t>kongenital</a:t>
            </a:r>
            <a:r>
              <a:rPr lang="en-AU" sz="2200" b="1" dirty="0"/>
              <a:t> </a:t>
            </a:r>
            <a:r>
              <a:rPr lang="en-AU" sz="2200" b="1" dirty="0" err="1"/>
              <a:t>katup</a:t>
            </a:r>
            <a:r>
              <a:rPr lang="en-AU" sz="2200" b="1" dirty="0"/>
              <a:t> mitral</a:t>
            </a:r>
            <a:endParaRPr lang="en-US" sz="2200" b="1" dirty="0"/>
          </a:p>
          <a:p>
            <a:pPr>
              <a:spcBef>
                <a:spcPts val="0"/>
              </a:spcBef>
            </a:pPr>
            <a:r>
              <a:rPr lang="en-AU" sz="2200" dirty="0"/>
              <a:t>Q23.4 </a:t>
            </a:r>
            <a:r>
              <a:rPr lang="en-AU" sz="2200" b="1" dirty="0" err="1"/>
              <a:t>Sindroma</a:t>
            </a:r>
            <a:r>
              <a:rPr lang="en-AU" sz="2200" b="1" dirty="0"/>
              <a:t> </a:t>
            </a:r>
            <a:r>
              <a:rPr lang="en-AU" sz="2200" b="1" dirty="0" err="1"/>
              <a:t>jantung</a:t>
            </a:r>
            <a:r>
              <a:rPr lang="en-AU" sz="2200" b="1" dirty="0"/>
              <a:t> </a:t>
            </a:r>
            <a:r>
              <a:rPr lang="en-AU" sz="2200" b="1" dirty="0" err="1"/>
              <a:t>kiri</a:t>
            </a:r>
            <a:r>
              <a:rPr lang="en-AU" sz="2200" b="1" dirty="0"/>
              <a:t> </a:t>
            </a:r>
            <a:r>
              <a:rPr lang="en-AU" sz="2200" dirty="0" err="1"/>
              <a:t>hipoplastik</a:t>
            </a:r>
            <a:r>
              <a:rPr lang="en-AU" sz="2200" dirty="0"/>
              <a:t> </a:t>
            </a:r>
            <a:r>
              <a:rPr lang="en-US" sz="2200" dirty="0"/>
              <a:t>;</a:t>
            </a:r>
            <a:r>
              <a:rPr lang="en-AU" sz="2200" dirty="0"/>
              <a:t> Atresia </a:t>
            </a:r>
            <a:r>
              <a:rPr lang="en-AU" sz="2200" dirty="0" err="1"/>
              <a:t>atau</a:t>
            </a:r>
            <a:r>
              <a:rPr lang="en-AU" sz="2200" dirty="0"/>
              <a:t> </a:t>
            </a:r>
            <a:r>
              <a:rPr lang="en-AU" sz="2200" dirty="0" err="1"/>
              <a:t>hipoplasia</a:t>
            </a:r>
            <a:r>
              <a:rPr lang="en-AU" sz="2200" dirty="0"/>
              <a:t> </a:t>
            </a:r>
            <a:r>
              <a:rPr lang="en-AU" sz="2200" dirty="0" err="1"/>
              <a:t>nyata</a:t>
            </a:r>
            <a:r>
              <a:rPr lang="en-AU" sz="2200" dirty="0"/>
              <a:t> </a:t>
            </a:r>
            <a:r>
              <a:rPr lang="en-AU" sz="2200" dirty="0" err="1"/>
              <a:t>pada</a:t>
            </a:r>
            <a:r>
              <a:rPr lang="en-AU" sz="2200" dirty="0"/>
              <a:t> </a:t>
            </a:r>
            <a:r>
              <a:rPr lang="en-AU" sz="2200" dirty="0" err="1"/>
              <a:t>lobang</a:t>
            </a:r>
            <a:r>
              <a:rPr lang="en-AU" sz="2200" dirty="0"/>
              <a:t> </a:t>
            </a:r>
            <a:r>
              <a:rPr lang="en-AU" sz="2200" dirty="0" err="1"/>
              <a:t>atau</a:t>
            </a:r>
            <a:r>
              <a:rPr lang="en-AU" sz="2200" dirty="0"/>
              <a:t> </a:t>
            </a:r>
            <a:r>
              <a:rPr lang="en-AU" sz="2200" dirty="0" err="1"/>
              <a:t>katup</a:t>
            </a:r>
            <a:r>
              <a:rPr lang="en-AU" sz="2200" dirty="0"/>
              <a:t> aorta, </a:t>
            </a:r>
            <a:r>
              <a:rPr lang="en-US" sz="2200" dirty="0"/>
              <a:t>;</a:t>
            </a:r>
            <a:r>
              <a:rPr lang="en-AU" sz="2200" dirty="0"/>
              <a:t> </a:t>
            </a:r>
            <a:r>
              <a:rPr lang="en-AU" sz="2200" dirty="0" err="1"/>
              <a:t>dengan</a:t>
            </a:r>
            <a:r>
              <a:rPr lang="en-AU" sz="2200" dirty="0"/>
              <a:t> </a:t>
            </a:r>
            <a:r>
              <a:rPr lang="en-AU" sz="2200" dirty="0" err="1"/>
              <a:t>hipoplasia</a:t>
            </a:r>
            <a:r>
              <a:rPr lang="en-AU" sz="2200" dirty="0"/>
              <a:t> aorta </a:t>
            </a:r>
            <a:r>
              <a:rPr lang="en-AU" sz="2200" dirty="0" err="1"/>
              <a:t>asendens</a:t>
            </a:r>
            <a:r>
              <a:rPr lang="en-AU" sz="2200" dirty="0"/>
              <a:t> </a:t>
            </a:r>
            <a:r>
              <a:rPr lang="en-AU" sz="2200" dirty="0" err="1"/>
              <a:t>dan</a:t>
            </a:r>
            <a:r>
              <a:rPr lang="en-AU" sz="2200" dirty="0"/>
              <a:t> </a:t>
            </a:r>
            <a:r>
              <a:rPr lang="en-US" sz="2200" dirty="0"/>
              <a:t>;</a:t>
            </a:r>
            <a:r>
              <a:rPr lang="en-AU" sz="2200" dirty="0" err="1"/>
              <a:t>cacad</a:t>
            </a:r>
            <a:r>
              <a:rPr lang="en-AU" sz="2200" dirty="0"/>
              <a:t> </a:t>
            </a:r>
            <a:r>
              <a:rPr lang="en-AU" sz="2200" dirty="0" err="1"/>
              <a:t>perkembangan</a:t>
            </a:r>
            <a:r>
              <a:rPr lang="en-AU" sz="2200" dirty="0"/>
              <a:t> </a:t>
            </a:r>
            <a:r>
              <a:rPr lang="en-AU" sz="2200" dirty="0" err="1"/>
              <a:t>ventrikel</a:t>
            </a:r>
            <a:r>
              <a:rPr lang="en-AU" sz="2200" dirty="0"/>
              <a:t> </a:t>
            </a:r>
            <a:r>
              <a:rPr lang="en-AU" sz="2200" dirty="0" err="1"/>
              <a:t>kiri</a:t>
            </a:r>
            <a:r>
              <a:rPr lang="en-AU" sz="2200" dirty="0"/>
              <a:t> (</a:t>
            </a:r>
            <a:r>
              <a:rPr lang="en-AU" sz="2200" dirty="0" err="1"/>
              <a:t>dengan</a:t>
            </a:r>
            <a:r>
              <a:rPr lang="en-AU" sz="2200" dirty="0"/>
              <a:t> stenosis </a:t>
            </a:r>
            <a:r>
              <a:rPr lang="en-AU" sz="2200" dirty="0" err="1"/>
              <a:t>atau</a:t>
            </a:r>
            <a:r>
              <a:rPr lang="en-AU" sz="2200" dirty="0"/>
              <a:t> atresia </a:t>
            </a:r>
            <a:r>
              <a:rPr lang="en-AU" sz="2200" dirty="0" err="1"/>
              <a:t>katup</a:t>
            </a:r>
            <a:r>
              <a:rPr lang="en-AU" sz="2200" dirty="0"/>
              <a:t> mitral).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fi-FI" sz="2200" dirty="0"/>
              <a:t>Q23.8 </a:t>
            </a:r>
            <a:r>
              <a:rPr lang="fi-FI" sz="2200" b="1" dirty="0"/>
              <a:t>Malformasi kongenital lain katup aorta dan mitral</a:t>
            </a:r>
            <a:endParaRPr lang="en-US" sz="2200" b="1" dirty="0"/>
          </a:p>
          <a:p>
            <a:pPr>
              <a:spcBef>
                <a:spcPts val="0"/>
              </a:spcBef>
            </a:pPr>
            <a:r>
              <a:rPr lang="fi-FI" sz="2200" dirty="0"/>
              <a:t>Q23.9 </a:t>
            </a:r>
            <a:r>
              <a:rPr lang="fi-FI" sz="2200" b="1" dirty="0"/>
              <a:t>Malformasi kongenital katup aorta and mitral, </a:t>
            </a:r>
            <a:r>
              <a:rPr lang="en-US" sz="2200" b="1" dirty="0"/>
              <a:t>unspecified</a:t>
            </a:r>
          </a:p>
          <a:p>
            <a:pPr>
              <a:spcBef>
                <a:spcPts val="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730079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84238"/>
          </a:xfrm>
        </p:spPr>
        <p:txBody>
          <a:bodyPr>
            <a:noAutofit/>
          </a:bodyPr>
          <a:lstStyle/>
          <a:p>
            <a:r>
              <a:rPr lang="fi-FI" sz="3600" dirty="0"/>
              <a:t>Q24 Malformasi kongenital lain pada jantung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181600"/>
          </a:xfrm>
        </p:spPr>
        <p:txBody>
          <a:bodyPr>
            <a:normAutofit fontScale="85000" lnSpcReduction="20000"/>
          </a:bodyPr>
          <a:lstStyle/>
          <a:p>
            <a:r>
              <a:rPr lang="fi-FI" i="1" dirty="0"/>
              <a:t>Kecuali</a:t>
            </a:r>
            <a:r>
              <a:rPr lang="fi-FI" dirty="0"/>
              <a:t>:     endocardial fibroelastosis (I42.4)</a:t>
            </a:r>
            <a:endParaRPr lang="en-US" dirty="0"/>
          </a:p>
          <a:p>
            <a:r>
              <a:rPr lang="fi-FI" dirty="0"/>
              <a:t>Q24.0 </a:t>
            </a:r>
            <a:r>
              <a:rPr lang="fi-FI" b="1" dirty="0"/>
              <a:t>Dextrocardia</a:t>
            </a:r>
            <a:endParaRPr lang="en-US" b="1" dirty="0"/>
          </a:p>
          <a:p>
            <a:pPr lvl="1"/>
            <a:r>
              <a:rPr lang="fi-FI" i="1" dirty="0"/>
              <a:t>Kecuali</a:t>
            </a:r>
            <a:r>
              <a:rPr lang="fi-FI" dirty="0"/>
              <a:t>:   isomerisme pada atrial appendages (Q20.6)</a:t>
            </a:r>
            <a:r>
              <a:rPr lang="en-US" dirty="0"/>
              <a:t>;</a:t>
            </a:r>
            <a:r>
              <a:rPr lang="fi-FI" dirty="0"/>
              <a:t>dextrocardia dengan situs inversus (Q89.3)</a:t>
            </a:r>
            <a:r>
              <a:rPr lang="en-US" dirty="0"/>
              <a:t>;</a:t>
            </a:r>
            <a:r>
              <a:rPr lang="fi-FI" dirty="0"/>
              <a:t>  susunan mirror-image atrium dengan situs inversus (Q89.3)</a:t>
            </a:r>
            <a:endParaRPr lang="en-US" dirty="0"/>
          </a:p>
          <a:p>
            <a:r>
              <a:rPr lang="fi-FI" dirty="0"/>
              <a:t>Q24.1 Laevocardia</a:t>
            </a:r>
            <a:endParaRPr lang="en-US" dirty="0"/>
          </a:p>
          <a:p>
            <a:r>
              <a:rPr lang="en-US" dirty="0"/>
              <a:t>Q24.2 </a:t>
            </a:r>
            <a:r>
              <a:rPr lang="en-US" b="1" dirty="0" err="1"/>
              <a:t>Cor</a:t>
            </a:r>
            <a:r>
              <a:rPr lang="en-US" b="1" dirty="0"/>
              <a:t> </a:t>
            </a:r>
            <a:r>
              <a:rPr lang="en-US" b="1" dirty="0" err="1"/>
              <a:t>triatriatum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atrium</a:t>
            </a:r>
          </a:p>
          <a:p>
            <a:r>
              <a:rPr lang="en-US" dirty="0"/>
              <a:t>Q24.3 </a:t>
            </a:r>
            <a:r>
              <a:rPr lang="en-US" b="1" dirty="0"/>
              <a:t>Stenosis </a:t>
            </a:r>
            <a:r>
              <a:rPr lang="en-US" b="1" dirty="0" err="1"/>
              <a:t>infundibularis</a:t>
            </a:r>
            <a:r>
              <a:rPr lang="en-US" b="1" dirty="0"/>
              <a:t> </a:t>
            </a:r>
            <a:r>
              <a:rPr lang="en-US" b="1" dirty="0" err="1"/>
              <a:t>pulmonar</a:t>
            </a:r>
            <a:endParaRPr lang="en-US" b="1" dirty="0"/>
          </a:p>
          <a:p>
            <a:r>
              <a:rPr lang="en-US" dirty="0"/>
              <a:t>Q24.4 </a:t>
            </a:r>
            <a:r>
              <a:rPr lang="en-US" b="1" dirty="0"/>
              <a:t>Stenosis </a:t>
            </a:r>
            <a:r>
              <a:rPr lang="en-US" b="1" dirty="0" err="1"/>
              <a:t>kongenital</a:t>
            </a:r>
            <a:r>
              <a:rPr lang="en-US" b="1" dirty="0"/>
              <a:t> </a:t>
            </a:r>
            <a:r>
              <a:rPr lang="en-US" b="1" dirty="0" err="1"/>
              <a:t>subaorta</a:t>
            </a:r>
            <a:endParaRPr lang="en-US" b="1" dirty="0"/>
          </a:p>
          <a:p>
            <a:r>
              <a:rPr lang="en-US" dirty="0"/>
              <a:t>Q24.5 </a:t>
            </a:r>
            <a:r>
              <a:rPr lang="en-US" b="1" dirty="0" err="1"/>
              <a:t>Malformasi</a:t>
            </a:r>
            <a:r>
              <a:rPr lang="en-US" b="1" dirty="0"/>
              <a:t> </a:t>
            </a:r>
            <a:r>
              <a:rPr lang="en-US" b="1" dirty="0" err="1"/>
              <a:t>pembuluh</a:t>
            </a:r>
            <a:r>
              <a:rPr lang="en-US" b="1" dirty="0"/>
              <a:t> </a:t>
            </a:r>
            <a:r>
              <a:rPr lang="en-US" b="1" dirty="0" err="1"/>
              <a:t>koroner</a:t>
            </a:r>
            <a:r>
              <a:rPr lang="en-US" b="1" dirty="0"/>
              <a:t>; </a:t>
            </a:r>
            <a:r>
              <a:rPr lang="en-US" dirty="0" err="1"/>
              <a:t>Aneurisma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(</a:t>
            </a:r>
            <a:r>
              <a:rPr lang="en-US" dirty="0" err="1"/>
              <a:t>arteri</a:t>
            </a:r>
            <a:r>
              <a:rPr lang="en-US" dirty="0"/>
              <a:t>) </a:t>
            </a:r>
            <a:r>
              <a:rPr lang="en-US" dirty="0" err="1"/>
              <a:t>koronaria</a:t>
            </a:r>
            <a:endParaRPr lang="en-US" dirty="0"/>
          </a:p>
          <a:p>
            <a:r>
              <a:rPr lang="en-US" dirty="0"/>
              <a:t>Q24.6 </a:t>
            </a:r>
            <a:r>
              <a:rPr lang="en-US" b="1" dirty="0"/>
              <a:t>Congenital heart block</a:t>
            </a:r>
          </a:p>
          <a:p>
            <a:r>
              <a:rPr lang="fi-FI" dirty="0"/>
              <a:t>Q24.8 </a:t>
            </a:r>
            <a:r>
              <a:rPr lang="fi-FI" b="1" dirty="0"/>
              <a:t>Malformasi kongenital lain yang jelas pada jantung</a:t>
            </a:r>
            <a:r>
              <a:rPr lang="en-US" dirty="0"/>
              <a:t>;</a:t>
            </a:r>
            <a:r>
              <a:rPr lang="fi-FI" dirty="0"/>
              <a:t>  Diverticulum kongenital ventrikel kiri</a:t>
            </a:r>
            <a:r>
              <a:rPr lang="en-US" dirty="0"/>
              <a:t>;</a:t>
            </a:r>
            <a:r>
              <a:rPr lang="fi-FI" dirty="0"/>
              <a:t>  Malformasi kongenital: miokardium, perikardium</a:t>
            </a:r>
            <a:r>
              <a:rPr lang="en-US" dirty="0"/>
              <a:t>;</a:t>
            </a:r>
            <a:r>
              <a:rPr lang="fi-FI" dirty="0"/>
              <a:t> Malposisi jantung, penyakit Uhl</a:t>
            </a:r>
            <a:endParaRPr lang="en-US" dirty="0"/>
          </a:p>
          <a:p>
            <a:r>
              <a:rPr lang="fi-FI" dirty="0"/>
              <a:t>Q24.9 </a:t>
            </a:r>
            <a:r>
              <a:rPr lang="fi-FI" b="1" dirty="0"/>
              <a:t>Malformasi kongenital jantung, tidak dapat dijelaskan</a:t>
            </a:r>
            <a:r>
              <a:rPr lang="en-US" dirty="0"/>
              <a:t>; </a:t>
            </a:r>
            <a:r>
              <a:rPr lang="fi-FI" dirty="0"/>
              <a:t>Anomali atau penyakit kongenital NOS pada jantung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445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943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2800" b="1" dirty="0" err="1"/>
              <a:t>Pemeriksaan</a:t>
            </a:r>
            <a:r>
              <a:rPr lang="en-US" sz="2800" b="1" dirty="0"/>
              <a:t> </a:t>
            </a:r>
            <a:r>
              <a:rPr lang="en-US" sz="2800" b="1" dirty="0" err="1"/>
              <a:t>penunjang</a:t>
            </a:r>
            <a:r>
              <a:rPr lang="en-US" sz="2800" b="1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Foto</a:t>
            </a:r>
            <a:r>
              <a:rPr lang="en-US" sz="2400" dirty="0"/>
              <a:t> Rontgen </a:t>
            </a:r>
            <a:r>
              <a:rPr lang="en-US" sz="2400" dirty="0" err="1"/>
              <a:t>Thorak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EKG : </a:t>
            </a:r>
            <a:r>
              <a:rPr lang="en-US" sz="2400" dirty="0" err="1"/>
              <a:t>Elektro</a:t>
            </a:r>
            <a:r>
              <a:rPr lang="en-US" sz="2400" dirty="0"/>
              <a:t> </a:t>
            </a:r>
            <a:r>
              <a:rPr lang="en-US" sz="2400" dirty="0" err="1"/>
              <a:t>Kardio</a:t>
            </a:r>
            <a:r>
              <a:rPr lang="en-US" sz="2400" dirty="0"/>
              <a:t> </a:t>
            </a:r>
            <a:r>
              <a:rPr lang="en-US" sz="2400" dirty="0" err="1"/>
              <a:t>Grafi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USG </a:t>
            </a:r>
            <a:r>
              <a:rPr lang="en-US" sz="2400" dirty="0" err="1"/>
              <a:t>Jantung</a:t>
            </a:r>
            <a:endParaRPr lang="en-US" sz="2400" dirty="0"/>
          </a:p>
          <a:p>
            <a:pPr lvl="1">
              <a:spcBef>
                <a:spcPct val="0"/>
              </a:spcBef>
            </a:pPr>
            <a:r>
              <a:rPr lang="en-US" sz="2400" dirty="0"/>
              <a:t>Fetal  Echo </a:t>
            </a:r>
            <a:r>
              <a:rPr lang="en-US" sz="2400" dirty="0" err="1"/>
              <a:t>Cardiografi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Kateterisasi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CT Scan 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Angiografy</a:t>
            </a:r>
            <a:r>
              <a:rPr lang="en-US" sz="2400" dirty="0"/>
              <a:t> 3  </a:t>
            </a:r>
            <a:r>
              <a:rPr lang="en-US" sz="2400" dirty="0" err="1"/>
              <a:t>dimensi</a:t>
            </a:r>
            <a:r>
              <a:rPr lang="en-US" sz="2400" dirty="0"/>
              <a:t> 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endParaRPr lang="en-US" sz="2200" dirty="0"/>
          </a:p>
          <a:p>
            <a:pPr>
              <a:spcBef>
                <a:spcPct val="0"/>
              </a:spcBef>
            </a:pPr>
            <a:r>
              <a:rPr lang="en-US" sz="2800" b="1" dirty="0" err="1"/>
              <a:t>Pengobatan</a:t>
            </a:r>
            <a:r>
              <a:rPr lang="en-US" sz="2800" b="1" dirty="0"/>
              <a:t> </a:t>
            </a:r>
            <a:r>
              <a:rPr lang="en-US" sz="2800" b="1" dirty="0" err="1"/>
              <a:t>Penyaki</a:t>
            </a:r>
            <a:r>
              <a:rPr lang="en-US" sz="2800" b="1" dirty="0"/>
              <a:t> </a:t>
            </a:r>
            <a:r>
              <a:rPr lang="en-US" sz="2800" b="1" dirty="0" err="1"/>
              <a:t>Jantung</a:t>
            </a:r>
            <a:r>
              <a:rPr lang="en-US" sz="2800" b="1" dirty="0"/>
              <a:t> </a:t>
            </a:r>
            <a:r>
              <a:rPr lang="en-US" sz="2800" b="1" dirty="0" err="1"/>
              <a:t>bawaan</a:t>
            </a:r>
            <a:endParaRPr lang="en-US" sz="2800" b="1" dirty="0"/>
          </a:p>
          <a:p>
            <a:pPr lvl="1">
              <a:spcBef>
                <a:spcPct val="0"/>
              </a:spcBef>
            </a:pP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bedah</a:t>
            </a:r>
            <a:endParaRPr lang="en-US" sz="2400" dirty="0"/>
          </a:p>
          <a:p>
            <a:pPr lvl="2">
              <a:spcBef>
                <a:spcPct val="0"/>
              </a:spcBef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ADO : </a:t>
            </a:r>
            <a:r>
              <a:rPr lang="en-US" dirty="0" err="1">
                <a:solidFill>
                  <a:srgbClr val="FF0000"/>
                </a:solidFill>
              </a:rPr>
              <a:t>Amplatzer</a:t>
            </a:r>
            <a:r>
              <a:rPr lang="en-US" dirty="0">
                <a:solidFill>
                  <a:srgbClr val="FF0000"/>
                </a:solidFill>
              </a:rPr>
              <a:t> Duct </a:t>
            </a:r>
            <a:r>
              <a:rPr lang="en-US" dirty="0" err="1">
                <a:solidFill>
                  <a:srgbClr val="FF0000"/>
                </a:solidFill>
              </a:rPr>
              <a:t>Occluder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-&gt; PDA</a:t>
            </a:r>
          </a:p>
          <a:p>
            <a:pPr lvl="2">
              <a:spcBef>
                <a:spcPct val="0"/>
              </a:spcBef>
            </a:pP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BAS : </a:t>
            </a:r>
            <a:r>
              <a:rPr lang="en-US" dirty="0" err="1">
                <a:solidFill>
                  <a:srgbClr val="FF0000"/>
                </a:solidFill>
              </a:rPr>
              <a:t>Ballon</a:t>
            </a:r>
            <a:r>
              <a:rPr lang="en-US" dirty="0">
                <a:solidFill>
                  <a:srgbClr val="FF0000"/>
                </a:solidFill>
              </a:rPr>
              <a:t> Atrial </a:t>
            </a:r>
            <a:r>
              <a:rPr lang="en-US" dirty="0" err="1">
                <a:solidFill>
                  <a:srgbClr val="FF0000"/>
                </a:solidFill>
              </a:rPr>
              <a:t>Septostomy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 Stent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Ductus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r>
              <a:rPr lang="en-US" dirty="0"/>
              <a:t>   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bedah</a:t>
            </a:r>
            <a:r>
              <a:rPr lang="en-US" sz="2400" dirty="0"/>
              <a:t> </a:t>
            </a:r>
          </a:p>
          <a:p>
            <a:pPr>
              <a:spcBef>
                <a:spcPct val="0"/>
              </a:spcBef>
            </a:pPr>
            <a:endParaRPr lang="en-US" sz="2200" dirty="0"/>
          </a:p>
        </p:txBody>
      </p:sp>
      <p:pic>
        <p:nvPicPr>
          <p:cNvPr id="10244" name="Picture 2" descr="http://4.bp.blogspot.com/_MCdLOttsqWw/TLxbQZi17gI/AAAAAAAAEd0/b71_mpxCXo8/s1600/clubbing_fin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2914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9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fi-FI" sz="3600" dirty="0"/>
              <a:t>Q25 Malformasi kongenital arteri besar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Q25.0 </a:t>
            </a:r>
            <a:r>
              <a:rPr lang="fi-FI" b="1" dirty="0"/>
              <a:t>Patent duktus arteriosus</a:t>
            </a:r>
            <a:r>
              <a:rPr lang="en-US" b="1" dirty="0"/>
              <a:t>; </a:t>
            </a:r>
            <a:r>
              <a:rPr lang="fi-FI" dirty="0"/>
              <a:t>Patent ductus Botallo</a:t>
            </a:r>
            <a:r>
              <a:rPr lang="en-US" dirty="0"/>
              <a:t>;</a:t>
            </a:r>
            <a:r>
              <a:rPr lang="fi-FI" dirty="0"/>
              <a:t>  Persistent ductus arteriosus</a:t>
            </a:r>
            <a:endParaRPr lang="en-US" dirty="0"/>
          </a:p>
          <a:p>
            <a:r>
              <a:rPr lang="fi-FI" dirty="0"/>
              <a:t>Q25.1 </a:t>
            </a:r>
            <a:r>
              <a:rPr lang="fi-FI" b="1" dirty="0"/>
              <a:t>Coarctatio aorta </a:t>
            </a:r>
            <a:r>
              <a:rPr lang="fi-FI" dirty="0"/>
              <a:t>– penyempitan aorta</a:t>
            </a:r>
            <a:r>
              <a:rPr lang="en-US" dirty="0"/>
              <a:t>;</a:t>
            </a:r>
            <a:r>
              <a:rPr lang="fi-FI" dirty="0"/>
              <a:t>  Coarctatio aorta (preductal)(postductal) – sebelum/sesudah duktus arterosus</a:t>
            </a:r>
            <a:endParaRPr lang="en-US" dirty="0"/>
          </a:p>
          <a:p>
            <a:r>
              <a:rPr lang="pt-BR" dirty="0"/>
              <a:t>Q25.2 </a:t>
            </a:r>
            <a:r>
              <a:rPr lang="pt-BR" b="1" dirty="0"/>
              <a:t>Atresia aorta</a:t>
            </a:r>
            <a:endParaRPr lang="en-US" b="1" dirty="0"/>
          </a:p>
          <a:p>
            <a:r>
              <a:rPr lang="pt-BR" dirty="0"/>
              <a:t>Q25.3 </a:t>
            </a:r>
            <a:r>
              <a:rPr lang="pt-BR" b="1" dirty="0"/>
              <a:t>Stenosis aorta</a:t>
            </a:r>
            <a:r>
              <a:rPr lang="en-US" b="1" dirty="0"/>
              <a:t>;</a:t>
            </a:r>
            <a:r>
              <a:rPr lang="pt-BR" dirty="0"/>
              <a:t>  Supravalvular aortic stenosis</a:t>
            </a:r>
            <a:r>
              <a:rPr lang="en-US" dirty="0"/>
              <a:t>;</a:t>
            </a:r>
            <a:r>
              <a:rPr lang="pt-BR" dirty="0"/>
              <a:t>  </a:t>
            </a:r>
            <a:r>
              <a:rPr lang="pt-BR" i="1" dirty="0"/>
              <a:t>Kecuali</a:t>
            </a:r>
            <a:r>
              <a:rPr lang="pt-BR" dirty="0"/>
              <a:t>: stenosis kongenital aorta (Q23.0)</a:t>
            </a:r>
            <a:endParaRPr lang="en-US" dirty="0"/>
          </a:p>
          <a:p>
            <a:r>
              <a:rPr lang="pt-BR" dirty="0"/>
              <a:t>Q25.4 </a:t>
            </a:r>
            <a:r>
              <a:rPr lang="pt-BR" b="1" dirty="0"/>
              <a:t>Malformasi kongenital lain </a:t>
            </a:r>
            <a:r>
              <a:rPr lang="pt-BR" dirty="0"/>
              <a:t>aorta</a:t>
            </a:r>
            <a:r>
              <a:rPr lang="en-US" dirty="0"/>
              <a:t>;</a:t>
            </a:r>
            <a:r>
              <a:rPr lang="pt-BR" dirty="0"/>
              <a:t> Aorta: absen, aplasia, aneurisma kongenital, dilatasi kongenital</a:t>
            </a:r>
            <a:r>
              <a:rPr lang="en-US" dirty="0"/>
              <a:t>;</a:t>
            </a:r>
            <a:r>
              <a:rPr lang="pt-BR" dirty="0"/>
              <a:t>  Hipoplasia aorta</a:t>
            </a:r>
            <a:r>
              <a:rPr lang="en-US" dirty="0"/>
              <a:t>;</a:t>
            </a:r>
            <a:r>
              <a:rPr lang="pt-BR" dirty="0"/>
              <a:t>  Konvolusi arkus aorta atau arkus aorta kanan yang menetap (persistent)</a:t>
            </a:r>
            <a:r>
              <a:rPr lang="en-US" dirty="0"/>
              <a:t>;</a:t>
            </a:r>
            <a:r>
              <a:rPr lang="pt-BR" dirty="0"/>
              <a:t>  </a:t>
            </a:r>
            <a:r>
              <a:rPr lang="en-AU" dirty="0"/>
              <a:t>Double aortic arch [</a:t>
            </a:r>
            <a:r>
              <a:rPr lang="en-AU" dirty="0" err="1"/>
              <a:t>cincin</a:t>
            </a:r>
            <a:r>
              <a:rPr lang="en-AU" dirty="0"/>
              <a:t> </a:t>
            </a:r>
            <a:r>
              <a:rPr lang="en-AU" dirty="0" err="1"/>
              <a:t>vaskuler</a:t>
            </a:r>
            <a:r>
              <a:rPr lang="en-AU" dirty="0"/>
              <a:t> aorta] 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Aneurisma</a:t>
            </a:r>
            <a:r>
              <a:rPr lang="en-AU" dirty="0"/>
              <a:t> sinus </a:t>
            </a:r>
            <a:r>
              <a:rPr lang="en-AU" dirty="0" err="1"/>
              <a:t>Valsalva</a:t>
            </a:r>
            <a:r>
              <a:rPr lang="en-AU" dirty="0"/>
              <a:t> (</a:t>
            </a:r>
            <a:r>
              <a:rPr lang="en-AU" dirty="0" err="1"/>
              <a:t>mengalami</a:t>
            </a:r>
            <a:r>
              <a:rPr lang="en-AU" dirty="0"/>
              <a:t> </a:t>
            </a:r>
            <a:r>
              <a:rPr lang="en-AU" dirty="0" err="1"/>
              <a:t>ruptur</a:t>
            </a:r>
            <a:r>
              <a:rPr lang="en-AU" dirty="0"/>
              <a:t>)</a:t>
            </a:r>
            <a:endParaRPr lang="en-US" dirty="0"/>
          </a:p>
          <a:p>
            <a:pPr lvl="1"/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hipoplasia</a:t>
            </a:r>
            <a:r>
              <a:rPr lang="en-AU" dirty="0"/>
              <a:t> aorta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hypoplastic</a:t>
            </a:r>
            <a:r>
              <a:rPr lang="en-AU" dirty="0"/>
              <a:t> left heart syndrome (Q23.4)</a:t>
            </a:r>
            <a:endParaRPr lang="en-US" dirty="0"/>
          </a:p>
          <a:p>
            <a:r>
              <a:rPr lang="en-AU" dirty="0"/>
              <a:t>Q25.5 </a:t>
            </a:r>
            <a:r>
              <a:rPr lang="en-AU" b="1" dirty="0"/>
              <a:t>Atresia </a:t>
            </a:r>
            <a:r>
              <a:rPr lang="en-AU" b="1" dirty="0" err="1"/>
              <a:t>arteri</a:t>
            </a:r>
            <a:r>
              <a:rPr lang="en-AU" b="1" dirty="0"/>
              <a:t> </a:t>
            </a:r>
            <a:r>
              <a:rPr lang="en-AU" b="1" dirty="0" err="1"/>
              <a:t>pulmonalis</a:t>
            </a:r>
            <a:endParaRPr lang="en-US" b="1" dirty="0"/>
          </a:p>
          <a:p>
            <a:r>
              <a:rPr lang="fi-FI" dirty="0"/>
              <a:t>Q25.6 </a:t>
            </a:r>
            <a:r>
              <a:rPr lang="fi-FI" b="1" dirty="0"/>
              <a:t>Stenosis arteri pulmonalis</a:t>
            </a:r>
            <a:endParaRPr lang="en-US" b="1" dirty="0"/>
          </a:p>
          <a:p>
            <a:r>
              <a:rPr lang="fi-FI" dirty="0"/>
              <a:t>Q25.7 </a:t>
            </a:r>
            <a:r>
              <a:rPr lang="fi-FI" b="1" dirty="0"/>
              <a:t>Malformasi kongenital lain </a:t>
            </a:r>
            <a:r>
              <a:rPr lang="fi-FI" dirty="0"/>
              <a:t>arteri pulmonalis  </a:t>
            </a:r>
            <a:r>
              <a:rPr lang="en-US" dirty="0"/>
              <a:t>;</a:t>
            </a:r>
            <a:r>
              <a:rPr lang="fi-FI" dirty="0"/>
              <a:t>  Arteri pulmonalis: agenesis, aneurisma, anomali, hipoplasia</a:t>
            </a:r>
            <a:r>
              <a:rPr lang="en-US" dirty="0"/>
              <a:t>;</a:t>
            </a:r>
            <a:r>
              <a:rPr lang="fi-FI" dirty="0"/>
              <a:t> Arteri pulmonalis aberrant (salah letak), </a:t>
            </a:r>
            <a:r>
              <a:rPr lang="en-US" dirty="0"/>
              <a:t>;</a:t>
            </a:r>
            <a:r>
              <a:rPr lang="fi-FI" dirty="0"/>
              <a:t>  Aneurisma arteriovena pulmonalis</a:t>
            </a:r>
            <a:endParaRPr lang="en-US" dirty="0"/>
          </a:p>
          <a:p>
            <a:r>
              <a:rPr lang="fi-FI" dirty="0"/>
              <a:t>Q25.8 Malformasi kongenital lain arteri besar</a:t>
            </a:r>
            <a:endParaRPr lang="en-US" dirty="0"/>
          </a:p>
          <a:p>
            <a:r>
              <a:rPr lang="fi-FI" dirty="0"/>
              <a:t>Q25.9 Malformasi kongenital arteri besar,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23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/>
              <a:t>Tetralogy fallot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penyakit</a:t>
            </a:r>
            <a:r>
              <a:rPr lang="en-US" sz="2600" dirty="0"/>
              <a:t> </a:t>
            </a:r>
            <a:r>
              <a:rPr lang="en-US" sz="2600" dirty="0" err="1"/>
              <a:t>jantung</a:t>
            </a:r>
            <a:r>
              <a:rPr lang="en-US" sz="2600" dirty="0"/>
              <a:t> </a:t>
            </a:r>
            <a:r>
              <a:rPr lang="en-US" sz="2600" dirty="0" err="1"/>
              <a:t>sianotik</a:t>
            </a:r>
            <a:r>
              <a:rPr lang="en-US" sz="2600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/>
              <a:t>	yang paling </a:t>
            </a: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ditemukan</a:t>
            </a:r>
            <a:r>
              <a:rPr lang="en-US" sz="2600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/>
              <a:t>Tetralogi</a:t>
            </a:r>
            <a:r>
              <a:rPr lang="en-US" sz="2600" dirty="0"/>
              <a:t> </a:t>
            </a:r>
            <a:r>
              <a:rPr lang="en-US" sz="2600" dirty="0" err="1"/>
              <a:t>Fallot</a:t>
            </a:r>
            <a:r>
              <a:rPr lang="en-US" sz="2600" dirty="0"/>
              <a:t> (</a:t>
            </a:r>
            <a:r>
              <a:rPr lang="en-US" sz="2600" dirty="0" err="1"/>
              <a:t>kelainan</a:t>
            </a:r>
            <a:r>
              <a:rPr lang="en-US" sz="2600" dirty="0"/>
              <a:t> yang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/>
              <a:t>	multiple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jantung</a:t>
            </a:r>
            <a:r>
              <a:rPr lang="en-US" sz="2600" dirty="0"/>
              <a:t>) </a:t>
            </a:r>
            <a:r>
              <a:rPr lang="en-US" sz="2600" dirty="0" err="1"/>
              <a:t>meliputi</a:t>
            </a:r>
            <a:r>
              <a:rPr lang="en-US" sz="2600" dirty="0"/>
              <a:t>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VSD,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err="1">
                <a:solidFill>
                  <a:srgbClr val="FF0000"/>
                </a:solidFill>
              </a:rPr>
              <a:t>subpulmonay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stenosis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>
                <a:solidFill>
                  <a:srgbClr val="FF0000"/>
                </a:solidFill>
              </a:rPr>
              <a:t>overriding aorta, </a:t>
            </a:r>
            <a:r>
              <a:rPr lang="en-US" sz="2600" b="1" dirty="0" err="1">
                <a:solidFill>
                  <a:srgbClr val="FF0000"/>
                </a:solidFill>
              </a:rPr>
              <a:t>dan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err="1">
                <a:solidFill>
                  <a:srgbClr val="FF0000"/>
                </a:solidFill>
              </a:rPr>
              <a:t>hipertrofi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ventrikel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kanan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/>
              <a:t>Tetralogi</a:t>
            </a:r>
            <a:r>
              <a:rPr lang="en-US" sz="2600" dirty="0"/>
              <a:t> </a:t>
            </a:r>
            <a:r>
              <a:rPr lang="en-US" sz="2600" dirty="0" err="1"/>
              <a:t>fallot</a:t>
            </a:r>
            <a:r>
              <a:rPr lang="en-US" sz="2600" dirty="0"/>
              <a:t>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penyakit</a:t>
            </a:r>
            <a:r>
              <a:rPr lang="en-US" sz="2600" dirty="0"/>
              <a:t> </a:t>
            </a:r>
            <a:r>
              <a:rPr lang="en-US" sz="2600" dirty="0" err="1"/>
              <a:t>jantung</a:t>
            </a:r>
            <a:r>
              <a:rPr lang="en-US" sz="2600" dirty="0"/>
              <a:t> </a:t>
            </a:r>
            <a:r>
              <a:rPr lang="en-US" sz="2600" dirty="0" err="1"/>
              <a:t>bawaan</a:t>
            </a:r>
            <a:r>
              <a:rPr lang="en-US" sz="2600" dirty="0"/>
              <a:t> </a:t>
            </a:r>
            <a:r>
              <a:rPr lang="en-US" sz="2600" dirty="0" err="1"/>
              <a:t>didapat</a:t>
            </a:r>
            <a:r>
              <a:rPr lang="en-US" sz="2600" dirty="0"/>
              <a:t> </a:t>
            </a:r>
            <a:r>
              <a:rPr lang="en-US" sz="2600" dirty="0" err="1"/>
              <a:t>diatas</a:t>
            </a:r>
            <a:r>
              <a:rPr lang="en-US" sz="2600" dirty="0"/>
              <a:t> 5 </a:t>
            </a:r>
            <a:r>
              <a:rPr lang="en-US" sz="2600" dirty="0" err="1"/>
              <a:t>tahun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prevalensi</a:t>
            </a:r>
            <a:r>
              <a:rPr lang="en-US" sz="2600" dirty="0"/>
              <a:t> </a:t>
            </a:r>
            <a:r>
              <a:rPr lang="en-US" sz="2600" dirty="0" err="1"/>
              <a:t>menurun</a:t>
            </a:r>
            <a:r>
              <a:rPr lang="en-US" sz="2600" dirty="0"/>
              <a:t> </a:t>
            </a:r>
            <a:r>
              <a:rPr lang="en-US" sz="2600" dirty="0" err="1"/>
              <a:t>setelah</a:t>
            </a:r>
            <a:r>
              <a:rPr lang="en-US" sz="2600" dirty="0"/>
              <a:t> </a:t>
            </a:r>
            <a:r>
              <a:rPr lang="en-US" sz="2600" dirty="0" err="1"/>
              <a:t>berumur</a:t>
            </a:r>
            <a:r>
              <a:rPr lang="en-US" sz="2600" dirty="0"/>
              <a:t> 10 </a:t>
            </a:r>
            <a:r>
              <a:rPr lang="en-US" sz="2600" dirty="0" err="1"/>
              <a:t>tahun</a:t>
            </a:r>
            <a:r>
              <a:rPr lang="en-US" sz="26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/>
              <a:t>Stenosis</a:t>
            </a:r>
            <a:r>
              <a:rPr lang="en-US" sz="2600" dirty="0"/>
              <a:t> </a:t>
            </a:r>
            <a:r>
              <a:rPr lang="en-US" sz="2600" dirty="0" err="1"/>
              <a:t>pulmonal</a:t>
            </a:r>
            <a:r>
              <a:rPr lang="en-US" sz="2600" dirty="0"/>
              <a:t> </a:t>
            </a:r>
            <a:r>
              <a:rPr lang="en-US" sz="2600" dirty="0" err="1"/>
              <a:t>bersifat</a:t>
            </a:r>
            <a:r>
              <a:rPr lang="en-US" sz="2600" dirty="0"/>
              <a:t> </a:t>
            </a:r>
            <a:r>
              <a:rPr lang="en-US" sz="2600" dirty="0" err="1"/>
              <a:t>progresif</a:t>
            </a:r>
            <a:r>
              <a:rPr lang="en-US" sz="2600" dirty="0"/>
              <a:t> , </a:t>
            </a:r>
            <a:r>
              <a:rPr lang="en-US" sz="2600" dirty="0" err="1"/>
              <a:t>makin</a:t>
            </a:r>
            <a:r>
              <a:rPr lang="en-US" sz="2600" dirty="0"/>
              <a:t> lama </a:t>
            </a:r>
            <a:r>
              <a:rPr lang="en-US" sz="2600" dirty="0" err="1"/>
              <a:t>makin</a:t>
            </a:r>
            <a:r>
              <a:rPr lang="en-US" sz="2600" dirty="0"/>
              <a:t> </a:t>
            </a:r>
            <a:r>
              <a:rPr lang="en-US" sz="2600" dirty="0" err="1"/>
              <a:t>berat</a:t>
            </a:r>
            <a:endParaRPr lang="en-US" sz="2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3316" name="Picture 2" descr="http://3.bp.blogspot.com/_PweWgT4Jpl4/S_Ko86aHMKI/AAAAAAAAACA/q2rcSk4W4pA/s1600/tetralogi_fal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318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Patent duktus arteriosus (PDA)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US" sz="2500"/>
              <a:t>Duktus Arteriosus adalah saluran arteri yang berasal dari arkus aorta ke VI pada janin yang menghubungkan arteri pulmonalis dengan aorta desendens</a:t>
            </a:r>
          </a:p>
          <a:p>
            <a:pPr>
              <a:spcBef>
                <a:spcPct val="0"/>
              </a:spcBef>
            </a:pPr>
            <a:r>
              <a:rPr lang="en-US" sz="2500"/>
              <a:t>Duktus arteriosus persisten/ patent ductus arteriosus adalah </a:t>
            </a:r>
            <a:r>
              <a:rPr lang="en-US" sz="2500">
                <a:solidFill>
                  <a:srgbClr val="FF0000"/>
                </a:solidFill>
              </a:rPr>
              <a:t>kegagalan menutupnya duktus arteriosus / tetap terbukanya duktus arteriosus setelah lahir</a:t>
            </a:r>
            <a:r>
              <a:rPr lang="en-US" sz="2500"/>
              <a:t>, menyebabkan left to right shunt( mengalirnya darah dari aorta yang bertekanan tinggi ke arteri pulmonalis yang bertekanan rendah ) ; </a:t>
            </a:r>
          </a:p>
          <a:p>
            <a:pPr>
              <a:spcBef>
                <a:spcPct val="0"/>
              </a:spcBef>
            </a:pPr>
            <a:r>
              <a:rPr lang="en-US" sz="2500"/>
              <a:t>Pada bayi normal duktus tersebut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500"/>
              <a:t>	menutup secara fungsional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500"/>
              <a:t>	10 – 15 jam setelah lahir dan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500"/>
              <a:t>	secara anatomis menjadi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500"/>
              <a:t>	ligamentum arteriosum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500"/>
              <a:t>	pada usia 2 – 3 minggu</a:t>
            </a:r>
          </a:p>
        </p:txBody>
      </p:sp>
      <p:pic>
        <p:nvPicPr>
          <p:cNvPr id="12292" name="Picture 2" descr="http://3.bp.blogspot.com/_MCdLOttsqWw/TLxdcjSDFCI/AAAAAAAAEeA/w-_uekgv9_g/s1600/Patent+Ductus+Arterio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96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0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PENDAHULUAN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6021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b="1" dirty="0" err="1"/>
              <a:t>Malformasi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abnormal </a:t>
            </a:r>
            <a:r>
              <a:rPr lang="en-US" sz="2800" dirty="0" err="1"/>
              <a:t>suatu</a:t>
            </a:r>
            <a:r>
              <a:rPr lang="en-US" sz="2800" dirty="0"/>
              <a:t> organ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b="1" dirty="0" err="1"/>
              <a:t>Teratogenesitas</a:t>
            </a:r>
            <a:r>
              <a:rPr lang="en-US" sz="2800" b="1" dirty="0"/>
              <a:t> </a:t>
            </a:r>
            <a:r>
              <a:rPr lang="en-US" sz="2800" dirty="0"/>
              <a:t>: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yang 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cacat</a:t>
            </a:r>
            <a:r>
              <a:rPr lang="en-US" sz="2800" dirty="0"/>
              <a:t> </a:t>
            </a:r>
            <a:r>
              <a:rPr lang="en-US" sz="2800" dirty="0" err="1"/>
              <a:t>lahir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malformasi</a:t>
            </a:r>
            <a:r>
              <a:rPr lang="en-US" sz="2800" dirty="0"/>
              <a:t> </a:t>
            </a:r>
            <a:r>
              <a:rPr lang="en-US" sz="2800" dirty="0" err="1"/>
              <a:t>janin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b="1" dirty="0" err="1"/>
              <a:t>Cacat</a:t>
            </a:r>
            <a:r>
              <a:rPr lang="en-US" sz="2800" b="1" dirty="0"/>
              <a:t> </a:t>
            </a:r>
            <a:r>
              <a:rPr lang="en-US" sz="2800" b="1" dirty="0" err="1"/>
              <a:t>lahir</a:t>
            </a:r>
            <a:r>
              <a:rPr lang="en-US" sz="2800" b="1" dirty="0"/>
              <a:t> </a:t>
            </a:r>
            <a:r>
              <a:rPr lang="en-US" sz="2800" dirty="0"/>
              <a:t>= </a:t>
            </a:r>
            <a:r>
              <a:rPr lang="en-US" sz="2800" dirty="0" err="1"/>
              <a:t>kelainan</a:t>
            </a:r>
            <a:r>
              <a:rPr lang="en-US" sz="2800" dirty="0"/>
              <a:t> </a:t>
            </a:r>
            <a:r>
              <a:rPr lang="en-US" sz="2800" dirty="0" err="1"/>
              <a:t>kongenital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kelainan</a:t>
            </a:r>
            <a:r>
              <a:rPr lang="en-US" sz="2800" dirty="0"/>
              <a:t> yang </a:t>
            </a:r>
            <a:r>
              <a:rPr lang="en-US" sz="2800" dirty="0" err="1"/>
              <a:t>hadir</a:t>
            </a:r>
            <a:r>
              <a:rPr lang="en-US" sz="2800" dirty="0"/>
              <a:t>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err="1"/>
              <a:t>lahir</a:t>
            </a:r>
            <a:r>
              <a:rPr lang="en-US" sz="2800" dirty="0"/>
              <a:t> </a:t>
            </a:r>
          </a:p>
          <a:p>
            <a:r>
              <a:rPr lang="en-US" sz="2800" b="1" dirty="0"/>
              <a:t>Atresia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kegagalan</a:t>
            </a:r>
            <a:r>
              <a:rPr lang="en-US" sz="2800" dirty="0"/>
              <a:t> </a:t>
            </a:r>
            <a:r>
              <a:rPr lang="en-US" sz="2800" dirty="0" err="1"/>
              <a:t>pembentukan</a:t>
            </a:r>
            <a:endParaRPr lang="en-US" sz="2800" dirty="0"/>
          </a:p>
          <a:p>
            <a:r>
              <a:rPr lang="en-US" sz="2800" b="1" dirty="0"/>
              <a:t>Fistula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sambungan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saluran</a:t>
            </a:r>
            <a:r>
              <a:rPr lang="en-US" sz="2800" dirty="0"/>
              <a:t> yang abnormal</a:t>
            </a:r>
          </a:p>
          <a:p>
            <a:r>
              <a:rPr lang="en-US" b="1" dirty="0"/>
              <a:t>Cleft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fisure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yang </a:t>
            </a:r>
            <a:r>
              <a:rPr lang="en-US" dirty="0" err="1"/>
              <a:t>menganga</a:t>
            </a:r>
            <a:r>
              <a:rPr lang="en-US" dirty="0"/>
              <a:t>/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bersatu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310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Coarctatio</a:t>
            </a:r>
            <a:r>
              <a:rPr lang="en-US" dirty="0"/>
              <a:t> aorta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penyempitan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aorta,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 </a:t>
            </a:r>
            <a:r>
              <a:rPr lang="en-US" sz="2400" dirty="0" err="1"/>
              <a:t>arteriosus</a:t>
            </a:r>
            <a:r>
              <a:rPr lang="en-US" sz="2400" dirty="0"/>
              <a:t> </a:t>
            </a:r>
            <a:r>
              <a:rPr lang="en-US" sz="2400" dirty="0" err="1"/>
              <a:t>tersambung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aorta </a:t>
            </a:r>
            <a:r>
              <a:rPr lang="en-US" sz="2400" dirty="0" err="1"/>
              <a:t>dan</a:t>
            </a:r>
            <a:r>
              <a:rPr lang="en-US" sz="2400" dirty="0"/>
              <a:t> aorta </a:t>
            </a:r>
            <a:r>
              <a:rPr lang="en-US" sz="2400" dirty="0" err="1"/>
              <a:t>membelok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Dapat</a:t>
            </a:r>
            <a:r>
              <a:rPr lang="en-US" sz="2400" dirty="0"/>
              <a:t> 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 </a:t>
            </a:r>
            <a:r>
              <a:rPr lang="en-US" sz="2400" dirty="0" err="1"/>
              <a:t>arteriosus</a:t>
            </a:r>
            <a:r>
              <a:rPr lang="en-US" sz="2400" dirty="0"/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coarctatio</a:t>
            </a:r>
            <a:r>
              <a:rPr lang="en-US" sz="2400" dirty="0"/>
              <a:t> yang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 </a:t>
            </a:r>
            <a:r>
              <a:rPr lang="en-US" sz="2400" dirty="0" err="1"/>
              <a:t>arteriosus</a:t>
            </a:r>
            <a:r>
              <a:rPr lang="en-US" sz="2400" dirty="0"/>
              <a:t> (</a:t>
            </a:r>
            <a:r>
              <a:rPr lang="en-US" sz="2400" dirty="0" err="1"/>
              <a:t>coarctatio</a:t>
            </a:r>
            <a:r>
              <a:rPr lang="en-US" sz="2400" dirty="0"/>
              <a:t> </a:t>
            </a:r>
            <a:r>
              <a:rPr lang="en-US" sz="2400" dirty="0" err="1"/>
              <a:t>preductal</a:t>
            </a:r>
            <a:r>
              <a:rPr lang="en-US" sz="2400" dirty="0"/>
              <a:t>),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persistensi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 </a:t>
            </a:r>
            <a:r>
              <a:rPr lang="en-US" sz="2400" dirty="0" err="1"/>
              <a:t>arteriosus</a:t>
            </a:r>
            <a:r>
              <a:rPr lang="en-US" sz="2400" dirty="0"/>
              <a:t>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Pada</a:t>
            </a:r>
            <a:r>
              <a:rPr lang="en-US" sz="2400" dirty="0"/>
              <a:t>  </a:t>
            </a:r>
            <a:r>
              <a:rPr lang="en-US" sz="2400" dirty="0" err="1"/>
              <a:t>coarctatio</a:t>
            </a:r>
            <a:r>
              <a:rPr lang="en-US" sz="2400" dirty="0"/>
              <a:t> yang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 (</a:t>
            </a:r>
            <a:r>
              <a:rPr lang="en-US" sz="2400" dirty="0" err="1"/>
              <a:t>coarctatio</a:t>
            </a:r>
            <a:r>
              <a:rPr lang="en-US" sz="2400" dirty="0"/>
              <a:t> </a:t>
            </a:r>
            <a:r>
              <a:rPr lang="en-US" sz="2400" dirty="0" err="1"/>
              <a:t>postductal</a:t>
            </a:r>
            <a:r>
              <a:rPr lang="en-US" sz="2400" dirty="0"/>
              <a:t>).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</a:t>
            </a:r>
            <a:r>
              <a:rPr lang="en-US" dirty="0" err="1"/>
              <a:t>anifestasi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ekstremitas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</a:t>
            </a:r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Resiko</a:t>
            </a:r>
            <a:r>
              <a:rPr lang="en-US" dirty="0"/>
              <a:t> 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koartasio</a:t>
            </a:r>
            <a:r>
              <a:rPr lang="en-US" dirty="0"/>
              <a:t> aorta </a:t>
            </a:r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genetik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Turner.</a:t>
            </a:r>
            <a:br>
              <a:rPr lang="en-US" dirty="0"/>
            </a:br>
            <a:r>
              <a:rPr lang="en-US" dirty="0" err="1"/>
              <a:t>Koartasio</a:t>
            </a:r>
            <a:r>
              <a:rPr lang="en-US" dirty="0"/>
              <a:t> aorta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bawaan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katup</a:t>
            </a:r>
            <a:endParaRPr lang="en-US" dirty="0"/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 aorta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katup</a:t>
            </a:r>
            <a:r>
              <a:rPr lang="en-US" dirty="0"/>
              <a:t> </a:t>
            </a:r>
            <a:r>
              <a:rPr lang="en-US" dirty="0" err="1"/>
              <a:t>bikuspidalis</a:t>
            </a:r>
            <a:r>
              <a:rPr lang="en-US" dirty="0"/>
              <a:t>).</a:t>
            </a:r>
          </a:p>
        </p:txBody>
      </p:sp>
      <p:pic>
        <p:nvPicPr>
          <p:cNvPr id="15364" name="Picture 2" descr="http://medicastore.com/images/koartasio_ao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781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ASD (Arterial </a:t>
            </a:r>
            <a:r>
              <a:rPr lang="en-US" dirty="0" err="1"/>
              <a:t>Septal</a:t>
            </a:r>
            <a:r>
              <a:rPr lang="en-US" dirty="0"/>
              <a:t> </a:t>
            </a:r>
            <a:r>
              <a:rPr lang="en-US" dirty="0" err="1"/>
              <a:t>Defek</a:t>
            </a:r>
            <a:r>
              <a:rPr lang="en-US" dirty="0"/>
              <a:t>)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ASD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katup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left to right shunt. </a:t>
            </a:r>
          </a:p>
          <a:p>
            <a:r>
              <a:rPr lang="en-US" dirty="0"/>
              <a:t>ASD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arteri</a:t>
            </a:r>
            <a:r>
              <a:rPr lang="en-US" dirty="0"/>
              <a:t> </a:t>
            </a:r>
            <a:r>
              <a:rPr lang="en-US" dirty="0" err="1"/>
              <a:t>pulmonaris</a:t>
            </a:r>
            <a:r>
              <a:rPr lang="en-US" dirty="0"/>
              <a:t>, </a:t>
            </a:r>
          </a:p>
          <a:p>
            <a:r>
              <a:rPr lang="en-US" dirty="0" err="1"/>
              <a:t>biasanya</a:t>
            </a:r>
            <a:r>
              <a:rPr lang="en-US" dirty="0"/>
              <a:t> asymptomatic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.</a:t>
            </a:r>
          </a:p>
        </p:txBody>
      </p:sp>
      <p:pic>
        <p:nvPicPr>
          <p:cNvPr id="16388" name="Picture 4" descr="http://www.doctortipster.com/wp-content/uploads/2011/07/interatrial-septal-defect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6955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7427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647700"/>
            <a:ext cx="6934200" cy="495300"/>
          </a:xfrm>
        </p:spPr>
        <p:txBody>
          <a:bodyPr>
            <a:normAutofit/>
          </a:bodyPr>
          <a:lstStyle/>
          <a:p>
            <a:r>
              <a:rPr lang="en-US" dirty="0"/>
              <a:t>VSD (</a:t>
            </a:r>
            <a:r>
              <a:rPr lang="en-US" dirty="0" err="1"/>
              <a:t>Ventrikel</a:t>
            </a:r>
            <a:r>
              <a:rPr lang="en-US" dirty="0"/>
              <a:t> </a:t>
            </a:r>
            <a:r>
              <a:rPr lang="en-US" dirty="0" err="1"/>
              <a:t>Septal</a:t>
            </a:r>
            <a:r>
              <a:rPr lang="en-US" dirty="0"/>
              <a:t> </a:t>
            </a:r>
            <a:r>
              <a:rPr lang="en-US" dirty="0" err="1"/>
              <a:t>Defek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6388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/>
              <a:t>Pada</a:t>
            </a:r>
            <a:r>
              <a:rPr lang="en-US" sz="5100" dirty="0"/>
              <a:t> VSD </a:t>
            </a:r>
            <a:r>
              <a:rPr lang="en-US" sz="5100" dirty="0" err="1"/>
              <a:t>terjadi</a:t>
            </a:r>
            <a:r>
              <a:rPr lang="en-US" sz="5100" dirty="0"/>
              <a:t> </a:t>
            </a:r>
            <a:r>
              <a:rPr lang="en-US" sz="5100" dirty="0" err="1"/>
              <a:t>kerusakan</a:t>
            </a:r>
            <a:r>
              <a:rPr lang="en-US" sz="5100" dirty="0"/>
              <a:t> </a:t>
            </a:r>
            <a:r>
              <a:rPr lang="en-US" sz="5100" dirty="0" err="1"/>
              <a:t>katup</a:t>
            </a:r>
            <a:r>
              <a:rPr lang="en-US" sz="5100" dirty="0"/>
              <a:t> </a:t>
            </a:r>
            <a:r>
              <a:rPr lang="en-US" sz="5100" dirty="0" err="1"/>
              <a:t>jantung</a:t>
            </a:r>
            <a:r>
              <a:rPr lang="en-US" sz="5100" dirty="0"/>
              <a:t> </a:t>
            </a:r>
            <a:r>
              <a:rPr lang="en-US" sz="5100" dirty="0" err="1"/>
              <a:t>akibat</a:t>
            </a:r>
            <a:r>
              <a:rPr lang="en-US" sz="5100" dirty="0"/>
              <a:t> </a:t>
            </a:r>
            <a:r>
              <a:rPr lang="en-US" sz="5100" dirty="0" err="1"/>
              <a:t>lubang</a:t>
            </a:r>
            <a:r>
              <a:rPr lang="en-US" sz="5100" dirty="0"/>
              <a:t> </a:t>
            </a:r>
            <a:r>
              <a:rPr lang="en-US" sz="5100" dirty="0" err="1"/>
              <a:t>pada</a:t>
            </a:r>
            <a:r>
              <a:rPr lang="en-US" sz="5100" dirty="0"/>
              <a:t> septum </a:t>
            </a:r>
            <a:r>
              <a:rPr lang="en-US" sz="5100" dirty="0" err="1"/>
              <a:t>ventrikel</a:t>
            </a:r>
            <a:r>
              <a:rPr lang="en-US" sz="5100" dirty="0"/>
              <a:t> (</a:t>
            </a:r>
            <a:r>
              <a:rPr lang="en-US" sz="5100" dirty="0" err="1"/>
              <a:t>dinding</a:t>
            </a:r>
            <a:r>
              <a:rPr lang="en-US" sz="5100" dirty="0"/>
              <a:t> yang </a:t>
            </a:r>
            <a:r>
              <a:rPr lang="en-US" sz="5100" dirty="0" err="1"/>
              <a:t>memisahkan</a:t>
            </a:r>
            <a:r>
              <a:rPr lang="en-US" sz="5100" dirty="0"/>
              <a:t> </a:t>
            </a:r>
            <a:r>
              <a:rPr lang="en-US" sz="5100" dirty="0" err="1"/>
              <a:t>jantung</a:t>
            </a:r>
            <a:r>
              <a:rPr lang="en-US" sz="5100" dirty="0"/>
              <a:t> </a:t>
            </a:r>
            <a:r>
              <a:rPr lang="en-US" sz="5100" dirty="0" err="1"/>
              <a:t>bagian</a:t>
            </a:r>
            <a:r>
              <a:rPr lang="en-US" sz="5100" dirty="0"/>
              <a:t> </a:t>
            </a:r>
            <a:r>
              <a:rPr lang="en-US" sz="5100" dirty="0" err="1"/>
              <a:t>bawah</a:t>
            </a:r>
            <a:r>
              <a:rPr lang="en-US" sz="5100" dirty="0"/>
              <a:t> /</a:t>
            </a:r>
            <a:r>
              <a:rPr lang="en-US" sz="5100" dirty="0" err="1"/>
              <a:t>memisahkan</a:t>
            </a:r>
            <a:r>
              <a:rPr lang="en-US" sz="5100" dirty="0"/>
              <a:t> </a:t>
            </a:r>
            <a:r>
              <a:rPr lang="en-US" sz="5100" dirty="0" err="1"/>
              <a:t>ventrikel</a:t>
            </a:r>
            <a:r>
              <a:rPr lang="en-US" sz="5100" dirty="0"/>
              <a:t> </a:t>
            </a:r>
            <a:r>
              <a:rPr lang="en-US" sz="5100" dirty="0" err="1"/>
              <a:t>kiri</a:t>
            </a:r>
            <a:r>
              <a:rPr lang="en-US" sz="5100" dirty="0"/>
              <a:t>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ventrikel</a:t>
            </a:r>
            <a:r>
              <a:rPr lang="en-US" sz="5100" dirty="0"/>
              <a:t> </a:t>
            </a:r>
            <a:r>
              <a:rPr lang="en-US" sz="5100" dirty="0" err="1"/>
              <a:t>kanan</a:t>
            </a:r>
            <a:r>
              <a:rPr lang="en-US" sz="5100" dirty="0"/>
              <a:t>).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/>
              <a:t>dimana</a:t>
            </a:r>
            <a:r>
              <a:rPr lang="en-US" sz="5100" dirty="0"/>
              <a:t> </a:t>
            </a:r>
            <a:r>
              <a:rPr lang="en-US" sz="5100" dirty="0" err="1"/>
              <a:t>akan</a:t>
            </a:r>
            <a:r>
              <a:rPr lang="en-US" sz="5100" dirty="0"/>
              <a:t> </a:t>
            </a:r>
            <a:r>
              <a:rPr lang="en-US" sz="5100" dirty="0" err="1"/>
              <a:t>terjadi</a:t>
            </a:r>
            <a:r>
              <a:rPr lang="en-US" sz="5100" dirty="0"/>
              <a:t> </a:t>
            </a:r>
            <a:r>
              <a:rPr lang="en-US" sz="5100" dirty="0" err="1"/>
              <a:t>juga</a:t>
            </a:r>
            <a:r>
              <a:rPr lang="en-US" sz="5100" dirty="0"/>
              <a:t> left to right shunt (</a:t>
            </a:r>
            <a:r>
              <a:rPr lang="en-US" sz="5100" dirty="0" err="1"/>
              <a:t>aliran</a:t>
            </a:r>
            <a:r>
              <a:rPr lang="en-US" sz="5100" dirty="0"/>
              <a:t> </a:t>
            </a:r>
            <a:r>
              <a:rPr lang="en-US" sz="5100" dirty="0" err="1"/>
              <a:t>jantung</a:t>
            </a:r>
            <a:r>
              <a:rPr lang="en-US" sz="5100" dirty="0"/>
              <a:t> </a:t>
            </a:r>
            <a:r>
              <a:rPr lang="en-US" sz="5100" dirty="0" err="1"/>
              <a:t>tidak</a:t>
            </a:r>
            <a:r>
              <a:rPr lang="en-US" sz="5100" dirty="0"/>
              <a:t> </a:t>
            </a:r>
            <a:r>
              <a:rPr lang="en-US" sz="5100" dirty="0" err="1"/>
              <a:t>semestinya</a:t>
            </a:r>
            <a:r>
              <a:rPr lang="en-US" sz="5100" dirty="0"/>
              <a:t>),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/>
              <a:t>bagian</a:t>
            </a:r>
            <a:r>
              <a:rPr lang="en-US" sz="5100" dirty="0"/>
              <a:t> septum yang </a:t>
            </a:r>
            <a:r>
              <a:rPr lang="en-US" sz="5100" dirty="0" err="1"/>
              <a:t>mengalami</a:t>
            </a:r>
            <a:r>
              <a:rPr lang="en-US" sz="5100" dirty="0"/>
              <a:t> </a:t>
            </a:r>
            <a:r>
              <a:rPr lang="en-US" sz="5100" dirty="0" err="1"/>
              <a:t>abnormalitas</a:t>
            </a:r>
            <a:r>
              <a:rPr lang="en-US" sz="5100" dirty="0"/>
              <a:t> </a:t>
            </a:r>
            <a:r>
              <a:rPr lang="en-US" sz="5100" dirty="0" err="1"/>
              <a:t>biasanya</a:t>
            </a:r>
            <a:r>
              <a:rPr lang="en-US" sz="5100" dirty="0"/>
              <a:t> </a:t>
            </a:r>
            <a:r>
              <a:rPr lang="en-US" sz="5100" dirty="0" err="1"/>
              <a:t>adalah</a:t>
            </a:r>
            <a:r>
              <a:rPr lang="en-US" sz="5100" dirty="0"/>
              <a:t> </a:t>
            </a:r>
            <a:r>
              <a:rPr lang="en-US" sz="5100" dirty="0" err="1"/>
              <a:t>bagian</a:t>
            </a:r>
            <a:r>
              <a:rPr lang="en-US" sz="5100" dirty="0"/>
              <a:t> septum </a:t>
            </a:r>
            <a:r>
              <a:rPr lang="en-US" sz="5100" dirty="0" err="1"/>
              <a:t>membranosa</a:t>
            </a:r>
            <a:r>
              <a:rPr lang="en-US" sz="5100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/>
              <a:t>Penyebabnya</a:t>
            </a:r>
            <a:r>
              <a:rPr lang="en-US" sz="5100" dirty="0"/>
              <a:t> </a:t>
            </a:r>
            <a:r>
              <a:rPr lang="en-US" sz="5100" dirty="0" err="1"/>
              <a:t>tidak</a:t>
            </a:r>
            <a:r>
              <a:rPr lang="en-US" sz="5100" dirty="0"/>
              <a:t> </a:t>
            </a:r>
            <a:r>
              <a:rPr lang="en-US" sz="5100" dirty="0" err="1"/>
              <a:t>diketahui.suatu</a:t>
            </a:r>
            <a:r>
              <a:rPr lang="en-US" sz="5100" dirty="0"/>
              <a:t> </a:t>
            </a:r>
            <a:r>
              <a:rPr lang="en-US" sz="5100" dirty="0" err="1"/>
              <a:t>kelainan</a:t>
            </a:r>
            <a:r>
              <a:rPr lang="en-US" sz="5100" dirty="0"/>
              <a:t> </a:t>
            </a:r>
            <a:r>
              <a:rPr lang="en-US" sz="5100" dirty="0" err="1"/>
              <a:t>jantung</a:t>
            </a:r>
            <a:r>
              <a:rPr lang="en-US" sz="5100" dirty="0"/>
              <a:t> </a:t>
            </a:r>
            <a:r>
              <a:rPr lang="en-US" sz="5100" dirty="0" err="1"/>
              <a:t>bawaan</a:t>
            </a:r>
            <a:r>
              <a:rPr lang="en-US" sz="5100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/>
              <a:t>Bila</a:t>
            </a:r>
            <a:r>
              <a:rPr lang="en-US" sz="5100" dirty="0"/>
              <a:t> </a:t>
            </a:r>
            <a:r>
              <a:rPr lang="en-US" sz="5100" dirty="0" err="1"/>
              <a:t>lubangnya</a:t>
            </a:r>
            <a:r>
              <a:rPr lang="en-US" sz="5100" dirty="0"/>
              <a:t> </a:t>
            </a:r>
            <a:r>
              <a:rPr lang="en-US" sz="5100" dirty="0" err="1"/>
              <a:t>sangat</a:t>
            </a:r>
            <a:r>
              <a:rPr lang="en-US" sz="5100" dirty="0"/>
              <a:t> </a:t>
            </a:r>
            <a:r>
              <a:rPr lang="en-US" sz="5100" dirty="0" err="1"/>
              <a:t>kecil</a:t>
            </a:r>
            <a:r>
              <a:rPr lang="en-US" sz="5100" dirty="0"/>
              <a:t>, </a:t>
            </a:r>
            <a:r>
              <a:rPr lang="en-US" sz="5100" dirty="0" err="1"/>
              <a:t>tidak</a:t>
            </a:r>
            <a:r>
              <a:rPr lang="en-US" sz="5100" dirty="0"/>
              <a:t> </a:t>
            </a:r>
            <a:r>
              <a:rPr lang="en-US" sz="5100" dirty="0" err="1"/>
              <a:t>menimbulkan</a:t>
            </a:r>
            <a:r>
              <a:rPr lang="en-US" sz="5100" dirty="0"/>
              <a:t> </a:t>
            </a:r>
            <a:r>
              <a:rPr lang="en-US" sz="5100" dirty="0" err="1"/>
              <a:t>gejala</a:t>
            </a:r>
            <a:r>
              <a:rPr lang="en-US" sz="5100" dirty="0"/>
              <a:t>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seringkali</a:t>
            </a:r>
            <a:r>
              <a:rPr lang="en-US" sz="5100" dirty="0"/>
              <a:t> </a:t>
            </a:r>
            <a:r>
              <a:rPr lang="en-US" sz="5100" dirty="0" err="1"/>
              <a:t>menutup</a:t>
            </a:r>
            <a:r>
              <a:rPr lang="en-US" sz="5100" dirty="0"/>
              <a:t> </a:t>
            </a:r>
            <a:r>
              <a:rPr lang="en-US" sz="5100" dirty="0" err="1"/>
              <a:t>dengan</a:t>
            </a:r>
            <a:r>
              <a:rPr lang="en-US" sz="5100" dirty="0"/>
              <a:t> </a:t>
            </a:r>
            <a:r>
              <a:rPr lang="en-US" sz="5100" dirty="0" err="1"/>
              <a:t>sendirinya</a:t>
            </a:r>
            <a:r>
              <a:rPr lang="en-US" sz="5100" dirty="0"/>
              <a:t> </a:t>
            </a:r>
            <a:r>
              <a:rPr lang="en-US" sz="5100" dirty="0" err="1"/>
              <a:t>sebelum</a:t>
            </a:r>
            <a:r>
              <a:rPr lang="en-US" sz="5100" dirty="0"/>
              <a:t> </a:t>
            </a:r>
            <a:r>
              <a:rPr lang="en-US" sz="5100" dirty="0" err="1"/>
              <a:t>anak</a:t>
            </a:r>
            <a:r>
              <a:rPr lang="en-US" sz="5100" dirty="0"/>
              <a:t> </a:t>
            </a:r>
            <a:r>
              <a:rPr lang="en-US" sz="5100" dirty="0" err="1"/>
              <a:t>berumur</a:t>
            </a:r>
            <a:r>
              <a:rPr lang="en-US" sz="5100" dirty="0"/>
              <a:t> 18 </a:t>
            </a:r>
            <a:r>
              <a:rPr lang="en-US" sz="5100" dirty="0" err="1"/>
              <a:t>tahun</a:t>
            </a:r>
            <a:r>
              <a:rPr lang="en-US" sz="5100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err="1"/>
              <a:t>Pada</a:t>
            </a:r>
            <a:r>
              <a:rPr lang="en-US" sz="5100" dirty="0"/>
              <a:t> </a:t>
            </a:r>
            <a:r>
              <a:rPr lang="en-US" sz="5100" dirty="0" err="1"/>
              <a:t>kasus</a:t>
            </a:r>
            <a:r>
              <a:rPr lang="en-US" sz="5100" dirty="0"/>
              <a:t> yang </a:t>
            </a:r>
            <a:r>
              <a:rPr lang="en-US" sz="5100" dirty="0" err="1"/>
              <a:t>lebih</a:t>
            </a:r>
            <a:r>
              <a:rPr lang="en-US" sz="5100" dirty="0"/>
              <a:t> </a:t>
            </a:r>
            <a:r>
              <a:rPr lang="en-US" sz="5100" dirty="0" err="1"/>
              <a:t>berat</a:t>
            </a:r>
            <a:r>
              <a:rPr lang="en-US" sz="5100" dirty="0"/>
              <a:t>,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/>
              <a:t>	</a:t>
            </a:r>
            <a:r>
              <a:rPr lang="en-US" sz="5100" dirty="0" err="1"/>
              <a:t>bisa</a:t>
            </a:r>
            <a:r>
              <a:rPr lang="en-US" sz="5100" dirty="0"/>
              <a:t> </a:t>
            </a:r>
            <a:r>
              <a:rPr lang="en-US" sz="5100" dirty="0" err="1"/>
              <a:t>terjadi</a:t>
            </a:r>
            <a:r>
              <a:rPr lang="en-US" sz="5100" dirty="0"/>
              <a:t> </a:t>
            </a:r>
            <a:r>
              <a:rPr lang="en-US" sz="5100" dirty="0" err="1"/>
              <a:t>kelainan</a:t>
            </a:r>
            <a:r>
              <a:rPr lang="en-US" sz="5100" dirty="0"/>
              <a:t> </a:t>
            </a:r>
            <a:r>
              <a:rPr lang="en-US" sz="5100" dirty="0" err="1"/>
              <a:t>fungsi</a:t>
            </a:r>
            <a:r>
              <a:rPr lang="en-US" sz="5100" dirty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/>
              <a:t>	</a:t>
            </a:r>
            <a:r>
              <a:rPr lang="en-US" sz="5100" dirty="0" err="1"/>
              <a:t>ventrikel</a:t>
            </a:r>
            <a:r>
              <a:rPr lang="en-US" sz="5100" dirty="0"/>
              <a:t>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gagal</a:t>
            </a:r>
            <a:r>
              <a:rPr lang="en-US" sz="5100" dirty="0"/>
              <a:t> </a:t>
            </a:r>
            <a:r>
              <a:rPr lang="en-US" sz="5100" dirty="0" err="1"/>
              <a:t>jantung</a:t>
            </a:r>
            <a:r>
              <a:rPr lang="en-US" sz="5100" dirty="0"/>
              <a:t>.</a:t>
            </a:r>
            <a:br>
              <a:rPr lang="en-US" sz="5100" dirty="0"/>
            </a:br>
            <a:endParaRPr lang="en-US" sz="51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17412" name="Picture 2" descr="http://www.childrenshospital.org/cfapps/mml/viewBLOB.cfm?MEDIA_ID=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4.bp.blogspot.com/_MCdLOttsqWw/TLxiP2T3dvI/AAAAAAAAEeE/L4gbhCd6cCI/s320/Ventricular+Septal+De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4904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Stenosis Katup Aorta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/>
          <a:p>
            <a:r>
              <a:rPr lang="en-US" sz="2600"/>
              <a:t>Adalah suatu penyempitan atau penyumbatan pada katup aorta.</a:t>
            </a:r>
          </a:p>
          <a:p>
            <a:r>
              <a:rPr lang="en-US" sz="2600"/>
              <a:t>Dalam keadaan normal, katup aorta terdiri dari 3 kuncup yang akan menutup dan membuka sehingga darah bisa melewatinya.</a:t>
            </a:r>
          </a:p>
          <a:p>
            <a:r>
              <a:rPr lang="en-US" sz="2600"/>
              <a:t>Pada stenosis katup aorta, biasanya katup hanya terdiri dari 2 kuncup sehingga lubangnya lebih sempit dan bisa menghambat aliran darah. </a:t>
            </a:r>
          </a:p>
          <a:p>
            <a:r>
              <a:rPr lang="en-US" sz="2600"/>
              <a:t>Akibatnya ventrikel kiri harus memompa lebih kuat agar darah bisa melewati katup aorta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6299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Q26 Malformasi kongenital vena 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54563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Q26.0 </a:t>
            </a:r>
            <a:r>
              <a:rPr lang="fi-FI" b="1" dirty="0"/>
              <a:t>Stenosis kongenital vena cava</a:t>
            </a:r>
            <a:r>
              <a:rPr lang="en-US" b="1" dirty="0"/>
              <a:t>;</a:t>
            </a:r>
            <a:r>
              <a:rPr lang="fi-FI" dirty="0"/>
              <a:t>  Stenosis kongenital vena cava (inferior)(superior)</a:t>
            </a:r>
            <a:endParaRPr lang="en-US" dirty="0"/>
          </a:p>
          <a:p>
            <a:r>
              <a:rPr lang="fi-FI" dirty="0"/>
              <a:t>Q26.1 </a:t>
            </a:r>
            <a:r>
              <a:rPr lang="fi-FI" b="1" dirty="0"/>
              <a:t>Superior vena cava kiri menetap </a:t>
            </a:r>
            <a:r>
              <a:rPr lang="fi-FI" dirty="0"/>
              <a:t>(persistent)</a:t>
            </a:r>
            <a:endParaRPr lang="en-US" dirty="0"/>
          </a:p>
          <a:p>
            <a:r>
              <a:rPr lang="fi-FI" dirty="0"/>
              <a:t>Q26.2 </a:t>
            </a:r>
            <a:r>
              <a:rPr lang="fi-FI" b="1" dirty="0"/>
              <a:t>Anomali total koneksi vena pulmonalis</a:t>
            </a:r>
            <a:endParaRPr lang="en-US" b="1" dirty="0"/>
          </a:p>
          <a:p>
            <a:r>
              <a:rPr lang="fi-FI" dirty="0"/>
              <a:t>Q26.3 </a:t>
            </a:r>
            <a:r>
              <a:rPr lang="fi-FI" b="1" dirty="0"/>
              <a:t>Anomali partial koneksi vena pulmonalis</a:t>
            </a:r>
            <a:endParaRPr lang="en-US" b="1" dirty="0"/>
          </a:p>
          <a:p>
            <a:r>
              <a:rPr lang="fi-FI" dirty="0"/>
              <a:t>Q26.4 </a:t>
            </a:r>
            <a:r>
              <a:rPr lang="fi-FI" b="1" dirty="0"/>
              <a:t>Anomali koneksi vena pulmonalis</a:t>
            </a:r>
            <a:r>
              <a:rPr lang="fi-FI" dirty="0"/>
              <a:t>, tidak dijelaskan</a:t>
            </a:r>
            <a:endParaRPr lang="en-US" dirty="0"/>
          </a:p>
          <a:p>
            <a:r>
              <a:rPr lang="fi-FI" dirty="0"/>
              <a:t>Q26.5 </a:t>
            </a:r>
            <a:r>
              <a:rPr lang="fi-FI" b="1" dirty="0"/>
              <a:t>Anomali koneksi vena porta</a:t>
            </a:r>
            <a:endParaRPr lang="en-US" b="1" dirty="0"/>
          </a:p>
          <a:p>
            <a:r>
              <a:rPr lang="fi-FI" dirty="0"/>
              <a:t>Q26.6 </a:t>
            </a:r>
            <a:r>
              <a:rPr lang="fi-FI" b="1" dirty="0"/>
              <a:t>Fistula vena porta – arteri hepatika</a:t>
            </a:r>
            <a:endParaRPr lang="en-US" b="1" dirty="0"/>
          </a:p>
          <a:p>
            <a:r>
              <a:rPr lang="fi-FI" dirty="0"/>
              <a:t>Q26.8 </a:t>
            </a:r>
            <a:r>
              <a:rPr lang="fi-FI" b="1" dirty="0"/>
              <a:t>Malformasi kongenital lain vena besar</a:t>
            </a:r>
            <a:r>
              <a:rPr lang="en-US" dirty="0"/>
              <a:t>;</a:t>
            </a:r>
            <a:r>
              <a:rPr lang="fi-FI" dirty="0"/>
              <a:t> </a:t>
            </a:r>
            <a:r>
              <a:rPr lang="it-IT" dirty="0"/>
              <a:t>Absen v. cava (inferior)(superior), </a:t>
            </a:r>
            <a:r>
              <a:rPr lang="en-US" dirty="0"/>
              <a:t>;</a:t>
            </a:r>
            <a:r>
              <a:rPr lang="it-IT" dirty="0"/>
              <a:t>  Penerusan vena cava inferior ke v. Azygos, </a:t>
            </a:r>
            <a:r>
              <a:rPr lang="en-US" dirty="0"/>
              <a:t>;</a:t>
            </a:r>
            <a:r>
              <a:rPr lang="it-IT" dirty="0"/>
              <a:t>  Vena kardinalis sinistro-posterior persistent, </a:t>
            </a:r>
            <a:r>
              <a:rPr lang="en-US" dirty="0"/>
              <a:t>;</a:t>
            </a:r>
            <a:r>
              <a:rPr lang="it-IT" dirty="0"/>
              <a:t>  Sindroma scimitar (seperti golok)</a:t>
            </a:r>
            <a:endParaRPr lang="en-US" dirty="0"/>
          </a:p>
          <a:p>
            <a:r>
              <a:rPr lang="it-IT" dirty="0"/>
              <a:t>Q26.9 </a:t>
            </a:r>
            <a:r>
              <a:rPr lang="it-IT" b="1" dirty="0"/>
              <a:t>Malformasi kongenital vena besar, </a:t>
            </a:r>
            <a:r>
              <a:rPr lang="it-IT" dirty="0"/>
              <a:t>tidak dijelaskan</a:t>
            </a:r>
            <a:r>
              <a:rPr lang="en-US" dirty="0"/>
              <a:t>;</a:t>
            </a:r>
            <a:r>
              <a:rPr lang="it-IT" dirty="0"/>
              <a:t> Anomali vena cava (inferior)(superior)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863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it-IT" dirty="0"/>
              <a:t>Q27 Malformasi kongenital lain sistem pembuluh darah perifer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77500" lnSpcReduction="20000"/>
          </a:bodyPr>
          <a:lstStyle/>
          <a:p>
            <a:r>
              <a:rPr lang="it-IT" i="1" dirty="0"/>
              <a:t>Kecuali</a:t>
            </a:r>
            <a:r>
              <a:rPr lang="it-IT" dirty="0"/>
              <a:t>:        aneurisma retina kongenital (Q14.1), anomali av coronaria (Q24.5),  anomali arteri pulmonalis (Q25.5-Q25.7),  anomali av cerebralis dan precerebralis (Q28.0-Q28.3) ,  haemangioma dan lymphangioma (D18.-)</a:t>
            </a:r>
            <a:endParaRPr lang="en-US" dirty="0"/>
          </a:p>
          <a:p>
            <a:r>
              <a:rPr lang="it-IT" dirty="0"/>
              <a:t>Q27.0 </a:t>
            </a:r>
            <a:r>
              <a:rPr lang="it-IT" b="1" dirty="0"/>
              <a:t>Absen dan hipoplasia kongenital arteri umbilikalis </a:t>
            </a:r>
            <a:r>
              <a:rPr lang="it-IT" dirty="0"/>
              <a:t>: </a:t>
            </a:r>
            <a:r>
              <a:rPr lang="en-AU" dirty="0"/>
              <a:t>Single umbilical artery – a. </a:t>
            </a:r>
            <a:r>
              <a:rPr lang="en-AU" dirty="0" err="1"/>
              <a:t>umbilikalis</a:t>
            </a:r>
            <a:r>
              <a:rPr lang="en-AU" dirty="0"/>
              <a:t> </a:t>
            </a:r>
            <a:r>
              <a:rPr lang="en-AU" dirty="0" err="1"/>
              <a:t>tunggal</a:t>
            </a:r>
            <a:endParaRPr lang="en-US" dirty="0"/>
          </a:p>
          <a:p>
            <a:r>
              <a:rPr lang="en-AU" dirty="0"/>
              <a:t>Q27.1 </a:t>
            </a:r>
            <a:r>
              <a:rPr lang="en-AU" b="1" dirty="0"/>
              <a:t>Stenosis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arteri</a:t>
            </a:r>
            <a:r>
              <a:rPr lang="en-AU" b="1" dirty="0"/>
              <a:t> </a:t>
            </a:r>
            <a:r>
              <a:rPr lang="en-AU" b="1" dirty="0" err="1"/>
              <a:t>renalis</a:t>
            </a:r>
            <a:endParaRPr lang="en-US" b="1" dirty="0"/>
          </a:p>
          <a:p>
            <a:r>
              <a:rPr lang="en-AU" dirty="0"/>
              <a:t>Q27.2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arteri</a:t>
            </a:r>
            <a:r>
              <a:rPr lang="en-AU" b="1" dirty="0"/>
              <a:t> </a:t>
            </a:r>
            <a:r>
              <a:rPr lang="en-AU" b="1" dirty="0" err="1"/>
              <a:t>renalis</a:t>
            </a:r>
            <a:r>
              <a:rPr lang="en-AU" b="1" dirty="0"/>
              <a:t> </a:t>
            </a:r>
            <a:r>
              <a:rPr lang="en-AU" dirty="0"/>
              <a:t>,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</a:t>
            </a:r>
            <a:r>
              <a:rPr lang="en-AU" dirty="0" err="1"/>
              <a:t>arteri</a:t>
            </a:r>
            <a:r>
              <a:rPr lang="en-AU" dirty="0"/>
              <a:t> </a:t>
            </a:r>
            <a:r>
              <a:rPr lang="en-AU" dirty="0" err="1"/>
              <a:t>renalis</a:t>
            </a:r>
            <a:r>
              <a:rPr lang="en-AU" dirty="0"/>
              <a:t> NOS, , </a:t>
            </a:r>
            <a:r>
              <a:rPr lang="it-IT" dirty="0"/>
              <a:t>Arteri renalis ganda</a:t>
            </a:r>
            <a:endParaRPr lang="en-US" dirty="0"/>
          </a:p>
          <a:p>
            <a:r>
              <a:rPr lang="it-IT" dirty="0"/>
              <a:t>Q27.3 </a:t>
            </a:r>
            <a:r>
              <a:rPr lang="it-IT" b="1" dirty="0"/>
              <a:t>Malformasi arteriovena perifer, </a:t>
            </a:r>
            <a:r>
              <a:rPr lang="it-IT" dirty="0"/>
              <a:t>Aneurisma arteriovenaa ,</a:t>
            </a:r>
          </a:p>
          <a:p>
            <a:pPr lvl="1"/>
            <a:r>
              <a:rPr lang="it-IT" dirty="0"/>
              <a:t> </a:t>
            </a:r>
            <a:r>
              <a:rPr lang="it-IT" i="1" dirty="0"/>
              <a:t>Kecuali</a:t>
            </a:r>
            <a:r>
              <a:rPr lang="it-IT" dirty="0"/>
              <a:t>: aneurisma arteriovena didapat (I77.0)</a:t>
            </a:r>
            <a:endParaRPr lang="en-US" dirty="0"/>
          </a:p>
          <a:p>
            <a:r>
              <a:rPr lang="it-IT" dirty="0"/>
              <a:t>Q27.4 </a:t>
            </a:r>
            <a:r>
              <a:rPr lang="it-IT" b="1" dirty="0"/>
              <a:t>Phlebektasia kongenital</a:t>
            </a:r>
            <a:endParaRPr lang="en-US" b="1" dirty="0"/>
          </a:p>
          <a:p>
            <a:r>
              <a:rPr lang="it-IT" dirty="0"/>
              <a:t>Q27.8 Malformasi kongenital lain yang dijelaskan pada sistem vaskuler perifer ,   A. subclavia aberrant,  Absen arteri atau vena NEC, atresia arteri atau vena NEC,  Striktura arteri kongenital ,  Aneurisma (perifer) kongenital ;Varix kongenital:</a:t>
            </a:r>
            <a:endParaRPr lang="en-US" dirty="0"/>
          </a:p>
          <a:p>
            <a:r>
              <a:rPr lang="it-IT" dirty="0"/>
              <a:t>Q27.9 Malformasi kongenital sistem vaskuler perifer, tidak dijelaskan,  </a:t>
            </a:r>
            <a:r>
              <a:rPr lang="fi-FI" dirty="0"/>
              <a:t>Anomali arteri atau vena 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75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Q28 Malformasi kongenital lain sistem sirkulas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 fontScale="85000" lnSpcReduction="10000"/>
          </a:bodyPr>
          <a:lstStyle/>
          <a:p>
            <a:r>
              <a:rPr lang="fi-FI" i="1" dirty="0"/>
              <a:t>Kecuali</a:t>
            </a:r>
            <a:r>
              <a:rPr lang="fi-FI" dirty="0"/>
              <a:t>: aneurisma kongenital: </a:t>
            </a:r>
            <a:r>
              <a:rPr lang="en-US" dirty="0"/>
              <a:t>;</a:t>
            </a:r>
            <a:r>
              <a:rPr lang="fi-FI" dirty="0"/>
              <a:t>  NOS (Q27.8), perifer (Q27.8)</a:t>
            </a:r>
            <a:r>
              <a:rPr lang="en-US" dirty="0"/>
              <a:t>;</a:t>
            </a:r>
            <a:r>
              <a:rPr lang="fi-FI" dirty="0"/>
              <a:t> retina (Q14.1), koroner (Q24.5), pulmonalis (Q25.7), ruptur pada:  malformasi arteriovena serebralis (I60.8)</a:t>
            </a:r>
            <a:r>
              <a:rPr lang="en-US" dirty="0"/>
              <a:t>;</a:t>
            </a:r>
            <a:r>
              <a:rPr lang="fi-FI" dirty="0"/>
              <a:t>  malformasi pembuluh preserebralis (I72.-)</a:t>
            </a:r>
            <a:endParaRPr lang="en-US" dirty="0"/>
          </a:p>
          <a:p>
            <a:endParaRPr lang="fi-FI" sz="1400" dirty="0"/>
          </a:p>
          <a:p>
            <a:r>
              <a:rPr lang="fi-FI" dirty="0"/>
              <a:t>Q28.0 </a:t>
            </a:r>
            <a:r>
              <a:rPr lang="fi-FI" b="1" dirty="0"/>
              <a:t>Malformasi arteriovena pembuluh preserebralis</a:t>
            </a:r>
            <a:r>
              <a:rPr lang="en-US" b="1" dirty="0"/>
              <a:t>;</a:t>
            </a:r>
            <a:r>
              <a:rPr lang="fi-FI" dirty="0"/>
              <a:t>Aneurisma arteriovena preserebralis kongenital (nonruptured)</a:t>
            </a:r>
            <a:endParaRPr lang="en-US" dirty="0"/>
          </a:p>
          <a:p>
            <a:r>
              <a:rPr lang="fi-FI" dirty="0"/>
              <a:t>Q28.1 </a:t>
            </a:r>
            <a:r>
              <a:rPr lang="fi-FI" b="1" dirty="0"/>
              <a:t>Malformasi lain pembuluh preserebralis</a:t>
            </a:r>
            <a:r>
              <a:rPr lang="en-US" dirty="0"/>
              <a:t>;</a:t>
            </a:r>
            <a:r>
              <a:rPr lang="fi-FI" dirty="0"/>
              <a:t> Malformasi kongenital av. preserebralis NOS</a:t>
            </a:r>
            <a:r>
              <a:rPr lang="en-US" dirty="0"/>
              <a:t>;</a:t>
            </a:r>
            <a:r>
              <a:rPr lang="fi-FI" dirty="0"/>
              <a:t> Aneurisma kongenital preserebralis (nonruptured)</a:t>
            </a:r>
            <a:endParaRPr lang="en-US" dirty="0"/>
          </a:p>
          <a:p>
            <a:r>
              <a:rPr lang="fi-FI" dirty="0"/>
              <a:t>Q28.2 </a:t>
            </a:r>
            <a:r>
              <a:rPr lang="fi-FI" b="1" dirty="0"/>
              <a:t>Malformasi arteriovena pembuluh cerebralis</a:t>
            </a:r>
            <a:r>
              <a:rPr lang="en-US" b="1" dirty="0"/>
              <a:t>;</a:t>
            </a:r>
            <a:r>
              <a:rPr lang="fi-FI" dirty="0"/>
              <a:t>  Malformasi arteriovena otak NOS, </a:t>
            </a:r>
            <a:r>
              <a:rPr lang="en-US" dirty="0"/>
              <a:t>;</a:t>
            </a:r>
            <a:r>
              <a:rPr lang="fi-FI" dirty="0"/>
              <a:t>  Aneurisma kongenital av serebralis (nonruptured)</a:t>
            </a:r>
            <a:endParaRPr lang="en-US" dirty="0"/>
          </a:p>
          <a:p>
            <a:r>
              <a:rPr lang="fi-FI" dirty="0"/>
              <a:t>Q28.3 </a:t>
            </a:r>
            <a:r>
              <a:rPr lang="fi-FI" b="1" dirty="0"/>
              <a:t>Malformasi lain pembuluh serebralis</a:t>
            </a:r>
            <a:r>
              <a:rPr lang="en-US" b="1" dirty="0"/>
              <a:t>;</a:t>
            </a:r>
            <a:r>
              <a:rPr lang="fi-FI" dirty="0"/>
              <a:t>Malformasi kongenital av serebralis NOS</a:t>
            </a:r>
            <a:r>
              <a:rPr lang="en-US" dirty="0"/>
              <a:t>;</a:t>
            </a:r>
            <a:r>
              <a:rPr lang="fi-FI" dirty="0"/>
              <a:t> Aneurisma serebralis kongenital (nonruptured) </a:t>
            </a:r>
            <a:endParaRPr lang="en-US" dirty="0"/>
          </a:p>
          <a:p>
            <a:r>
              <a:rPr lang="fi-FI" dirty="0"/>
              <a:t>Q28.8 Malformasi kongenital lain yang dijelaskan pada sistem sirkulasi</a:t>
            </a:r>
            <a:r>
              <a:rPr lang="en-US" dirty="0"/>
              <a:t>;</a:t>
            </a:r>
            <a:r>
              <a:rPr lang="fi-FI" dirty="0"/>
              <a:t>Aneurisma kongenital, situs dijelaskan NEC</a:t>
            </a:r>
            <a:endParaRPr lang="en-US" dirty="0"/>
          </a:p>
          <a:p>
            <a:r>
              <a:rPr lang="fi-FI" dirty="0"/>
              <a:t>Q28.9 Malformasi kongenital sistem sirkulasi, tidak 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352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/>
              <a:t>Congenital aneurisma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dirty="0" err="1"/>
              <a:t>Aneurisma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pelebaran</a:t>
            </a:r>
            <a:r>
              <a:rPr lang="en-US" sz="2400" dirty="0"/>
              <a:t> abnormal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    </a:t>
            </a:r>
            <a:r>
              <a:rPr lang="en-US" sz="2400" dirty="0" err="1"/>
              <a:t>penggelembungan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arteri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    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.</a:t>
            </a:r>
          </a:p>
          <a:p>
            <a:pPr>
              <a:defRPr/>
            </a:pP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aneurisma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. </a:t>
            </a:r>
          </a:p>
          <a:p>
            <a:pPr>
              <a:defRPr/>
            </a:pP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aneurisma</a:t>
            </a:r>
            <a:r>
              <a:rPr lang="en-US" sz="2400" dirty="0"/>
              <a:t> </a:t>
            </a:r>
            <a:r>
              <a:rPr lang="en-US" sz="2400" dirty="0" err="1"/>
              <a:t>hadir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 (</a:t>
            </a:r>
            <a:r>
              <a:rPr lang="en-US" sz="2400" dirty="0" err="1"/>
              <a:t>kongenital</a:t>
            </a:r>
            <a:r>
              <a:rPr lang="en-US" sz="2400" dirty="0"/>
              <a:t>)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cacat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arteri</a:t>
            </a:r>
            <a:r>
              <a:rPr lang="en-US" sz="2400" dirty="0"/>
              <a:t>. </a:t>
            </a:r>
          </a:p>
          <a:p>
            <a:pPr>
              <a:defRPr/>
            </a:pP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aneurisma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400" dirty="0" err="1"/>
              <a:t>Aneurisma</a:t>
            </a:r>
            <a:r>
              <a:rPr lang="en-US" sz="2400" dirty="0"/>
              <a:t> aorta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arteri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yang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 </a:t>
            </a:r>
          </a:p>
          <a:p>
            <a:pPr lvl="1">
              <a:defRPr/>
            </a:pPr>
            <a:r>
              <a:rPr lang="en-US" sz="2400" dirty="0" err="1"/>
              <a:t>Aneurisma</a:t>
            </a:r>
            <a:r>
              <a:rPr lang="en-US" sz="2400" dirty="0"/>
              <a:t>  </a:t>
            </a:r>
            <a:r>
              <a:rPr lang="en-US" sz="2400" dirty="0" err="1"/>
              <a:t>serebral</a:t>
            </a:r>
            <a:r>
              <a:rPr lang="en-US" sz="2400" dirty="0"/>
              <a:t>  :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,</a:t>
            </a:r>
          </a:p>
          <a:p>
            <a:pPr lvl="1">
              <a:defRPr/>
            </a:pPr>
            <a:r>
              <a:rPr lang="en-US" sz="2400" dirty="0" err="1"/>
              <a:t>Aneurisma</a:t>
            </a:r>
            <a:r>
              <a:rPr lang="en-US" sz="2400" dirty="0"/>
              <a:t>  </a:t>
            </a:r>
            <a:r>
              <a:rPr lang="en-US" sz="2400" dirty="0" err="1"/>
              <a:t>arteri</a:t>
            </a:r>
            <a:r>
              <a:rPr lang="en-US" sz="2400" dirty="0"/>
              <a:t> </a:t>
            </a:r>
            <a:r>
              <a:rPr lang="en-US" sz="2400" dirty="0" err="1"/>
              <a:t>poplitea</a:t>
            </a:r>
            <a:r>
              <a:rPr lang="en-US" sz="2400" dirty="0"/>
              <a:t> : </a:t>
            </a:r>
            <a:r>
              <a:rPr lang="en-US" sz="2400" dirty="0" err="1"/>
              <a:t>pada</a:t>
            </a:r>
            <a:r>
              <a:rPr lang="en-US" sz="2400" dirty="0"/>
              <a:t> kaki di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lutut</a:t>
            </a:r>
            <a:r>
              <a:rPr lang="en-US" sz="2400" dirty="0"/>
              <a:t> </a:t>
            </a:r>
          </a:p>
          <a:p>
            <a:pPr lvl="1">
              <a:defRPr/>
            </a:pPr>
            <a:r>
              <a:rPr lang="en-US" sz="2400" dirty="0" err="1"/>
              <a:t>Aneurisma</a:t>
            </a:r>
            <a:r>
              <a:rPr lang="en-US" sz="2400" dirty="0"/>
              <a:t>  </a:t>
            </a:r>
            <a:r>
              <a:rPr lang="en-US" sz="2400" dirty="0" err="1"/>
              <a:t>arteri</a:t>
            </a:r>
            <a:r>
              <a:rPr lang="en-US" sz="2400" dirty="0"/>
              <a:t> </a:t>
            </a:r>
            <a:r>
              <a:rPr lang="en-US" sz="2400" dirty="0" err="1"/>
              <a:t>mesenterika</a:t>
            </a:r>
            <a:r>
              <a:rPr lang="en-US" sz="2400" dirty="0"/>
              <a:t> :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usus</a:t>
            </a:r>
            <a:r>
              <a:rPr lang="en-US" sz="2400" dirty="0"/>
              <a:t> ,</a:t>
            </a:r>
          </a:p>
          <a:p>
            <a:pPr lvl="1">
              <a:defRPr/>
            </a:pPr>
            <a:r>
              <a:rPr lang="en-US" sz="2400" dirty="0" err="1"/>
              <a:t>Aneurisma</a:t>
            </a:r>
            <a:r>
              <a:rPr lang="en-US" sz="2400" dirty="0"/>
              <a:t>  </a:t>
            </a:r>
            <a:r>
              <a:rPr lang="en-US" sz="2400" dirty="0" err="1"/>
              <a:t>arteri</a:t>
            </a:r>
            <a:r>
              <a:rPr lang="en-US" sz="2400" dirty="0"/>
              <a:t> </a:t>
            </a:r>
            <a:r>
              <a:rPr lang="en-US" sz="2400" dirty="0" err="1"/>
              <a:t>limpa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organ </a:t>
            </a:r>
            <a:r>
              <a:rPr lang="en-US" sz="2400" dirty="0" err="1"/>
              <a:t>Limpa</a:t>
            </a:r>
            <a:r>
              <a:rPr lang="en-US" sz="2400" dirty="0"/>
              <a:t> .</a:t>
            </a:r>
          </a:p>
        </p:txBody>
      </p:sp>
      <p:pic>
        <p:nvPicPr>
          <p:cNvPr id="18436" name="Picture 9" descr="https://encrypted-tbn1.gstatic.com/images?q=tbn:ANd9GcQHbdeba3efGSc2V51uPVWZq416ZpnE_b-io3244QU2WdNlLM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050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198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fi-FI" dirty="0"/>
              <a:t>Q30-Q34    Malformasi kongenital sistem pernafasan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fi-FI" dirty="0"/>
              <a:t>Q30 Malformasi kongenital hidung</a:t>
            </a:r>
            <a:endParaRPr lang="en-US" dirty="0"/>
          </a:p>
          <a:p>
            <a:r>
              <a:rPr lang="de-DE" dirty="0"/>
              <a:t>Q31 Malformasi kongenital larynx</a:t>
            </a:r>
            <a:endParaRPr lang="en-US" dirty="0"/>
          </a:p>
          <a:p>
            <a:r>
              <a:rPr lang="en-US" dirty="0"/>
              <a:t>Q32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trachea </a:t>
            </a:r>
            <a:r>
              <a:rPr lang="en-US" dirty="0" err="1"/>
              <a:t>dan</a:t>
            </a:r>
            <a:r>
              <a:rPr lang="en-US" dirty="0"/>
              <a:t> bronchus</a:t>
            </a:r>
          </a:p>
          <a:p>
            <a:r>
              <a:rPr lang="en-US" dirty="0"/>
              <a:t>Q33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paru-paru</a:t>
            </a:r>
            <a:endParaRPr lang="en-US" dirty="0"/>
          </a:p>
          <a:p>
            <a:r>
              <a:rPr lang="fi-FI" dirty="0"/>
              <a:t>Q34 Malformasi kongenital lain pada sistem pernafasan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038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2800" dirty="0" err="1"/>
              <a:t>Malformasi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pernapasan</a:t>
            </a:r>
            <a:r>
              <a:rPr lang="en-US" sz="2800" dirty="0"/>
              <a:t> 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paru-paru</a:t>
            </a:r>
            <a:r>
              <a:rPr lang="en-US" sz="2800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</a:rPr>
              <a:t>Cystic fibrosis (CF) </a:t>
            </a:r>
            <a:r>
              <a:rPr lang="en-US" sz="4000" b="1" dirty="0" err="1">
                <a:solidFill>
                  <a:srgbClr val="FF0000"/>
                </a:solidFill>
              </a:rPr>
              <a:t>paru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kelainan</a:t>
            </a:r>
            <a:r>
              <a:rPr lang="en-US" sz="4000" dirty="0"/>
              <a:t> </a:t>
            </a:r>
            <a:r>
              <a:rPr lang="en-US" sz="4000" dirty="0" err="1"/>
              <a:t>genetik</a:t>
            </a:r>
            <a:r>
              <a:rPr lang="en-US" sz="4000" dirty="0"/>
              <a:t> yang </a:t>
            </a:r>
            <a:r>
              <a:rPr lang="en-US" sz="4000" dirty="0" err="1"/>
              <a:t>menyebabkan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abnormalitas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pada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sel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penghasil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mukus</a:t>
            </a:r>
            <a:r>
              <a:rPr lang="en-US" sz="4000" dirty="0"/>
              <a:t>.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penderita</a:t>
            </a:r>
            <a:r>
              <a:rPr lang="en-US" sz="4000" dirty="0"/>
              <a:t> CF </a:t>
            </a:r>
            <a:r>
              <a:rPr lang="en-US" sz="4000" dirty="0" err="1"/>
              <a:t>paru</a:t>
            </a:r>
            <a:r>
              <a:rPr lang="en-US" sz="4000" dirty="0"/>
              <a:t>, </a:t>
            </a:r>
            <a:r>
              <a:rPr lang="en-US" sz="4000" dirty="0" err="1"/>
              <a:t>mukus</a:t>
            </a:r>
            <a:r>
              <a:rPr lang="en-US" sz="4000" dirty="0"/>
              <a:t>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mengendap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saluran</a:t>
            </a:r>
            <a:r>
              <a:rPr lang="en-US" sz="4000" dirty="0"/>
              <a:t> </a:t>
            </a:r>
            <a:r>
              <a:rPr lang="en-US" sz="4000" dirty="0" err="1"/>
              <a:t>napas</a:t>
            </a:r>
            <a:r>
              <a:rPr lang="en-US" sz="4000" dirty="0"/>
              <a:t> </a:t>
            </a:r>
            <a:r>
              <a:rPr lang="en-US" sz="4000" dirty="0" err="1"/>
              <a:t>sehingga</a:t>
            </a:r>
            <a:r>
              <a:rPr lang="en-US" sz="4000" dirty="0"/>
              <a:t> </a:t>
            </a:r>
            <a:r>
              <a:rPr lang="en-US" sz="4000" dirty="0" err="1"/>
              <a:t>mengganggu</a:t>
            </a:r>
            <a:r>
              <a:rPr lang="en-US" sz="4000" dirty="0"/>
              <a:t> </a:t>
            </a:r>
            <a:r>
              <a:rPr lang="en-US" sz="4000" dirty="0" err="1"/>
              <a:t>proses</a:t>
            </a:r>
            <a:r>
              <a:rPr lang="en-US" sz="4000" dirty="0"/>
              <a:t> </a:t>
            </a:r>
            <a:r>
              <a:rPr lang="en-US" sz="4000" dirty="0" err="1"/>
              <a:t>pertukaran</a:t>
            </a:r>
            <a:r>
              <a:rPr lang="en-US" sz="4000" dirty="0"/>
              <a:t> </a:t>
            </a:r>
            <a:r>
              <a:rPr lang="en-US" sz="4000" dirty="0" err="1"/>
              <a:t>oksigen</a:t>
            </a:r>
            <a:r>
              <a:rPr lang="en-US" sz="4000" dirty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err="1"/>
              <a:t>Abnormalitas</a:t>
            </a:r>
            <a:r>
              <a:rPr lang="en-US" sz="4000" dirty="0"/>
              <a:t> </a:t>
            </a:r>
            <a:r>
              <a:rPr lang="en-US" sz="4000" dirty="0" err="1"/>
              <a:t>pembentukan</a:t>
            </a:r>
            <a:r>
              <a:rPr lang="en-US" sz="4000" dirty="0"/>
              <a:t> </a:t>
            </a:r>
            <a:r>
              <a:rPr lang="en-US" sz="4000" dirty="0" err="1"/>
              <a:t>trakea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paru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berupa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atresia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atau</a:t>
            </a:r>
            <a:r>
              <a:rPr lang="en-US" sz="4000" b="1" dirty="0">
                <a:solidFill>
                  <a:srgbClr val="FF0000"/>
                </a:solidFill>
              </a:rPr>
              <a:t> fistula </a:t>
            </a:r>
            <a:r>
              <a:rPr lang="en-US" sz="4000" b="1" dirty="0" err="1">
                <a:solidFill>
                  <a:srgbClr val="FF0000"/>
                </a:solidFill>
              </a:rPr>
              <a:t>trakea</a:t>
            </a:r>
            <a:r>
              <a:rPr lang="en-US" sz="4000" dirty="0"/>
              <a:t>.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Atresia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adalah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kegagalan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pembentukan</a:t>
            </a:r>
            <a:r>
              <a:rPr lang="en-US" sz="4000" dirty="0"/>
              <a:t>, </a:t>
            </a:r>
            <a:r>
              <a:rPr lang="en-US" sz="4000" dirty="0">
                <a:sym typeface="Wingdings" pitchFamily="2" charset="2"/>
              </a:rPr>
              <a:t>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atresia</a:t>
            </a:r>
            <a:r>
              <a:rPr lang="en-US" sz="4000" dirty="0"/>
              <a:t> </a:t>
            </a:r>
            <a:r>
              <a:rPr lang="en-US" sz="4000" dirty="0" err="1"/>
              <a:t>trakea</a:t>
            </a:r>
            <a:r>
              <a:rPr lang="en-US" sz="4000" dirty="0"/>
              <a:t>,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ditemukan</a:t>
            </a:r>
            <a:r>
              <a:rPr lang="en-US" sz="4000" dirty="0"/>
              <a:t> </a:t>
            </a:r>
            <a:r>
              <a:rPr lang="en-US" sz="4000" dirty="0" err="1"/>
              <a:t>trakea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paru</a:t>
            </a:r>
            <a:r>
              <a:rPr lang="en-US" sz="4000" dirty="0"/>
              <a:t>.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b="1" dirty="0">
                <a:solidFill>
                  <a:srgbClr val="FF0000"/>
                </a:solidFill>
              </a:rPr>
              <a:t>Fistula </a:t>
            </a:r>
            <a:r>
              <a:rPr lang="en-US" sz="4000" b="1" dirty="0" err="1">
                <a:solidFill>
                  <a:srgbClr val="FF0000"/>
                </a:solidFill>
              </a:rPr>
              <a:t>adalah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sambungan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antar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saluran</a:t>
            </a:r>
            <a:r>
              <a:rPr lang="en-US" sz="4000" b="1" dirty="0">
                <a:solidFill>
                  <a:srgbClr val="FF0000"/>
                </a:solidFill>
              </a:rPr>
              <a:t> yang abnormal</a:t>
            </a:r>
            <a:r>
              <a:rPr lang="en-US" sz="4000" dirty="0"/>
              <a:t>, </a:t>
            </a:r>
            <a:r>
              <a:rPr lang="en-US" sz="4000" dirty="0">
                <a:sym typeface="Wingdings" pitchFamily="2" charset="2"/>
              </a:rPr>
              <a:t> </a:t>
            </a:r>
            <a:r>
              <a:rPr lang="en-US" sz="4000" dirty="0" err="1"/>
              <a:t>pada</a:t>
            </a:r>
            <a:r>
              <a:rPr lang="en-US" sz="4000" dirty="0"/>
              <a:t> fistula </a:t>
            </a:r>
            <a:r>
              <a:rPr lang="en-US" sz="4000" dirty="0" err="1"/>
              <a:t>trakea</a:t>
            </a:r>
            <a:r>
              <a:rPr lang="en-US" sz="4000" dirty="0"/>
              <a:t>, </a:t>
            </a:r>
            <a:r>
              <a:rPr lang="en-US" sz="4000" dirty="0" err="1"/>
              <a:t>terdapat</a:t>
            </a:r>
            <a:r>
              <a:rPr lang="en-US" sz="4000" dirty="0"/>
              <a:t> </a:t>
            </a:r>
            <a:r>
              <a:rPr lang="en-US" sz="4000" dirty="0" err="1"/>
              <a:t>koneksi</a:t>
            </a:r>
            <a:r>
              <a:rPr lang="en-US" sz="4000" dirty="0"/>
              <a:t> yang abnormal </a:t>
            </a:r>
            <a:r>
              <a:rPr lang="en-US" sz="4000" dirty="0" err="1"/>
              <a:t>antara</a:t>
            </a:r>
            <a:r>
              <a:rPr lang="en-US" sz="4000" dirty="0"/>
              <a:t> </a:t>
            </a:r>
            <a:r>
              <a:rPr lang="en-US" sz="4000" dirty="0" err="1"/>
              <a:t>trakea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esofagus</a:t>
            </a:r>
            <a:r>
              <a:rPr lang="en-US" sz="40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err="1"/>
              <a:t>Malformasi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anomali</a:t>
            </a:r>
            <a:r>
              <a:rPr lang="en-US" sz="2800" dirty="0"/>
              <a:t> </a:t>
            </a:r>
            <a:r>
              <a:rPr lang="en-US" sz="2800" dirty="0" err="1"/>
              <a:t>kongenital</a:t>
            </a:r>
            <a:r>
              <a:rPr lang="en-US" sz="2800" dirty="0"/>
              <a:t> (</a:t>
            </a:r>
            <a:r>
              <a:rPr lang="en-US" sz="2800" dirty="0" err="1"/>
              <a:t>cacat</a:t>
            </a:r>
            <a:r>
              <a:rPr lang="en-US" sz="2800" dirty="0"/>
              <a:t> </a:t>
            </a:r>
            <a:r>
              <a:rPr lang="en-US" sz="2800" dirty="0" err="1"/>
              <a:t>bawaan</a:t>
            </a:r>
            <a:r>
              <a:rPr lang="en-US" sz="2800" dirty="0"/>
              <a:t>)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715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/>
              <a:t>Ada 2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malformasi</a:t>
            </a:r>
            <a:r>
              <a:rPr lang="en-US" sz="2000" dirty="0"/>
              <a:t> </a:t>
            </a:r>
            <a:r>
              <a:rPr lang="en-US" sz="2000" dirty="0" err="1"/>
              <a:t>kongenital</a:t>
            </a:r>
            <a:endParaRPr lang="en-US" sz="2000" dirty="0"/>
          </a:p>
          <a:p>
            <a:pPr eaLnBrk="1" hangingPunct="1">
              <a:spcBef>
                <a:spcPct val="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Monotopik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err="1"/>
              <a:t>adalah</a:t>
            </a:r>
            <a:r>
              <a:rPr lang="en-US" sz="2000" dirty="0"/>
              <a:t> </a:t>
            </a:r>
            <a:r>
              <a:rPr lang="en-US" sz="2000" dirty="0" err="1"/>
              <a:t>anomali</a:t>
            </a:r>
            <a:r>
              <a:rPr lang="en-US" sz="2000" dirty="0"/>
              <a:t> (</a:t>
            </a:r>
            <a:r>
              <a:rPr lang="en-US" sz="2000" dirty="0" err="1"/>
              <a:t>kecacatan</a:t>
            </a:r>
            <a:r>
              <a:rPr lang="en-US" sz="2000" dirty="0"/>
              <a:t>) yang </a:t>
            </a:r>
            <a:r>
              <a:rPr lang="en-US" sz="2000" dirty="0" err="1"/>
              <a:t>terjadi</a:t>
            </a:r>
            <a:r>
              <a:rPr lang="en-US" sz="2000" dirty="0"/>
              <a:t> di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yang </a:t>
            </a:r>
            <a:r>
              <a:rPr lang="en-US" sz="2000" dirty="0" err="1"/>
              <a:t>berdekatan</a:t>
            </a:r>
            <a:r>
              <a:rPr lang="en-US" sz="2000" dirty="0"/>
              <a:t>,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err="1"/>
              <a:t>contoh</a:t>
            </a:r>
            <a:r>
              <a:rPr lang="en-US" sz="2000" dirty="0"/>
              <a:t>: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err="1"/>
              <a:t>Sirenomelia</a:t>
            </a:r>
            <a:r>
              <a:rPr lang="en-US" sz="2000" dirty="0"/>
              <a:t>  (kaki </a:t>
            </a:r>
            <a:r>
              <a:rPr lang="en-US" sz="2000" dirty="0" err="1"/>
              <a:t>menyatu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bentuknya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sirip</a:t>
            </a:r>
            <a:r>
              <a:rPr lang="en-US" sz="2000" dirty="0"/>
              <a:t> </a:t>
            </a:r>
            <a:r>
              <a:rPr lang="en-US" sz="2000" dirty="0" err="1"/>
              <a:t>ikan</a:t>
            </a:r>
            <a:r>
              <a:rPr lang="en-US" sz="2000" dirty="0"/>
              <a:t>),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err="1"/>
              <a:t>Holoprosencephaly</a:t>
            </a:r>
            <a:r>
              <a:rPr lang="en-US" sz="2000" dirty="0"/>
              <a:t>  (</a:t>
            </a:r>
            <a:r>
              <a:rPr lang="en-US" sz="2000" dirty="0" err="1"/>
              <a:t>kegagalan</a:t>
            </a:r>
            <a:r>
              <a:rPr lang="en-US" sz="2000" dirty="0"/>
              <a:t> </a:t>
            </a:r>
            <a:r>
              <a:rPr lang="en-US" sz="2000" dirty="0" err="1"/>
              <a:t>berkembangnya</a:t>
            </a:r>
            <a:r>
              <a:rPr lang="en-US" sz="2000" dirty="0"/>
              <a:t> forebrain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wajah</a:t>
            </a:r>
            <a:r>
              <a:rPr lang="en-US" sz="2000" dirty="0"/>
              <a:t>);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/>
              <a:t>Robinson  defect (agenesis </a:t>
            </a:r>
            <a:r>
              <a:rPr lang="en-US" sz="2000" dirty="0" err="1"/>
              <a:t>membran</a:t>
            </a:r>
            <a:r>
              <a:rPr lang="en-US" sz="2000" dirty="0"/>
              <a:t> </a:t>
            </a:r>
            <a:r>
              <a:rPr lang="en-US" sz="2000" dirty="0" err="1"/>
              <a:t>kloaka</a:t>
            </a:r>
            <a:r>
              <a:rPr lang="en-US" sz="2000" dirty="0"/>
              <a:t> yang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kegagalan</a:t>
            </a:r>
            <a:r>
              <a:rPr lang="en-US" sz="2000" dirty="0"/>
              <a:t> </a:t>
            </a:r>
            <a:r>
              <a:rPr lang="en-US" sz="2000" dirty="0" err="1"/>
              <a:t>pembentukan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kelamin</a:t>
            </a:r>
            <a:r>
              <a:rPr lang="en-US" sz="2000" dirty="0"/>
              <a:t> </a:t>
            </a:r>
            <a:r>
              <a:rPr lang="en-US" sz="2000" dirty="0" err="1"/>
              <a:t>eksternal</a:t>
            </a:r>
            <a:r>
              <a:rPr lang="en-US" sz="2000" dirty="0"/>
              <a:t>, </a:t>
            </a:r>
            <a:r>
              <a:rPr lang="en-US" sz="2000" dirty="0" err="1"/>
              <a:t>lubang</a:t>
            </a:r>
            <a:r>
              <a:rPr lang="en-US" sz="2000" dirty="0"/>
              <a:t> anus,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uretra</a:t>
            </a:r>
            <a:r>
              <a:rPr lang="en-US" sz="2000" dirty="0"/>
              <a:t>);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err="1"/>
              <a:t>Otocephaly</a:t>
            </a:r>
            <a:r>
              <a:rPr lang="en-US" sz="2000" dirty="0"/>
              <a:t>  (</a:t>
            </a:r>
            <a:r>
              <a:rPr lang="en-US" sz="2000" dirty="0" err="1"/>
              <a:t>kegagalan</a:t>
            </a:r>
            <a:r>
              <a:rPr lang="en-US" sz="2000" dirty="0"/>
              <a:t> </a:t>
            </a:r>
            <a:r>
              <a:rPr lang="en-US" sz="2000" dirty="0" err="1"/>
              <a:t>pembentukan</a:t>
            </a:r>
            <a:r>
              <a:rPr lang="en-US" sz="2000" dirty="0"/>
              <a:t> </a:t>
            </a:r>
            <a:r>
              <a:rPr lang="en-US" sz="2000" dirty="0" err="1"/>
              <a:t>rahang</a:t>
            </a:r>
            <a:r>
              <a:rPr lang="en-US" sz="2000" dirty="0"/>
              <a:t> </a:t>
            </a:r>
            <a:r>
              <a:rPr lang="en-US" sz="2000" dirty="0" err="1"/>
              <a:t>bawah</a:t>
            </a:r>
            <a:r>
              <a:rPr lang="en-US" sz="2000" dirty="0"/>
              <a:t>),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</a:t>
            </a:r>
            <a:r>
              <a:rPr lang="en-US" sz="2000" dirty="0" err="1"/>
              <a:t>holoprosencephaly</a:t>
            </a:r>
            <a:endParaRPr lang="en-US" sz="2000" dirty="0"/>
          </a:p>
          <a:p>
            <a:pPr eaLnBrk="1" hangingPunct="1">
              <a:spcBef>
                <a:spcPct val="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Politopik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err="1"/>
              <a:t>adalah</a:t>
            </a:r>
            <a:r>
              <a:rPr lang="en-US" sz="2000" dirty="0"/>
              <a:t> </a:t>
            </a:r>
            <a:r>
              <a:rPr lang="en-US" sz="2000" dirty="0" err="1"/>
              <a:t>anomali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di </a:t>
            </a:r>
            <a:r>
              <a:rPr lang="en-US" sz="2000" dirty="0" err="1"/>
              <a:t>tempat</a:t>
            </a:r>
            <a:r>
              <a:rPr lang="en-US" sz="2000" dirty="0"/>
              <a:t> 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 </a:t>
            </a:r>
            <a:r>
              <a:rPr lang="en-US" sz="2000" dirty="0" err="1"/>
              <a:t>letaknya</a:t>
            </a:r>
            <a:r>
              <a:rPr lang="en-US" sz="2000" dirty="0"/>
              <a:t>,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err="1"/>
              <a:t>contoh</a:t>
            </a:r>
            <a:r>
              <a:rPr lang="en-US" sz="2000" dirty="0"/>
              <a:t>: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err="1"/>
              <a:t>goldenhart</a:t>
            </a:r>
            <a:r>
              <a:rPr lang="en-US" sz="2000" dirty="0"/>
              <a:t> syndrome (</a:t>
            </a:r>
            <a:r>
              <a:rPr lang="en-US" sz="2000" dirty="0" err="1"/>
              <a:t>kelainan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telinga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tulang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); 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err="1"/>
              <a:t>d'George</a:t>
            </a:r>
            <a:r>
              <a:rPr lang="en-US" sz="2000" dirty="0"/>
              <a:t> </a:t>
            </a:r>
            <a:r>
              <a:rPr lang="en-US" sz="2000" dirty="0" err="1"/>
              <a:t>sydrome</a:t>
            </a:r>
            <a:r>
              <a:rPr lang="en-US" sz="2000" dirty="0"/>
              <a:t> (</a:t>
            </a:r>
            <a:r>
              <a:rPr lang="en-US" sz="2000" dirty="0" err="1"/>
              <a:t>kelainan</a:t>
            </a:r>
            <a:r>
              <a:rPr lang="en-US" sz="2000" dirty="0"/>
              <a:t> tetralogy </a:t>
            </a:r>
            <a:r>
              <a:rPr lang="en-US" sz="2000" dirty="0" err="1"/>
              <a:t>fallot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jantung</a:t>
            </a:r>
            <a:r>
              <a:rPr lang="en-US" sz="2000" dirty="0"/>
              <a:t>; abnormal </a:t>
            </a:r>
            <a:r>
              <a:rPr lang="en-US" sz="2000" dirty="0" err="1"/>
              <a:t>facies</a:t>
            </a:r>
            <a:r>
              <a:rPr lang="en-US" sz="2000" dirty="0"/>
              <a:t>; aplasia thymus;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bibir</a:t>
            </a:r>
            <a:r>
              <a:rPr lang="en-US" sz="2000" dirty="0"/>
              <a:t> </a:t>
            </a:r>
            <a:r>
              <a:rPr lang="en-US" sz="2000" dirty="0" err="1"/>
              <a:t>sumbing</a:t>
            </a:r>
            <a:r>
              <a:rPr lang="en-US" sz="2000" dirty="0"/>
              <a:t>)</a:t>
            </a:r>
          </a:p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5492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Q30 Malformasi kongenital hidung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i="1" dirty="0"/>
              <a:t>Kecuali</a:t>
            </a:r>
            <a:r>
              <a:rPr lang="fi-FI" dirty="0"/>
              <a:t>: deviasi kongenital septum hidung(Q67.4) </a:t>
            </a:r>
            <a:endParaRPr lang="en-US" dirty="0"/>
          </a:p>
          <a:p>
            <a:endParaRPr lang="fi-FI" dirty="0"/>
          </a:p>
          <a:p>
            <a:r>
              <a:rPr lang="fi-FI" dirty="0"/>
              <a:t>Q30.0 </a:t>
            </a:r>
            <a:r>
              <a:rPr lang="fi-FI" b="1" dirty="0"/>
              <a:t>Atresia choanae</a:t>
            </a:r>
            <a:r>
              <a:rPr lang="en-US" b="1" dirty="0"/>
              <a:t>;</a:t>
            </a:r>
            <a:r>
              <a:rPr lang="fi-FI" b="1" dirty="0"/>
              <a:t> </a:t>
            </a:r>
            <a:r>
              <a:rPr lang="fi-FI" dirty="0"/>
              <a:t>Atresia nares (anterior)(posterior)</a:t>
            </a:r>
            <a:r>
              <a:rPr lang="en-US" dirty="0"/>
              <a:t>;</a:t>
            </a:r>
            <a:r>
              <a:rPr lang="fi-FI" dirty="0"/>
              <a:t> Stenosis kongenital nares (anterior)(posterior)</a:t>
            </a:r>
            <a:endParaRPr lang="en-US" dirty="0"/>
          </a:p>
          <a:p>
            <a:r>
              <a:rPr lang="fi-FI" dirty="0"/>
              <a:t>Q30.1 </a:t>
            </a:r>
            <a:r>
              <a:rPr lang="fi-FI" b="1" dirty="0"/>
              <a:t>Hidung agenesis dan kurang berkembang</a:t>
            </a:r>
            <a:r>
              <a:rPr lang="en-US" dirty="0"/>
              <a:t>;</a:t>
            </a:r>
            <a:r>
              <a:rPr lang="fi-FI" dirty="0"/>
              <a:t> </a:t>
            </a:r>
            <a:r>
              <a:rPr lang="de-DE" dirty="0"/>
              <a:t>Absen kongenital hidung</a:t>
            </a:r>
            <a:endParaRPr lang="en-US" dirty="0"/>
          </a:p>
          <a:p>
            <a:r>
              <a:rPr lang="de-DE" dirty="0"/>
              <a:t>Q30.2 </a:t>
            </a:r>
            <a:r>
              <a:rPr lang="de-DE" b="1" dirty="0"/>
              <a:t>Hidung retak, cekung dan belah</a:t>
            </a:r>
            <a:endParaRPr lang="en-US" b="1" dirty="0"/>
          </a:p>
          <a:p>
            <a:r>
              <a:rPr lang="de-DE" dirty="0"/>
              <a:t>Q30.3 </a:t>
            </a:r>
            <a:r>
              <a:rPr lang="de-DE" b="1" dirty="0"/>
              <a:t>Perforasi kongenital septum nasalis</a:t>
            </a:r>
            <a:endParaRPr lang="en-US" b="1" dirty="0"/>
          </a:p>
          <a:p>
            <a:r>
              <a:rPr lang="de-DE" dirty="0"/>
              <a:t>Q30.8 </a:t>
            </a:r>
            <a:r>
              <a:rPr lang="de-DE" b="1" dirty="0"/>
              <a:t>Malformasi kongenital lain hidung</a:t>
            </a:r>
            <a:r>
              <a:rPr lang="en-US" b="1" dirty="0"/>
              <a:t>;</a:t>
            </a:r>
            <a:r>
              <a:rPr lang="de-DE" dirty="0"/>
              <a:t>Accessory nose – hidung tambahan</a:t>
            </a:r>
            <a:r>
              <a:rPr lang="en-US" dirty="0"/>
              <a:t>;</a:t>
            </a:r>
            <a:r>
              <a:rPr lang="de-DE" dirty="0"/>
              <a:t> Anomali kongenital dinding sinus hidung</a:t>
            </a:r>
            <a:endParaRPr lang="en-US" dirty="0"/>
          </a:p>
          <a:p>
            <a:r>
              <a:rPr lang="de-DE" dirty="0"/>
              <a:t>Q30.9 Malformasi kongenital hidung, tidak 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103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Congenital malformations of nose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562600"/>
          </a:xfrm>
        </p:spPr>
        <p:txBody>
          <a:bodyPr/>
          <a:lstStyle/>
          <a:p>
            <a:r>
              <a:rPr lang="en-US" sz="2800"/>
              <a:t>Septum deviasi / tulang hidung bengkok</a:t>
            </a:r>
          </a:p>
          <a:p>
            <a:r>
              <a:rPr lang="en-US" sz="2800"/>
              <a:t>beberapa bentuk kelainan septum, yaitu:</a:t>
            </a:r>
          </a:p>
          <a:p>
            <a:pPr lvl="1"/>
            <a:r>
              <a:rPr lang="en-US" b="1"/>
              <a:t>Bentuk C atau S</a:t>
            </a:r>
            <a:r>
              <a:rPr lang="en-US"/>
              <a:t>, disebut dislokasi bagian bawah tulang rawan atau kartilago septum keluar dari kista maksila dan masuk ke dalam rongga hidung.</a:t>
            </a:r>
          </a:p>
          <a:p>
            <a:pPr lvl="1"/>
            <a:r>
              <a:rPr lang="en-US" b="1"/>
              <a:t>Krista</a:t>
            </a:r>
            <a:r>
              <a:rPr lang="en-US"/>
              <a:t>, yaitu adanya penonjolan tulang rawan septum yang memanjang dari depan ke belakang.</a:t>
            </a:r>
          </a:p>
          <a:p>
            <a:pPr lvl="1"/>
            <a:r>
              <a:rPr lang="en-US" b="1"/>
              <a:t>Spina, </a:t>
            </a:r>
            <a:r>
              <a:rPr lang="en-US"/>
              <a:t>yaitu penonjolan tulang rawan septum dengan bentuk sangat runcing serta pipih.</a:t>
            </a:r>
          </a:p>
          <a:p>
            <a:pPr lvl="1"/>
            <a:r>
              <a:rPr lang="en-US" b="1"/>
              <a:t>Sineka</a:t>
            </a:r>
            <a:r>
              <a:rPr lang="en-US"/>
              <a:t>, yaitu bertemunya krista septum dan melekat dengan konka di hadapannya.</a:t>
            </a:r>
          </a:p>
        </p:txBody>
      </p:sp>
    </p:spTree>
    <p:extLst>
      <p:ext uri="{BB962C8B-B14F-4D97-AF65-F5344CB8AC3E}">
        <p14:creationId xmlns:p14="http://schemas.microsoft.com/office/powerpoint/2010/main" val="13786896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/>
              <a:t>Atresia </a:t>
            </a:r>
            <a:r>
              <a:rPr lang="en-US" dirty="0" err="1"/>
              <a:t>Koana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Penutupan satu atau kedua saluran hidung oleh karena kelainan pertumbuhan tulang- tulang dan jaringan ikat. </a:t>
            </a:r>
          </a:p>
          <a:p>
            <a:r>
              <a:rPr lang="en-US"/>
              <a:t>Bayi akan sukar bernafas dan minum. </a:t>
            </a:r>
          </a:p>
          <a:p>
            <a:r>
              <a:rPr lang="en-US"/>
              <a:t>Atresia unilateral tidak memerlukan tindakan bedah segera, tetapi bila bilateral harus dilakukan tindakan operatif</a:t>
            </a:r>
          </a:p>
        </p:txBody>
      </p:sp>
    </p:spTree>
    <p:extLst>
      <p:ext uri="{BB962C8B-B14F-4D97-AF65-F5344CB8AC3E}">
        <p14:creationId xmlns:p14="http://schemas.microsoft.com/office/powerpoint/2010/main" val="23156680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>
            <a:normAutofit/>
          </a:bodyPr>
          <a:lstStyle/>
          <a:p>
            <a:r>
              <a:rPr lang="de-DE" dirty="0"/>
              <a:t>Q31 Malformasi kongenital larynx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de-DE" dirty="0"/>
              <a:t>Q31.0 </a:t>
            </a:r>
            <a:r>
              <a:rPr lang="de-DE" b="1" dirty="0"/>
              <a:t>Web pada larynx</a:t>
            </a:r>
            <a:r>
              <a:rPr lang="en-US" b="1" dirty="0"/>
              <a:t>;</a:t>
            </a:r>
            <a:r>
              <a:rPr lang="de-DE" b="1" dirty="0"/>
              <a:t> </a:t>
            </a:r>
            <a:r>
              <a:rPr lang="de-DE" dirty="0"/>
              <a:t>Web pada: larynx: NOS, glottis, subglottis</a:t>
            </a:r>
            <a:endParaRPr lang="en-US" dirty="0"/>
          </a:p>
          <a:p>
            <a:r>
              <a:rPr lang="de-DE" dirty="0"/>
              <a:t>Q31.1 </a:t>
            </a:r>
            <a:r>
              <a:rPr lang="de-DE" b="1" dirty="0"/>
              <a:t>Stenosis kongenital subglottis </a:t>
            </a:r>
            <a:endParaRPr lang="en-US" b="1" dirty="0"/>
          </a:p>
          <a:p>
            <a:r>
              <a:rPr lang="de-DE" dirty="0"/>
              <a:t>Q31.2 </a:t>
            </a:r>
            <a:r>
              <a:rPr lang="de-DE" b="1" dirty="0"/>
              <a:t>Hipoplasia larynx</a:t>
            </a:r>
            <a:endParaRPr lang="en-US" b="1" dirty="0"/>
          </a:p>
          <a:p>
            <a:r>
              <a:rPr lang="de-DE" dirty="0"/>
              <a:t>Q31.3 </a:t>
            </a:r>
            <a:r>
              <a:rPr lang="de-DE" b="1" dirty="0"/>
              <a:t>Laryngokel</a:t>
            </a:r>
            <a:endParaRPr lang="en-US" b="1" dirty="0"/>
          </a:p>
          <a:p>
            <a:r>
              <a:rPr lang="en-US" dirty="0"/>
              <a:t>Q31.4 </a:t>
            </a:r>
            <a:r>
              <a:rPr lang="en-US" b="1" dirty="0"/>
              <a:t>Stridor larynx </a:t>
            </a:r>
            <a:r>
              <a:rPr lang="en-US" b="1" dirty="0" err="1"/>
              <a:t>kongenital</a:t>
            </a:r>
            <a:r>
              <a:rPr lang="en-US" b="1" dirty="0"/>
              <a:t>; </a:t>
            </a:r>
            <a:r>
              <a:rPr lang="en-US" dirty="0"/>
              <a:t>Stridor </a:t>
            </a:r>
            <a:r>
              <a:rPr lang="en-US" dirty="0" err="1"/>
              <a:t>kongenital</a:t>
            </a:r>
            <a:r>
              <a:rPr lang="en-US" dirty="0"/>
              <a:t> (larynx) NOS</a:t>
            </a:r>
          </a:p>
          <a:p>
            <a:r>
              <a:rPr lang="fi-FI" dirty="0"/>
              <a:t>Q31.8 </a:t>
            </a:r>
            <a:r>
              <a:rPr lang="fi-FI" b="1" dirty="0"/>
              <a:t>Malformasi kongenital lain pada larynx</a:t>
            </a:r>
            <a:r>
              <a:rPr lang="en-US" dirty="0"/>
              <a:t>;</a:t>
            </a:r>
            <a:r>
              <a:rPr lang="fi-FI" dirty="0"/>
              <a:t> rawan cricoid, thyroid, epiglottis, glottis, larynx::</a:t>
            </a:r>
            <a:r>
              <a:rPr lang="en-US" dirty="0"/>
              <a:t>;</a:t>
            </a:r>
            <a:r>
              <a:rPr lang="fi-FI" dirty="0"/>
              <a:t>absen, agenesis, atau atresia</a:t>
            </a:r>
            <a:r>
              <a:rPr lang="en-US" dirty="0"/>
              <a:t>;</a:t>
            </a:r>
            <a:r>
              <a:rPr lang="fi-FI" dirty="0"/>
              <a:t> cleft thyroid cartilage – rawan tiroid belah </a:t>
            </a:r>
            <a:r>
              <a:rPr lang="en-US" dirty="0"/>
              <a:t>;</a:t>
            </a:r>
            <a:r>
              <a:rPr lang="fi-FI" dirty="0"/>
              <a:t> </a:t>
            </a:r>
            <a:r>
              <a:rPr lang="en-AU" dirty="0"/>
              <a:t>posterior cleft of cricoid cartilage – </a:t>
            </a:r>
            <a:r>
              <a:rPr lang="en-AU" dirty="0" err="1"/>
              <a:t>rawan</a:t>
            </a:r>
            <a:r>
              <a:rPr lang="en-AU" dirty="0"/>
              <a:t> cricoid </a:t>
            </a:r>
            <a:r>
              <a:rPr lang="en-AU" dirty="0" err="1"/>
              <a:t>belah</a:t>
            </a:r>
            <a:r>
              <a:rPr lang="en-AU" dirty="0"/>
              <a:t> di </a:t>
            </a:r>
            <a:r>
              <a:rPr lang="en-AU" dirty="0" err="1"/>
              <a:t>belakang</a:t>
            </a:r>
            <a:r>
              <a:rPr lang="en-US" dirty="0"/>
              <a:t>;</a:t>
            </a:r>
            <a:r>
              <a:rPr lang="en-AU" dirty="0"/>
              <a:t>  </a:t>
            </a:r>
            <a:r>
              <a:rPr lang="en-AU" dirty="0" err="1"/>
              <a:t>fissura</a:t>
            </a:r>
            <a:r>
              <a:rPr lang="en-AU" dirty="0"/>
              <a:t> epiglottis</a:t>
            </a:r>
            <a:r>
              <a:rPr lang="en-US" dirty="0"/>
              <a:t>;</a:t>
            </a:r>
            <a:r>
              <a:rPr lang="en-AU" dirty="0"/>
              <a:t>stenosis </a:t>
            </a:r>
            <a:r>
              <a:rPr lang="en-AU" dirty="0" err="1"/>
              <a:t>kongenital</a:t>
            </a:r>
            <a:r>
              <a:rPr lang="en-AU" dirty="0"/>
              <a:t> larynx NEC,</a:t>
            </a:r>
            <a:endParaRPr lang="en-US" dirty="0"/>
          </a:p>
          <a:p>
            <a:r>
              <a:rPr lang="en-AU" dirty="0"/>
              <a:t>Q31.9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larynx,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994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62000"/>
          </a:xfrm>
        </p:spPr>
        <p:txBody>
          <a:bodyPr/>
          <a:lstStyle/>
          <a:p>
            <a:r>
              <a:rPr lang="en-US" dirty="0"/>
              <a:t>Congenital </a:t>
            </a:r>
            <a:r>
              <a:rPr lang="en-US" dirty="0" err="1"/>
              <a:t>subglotic</a:t>
            </a:r>
            <a:r>
              <a:rPr lang="en-US" dirty="0"/>
              <a:t> stenosis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86400"/>
          </a:xfrm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Penyempitan</a:t>
            </a:r>
            <a:r>
              <a:rPr lang="en-US" dirty="0"/>
              <a:t> (</a:t>
            </a:r>
            <a:r>
              <a:rPr lang="en-US" dirty="0" err="1"/>
              <a:t>stenosis</a:t>
            </a:r>
            <a:r>
              <a:rPr lang="en-US" dirty="0"/>
              <a:t>) </a:t>
            </a:r>
            <a:r>
              <a:rPr lang="en-US" dirty="0" err="1"/>
              <a:t>serig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2-3 cm </a:t>
            </a:r>
            <a:r>
              <a:rPr lang="en-US" dirty="0" err="1"/>
              <a:t>dari</a:t>
            </a:r>
            <a:r>
              <a:rPr lang="en-US" dirty="0"/>
              <a:t> pita </a:t>
            </a:r>
            <a:r>
              <a:rPr lang="en-US" dirty="0" err="1"/>
              <a:t>suara</a:t>
            </a:r>
            <a:r>
              <a:rPr lang="en-US" dirty="0"/>
              <a:t>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Penyebab</a:t>
            </a:r>
            <a:r>
              <a:rPr lang="en-US" dirty="0"/>
              <a:t> : 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penebalan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submukosa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hiperplasia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mukus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fibrosis ,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cartilago</a:t>
            </a:r>
            <a:r>
              <a:rPr lang="en-US" dirty="0"/>
              <a:t> cricoid </a:t>
            </a:r>
            <a:r>
              <a:rPr lang="en-US" dirty="0" err="1"/>
              <a:t>dengan</a:t>
            </a:r>
            <a:r>
              <a:rPr lang="en-US" dirty="0"/>
              <a:t> lumen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benttuk</a:t>
            </a:r>
            <a:r>
              <a:rPr lang="en-US" dirty="0"/>
              <a:t> normal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Gejala</a:t>
            </a:r>
            <a:r>
              <a:rPr lang="en-US" dirty="0"/>
              <a:t>: stridor, </a:t>
            </a:r>
            <a:r>
              <a:rPr lang="en-US" dirty="0" err="1"/>
              <a:t>dispnoe</a:t>
            </a:r>
            <a:r>
              <a:rPr lang="en-US" dirty="0"/>
              <a:t> , </a:t>
            </a:r>
            <a:r>
              <a:rPr lang="en-US" dirty="0" err="1"/>
              <a:t>retraksi</a:t>
            </a:r>
            <a:r>
              <a:rPr lang="en-US" dirty="0"/>
              <a:t> suprarenal , epigastrium , </a:t>
            </a:r>
            <a:r>
              <a:rPr lang="en-US" dirty="0" err="1"/>
              <a:t>interkostal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subklavikula</a:t>
            </a:r>
            <a:r>
              <a:rPr lang="en-US" dirty="0"/>
              <a:t> , </a:t>
            </a:r>
            <a:r>
              <a:rPr lang="en-US" dirty="0" err="1"/>
              <a:t>sianosis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apnea </a:t>
            </a:r>
            <a:r>
              <a:rPr lang="en-US" dirty="0" err="1"/>
              <a:t>pada</a:t>
            </a:r>
            <a:r>
              <a:rPr lang="en-US" dirty="0"/>
              <a:t> stadium </a:t>
            </a:r>
            <a:r>
              <a:rPr lang="en-US" dirty="0" err="1"/>
              <a:t>berat</a:t>
            </a:r>
            <a:r>
              <a:rPr lang="en-US" dirty="0"/>
              <a:t> 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respiratory distress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Terapi</a:t>
            </a:r>
            <a:r>
              <a:rPr lang="en-US" dirty="0"/>
              <a:t> :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, 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dilatasi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laser CO2 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penyebabnya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kartilago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rekonstruksi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pembedahan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816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Laringomalacia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/>
          <a:p>
            <a:r>
              <a:rPr lang="en-US"/>
              <a:t>Kelainan kongenital laring </a:t>
            </a:r>
          </a:p>
          <a:p>
            <a:r>
              <a:rPr lang="en-US"/>
              <a:t>Paling sering ditemukan </a:t>
            </a:r>
          </a:p>
          <a:p>
            <a:r>
              <a:rPr lang="en-US"/>
              <a:t>Stadium awal : epiglotis lemah , stridor , </a:t>
            </a:r>
          </a:p>
          <a:p>
            <a:r>
              <a:rPr lang="en-US"/>
              <a:t>Terjadi sumbatan jalan nafas : retraksi suprasternal,retraksi epigastrium , interkostal dan supraklavikular </a:t>
            </a:r>
          </a:p>
          <a:p>
            <a:r>
              <a:rPr lang="en-US"/>
              <a:t>Pada sumbatan yang berat dilakukan intubasi endotracheal dan tidak boleh tracheostomy karena sering disertai tracheomalacia </a:t>
            </a:r>
          </a:p>
        </p:txBody>
      </p:sp>
    </p:spTree>
    <p:extLst>
      <p:ext uri="{BB962C8B-B14F-4D97-AF65-F5344CB8AC3E}">
        <p14:creationId xmlns:p14="http://schemas.microsoft.com/office/powerpoint/2010/main" val="28291469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Q32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trachea </a:t>
            </a:r>
            <a:r>
              <a:rPr lang="en-US" dirty="0" err="1"/>
              <a:t>dan</a:t>
            </a:r>
            <a:r>
              <a:rPr lang="en-US" dirty="0"/>
              <a:t> bronchus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AU" i="1" dirty="0" err="1"/>
              <a:t>Kecuali</a:t>
            </a:r>
            <a:r>
              <a:rPr lang="en-AU" dirty="0"/>
              <a:t>: </a:t>
            </a:r>
            <a:r>
              <a:rPr lang="en-AU" dirty="0" err="1"/>
              <a:t>bronkhiektasis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(Q33.4)</a:t>
            </a:r>
            <a:endParaRPr lang="en-US" dirty="0"/>
          </a:p>
          <a:p>
            <a:endParaRPr lang="en-AU" dirty="0"/>
          </a:p>
          <a:p>
            <a:r>
              <a:rPr lang="en-AU" dirty="0"/>
              <a:t>Q32.0 </a:t>
            </a:r>
            <a:r>
              <a:rPr lang="en-AU" b="1" dirty="0" err="1"/>
              <a:t>Tracheomalasia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endParaRPr lang="en-US" b="1" dirty="0"/>
          </a:p>
          <a:p>
            <a:r>
              <a:rPr lang="en-AU" dirty="0"/>
              <a:t>Q32.1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pada</a:t>
            </a:r>
            <a:r>
              <a:rPr lang="en-AU" b="1" dirty="0"/>
              <a:t> trachea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 err="1"/>
              <a:t>Anomali</a:t>
            </a:r>
            <a:r>
              <a:rPr lang="en-AU" dirty="0"/>
              <a:t> </a:t>
            </a:r>
            <a:r>
              <a:rPr lang="en-AU" dirty="0" err="1"/>
              <a:t>rawan</a:t>
            </a:r>
            <a:r>
              <a:rPr lang="en-AU" dirty="0"/>
              <a:t> </a:t>
            </a:r>
            <a:r>
              <a:rPr lang="en-AU" dirty="0" err="1"/>
              <a:t>trakhea</a:t>
            </a:r>
            <a:r>
              <a:rPr lang="en-US" dirty="0"/>
              <a:t>;</a:t>
            </a:r>
            <a:r>
              <a:rPr lang="en-AU" dirty="0"/>
              <a:t> Atresia </a:t>
            </a:r>
            <a:r>
              <a:rPr lang="en-AU" dirty="0" err="1"/>
              <a:t>trakhea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Trakheokel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US" dirty="0"/>
              <a:t>;</a:t>
            </a:r>
            <a:r>
              <a:rPr lang="en-AU" dirty="0"/>
              <a:t> </a:t>
            </a:r>
            <a:r>
              <a:rPr lang="en-AU" dirty="0" err="1"/>
              <a:t>Trakhea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dilatasi</a:t>
            </a:r>
            <a:r>
              <a:rPr lang="en-AU" dirty="0"/>
              <a:t>, </a:t>
            </a:r>
            <a:r>
              <a:rPr lang="en-AU" dirty="0" err="1"/>
              <a:t>malformasi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stenosis </a:t>
            </a:r>
            <a:r>
              <a:rPr lang="en-AU" dirty="0" err="1"/>
              <a:t>kongenital</a:t>
            </a:r>
            <a:r>
              <a:rPr lang="en-AU" dirty="0"/>
              <a:t> </a:t>
            </a:r>
            <a:endParaRPr lang="en-US" dirty="0"/>
          </a:p>
          <a:p>
            <a:r>
              <a:rPr lang="en-AU" dirty="0"/>
              <a:t>Q32.2 </a:t>
            </a:r>
            <a:r>
              <a:rPr lang="en-AU" b="1" dirty="0" err="1"/>
              <a:t>Bronchomalasia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endParaRPr lang="en-US" b="1" dirty="0"/>
          </a:p>
          <a:p>
            <a:r>
              <a:rPr lang="en-AU" dirty="0"/>
              <a:t>Q32.3 </a:t>
            </a:r>
            <a:r>
              <a:rPr lang="en-AU" b="1" dirty="0"/>
              <a:t>Stenosis </a:t>
            </a:r>
            <a:r>
              <a:rPr lang="en-AU" b="1" dirty="0" err="1"/>
              <a:t>kongenital</a:t>
            </a:r>
            <a:r>
              <a:rPr lang="en-AU" b="1" dirty="0"/>
              <a:t> </a:t>
            </a:r>
            <a:r>
              <a:rPr lang="en-AU" b="1" dirty="0" err="1"/>
              <a:t>bronkhus</a:t>
            </a:r>
            <a:r>
              <a:rPr lang="en-AU" b="1" dirty="0"/>
              <a:t> </a:t>
            </a:r>
            <a:endParaRPr lang="en-US" b="1" dirty="0"/>
          </a:p>
          <a:p>
            <a:r>
              <a:rPr lang="en-AU" dirty="0"/>
              <a:t>Q32.4 </a:t>
            </a:r>
            <a:r>
              <a:rPr lang="en-AU" b="1" dirty="0" err="1"/>
              <a:t>Malformasi</a:t>
            </a:r>
            <a:r>
              <a:rPr lang="en-AU" b="1" dirty="0"/>
              <a:t> </a:t>
            </a:r>
            <a:r>
              <a:rPr lang="en-AU" b="1" dirty="0" err="1"/>
              <a:t>kongenital</a:t>
            </a:r>
            <a:r>
              <a:rPr lang="en-AU" b="1" dirty="0"/>
              <a:t> lain </a:t>
            </a:r>
            <a:r>
              <a:rPr lang="en-AU" b="1" dirty="0" err="1"/>
              <a:t>bronkhus</a:t>
            </a:r>
            <a:r>
              <a:rPr lang="en-US" b="1" dirty="0"/>
              <a:t>;</a:t>
            </a:r>
            <a:r>
              <a:rPr lang="en-AU" b="1" dirty="0"/>
              <a:t> </a:t>
            </a:r>
            <a:r>
              <a:rPr lang="en-AU" dirty="0" err="1"/>
              <a:t>Bronkhus</a:t>
            </a:r>
            <a:r>
              <a:rPr lang="en-AU" dirty="0"/>
              <a:t>: </a:t>
            </a:r>
            <a:r>
              <a:rPr lang="en-AU" dirty="0" err="1"/>
              <a:t>absen</a:t>
            </a:r>
            <a:r>
              <a:rPr lang="en-AU" dirty="0"/>
              <a:t>, agenesis, atresia, </a:t>
            </a:r>
            <a:r>
              <a:rPr lang="en-AU" dirty="0" err="1"/>
              <a:t>divertikulum</a:t>
            </a:r>
            <a:r>
              <a:rPr lang="en-AU" dirty="0"/>
              <a:t>, </a:t>
            </a:r>
            <a:r>
              <a:rPr lang="en-AU" dirty="0" err="1"/>
              <a:t>malformasi</a:t>
            </a:r>
            <a:r>
              <a:rPr lang="en-AU" dirty="0"/>
              <a:t> </a:t>
            </a:r>
            <a:r>
              <a:rPr lang="en-AU" dirty="0" err="1"/>
              <a:t>kongenital</a:t>
            </a:r>
            <a:r>
              <a:rPr lang="en-AU" dirty="0"/>
              <a:t>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770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Tracheomalacia</a:t>
            </a:r>
            <a:r>
              <a:rPr lang="en-US" dirty="0"/>
              <a:t> congenital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b="1" dirty="0" err="1"/>
              <a:t>kelemahan</a:t>
            </a:r>
            <a:r>
              <a:rPr lang="en-US" sz="2400" b="1" dirty="0"/>
              <a:t> </a:t>
            </a:r>
            <a:r>
              <a:rPr lang="en-US" sz="2400" b="1" dirty="0" err="1"/>
              <a:t>trakea</a:t>
            </a:r>
            <a:r>
              <a:rPr lang="en-US" sz="2400" b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atrofi</a:t>
            </a:r>
            <a:r>
              <a:rPr lang="en-US" sz="2400" dirty="0"/>
              <a:t> </a:t>
            </a:r>
            <a:r>
              <a:rPr lang="en-US" sz="2400" dirty="0" err="1"/>
              <a:t>serat</a:t>
            </a:r>
            <a:r>
              <a:rPr lang="en-US" sz="2400" dirty="0"/>
              <a:t> </a:t>
            </a:r>
            <a:r>
              <a:rPr lang="en-US" sz="2400" dirty="0" err="1"/>
              <a:t>elastis</a:t>
            </a:r>
            <a:r>
              <a:rPr lang="en-US" sz="2400" dirty="0"/>
              <a:t> longitudinal pars </a:t>
            </a:r>
            <a:r>
              <a:rPr lang="en-US" sz="2400" dirty="0" err="1"/>
              <a:t>membranasea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 err="1"/>
              <a:t>gangguan</a:t>
            </a:r>
            <a:r>
              <a:rPr lang="en-US" sz="2400" b="1" dirty="0"/>
              <a:t> </a:t>
            </a:r>
            <a:r>
              <a:rPr lang="en-US" sz="2400" b="1" dirty="0" err="1"/>
              <a:t>integritas</a:t>
            </a:r>
            <a:r>
              <a:rPr lang="en-US" sz="2400" b="1" dirty="0"/>
              <a:t> </a:t>
            </a:r>
            <a:r>
              <a:rPr lang="en-US" sz="2400" b="1" dirty="0" err="1"/>
              <a:t>kartilago</a:t>
            </a:r>
            <a:r>
              <a:rPr lang="en-US" sz="2400" b="1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napas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lemah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kolaps</a:t>
            </a:r>
            <a:endParaRPr lang="en-US" sz="2400" dirty="0"/>
          </a:p>
          <a:p>
            <a:pPr>
              <a:spcBef>
                <a:spcPct val="0"/>
              </a:spcBef>
            </a:pPr>
            <a:r>
              <a:rPr lang="sv-SE" sz="2400" dirty="0"/>
              <a:t>Trakeomalasia pada anak dapat diklasifikasikan menjadi dua yaitu :  trakeomalasia primer (penyakit kongenital)  dan Trakeo malasia sekunder (penyakit didapat)</a:t>
            </a:r>
            <a:endParaRPr lang="en-US" sz="2400" dirty="0"/>
          </a:p>
          <a:p>
            <a:pPr>
              <a:spcBef>
                <a:spcPct val="0"/>
              </a:spcBef>
            </a:pPr>
            <a:r>
              <a:rPr lang="en-US" sz="2400" dirty="0" err="1"/>
              <a:t>Manifestasi</a:t>
            </a:r>
            <a:r>
              <a:rPr lang="en-US" sz="2400" dirty="0"/>
              <a:t> </a:t>
            </a:r>
            <a:r>
              <a:rPr lang="en-US" sz="2400" dirty="0" err="1"/>
              <a:t>klinis</a:t>
            </a:r>
            <a:r>
              <a:rPr lang="en-US" sz="2400" dirty="0"/>
              <a:t> : </a:t>
            </a:r>
            <a:r>
              <a:rPr lang="en-US" sz="2400" dirty="0" err="1"/>
              <a:t>riwayat</a:t>
            </a:r>
            <a:r>
              <a:rPr lang="en-US" sz="2400" dirty="0"/>
              <a:t> stridor </a:t>
            </a:r>
            <a:r>
              <a:rPr lang="en-US" sz="2400" dirty="0" err="1"/>
              <a:t>ekspirasi</a:t>
            </a:r>
            <a:r>
              <a:rPr lang="en-US" sz="2400" dirty="0"/>
              <a:t>, </a:t>
            </a:r>
            <a:r>
              <a:rPr lang="en-US" sz="2400" dirty="0" err="1"/>
              <a:t>kesulitan</a:t>
            </a:r>
            <a:r>
              <a:rPr lang="en-US" sz="2400" dirty="0"/>
              <a:t> </a:t>
            </a:r>
            <a:r>
              <a:rPr lang="en-US" sz="2400" dirty="0" err="1"/>
              <a:t>minum</a:t>
            </a:r>
            <a:r>
              <a:rPr lang="en-US" sz="2400" dirty="0"/>
              <a:t>,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parau</a:t>
            </a:r>
            <a:r>
              <a:rPr lang="en-US" sz="2400" dirty="0"/>
              <a:t>, </a:t>
            </a:r>
            <a:r>
              <a:rPr lang="en-US" sz="2400" dirty="0" err="1"/>
              <a:t>afonia</a:t>
            </a:r>
            <a:r>
              <a:rPr lang="en-US" sz="2400" dirty="0"/>
              <a:t>, </a:t>
            </a:r>
            <a:r>
              <a:rPr lang="en-US" sz="2400" dirty="0" err="1"/>
              <a:t>riwayat</a:t>
            </a:r>
            <a:r>
              <a:rPr lang="en-US" sz="2400" dirty="0"/>
              <a:t> breath holding, </a:t>
            </a:r>
            <a:r>
              <a:rPr lang="en-US" sz="2400" dirty="0" err="1"/>
              <a:t>riwayat</a:t>
            </a:r>
            <a:r>
              <a:rPr lang="en-US" sz="2400" dirty="0"/>
              <a:t> </a:t>
            </a:r>
            <a:r>
              <a:rPr lang="en-US" sz="2400" dirty="0" err="1"/>
              <a:t>intubasi</a:t>
            </a:r>
            <a:r>
              <a:rPr lang="en-US" sz="2400" dirty="0"/>
              <a:t> </a:t>
            </a:r>
            <a:r>
              <a:rPr lang="en-US" sz="2400" dirty="0" err="1"/>
              <a:t>berkepanjangan</a:t>
            </a:r>
            <a:r>
              <a:rPr lang="en-US" sz="2400" dirty="0"/>
              <a:t>, </a:t>
            </a:r>
            <a:r>
              <a:rPr lang="en-US" sz="2400" dirty="0" err="1"/>
              <a:t>trakeostomi</a:t>
            </a:r>
            <a:r>
              <a:rPr lang="en-US" sz="2400" dirty="0"/>
              <a:t>, trauma dada, </a:t>
            </a:r>
            <a:r>
              <a:rPr lang="en-US" sz="2400" dirty="0" err="1"/>
              <a:t>trakeobronkitis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,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kartilago</a:t>
            </a:r>
            <a:r>
              <a:rPr lang="en-US" sz="2400" dirty="0"/>
              <a:t> (</a:t>
            </a:r>
            <a:r>
              <a:rPr lang="en-US" sz="2400" dirty="0" err="1"/>
              <a:t>polikondritis</a:t>
            </a:r>
            <a:r>
              <a:rPr lang="en-US" sz="2400" dirty="0"/>
              <a:t> </a:t>
            </a:r>
            <a:r>
              <a:rPr lang="en-US" sz="2400" dirty="0" err="1"/>
              <a:t>relaps</a:t>
            </a:r>
            <a:r>
              <a:rPr lang="en-US" sz="2400" dirty="0"/>
              <a:t>),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reseksi</a:t>
            </a:r>
            <a:r>
              <a:rPr lang="en-US" sz="2400" dirty="0"/>
              <a:t> </a:t>
            </a:r>
            <a:r>
              <a:rPr lang="en-US" sz="2400" dirty="0" err="1"/>
              <a:t>paru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klinis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menghilang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spontan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18-24 </a:t>
            </a:r>
            <a:r>
              <a:rPr lang="en-US" sz="2400" dirty="0" err="1"/>
              <a:t>bulan</a:t>
            </a:r>
            <a:r>
              <a:rPr lang="en-US" sz="2400" dirty="0"/>
              <a:t>. </a:t>
            </a:r>
          </a:p>
          <a:p>
            <a:pPr>
              <a:spcBef>
                <a:spcPct val="0"/>
              </a:spcBef>
            </a:pPr>
            <a:r>
              <a:rPr lang="en-US" sz="2400" dirty="0" err="1"/>
              <a:t>Terapi</a:t>
            </a:r>
            <a:r>
              <a:rPr lang="en-US" sz="2400" dirty="0"/>
              <a:t> </a:t>
            </a:r>
            <a:r>
              <a:rPr lang="en-US" sz="2400" dirty="0" err="1"/>
              <a:t>bedah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terapi</a:t>
            </a:r>
            <a:r>
              <a:rPr lang="en-US" sz="2400" dirty="0"/>
              <a:t> </a:t>
            </a:r>
            <a:r>
              <a:rPr lang="en-US" sz="2400" dirty="0" err="1"/>
              <a:t>konservatif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212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dirty="0"/>
              <a:t>Q33 </a:t>
            </a: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paru-paru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6783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sz="2300" dirty="0"/>
              <a:t>Q33.0 </a:t>
            </a:r>
            <a:r>
              <a:rPr lang="en-AU" sz="2300" b="1" dirty="0"/>
              <a:t>Congenital cystic lung - </a:t>
            </a:r>
            <a:r>
              <a:rPr lang="en-AU" sz="2300" dirty="0" err="1"/>
              <a:t>paru-paru</a:t>
            </a:r>
            <a:r>
              <a:rPr lang="en-AU" sz="2300" dirty="0"/>
              <a:t> </a:t>
            </a:r>
            <a:r>
              <a:rPr lang="en-AU" sz="2300" dirty="0" err="1"/>
              <a:t>berisi</a:t>
            </a:r>
            <a:r>
              <a:rPr lang="en-AU" sz="2300" dirty="0"/>
              <a:t> </a:t>
            </a:r>
            <a:r>
              <a:rPr lang="en-AU" sz="2300" dirty="0" err="1"/>
              <a:t>kista</a:t>
            </a:r>
            <a:r>
              <a:rPr lang="en-AU" sz="2300" dirty="0"/>
              <a:t> </a:t>
            </a:r>
            <a:r>
              <a:rPr lang="en-AU" sz="2300" dirty="0" err="1"/>
              <a:t>kongential</a:t>
            </a:r>
            <a:r>
              <a:rPr lang="en-US" sz="2300" dirty="0"/>
              <a:t>;</a:t>
            </a:r>
            <a:r>
              <a:rPr lang="en-AU" sz="2300" dirty="0"/>
              <a:t> Congenital honeycomb lung</a:t>
            </a:r>
            <a:r>
              <a:rPr lang="en-US" sz="2300" dirty="0"/>
              <a:t>;</a:t>
            </a:r>
            <a:r>
              <a:rPr lang="en-AU" sz="2300" dirty="0"/>
              <a:t>  Congenital cystic </a:t>
            </a:r>
            <a:r>
              <a:rPr lang="en-AU" sz="2300" dirty="0" err="1"/>
              <a:t>atau</a:t>
            </a:r>
            <a:r>
              <a:rPr lang="en-AU" sz="2300" dirty="0"/>
              <a:t> polycystic lung disease, </a:t>
            </a:r>
            <a:r>
              <a:rPr lang="en-AU" sz="2300" i="1" dirty="0" err="1"/>
              <a:t>Kecuali</a:t>
            </a:r>
            <a:r>
              <a:rPr lang="en-AU" sz="2300" dirty="0"/>
              <a:t>: cystic lung disease, </a:t>
            </a:r>
            <a:r>
              <a:rPr lang="en-AU" sz="2300" dirty="0" err="1"/>
              <a:t>didapat</a:t>
            </a:r>
            <a:r>
              <a:rPr lang="en-AU" sz="2300" dirty="0"/>
              <a:t> </a:t>
            </a:r>
            <a:r>
              <a:rPr lang="en-AU" sz="2300" dirty="0" err="1"/>
              <a:t>atau</a:t>
            </a:r>
            <a:r>
              <a:rPr lang="en-AU" sz="2300" dirty="0"/>
              <a:t> </a:t>
            </a:r>
            <a:r>
              <a:rPr lang="en-AU" sz="2300" dirty="0" err="1"/>
              <a:t>tidak</a:t>
            </a:r>
            <a:r>
              <a:rPr lang="en-AU" sz="2300" dirty="0"/>
              <a:t> </a:t>
            </a:r>
            <a:r>
              <a:rPr lang="en-AU" sz="2300" dirty="0" err="1"/>
              <a:t>dijelaskan</a:t>
            </a:r>
            <a:r>
              <a:rPr lang="en-AU" sz="2300" dirty="0"/>
              <a:t> (J98.4)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en-AU" sz="2300" dirty="0"/>
              <a:t>Q33.1 </a:t>
            </a:r>
            <a:r>
              <a:rPr lang="en-AU" sz="2300" b="1" dirty="0"/>
              <a:t>Accessory lobe </a:t>
            </a:r>
            <a:r>
              <a:rPr lang="en-AU" sz="2300" b="1" dirty="0" err="1"/>
              <a:t>pada</a:t>
            </a:r>
            <a:r>
              <a:rPr lang="en-AU" sz="2300" b="1" dirty="0"/>
              <a:t> </a:t>
            </a:r>
            <a:r>
              <a:rPr lang="en-AU" sz="2300" b="1" dirty="0" err="1"/>
              <a:t>paru-paru</a:t>
            </a:r>
            <a:r>
              <a:rPr lang="en-AU" sz="2300" b="1" dirty="0"/>
              <a:t> – </a:t>
            </a:r>
            <a:r>
              <a:rPr lang="en-AU" sz="2300" b="1" dirty="0" err="1"/>
              <a:t>lobus</a:t>
            </a:r>
            <a:r>
              <a:rPr lang="en-AU" sz="2300" b="1" dirty="0"/>
              <a:t> </a:t>
            </a:r>
            <a:r>
              <a:rPr lang="en-AU" sz="2300" b="1" dirty="0" err="1"/>
              <a:t>tambahan</a:t>
            </a:r>
            <a:endParaRPr lang="en-US" sz="2300" b="1" dirty="0"/>
          </a:p>
          <a:p>
            <a:pPr>
              <a:spcBef>
                <a:spcPts val="0"/>
              </a:spcBef>
            </a:pPr>
            <a:r>
              <a:rPr lang="fr-FR" sz="2300" dirty="0"/>
              <a:t>Q33.2 </a:t>
            </a:r>
            <a:r>
              <a:rPr lang="fr-FR" sz="2300" b="1" dirty="0" err="1"/>
              <a:t>Sequestrasi</a:t>
            </a:r>
            <a:r>
              <a:rPr lang="fr-FR" sz="2300" b="1" dirty="0"/>
              <a:t> paru-paru </a:t>
            </a:r>
            <a:r>
              <a:rPr lang="fr-FR" sz="2300" dirty="0"/>
              <a:t>- </a:t>
            </a:r>
            <a:r>
              <a:rPr lang="fr-FR" sz="2300" dirty="0" err="1"/>
              <a:t>pemisahan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fr-FR" sz="2300" dirty="0"/>
              <a:t>Q33.3 </a:t>
            </a:r>
            <a:r>
              <a:rPr lang="fr-FR" sz="2300" b="1" dirty="0" err="1"/>
              <a:t>Agenesis</a:t>
            </a:r>
            <a:r>
              <a:rPr lang="fr-FR" sz="2300" b="1" dirty="0"/>
              <a:t> paru-paru</a:t>
            </a:r>
            <a:r>
              <a:rPr lang="en-US" sz="2300" dirty="0"/>
              <a:t>; </a:t>
            </a:r>
            <a:r>
              <a:rPr lang="fr-FR" sz="2300" dirty="0" err="1"/>
              <a:t>Absen</a:t>
            </a:r>
            <a:r>
              <a:rPr lang="fr-FR" sz="2300" dirty="0"/>
              <a:t> (</a:t>
            </a:r>
            <a:r>
              <a:rPr lang="fr-FR" sz="2300" dirty="0" err="1"/>
              <a:t>lobus</a:t>
            </a:r>
            <a:r>
              <a:rPr lang="fr-FR" sz="2300" dirty="0"/>
              <a:t>) paru-paru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fr-FR" sz="2300" dirty="0"/>
              <a:t>Q33.4 </a:t>
            </a:r>
            <a:r>
              <a:rPr lang="fr-FR" sz="2300" b="1" dirty="0" err="1"/>
              <a:t>Bronkhiektasia</a:t>
            </a:r>
            <a:r>
              <a:rPr lang="fr-FR" sz="2300" b="1" dirty="0"/>
              <a:t> </a:t>
            </a:r>
            <a:r>
              <a:rPr lang="fr-FR" sz="2300" b="1" dirty="0" err="1"/>
              <a:t>kongenital</a:t>
            </a:r>
            <a:endParaRPr lang="en-US" sz="2300" b="1" dirty="0"/>
          </a:p>
          <a:p>
            <a:pPr>
              <a:spcBef>
                <a:spcPts val="0"/>
              </a:spcBef>
            </a:pPr>
            <a:r>
              <a:rPr lang="fr-FR" sz="2300" dirty="0"/>
              <a:t>Q33.5 </a:t>
            </a:r>
            <a:r>
              <a:rPr lang="fr-FR" sz="2300" b="1" dirty="0" err="1"/>
              <a:t>Jaringan</a:t>
            </a:r>
            <a:r>
              <a:rPr lang="fr-FR" sz="2300" b="1" dirty="0"/>
              <a:t> </a:t>
            </a:r>
            <a:r>
              <a:rPr lang="fr-FR" sz="2300" b="1" dirty="0" err="1"/>
              <a:t>ektopik</a:t>
            </a:r>
            <a:r>
              <a:rPr lang="fr-FR" sz="2300" b="1" dirty="0"/>
              <a:t> </a:t>
            </a:r>
            <a:r>
              <a:rPr lang="fr-FR" sz="2300" b="1" dirty="0" err="1"/>
              <a:t>dalam</a:t>
            </a:r>
            <a:r>
              <a:rPr lang="fr-FR" sz="2300" b="1" dirty="0"/>
              <a:t> paru-paru</a:t>
            </a:r>
            <a:endParaRPr lang="en-US" sz="2300" b="1" dirty="0"/>
          </a:p>
          <a:p>
            <a:pPr>
              <a:spcBef>
                <a:spcPts val="0"/>
              </a:spcBef>
            </a:pPr>
            <a:r>
              <a:rPr lang="es-ES" sz="2300" dirty="0"/>
              <a:t>Q33.6 </a:t>
            </a:r>
            <a:r>
              <a:rPr lang="es-ES" sz="2300" b="1" dirty="0"/>
              <a:t>Hipoplasia dan displasia </a:t>
            </a:r>
            <a:r>
              <a:rPr lang="es-ES" sz="2300" b="1" dirty="0" err="1"/>
              <a:t>paru-paru</a:t>
            </a:r>
            <a:endParaRPr lang="en-US" sz="2300" b="1" dirty="0"/>
          </a:p>
          <a:p>
            <a:pPr lvl="1">
              <a:spcBef>
                <a:spcPts val="0"/>
              </a:spcBef>
            </a:pPr>
            <a:r>
              <a:rPr lang="es-ES" sz="2300" i="1" dirty="0" err="1"/>
              <a:t>Kecuali</a:t>
            </a:r>
            <a:r>
              <a:rPr lang="es-ES" sz="2300" dirty="0"/>
              <a:t>: hipoplasia </a:t>
            </a:r>
            <a:r>
              <a:rPr lang="es-ES" sz="2300" dirty="0" err="1"/>
              <a:t>paru-paru</a:t>
            </a:r>
            <a:r>
              <a:rPr lang="es-ES" sz="2300" dirty="0"/>
              <a:t> yang </a:t>
            </a:r>
            <a:r>
              <a:rPr lang="es-ES" sz="2300" dirty="0" err="1"/>
              <a:t>terkait</a:t>
            </a:r>
            <a:r>
              <a:rPr lang="es-ES" sz="2300" dirty="0"/>
              <a:t> </a:t>
            </a:r>
            <a:r>
              <a:rPr lang="es-ES" sz="2300" dirty="0" err="1"/>
              <a:t>dengan</a:t>
            </a:r>
            <a:r>
              <a:rPr lang="es-ES" sz="2300" dirty="0"/>
              <a:t> </a:t>
            </a:r>
            <a:r>
              <a:rPr lang="es-ES" sz="2300" dirty="0" err="1"/>
              <a:t>kehamilan</a:t>
            </a:r>
            <a:r>
              <a:rPr lang="es-ES" sz="2300" dirty="0"/>
              <a:t> </a:t>
            </a:r>
            <a:r>
              <a:rPr lang="es-ES" sz="2300" dirty="0" err="1"/>
              <a:t>singkat</a:t>
            </a:r>
            <a:r>
              <a:rPr lang="es-ES" sz="2300" dirty="0"/>
              <a:t> (P28.0)</a:t>
            </a:r>
            <a:endParaRPr lang="en-US" sz="2300" dirty="0"/>
          </a:p>
          <a:p>
            <a:pPr>
              <a:spcBef>
                <a:spcPts val="0"/>
              </a:spcBef>
            </a:pPr>
            <a:r>
              <a:rPr lang="fi-FI" sz="2300" dirty="0"/>
              <a:t>Q33.8 </a:t>
            </a:r>
            <a:r>
              <a:rPr lang="fi-FI" sz="2300" b="1" dirty="0"/>
              <a:t>Malformasi kongenital lain pada paru-paru</a:t>
            </a:r>
            <a:endParaRPr lang="en-US" sz="2300" b="1" dirty="0"/>
          </a:p>
          <a:p>
            <a:pPr>
              <a:spcBef>
                <a:spcPts val="0"/>
              </a:spcBef>
            </a:pPr>
            <a:r>
              <a:rPr lang="fi-FI" sz="2300" dirty="0"/>
              <a:t>Q33.9 Malformasi kongenital paru-paru, tidak dijelaskan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774684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Malformasi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Sistim</a:t>
            </a:r>
            <a:r>
              <a:rPr lang="en-US" dirty="0"/>
              <a:t> </a:t>
            </a:r>
            <a:r>
              <a:rPr lang="en-US" dirty="0" err="1"/>
              <a:t>Respirasi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sz="2800"/>
              <a:t>Congenital malformations of nose</a:t>
            </a:r>
          </a:p>
          <a:p>
            <a:pPr lvl="1"/>
            <a:r>
              <a:rPr lang="en-US"/>
              <a:t>Acccessory nose</a:t>
            </a:r>
          </a:p>
          <a:p>
            <a:pPr lvl="1"/>
            <a:r>
              <a:rPr lang="en-US"/>
              <a:t>Congenital anomaly sinus nasalis  </a:t>
            </a:r>
          </a:p>
          <a:p>
            <a:r>
              <a:rPr lang="en-US" sz="2800"/>
              <a:t>Congenital subglotic stenosis</a:t>
            </a:r>
          </a:p>
          <a:p>
            <a:r>
              <a:rPr lang="en-US" sz="2800"/>
              <a:t>Cleft thyroid cartilage</a:t>
            </a:r>
          </a:p>
          <a:p>
            <a:r>
              <a:rPr lang="en-US" sz="2800"/>
              <a:t>Tracheomalacia congenital </a:t>
            </a:r>
          </a:p>
          <a:p>
            <a:r>
              <a:rPr lang="en-US" sz="2800"/>
              <a:t>Bronchus stenosis Congenitalhoneycomb lung </a:t>
            </a:r>
          </a:p>
          <a:p>
            <a:r>
              <a:rPr lang="en-US" sz="2800"/>
              <a:t>Pleura anomali</a:t>
            </a:r>
          </a:p>
        </p:txBody>
      </p:sp>
    </p:spTree>
    <p:extLst>
      <p:ext uri="{BB962C8B-B14F-4D97-AF65-F5344CB8AC3E}">
        <p14:creationId xmlns:p14="http://schemas.microsoft.com/office/powerpoint/2010/main" val="1364349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{6F8C14E1-5098-8A4A-BCB3-EF8F868CB1B6}tf16401378</Template>
  <TotalTime>2211</TotalTime>
  <Words>18559</Words>
  <Application>Microsoft Macintosh PowerPoint</Application>
  <PresentationFormat>On-screen Show (4:3)</PresentationFormat>
  <Paragraphs>1925</Paragraphs>
  <Slides>218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218</vt:i4>
      </vt:variant>
    </vt:vector>
  </HeadingPairs>
  <TitlesOfParts>
    <vt:vector size="225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Konsep Kelainan Kongenital </vt:lpstr>
      <vt:lpstr>Insidensi</vt:lpstr>
      <vt:lpstr>Faktor Yang Mempengaruhi Kejadian Kelainan Kongenital </vt:lpstr>
      <vt:lpstr>KEMAMPUAN AKHIR YANG DIHARAPKAN</vt:lpstr>
      <vt:lpstr>PENDAHULUAN</vt:lpstr>
      <vt:lpstr>Malformasi dan anomali kongenital (cacat bawaan)</vt:lpstr>
      <vt:lpstr>Cacat kongenital dapat berupa:</vt:lpstr>
      <vt:lpstr>BAB XVII Malformasi, deformasi dan kelainan kromosom kongenital (Q00-Q99)</vt:lpstr>
      <vt:lpstr>Q00-Q07    Malformasi kongenital sistem syaraf</vt:lpstr>
      <vt:lpstr>Malformasi kongenital sistim saraf </vt:lpstr>
      <vt:lpstr>Malformasi sistem saraf.</vt:lpstr>
      <vt:lpstr>Q00. Anencephaly dan malformasi yang mirip dengannya</vt:lpstr>
      <vt:lpstr>ANENSEFALUS </vt:lpstr>
      <vt:lpstr>Q01. Ensefalokel</vt:lpstr>
      <vt:lpstr>Q02. Microcephaly</vt:lpstr>
      <vt:lpstr>Q03. Hidrosefalus kongenital</vt:lpstr>
      <vt:lpstr>Q04. Malformasi otak kongenital lainnya</vt:lpstr>
      <vt:lpstr>Q05 Spina bifida</vt:lpstr>
      <vt:lpstr>Defek tabung saraf</vt:lpstr>
      <vt:lpstr>Spina bifida </vt:lpstr>
      <vt:lpstr>Q06 Malformasi medulla spinalis kongenital lainnya</vt:lpstr>
      <vt:lpstr>Q07 Malformasi sistem syaraf kongenital lainnya</vt:lpstr>
      <vt:lpstr>Arnold chiari syndrome </vt:lpstr>
      <vt:lpstr>Q10-Q18    Malformasi kongenital mata, telinga, muka dan leher</vt:lpstr>
      <vt:lpstr>Q10 Malformasi kongenital pada kelopak, aparatus lakrimalis, dan orbita</vt:lpstr>
      <vt:lpstr>Congenital ptosis </vt:lpstr>
      <vt:lpstr>Q11 Anophthalmos, microphthalmos dan macrophthalmos</vt:lpstr>
      <vt:lpstr>Mikroftalmia </vt:lpstr>
      <vt:lpstr>Q12 Malformasi kongenital lensa</vt:lpstr>
      <vt:lpstr>Katarak kongenital</vt:lpstr>
      <vt:lpstr>Q13 Malformasi kongenital segmen anterior mata</vt:lpstr>
      <vt:lpstr>Coloboma iridis</vt:lpstr>
      <vt:lpstr>Megalokornea</vt:lpstr>
      <vt:lpstr>Q14 Malformasi kongenital segmen posterior mata</vt:lpstr>
      <vt:lpstr>Q15 Malformasi kongenital lain pada mata</vt:lpstr>
      <vt:lpstr>Glaucoma of newborn </vt:lpstr>
      <vt:lpstr>PowerPoint Presentation</vt:lpstr>
      <vt:lpstr>Q16 Malformasi kongenital telinga sehingga mengganggu pendengaran</vt:lpstr>
      <vt:lpstr>Fistula Preaurikular</vt:lpstr>
      <vt:lpstr>TULI BAWAAN </vt:lpstr>
      <vt:lpstr>Fistula preuarikuler</vt:lpstr>
      <vt:lpstr>Fistula auricula congenital </vt:lpstr>
      <vt:lpstr>Q17 Malformasi kongenital lain telinga</vt:lpstr>
      <vt:lpstr>Malformasi kongenital Telinga</vt:lpstr>
      <vt:lpstr>PowerPoint Presentation</vt:lpstr>
      <vt:lpstr>Lop Ear = Bat's Ear </vt:lpstr>
      <vt:lpstr>Microtia </vt:lpstr>
      <vt:lpstr>Otosklerosis </vt:lpstr>
      <vt:lpstr>Q18 Malformasi kongenital lain pada wajah  dan leher</vt:lpstr>
      <vt:lpstr>Sumbing bibir dan palatum </vt:lpstr>
      <vt:lpstr>Bibir  sumbing </vt:lpstr>
      <vt:lpstr>PowerPoint Presentation</vt:lpstr>
      <vt:lpstr>PowerPoint Presentation</vt:lpstr>
      <vt:lpstr>Klasifikasi Labiopalatoschizis </vt:lpstr>
      <vt:lpstr>Labiopalatoshizis</vt:lpstr>
      <vt:lpstr>penatalaksanaan</vt:lpstr>
      <vt:lpstr>PowerPoint Presentation</vt:lpstr>
      <vt:lpstr>PowerPoint Presentation</vt:lpstr>
      <vt:lpstr>Ablepharon-Macrostomia Syndrome (AMS) </vt:lpstr>
      <vt:lpstr>Q20-Q28    Malformasi kongenital sistem sirkulasi</vt:lpstr>
      <vt:lpstr>Malformasi kongenital Sistim Sirkulasi</vt:lpstr>
      <vt:lpstr>Congenital  Heart Disease</vt:lpstr>
      <vt:lpstr>PowerPoint Presentation</vt:lpstr>
      <vt:lpstr>PowerPoint Presentation</vt:lpstr>
      <vt:lpstr>Gejala PJB yang dijumpai pada anak : </vt:lpstr>
      <vt:lpstr>Gejala PJB pada remaja : </vt:lpstr>
      <vt:lpstr>Q20 Malformasi kongenital rongga dan penghubung jantung</vt:lpstr>
      <vt:lpstr>Q21 Malformasi kongenital septum jantung</vt:lpstr>
      <vt:lpstr>Q22 Malformasi kongenital katup pulmonalis dan trikuspid</vt:lpstr>
      <vt:lpstr>Stenosis pulmonary </vt:lpstr>
      <vt:lpstr>Q23 Malformasi kongenital katup aorta and mitral</vt:lpstr>
      <vt:lpstr>Q24 Malformasi kongenital lain pada jantung</vt:lpstr>
      <vt:lpstr> </vt:lpstr>
      <vt:lpstr>Q25 Malformasi kongenital arteri besar</vt:lpstr>
      <vt:lpstr>Tetralogy fallot</vt:lpstr>
      <vt:lpstr>Patent duktus arteriosus (PDA)</vt:lpstr>
      <vt:lpstr>Coarctatio aorta </vt:lpstr>
      <vt:lpstr>ASD (Arterial Septal Defek) </vt:lpstr>
      <vt:lpstr>VSD (Ventrikel Septal Defek) </vt:lpstr>
      <vt:lpstr>Stenosis Katup Aorta </vt:lpstr>
      <vt:lpstr>Q26 Malformasi kongenital vena besar</vt:lpstr>
      <vt:lpstr>Q27 Malformasi kongenital lain sistem pembuluh darah perifer</vt:lpstr>
      <vt:lpstr>Q28 Malformasi kongenital lain sistem sirkulas</vt:lpstr>
      <vt:lpstr>Congenital aneurisma</vt:lpstr>
      <vt:lpstr>Q30-Q34    Malformasi kongenital sistem pernafasan</vt:lpstr>
      <vt:lpstr>Malformasi sistem pernapasan  pada paru-paru :</vt:lpstr>
      <vt:lpstr>Q30 Malformasi kongenital hidung</vt:lpstr>
      <vt:lpstr>Congenital malformations of nose</vt:lpstr>
      <vt:lpstr>Atresia Koana</vt:lpstr>
      <vt:lpstr>Q31 Malformasi kongenital larynx</vt:lpstr>
      <vt:lpstr>Congenital subglotic stenosis</vt:lpstr>
      <vt:lpstr>Laringomalacia </vt:lpstr>
      <vt:lpstr>Q32 Malformasi kongenital trachea dan bronchus</vt:lpstr>
      <vt:lpstr>Tracheomalacia congenital</vt:lpstr>
      <vt:lpstr>Q33 Malformasi kongenital paru-paru</vt:lpstr>
      <vt:lpstr>Malformasi kongenital Sistim Respirasi</vt:lpstr>
      <vt:lpstr>SINDROM WILSON MIKITY </vt:lpstr>
      <vt:lpstr>Q34 Malformasi kongenital lain pada sistem pernafasan</vt:lpstr>
      <vt:lpstr>Malformasi kongenital                      sistim pencernaan</vt:lpstr>
      <vt:lpstr>Q35-Q37    Cleft lip dan cleft palate</vt:lpstr>
      <vt:lpstr>Q35 Cleft palate</vt:lpstr>
      <vt:lpstr>Q36 Cleft lip</vt:lpstr>
      <vt:lpstr>Q37 Cleft palate dengan cleft lip</vt:lpstr>
      <vt:lpstr>Q38-Q45    Malformasi kongenital sistem pencernaan lain</vt:lpstr>
      <vt:lpstr>Q38 Malformasi kongenital lain lidah , mulut dan pharynx</vt:lpstr>
      <vt:lpstr>Glosoptosis </vt:lpstr>
      <vt:lpstr>Makrognasia</vt:lpstr>
      <vt:lpstr>Mikrognasia</vt:lpstr>
      <vt:lpstr>Agnasia</vt:lpstr>
      <vt:lpstr>Macroglossia</vt:lpstr>
      <vt:lpstr>PowerPoint Presentation</vt:lpstr>
      <vt:lpstr>Tongue tie </vt:lpstr>
      <vt:lpstr>Diverticullum pharynx</vt:lpstr>
      <vt:lpstr>Q39 Malformasi kongenital oesophagus</vt:lpstr>
      <vt:lpstr>Congenital hypertrophic pyloric stenosis </vt:lpstr>
      <vt:lpstr>Atresia oesofagus </vt:lpstr>
      <vt:lpstr>Q40 Malformasi kongenital lain saluran pencernaan atas</vt:lpstr>
      <vt:lpstr>Kelainan Dinding Abdominal (Omphalocele dan Gastroschisis)</vt:lpstr>
      <vt:lpstr>Q41 kongenital absen, atresia dan stenosis pada usus halus</vt:lpstr>
      <vt:lpstr>Atresia Duodeni</vt:lpstr>
      <vt:lpstr>Q42 Absen, atresia and stenosis kongenital usus besar</vt:lpstr>
      <vt:lpstr>Atresia Duodeni</vt:lpstr>
      <vt:lpstr>Q43  kelainan lain dari Malformasi kongenital di usus halus </vt:lpstr>
      <vt:lpstr>Hirschsprung disease</vt:lpstr>
      <vt:lpstr>Atresia Ani dan Recti</vt:lpstr>
      <vt:lpstr>PowerPoint Presentation</vt:lpstr>
      <vt:lpstr>Q44 Malformasi kongenital kantong empedu, saluran empedu dan hati</vt:lpstr>
      <vt:lpstr>Malformasi liver</vt:lpstr>
      <vt:lpstr>Atresia Biliary</vt:lpstr>
      <vt:lpstr>Q45 Malformasi kongenital lain sistem pencernaan</vt:lpstr>
      <vt:lpstr>Q50-Q56    Malformasi kongenital pada organ-organ genital</vt:lpstr>
      <vt:lpstr>Q50 Malformasi kongenital ovarium, tuba fallopii dan ligamentum latum</vt:lpstr>
      <vt:lpstr>Agenesis Vagina</vt:lpstr>
      <vt:lpstr>Q51 Malformasi kongenital uterus dan cervix</vt:lpstr>
      <vt:lpstr>Abnormalitas organ genitalia wanita</vt:lpstr>
      <vt:lpstr>Q52 Malformasi kongenital lain genitalia wanita</vt:lpstr>
      <vt:lpstr>Q53 Undescended testicle</vt:lpstr>
      <vt:lpstr>Q54 Hypospadia</vt:lpstr>
      <vt:lpstr>KELAINAN URETRA</vt:lpstr>
      <vt:lpstr>Q55 Malformasi kongenital lain organ genitalia pria</vt:lpstr>
      <vt:lpstr>Ektopik testis</vt:lpstr>
      <vt:lpstr>PowerPoint Presentation</vt:lpstr>
      <vt:lpstr>Ektopik testis</vt:lpstr>
      <vt:lpstr>Q56 Indeterminate sex dan pseudohermafroditism</vt:lpstr>
      <vt:lpstr>PowerPoint Presentation</vt:lpstr>
      <vt:lpstr>PowerPoint Presentation</vt:lpstr>
      <vt:lpstr>Intersex States (Genitalis Ambigus) </vt:lpstr>
      <vt:lpstr>Q60-Q64    Malformasi kongenital sistem perkemihan</vt:lpstr>
      <vt:lpstr>Malformasi kongenital sistim urinaria </vt:lpstr>
      <vt:lpstr>KELAINAN BAWAAN PADA KANDUNG KEMIH</vt:lpstr>
      <vt:lpstr>Q60 Agenesis ginjal dan defek reduksi ginjal lainnya</vt:lpstr>
      <vt:lpstr>Q61 Cystic kidney disease</vt:lpstr>
      <vt:lpstr>Q61 penyakit ginjal kistik</vt:lpstr>
      <vt:lpstr>Q62 Cacad obstruktif kongenital pelvis ginjal dan malformasi kongenital ureter </vt:lpstr>
      <vt:lpstr>Q63 Malformasi kongenital lain ginjal</vt:lpstr>
      <vt:lpstr>KELAINAN GINJAL &amp; URETER</vt:lpstr>
      <vt:lpstr>PowerPoint Presentation</vt:lpstr>
      <vt:lpstr>Horseshoe Kidney</vt:lpstr>
      <vt:lpstr>Ginjal Agenesis</vt:lpstr>
      <vt:lpstr>Q64 Malformasi kongenital lain sistem perkemihan</vt:lpstr>
      <vt:lpstr>Q65-Q79    Malformasi dan deformasi kongenital sistem muskuloskeleton</vt:lpstr>
      <vt:lpstr>Q65 Deformitas kongenital panggul</vt:lpstr>
      <vt:lpstr>Dislokasi panggul bawaan</vt:lpstr>
      <vt:lpstr>Q66 Congenital deformitas dari kaki </vt:lpstr>
      <vt:lpstr>Malformasi kongenital dan deformasi sistim muskuloskeletal </vt:lpstr>
      <vt:lpstr>Q67 Deformitas muskuloskeletal kongenital pada kepala, muka, spinal dan dada</vt:lpstr>
      <vt:lpstr>Skoliosis</vt:lpstr>
      <vt:lpstr>Pectus excavatum, </vt:lpstr>
      <vt:lpstr>Pectus carinatum </vt:lpstr>
      <vt:lpstr>Q68 Deformitas kongenital muskuloskeleton lainnya</vt:lpstr>
      <vt:lpstr>Q69 Polidaktili</vt:lpstr>
      <vt:lpstr>Q70 Sindactili</vt:lpstr>
      <vt:lpstr>PowerPoint Presentation</vt:lpstr>
      <vt:lpstr>Q71 Cacad reduksi anggota atas</vt:lpstr>
      <vt:lpstr>Q72 Cacad reduksi anggota bawah</vt:lpstr>
      <vt:lpstr>Q73 Cacad reduksi pada anggota yang tidak dijelaskan</vt:lpstr>
      <vt:lpstr>Missing Limbs</vt:lpstr>
      <vt:lpstr>Q74 Malformasi kongenital anggota lainnya</vt:lpstr>
      <vt:lpstr>Clubfoot</vt:lpstr>
      <vt:lpstr>PowerPoint Presentation</vt:lpstr>
      <vt:lpstr>PowerPoint Presentation</vt:lpstr>
      <vt:lpstr>Q75 Malformasi kongenital tengkorak dan tulang muka lainnya</vt:lpstr>
      <vt:lpstr>Q76 Malformasi kongenital spina dan tulang rongga dada</vt:lpstr>
      <vt:lpstr>Sindrom Marfan</vt:lpstr>
      <vt:lpstr>Q77 Osteochondrodysplasia dengan cacad pertumbuhan tulang panjang dan vertebra</vt:lpstr>
      <vt:lpstr>Kelainan kongenital pada tulang , sendi dan otot </vt:lpstr>
      <vt:lpstr>Q78 Osteokhondrodisplasia lainnya</vt:lpstr>
      <vt:lpstr>Osteogenesis imperfekta </vt:lpstr>
      <vt:lpstr>TORTICOLLIS</vt:lpstr>
      <vt:lpstr>Q79 Malformasi kongenital sistem muskuloskeleton, not elsewhere classified</vt:lpstr>
      <vt:lpstr>Distrofi otot </vt:lpstr>
      <vt:lpstr>Atrofi otot</vt:lpstr>
      <vt:lpstr>Q80-Q89    Malformasi kongenital lainnya</vt:lpstr>
      <vt:lpstr>80 Congenital ichthyosis</vt:lpstr>
      <vt:lpstr>Q81 Epidermolysis bullosa</vt:lpstr>
      <vt:lpstr>Q82 Malformasi kongenital kulit lainnya </vt:lpstr>
      <vt:lpstr>Q83 Malformasi kongenital mammae</vt:lpstr>
      <vt:lpstr>Kelenjar Susu</vt:lpstr>
      <vt:lpstr>Q84 Malformasi kongenital lain integumen</vt:lpstr>
      <vt:lpstr>Rambut</vt:lpstr>
      <vt:lpstr>Q85 Phakomatoses, n.e. c </vt:lpstr>
      <vt:lpstr>Q86 Sindroma malformasi kongenital akibat penyebab luar yang diketahui, n.e.c.</vt:lpstr>
      <vt:lpstr>Q87 Sindroma malformasi kongenital lain yang mengganggu berbagai sistem</vt:lpstr>
      <vt:lpstr>Q89 Malformasi kongenital lain, n.e.c.</vt:lpstr>
      <vt:lpstr>Q90-Q99    Kelainan kromosom, yang tidak diklasifikasikan ditempat lain</vt:lpstr>
      <vt:lpstr>Q90 Sindroma Down</vt:lpstr>
      <vt:lpstr>Q91 Sindroma Edwards and Sindroma Patau</vt:lpstr>
      <vt:lpstr>Q92 Trisomi lain  dan trisomi parsial pada autosome, not elsewhere classified</vt:lpstr>
      <vt:lpstr>Q93 Monosomi dan penghapusan dari autosom, n.e.c.</vt:lpstr>
      <vt:lpstr>Q95 Balanced rearrangements dan structural markers, n.e.c.</vt:lpstr>
      <vt:lpstr>Q96 Turner's syndrome</vt:lpstr>
      <vt:lpstr>Q97 Kelainan kromosom sex lainnya, fenotipe wanita, n.e.c.</vt:lpstr>
      <vt:lpstr>Q98 Kelainan kromosom sex lainnya, fenotipe pria, n.e.c.</vt:lpstr>
      <vt:lpstr>Q99 Kelainan kromosom lain, n.e.c.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Malformasi, deformasi dan kelainan kromosom kongenital</dc:title>
  <dc:creator>7</dc:creator>
  <cp:lastModifiedBy>etik pratiwi</cp:lastModifiedBy>
  <cp:revision>110</cp:revision>
  <dcterms:created xsi:type="dcterms:W3CDTF">2018-05-24T07:05:36Z</dcterms:created>
  <dcterms:modified xsi:type="dcterms:W3CDTF">2024-03-07T04:14:30Z</dcterms:modified>
</cp:coreProperties>
</file>