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278" r:id="rId2"/>
    <p:sldId id="294" r:id="rId3"/>
    <p:sldId id="279" r:id="rId4"/>
    <p:sldId id="295" r:id="rId5"/>
    <p:sldId id="296" r:id="rId6"/>
    <p:sldId id="28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06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09" autoAdjust="0"/>
  </p:normalViewPr>
  <p:slideViewPr>
    <p:cSldViewPr snapToGrid="0" snapToObjects="1">
      <p:cViewPr varScale="1">
        <p:scale>
          <a:sx n="69" d="100"/>
          <a:sy n="69" d="100"/>
        </p:scale>
        <p:origin x="774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8E16A-C66F-45E8-9135-6D9019C417D9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04E5CA4-BFA0-4FB1-AC40-43D732FFBF31}">
      <dgm:prSet/>
      <dgm:spPr/>
      <dgm:t>
        <a:bodyPr/>
        <a:lstStyle/>
        <a:p>
          <a:r>
            <a:rPr lang="en-ID"/>
            <a:t>Masalah penggolongan obat di Indonesia diatur dalam Peraturan Menteri Kesehatan (Permenkes) No.917 Tahun 1993.</a:t>
          </a:r>
          <a:endParaRPr lang="en-US"/>
        </a:p>
      </dgm:t>
    </dgm:pt>
    <dgm:pt modelId="{7AE7B6B2-3F95-46E4-8D79-93FE15EF2167}" type="parTrans" cxnId="{1CBFE5B6-1FD5-4B5D-AEF0-BBFD5B5FEADE}">
      <dgm:prSet/>
      <dgm:spPr/>
      <dgm:t>
        <a:bodyPr/>
        <a:lstStyle/>
        <a:p>
          <a:endParaRPr lang="en-US"/>
        </a:p>
      </dgm:t>
    </dgm:pt>
    <dgm:pt modelId="{1735AA89-18E0-4B58-8998-97B6DB282573}" type="sibTrans" cxnId="{1CBFE5B6-1FD5-4B5D-AEF0-BBFD5B5FEADE}">
      <dgm:prSet/>
      <dgm:spPr/>
      <dgm:t>
        <a:bodyPr/>
        <a:lstStyle/>
        <a:p>
          <a:endParaRPr lang="en-US"/>
        </a:p>
      </dgm:t>
    </dgm:pt>
    <dgm:pt modelId="{2F668D24-5492-441B-AB7E-B61FBF421DF2}">
      <dgm:prSet/>
      <dgm:spPr/>
      <dgm:t>
        <a:bodyPr/>
        <a:lstStyle/>
        <a:p>
          <a:r>
            <a:rPr lang="en-ID" b="0" i="0"/>
            <a:t>Berbagai jenis obat yang saat ini ada dan beredar di tanah air dibagi dalam beberapa kategori penggolongan masing-masing yang diatur oleh pemerintah, dalam hal ini Kementerian Kesehatan.</a:t>
          </a:r>
          <a:br>
            <a:rPr lang="en-ID"/>
          </a:br>
          <a:br>
            <a:rPr lang="en-ID"/>
          </a:br>
          <a:endParaRPr lang="en-US"/>
        </a:p>
      </dgm:t>
    </dgm:pt>
    <dgm:pt modelId="{917382F2-9268-42F6-A09E-5E20E9A5A512}" type="parTrans" cxnId="{300ABCE8-F643-40F7-ACD7-50050E6E3EC5}">
      <dgm:prSet/>
      <dgm:spPr/>
      <dgm:t>
        <a:bodyPr/>
        <a:lstStyle/>
        <a:p>
          <a:endParaRPr lang="en-US"/>
        </a:p>
      </dgm:t>
    </dgm:pt>
    <dgm:pt modelId="{7FF7D3D2-DBAC-427F-9095-E62E97EB2CB1}" type="sibTrans" cxnId="{300ABCE8-F643-40F7-ACD7-50050E6E3EC5}">
      <dgm:prSet/>
      <dgm:spPr/>
      <dgm:t>
        <a:bodyPr/>
        <a:lstStyle/>
        <a:p>
          <a:endParaRPr lang="en-US"/>
        </a:p>
      </dgm:t>
    </dgm:pt>
    <dgm:pt modelId="{458858F1-CEA1-42B7-8A29-AB985860C6ED}" type="pres">
      <dgm:prSet presAssocID="{1A08E16A-C66F-45E8-9135-6D9019C417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93F1F0-5426-4C30-86E7-F31EE4427366}" type="pres">
      <dgm:prSet presAssocID="{F04E5CA4-BFA0-4FB1-AC40-43D732FFBF31}" presName="hierRoot1" presStyleCnt="0"/>
      <dgm:spPr/>
    </dgm:pt>
    <dgm:pt modelId="{56DA359C-6567-4B03-B4A2-FDE9B045F0A0}" type="pres">
      <dgm:prSet presAssocID="{F04E5CA4-BFA0-4FB1-AC40-43D732FFBF31}" presName="composite" presStyleCnt="0"/>
      <dgm:spPr/>
    </dgm:pt>
    <dgm:pt modelId="{6BCBC0AC-1A8F-4A6C-BB1F-FB2FB85DFA18}" type="pres">
      <dgm:prSet presAssocID="{F04E5CA4-BFA0-4FB1-AC40-43D732FFBF31}" presName="background" presStyleLbl="node0" presStyleIdx="0" presStyleCnt="2"/>
      <dgm:spPr/>
    </dgm:pt>
    <dgm:pt modelId="{00A99E8D-FCE6-4118-A63D-7F96E4C67270}" type="pres">
      <dgm:prSet presAssocID="{F04E5CA4-BFA0-4FB1-AC40-43D732FFBF31}" presName="text" presStyleLbl="fgAcc0" presStyleIdx="0" presStyleCnt="2">
        <dgm:presLayoutVars>
          <dgm:chPref val="3"/>
        </dgm:presLayoutVars>
      </dgm:prSet>
      <dgm:spPr/>
    </dgm:pt>
    <dgm:pt modelId="{731DCC4A-6B8F-4DD8-84AC-43915EA79B22}" type="pres">
      <dgm:prSet presAssocID="{F04E5CA4-BFA0-4FB1-AC40-43D732FFBF31}" presName="hierChild2" presStyleCnt="0"/>
      <dgm:spPr/>
    </dgm:pt>
    <dgm:pt modelId="{C8589199-5A6D-4779-98B1-5F3B37A2D5E2}" type="pres">
      <dgm:prSet presAssocID="{2F668D24-5492-441B-AB7E-B61FBF421DF2}" presName="hierRoot1" presStyleCnt="0"/>
      <dgm:spPr/>
    </dgm:pt>
    <dgm:pt modelId="{17F47410-E63F-4DF5-9B0D-5F36BFF9F769}" type="pres">
      <dgm:prSet presAssocID="{2F668D24-5492-441B-AB7E-B61FBF421DF2}" presName="composite" presStyleCnt="0"/>
      <dgm:spPr/>
    </dgm:pt>
    <dgm:pt modelId="{D64A06A1-62E2-4273-8006-DDF943D39054}" type="pres">
      <dgm:prSet presAssocID="{2F668D24-5492-441B-AB7E-B61FBF421DF2}" presName="background" presStyleLbl="node0" presStyleIdx="1" presStyleCnt="2"/>
      <dgm:spPr/>
    </dgm:pt>
    <dgm:pt modelId="{F74983C6-15D4-44B1-A0C1-031B95DB3390}" type="pres">
      <dgm:prSet presAssocID="{2F668D24-5492-441B-AB7E-B61FBF421DF2}" presName="text" presStyleLbl="fgAcc0" presStyleIdx="1" presStyleCnt="2">
        <dgm:presLayoutVars>
          <dgm:chPref val="3"/>
        </dgm:presLayoutVars>
      </dgm:prSet>
      <dgm:spPr/>
    </dgm:pt>
    <dgm:pt modelId="{B55F941B-0A69-43B5-9CB1-A9135D95E7A3}" type="pres">
      <dgm:prSet presAssocID="{2F668D24-5492-441B-AB7E-B61FBF421DF2}" presName="hierChild2" presStyleCnt="0"/>
      <dgm:spPr/>
    </dgm:pt>
  </dgm:ptLst>
  <dgm:cxnLst>
    <dgm:cxn modelId="{5AA80E0D-3207-4877-8152-E07AFE82D2BE}" type="presOf" srcId="{F04E5CA4-BFA0-4FB1-AC40-43D732FFBF31}" destId="{00A99E8D-FCE6-4118-A63D-7F96E4C67270}" srcOrd="0" destOrd="0" presId="urn:microsoft.com/office/officeart/2005/8/layout/hierarchy1"/>
    <dgm:cxn modelId="{5F23E050-227F-4B41-92B6-9D70F1F339AD}" type="presOf" srcId="{2F668D24-5492-441B-AB7E-B61FBF421DF2}" destId="{F74983C6-15D4-44B1-A0C1-031B95DB3390}" srcOrd="0" destOrd="0" presId="urn:microsoft.com/office/officeart/2005/8/layout/hierarchy1"/>
    <dgm:cxn modelId="{1CBFE5B6-1FD5-4B5D-AEF0-BBFD5B5FEADE}" srcId="{1A08E16A-C66F-45E8-9135-6D9019C417D9}" destId="{F04E5CA4-BFA0-4FB1-AC40-43D732FFBF31}" srcOrd="0" destOrd="0" parTransId="{7AE7B6B2-3F95-46E4-8D79-93FE15EF2167}" sibTransId="{1735AA89-18E0-4B58-8998-97B6DB282573}"/>
    <dgm:cxn modelId="{11F130C0-B243-4B24-8101-8E240C34E735}" type="presOf" srcId="{1A08E16A-C66F-45E8-9135-6D9019C417D9}" destId="{458858F1-CEA1-42B7-8A29-AB985860C6ED}" srcOrd="0" destOrd="0" presId="urn:microsoft.com/office/officeart/2005/8/layout/hierarchy1"/>
    <dgm:cxn modelId="{300ABCE8-F643-40F7-ACD7-50050E6E3EC5}" srcId="{1A08E16A-C66F-45E8-9135-6D9019C417D9}" destId="{2F668D24-5492-441B-AB7E-B61FBF421DF2}" srcOrd="1" destOrd="0" parTransId="{917382F2-9268-42F6-A09E-5E20E9A5A512}" sibTransId="{7FF7D3D2-DBAC-427F-9095-E62E97EB2CB1}"/>
    <dgm:cxn modelId="{68457674-BB98-4966-89FE-BE2CA51B717E}" type="presParOf" srcId="{458858F1-CEA1-42B7-8A29-AB985860C6ED}" destId="{B893F1F0-5426-4C30-86E7-F31EE4427366}" srcOrd="0" destOrd="0" presId="urn:microsoft.com/office/officeart/2005/8/layout/hierarchy1"/>
    <dgm:cxn modelId="{D15AABF5-FB97-4E98-AB01-200962C47E04}" type="presParOf" srcId="{B893F1F0-5426-4C30-86E7-F31EE4427366}" destId="{56DA359C-6567-4B03-B4A2-FDE9B045F0A0}" srcOrd="0" destOrd="0" presId="urn:microsoft.com/office/officeart/2005/8/layout/hierarchy1"/>
    <dgm:cxn modelId="{C5B9BC3E-8B09-4F8E-B4D8-452613DC087C}" type="presParOf" srcId="{56DA359C-6567-4B03-B4A2-FDE9B045F0A0}" destId="{6BCBC0AC-1A8F-4A6C-BB1F-FB2FB85DFA18}" srcOrd="0" destOrd="0" presId="urn:microsoft.com/office/officeart/2005/8/layout/hierarchy1"/>
    <dgm:cxn modelId="{219DED0E-53AB-4AAE-A9DE-1026BF05C03D}" type="presParOf" srcId="{56DA359C-6567-4B03-B4A2-FDE9B045F0A0}" destId="{00A99E8D-FCE6-4118-A63D-7F96E4C67270}" srcOrd="1" destOrd="0" presId="urn:microsoft.com/office/officeart/2005/8/layout/hierarchy1"/>
    <dgm:cxn modelId="{9C715A71-F70D-4CBD-B2F9-575E1E6460D8}" type="presParOf" srcId="{B893F1F0-5426-4C30-86E7-F31EE4427366}" destId="{731DCC4A-6B8F-4DD8-84AC-43915EA79B22}" srcOrd="1" destOrd="0" presId="urn:microsoft.com/office/officeart/2005/8/layout/hierarchy1"/>
    <dgm:cxn modelId="{61841E02-0E58-473F-9F27-7396A4E594D0}" type="presParOf" srcId="{458858F1-CEA1-42B7-8A29-AB985860C6ED}" destId="{C8589199-5A6D-4779-98B1-5F3B37A2D5E2}" srcOrd="1" destOrd="0" presId="urn:microsoft.com/office/officeart/2005/8/layout/hierarchy1"/>
    <dgm:cxn modelId="{3D9BFEF5-D253-471B-AB8D-1D0F8F70C75A}" type="presParOf" srcId="{C8589199-5A6D-4779-98B1-5F3B37A2D5E2}" destId="{17F47410-E63F-4DF5-9B0D-5F36BFF9F769}" srcOrd="0" destOrd="0" presId="urn:microsoft.com/office/officeart/2005/8/layout/hierarchy1"/>
    <dgm:cxn modelId="{E6F0D73A-393A-489E-AABA-146E4EE2C59A}" type="presParOf" srcId="{17F47410-E63F-4DF5-9B0D-5F36BFF9F769}" destId="{D64A06A1-62E2-4273-8006-DDF943D39054}" srcOrd="0" destOrd="0" presId="urn:microsoft.com/office/officeart/2005/8/layout/hierarchy1"/>
    <dgm:cxn modelId="{76ADE0D5-6B35-4A6A-AD98-5BA111576BB9}" type="presParOf" srcId="{17F47410-E63F-4DF5-9B0D-5F36BFF9F769}" destId="{F74983C6-15D4-44B1-A0C1-031B95DB3390}" srcOrd="1" destOrd="0" presId="urn:microsoft.com/office/officeart/2005/8/layout/hierarchy1"/>
    <dgm:cxn modelId="{4CC01787-66A0-48C7-B385-CB67D075B054}" type="presParOf" srcId="{C8589199-5A6D-4779-98B1-5F3B37A2D5E2}" destId="{B55F941B-0A69-43B5-9CB1-A9135D95E7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BC0AC-1A8F-4A6C-BB1F-FB2FB85DFA18}">
      <dsp:nvSpPr>
        <dsp:cNvPr id="0" name=""/>
        <dsp:cNvSpPr/>
      </dsp:nvSpPr>
      <dsp:spPr>
        <a:xfrm>
          <a:off x="1357" y="453354"/>
          <a:ext cx="4764166" cy="3025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A99E8D-FCE6-4118-A63D-7F96E4C67270}">
      <dsp:nvSpPr>
        <dsp:cNvPr id="0" name=""/>
        <dsp:cNvSpPr/>
      </dsp:nvSpPr>
      <dsp:spPr>
        <a:xfrm>
          <a:off x="530709" y="956239"/>
          <a:ext cx="4764166" cy="3025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/>
            <a:t>Masalah penggolongan obat di Indonesia diatur dalam Peraturan Menteri Kesehatan (Permenkes) No.917 Tahun 1993.</a:t>
          </a:r>
          <a:endParaRPr lang="en-US" sz="2000" kern="1200"/>
        </a:p>
      </dsp:txBody>
      <dsp:txXfrm>
        <a:off x="619315" y="1044845"/>
        <a:ext cx="4586954" cy="2848033"/>
      </dsp:txXfrm>
    </dsp:sp>
    <dsp:sp modelId="{D64A06A1-62E2-4273-8006-DDF943D39054}">
      <dsp:nvSpPr>
        <dsp:cNvPr id="0" name=""/>
        <dsp:cNvSpPr/>
      </dsp:nvSpPr>
      <dsp:spPr>
        <a:xfrm>
          <a:off x="5824227" y="453354"/>
          <a:ext cx="4764166" cy="3025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4983C6-15D4-44B1-A0C1-031B95DB3390}">
      <dsp:nvSpPr>
        <dsp:cNvPr id="0" name=""/>
        <dsp:cNvSpPr/>
      </dsp:nvSpPr>
      <dsp:spPr>
        <a:xfrm>
          <a:off x="6353579" y="956239"/>
          <a:ext cx="4764166" cy="3025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i="0" kern="1200"/>
            <a:t>Berbagai jenis obat yang saat ini ada dan beredar di tanah air dibagi dalam beberapa kategori penggolongan masing-masing yang diatur oleh pemerintah, dalam hal ini Kementerian Kesehatan.</a:t>
          </a:r>
          <a:br>
            <a:rPr lang="en-ID" sz="2000" kern="1200"/>
          </a:br>
          <a:br>
            <a:rPr lang="en-ID" sz="2000" kern="1200"/>
          </a:br>
          <a:endParaRPr lang="en-US" sz="2000" kern="1200"/>
        </a:p>
      </dsp:txBody>
      <dsp:txXfrm>
        <a:off x="6442185" y="1044845"/>
        <a:ext cx="4586954" cy="2848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lodoc.com/obat-dan-vitamin/kategori/anti-inflamasi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785" y="1263812"/>
            <a:ext cx="7689272" cy="122529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D" dirty="0" err="1">
                <a:solidFill>
                  <a:schemeClr val="accent6">
                    <a:lumMod val="75000"/>
                  </a:schemeClr>
                </a:solidFill>
              </a:rPr>
              <a:t>onsep</a:t>
            </a:r>
            <a:r>
              <a:rPr lang="en-ID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6">
                    <a:lumMod val="75000"/>
                  </a:schemeClr>
                </a:solidFill>
              </a:rPr>
              <a:t>dasar</a:t>
            </a:r>
            <a:r>
              <a:rPr lang="en-ID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6">
                    <a:lumMod val="75000"/>
                  </a:schemeClr>
                </a:solidFill>
              </a:rPr>
              <a:t>penggolongan</a:t>
            </a:r>
            <a:r>
              <a:rPr lang="en-ID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6">
                    <a:lumMod val="75000"/>
                  </a:schemeClr>
                </a:solidFill>
              </a:rPr>
              <a:t>obat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9917" y="4571999"/>
            <a:ext cx="3493008" cy="525063"/>
          </a:xfrm>
        </p:spPr>
        <p:txBody>
          <a:bodyPr/>
          <a:lstStyle/>
          <a:p>
            <a:r>
              <a:rPr lang="en-US" dirty="0"/>
              <a:t>Ns. SUYAMTO SST., MPH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9CC386-A5E5-761E-1CD8-832AAD3DD69B}"/>
              </a:ext>
            </a:extLst>
          </p:cNvPr>
          <p:cNvSpPr txBox="1">
            <a:spLocks/>
          </p:cNvSpPr>
          <p:nvPr/>
        </p:nvSpPr>
        <p:spPr>
          <a:xfrm>
            <a:off x="3781460" y="374072"/>
            <a:ext cx="4849922" cy="525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Stikes</a:t>
            </a:r>
            <a:r>
              <a:rPr lang="en-US" dirty="0"/>
              <a:t> </a:t>
            </a:r>
            <a:r>
              <a:rPr lang="en-US" dirty="0" err="1"/>
              <a:t>Notokusumo</a:t>
            </a:r>
            <a:r>
              <a:rPr lang="en-US" dirty="0"/>
              <a:t> Yogyakarta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3F1F-0989-0256-D276-0D901DC2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" y="824992"/>
            <a:ext cx="10625328" cy="768096"/>
          </a:xfrm>
        </p:spPr>
        <p:txBody>
          <a:bodyPr/>
          <a:lstStyle/>
          <a:p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paten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A61B-F2D5-92CB-C9C4-0BECBF12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4" y="1593088"/>
            <a:ext cx="7167233" cy="4330192"/>
          </a:xfrm>
        </p:spPr>
        <p:txBody>
          <a:bodyPr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Yang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dimaksud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paten/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adalah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sediaan</a:t>
            </a:r>
            <a:r>
              <a:rPr lang="en-ID" sz="1800" spc="1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1800" spc="1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diberikan</a:t>
            </a:r>
            <a:r>
              <a:rPr lang="en-ID" sz="1800" spc="1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oleh </a:t>
            </a:r>
            <a:r>
              <a:rPr lang="en-ID" sz="1800" spc="1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pabriknya</a:t>
            </a:r>
            <a:r>
              <a:rPr lang="en-ID" sz="1800" spc="1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terdaftar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departemen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kesehatan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suatu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negara,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disebut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juga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sebagai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merek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terdaftar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Dari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satu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generik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diproduksi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berbagai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macam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sediaan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berlainan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,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misal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: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Pehamoxil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(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berisi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: Amoxicillin),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Diafac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(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berisi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: metformin)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dll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ID" sz="1800" spc="15" dirty="0">
              <a:solidFill>
                <a:srgbClr val="333333"/>
              </a:solidFill>
              <a:effectLst/>
              <a:latin typeface="NotoSansMono-Regular_g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1800" spc="10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 </a:t>
            </a:r>
            <a:r>
              <a:rPr lang="en-ID" sz="1800" spc="10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10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ID" sz="1800" spc="10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sering</a:t>
            </a:r>
            <a:r>
              <a:rPr lang="en-ID" sz="1800" spc="10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juga </a:t>
            </a:r>
            <a:r>
              <a:rPr lang="en-ID" sz="1800" spc="10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disebut</a:t>
            </a:r>
            <a:r>
              <a:rPr lang="en-ID" sz="1800" spc="10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10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paten. 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Perusahaan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menemukan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memasarkannya</a:t>
            </a:r>
            <a:r>
              <a:rPr lang="en-ID" sz="18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18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Nama </a:t>
            </a:r>
            <a:r>
              <a:rPr lang="en-ID" sz="18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biasanya</a:t>
            </a:r>
            <a:r>
              <a:rPr lang="en-ID" sz="18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diusahakan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mudah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diingat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oleh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pengguna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Jadi, pada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dasarnya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generik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berbeda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penamaan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sedangkan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pada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prinsipnya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komposisi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generik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adalah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sama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83564-A401-FB0C-4DA0-A9FF0251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4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D135-9A93-B956-366B-0AD423C6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6560" cy="768096"/>
          </a:xfrm>
        </p:spPr>
        <p:txBody>
          <a:bodyPr/>
          <a:lstStyle/>
          <a:p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2896-CDAB-CDA6-710D-643C1D306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09" y="731520"/>
            <a:ext cx="7758546" cy="5191760"/>
          </a:xfrm>
        </p:spPr>
        <p:txBody>
          <a:bodyPr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Disebut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karena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pabrik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penemu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berhak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atas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penemuan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jangka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waktu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tertentu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ID" sz="1800" spc="45" dirty="0">
              <a:solidFill>
                <a:srgbClr val="333333"/>
              </a:solidFill>
              <a:latin typeface="NotoSansMono-Regular_g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Selama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masih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berlaku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boleh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diproduksi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oleh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pabrik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lain</a:t>
            </a:r>
            <a:r>
              <a:rPr lang="en-ID" sz="1800" spc="10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en-ID" sz="1800" spc="10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Produksi</a:t>
            </a:r>
            <a:r>
              <a:rPr lang="en-ID" sz="1800" spc="10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0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generiknya</a:t>
            </a:r>
            <a:r>
              <a:rPr lang="en-ID" sz="1800" spc="10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baru</a:t>
            </a:r>
            <a:r>
              <a:rPr lang="en-ID" sz="1800" spc="10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0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ID" sz="1800" spc="10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dilakukan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setelah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berakhir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masa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patennya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ID" sz="1800" spc="45" dirty="0">
              <a:solidFill>
                <a:srgbClr val="333333"/>
              </a:solidFill>
              <a:latin typeface="NotoSansMono-Regular_g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Jika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pabrik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lain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ingin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menjual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generik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atau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dagang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dilakukan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mengajukan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ijin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lisensi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dari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pemegang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paten.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231C2-15B0-0C65-45B8-7BA58DA3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9CCD-30AB-4D64-2F85-910CA80A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47472"/>
            <a:ext cx="10168128" cy="768096"/>
          </a:xfrm>
        </p:spPr>
        <p:txBody>
          <a:bodyPr/>
          <a:lstStyle/>
          <a:p>
            <a:pPr algn="ctr"/>
            <a:r>
              <a:rPr lang="en-ID" dirty="0"/>
              <a:t>Luas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1AB5-1C72-B9CA-6C0F-86E98234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3" y="1485900"/>
            <a:ext cx="8492836" cy="5024628"/>
          </a:xfrm>
        </p:spPr>
        <p:txBody>
          <a:bodyPr/>
          <a:lstStyle/>
          <a:p>
            <a:pPr algn="ctr"/>
            <a:r>
              <a:rPr lang="en-ID" sz="2400" b="1" i="0" dirty="0">
                <a:solidFill>
                  <a:srgbClr val="3B3738"/>
                </a:solidFill>
                <a:effectLst/>
                <a:latin typeface="LatoWeb"/>
              </a:rPr>
              <a:t>7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LatoWeb"/>
              </a:rPr>
              <a:t>cara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LatoWeb"/>
              </a:rPr>
              <a:t>kerja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LatoWeb"/>
              </a:rPr>
              <a:t>utama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LatoWeb"/>
              </a:rPr>
              <a:t>dari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400" b="1" i="0" dirty="0">
                <a:solidFill>
                  <a:srgbClr val="3B3738"/>
                </a:solidFill>
                <a:effectLst/>
                <a:latin typeface="LatoWeb"/>
              </a:rPr>
              <a:t>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Menstimulasi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respon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secara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langsung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melalui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reseptor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agonis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Menekan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respon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secara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langsung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melalui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reseptor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agonis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Mem-block/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melawan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respon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berikatan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reseptor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namun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tidak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mengaktifkannya</a:t>
            </a:r>
            <a:endParaRPr lang="en-ID" sz="2000" b="0" i="0" dirty="0">
              <a:solidFill>
                <a:srgbClr val="3B3738"/>
              </a:solidFill>
              <a:effectLst/>
              <a:latin typeface="LatoWeb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Menstabilkan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respon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endParaRPr lang="en-ID" sz="2000" b="0" i="0" dirty="0">
              <a:solidFill>
                <a:srgbClr val="3B3738"/>
              </a:solidFill>
              <a:effectLst/>
              <a:latin typeface="LatoWeb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Sebagai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pengganti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fungsi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substansi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endParaRPr lang="en-ID" sz="2000" b="0" i="0" dirty="0">
              <a:solidFill>
                <a:srgbClr val="3B3738"/>
              </a:solidFill>
              <a:effectLst/>
              <a:latin typeface="LatoWeb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Reaksi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kimia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langsung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yang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menguntungkan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seperti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pada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antioksidan</a:t>
            </a:r>
            <a:endParaRPr lang="en-ID" sz="2000" b="0" i="0" dirty="0">
              <a:solidFill>
                <a:srgbClr val="3B3738"/>
              </a:solidFill>
              <a:effectLst/>
              <a:latin typeface="LatoWeb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Reaksi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kimia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langsung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yang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merugikan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seperti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pada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keracunan</a:t>
            </a:r>
            <a:endParaRPr lang="en-ID" sz="2000" b="0" i="0" dirty="0">
              <a:solidFill>
                <a:srgbClr val="3B3738"/>
              </a:solidFill>
              <a:effectLst/>
              <a:latin typeface="LatoWeb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8AA3E-9547-C9B4-1D71-AE298A60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1136-7ACF-B104-097A-0668679A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74" y="843557"/>
            <a:ext cx="6766560" cy="768096"/>
          </a:xfrm>
        </p:spPr>
        <p:txBody>
          <a:bodyPr/>
          <a:lstStyle/>
          <a:p>
            <a:pPr algn="ctr"/>
            <a:r>
              <a:rPr lang="en-ID" dirty="0" err="1"/>
              <a:t>Khasiat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A22F-3916-AB1A-FF83-13616434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42655"/>
            <a:ext cx="6419087" cy="4080625"/>
          </a:xfrm>
        </p:spPr>
        <p:txBody>
          <a:bodyPr/>
          <a:lstStyle/>
          <a:p>
            <a:r>
              <a:rPr lang="en-ID" sz="2000" dirty="0">
                <a:solidFill>
                  <a:schemeClr val="accent1">
                    <a:lumMod val="50000"/>
                  </a:schemeClr>
                </a:solidFill>
              </a:rPr>
              <a:t>ANTIHISTAMIN</a:t>
            </a:r>
          </a:p>
          <a:p>
            <a:r>
              <a:rPr lang="en-ID" dirty="0" err="1"/>
              <a:t>Khasiat</a:t>
            </a:r>
            <a:r>
              <a:rPr lang="en-ID" dirty="0"/>
              <a:t>:</a:t>
            </a:r>
          </a:p>
          <a:p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Antihistamin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golongan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obat-obatan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mengatasi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gejala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akibat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alergi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alergi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biasanya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diatasi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alergi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akibat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sengatan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serangga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alergi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makanan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biduran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rinitis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urtikaria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mengatasi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mual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muntah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diakibatkan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mabuk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perjalanan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05FFE-FBC9-E8E2-5D83-807D4AED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2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E26DE-ACDA-9F5A-58BC-65CC3AC2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969818"/>
            <a:ext cx="6766560" cy="4156364"/>
          </a:xfrm>
        </p:spPr>
        <p:txBody>
          <a:bodyPr/>
          <a:lstStyle/>
          <a:p>
            <a:pPr algn="l" fontAlgn="base"/>
            <a:r>
              <a:rPr lang="en-ID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EFEK SAMPING ANTIHISTAMIN 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  <a:p>
            <a:pPr algn="just" fontAlgn="base"/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Terdapat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gejala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samping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timbul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jika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mengonsumsi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obat-obatan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golongan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antihistamin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just" fontAlgn="base"/>
            <a:endParaRPr lang="en-ID" dirty="0">
              <a:solidFill>
                <a:srgbClr val="363655"/>
              </a:solidFill>
              <a:latin typeface="Open Sans" panose="020B0606030504020204" pitchFamily="34" charset="0"/>
            </a:endParaRPr>
          </a:p>
          <a:p>
            <a:pPr algn="just" fontAlgn="base"/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gejala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umum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timbul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akibat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penggunaan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lain:</a:t>
            </a:r>
          </a:p>
          <a:p>
            <a:pPr lvl="2" fontAlgn="base">
              <a:buFont typeface="+mj-lt"/>
              <a:buAutoNum type="arabicPeriod"/>
            </a:pP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kepala</a:t>
            </a:r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pPr lvl="2" fontAlgn="base">
              <a:buFont typeface="+mj-lt"/>
              <a:buAutoNum type="arabicPeriod"/>
            </a:pP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Kantuk</a:t>
            </a:r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pPr lvl="2" fontAlgn="base">
              <a:buFont typeface="+mj-lt"/>
              <a:buAutoNum type="arabicPeriod"/>
            </a:pP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Mulut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kering</a:t>
            </a:r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pPr lvl="2" fontAlgn="base">
              <a:buFont typeface="+mj-lt"/>
              <a:buAutoNum type="arabicPeriod"/>
            </a:pP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Sulit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buang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air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kecil</a:t>
            </a:r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pPr lvl="2" fontAlgn="base">
              <a:buFont typeface="+mj-lt"/>
              <a:buAutoNum type="arabicPeriod"/>
            </a:pP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Penglihatan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kabur</a:t>
            </a:r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pPr lvl="2" fontAlgn="base">
              <a:buFont typeface="+mj-lt"/>
              <a:buAutoNum type="arabicPeriod"/>
            </a:pP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63655"/>
                </a:solidFill>
                <a:effectLst/>
                <a:latin typeface="Open Sans" panose="020B0606030504020204" pitchFamily="34" charset="0"/>
              </a:rPr>
              <a:t>perut</a:t>
            </a:r>
            <a:endParaRPr lang="en-ID" b="0" i="0" dirty="0">
              <a:solidFill>
                <a:srgbClr val="363655"/>
              </a:solidFill>
              <a:effectLst/>
              <a:latin typeface="Open Sans" panose="020B0606030504020204" pitchFamily="34" charset="0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4D36A-5081-66B1-F62A-33C12D2E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0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12CE4-AF01-CFC6-E437-7550ADC0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2" y="900545"/>
            <a:ext cx="7453745" cy="5022735"/>
          </a:xfrm>
        </p:spPr>
        <p:txBody>
          <a:bodyPr/>
          <a:lstStyle/>
          <a:p>
            <a:pPr algn="ctr"/>
            <a:r>
              <a:rPr lang="en-ID" sz="2400" dirty="0"/>
              <a:t>KHASIAT ANTIVIRUS</a:t>
            </a:r>
          </a:p>
          <a:p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antivirus 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adalah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 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golongan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untuk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menangani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penyakit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yang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disebabkan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oleh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infeksi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virus,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seperti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: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1" dirty="0">
                <a:solidFill>
                  <a:srgbClr val="3B3738"/>
                </a:solidFill>
                <a:latin typeface="LatoWeb"/>
              </a:rPr>
              <a:t>F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lu,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HIV/AIDS</a:t>
            </a:r>
            <a:endParaRPr lang="en-ID" b="1" dirty="0">
              <a:solidFill>
                <a:srgbClr val="3B3738"/>
              </a:solidFill>
              <a:latin typeface="LatoWeb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Herpes,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Hepatitis. </a:t>
            </a:r>
          </a:p>
          <a:p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tidak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boleh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digunakan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sembarangan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harus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sesuai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resep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dokter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.  </a:t>
            </a:r>
          </a:p>
          <a:p>
            <a:endParaRPr lang="en-ID" b="1" dirty="0">
              <a:solidFill>
                <a:srgbClr val="3B3738"/>
              </a:solidFill>
              <a:latin typeface="LatoWeb"/>
            </a:endParaRPr>
          </a:p>
          <a:p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Kebanyakan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infeksi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virus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sembuh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sendirinya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berkat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sistem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kekebalan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tubuhKebanyakan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infeksi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virus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sembuh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sendirinya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berkat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sistem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kekebalan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endParaRPr lang="en-ID" b="1" i="0" dirty="0">
              <a:solidFill>
                <a:srgbClr val="3B3738"/>
              </a:solidFill>
              <a:effectLst/>
              <a:latin typeface="LatoWeb"/>
            </a:endParaRPr>
          </a:p>
          <a:p>
            <a:endParaRPr lang="en-ID" b="1" dirty="0">
              <a:solidFill>
                <a:srgbClr val="3B3738"/>
              </a:solidFill>
              <a:latin typeface="LatoWeb"/>
            </a:endParaRPr>
          </a:p>
          <a:p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antivirus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bekerja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cara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membunuh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virus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menghambat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perkembangbiakan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virus di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dalam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tubuh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sehingga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jumlah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virus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berkurang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infeksi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teratasi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setidaknya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terkendali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.</a:t>
            </a:r>
          </a:p>
          <a:p>
            <a:endParaRPr lang="en-ID" b="1" dirty="0">
              <a:solidFill>
                <a:srgbClr val="3B3738"/>
              </a:solidFill>
              <a:latin typeface="LatoWeb"/>
            </a:endParaRPr>
          </a:p>
          <a:p>
            <a:r>
              <a:rPr lang="en-ID" dirty="0"/>
              <a:t>CONTOH: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>
                <a:latin typeface="LatoWeb"/>
              </a:rPr>
              <a:t>Acyclovir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 err="1">
                <a:latin typeface="LatoWeb"/>
              </a:rPr>
              <a:t>AbacAvir</a:t>
            </a:r>
            <a:r>
              <a:rPr lang="en-ID" sz="1600" dirty="0">
                <a:latin typeface="LatoWeb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 err="1">
                <a:latin typeface="LatoWeb"/>
              </a:rPr>
              <a:t>dll</a:t>
            </a:r>
            <a:endParaRPr lang="en-ID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4F6C4-5537-E7C2-BD29-693588DB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C120-338C-D2D7-722A-0650524C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08" y="964461"/>
            <a:ext cx="7348174" cy="3773794"/>
          </a:xfrm>
        </p:spPr>
        <p:txBody>
          <a:bodyPr/>
          <a:lstStyle/>
          <a:p>
            <a:pPr algn="l"/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Efek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Samping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Bahaya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 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Antivirus</a:t>
            </a:r>
          </a:p>
          <a:p>
            <a:pPr algn="just"/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Di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samping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manfaat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yang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diberikan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tiap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juga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menimbulkan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efek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samping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bagi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orang yang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mengonsumsi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menggunakannya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.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Sejumlah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efek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samping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yang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terjadi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setelah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menggunakan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antivirus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adalah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: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Sakit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kepala</a:t>
            </a: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Mual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muntah</a:t>
            </a: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Merasa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tidak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enak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badan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Diare</a:t>
            </a: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Batuk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hidung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tersumbat</a:t>
            </a: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Nyeri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otot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sendi</a:t>
            </a: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Sakit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perut</a:t>
            </a: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78ECF-60BC-F74F-7AC3-90CCF692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9B61-B6C7-D492-F936-80363F17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46" y="1209040"/>
            <a:ext cx="6766560" cy="768096"/>
          </a:xfrm>
        </p:spPr>
        <p:txBody>
          <a:bodyPr/>
          <a:lstStyle/>
          <a:p>
            <a:r>
              <a:rPr lang="en-ID" sz="3600" dirty="0"/>
              <a:t>KHASIAT ANALGETIK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CAA7-62A2-B20E-6076-51EB0CDA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27" y="2618509"/>
            <a:ext cx="7250361" cy="33047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Analgesik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merupakan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digunakan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menghilangkan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rasa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sakit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yang juga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disebut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sebagai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painkiller. </a:t>
            </a:r>
          </a:p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ampuh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meredakan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peradangan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tempat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terasa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sakit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dirty="0">
                <a:solidFill>
                  <a:schemeClr val="tx1"/>
                </a:solidFill>
                <a:latin typeface="Google Sans"/>
              </a:rPr>
              <a:t>Ada 3 </a:t>
            </a:r>
            <a:r>
              <a:rPr lang="en-ID" dirty="0" err="1">
                <a:solidFill>
                  <a:schemeClr val="tx1"/>
                </a:solidFill>
                <a:latin typeface="Google Sans"/>
              </a:rPr>
              <a:t>jensi</a:t>
            </a:r>
            <a:r>
              <a:rPr lang="en-ID" dirty="0">
                <a:solidFill>
                  <a:schemeClr val="tx1"/>
                </a:solidFill>
                <a:latin typeface="Google Sans"/>
              </a:rPr>
              <a:t> analgetic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Simple non-opioid analgesics</a:t>
            </a: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Compound analgesics</a:t>
            </a: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Opioid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ED00F-D104-89BE-B4D5-8820011D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33AFC-D461-74F1-6FDB-187DF7A5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00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5E86-07DF-4A3E-3715-F42A4031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7" y="763940"/>
            <a:ext cx="7708392" cy="768096"/>
          </a:xfrm>
        </p:spPr>
        <p:txBody>
          <a:bodyPr/>
          <a:lstStyle/>
          <a:p>
            <a:r>
              <a:rPr lang="en-ID" sz="3600" b="1" i="0" cap="none" dirty="0">
                <a:solidFill>
                  <a:srgbClr val="333333"/>
                </a:solidFill>
                <a:effectLst/>
                <a:latin typeface="Inter"/>
              </a:rPr>
              <a:t>Simple Non-opioid Analgesics</a:t>
            </a:r>
            <a:br>
              <a:rPr lang="en-ID" sz="3600" b="0" i="0" cap="none" dirty="0">
                <a:solidFill>
                  <a:srgbClr val="333333"/>
                </a:solidFill>
                <a:effectLst/>
                <a:latin typeface="Inter"/>
              </a:rPr>
            </a:b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4F77-2AFD-8CFF-A54A-CDE2C5AE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27" y="1853461"/>
            <a:ext cx="6945561" cy="4069819"/>
          </a:xfrm>
        </p:spPr>
        <p:txBody>
          <a:bodyPr/>
          <a:lstStyle/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sederhana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non-opioid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merupakan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paling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umum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Kelompok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termasuk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asetaminofen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 </a:t>
            </a:r>
            <a:r>
              <a:rPr lang="en-ID" b="0" i="0" u="none" strike="noStrike" dirty="0" err="1">
                <a:solidFill>
                  <a:schemeClr val="tx1"/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obat</a:t>
            </a:r>
            <a:r>
              <a:rPr lang="en-ID" b="0" i="0" u="none" strike="noStrike" dirty="0">
                <a:solidFill>
                  <a:schemeClr val="tx1"/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i="0" u="none" strike="noStrike" dirty="0" err="1">
                <a:solidFill>
                  <a:schemeClr val="tx1"/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antiinflamasi</a:t>
            </a:r>
            <a:r>
              <a:rPr lang="en-ID" b="0" i="0" dirty="0">
                <a:solidFill>
                  <a:schemeClr val="tx1"/>
                </a:solidFill>
                <a:effectLst/>
                <a:latin typeface="Inter"/>
              </a:rPr>
              <a:t> nonsteroid 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(NSAID),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seperti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: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Ibuprofen.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Aspirin.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Naproxen.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Natrium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naproksen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Diklofenak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Etodolac.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Indometasin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Nabumetone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Oksaprozin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402-4E0D-B11C-3FE7-809D9163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5E63-3401-5925-ADC5-67BDE726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1043801"/>
            <a:ext cx="6766560" cy="768096"/>
          </a:xfrm>
        </p:spPr>
        <p:txBody>
          <a:bodyPr/>
          <a:lstStyle/>
          <a:p>
            <a:r>
              <a:rPr lang="en-ID" b="1" i="0" cap="none" dirty="0">
                <a:solidFill>
                  <a:srgbClr val="333333"/>
                </a:solidFill>
                <a:effectLst/>
                <a:latin typeface="Inter"/>
              </a:rPr>
              <a:t>Compound Analgesics</a:t>
            </a:r>
            <a:br>
              <a:rPr lang="en-ID" b="0" i="0" cap="none" dirty="0">
                <a:solidFill>
                  <a:srgbClr val="333333"/>
                </a:solidFill>
                <a:effectLst/>
                <a:latin typeface="Inter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FF41-EC5F-6875-D695-D0627152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811897"/>
            <a:ext cx="6766560" cy="4111383"/>
          </a:xfrm>
        </p:spPr>
        <p:txBody>
          <a:bodyPr/>
          <a:lstStyle/>
          <a:p>
            <a:pPr algn="l" fontAlgn="base"/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Compound analgesics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majemuk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dibuat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kombinasi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dua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berbeda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paling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sering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senyawa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yaitu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: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Parasetamol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Aspirin.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Kodein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Dihidrokodein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paling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sering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karena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menyebabkan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parah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Beberapa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senyawa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mengandung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kodein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berbasis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rendah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tersedia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di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apotek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bebas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resep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Namun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kuat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hanya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bisa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didapatkan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resep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dokter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 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BF751-C5EA-5591-9C3B-FC8DA27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7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8258-02C1-8E9F-C273-00BC93C0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ID"/>
              <a:t>APA ITU PENGGOLONGAN OBAT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39EDB49-CA58-601F-2424-01A7CB75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61A314-D76A-DF89-83FE-5F663D6EF2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3203529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250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4C57-18BC-309E-0F4C-867FEDB2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934720"/>
            <a:ext cx="6766560" cy="768096"/>
          </a:xfrm>
        </p:spPr>
        <p:txBody>
          <a:bodyPr/>
          <a:lstStyle/>
          <a:p>
            <a:r>
              <a:rPr lang="en-ID" b="1" i="0" cap="none" dirty="0">
                <a:solidFill>
                  <a:srgbClr val="333333"/>
                </a:solidFill>
                <a:effectLst/>
                <a:latin typeface="Inter"/>
              </a:rPr>
              <a:t>Opioid </a:t>
            </a:r>
            <a:r>
              <a:rPr lang="en-ID" b="1" i="0" cap="none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br>
              <a:rPr lang="en-ID" b="0" i="0" dirty="0">
                <a:solidFill>
                  <a:srgbClr val="333333"/>
                </a:solidFill>
                <a:effectLst/>
                <a:latin typeface="Inter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9BBCE-34B9-90B7-9968-FCB26D09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702816"/>
            <a:ext cx="6766560" cy="4220464"/>
          </a:xfrm>
        </p:spPr>
        <p:txBody>
          <a:bodyPr/>
          <a:lstStyle/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efektif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menghilangkan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rasa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dibandingkan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simple non-opioid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Jadi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biasanya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sedang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sampai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parah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 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Hanya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saja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opioid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menimbulkan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banyak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dibandingkan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lainnya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Salah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satunya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ketergantungan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kecanduan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Itulah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sebabnya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opioid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hanya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tersedia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resep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dipantau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oleh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dokter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FA6D0-CC04-A9B5-D68F-E03004CB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5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8C25-F144-89D3-014E-C9DAB40F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829703"/>
            <a:ext cx="6766560" cy="768096"/>
          </a:xfrm>
        </p:spPr>
        <p:txBody>
          <a:bodyPr/>
          <a:lstStyle/>
          <a:p>
            <a:r>
              <a:rPr lang="en-ID" sz="3600" b="1" i="0" cap="none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sz="3600" b="1" i="0" cap="non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sz="3600" b="1" i="0" cap="none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sz="3600" b="1" i="0" cap="non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sz="3600" b="1" i="0" cap="none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sz="3600" b="1" i="0" cap="non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sz="3600" b="1" i="0" cap="none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br>
              <a:rPr lang="en-ID" b="1" i="0" dirty="0">
                <a:solidFill>
                  <a:srgbClr val="333333"/>
                </a:solidFill>
                <a:effectLst/>
                <a:latin typeface="Inter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AE03-3252-D4BC-C9EA-5C7D7CFC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54" y="1597799"/>
            <a:ext cx="7014833" cy="4325481"/>
          </a:xfrm>
        </p:spPr>
        <p:txBody>
          <a:bodyPr/>
          <a:lstStyle/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Seperti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kebanyakan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lain,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menyebabkan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Kisaran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bisa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ringan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hingga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serius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termasuk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Maag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Gangguan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pencernaan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Mual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muntah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Sembelit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kepala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0A1D4-7374-640B-69C6-0C5EC50C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9E9D-5475-67BC-02D8-B39907787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05345"/>
            <a:ext cx="6766560" cy="4773355"/>
          </a:xfrm>
        </p:spPr>
        <p:txBody>
          <a:bodyPr/>
          <a:lstStyle/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itu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serius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termasuk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:</a:t>
            </a:r>
          </a:p>
          <a:p>
            <a:pPr marL="1485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Sensitivitas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cahaya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Ruam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kulit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dada.</a:t>
            </a:r>
          </a:p>
          <a:p>
            <a:pPr marL="1485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Kerusakan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hati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485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Gangguan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pernapasan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D0DF0-A9CE-08AA-D497-44B2A30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LANJUTAN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238E7-03A9-CAE4-EDB7-A96E0EC8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75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BB1C-6531-D593-C701-3E1C09D50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891" y="872836"/>
            <a:ext cx="7361197" cy="5050444"/>
          </a:xfrm>
        </p:spPr>
        <p:txBody>
          <a:bodyPr/>
          <a:lstStyle/>
          <a:p>
            <a:pPr algn="l" fontAlgn="base">
              <a:lnSpc>
                <a:spcPct val="150000"/>
              </a:lnSpc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Perlu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diketahui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opioid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cenderung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menimbulkan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dibandingkan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lainnya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Selain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di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opioid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menimbulkan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efek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samping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berikut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: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Rasa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bertambah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Kesulitan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berkonsentrasi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Gatal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Masalah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buah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air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kecil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buang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air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besar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Minat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seks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rendah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Disfungsi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ereksi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Kesuburan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berkurang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Sulit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bernafas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algn="l" fontAlgn="base">
              <a:lnSpc>
                <a:spcPct val="150000"/>
              </a:lnSpc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Itulah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perlu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diketahui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tentang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analgesik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A4FB5-7449-7F31-7D7C-EFB47517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LANJUTAN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4BF4C-B3D8-9A04-FACC-728668E0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18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30F-E849-4F09-E397-F6050E17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7" y="967140"/>
            <a:ext cx="7524127" cy="768096"/>
          </a:xfrm>
        </p:spPr>
        <p:txBody>
          <a:bodyPr/>
          <a:lstStyle/>
          <a:p>
            <a:r>
              <a:rPr lang="en-ID" sz="4000" dirty="0"/>
              <a:t>KHASIAT ANTIFUNGSI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870A-8284-E8C4-5261-296F7351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735236"/>
            <a:ext cx="6766560" cy="41556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Antijamur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kelompok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bermanfaat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mengatasi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infeksi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jamur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antijamur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antifungi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tersedia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berbagai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bentuk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sediaan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mulai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tablet,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krim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salep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suntik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hingga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sampo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>
              <a:lnSpc>
                <a:spcPct val="150000"/>
              </a:lnSpc>
            </a:pPr>
            <a:endParaRPr lang="en-ID" dirty="0">
              <a:solidFill>
                <a:schemeClr val="tx1"/>
              </a:solidFill>
              <a:latin typeface="Google Sans"/>
            </a:endParaRPr>
          </a:p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Jamur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tumbuh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manusia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dikenal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istilah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fungi.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Sebenarnya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jamur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merupakan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organisme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normal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ditemukan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manusia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menjadi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masalah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ketika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seseorang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mengalami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gangguan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pertahanan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tubuh</a:t>
            </a:r>
            <a:endParaRPr lang="en-ID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Jamur-jamur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tersebut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menyebabkan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infeksi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infeksi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ringan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seperti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panu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hinga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serius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seperti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terjadi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penyakit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Aspergillosis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paru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yaitu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penyakit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paru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disebabkan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oleh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infeksi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jamur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paru-paru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76C8A-3ACC-84E7-F6F4-29B47BF8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3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8242-6CD4-2B09-FE35-12388E63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27" y="824992"/>
            <a:ext cx="7344017" cy="768096"/>
          </a:xfrm>
        </p:spPr>
        <p:txBody>
          <a:bodyPr/>
          <a:lstStyle/>
          <a:p>
            <a:r>
              <a:rPr lang="en-ID" sz="3600" dirty="0"/>
              <a:t>KHASIAT ANTIPIRETIK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27407-5AA0-828D-9C1E-5A74B6DC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787236"/>
            <a:ext cx="6766560" cy="4136044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antipiretik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dilakukan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mengontrol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suhu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mengurangi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ketidaknyamanan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sebagai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akibat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demam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serta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mengobati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penyebab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kenaikan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suhu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tersebut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tiga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kelas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antipiretik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yaitu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: </a:t>
            </a:r>
            <a:endParaRPr lang="en-ID" dirty="0">
              <a:solidFill>
                <a:schemeClr val="tx1"/>
              </a:solidFill>
              <a:latin typeface="Google Sans"/>
            </a:endParaRPr>
          </a:p>
          <a:p>
            <a:pPr marL="338328" lvl="1" indent="0" algn="just">
              <a:lnSpc>
                <a:spcPct val="200000"/>
              </a:lnSpc>
              <a:buNone/>
            </a:pP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1. Acetaminophen </a:t>
            </a:r>
          </a:p>
          <a:p>
            <a:pPr marL="338328" lvl="1" indent="0" algn="just">
              <a:lnSpc>
                <a:spcPct val="200000"/>
              </a:lnSpc>
              <a:buNone/>
            </a:pP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2.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Inter"/>
              </a:rPr>
              <a:t>Salisilat</a:t>
            </a: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 </a:t>
            </a:r>
          </a:p>
          <a:p>
            <a:pPr marL="338328" lvl="1" indent="0" fontAlgn="base">
              <a:lnSpc>
                <a:spcPct val="200000"/>
              </a:lnSpc>
              <a:buNone/>
            </a:pP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3.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Inter"/>
              </a:rPr>
              <a:t>Antiinflamasi</a:t>
            </a: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 Nonsteroid (NSAID)</a:t>
            </a:r>
          </a:p>
          <a:p>
            <a:pPr algn="just">
              <a:lnSpc>
                <a:spcPct val="200000"/>
              </a:lnSpc>
            </a:pPr>
            <a:endParaRPr lang="en-ID" b="1" i="0" dirty="0">
              <a:solidFill>
                <a:srgbClr val="333333"/>
              </a:solidFill>
              <a:effectLst/>
              <a:latin typeface="Inter"/>
            </a:endParaRPr>
          </a:p>
          <a:p>
            <a:pPr algn="just">
              <a:lnSpc>
                <a:spcPct val="200000"/>
              </a:lnSpc>
            </a:pP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66A1D-2B0C-DCC0-640C-7070DC34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2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5B4A-DD08-3784-2F50-80117708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7" y="914400"/>
            <a:ext cx="7136199" cy="5008880"/>
          </a:xfrm>
        </p:spPr>
        <p:txBody>
          <a:bodyPr/>
          <a:lstStyle/>
          <a:p>
            <a:pPr algn="l" fontAlgn="base"/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Acetaminophen </a:t>
            </a:r>
          </a:p>
          <a:p>
            <a:pPr marL="338328" lvl="1" indent="0" fontAlgn="base">
              <a:buNone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mengobati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nyeri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tingkat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rendah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seperti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inhibitor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siklooksigenase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(COX-1 dan COX-2) non-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spesifik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marL="338328" lvl="1" indent="0" fontAlgn="base">
              <a:buNone/>
            </a:pP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338328" lvl="1" indent="0" fontAlgn="base">
              <a:buNone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Dosis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acetaminophen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sesuai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panduan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keterangan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konsumsi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arahan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dokter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marL="338328" lvl="1" indent="0" fontAlgn="base">
              <a:buNone/>
            </a:pP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338328" lvl="1" indent="0" fontAlgn="base">
              <a:buNone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Overdosis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merusak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hati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menyebabkan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kematian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marL="338328" lvl="1" indent="0" fontAlgn="base">
              <a:buNone/>
            </a:pP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338328" lvl="1" indent="0" fontAlgn="base">
              <a:buNone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Acetaminophen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tersedia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berbagai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seperti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kapsul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tablet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cair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tablet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kunyah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bubuk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butiran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larut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  </a:t>
            </a:r>
          </a:p>
          <a:p>
            <a:pPr marL="338328" lvl="1" indent="0" fontAlgn="base">
              <a:buNone/>
            </a:pPr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338328" lvl="1" indent="0" fontAlgn="base">
              <a:buNone/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Orang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dewasa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remaja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berusia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minimal 12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tahun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boleh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mengonsumsi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1000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miligram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(mg)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sekaligus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4000 mg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24 jam. </a:t>
            </a:r>
          </a:p>
          <a:p>
            <a:pPr marL="338328" lvl="1" indent="0" fontAlgn="base">
              <a:buNone/>
            </a:pPr>
            <a:endParaRPr lang="en-ID" dirty="0">
              <a:solidFill>
                <a:srgbClr val="333333"/>
              </a:solidFill>
              <a:latin typeface="Inter"/>
            </a:endParaRPr>
          </a:p>
          <a:p>
            <a:pPr marL="338328" lvl="1" indent="0" fontAlgn="base">
              <a:buNone/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anak-anak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di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bawah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12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tahun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boleh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mengonsumsi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5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dosis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acetaminophen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24 jam.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651EE-D80F-EA81-7C4F-E8BBF36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LANJUTAN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4CC5E-5D72-79AE-6B53-AECD19FE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4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D5CC-4D8E-89DC-E7F2-BE066B28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997527"/>
            <a:ext cx="6766560" cy="3629891"/>
          </a:xfrm>
        </p:spPr>
        <p:txBody>
          <a:bodyPr/>
          <a:lstStyle/>
          <a:p>
            <a:pPr algn="l" fontAlgn="base"/>
            <a:r>
              <a:rPr lang="en-ID" b="1" i="1" dirty="0">
                <a:solidFill>
                  <a:srgbClr val="333333"/>
                </a:solidFill>
                <a:effectLst/>
                <a:latin typeface="Inter"/>
              </a:rPr>
              <a:t> </a:t>
            </a:r>
            <a:r>
              <a:rPr lang="en-ID" b="1" i="1" dirty="0" err="1">
                <a:solidFill>
                  <a:srgbClr val="333333"/>
                </a:solidFill>
                <a:effectLst/>
                <a:latin typeface="Inter"/>
              </a:rPr>
              <a:t>Salisilat</a:t>
            </a:r>
            <a:r>
              <a:rPr lang="en-ID" b="1" i="1" dirty="0">
                <a:solidFill>
                  <a:srgbClr val="333333"/>
                </a:solidFill>
                <a:effectLst/>
                <a:latin typeface="Inter"/>
              </a:rPr>
              <a:t> 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mengobati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nyeri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ringan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menurunkan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demam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penghambat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siklooksigenase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(COX-1 dan COX-2) non-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spesifik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endParaRPr lang="en-ID" dirty="0">
              <a:solidFill>
                <a:srgbClr val="333333"/>
              </a:solidFill>
              <a:latin typeface="Inter"/>
            </a:endParaRP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Berbagai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salisilat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memiliki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fungsi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berbeda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Itulah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mengapa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kamu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perlu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membaca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keterangan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jelas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penggunaan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sebelum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memutuskan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menggunakannya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 </a:t>
            </a:r>
          </a:p>
          <a:p>
            <a:pPr algn="l" fontAlgn="base"/>
            <a:endParaRPr lang="en-ID" b="0" i="0" dirty="0">
              <a:solidFill>
                <a:srgbClr val="333333"/>
              </a:solidFill>
              <a:effectLst/>
              <a:latin typeface="Inter"/>
            </a:endParaRP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Biasanya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salisilat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di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kulit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meredakan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nyeri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menurunkan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demam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 </a:t>
            </a:r>
          </a:p>
          <a:p>
            <a:pPr algn="l" fontAlgn="base"/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Jangan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menempelkannya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luka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terbuka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kulit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rusak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 fontAlgn="base"/>
            <a:endParaRPr lang="en-ID" dirty="0">
              <a:solidFill>
                <a:srgbClr val="333333"/>
              </a:solidFill>
              <a:latin typeface="Inter"/>
            </a:endParaRP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46870-28A4-30EA-C1F5-31980B62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43346"/>
            <a:ext cx="3200400" cy="274320"/>
          </a:xfrm>
        </p:spPr>
        <p:txBody>
          <a:bodyPr/>
          <a:lstStyle/>
          <a:p>
            <a:r>
              <a:rPr lang="en-US" i="1" dirty="0"/>
              <a:t>LANJUTAN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491CF-FF03-E0B5-6693-49CEBB35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693D-3F74-A626-9A47-DE460886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942109"/>
            <a:ext cx="6766560" cy="2486891"/>
          </a:xfrm>
        </p:spPr>
        <p:txBody>
          <a:bodyPr/>
          <a:lstStyle/>
          <a:p>
            <a:r>
              <a:rPr lang="en-ID" b="1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Inter"/>
              </a:rPr>
              <a:t>Antiinflamasi</a:t>
            </a:r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 Nonsteroid (NSAID)</a:t>
            </a:r>
          </a:p>
          <a:p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Jenis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mengobati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rasa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menurunkan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demam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endParaRPr lang="en-ID" dirty="0">
              <a:solidFill>
                <a:srgbClr val="333333"/>
              </a:solidFill>
              <a:latin typeface="Inter"/>
            </a:endParaRPr>
          </a:p>
          <a:p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antiinflamasi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nonsteroid (NSAID)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banyak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meredakan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nyeri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mengurangi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peradangan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menurunkan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suhu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tinggi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NSAID juga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sering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meredakan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gejala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kepala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keseleo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ketegangan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pilek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dan flu,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radang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sendi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penyebab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nyeri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jangka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panjang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lainnya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32DEF-EA69-2E32-C749-24CBFDC6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LANJUTAN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540D-AD0D-94AD-C87B-C92BE032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8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50BA-3983-2F41-9155-860A29C5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47" y="1593088"/>
            <a:ext cx="6766560" cy="768096"/>
          </a:xfrm>
        </p:spPr>
        <p:txBody>
          <a:bodyPr/>
          <a:lstStyle/>
          <a:p>
            <a:r>
              <a:rPr lang="en-ID" sz="3200" dirty="0"/>
              <a:t>KHASIAT ANASTETIK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3235-A0D1-7427-4D7E-83CC9EFB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770909"/>
            <a:ext cx="6766560" cy="31523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Anestesi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tindakan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membuat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seseorang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tidak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merasakan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selama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prosedur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medis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pembedahan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Pemberian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digunakan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menghilangkan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rasa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obat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bius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mematikan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perasaan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bagian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tertentu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ada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juga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mematikan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otak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waktu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selama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prosedur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pembedahan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311C5-6764-A2BE-8D12-2A067D97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0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336388"/>
            <a:ext cx="9878291" cy="768096"/>
          </a:xfrm>
        </p:spPr>
        <p:txBody>
          <a:bodyPr/>
          <a:lstStyle/>
          <a:p>
            <a:r>
              <a:rPr lang="en-US" sz="4400" b="1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CARA PENGGOLONGAN OBAT 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1330036"/>
            <a:ext cx="6691746" cy="51915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b="0" i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 dari penggolongan obat tersebut adalah:</a:t>
            </a:r>
          </a:p>
          <a:p>
            <a:pPr marL="457200" indent="-457200">
              <a:buFont typeface="+mj-lt"/>
              <a:buAutoNum type="arabicPeriod"/>
            </a:pPr>
            <a:r>
              <a:rPr lang="en-ID" b="0" i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 meningkatkan keamanan dan ketepatan penggunaan, </a:t>
            </a:r>
          </a:p>
          <a:p>
            <a:pPr marL="457200" indent="-457200">
              <a:buFont typeface="+mj-lt"/>
              <a:buAutoNum type="arabicPeriod"/>
            </a:pPr>
            <a:r>
              <a:rPr lang="en-ID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 </a:t>
            </a:r>
            <a:r>
              <a:rPr lang="en-ID" b="0" i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memudahkan pengamanan ketika obat didistribusikan. </a:t>
            </a:r>
          </a:p>
          <a:p>
            <a:endParaRPr lang="en-ID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b="0" i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 pun, obat dapat menimbulkan efek samping apabila dikonsumsi sembarangan tanpa melihat dosis serta aturan pemakaian.</a:t>
            </a:r>
            <a:br>
              <a:rPr lang="en-ID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0295-4CC5-FF2B-12C2-6DD935B2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715491"/>
            <a:ext cx="6766560" cy="3207789"/>
          </a:xfrm>
        </p:spPr>
        <p:txBody>
          <a:bodyPr/>
          <a:lstStyle/>
          <a:p>
            <a:pPr algn="l" fontAlgn="base"/>
            <a:r>
              <a:rPr lang="en-ID" b="1" i="0" dirty="0">
                <a:solidFill>
                  <a:srgbClr val="333333"/>
                </a:solidFill>
                <a:effectLst/>
                <a:latin typeface="Inter"/>
              </a:rPr>
              <a:t>MANFAAT ANESTESI</a:t>
            </a:r>
          </a:p>
          <a:p>
            <a:pPr algn="l" fontAlgn="base">
              <a:lnSpc>
                <a:spcPct val="200000"/>
              </a:lnSpc>
            </a:pP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Anestesi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dapat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memblokir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sinyal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sensorik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nyeri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saraf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pusat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di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otak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begitu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saraf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perifer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menghubungkan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sumsum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tulang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belakang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ke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seluruh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tubuh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berhenti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bekerja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Inter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2AB3D-093E-708F-368C-A52CA80A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LANJUTAN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225FC-F2AC-6847-981E-D6C7DADA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2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0977-FEA1-F842-9EE9-E7C24689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440944"/>
            <a:ext cx="6766560" cy="768096"/>
          </a:xfrm>
        </p:spPr>
        <p:txBody>
          <a:bodyPr/>
          <a:lstStyle/>
          <a:p>
            <a:r>
              <a:rPr lang="en-ID" sz="3600" dirty="0" err="1"/>
              <a:t>Khasiat</a:t>
            </a:r>
            <a:r>
              <a:rPr lang="en-ID" sz="3600" dirty="0"/>
              <a:t> anti </a:t>
            </a:r>
            <a:r>
              <a:rPr lang="en-ID" sz="3600" dirty="0" err="1"/>
              <a:t>emetik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45CE-6AC3-D022-EB9D-3D1869F1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25296"/>
            <a:ext cx="6766560" cy="46979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Antiemetik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adalah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kelompok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digunakan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meredakan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gejala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mual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muntah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pada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berbagai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kondisi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seperti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mabuk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perjalanan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kemoterapi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pascaoperasi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atau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Google Sans"/>
              </a:rPr>
              <a:t>kehamilan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Antiemetik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bekerja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dengan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cara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menghambat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proses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penghantaran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sinyal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mual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dan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muntah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di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otak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.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Berdasarkan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cara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kerjanya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,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antiemetik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terbagi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tiga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jenis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,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yaitu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Antagonis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Dopamin</a:t>
            </a:r>
            <a:endParaRPr lang="en-ID" sz="1600" b="0" i="0" dirty="0">
              <a:solidFill>
                <a:srgbClr val="3B3738"/>
              </a:solidFill>
              <a:effectLst/>
              <a:latin typeface="Kigelia" panose="020B0502040204020203" pitchFamily="34" charset="0"/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Antihistamin</a:t>
            </a: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/</a:t>
            </a:r>
            <a:r>
              <a:rPr lang="en-ID" sz="1600" b="0" i="0" dirty="0" err="1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Antikolinergik</a:t>
            </a:r>
            <a:endParaRPr lang="en-ID" sz="1600" b="0" i="0" dirty="0">
              <a:solidFill>
                <a:srgbClr val="3B3738"/>
              </a:solidFill>
              <a:effectLst/>
              <a:latin typeface="Kigelia" panose="020B0502040204020203" pitchFamily="34" charset="0"/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D" sz="1600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5HT3 </a:t>
            </a:r>
            <a:r>
              <a:rPr lang="en-ID" sz="1600" b="0" i="1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Receptor Antagonists</a:t>
            </a:r>
            <a:r>
              <a:rPr lang="en-ID" b="0" i="0" dirty="0">
                <a:solidFill>
                  <a:srgbClr val="3B3738"/>
                </a:solidFill>
                <a:effectLst/>
                <a:latin typeface="Kigelia" panose="020B0502040204020203" pitchFamily="34" charset="0"/>
                <a:ea typeface="Kigelia" panose="020B0502040204020203" pitchFamily="34" charset="0"/>
                <a:cs typeface="Kigelia" panose="020B0502040204020203" pitchFamily="34" charset="0"/>
              </a:rPr>
              <a:t>.</a:t>
            </a:r>
            <a:endParaRPr lang="en-ID" dirty="0">
              <a:solidFill>
                <a:schemeClr val="tx1"/>
              </a:solidFill>
              <a:latin typeface="Kigelia" panose="020B0502040204020203" pitchFamily="34" charset="0"/>
              <a:ea typeface="Kigelia" panose="020B0502040204020203" pitchFamily="34" charset="0"/>
              <a:cs typeface="Kigelia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C7DFF-835A-98BF-3C6D-993DCF2C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57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D895-0E27-B9A7-6DDD-E875036F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824992"/>
            <a:ext cx="6766560" cy="768096"/>
          </a:xfrm>
        </p:spPr>
        <p:txBody>
          <a:bodyPr/>
          <a:lstStyle/>
          <a:p>
            <a:r>
              <a:rPr lang="en-ID" sz="3600" dirty="0" err="1"/>
              <a:t>Khasiat</a:t>
            </a:r>
            <a:r>
              <a:rPr lang="en-ID" sz="3600" dirty="0"/>
              <a:t> </a:t>
            </a:r>
            <a:r>
              <a:rPr lang="en-ID" sz="3600" dirty="0" err="1"/>
              <a:t>laksatif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A154-0E55-57B9-0993-CC63ECD9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593088"/>
            <a:ext cx="6766560" cy="433019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laksatif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adalah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kelompok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untuk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mengatasi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susah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buang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air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besar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 (BAB)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konstipasi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.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Selain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itu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juga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digunakan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untuk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membersihkan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usus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sebelum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tindakan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medis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tertentu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seperti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operasi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usus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kolonoskopi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0BCA4-88C9-C7ED-0301-71C866E5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7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61B8-9294-D331-CBA7-5B6F30EF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928" y="1508760"/>
            <a:ext cx="6766560" cy="768096"/>
          </a:xfrm>
        </p:spPr>
        <p:txBody>
          <a:bodyPr/>
          <a:lstStyle/>
          <a:p>
            <a:r>
              <a:rPr lang="en-ID" sz="3600" dirty="0" err="1"/>
              <a:t>Jenis</a:t>
            </a:r>
            <a:r>
              <a:rPr lang="en-ID" sz="3600" dirty="0"/>
              <a:t> </a:t>
            </a:r>
            <a:r>
              <a:rPr lang="en-ID" sz="3600" dirty="0" err="1"/>
              <a:t>jenis</a:t>
            </a:r>
            <a:r>
              <a:rPr lang="en-ID" sz="3600" dirty="0"/>
              <a:t> </a:t>
            </a:r>
            <a:r>
              <a:rPr lang="en-ID" sz="3600" dirty="0" err="1"/>
              <a:t>lakstif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B622-055D-BCAC-938D-E5D08876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276856"/>
            <a:ext cx="6766560" cy="3646424"/>
          </a:xfrm>
        </p:spPr>
        <p:txBody>
          <a:bodyPr/>
          <a:lstStyle/>
          <a:p>
            <a:pPr algn="l"/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Jenis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endParaRPr lang="en-ID" b="1" i="0" dirty="0">
              <a:solidFill>
                <a:srgbClr val="3B3738"/>
              </a:solidFill>
              <a:effectLst/>
              <a:latin typeface="LatoWeb"/>
            </a:endParaRPr>
          </a:p>
          <a:p>
            <a:pPr algn="l"/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Berdasarkan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cara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kerjanya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dapat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dibagi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menjadi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pembentuk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massal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(</a:t>
            </a:r>
            <a:r>
              <a:rPr lang="en-ID" b="1" i="1" dirty="0">
                <a:solidFill>
                  <a:srgbClr val="3B3738"/>
                </a:solidFill>
                <a:effectLst/>
                <a:latin typeface="LatoWeb"/>
              </a:rPr>
              <a:t>bulk forming laxative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)</a:t>
            </a:r>
            <a:br>
              <a:rPr lang="en-ID" b="1" i="0" dirty="0">
                <a:solidFill>
                  <a:srgbClr val="3B3738"/>
                </a:solidFill>
                <a:effectLst/>
                <a:latin typeface="LatoWeb"/>
              </a:rPr>
            </a:b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bekerja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membantu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penyerapan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air di usus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sehingga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mampu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membentuk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masa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tinja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membuatnya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lembut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lunak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, dan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mudah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dikeluarkan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endParaRPr lang="en-ID" dirty="0">
              <a:solidFill>
                <a:srgbClr val="3B3738"/>
              </a:solidFill>
              <a:latin typeface="LatoWeb"/>
            </a:endParaRPr>
          </a:p>
          <a:p>
            <a:pPr marL="342900" indent="-342900" algn="l">
              <a:buFont typeface="+mj-lt"/>
              <a:buAutoNum type="arabicPeriod"/>
            </a:pPr>
            <a:endParaRPr lang="en-ID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1" i="0" dirty="0" err="1">
                <a:solidFill>
                  <a:srgbClr val="3B3738"/>
                </a:solidFill>
                <a:effectLst/>
                <a:latin typeface="LatoWeb"/>
              </a:rPr>
              <a:t>osmotik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 (</a:t>
            </a:r>
            <a:r>
              <a:rPr lang="en-ID" b="1" i="1" dirty="0">
                <a:solidFill>
                  <a:srgbClr val="3B3738"/>
                </a:solidFill>
                <a:effectLst/>
                <a:latin typeface="LatoWeb"/>
              </a:rPr>
              <a:t>osmotic laxatives</a:t>
            </a:r>
            <a:r>
              <a:rPr lang="en-ID" b="1" i="0" dirty="0">
                <a:solidFill>
                  <a:srgbClr val="3B3738"/>
                </a:solidFill>
                <a:effectLst/>
                <a:latin typeface="LatoWeb"/>
              </a:rPr>
              <a:t>)</a:t>
            </a:r>
            <a:br>
              <a:rPr lang="en-ID" b="1" i="0" dirty="0">
                <a:solidFill>
                  <a:srgbClr val="3B3738"/>
                </a:solidFill>
                <a:effectLst/>
                <a:latin typeface="LatoWeb"/>
              </a:rPr>
            </a:b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akan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memicu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pergerakan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air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menuju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usus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sehingga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tinja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bisa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lunak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mudah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b="0" i="0" dirty="0" err="1">
                <a:solidFill>
                  <a:srgbClr val="3B3738"/>
                </a:solidFill>
                <a:effectLst/>
                <a:latin typeface="LatoWeb"/>
              </a:rPr>
              <a:t>dikeluarkan</a:t>
            </a:r>
            <a:r>
              <a:rPr lang="en-ID" b="0" i="0" dirty="0">
                <a:solidFill>
                  <a:srgbClr val="3B3738"/>
                </a:solidFill>
                <a:effectLst/>
                <a:latin typeface="LatoWeb"/>
              </a:rPr>
              <a:t>.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D6003-5ADB-F073-500C-7EDFB466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79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54F8-6D27-F13E-214B-72A04C18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246909"/>
            <a:ext cx="6766560" cy="4676371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3"/>
            </a:pP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emolien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(</a:t>
            </a:r>
            <a:r>
              <a:rPr lang="en-ID" sz="2000" b="1" i="1" dirty="0">
                <a:solidFill>
                  <a:srgbClr val="3B3738"/>
                </a:solidFill>
                <a:effectLst/>
                <a:latin typeface="LatoWeb"/>
              </a:rPr>
              <a:t>emollient laxatives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)</a:t>
            </a:r>
            <a:b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</a:b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akan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membuat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tinja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lembut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basah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,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sehingga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lebih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mudah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dikeluarkan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.</a:t>
            </a:r>
          </a:p>
          <a:p>
            <a:pPr marL="342900" indent="-342900" algn="l">
              <a:buFont typeface="+mj-lt"/>
              <a:buAutoNum type="arabicPeriod" startAt="3"/>
            </a:pPr>
            <a:endParaRPr lang="en-ID" sz="2000" dirty="0">
              <a:solidFill>
                <a:srgbClr val="3B3738"/>
              </a:solidFill>
              <a:latin typeface="LatoWeb"/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stimulan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(</a:t>
            </a:r>
            <a:r>
              <a:rPr lang="en-ID" sz="2000" b="1" i="1" dirty="0">
                <a:solidFill>
                  <a:srgbClr val="3B3738"/>
                </a:solidFill>
                <a:effectLst/>
                <a:latin typeface="LatoWeb"/>
              </a:rPr>
              <a:t>stimulant laxatives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)</a:t>
            </a:r>
            <a:b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</a:b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bekerja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meningkatkan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kontraksi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atau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pergerakan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usus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sehingga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mempercepat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tinja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mencapai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usus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besar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kolon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.</a:t>
            </a:r>
          </a:p>
          <a:p>
            <a:pPr marL="342900" indent="-342900" algn="l">
              <a:buFont typeface="+mj-lt"/>
              <a:buAutoNum type="arabicPeriod" startAt="3"/>
            </a:pPr>
            <a:endParaRPr lang="en-ID" sz="2000" b="0" i="0" dirty="0">
              <a:solidFill>
                <a:srgbClr val="3B3738"/>
              </a:solidFill>
              <a:effectLst/>
              <a:latin typeface="LatoWeb"/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1" i="0" dirty="0" err="1">
                <a:solidFill>
                  <a:srgbClr val="3B3738"/>
                </a:solidFill>
                <a:effectLst/>
                <a:latin typeface="LatoWeb"/>
              </a:rPr>
              <a:t>pencahar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 saline (</a:t>
            </a:r>
            <a:r>
              <a:rPr lang="en-ID" sz="2000" b="1" i="1" dirty="0">
                <a:solidFill>
                  <a:srgbClr val="3B3738"/>
                </a:solidFill>
                <a:effectLst/>
                <a:latin typeface="LatoWeb"/>
              </a:rPr>
              <a:t>saline laxative</a:t>
            </a:r>
            <a: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  <a:t>)</a:t>
            </a:r>
            <a:br>
              <a:rPr lang="en-ID" sz="2000" b="1" i="0" dirty="0">
                <a:solidFill>
                  <a:srgbClr val="3B3738"/>
                </a:solidFill>
                <a:effectLst/>
                <a:latin typeface="LatoWeb"/>
              </a:rPr>
            </a:b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Obat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ini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bekerja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dengan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meningkatkan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aktivitas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peristaltik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di usus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besar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dan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meningkatkan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retensi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Web"/>
              </a:rPr>
              <a:t>cairan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Web"/>
              </a:rPr>
              <a:t> di usus.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26E5-DE0E-E59D-3D66-587BA79A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747A3-63E8-B727-898E-B54ADE34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64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6FE5-4F0D-DA9F-D428-79366250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kasih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26181-70BD-8114-D8AB-E7EE1185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8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2AF0-C063-6340-C474-9EB0985A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5" y="308680"/>
            <a:ext cx="10460179" cy="768096"/>
          </a:xfrm>
        </p:spPr>
        <p:txBody>
          <a:bodyPr/>
          <a:lstStyle/>
          <a:p>
            <a:r>
              <a:rPr lang="en-ID" sz="3600" dirty="0" err="1"/>
              <a:t>Penggolongan</a:t>
            </a:r>
            <a:r>
              <a:rPr lang="en-ID" sz="3600" dirty="0"/>
              <a:t> </a:t>
            </a:r>
            <a:r>
              <a:rPr lang="en-ID" sz="3600" dirty="0" err="1"/>
              <a:t>obat</a:t>
            </a:r>
            <a:r>
              <a:rPr lang="en-ID" sz="3600" dirty="0"/>
              <a:t> </a:t>
            </a:r>
            <a:r>
              <a:rPr lang="en-ID" sz="3600" dirty="0" err="1"/>
              <a:t>dibagi</a:t>
            </a:r>
            <a:r>
              <a:rPr lang="en-ID" sz="3600" dirty="0"/>
              <a:t> 5 </a:t>
            </a:r>
            <a:r>
              <a:rPr lang="en-ID" sz="3600" dirty="0" err="1"/>
              <a:t>jenis</a:t>
            </a:r>
            <a:r>
              <a:rPr lang="en-ID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0EC-D793-529A-C232-8E835CBF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5" y="1468582"/>
            <a:ext cx="6857999" cy="4696691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obat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penyebab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penyakit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misalnya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penyakit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akibat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bakteri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mikroba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antibiotik</a:t>
            </a:r>
            <a:endParaRPr lang="en-ID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obat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mencegah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kondisi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patologis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penyakit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vaksin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dan serum.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obat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menghilangkan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simtomatik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gejala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meredakan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nyeri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analgesik</a:t>
            </a:r>
            <a:endParaRPr lang="en-ID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9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B012-168C-4BAD-BE16-C88A2A4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336388"/>
            <a:ext cx="5693664" cy="384048"/>
          </a:xfrm>
        </p:spPr>
        <p:txBody>
          <a:bodyPr/>
          <a:lstStyle/>
          <a:p>
            <a:r>
              <a:rPr lang="en-ID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endParaRPr lang="en-ID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30A4-8C0F-A88A-5F88-77ED426D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1723"/>
            <a:ext cx="6774873" cy="3122168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4"/>
            </a:pP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obat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menambah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mengganti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fungsi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fungsi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zat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kurang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vitamin dan </a:t>
            </a:r>
            <a:r>
              <a:rPr lang="en-ID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hormon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lang="en-ID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AutoNum type="arabicPeriod" startAt="5"/>
            </a:pP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Obat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Placebo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adalah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pemberian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obat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tidak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mengandung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zat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aktif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khususnya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pada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pada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pasien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normal yang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menganggap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dirinya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dalam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keadaan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sakit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,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Contohnya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Aqua pro </a:t>
            </a:r>
            <a:r>
              <a:rPr lang="en-ID" dirty="0" err="1">
                <a:solidFill>
                  <a:srgbClr val="111111"/>
                </a:solidFill>
                <a:latin typeface="Roboto" panose="02000000000000000000" pitchFamily="2" charset="0"/>
              </a:rPr>
              <a:t>injeksi</a:t>
            </a:r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 dan tablet placebo.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903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180" y="1209040"/>
            <a:ext cx="7863840" cy="768096"/>
          </a:xfrm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penamaan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977136"/>
            <a:ext cx="7627620" cy="394614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MenggunakanMenggunakan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Menmggunakan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paten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dagang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2EB8-8E2A-8A94-978D-18E00F4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6" y="790956"/>
            <a:ext cx="7614842" cy="768096"/>
          </a:xfrm>
        </p:spPr>
        <p:txBody>
          <a:bodyPr/>
          <a:lstStyle/>
          <a:p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DD50-A56D-C79A-06F9-88B1BE3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890" y="1559052"/>
            <a:ext cx="7877481" cy="5024628"/>
          </a:xfrm>
        </p:spPr>
        <p:txBody>
          <a:bodyPr/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beberapa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pengecualian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latin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ditulis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bentuk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tunggal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diperlukan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sebagai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kata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benda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netral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deklinasi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kedua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 garam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ditulis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menyebutkan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unsure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logam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bentuk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genetif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di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ikuti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bagian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asam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bentuk</a:t>
            </a:r>
            <a:r>
              <a:rPr lang="en-ID" sz="20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nominative, </a:t>
            </a:r>
            <a:r>
              <a:rPr lang="en-ID" sz="20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baik</a:t>
            </a:r>
            <a:r>
              <a:rPr lang="en-ID" sz="20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bentuk</a:t>
            </a:r>
            <a:r>
              <a:rPr lang="en-ID" sz="20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nominatif</a:t>
            </a:r>
            <a:r>
              <a:rPr lang="en-ID" sz="20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0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baik</a:t>
            </a:r>
            <a:r>
              <a:rPr lang="en-ID" sz="20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jenis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netral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deklinasi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kedua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maupun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jenis</a:t>
            </a:r>
            <a:r>
              <a:rPr lang="en-ID" sz="20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maskulin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deklinasi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ketiga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Untuk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senyawa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diturunkan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dari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asam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2000" spc="6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ID" sz="2000" spc="6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sesungguhnya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kedua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bagian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ditulis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nomatif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2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2000" spc="2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menyebutkan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bagian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asamnya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diikuti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unsur</a:t>
            </a:r>
            <a:r>
              <a:rPr lang="en-ID" sz="20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logamnya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Misal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: Paracetamol (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Paracetamol</a:t>
            </a:r>
            <a:r>
              <a:rPr lang="en-ID" sz="2000" spc="15" dirty="0" err="1">
                <a:solidFill>
                  <a:srgbClr val="333333"/>
                </a:solidFill>
                <a:effectLst/>
                <a:latin typeface="NotoSans-BoldItalic_q"/>
                <a:ea typeface="Times New Roman" panose="02020603050405020304" pitchFamily="18" charset="0"/>
                <a:cs typeface="Helvetica" panose="020B0604020202020204" pitchFamily="34" charset="0"/>
              </a:rPr>
              <a:t>um</a:t>
            </a:r>
            <a:r>
              <a:rPr lang="en-ID" sz="20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).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623F-C8D7-07D0-4C1F-C9C8C5A5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AB5E-229C-B690-B814-CE8E0534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34720"/>
            <a:ext cx="9646920" cy="634790"/>
          </a:xfrm>
        </p:spPr>
        <p:txBody>
          <a:bodyPr/>
          <a:lstStyle/>
          <a:p>
            <a:r>
              <a:rPr lang="en-ID" sz="3600" dirty="0" err="1"/>
              <a:t>Menggunakan</a:t>
            </a:r>
            <a:r>
              <a:rPr lang="en-ID" sz="3600" dirty="0"/>
              <a:t> </a:t>
            </a:r>
            <a:r>
              <a:rPr lang="en-ID" sz="3600" dirty="0" err="1"/>
              <a:t>nama</a:t>
            </a:r>
            <a:r>
              <a:rPr lang="en-ID" sz="3600" dirty="0"/>
              <a:t> </a:t>
            </a:r>
            <a:r>
              <a:rPr lang="en-ID" sz="3600" dirty="0" err="1"/>
              <a:t>generik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4601-226E-814D-2A71-CA4796A4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745" y="1569510"/>
            <a:ext cx="7877695" cy="5037030"/>
          </a:xfrm>
        </p:spPr>
        <p:txBody>
          <a:bodyPr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generik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adalah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sama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7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zat</a:t>
            </a:r>
            <a:r>
              <a:rPr lang="en-ID" sz="2800" spc="7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aktif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berkhasiat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dikandungnya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sesuai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resmi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International Non </a:t>
            </a:r>
            <a:r>
              <a:rPr lang="en-ID" sz="2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Propietary</a:t>
            </a:r>
            <a:r>
              <a:rPr lang="en-ID" sz="2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Names yang </a:t>
            </a:r>
            <a:r>
              <a:rPr lang="en-ID" sz="2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telah</a:t>
            </a:r>
            <a:r>
              <a:rPr lang="en-ID" sz="2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tetapkan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Farmakope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Indonesia.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Contohnya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n-ID" sz="2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Parasetamol</a:t>
            </a:r>
            <a:r>
              <a:rPr lang="en-ID" sz="2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Antalgin</a:t>
            </a:r>
            <a:r>
              <a:rPr lang="en-ID" sz="2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Asam</a:t>
            </a:r>
            <a:r>
              <a:rPr lang="en-ID" sz="2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Mefenamat</a:t>
            </a:r>
            <a:r>
              <a:rPr lang="en-ID" sz="2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Amoksisilin</a:t>
            </a:r>
            <a:r>
              <a:rPr lang="en-ID" sz="2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2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Cefadroxyl</a:t>
            </a:r>
            <a:r>
              <a:rPr lang="en-ID" sz="2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Loratadine, Ketoconazole, Acyclovir, dan 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lain-lain.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Obat-obat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sama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persis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antara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2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yang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tertera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kemasan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kandungan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zat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2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aktifnya</a:t>
            </a:r>
            <a:r>
              <a:rPr lang="en-ID" sz="2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A0894-1E7A-27B1-CF3E-E562AD05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85B0-EF51-76CE-0731-F3686FFF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374" y="1209040"/>
            <a:ext cx="6756713" cy="768096"/>
          </a:xfrm>
        </p:spPr>
        <p:txBody>
          <a:bodyPr/>
          <a:lstStyle/>
          <a:p>
            <a:r>
              <a:rPr lang="en-ID" sz="2800" dirty="0" err="1"/>
              <a:t>Menggunakan</a:t>
            </a:r>
            <a:r>
              <a:rPr lang="en-ID" sz="2800" dirty="0"/>
              <a:t> </a:t>
            </a:r>
            <a:r>
              <a:rPr lang="en-ID" sz="2800" dirty="0" err="1"/>
              <a:t>nama</a:t>
            </a:r>
            <a:r>
              <a:rPr lang="en-ID" sz="2800" dirty="0"/>
              <a:t> </a:t>
            </a:r>
            <a:r>
              <a:rPr lang="en-ID" sz="2800" dirty="0" err="1"/>
              <a:t>kimia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E916-5877-4A4C-DC27-E96BD163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4" y="2222695"/>
            <a:ext cx="7993007" cy="4178105"/>
          </a:xfrm>
        </p:spPr>
        <p:txBody>
          <a:bodyPr/>
          <a:lstStyle/>
          <a:p>
            <a:pPr algn="just" fontAlgn="base">
              <a:lnSpc>
                <a:spcPct val="200000"/>
              </a:lnSpc>
              <a:spcAft>
                <a:spcPts val="800"/>
              </a:spcAft>
            </a:pPr>
            <a:r>
              <a:rPr lang="en-ID" sz="1800" b="1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bat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pada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waktu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ditemukan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diberi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90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kimia</a:t>
            </a:r>
            <a:r>
              <a:rPr lang="en-ID" sz="1800" spc="90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menggambarkan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struktur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molekulnya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Karena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itu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1800" spc="5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5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kimia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biasanya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amat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kompleks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sehingga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tak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4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mudah</a:t>
            </a:r>
            <a:r>
              <a:rPr lang="en-ID" sz="1800" spc="4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8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diingat</a:t>
            </a:r>
            <a:r>
              <a:rPr lang="en-ID" sz="1800" spc="8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orang </a:t>
            </a:r>
            <a:r>
              <a:rPr lang="en-ID" sz="1800" spc="8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awam</a:t>
            </a:r>
            <a:r>
              <a:rPr lang="en-ID" sz="1800" spc="8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en-ID" sz="1800" spc="8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Untuk</a:t>
            </a:r>
            <a:r>
              <a:rPr lang="en-ID" sz="1800" spc="8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8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kepentingan</a:t>
            </a:r>
            <a:r>
              <a:rPr lang="en-ID" sz="1800" spc="8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8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penelitian</a:t>
            </a:r>
            <a:r>
              <a:rPr lang="en-ID" sz="1800" spc="8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acapkali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nama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kimia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disingkat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kode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tertentu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1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misalnya</a:t>
            </a:r>
            <a:r>
              <a:rPr lang="en-ID" sz="1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PH 131. </a:t>
            </a:r>
          </a:p>
          <a:p>
            <a:pPr algn="just" fontAlgn="base">
              <a:lnSpc>
                <a:spcPct val="200000"/>
              </a:lnSpc>
              <a:spcAft>
                <a:spcPts val="800"/>
              </a:spcAft>
            </a:pPr>
            <a:r>
              <a:rPr lang="en-ID" sz="1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Setelah</a:t>
            </a:r>
            <a:r>
              <a:rPr lang="en-ID" sz="1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itu</a:t>
            </a:r>
            <a:r>
              <a:rPr lang="en-ID" sz="1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dinyatakan</a:t>
            </a:r>
            <a:r>
              <a:rPr lang="en-ID" sz="1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3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aman</a:t>
            </a:r>
            <a:r>
              <a:rPr lang="en-ID" sz="1800" spc="3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bermanfaat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melalui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uji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klinis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barulah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daftarkan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pada Badan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Pengawasan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Obat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ID" sz="1800" spc="15" dirty="0" err="1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Makanan</a:t>
            </a:r>
            <a:r>
              <a:rPr lang="en-ID" sz="1800" spc="15" dirty="0">
                <a:solidFill>
                  <a:srgbClr val="333333"/>
                </a:solidFill>
                <a:effectLst/>
                <a:latin typeface="NotoSansMono-Regular_g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11E9D-B713-73B8-D267-BDBBC56D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{9BBF8552-DBA2-4186-995C-866F1EFDFA2B}tf78438558_win32</Template>
  <TotalTime>416</TotalTime>
  <Words>2122</Words>
  <Application>Microsoft Office PowerPoint</Application>
  <PresentationFormat>Widescreen</PresentationFormat>
  <Paragraphs>261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-apple-system</vt:lpstr>
      <vt:lpstr>Arial</vt:lpstr>
      <vt:lpstr>Arial Black</vt:lpstr>
      <vt:lpstr>Calibri</vt:lpstr>
      <vt:lpstr>Google Sans</vt:lpstr>
      <vt:lpstr>inter</vt:lpstr>
      <vt:lpstr>Kigelia</vt:lpstr>
      <vt:lpstr>LatoWeb</vt:lpstr>
      <vt:lpstr>NotoSans-BoldItalic_q</vt:lpstr>
      <vt:lpstr>NotoSansMono-Regular_g</vt:lpstr>
      <vt:lpstr>Open Sans</vt:lpstr>
      <vt:lpstr>Poppins</vt:lpstr>
      <vt:lpstr>Roboto</vt:lpstr>
      <vt:lpstr>Sabon Next LT</vt:lpstr>
      <vt:lpstr>Times New Roman</vt:lpstr>
      <vt:lpstr>Wingdings</vt:lpstr>
      <vt:lpstr>Office Theme</vt:lpstr>
      <vt:lpstr>konsep dasar penggolongan obat </vt:lpstr>
      <vt:lpstr>APA ITU PENGGOLONGAN OBAT </vt:lpstr>
      <vt:lpstr>CARA PENGGOLONGAN OBAT </vt:lpstr>
      <vt:lpstr>Penggolongan obat dibagi 5 jenis </vt:lpstr>
      <vt:lpstr>lanjutan</vt:lpstr>
      <vt:lpstr>Cara penamaan obat </vt:lpstr>
      <vt:lpstr>Menggunakan bahasa latin</vt:lpstr>
      <vt:lpstr>Menggunakan nama generik</vt:lpstr>
      <vt:lpstr>Menggunakan nama kimia</vt:lpstr>
      <vt:lpstr>Menggunakan nama paten </vt:lpstr>
      <vt:lpstr>Lanjutan </vt:lpstr>
      <vt:lpstr>Luas kerja obat  </vt:lpstr>
      <vt:lpstr>Khasiat obat </vt:lpstr>
      <vt:lpstr>PowerPoint Presentation</vt:lpstr>
      <vt:lpstr>PowerPoint Presentation</vt:lpstr>
      <vt:lpstr>PowerPoint Presentation</vt:lpstr>
      <vt:lpstr>KHASIAT ANALGETIK</vt:lpstr>
      <vt:lpstr>Simple Non-opioid Analgesics </vt:lpstr>
      <vt:lpstr>Compound Analgesics </vt:lpstr>
      <vt:lpstr>Opioid Analgesik </vt:lpstr>
      <vt:lpstr>Efek Samping Obat Analgesik </vt:lpstr>
      <vt:lpstr>PowerPoint Presentation</vt:lpstr>
      <vt:lpstr>PowerPoint Presentation</vt:lpstr>
      <vt:lpstr>KHASIAT ANTIFUNGSI</vt:lpstr>
      <vt:lpstr>KHASIAT ANTIPIRETIK</vt:lpstr>
      <vt:lpstr>PowerPoint Presentation</vt:lpstr>
      <vt:lpstr>PowerPoint Presentation</vt:lpstr>
      <vt:lpstr>PowerPoint Presentation</vt:lpstr>
      <vt:lpstr>KHASIAT ANASTETIK</vt:lpstr>
      <vt:lpstr>PowerPoint Presentation</vt:lpstr>
      <vt:lpstr>Khasiat anti emetik</vt:lpstr>
      <vt:lpstr>Khasiat laksatif</vt:lpstr>
      <vt:lpstr>Jenis jenis lakstif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penggolongan obat </dc:title>
  <dc:subject/>
  <dc:creator>hasto nsp</dc:creator>
  <cp:lastModifiedBy>hasto nsp</cp:lastModifiedBy>
  <cp:revision>15</cp:revision>
  <dcterms:created xsi:type="dcterms:W3CDTF">2023-03-30T02:30:16Z</dcterms:created>
  <dcterms:modified xsi:type="dcterms:W3CDTF">2024-04-19T06:50:08Z</dcterms:modified>
</cp:coreProperties>
</file>