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5"/>
  </p:notesMasterIdLst>
  <p:sldIdLst>
    <p:sldId id="278" r:id="rId2"/>
    <p:sldId id="322" r:id="rId3"/>
    <p:sldId id="279" r:id="rId4"/>
    <p:sldId id="280" r:id="rId5"/>
    <p:sldId id="281" r:id="rId6"/>
    <p:sldId id="283" r:id="rId7"/>
    <p:sldId id="284" r:id="rId8"/>
    <p:sldId id="294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2" r:id="rId21"/>
    <p:sldId id="307" r:id="rId22"/>
    <p:sldId id="308" r:id="rId23"/>
    <p:sldId id="258" r:id="rId24"/>
    <p:sldId id="259" r:id="rId25"/>
    <p:sldId id="260" r:id="rId26"/>
    <p:sldId id="261" r:id="rId27"/>
    <p:sldId id="262" r:id="rId28"/>
    <p:sldId id="263" r:id="rId29"/>
    <p:sldId id="274" r:id="rId30"/>
    <p:sldId id="275" r:id="rId31"/>
    <p:sldId id="276" r:id="rId32"/>
    <p:sldId id="277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19" autoAdjust="0"/>
    <p:restoredTop sz="94609" autoAdjust="0"/>
  </p:normalViewPr>
  <p:slideViewPr>
    <p:cSldViewPr snapToGrid="0" snapToObjects="1">
      <p:cViewPr varScale="1">
        <p:scale>
          <a:sx n="69" d="100"/>
          <a:sy n="69" d="100"/>
        </p:scale>
        <p:origin x="210" y="6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13D22-3E5C-4CBE-A54D-F25127E39E95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5ECFF1A-B5F3-4F04-87CF-61F74840EB65}">
      <dgm:prSet/>
      <dgm:spPr/>
      <dgm:t>
        <a:bodyPr/>
        <a:lstStyle/>
        <a:p>
          <a:r>
            <a:rPr lang="en-ID" b="0" i="0" dirty="0" err="1"/>
            <a:t>Gejala</a:t>
          </a:r>
          <a:r>
            <a:rPr lang="en-ID" b="0" i="0" dirty="0"/>
            <a:t> </a:t>
          </a:r>
          <a:r>
            <a:rPr lang="en-ID" b="0" i="0" dirty="0" err="1"/>
            <a:t>umumnya</a:t>
          </a:r>
          <a:r>
            <a:rPr lang="en-ID" b="0" i="0" dirty="0"/>
            <a:t> </a:t>
          </a:r>
          <a:r>
            <a:rPr lang="en-ID" b="0" i="0" dirty="0" err="1"/>
            <a:t>terjadi</a:t>
          </a:r>
          <a:r>
            <a:rPr lang="en-ID" b="0" i="0" dirty="0"/>
            <a:t> </a:t>
          </a:r>
          <a:r>
            <a:rPr lang="en-ID" b="0" i="0" dirty="0" err="1"/>
            <a:t>beberapa</a:t>
          </a:r>
          <a:r>
            <a:rPr lang="en-ID" b="0" i="0" dirty="0"/>
            <a:t> jam </a:t>
          </a:r>
          <a:r>
            <a:rPr lang="en-ID" b="0" i="0" dirty="0" err="1"/>
            <a:t>setelah</a:t>
          </a:r>
          <a:r>
            <a:rPr lang="en-ID" b="0" i="0" dirty="0"/>
            <a:t> </a:t>
          </a:r>
          <a:r>
            <a:rPr lang="en-ID" b="0" i="0" dirty="0" err="1"/>
            <a:t>menggunakan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 </a:t>
          </a:r>
          <a:r>
            <a:rPr lang="en-ID" b="0" i="0" dirty="0" err="1"/>
            <a:t>tersebut</a:t>
          </a:r>
          <a:r>
            <a:rPr lang="en-ID" b="0" i="0" dirty="0"/>
            <a:t>. </a:t>
          </a:r>
          <a:endParaRPr lang="en-US" dirty="0"/>
        </a:p>
      </dgm:t>
    </dgm:pt>
    <dgm:pt modelId="{89C02160-BC6B-4C3D-AA15-F604246D090B}" type="parTrans" cxnId="{8FBB3FB4-5719-42D8-914E-45C3BA0434CB}">
      <dgm:prSet/>
      <dgm:spPr/>
      <dgm:t>
        <a:bodyPr/>
        <a:lstStyle/>
        <a:p>
          <a:endParaRPr lang="en-US"/>
        </a:p>
      </dgm:t>
    </dgm:pt>
    <dgm:pt modelId="{AC3731CC-1BC5-4BB2-94B4-A000244F9D2C}" type="sibTrans" cxnId="{8FBB3FB4-5719-42D8-914E-45C3BA0434CB}">
      <dgm:prSet/>
      <dgm:spPr/>
      <dgm:t>
        <a:bodyPr/>
        <a:lstStyle/>
        <a:p>
          <a:endParaRPr lang="en-US"/>
        </a:p>
      </dgm:t>
    </dgm:pt>
    <dgm:pt modelId="{B12E36FB-1250-48C9-A29B-92A0213EEA68}">
      <dgm:prSet/>
      <dgm:spPr/>
      <dgm:t>
        <a:bodyPr/>
        <a:lstStyle/>
        <a:p>
          <a:r>
            <a:rPr lang="en-ID" b="0" i="0" dirty="0" err="1"/>
            <a:t>Namun</a:t>
          </a:r>
          <a:r>
            <a:rPr lang="en-ID" b="0" i="0" dirty="0"/>
            <a:t>, </a:t>
          </a:r>
          <a:r>
            <a:rPr lang="en-ID" b="0" i="0" dirty="0" err="1"/>
            <a:t>gejala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juga </a:t>
          </a:r>
          <a:r>
            <a:rPr lang="en-ID" b="0" i="0" dirty="0" err="1"/>
            <a:t>timbul</a:t>
          </a:r>
          <a:r>
            <a:rPr lang="en-ID" b="0" i="0" dirty="0"/>
            <a:t> </a:t>
          </a:r>
          <a:r>
            <a:rPr lang="en-ID" b="0" i="0" dirty="0" err="1"/>
            <a:t>bertahap</a:t>
          </a:r>
          <a:r>
            <a:rPr lang="en-ID" b="0" i="0" dirty="0"/>
            <a:t>, </a:t>
          </a:r>
          <a:r>
            <a:rPr lang="en-ID" b="0" i="0" dirty="0" err="1"/>
            <a:t>tidak</a:t>
          </a:r>
          <a:r>
            <a:rPr lang="en-ID" b="0" i="0" dirty="0"/>
            <a:t> </a:t>
          </a:r>
          <a:r>
            <a:rPr lang="en-ID" b="0" i="0" dirty="0" err="1"/>
            <a:t>langsung</a:t>
          </a:r>
          <a:r>
            <a:rPr lang="en-ID" b="0" i="0" dirty="0"/>
            <a:t> </a:t>
          </a:r>
          <a:r>
            <a:rPr lang="en-ID" b="0" i="0" dirty="0" err="1"/>
            <a:t>muncul</a:t>
          </a:r>
          <a:r>
            <a:rPr lang="en-ID" b="0" i="0" dirty="0"/>
            <a:t> </a:t>
          </a:r>
          <a:r>
            <a:rPr lang="en-ID" b="0" i="0" dirty="0" err="1"/>
            <a:t>saat</a:t>
          </a:r>
          <a:r>
            <a:rPr lang="en-ID" b="0" i="0" dirty="0"/>
            <a:t> </a:t>
          </a:r>
          <a:r>
            <a:rPr lang="en-ID" b="0" i="0" dirty="0" err="1"/>
            <a:t>pertama</a:t>
          </a:r>
          <a:r>
            <a:rPr lang="en-ID" b="0" i="0" dirty="0"/>
            <a:t> kali </a:t>
          </a:r>
          <a:r>
            <a:rPr lang="en-ID" b="0" i="0" dirty="0" err="1"/>
            <a:t>menggunakan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. </a:t>
          </a:r>
          <a:endParaRPr lang="en-US" dirty="0"/>
        </a:p>
      </dgm:t>
    </dgm:pt>
    <dgm:pt modelId="{7228359E-BB1D-4784-9513-E1DE05D43FC5}" type="parTrans" cxnId="{ABC846AD-D370-47A4-AB2A-E38A67F7BFE7}">
      <dgm:prSet/>
      <dgm:spPr/>
      <dgm:t>
        <a:bodyPr/>
        <a:lstStyle/>
        <a:p>
          <a:endParaRPr lang="en-US"/>
        </a:p>
      </dgm:t>
    </dgm:pt>
    <dgm:pt modelId="{10456B5D-8B87-4829-9B11-97CA29A10A3E}" type="sibTrans" cxnId="{ABC846AD-D370-47A4-AB2A-E38A67F7BFE7}">
      <dgm:prSet/>
      <dgm:spPr/>
      <dgm:t>
        <a:bodyPr/>
        <a:lstStyle/>
        <a:p>
          <a:endParaRPr lang="en-US"/>
        </a:p>
      </dgm:t>
    </dgm:pt>
    <dgm:pt modelId="{41B164ED-077E-40D6-A5B1-2BD10AC948C2}">
      <dgm:prSet/>
      <dgm:spPr/>
      <dgm:t>
        <a:bodyPr/>
        <a:lstStyle/>
        <a:p>
          <a:r>
            <a:rPr lang="en-ID" b="0" i="0"/>
            <a:t>Pada sebagian kasus, gejala baru timbul setelah beberapa hari atau setelah beberapa minggu menggunakan obat. </a:t>
          </a:r>
          <a:endParaRPr lang="en-US"/>
        </a:p>
      </dgm:t>
    </dgm:pt>
    <dgm:pt modelId="{CF2C4F8F-B912-4B07-87CF-90E7884D4118}" type="parTrans" cxnId="{EB764783-192A-466F-BB6A-F7366123D72B}">
      <dgm:prSet/>
      <dgm:spPr/>
      <dgm:t>
        <a:bodyPr/>
        <a:lstStyle/>
        <a:p>
          <a:endParaRPr lang="en-US"/>
        </a:p>
      </dgm:t>
    </dgm:pt>
    <dgm:pt modelId="{D4489E66-280F-4B44-8E25-42E33724951A}" type="sibTrans" cxnId="{EB764783-192A-466F-BB6A-F7366123D72B}">
      <dgm:prSet/>
      <dgm:spPr/>
      <dgm:t>
        <a:bodyPr/>
        <a:lstStyle/>
        <a:p>
          <a:endParaRPr lang="en-US"/>
        </a:p>
      </dgm:t>
    </dgm:pt>
    <dgm:pt modelId="{797336F5-17CC-4CE7-8656-19B8783B29CD}" type="pres">
      <dgm:prSet presAssocID="{23E13D22-3E5C-4CBE-A54D-F25127E39E95}" presName="Name0" presStyleCnt="0">
        <dgm:presLayoutVars>
          <dgm:dir/>
          <dgm:animLvl val="lvl"/>
          <dgm:resizeHandles val="exact"/>
        </dgm:presLayoutVars>
      </dgm:prSet>
      <dgm:spPr/>
    </dgm:pt>
    <dgm:pt modelId="{3D69884F-47EB-403D-B7EA-F1D64CCC21E1}" type="pres">
      <dgm:prSet presAssocID="{45ECFF1A-B5F3-4F04-87CF-61F74840EB65}" presName="linNode" presStyleCnt="0"/>
      <dgm:spPr/>
    </dgm:pt>
    <dgm:pt modelId="{69452F2D-024F-4521-91D3-6BEA259FFB22}" type="pres">
      <dgm:prSet presAssocID="{45ECFF1A-B5F3-4F04-87CF-61F74840EB6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2837181-13AD-4E8B-BEC5-3E3307E77C20}" type="pres">
      <dgm:prSet presAssocID="{AC3731CC-1BC5-4BB2-94B4-A000244F9D2C}" presName="sp" presStyleCnt="0"/>
      <dgm:spPr/>
    </dgm:pt>
    <dgm:pt modelId="{08B1C1F5-2AF0-4ECA-8768-53FE0554593D}" type="pres">
      <dgm:prSet presAssocID="{B12E36FB-1250-48C9-A29B-92A0213EEA68}" presName="linNode" presStyleCnt="0"/>
      <dgm:spPr/>
    </dgm:pt>
    <dgm:pt modelId="{7B2B347F-BC61-4B00-B38B-C673DBDE2D21}" type="pres">
      <dgm:prSet presAssocID="{B12E36FB-1250-48C9-A29B-92A0213EEA6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F32E1D3-684E-42FE-9B48-4107E041498C}" type="pres">
      <dgm:prSet presAssocID="{10456B5D-8B87-4829-9B11-97CA29A10A3E}" presName="sp" presStyleCnt="0"/>
      <dgm:spPr/>
    </dgm:pt>
    <dgm:pt modelId="{588F62BC-CB76-4F35-A763-BC9365AC3FB4}" type="pres">
      <dgm:prSet presAssocID="{41B164ED-077E-40D6-A5B1-2BD10AC948C2}" presName="linNode" presStyleCnt="0"/>
      <dgm:spPr/>
    </dgm:pt>
    <dgm:pt modelId="{E3BF0B45-87DE-493F-A863-735201F1851B}" type="pres">
      <dgm:prSet presAssocID="{41B164ED-077E-40D6-A5B1-2BD10AC948C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6668E0B-E381-493B-864E-273FCC0516AD}" type="presOf" srcId="{41B164ED-077E-40D6-A5B1-2BD10AC948C2}" destId="{E3BF0B45-87DE-493F-A863-735201F1851B}" srcOrd="0" destOrd="0" presId="urn:microsoft.com/office/officeart/2005/8/layout/vList5"/>
    <dgm:cxn modelId="{318E301A-745A-4036-8584-13A616EDAEFC}" type="presOf" srcId="{B12E36FB-1250-48C9-A29B-92A0213EEA68}" destId="{7B2B347F-BC61-4B00-B38B-C673DBDE2D21}" srcOrd="0" destOrd="0" presId="urn:microsoft.com/office/officeart/2005/8/layout/vList5"/>
    <dgm:cxn modelId="{CC4A7764-E960-444B-9616-592BB18990BE}" type="presOf" srcId="{23E13D22-3E5C-4CBE-A54D-F25127E39E95}" destId="{797336F5-17CC-4CE7-8656-19B8783B29CD}" srcOrd="0" destOrd="0" presId="urn:microsoft.com/office/officeart/2005/8/layout/vList5"/>
    <dgm:cxn modelId="{EB764783-192A-466F-BB6A-F7366123D72B}" srcId="{23E13D22-3E5C-4CBE-A54D-F25127E39E95}" destId="{41B164ED-077E-40D6-A5B1-2BD10AC948C2}" srcOrd="2" destOrd="0" parTransId="{CF2C4F8F-B912-4B07-87CF-90E7884D4118}" sibTransId="{D4489E66-280F-4B44-8E25-42E33724951A}"/>
    <dgm:cxn modelId="{ABC846AD-D370-47A4-AB2A-E38A67F7BFE7}" srcId="{23E13D22-3E5C-4CBE-A54D-F25127E39E95}" destId="{B12E36FB-1250-48C9-A29B-92A0213EEA68}" srcOrd="1" destOrd="0" parTransId="{7228359E-BB1D-4784-9513-E1DE05D43FC5}" sibTransId="{10456B5D-8B87-4829-9B11-97CA29A10A3E}"/>
    <dgm:cxn modelId="{8FBB3FB4-5719-42D8-914E-45C3BA0434CB}" srcId="{23E13D22-3E5C-4CBE-A54D-F25127E39E95}" destId="{45ECFF1A-B5F3-4F04-87CF-61F74840EB65}" srcOrd="0" destOrd="0" parTransId="{89C02160-BC6B-4C3D-AA15-F604246D090B}" sibTransId="{AC3731CC-1BC5-4BB2-94B4-A000244F9D2C}"/>
    <dgm:cxn modelId="{682FB1FC-B6BC-4BDE-A347-5D1298840C85}" type="presOf" srcId="{45ECFF1A-B5F3-4F04-87CF-61F74840EB65}" destId="{69452F2D-024F-4521-91D3-6BEA259FFB22}" srcOrd="0" destOrd="0" presId="urn:microsoft.com/office/officeart/2005/8/layout/vList5"/>
    <dgm:cxn modelId="{F41F8DB1-92AA-498B-AF69-75B4E13DBF1D}" type="presParOf" srcId="{797336F5-17CC-4CE7-8656-19B8783B29CD}" destId="{3D69884F-47EB-403D-B7EA-F1D64CCC21E1}" srcOrd="0" destOrd="0" presId="urn:microsoft.com/office/officeart/2005/8/layout/vList5"/>
    <dgm:cxn modelId="{C69A954B-EA41-4CBF-B46A-7C3FA010911F}" type="presParOf" srcId="{3D69884F-47EB-403D-B7EA-F1D64CCC21E1}" destId="{69452F2D-024F-4521-91D3-6BEA259FFB22}" srcOrd="0" destOrd="0" presId="urn:microsoft.com/office/officeart/2005/8/layout/vList5"/>
    <dgm:cxn modelId="{50FF90C8-EF11-437E-93E4-DA5DC936C8C9}" type="presParOf" srcId="{797336F5-17CC-4CE7-8656-19B8783B29CD}" destId="{A2837181-13AD-4E8B-BEC5-3E3307E77C20}" srcOrd="1" destOrd="0" presId="urn:microsoft.com/office/officeart/2005/8/layout/vList5"/>
    <dgm:cxn modelId="{B9A94270-C313-4671-94B0-7CAEC27C85B7}" type="presParOf" srcId="{797336F5-17CC-4CE7-8656-19B8783B29CD}" destId="{08B1C1F5-2AF0-4ECA-8768-53FE0554593D}" srcOrd="2" destOrd="0" presId="urn:microsoft.com/office/officeart/2005/8/layout/vList5"/>
    <dgm:cxn modelId="{B4390A81-D29C-49DE-9103-B1DCE7682952}" type="presParOf" srcId="{08B1C1F5-2AF0-4ECA-8768-53FE0554593D}" destId="{7B2B347F-BC61-4B00-B38B-C673DBDE2D21}" srcOrd="0" destOrd="0" presId="urn:microsoft.com/office/officeart/2005/8/layout/vList5"/>
    <dgm:cxn modelId="{5C39718A-CE11-4EB8-9764-27E511985CFC}" type="presParOf" srcId="{797336F5-17CC-4CE7-8656-19B8783B29CD}" destId="{2F32E1D3-684E-42FE-9B48-4107E041498C}" srcOrd="3" destOrd="0" presId="urn:microsoft.com/office/officeart/2005/8/layout/vList5"/>
    <dgm:cxn modelId="{CAAEDE8B-CEF4-4556-A156-EA742B3D056C}" type="presParOf" srcId="{797336F5-17CC-4CE7-8656-19B8783B29CD}" destId="{588F62BC-CB76-4F35-A763-BC9365AC3FB4}" srcOrd="4" destOrd="0" presId="urn:microsoft.com/office/officeart/2005/8/layout/vList5"/>
    <dgm:cxn modelId="{04693CF5-AFFF-477E-A811-0B0423247503}" type="presParOf" srcId="{588F62BC-CB76-4F35-A763-BC9365AC3FB4}" destId="{E3BF0B45-87DE-493F-A863-735201F185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2F2D-024F-4521-91D3-6BEA259FFB22}">
      <dsp:nvSpPr>
        <dsp:cNvPr id="0" name=""/>
        <dsp:cNvSpPr/>
      </dsp:nvSpPr>
      <dsp:spPr>
        <a:xfrm>
          <a:off x="3304238" y="2165"/>
          <a:ext cx="3717268" cy="1429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 err="1"/>
            <a:t>Gejala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umumnya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terjadi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beberapa</a:t>
          </a:r>
          <a:r>
            <a:rPr lang="en-ID" sz="1800" b="0" i="0" kern="1200" dirty="0"/>
            <a:t> jam </a:t>
          </a:r>
          <a:r>
            <a:rPr lang="en-ID" sz="1800" b="0" i="0" kern="1200" dirty="0" err="1"/>
            <a:t>setelah</a:t>
          </a:r>
          <a:r>
            <a:rPr lang="en-ID" sz="1800" b="0" i="0" kern="1200" dirty="0"/>
            <a:t> </a:t>
          </a:r>
          <a:r>
            <a:rPr lang="en-ID" sz="1800" b="0" i="0" kern="1200" dirty="0" err="1"/>
            <a:t>menggunakan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obat</a:t>
          </a:r>
          <a:r>
            <a:rPr lang="en-ID" sz="1800" b="0" i="0" kern="1200" dirty="0"/>
            <a:t> </a:t>
          </a:r>
          <a:r>
            <a:rPr lang="en-ID" sz="1800" b="0" i="0" kern="1200" dirty="0" err="1"/>
            <a:t>tersebut</a:t>
          </a:r>
          <a:r>
            <a:rPr lang="en-ID" sz="1800" b="0" i="0" kern="1200" dirty="0"/>
            <a:t>. </a:t>
          </a:r>
          <a:endParaRPr lang="en-US" sz="1800" kern="1200" dirty="0"/>
        </a:p>
      </dsp:txBody>
      <dsp:txXfrm>
        <a:off x="3374006" y="71933"/>
        <a:ext cx="3577732" cy="1289660"/>
      </dsp:txXfrm>
    </dsp:sp>
    <dsp:sp modelId="{7B2B347F-BC61-4B00-B38B-C673DBDE2D21}">
      <dsp:nvSpPr>
        <dsp:cNvPr id="0" name=""/>
        <dsp:cNvSpPr/>
      </dsp:nvSpPr>
      <dsp:spPr>
        <a:xfrm>
          <a:off x="3304238" y="1502821"/>
          <a:ext cx="3717268" cy="1429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 err="1"/>
            <a:t>Namun</a:t>
          </a:r>
          <a:r>
            <a:rPr lang="en-ID" sz="1800" b="0" i="0" kern="1200" dirty="0"/>
            <a:t>, </a:t>
          </a:r>
          <a:r>
            <a:rPr lang="en-ID" sz="1800" b="0" i="0" kern="1200" dirty="0" err="1"/>
            <a:t>gejala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dapat</a:t>
          </a:r>
          <a:r>
            <a:rPr lang="en-ID" sz="1800" b="0" i="0" kern="1200" dirty="0"/>
            <a:t> juga </a:t>
          </a:r>
          <a:r>
            <a:rPr lang="en-ID" sz="1800" b="0" i="0" kern="1200" dirty="0" err="1"/>
            <a:t>timbul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bertahap</a:t>
          </a:r>
          <a:r>
            <a:rPr lang="en-ID" sz="1800" b="0" i="0" kern="1200" dirty="0"/>
            <a:t>, </a:t>
          </a:r>
          <a:r>
            <a:rPr lang="en-ID" sz="1800" b="0" i="0" kern="1200" dirty="0" err="1"/>
            <a:t>tidak</a:t>
          </a:r>
          <a:r>
            <a:rPr lang="en-ID" sz="1800" b="0" i="0" kern="1200" dirty="0"/>
            <a:t> </a:t>
          </a:r>
          <a:r>
            <a:rPr lang="en-ID" sz="1800" b="0" i="0" kern="1200" dirty="0" err="1"/>
            <a:t>langsung</a:t>
          </a:r>
          <a:r>
            <a:rPr lang="en-ID" sz="1800" b="0" i="0" kern="1200" dirty="0"/>
            <a:t> </a:t>
          </a:r>
          <a:r>
            <a:rPr lang="en-ID" sz="1800" b="0" i="0" kern="1200" dirty="0" err="1"/>
            <a:t>muncul</a:t>
          </a:r>
          <a:r>
            <a:rPr lang="en-ID" sz="1800" b="0" i="0" kern="1200" dirty="0"/>
            <a:t> </a:t>
          </a:r>
          <a:r>
            <a:rPr lang="en-ID" sz="1800" b="0" i="0" kern="1200" dirty="0" err="1"/>
            <a:t>saat</a:t>
          </a:r>
          <a:r>
            <a:rPr lang="en-ID" sz="1800" b="0" i="0" kern="1200" dirty="0"/>
            <a:t> </a:t>
          </a:r>
          <a:r>
            <a:rPr lang="en-ID" sz="1800" b="0" i="0" kern="1200" dirty="0" err="1"/>
            <a:t>pertama</a:t>
          </a:r>
          <a:r>
            <a:rPr lang="en-ID" sz="1800" b="0" i="0" kern="1200" dirty="0"/>
            <a:t> kali </a:t>
          </a:r>
          <a:r>
            <a:rPr lang="en-ID" sz="1800" b="0" i="0" kern="1200" dirty="0" err="1"/>
            <a:t>menggunakan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obat</a:t>
          </a:r>
          <a:r>
            <a:rPr lang="en-ID" sz="1800" b="0" i="0" kern="1200" dirty="0"/>
            <a:t>. </a:t>
          </a:r>
          <a:endParaRPr lang="en-US" sz="1800" kern="1200" dirty="0"/>
        </a:p>
      </dsp:txBody>
      <dsp:txXfrm>
        <a:off x="3374006" y="1572589"/>
        <a:ext cx="3577732" cy="1289660"/>
      </dsp:txXfrm>
    </dsp:sp>
    <dsp:sp modelId="{E3BF0B45-87DE-493F-A863-735201F1851B}">
      <dsp:nvSpPr>
        <dsp:cNvPr id="0" name=""/>
        <dsp:cNvSpPr/>
      </dsp:nvSpPr>
      <dsp:spPr>
        <a:xfrm>
          <a:off x="3304238" y="3003478"/>
          <a:ext cx="3717268" cy="1429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/>
            <a:t>Pada sebagian kasus, gejala baru timbul setelah beberapa hari atau setelah beberapa minggu menggunakan obat. </a:t>
          </a:r>
          <a:endParaRPr lang="en-US" sz="1800" kern="1200"/>
        </a:p>
      </dsp:txBody>
      <dsp:txXfrm>
        <a:off x="3374006" y="3073246"/>
        <a:ext cx="3577732" cy="128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/index.php?title=Non_terapeutik&amp;action=edit&amp;redlink=1" TargetMode="External"/><Relationship Id="rId2" Type="http://schemas.openxmlformats.org/officeDocument/2006/relationships/hyperlink" Target="https://id.wikipedia.org/w/index.php?title=Penanganan_medis&amp;action=edit&amp;redlink=1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metabolisme-tubuh/119853" TargetMode="External"/><Relationship Id="rId2" Type="http://schemas.openxmlformats.org/officeDocument/2006/relationships/hyperlink" Target="https://www.dictio.id/t/apa-yang-dimaksud-dengan-obat/14744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llosehat.com/sehat/tes-kesehatan/apa-itu-pemeriksaan-mri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lodoc.com/artikel/7-tanda-seseorang-kena-alergi-obat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MATA KULIAH : FARMAKOLOGI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3855" y="3209544"/>
            <a:ext cx="4018649" cy="1751525"/>
          </a:xfrm>
        </p:spPr>
        <p:txBody>
          <a:bodyPr/>
          <a:lstStyle/>
          <a:p>
            <a:r>
              <a:rPr lang="en-US" dirty="0"/>
              <a:t>Oleh</a:t>
            </a:r>
          </a:p>
          <a:p>
            <a:r>
              <a:rPr lang="en-US" dirty="0"/>
              <a:t>Ns </a:t>
            </a:r>
            <a:r>
              <a:rPr lang="en-US" dirty="0" err="1"/>
              <a:t>Suyamto</a:t>
            </a:r>
            <a:r>
              <a:rPr lang="en-US" dirty="0"/>
              <a:t> SST., MPH</a:t>
            </a:r>
          </a:p>
          <a:p>
            <a:r>
              <a:rPr lang="en-US" dirty="0"/>
              <a:t>Prodi S1 </a:t>
            </a:r>
            <a:r>
              <a:rPr lang="en-US" dirty="0" err="1"/>
              <a:t>Keperawatan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E265-A09D-6BE0-898B-C4E144AC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824992"/>
            <a:ext cx="6766560" cy="768096"/>
          </a:xfrm>
        </p:spPr>
        <p:txBody>
          <a:bodyPr anchor="t">
            <a:normAutofit/>
          </a:bodyPr>
          <a:lstStyle/>
          <a:p>
            <a:r>
              <a:rPr lang="en-ID" i="1" u="sng" cap="none" dirty="0" err="1"/>
              <a:t>lanjutan</a:t>
            </a:r>
            <a:r>
              <a:rPr lang="en-ID" i="1" u="sng" cap="none" dirty="0"/>
              <a:t>…..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18DC-721E-FB7A-16AA-46AB2C18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637" y="1844298"/>
            <a:ext cx="7674451" cy="407898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D" sz="1800" b="0" i="0" dirty="0">
                <a:effectLst/>
              </a:rPr>
              <a:t>Pada </a:t>
            </a:r>
            <a:r>
              <a:rPr lang="en-ID" sz="1800" b="0" i="0" dirty="0" err="1">
                <a:effectLst/>
              </a:rPr>
              <a:t>kondisi</a:t>
            </a:r>
            <a:r>
              <a:rPr lang="en-ID" sz="1800" b="0" i="0" dirty="0">
                <a:effectLst/>
              </a:rPr>
              <a:t> yang sangat </a:t>
            </a:r>
            <a:r>
              <a:rPr lang="en-ID" sz="1800" b="0" i="0" dirty="0" err="1">
                <a:effectLst/>
              </a:rPr>
              <a:t>serius</a:t>
            </a:r>
            <a:r>
              <a:rPr lang="en-ID" sz="1800" b="0" i="0" dirty="0">
                <a:effectLst/>
              </a:rPr>
              <a:t> dan </a:t>
            </a:r>
            <a:r>
              <a:rPr lang="en-ID" sz="1800" b="0" i="0" dirty="0" err="1">
                <a:effectLst/>
              </a:rPr>
              <a:t>mengancam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nyawa</a:t>
            </a:r>
            <a:r>
              <a:rPr lang="en-ID" sz="1800" b="0" i="0" dirty="0">
                <a:effectLst/>
              </a:rPr>
              <a:t>, </a:t>
            </a:r>
            <a:r>
              <a:rPr lang="en-ID" sz="1800" b="0" i="0" dirty="0" err="1">
                <a:effectLst/>
              </a:rPr>
              <a:t>gejala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dapat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disertai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dengan</a:t>
            </a:r>
            <a:r>
              <a:rPr lang="en-ID" sz="1800" b="0" i="0" dirty="0">
                <a:effectLst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800" b="0" i="0" dirty="0" err="1">
                <a:effectLst/>
              </a:rPr>
              <a:t>Kulit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berwarna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kemerahan</a:t>
            </a:r>
            <a:r>
              <a:rPr lang="en-ID" sz="1800" b="0" i="0" dirty="0">
                <a:effectLst/>
              </a:rPr>
              <a:t> dan </a:t>
            </a:r>
            <a:r>
              <a:rPr lang="en-ID" sz="1800" b="0" i="0" dirty="0" err="1">
                <a:effectLst/>
              </a:rPr>
              <a:t>nyeri</a:t>
            </a:r>
            <a:r>
              <a:rPr lang="en-ID" sz="1800" b="0" i="0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800" b="0" i="0" dirty="0" err="1">
                <a:effectLst/>
              </a:rPr>
              <a:t>Kulit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bagian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luar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mengelupas</a:t>
            </a:r>
            <a:r>
              <a:rPr lang="en-ID" sz="1800" b="0" i="0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800" b="0" i="0" dirty="0" err="1">
                <a:effectLst/>
              </a:rPr>
              <a:t>Kulit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terlihat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melepuh</a:t>
            </a:r>
            <a:r>
              <a:rPr lang="en-ID" sz="1800" b="0" i="0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800" b="0" i="0" dirty="0" err="1">
                <a:effectLst/>
              </a:rPr>
              <a:t>Demam</a:t>
            </a:r>
            <a:r>
              <a:rPr lang="en-ID" sz="1800" b="0" i="0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800" b="0" i="0" dirty="0" err="1">
                <a:effectLst/>
              </a:rPr>
              <a:t>Ruam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atau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lenting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menyebar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ke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mata</a:t>
            </a:r>
            <a:r>
              <a:rPr lang="en-ID" sz="1800" b="0" i="0" dirty="0">
                <a:effectLst/>
              </a:rPr>
              <a:t>, </a:t>
            </a:r>
            <a:r>
              <a:rPr lang="en-ID" sz="1800" b="0" i="0" dirty="0" err="1">
                <a:effectLst/>
              </a:rPr>
              <a:t>mulut</a:t>
            </a:r>
            <a:r>
              <a:rPr lang="en-ID" sz="1800" b="0" i="0" dirty="0">
                <a:effectLst/>
              </a:rPr>
              <a:t>, dan area </a:t>
            </a:r>
            <a:r>
              <a:rPr lang="en-ID" sz="1800" b="0" i="0" dirty="0" err="1">
                <a:effectLst/>
              </a:rPr>
              <a:t>kelamin</a:t>
            </a:r>
            <a:r>
              <a:rPr lang="en-ID" sz="1800" b="0" i="0" dirty="0">
                <a:effectLst/>
              </a:rPr>
              <a:t>.</a:t>
            </a:r>
          </a:p>
          <a:p>
            <a:pPr marL="0" indent="0" fontAlgn="base">
              <a:buNone/>
            </a:pPr>
            <a:r>
              <a:rPr lang="en-ID" sz="1800" b="0" i="0" dirty="0">
                <a:effectLst/>
              </a:rPr>
              <a:t>Jika </a:t>
            </a:r>
            <a:r>
              <a:rPr lang="en-ID" sz="1800" b="0" i="0" dirty="0" err="1">
                <a:effectLst/>
              </a:rPr>
              <a:t>ditemukan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gejala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alergi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berat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atau</a:t>
            </a:r>
            <a:r>
              <a:rPr lang="en-ID" sz="1800" b="0" i="0" dirty="0">
                <a:effectLst/>
              </a:rPr>
              <a:t> sangat </a:t>
            </a:r>
            <a:r>
              <a:rPr lang="en-ID" sz="1800" b="0" i="0" dirty="0" err="1">
                <a:effectLst/>
              </a:rPr>
              <a:t>serius</a:t>
            </a:r>
            <a:r>
              <a:rPr lang="en-ID" sz="1800" b="0" i="0" dirty="0">
                <a:effectLst/>
              </a:rPr>
              <a:t>, </a:t>
            </a:r>
            <a:r>
              <a:rPr lang="en-ID" sz="1800" b="0" i="0" dirty="0" err="1">
                <a:effectLst/>
              </a:rPr>
              <a:t>pengidap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harus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segera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dilarikan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ke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rumah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sakit</a:t>
            </a:r>
            <a:r>
              <a:rPr lang="en-ID" sz="1800" b="0" i="0" dirty="0">
                <a:effectLst/>
              </a:rPr>
              <a:t>.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99F21-2B0B-BD99-CAD6-BC8FFF71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6637" y="287907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7F6B9-96CF-35D8-F64B-04A2DEB4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D9D9-F8F9-3627-FA66-D9D6BF5F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979820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ID" sz="3100" dirty="0" err="1"/>
              <a:t>Pengobatan</a:t>
            </a:r>
            <a:r>
              <a:rPr lang="en-ID" sz="3100" dirty="0"/>
              <a:t> </a:t>
            </a:r>
            <a:r>
              <a:rPr lang="en-ID" sz="3100" dirty="0" err="1"/>
              <a:t>alergi</a:t>
            </a:r>
            <a:r>
              <a:rPr lang="en-ID" sz="3100" dirty="0"/>
              <a:t> </a:t>
            </a:r>
            <a:r>
              <a:rPr lang="en-ID" sz="3100" dirty="0" err="1"/>
              <a:t>obat</a:t>
            </a:r>
            <a:endParaRPr lang="en-ID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F7AAF-AABB-CB44-3599-3AB2B8B4F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624" y="1747916"/>
            <a:ext cx="7550464" cy="4652884"/>
          </a:xfrm>
        </p:spPr>
        <p:txBody>
          <a:bodyPr>
            <a:normAutofit/>
          </a:bodyPr>
          <a:lstStyle/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ID" b="1" i="0" dirty="0" err="1">
                <a:effectLst/>
              </a:rPr>
              <a:t>Bagaimana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cara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mengelola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kondisi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ini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tergantung</a:t>
            </a:r>
            <a:r>
              <a:rPr lang="en-ID" b="1" i="0" dirty="0">
                <a:effectLst/>
              </a:rPr>
              <a:t> pada </a:t>
            </a:r>
            <a:r>
              <a:rPr lang="en-ID" b="1" i="0" dirty="0" err="1">
                <a:effectLst/>
              </a:rPr>
              <a:t>seberapa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parahnya</a:t>
            </a:r>
            <a:r>
              <a:rPr lang="en-ID" b="1" i="0" dirty="0">
                <a:effectLst/>
              </a:rPr>
              <a:t>. 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ID" b="1" i="0" dirty="0" err="1">
                <a:effectLst/>
              </a:rPr>
              <a:t>Dengan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reaksi</a:t>
            </a:r>
            <a:r>
              <a:rPr lang="en-ID" b="1" i="0" dirty="0">
                <a:effectLst/>
              </a:rPr>
              <a:t> yang </a:t>
            </a:r>
            <a:r>
              <a:rPr lang="en-ID" b="1" i="0" dirty="0" err="1">
                <a:effectLst/>
              </a:rPr>
              <a:t>parah</a:t>
            </a:r>
            <a:r>
              <a:rPr lang="en-ID" b="1" i="0" dirty="0">
                <a:effectLst/>
              </a:rPr>
              <a:t>, </a:t>
            </a:r>
            <a:r>
              <a:rPr lang="en-ID" b="1" i="0" dirty="0" err="1">
                <a:effectLst/>
              </a:rPr>
              <a:t>seseorang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harus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menghindari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obat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tersebut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sepenuhnya</a:t>
            </a:r>
            <a:r>
              <a:rPr lang="en-ID" b="1" i="0" dirty="0">
                <a:effectLst/>
              </a:rPr>
              <a:t>. 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ID" b="1" i="0" dirty="0" err="1">
                <a:effectLst/>
              </a:rPr>
              <a:t>Dokter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mungkin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akan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mengganti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obat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dengan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jenis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obat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lainnya</a:t>
            </a:r>
            <a:r>
              <a:rPr lang="en-ID" b="1" i="0" dirty="0">
                <a:effectLst/>
              </a:rPr>
              <a:t> yang </a:t>
            </a:r>
            <a:r>
              <a:rPr lang="en-ID" b="1" i="0" dirty="0" err="1">
                <a:effectLst/>
              </a:rPr>
              <a:t>tidak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menyebabkan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alergi</a:t>
            </a:r>
            <a:r>
              <a:rPr lang="en-ID" b="1" i="0" dirty="0">
                <a:effectLst/>
              </a:rPr>
              <a:t>. 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ID" b="1" i="0" dirty="0">
                <a:effectLst/>
              </a:rPr>
              <a:t>Jika </a:t>
            </a:r>
            <a:r>
              <a:rPr lang="en-ID" b="1" i="0" dirty="0" err="1">
                <a:effectLst/>
              </a:rPr>
              <a:t>seseorang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memiliki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reaksi</a:t>
            </a:r>
            <a:r>
              <a:rPr lang="en-ID" b="1" i="0" dirty="0">
                <a:effectLst/>
              </a:rPr>
              <a:t> yang </a:t>
            </a:r>
            <a:r>
              <a:rPr lang="en-ID" b="1" i="0" dirty="0" err="1">
                <a:effectLst/>
              </a:rPr>
              <a:t>ringan</a:t>
            </a:r>
            <a:r>
              <a:rPr lang="en-ID" b="1" i="0" dirty="0">
                <a:effectLst/>
              </a:rPr>
              <a:t>, </a:t>
            </a:r>
            <a:r>
              <a:rPr lang="en-ID" b="1" i="0" dirty="0" err="1">
                <a:effectLst/>
              </a:rPr>
              <a:t>dokter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mungkin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akan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tetap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meresepkannya</a:t>
            </a:r>
            <a:r>
              <a:rPr lang="en-ID" b="1" i="0" dirty="0">
                <a:effectLst/>
              </a:rPr>
              <a:t>. 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ID" b="1" i="0" dirty="0" err="1">
                <a:effectLst/>
              </a:rPr>
              <a:t>Namun</a:t>
            </a:r>
            <a:r>
              <a:rPr lang="en-ID" b="1" i="0" dirty="0">
                <a:effectLst/>
              </a:rPr>
              <a:t>, </a:t>
            </a:r>
            <a:r>
              <a:rPr lang="en-ID" b="1" i="0" dirty="0" err="1">
                <a:effectLst/>
              </a:rPr>
              <a:t>ada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kemungkinan</a:t>
            </a:r>
            <a:r>
              <a:rPr lang="en-ID" b="1" i="0" dirty="0">
                <a:effectLst/>
              </a:rPr>
              <a:t> juga </a:t>
            </a:r>
            <a:r>
              <a:rPr lang="en-ID" b="1" i="0" dirty="0" err="1">
                <a:effectLst/>
              </a:rPr>
              <a:t>dokter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meresepkan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obat</a:t>
            </a:r>
            <a:r>
              <a:rPr lang="en-ID" b="1" i="0" dirty="0">
                <a:effectLst/>
              </a:rPr>
              <a:t> lain </a:t>
            </a:r>
            <a:r>
              <a:rPr lang="en-ID" b="1" i="0" dirty="0" err="1">
                <a:effectLst/>
              </a:rPr>
              <a:t>untuk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mengendalikan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reaksi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alergi</a:t>
            </a:r>
            <a:r>
              <a:rPr lang="en-ID" b="1" i="0" dirty="0">
                <a:effectLst/>
              </a:rPr>
              <a:t>. 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ID" b="1" i="0" dirty="0" err="1">
                <a:effectLst/>
              </a:rPr>
              <a:t>Obat-obatan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tertentu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dapat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membantu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memblokir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respon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imun</a:t>
            </a:r>
            <a:r>
              <a:rPr lang="en-ID" b="1" i="0" dirty="0">
                <a:effectLst/>
              </a:rPr>
              <a:t> dan </a:t>
            </a:r>
            <a:r>
              <a:rPr lang="en-ID" b="1" i="0" dirty="0" err="1">
                <a:effectLst/>
              </a:rPr>
              <a:t>mengurangi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gejala</a:t>
            </a:r>
            <a:r>
              <a:rPr lang="en-ID" b="1" i="0" dirty="0">
                <a:effectLst/>
              </a:rPr>
              <a:t>. 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ID" dirty="0"/>
          </a:p>
          <a:p>
            <a:pPr>
              <a:lnSpc>
                <a:spcPct val="90000"/>
              </a:lnSpc>
            </a:pP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64DE5-A47F-671D-6E15-34C5062F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2380-A7E8-D841-D4CA-D2B64C20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016508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ID" sz="2400" err="1"/>
              <a:t>Obat</a:t>
            </a:r>
            <a:r>
              <a:rPr lang="en-ID" sz="2400"/>
              <a:t> </a:t>
            </a:r>
            <a:r>
              <a:rPr lang="en-ID" sz="2400" err="1"/>
              <a:t>untuk</a:t>
            </a:r>
            <a:r>
              <a:rPr lang="en-ID" sz="2400"/>
              <a:t> </a:t>
            </a:r>
            <a:r>
              <a:rPr lang="en-ID" sz="2400" err="1"/>
              <a:t>penanganan</a:t>
            </a:r>
            <a:r>
              <a:rPr lang="en-ID" sz="2400"/>
              <a:t> </a:t>
            </a:r>
            <a:r>
              <a:rPr lang="en-ID" sz="2400" err="1"/>
              <a:t>alergi</a:t>
            </a:r>
            <a:r>
              <a:rPr lang="en-ID" sz="2400"/>
              <a:t> </a:t>
            </a:r>
            <a:r>
              <a:rPr lang="en-ID" sz="2400" err="1"/>
              <a:t>obat</a:t>
            </a:r>
            <a:endParaRPr lang="en-ID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63FF-5183-C920-2591-F6892746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75" y="1937288"/>
            <a:ext cx="8772041" cy="4664990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ID" sz="1600" b="1" i="1" u="sng" dirty="0" err="1">
                <a:solidFill>
                  <a:srgbClr val="FF0000"/>
                </a:solidFill>
                <a:effectLst/>
              </a:rPr>
              <a:t>Antihistamin</a:t>
            </a:r>
            <a:endParaRPr lang="en-ID" sz="1600" b="1" i="1" u="sng" dirty="0">
              <a:solidFill>
                <a:srgbClr val="FF0000"/>
              </a:solidFill>
              <a:effectLst/>
            </a:endParaRPr>
          </a:p>
          <a:p>
            <a:pPr fontAlgn="base">
              <a:lnSpc>
                <a:spcPct val="250000"/>
              </a:lnSpc>
              <a:buFont typeface="+mj-lt"/>
              <a:buAutoNum type="arabicPeriod"/>
            </a:pPr>
            <a:r>
              <a:rPr lang="en-ID" sz="1600" b="1" i="0" dirty="0" err="1">
                <a:effectLst/>
              </a:rPr>
              <a:t>Tubuh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membuat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histamin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ketika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alergen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masuk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ke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dalam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tubuh</a:t>
            </a:r>
            <a:r>
              <a:rPr lang="en-ID" sz="1600" b="1" i="0" dirty="0">
                <a:effectLst/>
              </a:rPr>
              <a:t>. </a:t>
            </a:r>
          </a:p>
          <a:p>
            <a:pPr fontAlgn="base">
              <a:lnSpc>
                <a:spcPct val="250000"/>
              </a:lnSpc>
              <a:buFont typeface="+mj-lt"/>
              <a:buAutoNum type="arabicPeriod"/>
            </a:pPr>
            <a:r>
              <a:rPr lang="en-ID" sz="1600" b="1" i="0" dirty="0" err="1">
                <a:effectLst/>
              </a:rPr>
              <a:t>Pelepasan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histamin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dapat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memicu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gejala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alergi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seperti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pembengkakan</a:t>
            </a:r>
            <a:r>
              <a:rPr lang="en-ID" sz="1600" b="1" i="0" dirty="0">
                <a:effectLst/>
              </a:rPr>
              <a:t>, </a:t>
            </a:r>
            <a:r>
              <a:rPr lang="en-ID" sz="1600" b="1" i="0" dirty="0" err="1">
                <a:effectLst/>
              </a:rPr>
              <a:t>gatal</a:t>
            </a:r>
            <a:r>
              <a:rPr lang="en-ID" sz="1600" b="1" i="0" dirty="0">
                <a:effectLst/>
              </a:rPr>
              <a:t>, </a:t>
            </a:r>
            <a:r>
              <a:rPr lang="en-ID" sz="1600" b="1" i="0" dirty="0" err="1">
                <a:effectLst/>
              </a:rPr>
              <a:t>atau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iritasi</a:t>
            </a:r>
            <a:r>
              <a:rPr lang="en-ID" sz="1600" b="1" i="0" dirty="0">
                <a:effectLst/>
              </a:rPr>
              <a:t>. </a:t>
            </a:r>
          </a:p>
          <a:p>
            <a:pPr fontAlgn="base">
              <a:lnSpc>
                <a:spcPct val="250000"/>
              </a:lnSpc>
              <a:buFont typeface="+mj-lt"/>
              <a:buAutoNum type="arabicPeriod"/>
            </a:pPr>
            <a:r>
              <a:rPr lang="en-ID" sz="1600" b="1" i="0" dirty="0" err="1">
                <a:effectLst/>
              </a:rPr>
              <a:t>Antihistamin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memblokir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produksi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histamin</a:t>
            </a:r>
            <a:r>
              <a:rPr lang="en-ID" sz="1600" b="1" i="0" dirty="0">
                <a:effectLst/>
              </a:rPr>
              <a:t> dan </a:t>
            </a:r>
            <a:r>
              <a:rPr lang="en-ID" sz="1600" b="1" i="0" dirty="0" err="1">
                <a:effectLst/>
              </a:rPr>
              <a:t>dapat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menenangkan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gejala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reaksi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alergi</a:t>
            </a:r>
            <a:r>
              <a:rPr lang="en-ID" sz="1600" b="1" i="0" dirty="0">
                <a:effectLst/>
              </a:rPr>
              <a:t>. </a:t>
            </a:r>
          </a:p>
          <a:p>
            <a:pPr fontAlgn="base">
              <a:lnSpc>
                <a:spcPct val="250000"/>
              </a:lnSpc>
              <a:buFont typeface="+mj-lt"/>
              <a:buAutoNum type="arabicPeriod"/>
            </a:pPr>
            <a:r>
              <a:rPr lang="en-ID" sz="1600" b="1" i="0" dirty="0" err="1">
                <a:effectLst/>
              </a:rPr>
              <a:t>Antihistamin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bisa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berupa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pil</a:t>
            </a:r>
            <a:r>
              <a:rPr lang="en-ID" sz="1600" b="1" i="0" dirty="0">
                <a:effectLst/>
              </a:rPr>
              <a:t>, tetes </a:t>
            </a:r>
            <a:r>
              <a:rPr lang="en-ID" sz="1600" b="1" i="0" dirty="0" err="1">
                <a:effectLst/>
              </a:rPr>
              <a:t>mata</a:t>
            </a:r>
            <a:r>
              <a:rPr lang="en-ID" sz="1600" b="1" i="0" dirty="0">
                <a:effectLst/>
              </a:rPr>
              <a:t>, </a:t>
            </a:r>
            <a:r>
              <a:rPr lang="en-ID" sz="1600" b="1" i="0" dirty="0" err="1">
                <a:effectLst/>
              </a:rPr>
              <a:t>krim</a:t>
            </a:r>
            <a:r>
              <a:rPr lang="en-ID" sz="1600" b="1" i="0" dirty="0">
                <a:effectLst/>
              </a:rPr>
              <a:t>, dan </a:t>
            </a:r>
            <a:r>
              <a:rPr lang="en-ID" sz="1600" b="1" i="0" dirty="0" err="1">
                <a:effectLst/>
              </a:rPr>
              <a:t>semprotan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hidung</a:t>
            </a:r>
            <a:r>
              <a:rPr lang="en-ID" sz="1600" b="1" i="0" dirty="0">
                <a:effectLst/>
              </a:rPr>
              <a:t>. </a:t>
            </a: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0BE29-56B4-5A39-7A7D-A515979C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FF1D4-8D63-30D0-052A-E87DA57D43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2368-68DD-880D-206A-C8825E42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06" y="731520"/>
            <a:ext cx="6766560" cy="768096"/>
          </a:xfrm>
        </p:spPr>
        <p:txBody>
          <a:bodyPr anchor="t">
            <a:normAutofit/>
          </a:bodyPr>
          <a:lstStyle/>
          <a:p>
            <a:r>
              <a:rPr lang="en-ID" i="1" dirty="0" err="1"/>
              <a:t>Lanjutan</a:t>
            </a:r>
            <a:r>
              <a:rPr lang="en-ID" i="1" dirty="0"/>
              <a:t>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6E9560-7D82-7938-F043-B68716AF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641" y="1611824"/>
            <a:ext cx="7705447" cy="43114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D" b="1" i="0" dirty="0" err="1">
                <a:effectLst/>
              </a:rPr>
              <a:t>Kortikosteroid</a:t>
            </a:r>
            <a:endParaRPr lang="en-ID" b="1" i="0" dirty="0">
              <a:effectLst/>
            </a:endParaRPr>
          </a:p>
          <a:p>
            <a:pPr fontAlgn="base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D" b="1" i="0" dirty="0" err="1">
                <a:effectLst/>
              </a:rPr>
              <a:t>Kondisi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ini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dapat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menyebabkan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pembengkakan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saluran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udara</a:t>
            </a:r>
            <a:r>
              <a:rPr lang="en-ID" b="1" i="0" dirty="0">
                <a:effectLst/>
              </a:rPr>
              <a:t> dan </a:t>
            </a:r>
            <a:r>
              <a:rPr lang="en-ID" b="1" i="0" dirty="0" err="1">
                <a:effectLst/>
              </a:rPr>
              <a:t>gejala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serius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lainnya</a:t>
            </a:r>
            <a:r>
              <a:rPr lang="en-ID" b="1" i="0" dirty="0">
                <a:effectLst/>
              </a:rPr>
              <a:t>. </a:t>
            </a:r>
            <a:r>
              <a:rPr lang="en-ID" b="1" i="0" dirty="0" err="1">
                <a:effectLst/>
              </a:rPr>
              <a:t>Kortikosteroid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dapat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membantu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mengurangi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peradangan</a:t>
            </a:r>
            <a:r>
              <a:rPr lang="en-ID" b="1" i="0" dirty="0">
                <a:effectLst/>
              </a:rPr>
              <a:t> yang </a:t>
            </a:r>
            <a:r>
              <a:rPr lang="en-ID" b="1" i="0" dirty="0" err="1">
                <a:effectLst/>
              </a:rPr>
              <a:t>menyebabkan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masalah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ini</a:t>
            </a:r>
            <a:r>
              <a:rPr lang="en-ID" b="1" i="0" dirty="0">
                <a:effectLst/>
              </a:rPr>
              <a:t>.</a:t>
            </a:r>
          </a:p>
          <a:p>
            <a:pPr marL="0" indent="0">
              <a:lnSpc>
                <a:spcPct val="200000"/>
              </a:lnSpc>
              <a:buNone/>
            </a:pPr>
            <a:endParaRPr lang="en-ID" b="1" i="0" dirty="0">
              <a:effectLst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ID" b="1" i="0" dirty="0" err="1">
                <a:effectLst/>
              </a:rPr>
              <a:t>Bronkodilator</a:t>
            </a:r>
            <a:endParaRPr lang="en-ID" b="1" i="0" dirty="0">
              <a:effectLst/>
            </a:endParaRPr>
          </a:p>
          <a:p>
            <a:pPr fontAlgn="base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D" b="1" i="0" dirty="0">
                <a:effectLst/>
              </a:rPr>
              <a:t>Jika </a:t>
            </a:r>
            <a:r>
              <a:rPr lang="en-ID" b="1" i="0" dirty="0" err="1">
                <a:effectLst/>
              </a:rPr>
              <a:t>alergi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menyebabkan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mengi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atau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batuk</a:t>
            </a:r>
            <a:r>
              <a:rPr lang="en-ID" b="1" i="0" dirty="0">
                <a:effectLst/>
              </a:rPr>
              <a:t>, </a:t>
            </a:r>
            <a:r>
              <a:rPr lang="en-ID" b="1" i="0" dirty="0" err="1">
                <a:effectLst/>
              </a:rPr>
              <a:t>dokter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mungkin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merekomendasikan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bronkodilator</a:t>
            </a:r>
            <a:r>
              <a:rPr lang="en-ID" b="1" i="0" dirty="0">
                <a:effectLst/>
              </a:rPr>
              <a:t>. </a:t>
            </a:r>
            <a:r>
              <a:rPr lang="en-ID" b="1" i="0" dirty="0" err="1">
                <a:effectLst/>
              </a:rPr>
              <a:t>Obat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ini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membantu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membuka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saluran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udara</a:t>
            </a:r>
            <a:r>
              <a:rPr lang="en-ID" b="1" i="0" dirty="0">
                <a:effectLst/>
              </a:rPr>
              <a:t> dan </a:t>
            </a:r>
            <a:r>
              <a:rPr lang="en-ID" b="1" i="0" dirty="0" err="1">
                <a:effectLst/>
              </a:rPr>
              <a:t>membuat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pernapasan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lebih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mudah</a:t>
            </a:r>
            <a:r>
              <a:rPr lang="en-ID" b="1" i="0" dirty="0">
                <a:effectLst/>
              </a:rPr>
              <a:t>. </a:t>
            </a:r>
            <a:r>
              <a:rPr lang="en-ID" b="1" i="0" dirty="0" err="1">
                <a:effectLst/>
              </a:rPr>
              <a:t>Bronkodilator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tersedia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dalam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bentuk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cairan</a:t>
            </a:r>
            <a:r>
              <a:rPr lang="en-ID" b="1" i="0" dirty="0">
                <a:effectLst/>
              </a:rPr>
              <a:t> dan </a:t>
            </a:r>
            <a:r>
              <a:rPr lang="en-ID" b="1" i="0" dirty="0" err="1">
                <a:effectLst/>
              </a:rPr>
              <a:t>bubuk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untuk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digunakan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dalam</a:t>
            </a:r>
            <a:r>
              <a:rPr lang="en-ID" b="1" i="0" dirty="0">
                <a:effectLst/>
              </a:rPr>
              <a:t> inhaler </a:t>
            </a:r>
            <a:r>
              <a:rPr lang="en-ID" b="1" i="0" dirty="0" err="1">
                <a:effectLst/>
              </a:rPr>
              <a:t>atau</a:t>
            </a:r>
            <a:r>
              <a:rPr lang="en-ID" b="1" i="0" dirty="0">
                <a:effectLst/>
              </a:rPr>
              <a:t> nebulizer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33542-77BE-1F40-3077-6B440288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Stikes Notokusumo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1E445-B783-16D5-09DF-E8F81000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4F92-5F6A-8A18-E60D-D44551BF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en-ID"/>
              <a:t>Pencegahan alergi obat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E4206-C8F4-1EFC-C2B9-E0D36E5A4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04" y="2123268"/>
            <a:ext cx="10680192" cy="4277532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ID" sz="1700" b="1" i="0" dirty="0" err="1">
                <a:effectLst/>
              </a:rPr>
              <a:t>Pencegahan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Alergi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Obat</a:t>
            </a:r>
            <a:endParaRPr lang="en-ID" sz="1700" b="1" i="0" dirty="0">
              <a:effectLst/>
            </a:endParaRP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en-ID" sz="1700" b="1" i="0" dirty="0">
                <a:effectLst/>
              </a:rPr>
              <a:t>Jika </a:t>
            </a:r>
            <a:r>
              <a:rPr lang="en-ID" sz="1700" b="1" i="0" dirty="0" err="1">
                <a:effectLst/>
              </a:rPr>
              <a:t>kamu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memiliki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alergi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obat</a:t>
            </a:r>
            <a:r>
              <a:rPr lang="en-ID" sz="1700" b="1" i="0" dirty="0">
                <a:effectLst/>
              </a:rPr>
              <a:t>, </a:t>
            </a:r>
            <a:r>
              <a:rPr lang="en-ID" sz="1700" b="1" i="0" dirty="0" err="1">
                <a:effectLst/>
              </a:rPr>
              <a:t>pencegahan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terbaik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adalah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menghindari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masalah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obat</a:t>
            </a:r>
            <a:r>
              <a:rPr lang="en-ID" sz="1700" b="1" i="0" dirty="0">
                <a:effectLst/>
              </a:rPr>
              <a:t>. 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endParaRPr lang="en-ID" sz="1700" b="1" i="0" dirty="0">
              <a:effectLst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ID" sz="1700" b="1" i="0" dirty="0">
                <a:effectLst/>
              </a:rPr>
              <a:t>Langkah-</a:t>
            </a:r>
            <a:r>
              <a:rPr lang="en-ID" sz="1700" b="1" i="0" dirty="0" err="1">
                <a:effectLst/>
              </a:rPr>
              <a:t>langkah</a:t>
            </a:r>
            <a:r>
              <a:rPr lang="en-ID" sz="1700" b="1" i="0" dirty="0">
                <a:effectLst/>
              </a:rPr>
              <a:t> yang </a:t>
            </a:r>
            <a:r>
              <a:rPr lang="en-ID" sz="1700" b="1" i="0" dirty="0" err="1">
                <a:effectLst/>
              </a:rPr>
              <a:t>dapat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kamu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lakukan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untuk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mencegahnya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antara</a:t>
            </a:r>
            <a:r>
              <a:rPr lang="en-ID" sz="1700" b="1" i="0" dirty="0">
                <a:effectLst/>
              </a:rPr>
              <a:t> lain: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sz="1700" b="1" i="0" dirty="0" err="1">
                <a:effectLst/>
              </a:rPr>
              <a:t>Menginformasikan</a:t>
            </a:r>
            <a:r>
              <a:rPr lang="en-ID" sz="1700" b="1" i="0" dirty="0">
                <a:effectLst/>
              </a:rPr>
              <a:t> pada </a:t>
            </a:r>
            <a:r>
              <a:rPr lang="en-ID" sz="1700" b="1" i="0" dirty="0" err="1">
                <a:effectLst/>
              </a:rPr>
              <a:t>dokter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atau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tenaga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kesehatan</a:t>
            </a:r>
            <a:r>
              <a:rPr lang="en-ID" sz="1700" b="1" i="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sz="1700" b="1" i="0" dirty="0" err="1">
                <a:effectLst/>
              </a:rPr>
              <a:t>Pastikan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bahwa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alergi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diidentifikasi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dengan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jelas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dalam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catatan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medis</a:t>
            </a:r>
            <a:r>
              <a:rPr lang="en-ID" sz="1700" b="1" i="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sz="1700" b="1" i="0" dirty="0">
                <a:effectLst/>
              </a:rPr>
              <a:t>Beri </a:t>
            </a:r>
            <a:r>
              <a:rPr lang="en-ID" sz="1700" b="1" i="0" dirty="0" err="1">
                <a:effectLst/>
              </a:rPr>
              <a:t>tahu</a:t>
            </a:r>
            <a:r>
              <a:rPr lang="en-ID" sz="1700" b="1" i="0" dirty="0">
                <a:effectLst/>
              </a:rPr>
              <a:t> juga </a:t>
            </a:r>
            <a:r>
              <a:rPr lang="en-ID" sz="1700" b="1" i="0" dirty="0" err="1">
                <a:effectLst/>
              </a:rPr>
              <a:t>penyedia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layanan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kesehatan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lainnya</a:t>
            </a:r>
            <a:r>
              <a:rPr lang="en-ID" sz="1700" b="1" i="0" dirty="0">
                <a:effectLst/>
              </a:rPr>
              <a:t>, </a:t>
            </a:r>
            <a:r>
              <a:rPr lang="en-ID" sz="1700" b="1" i="0" dirty="0" err="1">
                <a:effectLst/>
              </a:rPr>
              <a:t>seperti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dokter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gigi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atau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spesialis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medis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lainnya</a:t>
            </a:r>
            <a:r>
              <a:rPr lang="en-ID" sz="1700" b="1" i="0" dirty="0">
                <a:effectLst/>
              </a:rPr>
              <a:t>. 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sz="1700" b="1" i="0" dirty="0" err="1">
                <a:effectLst/>
              </a:rPr>
              <a:t>Gunakan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identitas</a:t>
            </a:r>
            <a:r>
              <a:rPr lang="en-ID" sz="1700" b="1" i="0" dirty="0">
                <a:effectLst/>
              </a:rPr>
              <a:t> yang </a:t>
            </a:r>
            <a:r>
              <a:rPr lang="en-ID" sz="1700" b="1" i="0" dirty="0" err="1">
                <a:effectLst/>
              </a:rPr>
              <a:t>menunjukkan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alergi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obat</a:t>
            </a:r>
            <a:r>
              <a:rPr lang="en-ID" sz="1700" b="1" i="0" dirty="0">
                <a:effectLst/>
              </a:rPr>
              <a:t>. Hal </a:t>
            </a:r>
            <a:r>
              <a:rPr lang="en-ID" sz="1700" b="1" i="0" dirty="0" err="1">
                <a:effectLst/>
              </a:rPr>
              <a:t>ini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bisa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berupa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gelang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peringatan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medis</a:t>
            </a:r>
            <a:r>
              <a:rPr lang="en-ID" sz="1700" b="1" i="0" dirty="0">
                <a:effectLst/>
              </a:rPr>
              <a:t> yang </a:t>
            </a:r>
            <a:r>
              <a:rPr lang="en-ID" sz="1700" b="1" i="0" dirty="0" err="1">
                <a:effectLst/>
              </a:rPr>
              <a:t>mengidentifikasi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alergi</a:t>
            </a:r>
            <a:r>
              <a:rPr lang="en-ID" sz="1700" b="1" i="0" dirty="0">
                <a:effectLst/>
              </a:rPr>
              <a:t>. </a:t>
            </a:r>
            <a:r>
              <a:rPr lang="en-ID" sz="1700" b="1" i="0" dirty="0" err="1">
                <a:effectLst/>
              </a:rPr>
              <a:t>Informasi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ini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dapat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memastikan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perawatan</a:t>
            </a:r>
            <a:r>
              <a:rPr lang="en-ID" sz="1700" b="1" i="0" dirty="0">
                <a:effectLst/>
              </a:rPr>
              <a:t> yang </a:t>
            </a:r>
            <a:r>
              <a:rPr lang="en-ID" sz="1700" b="1" i="0" dirty="0" err="1">
                <a:effectLst/>
              </a:rPr>
              <a:t>tepat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dalam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keadaan</a:t>
            </a:r>
            <a:r>
              <a:rPr lang="en-ID" sz="1700" b="1" i="0" dirty="0">
                <a:effectLst/>
              </a:rPr>
              <a:t> </a:t>
            </a:r>
            <a:r>
              <a:rPr lang="en-ID" sz="1700" b="1" i="0" dirty="0" err="1">
                <a:effectLst/>
              </a:rPr>
              <a:t>darurat</a:t>
            </a:r>
            <a:r>
              <a:rPr lang="en-ID" sz="1700" b="1" i="0" dirty="0">
                <a:effectLst/>
              </a:rPr>
              <a:t>. </a:t>
            </a:r>
          </a:p>
          <a:p>
            <a:endParaRPr lang="en-ID" sz="1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E48C8-212E-BDF4-730C-D217D021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r>
              <a:rPr lang="en-US" dirty="0"/>
              <a:t>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49A73-AD91-DF3E-66CE-8AA667A4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8A22-9899-231D-CE93-F23AED8A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Kapan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144C-178B-ACED-8B18-F0FEE984AB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 fontAlgn="base">
              <a:lnSpc>
                <a:spcPct val="200000"/>
              </a:lnSpc>
              <a:buNone/>
            </a:pP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Jika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mengalami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tanda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dan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gejala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alergi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obat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di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atas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,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segera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bicarakan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dengan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dokter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untuk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mengetahui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penyebab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dan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mendapat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penanganan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 yang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tepat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. 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2F326-5A4E-CB04-6192-8B76F021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3D2CF-A6E8-29EA-1F8D-83F5AAAB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E463-9F19-54EB-D98D-668D088C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Waktu </a:t>
            </a:r>
            <a:r>
              <a:rPr lang="en-ID" dirty="0" err="1"/>
              <a:t>paruh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C2A40-CCBE-106D-E2D2-F1F51B6FD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0890504" cy="44348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Waktu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paruh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waktu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diperlukan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turunnya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plasma pada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fase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eliminasi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separuhnya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Waktu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paruh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bilangan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konstan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tergantung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besarnya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dosis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interval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pemberian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plasma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maupun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pemberian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35BB5-335E-A0CB-8D8F-87332823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681AA-0C6B-FD78-6C8A-365582EA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9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559E-F76E-A013-438D-FAC7DE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ID" sz="2400"/>
              <a:t>Cara </a:t>
            </a:r>
            <a:r>
              <a:rPr lang="en-ID" sz="2400" err="1"/>
              <a:t>menghitung</a:t>
            </a:r>
            <a:r>
              <a:rPr lang="en-ID" sz="2400"/>
              <a:t> </a:t>
            </a:r>
            <a:r>
              <a:rPr lang="en-ID" sz="2400" err="1"/>
              <a:t>waktu</a:t>
            </a:r>
            <a:r>
              <a:rPr lang="en-ID" sz="2400"/>
              <a:t> </a:t>
            </a:r>
            <a:r>
              <a:rPr lang="en-ID" sz="2400" err="1"/>
              <a:t>paruh</a:t>
            </a:r>
            <a:endParaRPr lang="en-ID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5300-5EA8-664B-9DDA-E63093E2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D" b="1" i="0" dirty="0">
                <a:effectLst/>
              </a:rPr>
              <a:t>Langkah</a:t>
            </a:r>
            <a:endParaRPr lang="en-ID" b="0" i="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ID" b="1" i="0" dirty="0" err="1">
                <a:effectLst/>
              </a:rPr>
              <a:t>Rumus</a:t>
            </a:r>
            <a:r>
              <a:rPr lang="en-ID" b="0" i="0" dirty="0">
                <a:effectLst/>
              </a:rPr>
              <a:t> </a:t>
            </a:r>
            <a:r>
              <a:rPr lang="en-ID" b="0" i="0" dirty="0" err="1">
                <a:effectLst/>
              </a:rPr>
              <a:t>perhitungan</a:t>
            </a:r>
            <a:r>
              <a:rPr lang="en-ID" b="0" i="0" dirty="0">
                <a:effectLst/>
              </a:rPr>
              <a:t> </a:t>
            </a:r>
            <a:r>
              <a:rPr lang="en-ID" b="1" i="0" dirty="0" err="1">
                <a:effectLst/>
              </a:rPr>
              <a:t>waktu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paruh</a:t>
            </a:r>
            <a:r>
              <a:rPr lang="en-ID" b="0" i="0" dirty="0">
                <a:effectLst/>
              </a:rPr>
              <a:t> </a:t>
            </a:r>
            <a:r>
              <a:rPr lang="en-ID" b="0" i="0" dirty="0" err="1">
                <a:effectLst/>
              </a:rPr>
              <a:t>adalah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sebagai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berikut</a:t>
            </a:r>
            <a:r>
              <a:rPr lang="en-ID" b="0" i="0" dirty="0">
                <a:effectLst/>
              </a:rPr>
              <a:t>: t</a:t>
            </a:r>
            <a:r>
              <a:rPr lang="en-ID" b="0" i="0" baseline="-25000" dirty="0">
                <a:effectLst/>
              </a:rPr>
              <a:t>1/2</a:t>
            </a:r>
            <a:r>
              <a:rPr lang="en-ID" b="0" i="0" dirty="0">
                <a:effectLst/>
              </a:rPr>
              <a:t> = t * ln(2)/ln(N</a:t>
            </a:r>
            <a:r>
              <a:rPr lang="en-ID" b="0" i="0" baseline="-25000" dirty="0">
                <a:effectLst/>
              </a:rPr>
              <a:t>0</a:t>
            </a:r>
            <a:r>
              <a:rPr lang="en-ID" b="0" i="0" dirty="0">
                <a:effectLst/>
              </a:rPr>
              <a:t>/</a:t>
            </a:r>
            <a:r>
              <a:rPr lang="en-ID" b="0" i="0" dirty="0" err="1">
                <a:effectLst/>
              </a:rPr>
              <a:t>N</a:t>
            </a:r>
            <a:r>
              <a:rPr lang="en-ID" b="0" i="0" baseline="-25000" dirty="0" err="1">
                <a:effectLst/>
              </a:rPr>
              <a:t>t</a:t>
            </a:r>
            <a:r>
              <a:rPr lang="en-ID" b="0" i="0" dirty="0">
                <a:effectLst/>
              </a:rPr>
              <a:t>)</a:t>
            </a:r>
          </a:p>
          <a:p>
            <a:pPr>
              <a:lnSpc>
                <a:spcPct val="200000"/>
              </a:lnSpc>
            </a:pPr>
            <a:endParaRPr lang="en-ID" b="0" i="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ID" b="0" i="0" dirty="0" err="1">
                <a:effectLst/>
              </a:rPr>
              <a:t>Dalam</a:t>
            </a:r>
            <a:r>
              <a:rPr lang="en-ID" b="0" i="0" dirty="0">
                <a:effectLst/>
              </a:rPr>
              <a:t> </a:t>
            </a:r>
            <a:r>
              <a:rPr lang="en-ID" b="1" i="0" dirty="0" err="1">
                <a:effectLst/>
              </a:rPr>
              <a:t>rumus</a:t>
            </a:r>
            <a:r>
              <a:rPr lang="en-ID" b="0" i="0" dirty="0">
                <a:effectLst/>
              </a:rPr>
              <a:t> </a:t>
            </a:r>
            <a:r>
              <a:rPr lang="en-ID" b="0" i="0" dirty="0" err="1">
                <a:effectLst/>
              </a:rPr>
              <a:t>tersebut</a:t>
            </a:r>
            <a:r>
              <a:rPr lang="en-ID" b="0" i="0" dirty="0">
                <a:effectLst/>
              </a:rPr>
              <a:t>, t = </a:t>
            </a:r>
            <a:r>
              <a:rPr lang="en-ID" b="1" i="0" dirty="0" err="1">
                <a:effectLst/>
              </a:rPr>
              <a:t>waktu</a:t>
            </a:r>
            <a:r>
              <a:rPr lang="en-ID" b="0" i="0" dirty="0">
                <a:effectLst/>
              </a:rPr>
              <a:t>, N</a:t>
            </a:r>
            <a:r>
              <a:rPr lang="en-ID" b="0" i="0" baseline="-25000" dirty="0">
                <a:effectLst/>
              </a:rPr>
              <a:t>0</a:t>
            </a:r>
            <a:r>
              <a:rPr lang="en-ID" b="0" i="0" dirty="0">
                <a:effectLst/>
              </a:rPr>
              <a:t> = </a:t>
            </a:r>
            <a:r>
              <a:rPr lang="en-ID" b="0" i="0" dirty="0" err="1">
                <a:effectLst/>
              </a:rPr>
              <a:t>jumlah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senyawa</a:t>
            </a:r>
            <a:r>
              <a:rPr lang="en-ID" b="0" i="0" dirty="0">
                <a:effectLst/>
              </a:rPr>
              <a:t> di </a:t>
            </a:r>
            <a:r>
              <a:rPr lang="en-ID" b="0" i="0" dirty="0" err="1">
                <a:effectLst/>
              </a:rPr>
              <a:t>titik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awal</a:t>
            </a:r>
            <a:r>
              <a:rPr lang="en-ID" b="0" i="0" dirty="0">
                <a:effectLst/>
              </a:rPr>
              <a:t>, dan </a:t>
            </a:r>
            <a:r>
              <a:rPr lang="en-ID" b="0" i="0" dirty="0" err="1">
                <a:effectLst/>
              </a:rPr>
              <a:t>N</a:t>
            </a:r>
            <a:r>
              <a:rPr lang="en-ID" b="0" i="0" baseline="-25000" dirty="0" err="1">
                <a:effectLst/>
              </a:rPr>
              <a:t>t</a:t>
            </a:r>
            <a:r>
              <a:rPr lang="en-ID" b="0" i="0" dirty="0">
                <a:effectLst/>
              </a:rPr>
              <a:t> = </a:t>
            </a:r>
            <a:r>
              <a:rPr lang="en-ID" b="0" i="0" dirty="0" err="1">
                <a:effectLst/>
              </a:rPr>
              <a:t>jumlah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senyawa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setelah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beberapa</a:t>
            </a:r>
            <a:r>
              <a:rPr lang="en-ID" b="0" i="0" dirty="0">
                <a:effectLst/>
              </a:rPr>
              <a:t> </a:t>
            </a:r>
            <a:r>
              <a:rPr lang="en-ID" b="1" i="0" dirty="0" err="1">
                <a:effectLst/>
              </a:rPr>
              <a:t>waktu</a:t>
            </a:r>
            <a:r>
              <a:rPr lang="en-ID" b="0" i="0" dirty="0">
                <a:effectLst/>
              </a:rPr>
              <a:t> (t).</a:t>
            </a: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6D719-657E-17CA-26CF-E8D4F6C3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1D28-0BAD-9DCA-D67C-3C9F08DAB1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3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9B58-F744-3D4E-0D04-4F8D6939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obat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C41A-8EF9-25CA-7986-E56B9879CB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D" sz="4000" dirty="0">
                <a:solidFill>
                  <a:srgbClr val="FF0000"/>
                </a:solidFill>
              </a:rPr>
              <a:t>KONSEP EFEK SAMPING OBAT </a:t>
            </a:r>
          </a:p>
          <a:p>
            <a:pPr>
              <a:buFont typeface="+mj-lt"/>
              <a:buAutoNum type="arabicPeriod"/>
            </a:pPr>
            <a:r>
              <a:rPr lang="en-ID" sz="2800" dirty="0" err="1"/>
              <a:t>Efek</a:t>
            </a:r>
            <a:r>
              <a:rPr lang="en-ID" sz="2800" dirty="0"/>
              <a:t> </a:t>
            </a:r>
            <a:r>
              <a:rPr lang="en-ID" sz="2800" dirty="0" err="1"/>
              <a:t>terapi</a:t>
            </a:r>
            <a:r>
              <a:rPr lang="en-ID" sz="28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800" dirty="0" err="1"/>
              <a:t>Efek</a:t>
            </a:r>
            <a:r>
              <a:rPr lang="en-ID" sz="2800" dirty="0"/>
              <a:t> </a:t>
            </a:r>
            <a:r>
              <a:rPr lang="en-ID" sz="2800" dirty="0" err="1"/>
              <a:t>samping</a:t>
            </a:r>
            <a:r>
              <a:rPr lang="en-ID" sz="28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800" dirty="0" err="1"/>
              <a:t>Efek</a:t>
            </a:r>
            <a:r>
              <a:rPr lang="en-ID" sz="2800" dirty="0"/>
              <a:t> teratogen</a:t>
            </a:r>
          </a:p>
          <a:p>
            <a:pPr>
              <a:buFont typeface="+mj-lt"/>
              <a:buAutoNum type="arabicPeriod"/>
            </a:pPr>
            <a:r>
              <a:rPr lang="en-ID" sz="2800" dirty="0" err="1"/>
              <a:t>Efek</a:t>
            </a:r>
            <a:r>
              <a:rPr lang="en-ID" sz="2800" dirty="0"/>
              <a:t> </a:t>
            </a:r>
            <a:r>
              <a:rPr lang="en-ID" sz="2800" dirty="0" err="1"/>
              <a:t>toksik</a:t>
            </a:r>
            <a:r>
              <a:rPr lang="en-ID" sz="28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800" dirty="0" err="1"/>
              <a:t>Efek</a:t>
            </a:r>
            <a:r>
              <a:rPr lang="en-ID" sz="2800" dirty="0"/>
              <a:t> </a:t>
            </a:r>
            <a:r>
              <a:rPr lang="en-ID" sz="2800" dirty="0" err="1"/>
              <a:t>idiosinkrasi</a:t>
            </a:r>
            <a:r>
              <a:rPr lang="en-ID" sz="28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800" dirty="0" err="1"/>
              <a:t>Efek</a:t>
            </a:r>
            <a:r>
              <a:rPr lang="en-ID" sz="2800" dirty="0"/>
              <a:t> </a:t>
            </a:r>
            <a:r>
              <a:rPr lang="en-ID" sz="2800" dirty="0" err="1"/>
              <a:t>fotosensitasi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AC8F6-ADFC-E71E-FC8A-2C298FC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8C1B8-B95E-C9DE-1DB8-8EB20671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6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84F8D-032F-2302-7CCE-03BFEAB2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219" y="801882"/>
            <a:ext cx="6766560" cy="768096"/>
          </a:xfrm>
        </p:spPr>
        <p:txBody>
          <a:bodyPr anchor="t">
            <a:normAutofit/>
          </a:bodyPr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terapi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5E34-F541-1DFF-4F45-07C4535C9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7" y="1569978"/>
            <a:ext cx="8369084" cy="48308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D" sz="2000" b="1" i="0" dirty="0" err="1">
                <a:effectLst/>
              </a:rPr>
              <a:t>Efek</a:t>
            </a:r>
            <a:r>
              <a:rPr lang="en-ID" sz="2000" b="1" i="0" dirty="0">
                <a:effectLst/>
              </a:rPr>
              <a:t> </a:t>
            </a:r>
            <a:r>
              <a:rPr lang="en-ID" sz="2000" b="1" i="0" dirty="0" err="1">
                <a:effectLst/>
              </a:rPr>
              <a:t>terapeutik</a:t>
            </a:r>
            <a:r>
              <a:rPr lang="en-ID" sz="2000" b="0" i="0" dirty="0">
                <a:effectLst/>
              </a:rPr>
              <a:t> </a:t>
            </a:r>
            <a:r>
              <a:rPr lang="en-ID" sz="2000" b="0" i="0" dirty="0" err="1">
                <a:effectLst/>
              </a:rPr>
              <a:t>adalah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hasil</a:t>
            </a:r>
            <a:r>
              <a:rPr lang="en-ID" sz="2000" b="0" i="0" dirty="0">
                <a:effectLst/>
              </a:rPr>
              <a:t> </a:t>
            </a:r>
            <a:r>
              <a:rPr lang="en-ID" sz="2000" b="0" i="0" u="none" strike="noStrike" dirty="0" err="1">
                <a:effectLst/>
                <a:hlinkClick r:id="rId2" tooltip="Penanganan medis (halaman belum tersedia)"/>
              </a:rPr>
              <a:t>penanganan</a:t>
            </a:r>
            <a:r>
              <a:rPr lang="en-ID" sz="2000" b="0" i="0" u="none" strike="noStrike" dirty="0">
                <a:effectLst/>
                <a:hlinkClick r:id="rId2" tooltip="Penanganan medis (halaman belum tersedia)"/>
              </a:rPr>
              <a:t> </a:t>
            </a:r>
            <a:r>
              <a:rPr lang="en-ID" sz="2000" b="0" i="0" u="none" strike="noStrike" dirty="0" err="1">
                <a:effectLst/>
                <a:hlinkClick r:id="rId2" tooltip="Penanganan medis (halaman belum tersedia)"/>
              </a:rPr>
              <a:t>medis</a:t>
            </a:r>
            <a:r>
              <a:rPr lang="en-ID" sz="2000" b="0" i="0" dirty="0">
                <a:effectLst/>
              </a:rPr>
              <a:t> yang </a:t>
            </a:r>
            <a:r>
              <a:rPr lang="en-ID" sz="2000" b="0" i="0" dirty="0" err="1">
                <a:effectLst/>
              </a:rPr>
              <a:t>sesuai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dengan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apa</a:t>
            </a:r>
            <a:r>
              <a:rPr lang="en-ID" sz="2000" b="0" i="0" dirty="0">
                <a:effectLst/>
              </a:rPr>
              <a:t> yang </a:t>
            </a:r>
            <a:r>
              <a:rPr lang="en-ID" sz="2000" b="0" i="0" dirty="0" err="1">
                <a:effectLst/>
              </a:rPr>
              <a:t>diinginkan</a:t>
            </a:r>
            <a:r>
              <a:rPr lang="en-ID" sz="2000" b="0" i="0" dirty="0">
                <a:effectLst/>
              </a:rPr>
              <a:t>, </a:t>
            </a:r>
            <a:r>
              <a:rPr lang="en-ID" sz="2000" b="0" i="0" dirty="0" err="1">
                <a:effectLst/>
              </a:rPr>
              <a:t>setakar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dengan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tujuan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pemberian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penanganan</a:t>
            </a:r>
            <a:r>
              <a:rPr lang="en-ID" sz="2000" b="0" i="0" dirty="0">
                <a:effectLst/>
              </a:rPr>
              <a:t>, </a:t>
            </a:r>
            <a:r>
              <a:rPr lang="en-ID" sz="2000" b="0" i="0" dirty="0" err="1">
                <a:effectLst/>
              </a:rPr>
              <a:t>baik</a:t>
            </a:r>
            <a:r>
              <a:rPr lang="en-ID" sz="2000" b="0" i="0" dirty="0">
                <a:effectLst/>
              </a:rPr>
              <a:t> yang </a:t>
            </a:r>
            <a:r>
              <a:rPr lang="en-ID" sz="2000" b="0" i="0" dirty="0" err="1">
                <a:effectLst/>
              </a:rPr>
              <a:t>telah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diperkirakan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maupun</a:t>
            </a:r>
            <a:r>
              <a:rPr lang="en-ID" sz="2000" b="0" i="0" dirty="0">
                <a:effectLst/>
              </a:rPr>
              <a:t> yang </a:t>
            </a:r>
            <a:r>
              <a:rPr lang="en-ID" sz="2000" b="0" i="0" dirty="0" err="1">
                <a:effectLst/>
              </a:rPr>
              <a:t>tidak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diperkirakan</a:t>
            </a:r>
            <a:r>
              <a:rPr lang="en-ID" sz="2000" b="0" i="0" dirty="0">
                <a:effectLst/>
              </a:rPr>
              <a:t>. </a:t>
            </a:r>
          </a:p>
          <a:p>
            <a:pPr>
              <a:lnSpc>
                <a:spcPct val="200000"/>
              </a:lnSpc>
            </a:pPr>
            <a:endParaRPr lang="en-ID" sz="2000" b="0" i="0" dirty="0">
              <a:effectLst/>
            </a:endParaRPr>
          </a:p>
          <a:p>
            <a:pPr>
              <a:lnSpc>
                <a:spcPct val="200000"/>
              </a:lnSpc>
            </a:pPr>
            <a:r>
              <a:rPr lang="en-ID" sz="2000" b="0" i="0" dirty="0" err="1">
                <a:effectLst/>
              </a:rPr>
              <a:t>Lawan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dari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efek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terapeutik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adalah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efek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merugikan</a:t>
            </a:r>
            <a:r>
              <a:rPr lang="en-ID" sz="2000" b="0" i="0" dirty="0">
                <a:effectLst/>
              </a:rPr>
              <a:t>/</a:t>
            </a:r>
            <a:r>
              <a:rPr lang="en-ID" sz="2000" b="0" i="0" u="none" strike="noStrike" dirty="0">
                <a:effectLst/>
                <a:hlinkClick r:id="rId3" tooltip="Non terapeutik (halaman belum tersedia)"/>
              </a:rPr>
              <a:t>non </a:t>
            </a:r>
            <a:r>
              <a:rPr lang="en-ID" sz="2000" b="0" i="0" u="none" strike="noStrike" dirty="0" err="1">
                <a:effectLst/>
                <a:hlinkClick r:id="rId3" tooltip="Non terapeutik (halaman belum tersedia)"/>
              </a:rPr>
              <a:t>terapeutik</a:t>
            </a:r>
            <a:r>
              <a:rPr lang="en-ID" sz="2000" b="0" i="0" dirty="0">
                <a:effectLst/>
              </a:rPr>
              <a:t>, </a:t>
            </a:r>
            <a:r>
              <a:rPr lang="en-ID" sz="2000" b="0" i="0" dirty="0" err="1">
                <a:effectLst/>
              </a:rPr>
              <a:t>yaitu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efek</a:t>
            </a:r>
            <a:r>
              <a:rPr lang="en-ID" sz="2000" b="0" i="0" dirty="0">
                <a:effectLst/>
              </a:rPr>
              <a:t> lain </a:t>
            </a:r>
            <a:r>
              <a:rPr lang="en-ID" sz="2000" b="0" i="0" dirty="0" err="1">
                <a:effectLst/>
              </a:rPr>
              <a:t>dari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obat</a:t>
            </a:r>
            <a:r>
              <a:rPr lang="en-ID" sz="2000" b="0" i="0" dirty="0">
                <a:effectLst/>
              </a:rPr>
              <a:t> yang </a:t>
            </a:r>
            <a:r>
              <a:rPr lang="en-ID" sz="2000" b="0" i="0" dirty="0" err="1">
                <a:effectLst/>
              </a:rPr>
              <a:t>tidak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sesuai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dengan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efek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terapi</a:t>
            </a:r>
            <a:r>
              <a:rPr lang="en-ID" sz="2000" b="0" i="0" dirty="0">
                <a:effectLst/>
              </a:rPr>
              <a:t> yang </a:t>
            </a:r>
            <a:r>
              <a:rPr lang="en-ID" sz="2000" b="0" i="0" dirty="0" err="1">
                <a:effectLst/>
              </a:rPr>
              <a:t>diinginkan</a:t>
            </a:r>
            <a:r>
              <a:rPr lang="en-ID" sz="2000" b="0" i="0" dirty="0">
                <a:effectLst/>
              </a:rPr>
              <a:t>.</a:t>
            </a:r>
            <a:endParaRPr lang="en-ID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C17A-BFB0-9BB9-DC8A-0E7C1E22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199E0-A7EE-FD9C-DC3F-C1E46A01B6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2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EF50-70FA-BDC5-7680-83167E30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379" y="197104"/>
            <a:ext cx="6840820" cy="768096"/>
          </a:xfrm>
        </p:spPr>
        <p:txBody>
          <a:bodyPr/>
          <a:lstStyle/>
          <a:p>
            <a:r>
              <a:rPr lang="en-ID" sz="3600" dirty="0" err="1"/>
              <a:t>Tujuan</a:t>
            </a:r>
            <a:r>
              <a:rPr lang="en-ID" sz="3600" dirty="0"/>
              <a:t> </a:t>
            </a:r>
            <a:r>
              <a:rPr lang="en-ID" sz="3600" dirty="0" err="1"/>
              <a:t>pembelajaran</a:t>
            </a:r>
            <a:r>
              <a:rPr lang="en-ID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5E75A-302E-5741-4621-3DAA836E4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2212110"/>
            <a:ext cx="9559635" cy="3149600"/>
          </a:xfrm>
        </p:spPr>
        <p:txBody>
          <a:bodyPr/>
          <a:lstStyle/>
          <a:p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:</a:t>
            </a:r>
          </a:p>
          <a:p>
            <a:pPr marL="804672" lvl="1" indent="-457200">
              <a:buFont typeface="+mj-lt"/>
              <a:buAutoNum type="arabicPeriod"/>
            </a:pPr>
            <a:r>
              <a:rPr lang="en-ID" sz="2400" dirty="0" err="1"/>
              <a:t>Menjelaskan</a:t>
            </a:r>
            <a:r>
              <a:rPr lang="en-ID" sz="2400" dirty="0"/>
              <a:t> </a:t>
            </a:r>
            <a:r>
              <a:rPr lang="en-ID" sz="2400" dirty="0" err="1"/>
              <a:t>Pengertian</a:t>
            </a:r>
            <a:r>
              <a:rPr lang="en-ID" sz="2400" dirty="0"/>
              <a:t> </a:t>
            </a:r>
            <a:r>
              <a:rPr lang="en-ID" sz="2400" dirty="0" err="1"/>
              <a:t>Indikasi</a:t>
            </a:r>
            <a:endParaRPr lang="en-ID" sz="2400" dirty="0"/>
          </a:p>
          <a:p>
            <a:pPr marL="804672" lvl="1" indent="-457200">
              <a:buFont typeface="+mj-lt"/>
              <a:buAutoNum type="arabicPeriod"/>
            </a:pPr>
            <a:r>
              <a:rPr lang="en-ID" sz="2400" dirty="0" err="1"/>
              <a:t>Menjelaskan</a:t>
            </a:r>
            <a:r>
              <a:rPr lang="en-ID" sz="2400" dirty="0"/>
              <a:t> </a:t>
            </a:r>
            <a:r>
              <a:rPr lang="en-ID" sz="2400" dirty="0" err="1"/>
              <a:t>Kontra</a:t>
            </a:r>
            <a:r>
              <a:rPr lang="en-ID" sz="2400" dirty="0"/>
              <a:t> </a:t>
            </a:r>
            <a:r>
              <a:rPr lang="en-ID" sz="2400" dirty="0" err="1"/>
              <a:t>Indikasi</a:t>
            </a:r>
            <a:r>
              <a:rPr lang="en-ID" sz="2400" dirty="0"/>
              <a:t> </a:t>
            </a:r>
          </a:p>
          <a:p>
            <a:pPr marL="804672" lvl="1" indent="-457200">
              <a:buFont typeface="+mj-lt"/>
              <a:buAutoNum type="arabicPeriod"/>
            </a:pPr>
            <a:r>
              <a:rPr lang="en-ID" sz="2400" dirty="0" err="1"/>
              <a:t>Menjelaskan</a:t>
            </a:r>
            <a:r>
              <a:rPr lang="en-ID" sz="2400" dirty="0"/>
              <a:t> </a:t>
            </a:r>
            <a:r>
              <a:rPr lang="en-ID" sz="2400" dirty="0" err="1"/>
              <a:t>Pertolongan</a:t>
            </a:r>
            <a:r>
              <a:rPr lang="en-ID" sz="2400" dirty="0"/>
              <a:t> </a:t>
            </a:r>
            <a:r>
              <a:rPr lang="en-ID" sz="2400" dirty="0" err="1"/>
              <a:t>Pertama</a:t>
            </a:r>
            <a:r>
              <a:rPr lang="en-ID" sz="2400" dirty="0"/>
              <a:t> pada Orang </a:t>
            </a:r>
            <a:r>
              <a:rPr lang="en-ID" sz="2400" dirty="0" err="1"/>
              <a:t>Alegi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endParaRPr lang="en-ID" sz="2400" dirty="0"/>
          </a:p>
          <a:p>
            <a:pPr marL="804672" lvl="1" indent="-457200">
              <a:buFont typeface="+mj-lt"/>
              <a:buAutoNum type="arabicPeriod"/>
            </a:pPr>
            <a:r>
              <a:rPr lang="en-ID" sz="2400" dirty="0" err="1"/>
              <a:t>Menjelaskan</a:t>
            </a:r>
            <a:r>
              <a:rPr lang="en-ID" sz="2400" dirty="0"/>
              <a:t> Waktu </a:t>
            </a:r>
            <a:r>
              <a:rPr lang="en-ID" sz="2400" dirty="0" err="1"/>
              <a:t>Paruh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r>
              <a:rPr lang="en-ID" sz="2400" dirty="0"/>
              <a:t> </a:t>
            </a: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8627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7569926" cy="2700528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samping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reaksi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diinginkan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terjadi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ketika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mengonsumsi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D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samping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terjadi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menambah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parah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penyakit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diderita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pasien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bahkan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hingga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berujung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kematian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F81E-F607-99A6-25B0-68B9A876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Efek</a:t>
            </a:r>
            <a:r>
              <a:rPr lang="en-ID" dirty="0"/>
              <a:t> teratogen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FAC9-FFC7-07C4-D5EA-AD78C30F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59" y="2837688"/>
            <a:ext cx="8451669" cy="2700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teratogenik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menyebabkan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kelainan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kongenital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mayor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terjadi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bila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diminum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fase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organogenesis,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yaitu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antara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minggu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ke-3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sampai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minggu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ke-8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pasca-konsepsi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samping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lebih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biasanya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berupa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kelainan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morfologis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kelainan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fungsional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C564C-7C15-716A-8B7E-98CACA7C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5FEA1-E36C-B94C-CEFF-9D9EC2889B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830A-52F1-A2D8-84BE-E448EE88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toksit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11BF2-97AB-4E6A-21D3-F821A4952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59" y="2837688"/>
            <a:ext cx="8353697" cy="27005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toksik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didefenisikan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berbagai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keadaan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faktor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mempengaruhi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efektivitas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absorbsi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distribusi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zat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tubuh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toksik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mempengaruhi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menentukan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keberadaan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kimia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metabolitnya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sasaran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kerjanya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CFE6C-7D71-D4BA-A97B-44CFCD02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EB637-5CE1-FE98-8DEA-C18DC51CE9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1512" y="1098550"/>
            <a:ext cx="711200" cy="474980"/>
            <a:chOff x="417512" y="1098550"/>
            <a:chExt cx="711200" cy="474980"/>
          </a:xfrm>
        </p:grpSpPr>
        <p:sp>
          <p:nvSpPr>
            <p:cNvPr id="3" name="object 3"/>
            <p:cNvSpPr/>
            <p:nvPr/>
          </p:nvSpPr>
          <p:spPr>
            <a:xfrm>
              <a:off x="417512" y="1098549"/>
              <a:ext cx="382905" cy="474980"/>
            </a:xfrm>
            <a:custGeom>
              <a:avLst/>
              <a:gdLst/>
              <a:ahLst/>
              <a:cxnLst/>
              <a:rect l="l" t="t" r="r" b="b"/>
              <a:pathLst>
                <a:path w="382905" h="474980">
                  <a:moveTo>
                    <a:pt x="382574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82574" y="474662"/>
                  </a:lnTo>
                  <a:lnTo>
                    <a:pt x="382574" y="349250"/>
                  </a:lnTo>
                  <a:lnTo>
                    <a:pt x="382574" y="0"/>
                  </a:lnTo>
                  <a:close/>
                </a:path>
              </a:pathLst>
            </a:custGeom>
            <a:solidFill>
              <a:srgbClr val="FFC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099" y="1098550"/>
              <a:ext cx="328613" cy="47466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651001" y="990600"/>
            <a:ext cx="8542655" cy="1052830"/>
            <a:chOff x="127000" y="990600"/>
            <a:chExt cx="8542655" cy="1052830"/>
          </a:xfrm>
        </p:grpSpPr>
        <p:sp>
          <p:nvSpPr>
            <p:cNvPr id="6" name="object 6"/>
            <p:cNvSpPr/>
            <p:nvPr/>
          </p:nvSpPr>
          <p:spPr>
            <a:xfrm>
              <a:off x="541337" y="1520824"/>
              <a:ext cx="370205" cy="474980"/>
            </a:xfrm>
            <a:custGeom>
              <a:avLst/>
              <a:gdLst/>
              <a:ahLst/>
              <a:cxnLst/>
              <a:rect l="l" t="t" r="r" b="b"/>
              <a:pathLst>
                <a:path w="370205" h="474980">
                  <a:moveTo>
                    <a:pt x="369887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69887" y="474662"/>
                  </a:lnTo>
                  <a:lnTo>
                    <a:pt x="369887" y="349250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225" y="1520824"/>
              <a:ext cx="368300" cy="4746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00" y="1447799"/>
              <a:ext cx="560388" cy="4222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2000" y="990599"/>
              <a:ext cx="31750" cy="1052830"/>
            </a:xfrm>
            <a:custGeom>
              <a:avLst/>
              <a:gdLst/>
              <a:ahLst/>
              <a:cxnLst/>
              <a:rect l="l" t="t" r="r" b="b"/>
              <a:pathLst>
                <a:path w="31750" h="1052830">
                  <a:moveTo>
                    <a:pt x="31750" y="822325"/>
                  </a:moveTo>
                  <a:lnTo>
                    <a:pt x="0" y="822325"/>
                  </a:lnTo>
                  <a:lnTo>
                    <a:pt x="0" y="1052512"/>
                  </a:lnTo>
                  <a:lnTo>
                    <a:pt x="31750" y="1052512"/>
                  </a:lnTo>
                  <a:lnTo>
                    <a:pt x="31750" y="822325"/>
                  </a:lnTo>
                  <a:close/>
                </a:path>
                <a:path w="31750" h="1052830">
                  <a:moveTo>
                    <a:pt x="31750" y="0"/>
                  </a:moveTo>
                  <a:lnTo>
                    <a:pt x="0" y="0"/>
                  </a:lnTo>
                  <a:lnTo>
                    <a:pt x="0" y="790575"/>
                  </a:lnTo>
                  <a:lnTo>
                    <a:pt x="31750" y="79057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913" y="1781175"/>
              <a:ext cx="8226424" cy="317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53678" y="946403"/>
            <a:ext cx="3856354" cy="6959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b="0" spc="-5" dirty="0">
                <a:solidFill>
                  <a:srgbClr val="333399"/>
                </a:solidFill>
                <a:latin typeface="Tahoma"/>
                <a:cs typeface="Tahoma"/>
              </a:rPr>
              <a:t>PRINSIP</a:t>
            </a:r>
            <a:r>
              <a:rPr b="0" spc="-8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b="0" spc="-5" dirty="0">
                <a:solidFill>
                  <a:srgbClr val="333399"/>
                </a:solidFill>
                <a:latin typeface="Tahoma"/>
                <a:cs typeface="Tahoma"/>
              </a:rPr>
              <a:t>UMUM</a:t>
            </a:r>
            <a:endParaRPr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657" y="2049780"/>
            <a:ext cx="992954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999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latin typeface="Tahoma"/>
                <a:cs typeface="Tahoma"/>
              </a:rPr>
              <a:t>Efek toksik </a:t>
            </a:r>
            <a:r>
              <a:rPr sz="3200" spc="-5" dirty="0">
                <a:latin typeface="Tahoma"/>
                <a:cs typeface="Tahoma"/>
              </a:rPr>
              <a:t>yang </a:t>
            </a:r>
            <a:r>
              <a:rPr sz="3200" dirty="0">
                <a:latin typeface="Tahoma"/>
                <a:cs typeface="Tahoma"/>
              </a:rPr>
              <a:t>ditimbulkan oleh </a:t>
            </a:r>
            <a:r>
              <a:rPr sz="3200" spc="-5" dirty="0">
                <a:latin typeface="Tahoma"/>
                <a:cs typeface="Tahoma"/>
              </a:rPr>
              <a:t>suatu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zat</a:t>
            </a:r>
            <a:r>
              <a:rPr sz="3200" dirty="0">
                <a:latin typeface="Tahoma"/>
                <a:cs typeface="Tahoma"/>
              </a:rPr>
              <a:t> akibatnya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sangat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bervariasi, 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tergantung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dari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zat,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target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organ, 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mekanisme aksi, </a:t>
            </a:r>
            <a:r>
              <a:rPr sz="3200" dirty="0">
                <a:latin typeface="Tahoma"/>
                <a:cs typeface="Tahoma"/>
              </a:rPr>
              <a:t>dan besarnya dosis.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ahoma"/>
                <a:cs typeface="Tahoma"/>
              </a:rPr>
              <a:t>menilai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keberbahayaan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suatu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zat, 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tindakan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pencegahan </a:t>
            </a:r>
            <a:r>
              <a:rPr sz="3200" dirty="0">
                <a:latin typeface="Tahoma"/>
                <a:cs typeface="Tahoma"/>
              </a:rPr>
              <a:t>dan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pengobatan 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jika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terjadi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efek toksik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atau keracunan.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1512" y="1098550"/>
            <a:ext cx="711200" cy="474980"/>
            <a:chOff x="417512" y="1098550"/>
            <a:chExt cx="711200" cy="474980"/>
          </a:xfrm>
        </p:grpSpPr>
        <p:sp>
          <p:nvSpPr>
            <p:cNvPr id="3" name="object 3"/>
            <p:cNvSpPr/>
            <p:nvPr/>
          </p:nvSpPr>
          <p:spPr>
            <a:xfrm>
              <a:off x="417512" y="1098549"/>
              <a:ext cx="382905" cy="474980"/>
            </a:xfrm>
            <a:custGeom>
              <a:avLst/>
              <a:gdLst/>
              <a:ahLst/>
              <a:cxnLst/>
              <a:rect l="l" t="t" r="r" b="b"/>
              <a:pathLst>
                <a:path w="382905" h="474980">
                  <a:moveTo>
                    <a:pt x="382574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82574" y="474662"/>
                  </a:lnTo>
                  <a:lnTo>
                    <a:pt x="382574" y="349250"/>
                  </a:lnTo>
                  <a:lnTo>
                    <a:pt x="382574" y="0"/>
                  </a:lnTo>
                  <a:close/>
                </a:path>
              </a:pathLst>
            </a:custGeom>
            <a:solidFill>
              <a:srgbClr val="FFC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099" y="1098550"/>
              <a:ext cx="328613" cy="47466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651001" y="990600"/>
            <a:ext cx="8542655" cy="1052830"/>
            <a:chOff x="127000" y="990600"/>
            <a:chExt cx="8542655" cy="1052830"/>
          </a:xfrm>
        </p:grpSpPr>
        <p:sp>
          <p:nvSpPr>
            <p:cNvPr id="6" name="object 6"/>
            <p:cNvSpPr/>
            <p:nvPr/>
          </p:nvSpPr>
          <p:spPr>
            <a:xfrm>
              <a:off x="541337" y="1520824"/>
              <a:ext cx="370205" cy="474980"/>
            </a:xfrm>
            <a:custGeom>
              <a:avLst/>
              <a:gdLst/>
              <a:ahLst/>
              <a:cxnLst/>
              <a:rect l="l" t="t" r="r" b="b"/>
              <a:pathLst>
                <a:path w="370205" h="474980">
                  <a:moveTo>
                    <a:pt x="369887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69887" y="474662"/>
                  </a:lnTo>
                  <a:lnTo>
                    <a:pt x="369887" y="349250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225" y="1520824"/>
              <a:ext cx="368300" cy="4746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00" y="1447799"/>
              <a:ext cx="560388" cy="4222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2000" y="990599"/>
              <a:ext cx="31750" cy="1052830"/>
            </a:xfrm>
            <a:custGeom>
              <a:avLst/>
              <a:gdLst/>
              <a:ahLst/>
              <a:cxnLst/>
              <a:rect l="l" t="t" r="r" b="b"/>
              <a:pathLst>
                <a:path w="31750" h="1052830">
                  <a:moveTo>
                    <a:pt x="31750" y="822325"/>
                  </a:moveTo>
                  <a:lnTo>
                    <a:pt x="0" y="822325"/>
                  </a:lnTo>
                  <a:lnTo>
                    <a:pt x="0" y="1052512"/>
                  </a:lnTo>
                  <a:lnTo>
                    <a:pt x="31750" y="1052512"/>
                  </a:lnTo>
                  <a:lnTo>
                    <a:pt x="31750" y="822325"/>
                  </a:lnTo>
                  <a:close/>
                </a:path>
                <a:path w="31750" h="1052830">
                  <a:moveTo>
                    <a:pt x="31750" y="0"/>
                  </a:moveTo>
                  <a:lnTo>
                    <a:pt x="0" y="0"/>
                  </a:lnTo>
                  <a:lnTo>
                    <a:pt x="0" y="790575"/>
                  </a:lnTo>
                  <a:lnTo>
                    <a:pt x="31750" y="79057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913" y="1781175"/>
              <a:ext cx="8226424" cy="317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785428" y="2049780"/>
            <a:ext cx="7473315" cy="3055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 algn="just">
              <a:lnSpc>
                <a:spcPct val="100299"/>
              </a:lnSpc>
              <a:spcBef>
                <a:spcPts val="85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latin typeface="Tahoma"/>
                <a:cs typeface="Tahoma"/>
              </a:rPr>
              <a:t>Efek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toksik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akan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terjadi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interaksi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antara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ZB/ </a:t>
            </a:r>
            <a:r>
              <a:rPr sz="3200" dirty="0">
                <a:latin typeface="Tahoma"/>
                <a:cs typeface="Tahoma"/>
              </a:rPr>
              <a:t>metabolitnya dg bagian </a:t>
            </a:r>
            <a:r>
              <a:rPr sz="3200" spc="-5" dirty="0">
                <a:latin typeface="Tahoma"/>
                <a:cs typeface="Tahoma"/>
              </a:rPr>
              <a:t>tertentu 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mahluk</a:t>
            </a:r>
            <a:r>
              <a:rPr sz="3200" dirty="0">
                <a:latin typeface="Tahoma"/>
                <a:cs typeface="Tahoma"/>
              </a:rPr>
              <a:t> hidup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atau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reseptornya</a:t>
            </a:r>
            <a:endParaRPr sz="3200" dirty="0">
              <a:latin typeface="Tahoma"/>
              <a:cs typeface="Tahoma"/>
            </a:endParaRPr>
          </a:p>
          <a:p>
            <a:pPr marL="355600" marR="861694" indent="-342900" algn="just">
              <a:lnSpc>
                <a:spcPct val="101600"/>
              </a:lnSpc>
              <a:spcBef>
                <a:spcPts val="615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latin typeface="Tahoma"/>
                <a:cs typeface="Tahoma"/>
              </a:rPr>
              <a:t>Bagian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tertentu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1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ahoma"/>
                <a:cs typeface="Tahoma"/>
              </a:rPr>
              <a:t>enzim,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protein, 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lemak,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asam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nukleat,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organela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sel,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membran sel</a:t>
            </a:r>
            <a:r>
              <a:rPr sz="3200" dirty="0">
                <a:latin typeface="Tahoma"/>
                <a:cs typeface="Tahoma"/>
              </a:rPr>
              <a:t> bahkan </a:t>
            </a:r>
            <a:r>
              <a:rPr sz="3200" spc="-5" dirty="0">
                <a:latin typeface="Tahoma"/>
                <a:cs typeface="Tahoma"/>
              </a:rPr>
              <a:t>jaringan.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1512" y="1098550"/>
            <a:ext cx="711200" cy="474980"/>
            <a:chOff x="417512" y="1098550"/>
            <a:chExt cx="711200" cy="474980"/>
          </a:xfrm>
        </p:grpSpPr>
        <p:sp>
          <p:nvSpPr>
            <p:cNvPr id="3" name="object 3"/>
            <p:cNvSpPr/>
            <p:nvPr/>
          </p:nvSpPr>
          <p:spPr>
            <a:xfrm>
              <a:off x="417512" y="1098549"/>
              <a:ext cx="382905" cy="474980"/>
            </a:xfrm>
            <a:custGeom>
              <a:avLst/>
              <a:gdLst/>
              <a:ahLst/>
              <a:cxnLst/>
              <a:rect l="l" t="t" r="r" b="b"/>
              <a:pathLst>
                <a:path w="382905" h="474980">
                  <a:moveTo>
                    <a:pt x="382574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82574" y="474662"/>
                  </a:lnTo>
                  <a:lnTo>
                    <a:pt x="382574" y="349250"/>
                  </a:lnTo>
                  <a:lnTo>
                    <a:pt x="382574" y="0"/>
                  </a:lnTo>
                  <a:close/>
                </a:path>
              </a:pathLst>
            </a:custGeom>
            <a:solidFill>
              <a:srgbClr val="FFC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099" y="1098550"/>
              <a:ext cx="328613" cy="47466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651001" y="990600"/>
            <a:ext cx="8542655" cy="1052830"/>
            <a:chOff x="127000" y="990600"/>
            <a:chExt cx="8542655" cy="1052830"/>
          </a:xfrm>
        </p:grpSpPr>
        <p:sp>
          <p:nvSpPr>
            <p:cNvPr id="6" name="object 6"/>
            <p:cNvSpPr/>
            <p:nvPr/>
          </p:nvSpPr>
          <p:spPr>
            <a:xfrm>
              <a:off x="541337" y="1520824"/>
              <a:ext cx="370205" cy="474980"/>
            </a:xfrm>
            <a:custGeom>
              <a:avLst/>
              <a:gdLst/>
              <a:ahLst/>
              <a:cxnLst/>
              <a:rect l="l" t="t" r="r" b="b"/>
              <a:pathLst>
                <a:path w="370205" h="474980">
                  <a:moveTo>
                    <a:pt x="369887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69887" y="474662"/>
                  </a:lnTo>
                  <a:lnTo>
                    <a:pt x="369887" y="349250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225" y="1520824"/>
              <a:ext cx="368300" cy="4746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00" y="1447799"/>
              <a:ext cx="560388" cy="4222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2000" y="990599"/>
              <a:ext cx="31750" cy="1052830"/>
            </a:xfrm>
            <a:custGeom>
              <a:avLst/>
              <a:gdLst/>
              <a:ahLst/>
              <a:cxnLst/>
              <a:rect l="l" t="t" r="r" b="b"/>
              <a:pathLst>
                <a:path w="31750" h="1052830">
                  <a:moveTo>
                    <a:pt x="31750" y="822325"/>
                  </a:moveTo>
                  <a:lnTo>
                    <a:pt x="0" y="822325"/>
                  </a:lnTo>
                  <a:lnTo>
                    <a:pt x="0" y="1052512"/>
                  </a:lnTo>
                  <a:lnTo>
                    <a:pt x="31750" y="1052512"/>
                  </a:lnTo>
                  <a:lnTo>
                    <a:pt x="31750" y="822325"/>
                  </a:lnTo>
                  <a:close/>
                </a:path>
                <a:path w="31750" h="1052830">
                  <a:moveTo>
                    <a:pt x="31750" y="0"/>
                  </a:moveTo>
                  <a:lnTo>
                    <a:pt x="0" y="0"/>
                  </a:lnTo>
                  <a:lnTo>
                    <a:pt x="0" y="790575"/>
                  </a:lnTo>
                  <a:lnTo>
                    <a:pt x="31750" y="79057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913" y="1781175"/>
              <a:ext cx="8226424" cy="317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53677" y="1009396"/>
            <a:ext cx="8454649" cy="124393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4000" dirty="0">
                <a:solidFill>
                  <a:srgbClr val="333399"/>
                </a:solidFill>
                <a:latin typeface="Tahoma"/>
                <a:cs typeface="Tahoma"/>
              </a:rPr>
              <a:t>1.</a:t>
            </a:r>
            <a:r>
              <a:rPr sz="4000" spc="-1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333399"/>
                </a:solidFill>
                <a:latin typeface="Tahoma"/>
                <a:cs typeface="Tahoma"/>
              </a:rPr>
              <a:t>Berdasarkan</a:t>
            </a:r>
            <a:r>
              <a:rPr sz="4000" spc="-2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333399"/>
                </a:solidFill>
                <a:latin typeface="Tahoma"/>
                <a:cs typeface="Tahoma"/>
              </a:rPr>
              <a:t>target</a:t>
            </a:r>
            <a:r>
              <a:rPr sz="4000" spc="-1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333399"/>
                </a:solidFill>
                <a:latin typeface="Tahoma"/>
                <a:cs typeface="Tahoma"/>
              </a:rPr>
              <a:t>organ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5426" y="1956809"/>
            <a:ext cx="4418937" cy="415754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350" i="1" spc="-75" dirty="0">
                <a:latin typeface="Tahoma"/>
                <a:cs typeface="Tahoma"/>
              </a:rPr>
              <a:t>Neurotoksik</a:t>
            </a:r>
            <a:endParaRPr sz="3350" dirty="0">
              <a:latin typeface="Tahoma"/>
              <a:cs typeface="Tahoma"/>
            </a:endParaRPr>
          </a:p>
          <a:p>
            <a:pPr marL="12700">
              <a:spcBef>
                <a:spcPts val="590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350" i="1" spc="-70" dirty="0">
                <a:latin typeface="Tahoma"/>
                <a:cs typeface="Tahoma"/>
              </a:rPr>
              <a:t>Kardiotoksik</a:t>
            </a:r>
            <a:endParaRPr sz="3350" dirty="0">
              <a:latin typeface="Tahoma"/>
              <a:cs typeface="Tahoma"/>
            </a:endParaRPr>
          </a:p>
          <a:p>
            <a:pPr marL="12700">
              <a:spcBef>
                <a:spcPts val="585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350" i="1" spc="-70" dirty="0">
                <a:latin typeface="Tahoma"/>
                <a:cs typeface="Tahoma"/>
              </a:rPr>
              <a:t>Nefrotoksik</a:t>
            </a:r>
            <a:endParaRPr sz="3350" dirty="0">
              <a:latin typeface="Tahoma"/>
              <a:cs typeface="Tahoma"/>
            </a:endParaRPr>
          </a:p>
          <a:p>
            <a:pPr marL="12700">
              <a:spcBef>
                <a:spcPts val="565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350" i="1" spc="-75" dirty="0">
                <a:latin typeface="Tahoma"/>
                <a:cs typeface="Tahoma"/>
              </a:rPr>
              <a:t>Hepatotoksik</a:t>
            </a:r>
            <a:endParaRPr sz="3350" dirty="0">
              <a:latin typeface="Tahoma"/>
              <a:cs typeface="Tahoma"/>
            </a:endParaRPr>
          </a:p>
          <a:p>
            <a:pPr marL="12700">
              <a:spcBef>
                <a:spcPts val="590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350" i="1" spc="-80" dirty="0">
                <a:latin typeface="Tahoma"/>
                <a:cs typeface="Tahoma"/>
              </a:rPr>
              <a:t>Immunotoksik</a:t>
            </a:r>
            <a:endParaRPr sz="3350" dirty="0">
              <a:latin typeface="Tahoma"/>
              <a:cs typeface="Tahoma"/>
            </a:endParaRPr>
          </a:p>
          <a:p>
            <a:pPr marL="12700">
              <a:spcBef>
                <a:spcPts val="585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350" i="1" spc="-80" dirty="0">
                <a:latin typeface="Tahoma"/>
                <a:cs typeface="Tahoma"/>
              </a:rPr>
              <a:t>Hemotoksik</a:t>
            </a:r>
            <a:endParaRPr sz="3350" dirty="0">
              <a:latin typeface="Tahoma"/>
              <a:cs typeface="Tahoma"/>
            </a:endParaRPr>
          </a:p>
          <a:p>
            <a:pPr marL="12700">
              <a:spcBef>
                <a:spcPts val="565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350" i="1" spc="-70" dirty="0">
                <a:latin typeface="Tahoma"/>
                <a:cs typeface="Tahoma"/>
              </a:rPr>
              <a:t>genotoksik</a:t>
            </a:r>
            <a:endParaRPr sz="3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1512" y="1098550"/>
            <a:ext cx="711200" cy="474980"/>
            <a:chOff x="417512" y="1098550"/>
            <a:chExt cx="711200" cy="474980"/>
          </a:xfrm>
        </p:grpSpPr>
        <p:sp>
          <p:nvSpPr>
            <p:cNvPr id="3" name="object 3"/>
            <p:cNvSpPr/>
            <p:nvPr/>
          </p:nvSpPr>
          <p:spPr>
            <a:xfrm>
              <a:off x="417512" y="1098549"/>
              <a:ext cx="382905" cy="474980"/>
            </a:xfrm>
            <a:custGeom>
              <a:avLst/>
              <a:gdLst/>
              <a:ahLst/>
              <a:cxnLst/>
              <a:rect l="l" t="t" r="r" b="b"/>
              <a:pathLst>
                <a:path w="382905" h="474980">
                  <a:moveTo>
                    <a:pt x="382574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82574" y="474662"/>
                  </a:lnTo>
                  <a:lnTo>
                    <a:pt x="382574" y="349250"/>
                  </a:lnTo>
                  <a:lnTo>
                    <a:pt x="382574" y="0"/>
                  </a:lnTo>
                  <a:close/>
                </a:path>
              </a:pathLst>
            </a:custGeom>
            <a:solidFill>
              <a:srgbClr val="FFC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099" y="1098550"/>
              <a:ext cx="328613" cy="47466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651001" y="990600"/>
            <a:ext cx="8542655" cy="1052830"/>
            <a:chOff x="127000" y="990600"/>
            <a:chExt cx="8542655" cy="1052830"/>
          </a:xfrm>
        </p:grpSpPr>
        <p:sp>
          <p:nvSpPr>
            <p:cNvPr id="6" name="object 6"/>
            <p:cNvSpPr/>
            <p:nvPr/>
          </p:nvSpPr>
          <p:spPr>
            <a:xfrm>
              <a:off x="541337" y="1520824"/>
              <a:ext cx="370205" cy="474980"/>
            </a:xfrm>
            <a:custGeom>
              <a:avLst/>
              <a:gdLst/>
              <a:ahLst/>
              <a:cxnLst/>
              <a:rect l="l" t="t" r="r" b="b"/>
              <a:pathLst>
                <a:path w="370205" h="474980">
                  <a:moveTo>
                    <a:pt x="369887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69887" y="474662"/>
                  </a:lnTo>
                  <a:lnTo>
                    <a:pt x="369887" y="349250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225" y="1520824"/>
              <a:ext cx="368300" cy="4746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00" y="1447799"/>
              <a:ext cx="560388" cy="4222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2000" y="990599"/>
              <a:ext cx="31750" cy="1052830"/>
            </a:xfrm>
            <a:custGeom>
              <a:avLst/>
              <a:gdLst/>
              <a:ahLst/>
              <a:cxnLst/>
              <a:rect l="l" t="t" r="r" b="b"/>
              <a:pathLst>
                <a:path w="31750" h="1052830">
                  <a:moveTo>
                    <a:pt x="31750" y="822325"/>
                  </a:moveTo>
                  <a:lnTo>
                    <a:pt x="0" y="822325"/>
                  </a:lnTo>
                  <a:lnTo>
                    <a:pt x="0" y="1052512"/>
                  </a:lnTo>
                  <a:lnTo>
                    <a:pt x="31750" y="1052512"/>
                  </a:lnTo>
                  <a:lnTo>
                    <a:pt x="31750" y="822325"/>
                  </a:lnTo>
                  <a:close/>
                </a:path>
                <a:path w="31750" h="1052830">
                  <a:moveTo>
                    <a:pt x="31750" y="0"/>
                  </a:moveTo>
                  <a:lnTo>
                    <a:pt x="0" y="0"/>
                  </a:lnTo>
                  <a:lnTo>
                    <a:pt x="0" y="790575"/>
                  </a:lnTo>
                  <a:lnTo>
                    <a:pt x="31750" y="79057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913" y="1781175"/>
              <a:ext cx="8226424" cy="317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11388" y="354417"/>
            <a:ext cx="9883629" cy="1240083"/>
          </a:xfrm>
          <a:prstGeom prst="rect">
            <a:avLst/>
          </a:prstGeom>
        </p:spPr>
        <p:txBody>
          <a:bodyPr vert="horz" wrap="square" lIns="0" tIns="8890" rIns="0" bIns="0" rtlCol="0" anchor="t">
            <a:spAutoFit/>
          </a:bodyPr>
          <a:lstStyle/>
          <a:p>
            <a:pPr marL="132715" marR="5080" algn="ctr">
              <a:lnSpc>
                <a:spcPct val="100499"/>
              </a:lnSpc>
              <a:spcBef>
                <a:spcPts val="70"/>
              </a:spcBef>
            </a:pPr>
            <a:r>
              <a:rPr sz="4000" spc="-5" dirty="0">
                <a:solidFill>
                  <a:srgbClr val="333399"/>
                </a:solidFill>
                <a:latin typeface="Tahoma"/>
                <a:cs typeface="Tahoma"/>
              </a:rPr>
              <a:t>2. Berdasarkan Waktu </a:t>
            </a:r>
            <a:r>
              <a:rPr sz="4000" dirty="0">
                <a:solidFill>
                  <a:srgbClr val="333399"/>
                </a:solidFill>
                <a:latin typeface="Tahoma"/>
                <a:cs typeface="Tahoma"/>
              </a:rPr>
              <a:t>dan </a:t>
            </a:r>
            <a:r>
              <a:rPr sz="4000" spc="-136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333399"/>
                </a:solidFill>
                <a:latin typeface="Tahoma"/>
                <a:cs typeface="Tahoma"/>
              </a:rPr>
              <a:t>tempat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5427" y="1940053"/>
            <a:ext cx="7608570" cy="22752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ahoma"/>
                <a:cs typeface="Tahoma"/>
              </a:rPr>
              <a:t>Keracunan </a:t>
            </a:r>
            <a:r>
              <a:rPr sz="3200" dirty="0">
                <a:latin typeface="Tahoma"/>
                <a:cs typeface="Tahoma"/>
              </a:rPr>
              <a:t>Akut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ahoma"/>
                <a:cs typeface="Tahoma"/>
              </a:rPr>
              <a:t>lokal, </a:t>
            </a:r>
            <a:r>
              <a:rPr sz="3200" spc="-5" dirty="0">
                <a:latin typeface="Tahoma"/>
                <a:cs typeface="Tahoma"/>
              </a:rPr>
              <a:t>sistemik</a:t>
            </a:r>
            <a:endParaRPr sz="3200" dirty="0">
              <a:latin typeface="Tahoma"/>
              <a:cs typeface="Tahoma"/>
            </a:endParaRPr>
          </a:p>
          <a:p>
            <a:pPr marL="355600" marR="5080" indent="-342900">
              <a:lnSpc>
                <a:spcPct val="101299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ahoma"/>
                <a:cs typeface="Tahoma"/>
              </a:rPr>
              <a:t>Keracunan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Sub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akut/Sub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kronis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1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ahoma"/>
                <a:cs typeface="Tahoma"/>
              </a:rPr>
              <a:t>lokal,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sistemik</a:t>
            </a:r>
            <a:endParaRPr sz="3200" dirty="0">
              <a:latin typeface="Tahoma"/>
              <a:cs typeface="Tahoma"/>
            </a:endParaRPr>
          </a:p>
          <a:p>
            <a:pPr marL="12700">
              <a:spcBef>
                <a:spcPts val="770"/>
              </a:spcBef>
              <a:tabLst>
                <a:tab pos="354965" algn="l"/>
              </a:tabLst>
            </a:pPr>
            <a:r>
              <a:rPr sz="19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ahoma"/>
                <a:cs typeface="Tahoma"/>
              </a:rPr>
              <a:t>Keracunan </a:t>
            </a:r>
            <a:r>
              <a:rPr sz="3200" dirty="0">
                <a:latin typeface="Tahoma"/>
                <a:cs typeface="Tahoma"/>
              </a:rPr>
              <a:t>Kronis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1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ahoma"/>
                <a:cs typeface="Tahoma"/>
              </a:rPr>
              <a:t>lokal, </a:t>
            </a:r>
            <a:r>
              <a:rPr sz="3200" spc="-5" dirty="0">
                <a:latin typeface="Tahoma"/>
                <a:cs typeface="Tahoma"/>
              </a:rPr>
              <a:t>sistemik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1001" y="990600"/>
            <a:ext cx="8542655" cy="1052830"/>
            <a:chOff x="127000" y="990600"/>
            <a:chExt cx="8542655" cy="1052830"/>
          </a:xfrm>
        </p:grpSpPr>
        <p:sp>
          <p:nvSpPr>
            <p:cNvPr id="3" name="object 3"/>
            <p:cNvSpPr/>
            <p:nvPr/>
          </p:nvSpPr>
          <p:spPr>
            <a:xfrm>
              <a:off x="417512" y="1098549"/>
              <a:ext cx="382905" cy="474980"/>
            </a:xfrm>
            <a:custGeom>
              <a:avLst/>
              <a:gdLst/>
              <a:ahLst/>
              <a:cxnLst/>
              <a:rect l="l" t="t" r="r" b="b"/>
              <a:pathLst>
                <a:path w="382905" h="474980">
                  <a:moveTo>
                    <a:pt x="382574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82574" y="474662"/>
                  </a:lnTo>
                  <a:lnTo>
                    <a:pt x="382574" y="349250"/>
                  </a:lnTo>
                  <a:lnTo>
                    <a:pt x="382574" y="0"/>
                  </a:lnTo>
                  <a:close/>
                </a:path>
              </a:pathLst>
            </a:custGeom>
            <a:solidFill>
              <a:srgbClr val="FFC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098550"/>
              <a:ext cx="328613" cy="4746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337" y="1520824"/>
              <a:ext cx="370205" cy="474980"/>
            </a:xfrm>
            <a:custGeom>
              <a:avLst/>
              <a:gdLst/>
              <a:ahLst/>
              <a:cxnLst/>
              <a:rect l="l" t="t" r="r" b="b"/>
              <a:pathLst>
                <a:path w="370205" h="474980">
                  <a:moveTo>
                    <a:pt x="369887" y="0"/>
                  </a:moveTo>
                  <a:lnTo>
                    <a:pt x="0" y="0"/>
                  </a:lnTo>
                  <a:lnTo>
                    <a:pt x="0" y="349250"/>
                  </a:lnTo>
                  <a:lnTo>
                    <a:pt x="0" y="474662"/>
                  </a:lnTo>
                  <a:lnTo>
                    <a:pt x="369887" y="474662"/>
                  </a:lnTo>
                  <a:lnTo>
                    <a:pt x="369887" y="349250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225" y="1520824"/>
              <a:ext cx="368300" cy="474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00" y="1447799"/>
              <a:ext cx="560388" cy="4222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2000" y="990599"/>
              <a:ext cx="31750" cy="1052830"/>
            </a:xfrm>
            <a:custGeom>
              <a:avLst/>
              <a:gdLst/>
              <a:ahLst/>
              <a:cxnLst/>
              <a:rect l="l" t="t" r="r" b="b"/>
              <a:pathLst>
                <a:path w="31750" h="1052830">
                  <a:moveTo>
                    <a:pt x="31750" y="822325"/>
                  </a:moveTo>
                  <a:lnTo>
                    <a:pt x="0" y="822325"/>
                  </a:lnTo>
                  <a:lnTo>
                    <a:pt x="0" y="1052512"/>
                  </a:lnTo>
                  <a:lnTo>
                    <a:pt x="31750" y="1052512"/>
                  </a:lnTo>
                  <a:lnTo>
                    <a:pt x="31750" y="822325"/>
                  </a:lnTo>
                  <a:close/>
                </a:path>
                <a:path w="31750" h="1052830">
                  <a:moveTo>
                    <a:pt x="31750" y="0"/>
                  </a:moveTo>
                  <a:lnTo>
                    <a:pt x="0" y="0"/>
                  </a:lnTo>
                  <a:lnTo>
                    <a:pt x="0" y="790575"/>
                  </a:lnTo>
                  <a:lnTo>
                    <a:pt x="31750" y="79057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913" y="1781175"/>
              <a:ext cx="8226424" cy="317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26777" y="236554"/>
            <a:ext cx="8491419" cy="1363194"/>
          </a:xfrm>
          <a:prstGeom prst="rect">
            <a:avLst/>
          </a:prstGeom>
        </p:spPr>
        <p:txBody>
          <a:bodyPr vert="horz" wrap="square" lIns="0" tIns="8890" rIns="0" bIns="0" rtlCol="0" anchor="t">
            <a:spAutoFit/>
          </a:bodyPr>
          <a:lstStyle/>
          <a:p>
            <a:pPr marL="132715" marR="5080" algn="ctr">
              <a:lnSpc>
                <a:spcPct val="100499"/>
              </a:lnSpc>
              <a:spcBef>
                <a:spcPts val="70"/>
              </a:spcBef>
            </a:pPr>
            <a:r>
              <a:rPr b="0" spc="-5" dirty="0">
                <a:solidFill>
                  <a:srgbClr val="333399"/>
                </a:solidFill>
                <a:latin typeface="Tahoma"/>
                <a:cs typeface="Tahoma"/>
              </a:rPr>
              <a:t>3. Berdasarkan skala waktu </a:t>
            </a:r>
            <a:r>
              <a:rPr b="0" spc="-136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b="0" spc="-5" dirty="0">
                <a:solidFill>
                  <a:srgbClr val="333399"/>
                </a:solidFill>
                <a:latin typeface="Tahoma"/>
                <a:cs typeface="Tahoma"/>
              </a:rPr>
              <a:t>timbulnya</a:t>
            </a:r>
            <a:r>
              <a:rPr b="0" spc="-1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b="0" spc="-5" dirty="0">
                <a:solidFill>
                  <a:srgbClr val="333399"/>
                </a:solidFill>
                <a:latin typeface="Tahoma"/>
                <a:cs typeface="Tahoma"/>
              </a:rPr>
              <a:t>efek</a:t>
            </a:r>
            <a:r>
              <a:rPr b="0" spc="-1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b="0" spc="-5" dirty="0">
                <a:solidFill>
                  <a:srgbClr val="333399"/>
                </a:solidFill>
                <a:latin typeface="Tahoma"/>
                <a:cs typeface="Tahoma"/>
              </a:rPr>
              <a:t>toksik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2803526" y="2735223"/>
            <a:ext cx="9114671" cy="272279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921385">
              <a:lnSpc>
                <a:spcPct val="150000"/>
              </a:lnSpc>
              <a:spcBef>
                <a:spcPts val="434"/>
              </a:spcBef>
              <a:tabLst>
                <a:tab pos="1264285" algn="l"/>
              </a:tabLst>
            </a:pPr>
            <a:r>
              <a:rPr sz="17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7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1800" spc="-5" dirty="0"/>
              <a:t>Persisten</a:t>
            </a:r>
            <a:r>
              <a:rPr sz="1800" spc="-15" dirty="0"/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/>
              <a:t>permanen</a:t>
            </a:r>
            <a:r>
              <a:rPr sz="1800" spc="-15" dirty="0"/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/>
              <a:t>luka</a:t>
            </a:r>
            <a:r>
              <a:rPr sz="1800" spc="-5" dirty="0"/>
              <a:t> </a:t>
            </a:r>
            <a:r>
              <a:rPr sz="1800" dirty="0"/>
              <a:t>parut</a:t>
            </a:r>
            <a:endParaRPr sz="1800" dirty="0">
              <a:latin typeface="Times New Roman"/>
              <a:cs typeface="Times New Roman"/>
            </a:endParaRPr>
          </a:p>
          <a:p>
            <a:pPr marL="921385">
              <a:lnSpc>
                <a:spcPct val="150000"/>
              </a:lnSpc>
              <a:spcBef>
                <a:spcPts val="335"/>
              </a:spcBef>
              <a:tabLst>
                <a:tab pos="1264285" algn="l"/>
              </a:tabLst>
            </a:pPr>
            <a:r>
              <a:rPr sz="18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1800" dirty="0"/>
              <a:t>Transien/</a:t>
            </a:r>
            <a:r>
              <a:rPr sz="1800" spc="5" dirty="0"/>
              <a:t> </a:t>
            </a:r>
            <a:r>
              <a:rPr sz="1800" spc="-5" dirty="0"/>
              <a:t>temporer</a:t>
            </a:r>
            <a:r>
              <a:rPr sz="1800" spc="5" dirty="0"/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/>
              <a:t>sesaat/</a:t>
            </a:r>
            <a:r>
              <a:rPr sz="1800" spc="-5" dirty="0" err="1"/>
              <a:t>reversibel</a:t>
            </a:r>
            <a:r>
              <a:rPr sz="1800" spc="10" dirty="0"/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lang="en-ID" sz="1800" dirty="0">
                <a:latin typeface="Wingdings"/>
                <a:cs typeface="Wingdings"/>
              </a:rPr>
              <a:t> </a:t>
            </a:r>
            <a:r>
              <a:rPr sz="1800" dirty="0" err="1"/>
              <a:t>narkosis</a:t>
            </a:r>
            <a:endParaRPr sz="1800" dirty="0"/>
          </a:p>
          <a:p>
            <a:pPr marL="1264285" marR="30480" indent="-342900">
              <a:lnSpc>
                <a:spcPct val="150000"/>
              </a:lnSpc>
              <a:spcBef>
                <a:spcPts val="555"/>
              </a:spcBef>
              <a:tabLst>
                <a:tab pos="1264285" algn="l"/>
              </a:tabLst>
            </a:pPr>
            <a:r>
              <a:rPr sz="18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1800" spc="-5" dirty="0"/>
              <a:t>Laten</a:t>
            </a:r>
            <a:r>
              <a:rPr sz="1800" spc="-15" dirty="0"/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/>
              <a:t>onzet</a:t>
            </a:r>
            <a:r>
              <a:rPr sz="1800" spc="-10" dirty="0"/>
              <a:t> </a:t>
            </a:r>
            <a:r>
              <a:rPr sz="1800" dirty="0"/>
              <a:t>lambat</a:t>
            </a:r>
            <a:r>
              <a:rPr sz="1800" spc="-15" dirty="0"/>
              <a:t> </a:t>
            </a:r>
            <a:r>
              <a:rPr sz="1800" dirty="0"/>
              <a:t>toksisitas</a:t>
            </a:r>
            <a:r>
              <a:rPr sz="1800" spc="-10" dirty="0"/>
              <a:t> </a:t>
            </a:r>
            <a:r>
              <a:rPr sz="1800" dirty="0"/>
              <a:t>terjadi</a:t>
            </a:r>
            <a:r>
              <a:rPr sz="1800" spc="-15" dirty="0"/>
              <a:t> </a:t>
            </a:r>
            <a:r>
              <a:rPr sz="1800" dirty="0"/>
              <a:t>tetapi </a:t>
            </a:r>
            <a:r>
              <a:rPr sz="1800" spc="-860" dirty="0"/>
              <a:t> </a:t>
            </a:r>
            <a:r>
              <a:rPr sz="1800" spc="-5" dirty="0"/>
              <a:t>gejala</a:t>
            </a:r>
            <a:r>
              <a:rPr sz="1800" spc="-7" baseline="23391" dirty="0"/>
              <a:t>2 </a:t>
            </a:r>
            <a:r>
              <a:rPr sz="1800" dirty="0"/>
              <a:t>tdk </a:t>
            </a:r>
            <a:r>
              <a:rPr sz="1800" spc="-5" dirty="0"/>
              <a:t>terlihat </a:t>
            </a:r>
            <a:r>
              <a:rPr sz="1800" dirty="0"/>
              <a:t>setelah paparan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/>
              <a:t>neuropati</a:t>
            </a:r>
            <a:r>
              <a:rPr sz="1800" spc="-10" dirty="0"/>
              <a:t> </a:t>
            </a:r>
            <a:r>
              <a:rPr sz="1800" spc="-5" dirty="0"/>
              <a:t>perifer</a:t>
            </a:r>
            <a:endParaRPr sz="1800" dirty="0">
              <a:latin typeface="Times New Roman"/>
              <a:cs typeface="Times New Roman"/>
            </a:endParaRPr>
          </a:p>
          <a:p>
            <a:pPr marL="1264285" marR="1202055" indent="-342900">
              <a:lnSpc>
                <a:spcPct val="150000"/>
              </a:lnSpc>
              <a:spcBef>
                <a:spcPts val="760"/>
              </a:spcBef>
              <a:tabLst>
                <a:tab pos="1264285" algn="l"/>
              </a:tabLst>
            </a:pPr>
            <a:r>
              <a:rPr sz="180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1800" spc="-5" dirty="0"/>
              <a:t>Kumulatif</a:t>
            </a:r>
            <a:r>
              <a:rPr sz="1800" spc="-15" dirty="0"/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/>
              <a:t>paparan</a:t>
            </a:r>
            <a:r>
              <a:rPr sz="1800" spc="-10" dirty="0"/>
              <a:t> </a:t>
            </a:r>
            <a:r>
              <a:rPr sz="1800" dirty="0"/>
              <a:t>berikutnya akan </a:t>
            </a:r>
            <a:r>
              <a:rPr sz="1800" spc="-860" dirty="0"/>
              <a:t> </a:t>
            </a:r>
            <a:r>
              <a:rPr sz="1800" dirty="0"/>
              <a:t>meningkatkan toksisitas dari paparan </a:t>
            </a:r>
            <a:r>
              <a:rPr sz="1800" spc="-860" dirty="0"/>
              <a:t> </a:t>
            </a:r>
            <a:r>
              <a:rPr sz="1800" spc="-5" dirty="0"/>
              <a:t>sebelumnya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/>
              <a:t>fibrosis</a:t>
            </a:r>
            <a:r>
              <a:rPr sz="1800" dirty="0"/>
              <a:t> hati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52400"/>
            <a:ext cx="8712200" cy="6121400"/>
            <a:chOff x="0" y="152400"/>
            <a:chExt cx="8712200" cy="6121400"/>
          </a:xfrm>
        </p:grpSpPr>
        <p:sp>
          <p:nvSpPr>
            <p:cNvPr id="3" name="object 3"/>
            <p:cNvSpPr/>
            <p:nvPr/>
          </p:nvSpPr>
          <p:spPr>
            <a:xfrm>
              <a:off x="381000" y="533400"/>
              <a:ext cx="8305800" cy="5715000"/>
            </a:xfrm>
            <a:custGeom>
              <a:avLst/>
              <a:gdLst/>
              <a:ahLst/>
              <a:cxnLst/>
              <a:rect l="l" t="t" r="r" b="b"/>
              <a:pathLst>
                <a:path w="8305800" h="5715000">
                  <a:moveTo>
                    <a:pt x="0" y="784500"/>
                  </a:moveTo>
                  <a:lnTo>
                    <a:pt x="1431" y="736711"/>
                  </a:lnTo>
                  <a:lnTo>
                    <a:pt x="5672" y="689678"/>
                  </a:lnTo>
                  <a:lnTo>
                    <a:pt x="12639" y="643485"/>
                  </a:lnTo>
                  <a:lnTo>
                    <a:pt x="22251" y="598213"/>
                  </a:lnTo>
                  <a:lnTo>
                    <a:pt x="34425" y="553945"/>
                  </a:lnTo>
                  <a:lnTo>
                    <a:pt x="49080" y="510762"/>
                  </a:lnTo>
                  <a:lnTo>
                    <a:pt x="66133" y="468747"/>
                  </a:lnTo>
                  <a:lnTo>
                    <a:pt x="85503" y="427982"/>
                  </a:lnTo>
                  <a:lnTo>
                    <a:pt x="107107" y="388548"/>
                  </a:lnTo>
                  <a:lnTo>
                    <a:pt x="130863" y="350527"/>
                  </a:lnTo>
                  <a:lnTo>
                    <a:pt x="156690" y="314003"/>
                  </a:lnTo>
                  <a:lnTo>
                    <a:pt x="184504" y="279056"/>
                  </a:lnTo>
                  <a:lnTo>
                    <a:pt x="214225" y="245770"/>
                  </a:lnTo>
                  <a:lnTo>
                    <a:pt x="245770" y="214225"/>
                  </a:lnTo>
                  <a:lnTo>
                    <a:pt x="279056" y="184504"/>
                  </a:lnTo>
                  <a:lnTo>
                    <a:pt x="314003" y="156690"/>
                  </a:lnTo>
                  <a:lnTo>
                    <a:pt x="350527" y="130863"/>
                  </a:lnTo>
                  <a:lnTo>
                    <a:pt x="388547" y="107107"/>
                  </a:lnTo>
                  <a:lnTo>
                    <a:pt x="427981" y="85503"/>
                  </a:lnTo>
                  <a:lnTo>
                    <a:pt x="468747" y="66133"/>
                  </a:lnTo>
                  <a:lnTo>
                    <a:pt x="510762" y="49080"/>
                  </a:lnTo>
                  <a:lnTo>
                    <a:pt x="553945" y="34425"/>
                  </a:lnTo>
                  <a:lnTo>
                    <a:pt x="598213" y="22251"/>
                  </a:lnTo>
                  <a:lnTo>
                    <a:pt x="643485" y="12639"/>
                  </a:lnTo>
                  <a:lnTo>
                    <a:pt x="689678" y="5672"/>
                  </a:lnTo>
                  <a:lnTo>
                    <a:pt x="736710" y="1431"/>
                  </a:lnTo>
                  <a:lnTo>
                    <a:pt x="784500" y="0"/>
                  </a:lnTo>
                  <a:lnTo>
                    <a:pt x="7521299" y="0"/>
                  </a:lnTo>
                  <a:lnTo>
                    <a:pt x="7569088" y="1431"/>
                  </a:lnTo>
                  <a:lnTo>
                    <a:pt x="7616121" y="5672"/>
                  </a:lnTo>
                  <a:lnTo>
                    <a:pt x="7662314" y="12639"/>
                  </a:lnTo>
                  <a:lnTo>
                    <a:pt x="7707585" y="22251"/>
                  </a:lnTo>
                  <a:lnTo>
                    <a:pt x="7751854" y="34425"/>
                  </a:lnTo>
                  <a:lnTo>
                    <a:pt x="7795036" y="49080"/>
                  </a:lnTo>
                  <a:lnTo>
                    <a:pt x="7837052" y="66133"/>
                  </a:lnTo>
                  <a:lnTo>
                    <a:pt x="7877817" y="85503"/>
                  </a:lnTo>
                  <a:lnTo>
                    <a:pt x="7917251" y="107107"/>
                  </a:lnTo>
                  <a:lnTo>
                    <a:pt x="7955272" y="130863"/>
                  </a:lnTo>
                  <a:lnTo>
                    <a:pt x="7991796" y="156690"/>
                  </a:lnTo>
                  <a:lnTo>
                    <a:pt x="8026743" y="184504"/>
                  </a:lnTo>
                  <a:lnTo>
                    <a:pt x="8060029" y="214225"/>
                  </a:lnTo>
                  <a:lnTo>
                    <a:pt x="8091574" y="245770"/>
                  </a:lnTo>
                  <a:lnTo>
                    <a:pt x="8121295" y="279056"/>
                  </a:lnTo>
                  <a:lnTo>
                    <a:pt x="8149109" y="314003"/>
                  </a:lnTo>
                  <a:lnTo>
                    <a:pt x="8174936" y="350527"/>
                  </a:lnTo>
                  <a:lnTo>
                    <a:pt x="8198692" y="388548"/>
                  </a:lnTo>
                  <a:lnTo>
                    <a:pt x="8220296" y="427982"/>
                  </a:lnTo>
                  <a:lnTo>
                    <a:pt x="8239666" y="468747"/>
                  </a:lnTo>
                  <a:lnTo>
                    <a:pt x="8256719" y="510762"/>
                  </a:lnTo>
                  <a:lnTo>
                    <a:pt x="8271374" y="553945"/>
                  </a:lnTo>
                  <a:lnTo>
                    <a:pt x="8283548" y="598213"/>
                  </a:lnTo>
                  <a:lnTo>
                    <a:pt x="8293160" y="643485"/>
                  </a:lnTo>
                  <a:lnTo>
                    <a:pt x="8300127" y="689678"/>
                  </a:lnTo>
                  <a:lnTo>
                    <a:pt x="8304368" y="736711"/>
                  </a:lnTo>
                  <a:lnTo>
                    <a:pt x="8305800" y="784500"/>
                  </a:lnTo>
                  <a:lnTo>
                    <a:pt x="8305800" y="4930499"/>
                  </a:lnTo>
                  <a:lnTo>
                    <a:pt x="8304368" y="4978288"/>
                  </a:lnTo>
                  <a:lnTo>
                    <a:pt x="8300127" y="5025321"/>
                  </a:lnTo>
                  <a:lnTo>
                    <a:pt x="8293160" y="5071514"/>
                  </a:lnTo>
                  <a:lnTo>
                    <a:pt x="8283548" y="5116785"/>
                  </a:lnTo>
                  <a:lnTo>
                    <a:pt x="8271374" y="5161054"/>
                  </a:lnTo>
                  <a:lnTo>
                    <a:pt x="8256719" y="5204236"/>
                  </a:lnTo>
                  <a:lnTo>
                    <a:pt x="8239666" y="5246252"/>
                  </a:lnTo>
                  <a:lnTo>
                    <a:pt x="8220296" y="5287017"/>
                  </a:lnTo>
                  <a:lnTo>
                    <a:pt x="8198692" y="5326451"/>
                  </a:lnTo>
                  <a:lnTo>
                    <a:pt x="8174936" y="5364472"/>
                  </a:lnTo>
                  <a:lnTo>
                    <a:pt x="8149109" y="5400996"/>
                  </a:lnTo>
                  <a:lnTo>
                    <a:pt x="8121295" y="5435943"/>
                  </a:lnTo>
                  <a:lnTo>
                    <a:pt x="8091574" y="5469229"/>
                  </a:lnTo>
                  <a:lnTo>
                    <a:pt x="8060029" y="5500774"/>
                  </a:lnTo>
                  <a:lnTo>
                    <a:pt x="8026743" y="5530495"/>
                  </a:lnTo>
                  <a:lnTo>
                    <a:pt x="7991796" y="5558309"/>
                  </a:lnTo>
                  <a:lnTo>
                    <a:pt x="7955272" y="5584136"/>
                  </a:lnTo>
                  <a:lnTo>
                    <a:pt x="7917251" y="5607892"/>
                  </a:lnTo>
                  <a:lnTo>
                    <a:pt x="7877817" y="5629496"/>
                  </a:lnTo>
                  <a:lnTo>
                    <a:pt x="7837052" y="5648866"/>
                  </a:lnTo>
                  <a:lnTo>
                    <a:pt x="7795036" y="5665919"/>
                  </a:lnTo>
                  <a:lnTo>
                    <a:pt x="7751854" y="5680574"/>
                  </a:lnTo>
                  <a:lnTo>
                    <a:pt x="7707585" y="5692748"/>
                  </a:lnTo>
                  <a:lnTo>
                    <a:pt x="7662314" y="5702360"/>
                  </a:lnTo>
                  <a:lnTo>
                    <a:pt x="7616121" y="5709327"/>
                  </a:lnTo>
                  <a:lnTo>
                    <a:pt x="7569088" y="5713568"/>
                  </a:lnTo>
                  <a:lnTo>
                    <a:pt x="7521299" y="5715000"/>
                  </a:lnTo>
                  <a:lnTo>
                    <a:pt x="784500" y="5715000"/>
                  </a:lnTo>
                  <a:lnTo>
                    <a:pt x="736710" y="5713568"/>
                  </a:lnTo>
                  <a:lnTo>
                    <a:pt x="689678" y="5709327"/>
                  </a:lnTo>
                  <a:lnTo>
                    <a:pt x="643485" y="5702360"/>
                  </a:lnTo>
                  <a:lnTo>
                    <a:pt x="598213" y="5692748"/>
                  </a:lnTo>
                  <a:lnTo>
                    <a:pt x="553945" y="5680574"/>
                  </a:lnTo>
                  <a:lnTo>
                    <a:pt x="510762" y="5665919"/>
                  </a:lnTo>
                  <a:lnTo>
                    <a:pt x="468747" y="5648866"/>
                  </a:lnTo>
                  <a:lnTo>
                    <a:pt x="427981" y="5629496"/>
                  </a:lnTo>
                  <a:lnTo>
                    <a:pt x="388547" y="5607892"/>
                  </a:lnTo>
                  <a:lnTo>
                    <a:pt x="350527" y="5584136"/>
                  </a:lnTo>
                  <a:lnTo>
                    <a:pt x="314003" y="5558309"/>
                  </a:lnTo>
                  <a:lnTo>
                    <a:pt x="279056" y="5530495"/>
                  </a:lnTo>
                  <a:lnTo>
                    <a:pt x="245770" y="5500774"/>
                  </a:lnTo>
                  <a:lnTo>
                    <a:pt x="214225" y="5469229"/>
                  </a:lnTo>
                  <a:lnTo>
                    <a:pt x="184504" y="5435943"/>
                  </a:lnTo>
                  <a:lnTo>
                    <a:pt x="156690" y="5400996"/>
                  </a:lnTo>
                  <a:lnTo>
                    <a:pt x="130863" y="5364472"/>
                  </a:lnTo>
                  <a:lnTo>
                    <a:pt x="107107" y="5326451"/>
                  </a:lnTo>
                  <a:lnTo>
                    <a:pt x="85503" y="5287017"/>
                  </a:lnTo>
                  <a:lnTo>
                    <a:pt x="66133" y="5246252"/>
                  </a:lnTo>
                  <a:lnTo>
                    <a:pt x="49080" y="5204236"/>
                  </a:lnTo>
                  <a:lnTo>
                    <a:pt x="34425" y="5161054"/>
                  </a:lnTo>
                  <a:lnTo>
                    <a:pt x="22251" y="5116785"/>
                  </a:lnTo>
                  <a:lnTo>
                    <a:pt x="12639" y="5071514"/>
                  </a:lnTo>
                  <a:lnTo>
                    <a:pt x="5672" y="5025321"/>
                  </a:lnTo>
                  <a:lnTo>
                    <a:pt x="1431" y="4978288"/>
                  </a:lnTo>
                  <a:lnTo>
                    <a:pt x="0" y="4930499"/>
                  </a:lnTo>
                  <a:lnTo>
                    <a:pt x="0" y="784500"/>
                  </a:lnTo>
                  <a:close/>
                </a:path>
              </a:pathLst>
            </a:custGeom>
            <a:ln w="50800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2400"/>
              <a:ext cx="8534400" cy="1219200"/>
            </a:xfrm>
            <a:custGeom>
              <a:avLst/>
              <a:gdLst/>
              <a:ahLst/>
              <a:cxnLst/>
              <a:rect l="l" t="t" r="r" b="b"/>
              <a:pathLst>
                <a:path w="8534400" h="1219200">
                  <a:moveTo>
                    <a:pt x="792358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7924800" y="1219200"/>
                  </a:lnTo>
                  <a:lnTo>
                    <a:pt x="7972417" y="1217206"/>
                  </a:lnTo>
                  <a:lnTo>
                    <a:pt x="8019036" y="1211664"/>
                  </a:lnTo>
                  <a:lnTo>
                    <a:pt x="8064521" y="1202707"/>
                  </a:lnTo>
                  <a:lnTo>
                    <a:pt x="8108735" y="1190467"/>
                  </a:lnTo>
                  <a:lnTo>
                    <a:pt x="8151544" y="1175079"/>
                  </a:lnTo>
                  <a:lnTo>
                    <a:pt x="8192810" y="1156676"/>
                  </a:lnTo>
                  <a:lnTo>
                    <a:pt x="8232399" y="1135391"/>
                  </a:lnTo>
                  <a:lnTo>
                    <a:pt x="8270174" y="1111358"/>
                  </a:lnTo>
                  <a:lnTo>
                    <a:pt x="8306000" y="1084711"/>
                  </a:lnTo>
                  <a:lnTo>
                    <a:pt x="8339741" y="1055582"/>
                  </a:lnTo>
                  <a:lnTo>
                    <a:pt x="8371260" y="1024106"/>
                  </a:lnTo>
                  <a:lnTo>
                    <a:pt x="8400423" y="990416"/>
                  </a:lnTo>
                  <a:lnTo>
                    <a:pt x="8427092" y="954646"/>
                  </a:lnTo>
                  <a:lnTo>
                    <a:pt x="8451133" y="916928"/>
                  </a:lnTo>
                  <a:lnTo>
                    <a:pt x="8472409" y="877397"/>
                  </a:lnTo>
                  <a:lnTo>
                    <a:pt x="8490784" y="836186"/>
                  </a:lnTo>
                  <a:lnTo>
                    <a:pt x="8506123" y="793428"/>
                  </a:lnTo>
                  <a:lnTo>
                    <a:pt x="8518290" y="749257"/>
                  </a:lnTo>
                  <a:lnTo>
                    <a:pt x="8527149" y="703806"/>
                  </a:lnTo>
                  <a:lnTo>
                    <a:pt x="8532564" y="657209"/>
                  </a:lnTo>
                  <a:lnTo>
                    <a:pt x="8534400" y="609600"/>
                  </a:lnTo>
                  <a:lnTo>
                    <a:pt x="8532564" y="561824"/>
                  </a:lnTo>
                  <a:lnTo>
                    <a:pt x="8527148" y="515078"/>
                  </a:lnTo>
                  <a:lnTo>
                    <a:pt x="8518287" y="469495"/>
                  </a:lnTo>
                  <a:lnTo>
                    <a:pt x="8506115" y="425207"/>
                  </a:lnTo>
                  <a:lnTo>
                    <a:pt x="8490768" y="382350"/>
                  </a:lnTo>
                  <a:lnTo>
                    <a:pt x="8472380" y="341056"/>
                  </a:lnTo>
                  <a:lnTo>
                    <a:pt x="8451088" y="301458"/>
                  </a:lnTo>
                  <a:lnTo>
                    <a:pt x="8427025" y="263691"/>
                  </a:lnTo>
                  <a:lnTo>
                    <a:pt x="8400327" y="227887"/>
                  </a:lnTo>
                  <a:lnTo>
                    <a:pt x="8371129" y="194180"/>
                  </a:lnTo>
                  <a:lnTo>
                    <a:pt x="8339566" y="162704"/>
                  </a:lnTo>
                  <a:lnTo>
                    <a:pt x="8305773" y="133593"/>
                  </a:lnTo>
                  <a:lnTo>
                    <a:pt x="8269885" y="106978"/>
                  </a:lnTo>
                  <a:lnTo>
                    <a:pt x="8232038" y="82995"/>
                  </a:lnTo>
                  <a:lnTo>
                    <a:pt x="8192366" y="61777"/>
                  </a:lnTo>
                  <a:lnTo>
                    <a:pt x="8151004" y="43457"/>
                  </a:lnTo>
                  <a:lnTo>
                    <a:pt x="8108088" y="28168"/>
                  </a:lnTo>
                  <a:lnTo>
                    <a:pt x="8063753" y="16045"/>
                  </a:lnTo>
                  <a:lnTo>
                    <a:pt x="8018133" y="7220"/>
                  </a:lnTo>
                  <a:lnTo>
                    <a:pt x="7971364" y="1827"/>
                  </a:lnTo>
                  <a:lnTo>
                    <a:pt x="7923580" y="0"/>
                  </a:lnTo>
                  <a:close/>
                </a:path>
              </a:pathLst>
            </a:custGeom>
            <a:solidFill>
              <a:srgbClr val="66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19200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>
                  <a:moveTo>
                    <a:pt x="0" y="0"/>
                  </a:moveTo>
                  <a:lnTo>
                    <a:pt x="8077200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8004" y="340867"/>
            <a:ext cx="5918835" cy="6654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Arial"/>
                <a:cs typeface="Arial"/>
              </a:rPr>
              <a:t>DAMPAK</a:t>
            </a:r>
            <a:r>
              <a:rPr sz="4200" b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b="0" spc="-5" dirty="0">
                <a:solidFill>
                  <a:srgbClr val="FFFFFF"/>
                </a:solidFill>
                <a:latin typeface="Arial"/>
                <a:cs typeface="Arial"/>
              </a:rPr>
              <a:t>EFEK</a:t>
            </a:r>
            <a:r>
              <a:rPr sz="4200"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b="0" spc="-5" dirty="0">
                <a:solidFill>
                  <a:srgbClr val="FFFFFF"/>
                </a:solidFill>
                <a:latin typeface="Arial"/>
                <a:cs typeface="Arial"/>
              </a:rPr>
              <a:t>TOKSIK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2341" y="1539748"/>
            <a:ext cx="5276215" cy="425436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  <a:tabLst>
                <a:tab pos="354965" algn="l"/>
              </a:tabLst>
            </a:pPr>
            <a:r>
              <a:rPr sz="22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00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Arial"/>
                <a:cs typeface="Arial"/>
              </a:rPr>
              <a:t>Inflamasi</a:t>
            </a:r>
          </a:p>
          <a:p>
            <a:pPr marL="12700">
              <a:spcBef>
                <a:spcPts val="335"/>
              </a:spcBef>
              <a:tabLst>
                <a:tab pos="354965" algn="l"/>
              </a:tabLst>
            </a:pPr>
            <a:r>
              <a:rPr sz="22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00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Arial"/>
                <a:cs typeface="Arial"/>
              </a:rPr>
              <a:t>Nekrosis</a:t>
            </a:r>
          </a:p>
          <a:p>
            <a:pPr marL="12700">
              <a:spcBef>
                <a:spcPts val="335"/>
              </a:spcBef>
              <a:tabLst>
                <a:tab pos="354965" algn="l"/>
              </a:tabLst>
            </a:pPr>
            <a:r>
              <a:rPr sz="22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00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Arial"/>
                <a:cs typeface="Arial"/>
              </a:rPr>
              <a:t>Penghambatan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enzim</a:t>
            </a:r>
          </a:p>
          <a:p>
            <a:pPr marL="12700">
              <a:spcBef>
                <a:spcPts val="335"/>
              </a:spcBef>
              <a:tabLst>
                <a:tab pos="354965" algn="l"/>
              </a:tabLst>
            </a:pPr>
            <a:r>
              <a:rPr sz="22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00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Arial"/>
                <a:cs typeface="Arial"/>
              </a:rPr>
              <a:t>Biochemical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uncoupling</a:t>
            </a:r>
          </a:p>
          <a:p>
            <a:pPr marL="12700">
              <a:spcBef>
                <a:spcPts val="360"/>
              </a:spcBef>
              <a:tabLst>
                <a:tab pos="354965" algn="l"/>
              </a:tabLst>
            </a:pPr>
            <a:r>
              <a:rPr sz="22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00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Arial"/>
                <a:cs typeface="Arial"/>
              </a:rPr>
              <a:t>Sintetis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mematikan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(Apoptosis)</a:t>
            </a:r>
          </a:p>
          <a:p>
            <a:pPr marL="12700">
              <a:spcBef>
                <a:spcPts val="340"/>
              </a:spcBef>
              <a:tabLst>
                <a:tab pos="354965" algn="l"/>
              </a:tabLst>
            </a:pPr>
            <a:r>
              <a:rPr sz="22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00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Arial"/>
                <a:cs typeface="Arial"/>
              </a:rPr>
              <a:t>Peroksidasi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lipid</a:t>
            </a:r>
          </a:p>
          <a:p>
            <a:pPr marL="12700">
              <a:spcBef>
                <a:spcPts val="335"/>
              </a:spcBef>
              <a:tabLst>
                <a:tab pos="354965" algn="l"/>
              </a:tabLst>
            </a:pPr>
            <a:r>
              <a:rPr sz="22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00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Arial"/>
                <a:cs typeface="Arial"/>
              </a:rPr>
              <a:t>Terbentuknya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ikatan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kovalen</a:t>
            </a:r>
          </a:p>
          <a:p>
            <a:pPr marL="12700">
              <a:spcBef>
                <a:spcPts val="335"/>
              </a:spcBef>
              <a:tabLst>
                <a:tab pos="354965" algn="l"/>
              </a:tabLst>
            </a:pPr>
            <a:r>
              <a:rPr sz="22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00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Arial"/>
                <a:cs typeface="Arial"/>
              </a:rPr>
              <a:t>Neoplasma</a:t>
            </a:r>
          </a:p>
          <a:p>
            <a:pPr marL="12700">
              <a:spcBef>
                <a:spcPts val="335"/>
              </a:spcBef>
              <a:tabLst>
                <a:tab pos="354965" algn="l"/>
              </a:tabLst>
            </a:pPr>
            <a:r>
              <a:rPr sz="22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00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Arial"/>
                <a:cs typeface="Arial"/>
              </a:rPr>
              <a:t>Toksisitas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reproduksi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52400"/>
            <a:ext cx="8712200" cy="6121400"/>
            <a:chOff x="0" y="152400"/>
            <a:chExt cx="8712200" cy="6121400"/>
          </a:xfrm>
        </p:grpSpPr>
        <p:sp>
          <p:nvSpPr>
            <p:cNvPr id="3" name="object 3"/>
            <p:cNvSpPr/>
            <p:nvPr/>
          </p:nvSpPr>
          <p:spPr>
            <a:xfrm>
              <a:off x="381000" y="533400"/>
              <a:ext cx="8305800" cy="5715000"/>
            </a:xfrm>
            <a:custGeom>
              <a:avLst/>
              <a:gdLst/>
              <a:ahLst/>
              <a:cxnLst/>
              <a:rect l="l" t="t" r="r" b="b"/>
              <a:pathLst>
                <a:path w="8305800" h="5715000">
                  <a:moveTo>
                    <a:pt x="0" y="784500"/>
                  </a:moveTo>
                  <a:lnTo>
                    <a:pt x="1431" y="736711"/>
                  </a:lnTo>
                  <a:lnTo>
                    <a:pt x="5672" y="689678"/>
                  </a:lnTo>
                  <a:lnTo>
                    <a:pt x="12639" y="643485"/>
                  </a:lnTo>
                  <a:lnTo>
                    <a:pt x="22251" y="598213"/>
                  </a:lnTo>
                  <a:lnTo>
                    <a:pt x="34425" y="553945"/>
                  </a:lnTo>
                  <a:lnTo>
                    <a:pt x="49080" y="510762"/>
                  </a:lnTo>
                  <a:lnTo>
                    <a:pt x="66133" y="468747"/>
                  </a:lnTo>
                  <a:lnTo>
                    <a:pt x="85503" y="427982"/>
                  </a:lnTo>
                  <a:lnTo>
                    <a:pt x="107107" y="388548"/>
                  </a:lnTo>
                  <a:lnTo>
                    <a:pt x="130863" y="350527"/>
                  </a:lnTo>
                  <a:lnTo>
                    <a:pt x="156690" y="314003"/>
                  </a:lnTo>
                  <a:lnTo>
                    <a:pt x="184504" y="279056"/>
                  </a:lnTo>
                  <a:lnTo>
                    <a:pt x="214225" y="245770"/>
                  </a:lnTo>
                  <a:lnTo>
                    <a:pt x="245770" y="214225"/>
                  </a:lnTo>
                  <a:lnTo>
                    <a:pt x="279056" y="184504"/>
                  </a:lnTo>
                  <a:lnTo>
                    <a:pt x="314003" y="156690"/>
                  </a:lnTo>
                  <a:lnTo>
                    <a:pt x="350527" y="130863"/>
                  </a:lnTo>
                  <a:lnTo>
                    <a:pt x="388547" y="107107"/>
                  </a:lnTo>
                  <a:lnTo>
                    <a:pt x="427981" y="85503"/>
                  </a:lnTo>
                  <a:lnTo>
                    <a:pt x="468747" y="66133"/>
                  </a:lnTo>
                  <a:lnTo>
                    <a:pt x="510762" y="49080"/>
                  </a:lnTo>
                  <a:lnTo>
                    <a:pt x="553945" y="34425"/>
                  </a:lnTo>
                  <a:lnTo>
                    <a:pt x="598213" y="22251"/>
                  </a:lnTo>
                  <a:lnTo>
                    <a:pt x="643485" y="12639"/>
                  </a:lnTo>
                  <a:lnTo>
                    <a:pt x="689678" y="5672"/>
                  </a:lnTo>
                  <a:lnTo>
                    <a:pt x="736710" y="1431"/>
                  </a:lnTo>
                  <a:lnTo>
                    <a:pt x="784500" y="0"/>
                  </a:lnTo>
                  <a:lnTo>
                    <a:pt x="7521299" y="0"/>
                  </a:lnTo>
                  <a:lnTo>
                    <a:pt x="7569088" y="1431"/>
                  </a:lnTo>
                  <a:lnTo>
                    <a:pt x="7616121" y="5672"/>
                  </a:lnTo>
                  <a:lnTo>
                    <a:pt x="7662314" y="12639"/>
                  </a:lnTo>
                  <a:lnTo>
                    <a:pt x="7707585" y="22251"/>
                  </a:lnTo>
                  <a:lnTo>
                    <a:pt x="7751854" y="34425"/>
                  </a:lnTo>
                  <a:lnTo>
                    <a:pt x="7795036" y="49080"/>
                  </a:lnTo>
                  <a:lnTo>
                    <a:pt x="7837052" y="66133"/>
                  </a:lnTo>
                  <a:lnTo>
                    <a:pt x="7877817" y="85503"/>
                  </a:lnTo>
                  <a:lnTo>
                    <a:pt x="7917251" y="107107"/>
                  </a:lnTo>
                  <a:lnTo>
                    <a:pt x="7955272" y="130863"/>
                  </a:lnTo>
                  <a:lnTo>
                    <a:pt x="7991796" y="156690"/>
                  </a:lnTo>
                  <a:lnTo>
                    <a:pt x="8026743" y="184504"/>
                  </a:lnTo>
                  <a:lnTo>
                    <a:pt x="8060029" y="214225"/>
                  </a:lnTo>
                  <a:lnTo>
                    <a:pt x="8091574" y="245770"/>
                  </a:lnTo>
                  <a:lnTo>
                    <a:pt x="8121295" y="279056"/>
                  </a:lnTo>
                  <a:lnTo>
                    <a:pt x="8149109" y="314003"/>
                  </a:lnTo>
                  <a:lnTo>
                    <a:pt x="8174936" y="350527"/>
                  </a:lnTo>
                  <a:lnTo>
                    <a:pt x="8198692" y="388548"/>
                  </a:lnTo>
                  <a:lnTo>
                    <a:pt x="8220296" y="427982"/>
                  </a:lnTo>
                  <a:lnTo>
                    <a:pt x="8239666" y="468747"/>
                  </a:lnTo>
                  <a:lnTo>
                    <a:pt x="8256719" y="510762"/>
                  </a:lnTo>
                  <a:lnTo>
                    <a:pt x="8271374" y="553945"/>
                  </a:lnTo>
                  <a:lnTo>
                    <a:pt x="8283548" y="598213"/>
                  </a:lnTo>
                  <a:lnTo>
                    <a:pt x="8293160" y="643485"/>
                  </a:lnTo>
                  <a:lnTo>
                    <a:pt x="8300127" y="689678"/>
                  </a:lnTo>
                  <a:lnTo>
                    <a:pt x="8304368" y="736711"/>
                  </a:lnTo>
                  <a:lnTo>
                    <a:pt x="8305800" y="784500"/>
                  </a:lnTo>
                  <a:lnTo>
                    <a:pt x="8305800" y="4930499"/>
                  </a:lnTo>
                  <a:lnTo>
                    <a:pt x="8304368" y="4978288"/>
                  </a:lnTo>
                  <a:lnTo>
                    <a:pt x="8300127" y="5025321"/>
                  </a:lnTo>
                  <a:lnTo>
                    <a:pt x="8293160" y="5071514"/>
                  </a:lnTo>
                  <a:lnTo>
                    <a:pt x="8283548" y="5116785"/>
                  </a:lnTo>
                  <a:lnTo>
                    <a:pt x="8271374" y="5161054"/>
                  </a:lnTo>
                  <a:lnTo>
                    <a:pt x="8256719" y="5204236"/>
                  </a:lnTo>
                  <a:lnTo>
                    <a:pt x="8239666" y="5246252"/>
                  </a:lnTo>
                  <a:lnTo>
                    <a:pt x="8220296" y="5287017"/>
                  </a:lnTo>
                  <a:lnTo>
                    <a:pt x="8198692" y="5326451"/>
                  </a:lnTo>
                  <a:lnTo>
                    <a:pt x="8174936" y="5364472"/>
                  </a:lnTo>
                  <a:lnTo>
                    <a:pt x="8149109" y="5400996"/>
                  </a:lnTo>
                  <a:lnTo>
                    <a:pt x="8121295" y="5435943"/>
                  </a:lnTo>
                  <a:lnTo>
                    <a:pt x="8091574" y="5469229"/>
                  </a:lnTo>
                  <a:lnTo>
                    <a:pt x="8060029" y="5500774"/>
                  </a:lnTo>
                  <a:lnTo>
                    <a:pt x="8026743" y="5530495"/>
                  </a:lnTo>
                  <a:lnTo>
                    <a:pt x="7991796" y="5558309"/>
                  </a:lnTo>
                  <a:lnTo>
                    <a:pt x="7955272" y="5584136"/>
                  </a:lnTo>
                  <a:lnTo>
                    <a:pt x="7917251" y="5607892"/>
                  </a:lnTo>
                  <a:lnTo>
                    <a:pt x="7877817" y="5629496"/>
                  </a:lnTo>
                  <a:lnTo>
                    <a:pt x="7837052" y="5648866"/>
                  </a:lnTo>
                  <a:lnTo>
                    <a:pt x="7795036" y="5665919"/>
                  </a:lnTo>
                  <a:lnTo>
                    <a:pt x="7751854" y="5680574"/>
                  </a:lnTo>
                  <a:lnTo>
                    <a:pt x="7707585" y="5692748"/>
                  </a:lnTo>
                  <a:lnTo>
                    <a:pt x="7662314" y="5702360"/>
                  </a:lnTo>
                  <a:lnTo>
                    <a:pt x="7616121" y="5709327"/>
                  </a:lnTo>
                  <a:lnTo>
                    <a:pt x="7569088" y="5713568"/>
                  </a:lnTo>
                  <a:lnTo>
                    <a:pt x="7521299" y="5715000"/>
                  </a:lnTo>
                  <a:lnTo>
                    <a:pt x="784500" y="5715000"/>
                  </a:lnTo>
                  <a:lnTo>
                    <a:pt x="736710" y="5713568"/>
                  </a:lnTo>
                  <a:lnTo>
                    <a:pt x="689678" y="5709327"/>
                  </a:lnTo>
                  <a:lnTo>
                    <a:pt x="643485" y="5702360"/>
                  </a:lnTo>
                  <a:lnTo>
                    <a:pt x="598213" y="5692748"/>
                  </a:lnTo>
                  <a:lnTo>
                    <a:pt x="553945" y="5680574"/>
                  </a:lnTo>
                  <a:lnTo>
                    <a:pt x="510762" y="5665919"/>
                  </a:lnTo>
                  <a:lnTo>
                    <a:pt x="468747" y="5648866"/>
                  </a:lnTo>
                  <a:lnTo>
                    <a:pt x="427981" y="5629496"/>
                  </a:lnTo>
                  <a:lnTo>
                    <a:pt x="388547" y="5607892"/>
                  </a:lnTo>
                  <a:lnTo>
                    <a:pt x="350527" y="5584136"/>
                  </a:lnTo>
                  <a:lnTo>
                    <a:pt x="314003" y="5558309"/>
                  </a:lnTo>
                  <a:lnTo>
                    <a:pt x="279056" y="5530495"/>
                  </a:lnTo>
                  <a:lnTo>
                    <a:pt x="245770" y="5500774"/>
                  </a:lnTo>
                  <a:lnTo>
                    <a:pt x="214225" y="5469229"/>
                  </a:lnTo>
                  <a:lnTo>
                    <a:pt x="184504" y="5435943"/>
                  </a:lnTo>
                  <a:lnTo>
                    <a:pt x="156690" y="5400996"/>
                  </a:lnTo>
                  <a:lnTo>
                    <a:pt x="130863" y="5364472"/>
                  </a:lnTo>
                  <a:lnTo>
                    <a:pt x="107107" y="5326451"/>
                  </a:lnTo>
                  <a:lnTo>
                    <a:pt x="85503" y="5287017"/>
                  </a:lnTo>
                  <a:lnTo>
                    <a:pt x="66133" y="5246252"/>
                  </a:lnTo>
                  <a:lnTo>
                    <a:pt x="49080" y="5204236"/>
                  </a:lnTo>
                  <a:lnTo>
                    <a:pt x="34425" y="5161054"/>
                  </a:lnTo>
                  <a:lnTo>
                    <a:pt x="22251" y="5116785"/>
                  </a:lnTo>
                  <a:lnTo>
                    <a:pt x="12639" y="5071514"/>
                  </a:lnTo>
                  <a:lnTo>
                    <a:pt x="5672" y="5025321"/>
                  </a:lnTo>
                  <a:lnTo>
                    <a:pt x="1431" y="4978288"/>
                  </a:lnTo>
                  <a:lnTo>
                    <a:pt x="0" y="4930499"/>
                  </a:lnTo>
                  <a:lnTo>
                    <a:pt x="0" y="784500"/>
                  </a:lnTo>
                  <a:close/>
                </a:path>
              </a:pathLst>
            </a:custGeom>
            <a:ln w="50800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2400"/>
              <a:ext cx="8534400" cy="1219200"/>
            </a:xfrm>
            <a:custGeom>
              <a:avLst/>
              <a:gdLst/>
              <a:ahLst/>
              <a:cxnLst/>
              <a:rect l="l" t="t" r="r" b="b"/>
              <a:pathLst>
                <a:path w="8534400" h="1219200">
                  <a:moveTo>
                    <a:pt x="792358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7924800" y="1219200"/>
                  </a:lnTo>
                  <a:lnTo>
                    <a:pt x="7972417" y="1217206"/>
                  </a:lnTo>
                  <a:lnTo>
                    <a:pt x="8019036" y="1211664"/>
                  </a:lnTo>
                  <a:lnTo>
                    <a:pt x="8064521" y="1202707"/>
                  </a:lnTo>
                  <a:lnTo>
                    <a:pt x="8108735" y="1190467"/>
                  </a:lnTo>
                  <a:lnTo>
                    <a:pt x="8151544" y="1175079"/>
                  </a:lnTo>
                  <a:lnTo>
                    <a:pt x="8192810" y="1156676"/>
                  </a:lnTo>
                  <a:lnTo>
                    <a:pt x="8232399" y="1135391"/>
                  </a:lnTo>
                  <a:lnTo>
                    <a:pt x="8270174" y="1111358"/>
                  </a:lnTo>
                  <a:lnTo>
                    <a:pt x="8306000" y="1084711"/>
                  </a:lnTo>
                  <a:lnTo>
                    <a:pt x="8339741" y="1055582"/>
                  </a:lnTo>
                  <a:lnTo>
                    <a:pt x="8371260" y="1024106"/>
                  </a:lnTo>
                  <a:lnTo>
                    <a:pt x="8400423" y="990416"/>
                  </a:lnTo>
                  <a:lnTo>
                    <a:pt x="8427092" y="954646"/>
                  </a:lnTo>
                  <a:lnTo>
                    <a:pt x="8451133" y="916928"/>
                  </a:lnTo>
                  <a:lnTo>
                    <a:pt x="8472409" y="877397"/>
                  </a:lnTo>
                  <a:lnTo>
                    <a:pt x="8490784" y="836186"/>
                  </a:lnTo>
                  <a:lnTo>
                    <a:pt x="8506123" y="793428"/>
                  </a:lnTo>
                  <a:lnTo>
                    <a:pt x="8518290" y="749257"/>
                  </a:lnTo>
                  <a:lnTo>
                    <a:pt x="8527149" y="703806"/>
                  </a:lnTo>
                  <a:lnTo>
                    <a:pt x="8532564" y="657209"/>
                  </a:lnTo>
                  <a:lnTo>
                    <a:pt x="8534400" y="609600"/>
                  </a:lnTo>
                  <a:lnTo>
                    <a:pt x="8532564" y="561824"/>
                  </a:lnTo>
                  <a:lnTo>
                    <a:pt x="8527148" y="515078"/>
                  </a:lnTo>
                  <a:lnTo>
                    <a:pt x="8518287" y="469495"/>
                  </a:lnTo>
                  <a:lnTo>
                    <a:pt x="8506115" y="425207"/>
                  </a:lnTo>
                  <a:lnTo>
                    <a:pt x="8490768" y="382350"/>
                  </a:lnTo>
                  <a:lnTo>
                    <a:pt x="8472380" y="341056"/>
                  </a:lnTo>
                  <a:lnTo>
                    <a:pt x="8451088" y="301458"/>
                  </a:lnTo>
                  <a:lnTo>
                    <a:pt x="8427025" y="263691"/>
                  </a:lnTo>
                  <a:lnTo>
                    <a:pt x="8400327" y="227887"/>
                  </a:lnTo>
                  <a:lnTo>
                    <a:pt x="8371129" y="194180"/>
                  </a:lnTo>
                  <a:lnTo>
                    <a:pt x="8339566" y="162704"/>
                  </a:lnTo>
                  <a:lnTo>
                    <a:pt x="8305773" y="133593"/>
                  </a:lnTo>
                  <a:lnTo>
                    <a:pt x="8269885" y="106978"/>
                  </a:lnTo>
                  <a:lnTo>
                    <a:pt x="8232038" y="82995"/>
                  </a:lnTo>
                  <a:lnTo>
                    <a:pt x="8192366" y="61777"/>
                  </a:lnTo>
                  <a:lnTo>
                    <a:pt x="8151004" y="43457"/>
                  </a:lnTo>
                  <a:lnTo>
                    <a:pt x="8108088" y="28168"/>
                  </a:lnTo>
                  <a:lnTo>
                    <a:pt x="8063753" y="16045"/>
                  </a:lnTo>
                  <a:lnTo>
                    <a:pt x="8018133" y="7220"/>
                  </a:lnTo>
                  <a:lnTo>
                    <a:pt x="7971364" y="1827"/>
                  </a:lnTo>
                  <a:lnTo>
                    <a:pt x="7923580" y="0"/>
                  </a:lnTo>
                  <a:close/>
                </a:path>
              </a:pathLst>
            </a:custGeom>
            <a:solidFill>
              <a:srgbClr val="66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19200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>
                  <a:moveTo>
                    <a:pt x="0" y="0"/>
                  </a:moveTo>
                  <a:lnTo>
                    <a:pt x="8077200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8004" y="80771"/>
            <a:ext cx="6193155" cy="1189990"/>
          </a:xfrm>
          <a:prstGeom prst="rect">
            <a:avLst/>
          </a:prstGeom>
        </p:spPr>
        <p:txBody>
          <a:bodyPr vert="horz" wrap="square" lIns="0" tIns="6350" rIns="0" bIns="0" rtlCol="0" anchor="t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50"/>
              </a:spcBef>
            </a:pPr>
            <a:r>
              <a:rPr sz="3800" b="0" dirty="0">
                <a:solidFill>
                  <a:srgbClr val="FFFFFF"/>
                </a:solidFill>
                <a:latin typeface="Arial"/>
                <a:cs typeface="Arial"/>
              </a:rPr>
              <a:t>EFEK PAPARAN DARI ZAT </a:t>
            </a:r>
            <a:r>
              <a:rPr sz="3800" b="0" spc="-10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0" dirty="0">
                <a:solidFill>
                  <a:srgbClr val="FFFFFF"/>
                </a:solidFill>
                <a:latin typeface="Arial"/>
                <a:cs typeface="Arial"/>
              </a:rPr>
              <a:t>CAMPURAN</a:t>
            </a:r>
            <a:r>
              <a:rPr sz="38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8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0" spc="-5" dirty="0">
                <a:solidFill>
                  <a:srgbClr val="FFFFFF"/>
                </a:solidFill>
                <a:latin typeface="Arial"/>
                <a:cs typeface="Arial"/>
              </a:rPr>
              <a:t>KOMBINASI</a:t>
            </a:r>
            <a:r>
              <a:rPr sz="3800" b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501" y="1794510"/>
            <a:ext cx="10994726" cy="45568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365125" indent="-342900">
              <a:lnSpc>
                <a:spcPct val="150000"/>
              </a:lnSpc>
              <a:spcBef>
                <a:spcPts val="85"/>
              </a:spcBef>
              <a:tabLst>
                <a:tab pos="2069464" algn="l"/>
              </a:tabLst>
            </a:pPr>
            <a:r>
              <a:rPr sz="3200" b="1" spc="-5" dirty="0" err="1">
                <a:solidFill>
                  <a:srgbClr val="0070C0"/>
                </a:solidFill>
                <a:latin typeface="Arial"/>
                <a:cs typeface="Arial"/>
              </a:rPr>
              <a:t>Independen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efek toksik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yang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ditimbulkan secara kuantitatif atau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kualitatif	tidak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saling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mempengaruhi</a:t>
            </a:r>
            <a:r>
              <a:rPr sz="3200" spc="-5" dirty="0">
                <a:latin typeface="Arial"/>
                <a:cs typeface="Arial"/>
              </a:rPr>
              <a:t>.</a:t>
            </a:r>
            <a:endParaRPr lang="en-ID" sz="3200" spc="-5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760"/>
              </a:spcBef>
            </a:pPr>
            <a:r>
              <a:rPr sz="3200" b="1" spc="-5" dirty="0" err="1">
                <a:solidFill>
                  <a:srgbClr val="0070C0"/>
                </a:solidFill>
                <a:latin typeface="Arial"/>
                <a:cs typeface="Arial"/>
              </a:rPr>
              <a:t>Aditif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efek toksik yang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dihasilkan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merupakan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penjumlahan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dari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toksisitas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masing-masing </a:t>
            </a:r>
            <a:r>
              <a:rPr sz="3200" spc="-5" dirty="0" err="1">
                <a:latin typeface="Arial"/>
                <a:cs typeface="Arial"/>
              </a:rPr>
              <a:t>zat</a:t>
            </a:r>
            <a:r>
              <a:rPr sz="3200" spc="-5" dirty="0">
                <a:latin typeface="Arial"/>
                <a:cs typeface="Arial"/>
              </a:rPr>
              <a:t>.</a:t>
            </a:r>
            <a:endParaRPr lang="en-ID" sz="3200" spc="-5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760"/>
              </a:spcBef>
            </a:pPr>
            <a:r>
              <a:rPr sz="3200" b="1" spc="-5" dirty="0" err="1">
                <a:solidFill>
                  <a:srgbClr val="0070C0"/>
                </a:solidFill>
                <a:latin typeface="Arial"/>
                <a:cs typeface="Arial"/>
              </a:rPr>
              <a:t>Efek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 aditif</a:t>
            </a:r>
            <a:r>
              <a:rPr sz="3200" spc="-5" dirty="0">
                <a:latin typeface="Arial"/>
                <a:cs typeface="Arial"/>
              </a:rPr>
              <a:t>, 2+3=5,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contoh pada kombinasi </a:t>
            </a:r>
            <a:r>
              <a:rPr sz="3200" spc="-5" dirty="0" err="1">
                <a:latin typeface="Arial"/>
                <a:cs typeface="Arial"/>
              </a:rPr>
              <a:t>pestisida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lang="en-ID" sz="3200" dirty="0">
                <a:latin typeface="Arial"/>
                <a:cs typeface="Arial"/>
              </a:rPr>
              <a:t>				</a:t>
            </a:r>
            <a:r>
              <a:rPr sz="3200" spc="-5" dirty="0" err="1">
                <a:latin typeface="Arial"/>
                <a:cs typeface="Arial"/>
              </a:rPr>
              <a:t>organofosfat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50" y="518435"/>
            <a:ext cx="8960566" cy="1976791"/>
          </a:xfrm>
        </p:spPr>
        <p:txBody>
          <a:bodyPr/>
          <a:lstStyle/>
          <a:p>
            <a:pPr algn="ctr"/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Indikasi</a:t>
            </a:r>
            <a:r>
              <a:rPr lang="en-ID" dirty="0"/>
              <a:t> dan </a:t>
            </a:r>
            <a:r>
              <a:rPr lang="en-ID" dirty="0" err="1"/>
              <a:t>Kontra</a:t>
            </a:r>
            <a:r>
              <a:rPr lang="en-ID" dirty="0"/>
              <a:t> </a:t>
            </a:r>
            <a:r>
              <a:rPr lang="en-ID" dirty="0" err="1"/>
              <a:t>indikasi</a:t>
            </a:r>
            <a:br>
              <a:rPr lang="en-ID" dirty="0"/>
            </a:b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Sesi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1</a:t>
            </a:r>
            <a:br>
              <a:rPr lang="en-US" dirty="0"/>
            </a:b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5" y="2770632"/>
            <a:ext cx="6623967" cy="3122168"/>
          </a:xfrm>
        </p:spPr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Indikasi</a:t>
            </a:r>
            <a:endParaRPr lang="en-US" dirty="0"/>
          </a:p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Indikasi</a:t>
            </a:r>
            <a:endParaRPr lang="en-US" dirty="0"/>
          </a:p>
          <a:p>
            <a:r>
              <a:rPr lang="en-US" dirty="0" err="1"/>
              <a:t>Pertolongan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pada Orang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</a:p>
          <a:p>
            <a:r>
              <a:rPr lang="en-US" dirty="0"/>
              <a:t>Waktu </a:t>
            </a:r>
            <a:r>
              <a:rPr lang="en-US" dirty="0" err="1"/>
              <a:t>Paruh</a:t>
            </a:r>
            <a:r>
              <a:rPr lang="en-US" dirty="0"/>
              <a:t> </a:t>
            </a:r>
            <a:r>
              <a:rPr lang="en-US" dirty="0" err="1"/>
              <a:t>Obat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889" y="1620013"/>
            <a:ext cx="8890098" cy="19806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299"/>
              </a:lnSpc>
              <a:spcBef>
                <a:spcPts val="85"/>
              </a:spcBef>
              <a:tabLst>
                <a:tab pos="4505325" algn="l"/>
              </a:tabLst>
            </a:pPr>
            <a:r>
              <a:rPr sz="26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600" spc="100" dirty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Antagonis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Toksisitas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saling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berlawanan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atau meniadakan atau salah satu zat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mengurangi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toksisitas</a:t>
            </a:r>
            <a:r>
              <a:rPr lang="en-ID" sz="3200" spc="-5" dirty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zat</a:t>
            </a:r>
            <a:r>
              <a:rPr sz="3200" spc="-5" dirty="0">
                <a:latin typeface="Arial"/>
                <a:cs typeface="Arial"/>
              </a:rPr>
              <a:t> lain, contoh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penggunaan antidotum spesifik. </a:t>
            </a:r>
            <a:endParaRPr lang="en-ID" sz="3200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905" y="1620013"/>
            <a:ext cx="9996407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>
              <a:lnSpc>
                <a:spcPct val="100099"/>
              </a:lnSpc>
              <a:spcBef>
                <a:spcPts val="95"/>
              </a:spcBef>
              <a:tabLst>
                <a:tab pos="1485265" algn="l"/>
                <a:tab pos="5995670" algn="l"/>
              </a:tabLst>
            </a:pPr>
            <a:r>
              <a:rPr sz="2600" b="1" dirty="0">
                <a:solidFill>
                  <a:srgbClr val="0070C0"/>
                </a:solidFill>
                <a:latin typeface="Wingdings"/>
                <a:cs typeface="Wingdings"/>
              </a:rPr>
              <a:t></a:t>
            </a:r>
            <a:r>
              <a:rPr sz="2600" b="1" spc="1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Potensiasi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 :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suatu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zat yang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toksisitasnya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rendah atau tidak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toksik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tetapi</a:t>
            </a:r>
            <a:r>
              <a:rPr lang="en-ID" sz="3200" spc="-5" dirty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ketika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diberikan bersamaan dengan zat lain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aka</a:t>
            </a:r>
            <a:r>
              <a:rPr lang="en-ID" sz="3200" spc="-5" dirty="0">
                <a:latin typeface="Arial"/>
                <a:cs typeface="Arial"/>
              </a:rPr>
              <a:t>n </a:t>
            </a:r>
            <a:r>
              <a:rPr sz="3200" spc="-5" dirty="0" err="1">
                <a:latin typeface="Arial"/>
                <a:cs typeface="Arial"/>
              </a:rPr>
              <a:t>meningkatkan</a:t>
            </a:r>
            <a:r>
              <a:rPr sz="3200" spc="-5" dirty="0">
                <a:latin typeface="Arial"/>
                <a:cs typeface="Arial"/>
              </a:rPr>
              <a:t> toksisitas zat lain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tersebut. Hasilnya, kombinasi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menyebabkan zat lain menjadi lebih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berbahaya.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915" y="1620012"/>
            <a:ext cx="1055434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</a:pPr>
            <a:r>
              <a:rPr sz="2600" dirty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600" spc="100" dirty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Sinergis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dua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zat yang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diberikan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secara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bersamaan menghasilkan toksisitas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yang lebih besar dari penjumlahan dari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toksisitas masing-masing. </a:t>
            </a:r>
            <a:endParaRPr lang="en-ID" sz="3200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4B3E-76B5-7B9A-5E19-9F265CCC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EFEK IDIOSINKRASI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16F0-11DD-FB6F-B18E-17E5E39C53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Reaksi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idiosinkrasi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reaksi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abnormal yang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diturunkan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genetik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pemberian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antibiotika</a:t>
            </a:r>
            <a:r>
              <a:rPr lang="en-ID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tertentu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en-ID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ID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toksik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ditimbulkan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semua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antibiotika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dimana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masing- masing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antibiotika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predileksi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organ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tertentu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tubuh</a:t>
            </a:r>
            <a:r>
              <a:rPr lang="en-ID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ID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 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1240A-4514-DDB8-3293-2B01D9A4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598FF-523E-E811-B469-1E563E57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1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BAE5-A94D-312A-3A5F-6C65EAD4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D" dirty="0"/>
              <a:t>EFEK FOTOSENSITASI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EA50-5FC2-9FDF-5938-C9C63ADF9B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D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Fotosensitasi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kepekaan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berlebihan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cahaya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karena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penggunaan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tertentu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en-ID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tujuan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lokal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seperti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antibiotik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antijamur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antiseptik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antihistamin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sering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menimbulkan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fotosensitasi</a:t>
            </a:r>
            <a:r>
              <a:rPr lang="en-ID" sz="20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</a:t>
            </a:r>
            <a:endParaRPr lang="en-ID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8A3E8-5D77-A71D-DA98-87B4B395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784AF-7716-D410-DED8-1D6EAF65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10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5D26-0FFE-E9D8-ACC2-DD43C98D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695389"/>
            <a:ext cx="10671048" cy="1380091"/>
          </a:xfrm>
        </p:spPr>
        <p:txBody>
          <a:bodyPr/>
          <a:lstStyle/>
          <a:p>
            <a:r>
              <a:rPr lang="en-ID" dirty="0"/>
              <a:t>EFEK PEMAKAIAN OBAT BERULANG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B6064-39A0-A2A4-D88A-2242C5A0F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816" y="2313670"/>
            <a:ext cx="11119104" cy="5721292"/>
          </a:xfrm>
        </p:spPr>
        <p:txBody>
          <a:bodyPr/>
          <a:lstStyle/>
          <a:p>
            <a:pPr marL="0" indent="0" algn="ctr">
              <a:buNone/>
            </a:pPr>
            <a:r>
              <a:rPr lang="en-ID" sz="3200" dirty="0" err="1">
                <a:solidFill>
                  <a:schemeClr val="accent1">
                    <a:lumMod val="25000"/>
                  </a:schemeClr>
                </a:solidFill>
              </a:rPr>
              <a:t>Efek</a:t>
            </a:r>
            <a:r>
              <a:rPr lang="en-ID" sz="3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1">
                    <a:lumMod val="25000"/>
                  </a:schemeClr>
                </a:solidFill>
              </a:rPr>
              <a:t>pemakaian</a:t>
            </a:r>
            <a:r>
              <a:rPr lang="en-ID" sz="3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1">
                    <a:lumMod val="25000"/>
                  </a:schemeClr>
                </a:solidFill>
              </a:rPr>
              <a:t>obat</a:t>
            </a:r>
            <a:r>
              <a:rPr lang="en-ID" sz="3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1">
                    <a:lumMod val="25000"/>
                  </a:schemeClr>
                </a:solidFill>
              </a:rPr>
              <a:t>berulang</a:t>
            </a:r>
            <a:r>
              <a:rPr lang="en-ID" sz="3200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ID" sz="2400" dirty="0" err="1"/>
              <a:t>Hipersensitif</a:t>
            </a:r>
            <a:r>
              <a:rPr lang="en-ID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400" dirty="0" err="1"/>
              <a:t>Kumulasi</a:t>
            </a:r>
            <a:r>
              <a:rPr lang="en-ID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400" dirty="0" err="1"/>
              <a:t>Toleransi</a:t>
            </a:r>
            <a:r>
              <a:rPr lang="en-ID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400" dirty="0" err="1"/>
              <a:t>Takifilaksis</a:t>
            </a:r>
            <a:r>
              <a:rPr lang="en-ID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400" dirty="0" err="1"/>
              <a:t>Habituasi</a:t>
            </a:r>
            <a:r>
              <a:rPr lang="en-ID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400" dirty="0" err="1"/>
              <a:t>Adiksi</a:t>
            </a:r>
            <a:r>
              <a:rPr lang="en-ID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ID" sz="2400" dirty="0" err="1"/>
              <a:t>Resistens</a:t>
            </a:r>
            <a:endParaRPr lang="en-ID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D19A3-F07E-4EFD-DF56-EA263473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9DBC5-3E9C-55F6-C892-26C01619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64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A8BE-12CB-4F53-7B16-B7ACAEEC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EFEK HIPERSENSITIF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CD4AA-AE85-2B18-FD4E-FBC5B89C03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D" sz="40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Hipersensitivitas</a:t>
            </a:r>
            <a:r>
              <a:rPr lang="en-ID" sz="40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kondisi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di mana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kekebalan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tubuh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bereaksi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berlebihan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benda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zat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tertentu</a:t>
            </a:r>
            <a:r>
              <a:rPr lang="en-ID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sv-SE" sz="40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Hipersensitivitas</a:t>
            </a:r>
            <a:r>
              <a:rPr lang="sv-SE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(atau reaksi </a:t>
            </a:r>
            <a:r>
              <a:rPr lang="sv-SE" sz="40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hipersensitivitas) adalah</a:t>
            </a:r>
            <a:r>
              <a:rPr lang="sv-SE" sz="40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reaksi berlebihan, tidak diinginkan karena terlalu senisitifnya respon imun</a:t>
            </a:r>
            <a:endParaRPr lang="en-ID" sz="40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7CFE7-DEBB-EDB8-4B2A-64CE0A93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24FC2-3CD2-5961-C895-4E1526A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87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657B-6C0B-E8B3-3843-AE12C14E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669185"/>
            <a:ext cx="6766560" cy="768096"/>
          </a:xfrm>
        </p:spPr>
        <p:txBody>
          <a:bodyPr anchor="t">
            <a:normAutofit/>
          </a:bodyPr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kumulasi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AD86-62CB-B317-5118-14A2AFA9F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613" y="3222752"/>
            <a:ext cx="8121111" cy="2700528"/>
          </a:xfrm>
        </p:spPr>
        <p:txBody>
          <a:bodyPr>
            <a:noAutofit/>
          </a:bodyPr>
          <a:lstStyle/>
          <a:p>
            <a:r>
              <a:rPr lang="id-ID" sz="2800" b="1" i="0" dirty="0">
                <a:effectLst/>
              </a:rPr>
              <a:t>Kumulasi</a:t>
            </a:r>
            <a:r>
              <a:rPr lang="id-ID" sz="2800" b="0" i="0" dirty="0">
                <a:effectLst/>
              </a:rPr>
              <a:t> = suatu fenomena pengumpulan obat dalam tubuh sebagai akibat pengulangan penggunaan obat, dimana obat diekskresikan lebih lambat</a:t>
            </a:r>
            <a:r>
              <a:rPr lang="en-ID" sz="2800" b="0" i="0" dirty="0">
                <a:effectLst/>
              </a:rPr>
              <a:t>.</a:t>
            </a:r>
          </a:p>
          <a:p>
            <a:br>
              <a:rPr lang="id-ID" sz="2800" b="0" i="0" dirty="0">
                <a:effectLst/>
              </a:rPr>
            </a:b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FA26E-CAD2-8699-652B-2C77C077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90308-D08E-3DD4-C141-0A78CAF8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9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54CE-4E54-E8AE-E37B-5B5BF3A1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toleransi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BFF8-9137-616F-F258-04F32185C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D" sz="24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Toleransi</a:t>
            </a:r>
            <a:r>
              <a:rPr lang="en-ID" sz="24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sz="24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sebuah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kondisi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ditandai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penurunan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sz="24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pada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pemberian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berulang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. </a:t>
            </a:r>
            <a:endParaRPr lang="en-ID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2B157-9CF6-1E5A-4A24-83E1B6B7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20893-F8C6-D919-454A-DB7D812F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5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24F7-5B9D-FBCD-4270-AA5493DF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takifilaksis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086AC-E6A0-6D2B-04A0-885455D54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Takifilaksis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menurunnya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respons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kulit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glukokortikoid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karena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pemberian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yang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berulang-ulang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berupa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toleransi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akut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berarti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sz="24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endParaRPr lang="en-ID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8323E-E482-54C9-6CD8-AEC195DE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9E525-9119-777E-81A5-25997588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648" y="1593087"/>
            <a:ext cx="6766560" cy="1274803"/>
          </a:xfrm>
        </p:spPr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indikasi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Indikasi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kebalikan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kontraindikasi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r>
              <a:rPr lang="en-ID" dirty="0" err="1">
                <a:solidFill>
                  <a:schemeClr val="tx1"/>
                </a:solidFill>
                <a:latin typeface="roboto" panose="02000000000000000000" pitchFamily="2" charset="0"/>
              </a:rPr>
              <a:t>Indikasi</a:t>
            </a:r>
            <a:r>
              <a:rPr lang="en-ID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Istilah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ini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menjelaskan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kondisi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gejala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penyakit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apa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saja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membuat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seseorang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boleh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menggunakan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obat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menjalani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prosedur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medis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tertentu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endParaRPr lang="en-ID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demam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nyeri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ringan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kram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menstruasi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bisa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diredakan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ibuprofen. Ibuprofen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boleh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dipakai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karena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memang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diindikasikan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ditujukan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mengatasi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kondisi-kondisi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tersebut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ID" dirty="0">
                <a:solidFill>
                  <a:schemeClr val="tx1"/>
                </a:solidFill>
              </a:rPr>
            </a:br>
            <a:br>
              <a:rPr lang="en-ID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r>
              <a:rPr lang="en-US" dirty="0"/>
              <a:t> Yogyakarta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A99A-6E97-92BC-3B90-CE542ECB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648" y="1209040"/>
            <a:ext cx="6766560" cy="768096"/>
          </a:xfrm>
        </p:spPr>
        <p:txBody>
          <a:bodyPr/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habitualis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1A369-FDFE-C919-0744-AE176E18E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770" y="2115403"/>
            <a:ext cx="7456318" cy="3807877"/>
          </a:xfrm>
        </p:spPr>
        <p:txBody>
          <a:bodyPr/>
          <a:lstStyle/>
          <a:p>
            <a:pPr algn="l">
              <a:lnSpc>
                <a:spcPct val="150000"/>
              </a:lnSpc>
            </a:pPr>
            <a:endParaRPr lang="en-ID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Habituasi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obat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ketergantungan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mana orang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merasakan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kesenangan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pelepasan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ketegangan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menggunakan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ketakutan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tanpa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ID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Adapun arti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lainnya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yakni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proses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perubahan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metabolisme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mengakomodasi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berlanjutnya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keberadaan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obat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di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tubuh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sehingga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orang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membutuhkan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peningkatan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dosis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mencapai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tingkat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reaksi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tertentu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toleransi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dan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konsekuensi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menyenangkan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terkadang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berbahaya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saat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ditarik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16AFD-4E0D-AE46-1B2F-C62DF0F2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C19CD-0DE1-1F98-2048-3A92CCFC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1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0D8A-4171-87C0-B554-78B1467E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adiksi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F31D-E874-54B5-528D-A52D48744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D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aditif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gabungan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beberapa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yang 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jumlah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efek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yang 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dihasilkan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oleh masing-masing </a:t>
            </a:r>
            <a:r>
              <a:rPr lang="en-ID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obat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tanpa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kehadiran</a:t>
            </a:r>
            <a:r>
              <a:rPr lang="en-ID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yang lain</a:t>
            </a:r>
            <a:endParaRPr lang="en-ID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EB88C-8686-865A-0A42-D61F629F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3700E-1A7F-E3AC-1CF2-4D052899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26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447D-3EF2-9E8F-9D04-E2D4CB34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027934"/>
            <a:ext cx="6766560" cy="768096"/>
          </a:xfrm>
        </p:spPr>
        <p:txBody>
          <a:bodyPr/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resistensi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075C-0899-5AD8-231D-9FD81CF20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122" y="2197290"/>
            <a:ext cx="8476798" cy="372599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Penggunaan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antibiotik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tepat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menyebabkan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resistensi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antibiotik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Resistensi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antibiotik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fenomena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saat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bakteri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kebal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antibiotik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sehingga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lagi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dibunuh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dihambat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pertumbuhannya</a:t>
            </a:r>
            <a:r>
              <a:rPr lang="en-ID" sz="1800" b="1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1800" b="1" i="0" dirty="0" err="1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antibiotik</a:t>
            </a:r>
            <a:r>
              <a:rPr lang="en-ID" sz="1800" b="0" i="0" dirty="0"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n-ID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7D9B0-8DD4-823D-AF6E-56C06C1A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453FC-9F86-0527-D8F0-2595E6BF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84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2790-EA45-D572-84B7-1A55BF3B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2049484"/>
          </a:xfrm>
        </p:spPr>
        <p:txBody>
          <a:bodyPr/>
          <a:lstStyle/>
          <a:p>
            <a:pPr algn="ctr"/>
            <a:r>
              <a:rPr lang="en-ID" dirty="0" err="1"/>
              <a:t>Sekian</a:t>
            </a:r>
            <a:r>
              <a:rPr lang="en-ID" dirty="0"/>
              <a:t> </a:t>
            </a:r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kasih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5418A-0845-F247-C459-1455305B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A0BEE-2F13-2A90-283F-A157EED5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5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210034"/>
            <a:ext cx="6400800" cy="1391273"/>
          </a:xfrm>
        </p:spPr>
        <p:txBody>
          <a:bodyPr/>
          <a:lstStyle/>
          <a:p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Pengertian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kontra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indikasi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780" y="2134984"/>
            <a:ext cx="11069783" cy="4512981"/>
          </a:xfrm>
        </p:spPr>
        <p:txBody>
          <a:bodyPr/>
          <a:lstStyle/>
          <a:p>
            <a:pPr algn="l" fontAlgn="base"/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Kontraindikasi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adalah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suatu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kondisi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penyakit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situasi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membuat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Anda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tidak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disarankan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tidak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boleh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sama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sekali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menjalani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pengobatan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tertentu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.</a:t>
            </a:r>
          </a:p>
          <a:p>
            <a:pPr algn="l" fontAlgn="base"/>
            <a:endParaRPr lang="en-ID" b="0" i="0" dirty="0">
              <a:solidFill>
                <a:srgbClr val="262626"/>
              </a:solidFill>
              <a:effectLst/>
              <a:latin typeface="Inter"/>
            </a:endParaRPr>
          </a:p>
          <a:p>
            <a:pPr algn="l" fontAlgn="base"/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Tidak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hanya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berlaku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dalam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penggunaan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larangan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juga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dapat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ditemukan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pada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beberapa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prosedur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medis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lain,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seperti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operasi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pijat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, dan </a:t>
            </a:r>
            <a:r>
              <a:rPr lang="en-ID" b="0" i="0" u="none" strike="noStrike" dirty="0" err="1">
                <a:solidFill>
                  <a:srgbClr val="2D87F3"/>
                </a:solidFill>
                <a:effectLst/>
                <a:latin typeface="Inter"/>
                <a:hlinkClick r:id="rId2"/>
              </a:rPr>
              <a:t>pemeriksaan</a:t>
            </a:r>
            <a:r>
              <a:rPr lang="en-ID" b="0" i="0" u="none" strike="noStrike" dirty="0">
                <a:solidFill>
                  <a:srgbClr val="2D87F3"/>
                </a:solidFill>
                <a:effectLst/>
                <a:latin typeface="Inter"/>
                <a:hlinkClick r:id="rId2"/>
              </a:rPr>
              <a:t> MRI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.</a:t>
            </a:r>
          </a:p>
          <a:p>
            <a:pPr algn="l" fontAlgn="base"/>
            <a:endParaRPr lang="en-ID" b="0" i="0" dirty="0">
              <a:solidFill>
                <a:srgbClr val="262626"/>
              </a:solidFill>
              <a:effectLst/>
              <a:latin typeface="Inter"/>
            </a:endParaRPr>
          </a:p>
          <a:p>
            <a:pPr algn="l" fontAlgn="base"/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Jika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dipaksakan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kondisi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dapat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berdampak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buruk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bagi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Anda.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Tidak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hanya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berpotensi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memperparah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penyakit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pengobatan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dengan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mengabaikan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potensi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bahaya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bahkan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bisa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menyebabkan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262626"/>
                </a:solidFill>
                <a:effectLst/>
                <a:latin typeface="Inter"/>
              </a:rPr>
              <a:t>kematian</a:t>
            </a:r>
            <a:r>
              <a:rPr lang="en-ID" b="0" i="0" dirty="0">
                <a:solidFill>
                  <a:srgbClr val="262626"/>
                </a:solidFill>
                <a:effectLst/>
                <a:latin typeface="In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5127"/>
            <a:ext cx="10671048" cy="1258311"/>
          </a:xfrm>
        </p:spPr>
        <p:txBody>
          <a:bodyPr/>
          <a:lstStyle/>
          <a:p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Pertolongan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pada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alergi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obat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DBB02-9464-CEB2-1790-240E7118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r>
              <a:rPr lang="en-US" dirty="0"/>
              <a:t> Yogyakarta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B8E3B-1500-FA79-12FC-079DF22239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fontAlgn="base"/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Alergi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obat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adalah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reaksi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alergi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dari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sistem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kekebalan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tubuh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terhadap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suatu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obat</a:t>
            </a:r>
            <a:r>
              <a:rPr lang="en-ID" b="1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Nunito" pitchFamily="2" charset="0"/>
              </a:rPr>
              <a:t>tertentu</a:t>
            </a:r>
            <a:endParaRPr lang="en-ID" b="1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algn="l" fontAlgn="base"/>
            <a:endParaRPr lang="en-ID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Sistem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kekebalan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salah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mengidentifikasi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suatu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sebagai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zat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membahayakan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kimia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maupun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herbal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dapat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menyebabkan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reaksi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alergi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/>
            <a:endParaRPr lang="en-ID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Sistem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kekebalan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dasarnya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membantu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melindungi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dari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penyakit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. </a:t>
            </a: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Sistem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imun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dirancang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melawan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penyebab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penyakit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seperti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virus,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bakteri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parasit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,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zat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berbahaya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lainnya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Namun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,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kasus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 </a:t>
            </a:r>
            <a:r>
              <a:rPr lang="en-ID" b="0" i="0" u="none" strike="noStrike" dirty="0" err="1">
                <a:solidFill>
                  <a:srgbClr val="E0004D"/>
                </a:solidFill>
                <a:effectLst/>
                <a:latin typeface="Nunito" pitchFamily="2" charset="0"/>
                <a:hlinkClick r:id="rId2"/>
              </a:rPr>
              <a:t>alergi</a:t>
            </a:r>
            <a:r>
              <a:rPr lang="en-ID" b="0" i="0" u="none" strike="noStrike" dirty="0">
                <a:solidFill>
                  <a:srgbClr val="E0004D"/>
                </a:solidFill>
                <a:effectLst/>
                <a:latin typeface="Nunito" pitchFamily="2" charset="0"/>
                <a:hlinkClick r:id="rId2"/>
              </a:rPr>
              <a:t> </a:t>
            </a:r>
            <a:r>
              <a:rPr lang="en-ID" b="0" i="0" u="none" strike="noStrike" dirty="0" err="1">
                <a:solidFill>
                  <a:srgbClr val="E0004D"/>
                </a:solidFill>
                <a:effectLst/>
                <a:latin typeface="Nunito" pitchFamily="2" charset="0"/>
                <a:hlinkClick r:id="rId2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sistem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kekebalan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salah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mengira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masuk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ke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sebagai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salah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satu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penyerang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/>
            <a:endParaRPr lang="en-ID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menanggapi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sebagai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ancaman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sehingga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sistem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kekebalan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pun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mulai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membuat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antibodi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. Hal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tersebut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merupakan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protein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khusus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diprogram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menyerang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ancaman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Namun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sayangnya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dalam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hal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diserang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adalah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Nunito" pitchFamily="2" charset="0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Nunito" pitchFamily="2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altLang="zh-CN" err="1"/>
              <a:t>Gejala</a:t>
            </a:r>
            <a:r>
              <a:rPr lang="en-US" altLang="zh-CN"/>
              <a:t> </a:t>
            </a:r>
            <a:r>
              <a:rPr lang="en-US" altLang="zh-CN" err="1"/>
              <a:t>alergi</a:t>
            </a:r>
            <a:r>
              <a:rPr lang="en-US" altLang="zh-CN"/>
              <a:t> </a:t>
            </a:r>
            <a:r>
              <a:rPr lang="en-US" altLang="zh-CN" err="1"/>
              <a:t>obat</a:t>
            </a:r>
            <a:endParaRPr lang="en-US" b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r>
              <a:rPr lang="en-US" dirty="0"/>
              <a:t> 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8D06B5D-1C37-7930-A875-3AD1C4E4D5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8308214"/>
              </p:ext>
            </p:extLst>
          </p:nvPr>
        </p:nvGraphicFramePr>
        <p:xfrm>
          <a:off x="1332854" y="2103120"/>
          <a:ext cx="10325746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4BBB-F395-2E35-051D-30F699E4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934720"/>
            <a:ext cx="6766560" cy="768096"/>
          </a:xfrm>
        </p:spPr>
        <p:txBody>
          <a:bodyPr anchor="t">
            <a:normAutofit/>
          </a:bodyPr>
          <a:lstStyle/>
          <a:p>
            <a:r>
              <a:rPr lang="en-US" altLang="zh-CN" sz="4100" dirty="0" err="1"/>
              <a:t>Gejala</a:t>
            </a:r>
            <a:r>
              <a:rPr lang="en-US" altLang="zh-CN" sz="4100" dirty="0"/>
              <a:t> </a:t>
            </a:r>
            <a:r>
              <a:rPr lang="en-US" altLang="zh-CN" sz="4100" dirty="0" err="1"/>
              <a:t>alergi</a:t>
            </a:r>
            <a:r>
              <a:rPr lang="en-US" altLang="zh-CN" sz="4100" dirty="0"/>
              <a:t> </a:t>
            </a:r>
            <a:r>
              <a:rPr lang="en-US" altLang="zh-CN" sz="4100" dirty="0" err="1"/>
              <a:t>obat</a:t>
            </a:r>
            <a:endParaRPr lang="en-ID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4518-E6B2-0CDD-36B9-E6795C48A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i="0" dirty="0" err="1">
                <a:effectLst/>
              </a:rPr>
              <a:t>Gejala</a:t>
            </a:r>
            <a:r>
              <a:rPr lang="en-ID" b="1" i="0" dirty="0">
                <a:effectLst/>
              </a:rPr>
              <a:t> yang </a:t>
            </a:r>
            <a:r>
              <a:rPr lang="en-ID" b="1" i="0" dirty="0" err="1">
                <a:effectLst/>
              </a:rPr>
              <a:t>umum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dialami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pengidap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antara</a:t>
            </a:r>
            <a:r>
              <a:rPr lang="en-ID" b="1" i="0" dirty="0">
                <a:effectLst/>
              </a:rPr>
              <a:t> lain:</a:t>
            </a:r>
          </a:p>
          <a:p>
            <a:pPr lvl="2">
              <a:buFont typeface="+mj-lt"/>
              <a:buAutoNum type="arabicPeriod"/>
            </a:pPr>
            <a:r>
              <a:rPr lang="en-ID" b="0" i="0" dirty="0" err="1">
                <a:effectLst/>
              </a:rPr>
              <a:t>Ruam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kemerahan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atau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bentol</a:t>
            </a:r>
            <a:r>
              <a:rPr lang="en-ID" b="0" i="0" dirty="0">
                <a:effectLst/>
              </a:rPr>
              <a:t> pada </a:t>
            </a:r>
            <a:r>
              <a:rPr lang="en-ID" b="0" i="0" dirty="0" err="1">
                <a:effectLst/>
              </a:rPr>
              <a:t>kulit</a:t>
            </a:r>
            <a:r>
              <a:rPr lang="en-ID" b="0" i="0" dirty="0">
                <a:effectLst/>
              </a:rPr>
              <a:t>.</a:t>
            </a:r>
          </a:p>
          <a:p>
            <a:pPr lvl="2">
              <a:buFont typeface="+mj-lt"/>
              <a:buAutoNum type="arabicPeriod"/>
            </a:pPr>
            <a:r>
              <a:rPr lang="en-ID" b="0" i="0" dirty="0" err="1">
                <a:effectLst/>
              </a:rPr>
              <a:t>Gatal</a:t>
            </a:r>
            <a:r>
              <a:rPr lang="en-ID" b="0" i="0" dirty="0">
                <a:effectLst/>
              </a:rPr>
              <a:t>.</a:t>
            </a:r>
          </a:p>
          <a:p>
            <a:pPr lvl="2">
              <a:buFont typeface="+mj-lt"/>
              <a:buAutoNum type="arabicPeriod"/>
            </a:pPr>
            <a:r>
              <a:rPr lang="en-ID" b="0" i="0" dirty="0" err="1">
                <a:effectLst/>
              </a:rPr>
              <a:t>Demam</a:t>
            </a:r>
            <a:r>
              <a:rPr lang="en-ID" b="0" i="0" dirty="0">
                <a:effectLst/>
              </a:rPr>
              <a:t>.</a:t>
            </a:r>
          </a:p>
          <a:p>
            <a:pPr lvl="2">
              <a:buFont typeface="+mj-lt"/>
              <a:buAutoNum type="arabicPeriod"/>
            </a:pPr>
            <a:r>
              <a:rPr lang="en-ID" b="0" i="0" dirty="0" err="1">
                <a:effectLst/>
              </a:rPr>
              <a:t>Bengkak</a:t>
            </a:r>
            <a:r>
              <a:rPr lang="en-ID" b="0" i="0" dirty="0">
                <a:effectLst/>
              </a:rPr>
              <a:t>.</a:t>
            </a:r>
          </a:p>
          <a:p>
            <a:pPr lvl="2">
              <a:buFont typeface="+mj-lt"/>
              <a:buAutoNum type="arabicPeriod"/>
            </a:pPr>
            <a:r>
              <a:rPr lang="en-ID" b="0" i="0" dirty="0" err="1">
                <a:effectLst/>
              </a:rPr>
              <a:t>Sesak</a:t>
            </a:r>
            <a:r>
              <a:rPr lang="en-ID" b="0" i="0" dirty="0">
                <a:effectLst/>
              </a:rPr>
              <a:t> napas </a:t>
            </a:r>
            <a:r>
              <a:rPr lang="en-ID" b="0" i="0" dirty="0" err="1">
                <a:effectLst/>
              </a:rPr>
              <a:t>atau</a:t>
            </a:r>
            <a:r>
              <a:rPr lang="en-ID" b="0" i="0" dirty="0">
                <a:effectLst/>
              </a:rPr>
              <a:t> napas </a:t>
            </a:r>
            <a:r>
              <a:rPr lang="en-ID" b="0" i="0" dirty="0" err="1">
                <a:effectLst/>
              </a:rPr>
              <a:t>berbunyi</a:t>
            </a:r>
            <a:r>
              <a:rPr lang="en-ID" b="0" i="0" dirty="0">
                <a:effectLst/>
              </a:rPr>
              <a:t>.</a:t>
            </a:r>
          </a:p>
          <a:p>
            <a:pPr lvl="2">
              <a:buFont typeface="+mj-lt"/>
              <a:buAutoNum type="arabicPeriod"/>
            </a:pPr>
            <a:r>
              <a:rPr lang="en-ID" b="0" i="0" dirty="0" err="1">
                <a:effectLst/>
              </a:rPr>
              <a:t>Hidung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beringus</a:t>
            </a:r>
            <a:r>
              <a:rPr lang="en-ID" b="0" i="0" dirty="0">
                <a:effectLst/>
              </a:rPr>
              <a:t>.</a:t>
            </a:r>
          </a:p>
          <a:p>
            <a:pPr lvl="2">
              <a:buFont typeface="+mj-lt"/>
              <a:buAutoNum type="arabicPeriod"/>
            </a:pPr>
            <a:r>
              <a:rPr lang="en-ID" b="0" i="0" dirty="0" err="1">
                <a:effectLst/>
              </a:rPr>
              <a:t>Batuk</a:t>
            </a:r>
            <a:r>
              <a:rPr lang="en-ID" b="0" i="0" dirty="0">
                <a:effectLst/>
              </a:rPr>
              <a:t>.</a:t>
            </a:r>
          </a:p>
          <a:p>
            <a:pPr lvl="2">
              <a:buFont typeface="+mj-lt"/>
              <a:buAutoNum type="arabicPeriod"/>
            </a:pPr>
            <a:r>
              <a:rPr lang="en-ID" b="0" i="0" dirty="0">
                <a:effectLst/>
              </a:rPr>
              <a:t>Mata </a:t>
            </a:r>
            <a:r>
              <a:rPr lang="en-ID" b="0" i="0" dirty="0" err="1">
                <a:effectLst/>
              </a:rPr>
              <a:t>gatal</a:t>
            </a:r>
            <a:r>
              <a:rPr lang="en-ID" b="0" i="0" dirty="0">
                <a:effectLst/>
              </a:rPr>
              <a:t> dan </a:t>
            </a:r>
            <a:r>
              <a:rPr lang="en-ID" b="0" i="0" dirty="0" err="1">
                <a:effectLst/>
              </a:rPr>
              <a:t>berair</a:t>
            </a:r>
            <a:r>
              <a:rPr lang="en-ID" b="0" i="0" dirty="0">
                <a:effectLst/>
              </a:rPr>
              <a:t>.</a:t>
            </a:r>
          </a:p>
          <a:p>
            <a:pPr marL="0" indent="0">
              <a:buNone/>
            </a:pPr>
            <a:endParaRPr lang="en-ID" dirty="0"/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EE539-7DE7-429B-9D08-F4284871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87D28-84F1-4CB6-7221-B8E7983B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F46E-81D6-0C46-43B0-C0B0EB45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 anchor="t">
            <a:normAutofit/>
          </a:bodyPr>
          <a:lstStyle/>
          <a:p>
            <a:r>
              <a:rPr lang="en-ID" i="1" u="sng" cap="none" dirty="0" err="1"/>
              <a:t>lanjutan</a:t>
            </a:r>
            <a:r>
              <a:rPr lang="en-ID" i="1" u="sng" cap="none" dirty="0"/>
              <a:t>…..</a:t>
            </a:r>
            <a:endParaRPr lang="en-ID" i="1" u="sng" cap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EAE5-B852-2A54-E764-031BE876D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D" b="0" i="0" dirty="0" err="1">
                <a:effectLst/>
              </a:rPr>
              <a:t>Selain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gejala</a:t>
            </a:r>
            <a:r>
              <a:rPr lang="en-ID" b="0" i="0" dirty="0">
                <a:effectLst/>
              </a:rPr>
              <a:t> yang </a:t>
            </a:r>
            <a:r>
              <a:rPr lang="en-ID" b="0" i="0" dirty="0" err="1">
                <a:effectLst/>
              </a:rPr>
              <a:t>disebutkan</a:t>
            </a:r>
            <a:r>
              <a:rPr lang="en-ID" b="0" i="0" dirty="0">
                <a:effectLst/>
              </a:rPr>
              <a:t> di </a:t>
            </a:r>
            <a:r>
              <a:rPr lang="en-ID" b="0" i="0" dirty="0" err="1">
                <a:effectLst/>
              </a:rPr>
              <a:t>atas</a:t>
            </a:r>
            <a:r>
              <a:rPr lang="en-ID" b="0" i="0" dirty="0">
                <a:effectLst/>
              </a:rPr>
              <a:t>, </a:t>
            </a:r>
            <a:r>
              <a:rPr lang="en-ID" b="0" i="0" dirty="0" err="1">
                <a:effectLst/>
              </a:rPr>
              <a:t>reaksi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alergi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berat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atau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anafilaksis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dapat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disertai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dengan</a:t>
            </a:r>
            <a:r>
              <a:rPr lang="en-ID" b="0" i="0" dirty="0">
                <a:effectLst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0" i="0" dirty="0" err="1">
                <a:effectLst/>
              </a:rPr>
              <a:t>Jantung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berdetak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dengan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cepat</a:t>
            </a:r>
            <a:r>
              <a:rPr lang="en-ID" b="0" i="0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0" i="0" dirty="0" err="1">
                <a:effectLst/>
              </a:rPr>
              <a:t>Saluran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pernapasan</a:t>
            </a:r>
            <a:r>
              <a:rPr lang="en-ID" b="0" i="0" dirty="0">
                <a:effectLst/>
              </a:rPr>
              <a:t> dan </a:t>
            </a:r>
            <a:r>
              <a:rPr lang="en-ID" b="0" i="0" dirty="0" err="1">
                <a:effectLst/>
              </a:rPr>
              <a:t>tenggorokan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menyempit</a:t>
            </a:r>
            <a:r>
              <a:rPr lang="en-ID" b="0" i="0" dirty="0">
                <a:effectLst/>
              </a:rPr>
              <a:t>, </a:t>
            </a:r>
            <a:r>
              <a:rPr lang="en-ID" b="0" i="0" dirty="0" err="1">
                <a:effectLst/>
              </a:rPr>
              <a:t>sehingga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sulit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bernapas</a:t>
            </a:r>
            <a:r>
              <a:rPr lang="en-ID" b="0" i="0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0" i="0" dirty="0" err="1">
                <a:effectLst/>
              </a:rPr>
              <a:t>Gelisah</a:t>
            </a:r>
            <a:r>
              <a:rPr lang="en-ID" b="0" i="0" dirty="0">
                <a:effectLst/>
              </a:rPr>
              <a:t> dan </a:t>
            </a:r>
            <a:r>
              <a:rPr lang="en-ID" b="0" i="0" dirty="0" err="1">
                <a:effectLst/>
              </a:rPr>
              <a:t>cemas</a:t>
            </a:r>
            <a:r>
              <a:rPr lang="en-ID" b="0" i="0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0" i="0" dirty="0" err="1">
                <a:effectLst/>
              </a:rPr>
              <a:t>Pusing</a:t>
            </a:r>
            <a:r>
              <a:rPr lang="en-ID" b="0" i="0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0" i="0" dirty="0" err="1">
                <a:effectLst/>
              </a:rPr>
              <a:t>Hilang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kesadaran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atau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pingsan</a:t>
            </a:r>
            <a:r>
              <a:rPr lang="en-ID" b="0" i="0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0" i="0" dirty="0" err="1">
                <a:effectLst/>
              </a:rPr>
              <a:t>Tekanan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darah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turun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drastis</a:t>
            </a:r>
            <a:r>
              <a:rPr lang="en-ID" b="0" i="0" dirty="0">
                <a:effectLst/>
              </a:rPr>
              <a:t>.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872CD-082F-0337-AC38-BF040E09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Stikes</a:t>
            </a:r>
            <a:r>
              <a:rPr lang="en-US" dirty="0"/>
              <a:t>  </a:t>
            </a:r>
            <a:r>
              <a:rPr lang="en-US" dirty="0" err="1"/>
              <a:t>Notokusumo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069FF-3D01-B30E-35A6-41BEF2BC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{45B62017-D5F0-42DB-844A-992F1F167DE6}tf78438558_win32</Template>
  <TotalTime>459</TotalTime>
  <Words>1917</Words>
  <Application>Microsoft Office PowerPoint</Application>
  <PresentationFormat>Widescreen</PresentationFormat>
  <Paragraphs>262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Agency FB</vt:lpstr>
      <vt:lpstr>Arial</vt:lpstr>
      <vt:lpstr>Arial</vt:lpstr>
      <vt:lpstr>Arial Black</vt:lpstr>
      <vt:lpstr>Inter</vt:lpstr>
      <vt:lpstr>Nunito</vt:lpstr>
      <vt:lpstr>roboto</vt:lpstr>
      <vt:lpstr>Sabon Next LT</vt:lpstr>
      <vt:lpstr>Tahoma</vt:lpstr>
      <vt:lpstr>Times New Roman</vt:lpstr>
      <vt:lpstr>Wingdings</vt:lpstr>
      <vt:lpstr>Office Theme</vt:lpstr>
      <vt:lpstr>MATA KULIAH : FARMAKOLOGI </vt:lpstr>
      <vt:lpstr>Tujuan pembelajaran </vt:lpstr>
      <vt:lpstr>Konsep Indikasi dan Kontra indikasi Sesi 1 </vt:lpstr>
      <vt:lpstr>Pengertian indikasi</vt:lpstr>
      <vt:lpstr>Pengertian kontra indikasi</vt:lpstr>
      <vt:lpstr>Pertolongan pada alergi obat</vt:lpstr>
      <vt:lpstr>Gejala alergi obat</vt:lpstr>
      <vt:lpstr>Gejala alergi obat</vt:lpstr>
      <vt:lpstr>lanjutan…..</vt:lpstr>
      <vt:lpstr>lanjutan…..</vt:lpstr>
      <vt:lpstr>Pengobatan alergi obat</vt:lpstr>
      <vt:lpstr>Obat untuk penanganan alergi obat</vt:lpstr>
      <vt:lpstr>Lanjutan…</vt:lpstr>
      <vt:lpstr>Pencegahan alergi obat</vt:lpstr>
      <vt:lpstr>Kapan harus ke dokter ?</vt:lpstr>
      <vt:lpstr>Waktu paruh obat </vt:lpstr>
      <vt:lpstr>Cara menghitung waktu paruh</vt:lpstr>
      <vt:lpstr>Konsep efek samping obat</vt:lpstr>
      <vt:lpstr>Efek terapi</vt:lpstr>
      <vt:lpstr>Efek samping</vt:lpstr>
      <vt:lpstr>Efek teratogen</vt:lpstr>
      <vt:lpstr>Efek toksit</vt:lpstr>
      <vt:lpstr>PRINSIP UMUM</vt:lpstr>
      <vt:lpstr>PowerPoint Presentation</vt:lpstr>
      <vt:lpstr>1. Berdasarkan target organ</vt:lpstr>
      <vt:lpstr>2. Berdasarkan Waktu dan  tempat</vt:lpstr>
      <vt:lpstr>3. Berdasarkan skala waktu  timbulnya efek toksik</vt:lpstr>
      <vt:lpstr>DAMPAK EFEK TOKSIK</vt:lpstr>
      <vt:lpstr>EFEK PAPARAN DARI ZAT  CAMPURAN ( KOMBINASI )</vt:lpstr>
      <vt:lpstr>PowerPoint Presentation</vt:lpstr>
      <vt:lpstr>PowerPoint Presentation</vt:lpstr>
      <vt:lpstr>PowerPoint Presentation</vt:lpstr>
      <vt:lpstr>EFEK IDIOSINKRASI</vt:lpstr>
      <vt:lpstr>EFEK FOTOSENSITASI</vt:lpstr>
      <vt:lpstr>EFEK PEMAKAIAN OBAT BERULANG</vt:lpstr>
      <vt:lpstr>EFEK HIPERSENSITIF</vt:lpstr>
      <vt:lpstr>Efek kumulasi</vt:lpstr>
      <vt:lpstr>Efek toleransi </vt:lpstr>
      <vt:lpstr>Efek takifilaksis</vt:lpstr>
      <vt:lpstr>Efek habitualis</vt:lpstr>
      <vt:lpstr>Efek adiksi</vt:lpstr>
      <vt:lpstr>Efek resistensi</vt:lpstr>
      <vt:lpstr>Sekian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 KULIAH : FARMAKOLOGI </dc:title>
  <dc:subject/>
  <dc:creator>hasto nsp</dc:creator>
  <cp:lastModifiedBy>hasto nsp</cp:lastModifiedBy>
  <cp:revision>22</cp:revision>
  <dcterms:created xsi:type="dcterms:W3CDTF">2023-02-15T14:52:52Z</dcterms:created>
  <dcterms:modified xsi:type="dcterms:W3CDTF">2024-03-21T02:38:08Z</dcterms:modified>
</cp:coreProperties>
</file>