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8" r:id="rId3"/>
    <p:sldId id="257" r:id="rId4"/>
    <p:sldId id="300" r:id="rId5"/>
    <p:sldId id="295" r:id="rId6"/>
    <p:sldId id="261" r:id="rId7"/>
    <p:sldId id="296" r:id="rId8"/>
    <p:sldId id="311" r:id="rId9"/>
    <p:sldId id="297" r:id="rId10"/>
    <p:sldId id="298" r:id="rId11"/>
    <p:sldId id="306" r:id="rId12"/>
    <p:sldId id="308" r:id="rId13"/>
    <p:sldId id="305" r:id="rId14"/>
    <p:sldId id="310" r:id="rId15"/>
    <p:sldId id="302" r:id="rId16"/>
    <p:sldId id="303" r:id="rId17"/>
    <p:sldId id="275" r:id="rId18"/>
    <p:sldId id="276" r:id="rId19"/>
    <p:sldId id="280" r:id="rId20"/>
    <p:sldId id="281" r:id="rId21"/>
    <p:sldId id="282" r:id="rId22"/>
    <p:sldId id="283" r:id="rId23"/>
    <p:sldId id="288" r:id="rId24"/>
    <p:sldId id="289" r:id="rId25"/>
    <p:sldId id="291" r:id="rId26"/>
    <p:sldId id="292" r:id="rId27"/>
    <p:sldId id="293" r:id="rId28"/>
    <p:sldId id="294" r:id="rId29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64" d="100"/>
          <a:sy n="64" d="100"/>
        </p:scale>
        <p:origin x="24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00058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5468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25200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5179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75618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04784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0065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58567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2043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74093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18863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1319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50130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7177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27398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23595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18019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44097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31" Type="http://schemas.openxmlformats.org/officeDocument/2006/relationships/image" Target="../media/image45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1" y="11992"/>
            <a:ext cx="12192000" cy="4572000"/>
            <a:chOff x="0" y="0"/>
            <a:chExt cx="12120813" cy="4572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2120813" cy="4572000"/>
            </a:xfrm>
            <a:custGeom>
              <a:avLst/>
              <a:gdLst/>
              <a:ahLst/>
              <a:cxnLst/>
              <a:rect l="l" t="t" r="r" b="b"/>
              <a:pathLst>
                <a:path w="12192000" h="4572000">
                  <a:moveTo>
                    <a:pt x="12192000" y="0"/>
                  </a:moveTo>
                  <a:lnTo>
                    <a:pt x="0" y="0"/>
                  </a:lnTo>
                  <a:lnTo>
                    <a:pt x="0" y="4572000"/>
                  </a:lnTo>
                  <a:lnTo>
                    <a:pt x="12192000" y="45720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9CBD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74364" y="1394460"/>
              <a:ext cx="3424428" cy="13944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40423" y="1394460"/>
              <a:ext cx="2100072" cy="139446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054221" y="1538477"/>
            <a:ext cx="4043679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160" dirty="0">
                <a:latin typeface="Trebuchet MS"/>
                <a:cs typeface="Trebuchet MS"/>
              </a:rPr>
              <a:t>I</a:t>
            </a:r>
            <a:r>
              <a:rPr b="1" spc="-430" dirty="0">
                <a:latin typeface="Trebuchet MS"/>
                <a:cs typeface="Trebuchet MS"/>
              </a:rPr>
              <a:t>N</a:t>
            </a:r>
            <a:r>
              <a:rPr b="1" spc="-775" dirty="0">
                <a:latin typeface="Trebuchet MS"/>
                <a:cs typeface="Trebuchet MS"/>
              </a:rPr>
              <a:t>T</a:t>
            </a:r>
            <a:r>
              <a:rPr b="1" spc="-670" dirty="0">
                <a:latin typeface="Trebuchet MS"/>
                <a:cs typeface="Trebuchet MS"/>
              </a:rPr>
              <a:t>E</a:t>
            </a:r>
            <a:r>
              <a:rPr b="1" spc="-509" dirty="0">
                <a:latin typeface="Trebuchet MS"/>
                <a:cs typeface="Trebuchet MS"/>
              </a:rPr>
              <a:t>R</a:t>
            </a:r>
            <a:r>
              <a:rPr b="1" spc="-470" dirty="0">
                <a:latin typeface="Trebuchet MS"/>
                <a:cs typeface="Trebuchet MS"/>
              </a:rPr>
              <a:t>A</a:t>
            </a:r>
            <a:r>
              <a:rPr b="1" spc="-490" dirty="0">
                <a:latin typeface="Trebuchet MS"/>
                <a:cs typeface="Trebuchet MS"/>
              </a:rPr>
              <a:t>K</a:t>
            </a:r>
            <a:r>
              <a:rPr b="1" spc="-445" dirty="0">
                <a:latin typeface="Trebuchet MS"/>
                <a:cs typeface="Trebuchet MS"/>
              </a:rPr>
              <a:t>S</a:t>
            </a:r>
            <a:r>
              <a:rPr b="1" spc="-40" dirty="0">
                <a:latin typeface="Trebuchet MS"/>
                <a:cs typeface="Trebuchet MS"/>
              </a:rPr>
              <a:t>I</a:t>
            </a:r>
            <a:r>
              <a:rPr b="1" spc="25" dirty="0">
                <a:latin typeface="Trebuchet MS"/>
                <a:cs typeface="Trebuchet MS"/>
              </a:rPr>
              <a:t> </a:t>
            </a:r>
            <a:r>
              <a:rPr b="1" spc="-715" dirty="0">
                <a:latin typeface="Trebuchet MS"/>
                <a:cs typeface="Trebuchet MS"/>
              </a:rPr>
              <a:t>O</a:t>
            </a:r>
            <a:r>
              <a:rPr b="1" spc="-475" dirty="0">
                <a:latin typeface="Trebuchet MS"/>
                <a:cs typeface="Trebuchet MS"/>
              </a:rPr>
              <a:t>B</a:t>
            </a:r>
            <a:r>
              <a:rPr b="1" spc="-705" dirty="0">
                <a:latin typeface="Trebuchet MS"/>
                <a:cs typeface="Trebuchet MS"/>
              </a:rPr>
              <a:t>A</a:t>
            </a:r>
            <a:r>
              <a:rPr b="1" spc="-975" dirty="0">
                <a:latin typeface="Trebuchet MS"/>
                <a:cs typeface="Trebuchet MS"/>
              </a:rPr>
              <a:t>T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52400" y="166724"/>
            <a:ext cx="2913380" cy="292452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ctr">
              <a:lnSpc>
                <a:spcPct val="104400"/>
              </a:lnSpc>
              <a:spcBef>
                <a:spcPts val="195"/>
              </a:spcBef>
            </a:pPr>
            <a:r>
              <a:rPr lang="en-ID" spc="-10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Stikes</a:t>
            </a:r>
            <a:r>
              <a:rPr lang="en-ID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n-ID" spc="-10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Notokusumo</a:t>
            </a:r>
            <a:r>
              <a:rPr lang="en-ID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0CAFFB88-71A8-E36A-F4C9-8C297EA000D7}"/>
              </a:ext>
            </a:extLst>
          </p:cNvPr>
          <p:cNvSpPr txBox="1">
            <a:spLocks/>
          </p:cNvSpPr>
          <p:nvPr/>
        </p:nvSpPr>
        <p:spPr>
          <a:xfrm>
            <a:off x="2286000" y="4769555"/>
            <a:ext cx="9220200" cy="8880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5000" b="0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en-ID" sz="3600" b="1" kern="0" spc="160" dirty="0" err="1">
                <a:solidFill>
                  <a:schemeClr val="accent1"/>
                </a:solidFill>
              </a:rPr>
              <a:t>Ns.Suyamto</a:t>
            </a:r>
            <a:r>
              <a:rPr lang="en-ID" sz="3600" b="1" kern="0" spc="160" dirty="0">
                <a:solidFill>
                  <a:schemeClr val="accent1"/>
                </a:solidFill>
              </a:rPr>
              <a:t> SST.,MPH</a:t>
            </a:r>
          </a:p>
          <a:p>
            <a:pPr marL="12700" algn="ctr">
              <a:spcBef>
                <a:spcPts val="105"/>
              </a:spcBef>
            </a:pPr>
            <a:r>
              <a:rPr lang="en-ID" sz="2000" b="1" kern="0" spc="160" dirty="0" err="1">
                <a:solidFill>
                  <a:schemeClr val="accent1"/>
                </a:solidFill>
              </a:rPr>
              <a:t>Sesi</a:t>
            </a:r>
            <a:r>
              <a:rPr lang="en-ID" sz="2000" b="1" kern="0" spc="160" dirty="0">
                <a:solidFill>
                  <a:schemeClr val="accent1"/>
                </a:solidFill>
              </a:rPr>
              <a:t> 2</a:t>
            </a:r>
            <a:endParaRPr lang="en-ID" sz="2000" b="1" kern="0" spc="-975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Ketahui risiko interaksi obat saat mengonsumsi suplemen kesehatan - ANTARA  News">
            <a:extLst>
              <a:ext uri="{FF2B5EF4-FFF2-40B4-BE49-F238E27FC236}">
                <a16:creationId xmlns:a16="http://schemas.microsoft.com/office/drawing/2014/main" id="{C97AD4EA-836E-67E4-6B35-EBD749FC1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3993"/>
            <a:ext cx="4215984" cy="227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ak Selalu Buruk, Ini 3 Macam Interaksi Obat yang Bisa Terjadi Halaman all  - Kompas.com">
            <a:extLst>
              <a:ext uri="{FF2B5EF4-FFF2-40B4-BE49-F238E27FC236}">
                <a16:creationId xmlns:a16="http://schemas.microsoft.com/office/drawing/2014/main" id="{8103D392-CCFC-78FF-06E1-C4DF6C22C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99" y="4583992"/>
            <a:ext cx="2666999" cy="227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9">
            <a:extLst>
              <a:ext uri="{FF2B5EF4-FFF2-40B4-BE49-F238E27FC236}">
                <a16:creationId xmlns:a16="http://schemas.microsoft.com/office/drawing/2014/main" id="{62AB7677-92A4-315A-ADC0-D928856A4BE5}"/>
              </a:ext>
            </a:extLst>
          </p:cNvPr>
          <p:cNvSpPr txBox="1"/>
          <p:nvPr/>
        </p:nvSpPr>
        <p:spPr>
          <a:xfrm>
            <a:off x="1179480" y="2680843"/>
            <a:ext cx="10098119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solidFill>
                  <a:schemeClr val="bg1"/>
                </a:solidFill>
                <a:latin typeface="Calibri"/>
                <a:cs typeface="Calibri"/>
              </a:rPr>
              <a:t>INTERAKSI</a:t>
            </a:r>
            <a:r>
              <a:rPr sz="2400" b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60" dirty="0">
                <a:solidFill>
                  <a:schemeClr val="bg1"/>
                </a:solidFill>
                <a:latin typeface="Calibri"/>
                <a:cs typeface="Calibri"/>
              </a:rPr>
              <a:t>OBAT</a:t>
            </a:r>
            <a:r>
              <a:rPr sz="2400" b="1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YANG</a:t>
            </a:r>
            <a:r>
              <a:rPr sz="24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TERJADI</a:t>
            </a:r>
            <a:r>
              <a:rPr sz="24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60" dirty="0">
                <a:solidFill>
                  <a:schemeClr val="bg1"/>
                </a:solidFill>
                <a:latin typeface="Calibri"/>
                <a:cs typeface="Calibri"/>
              </a:rPr>
              <a:t>PADA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chemeClr val="bg1"/>
                </a:solidFill>
                <a:latin typeface="Calibri"/>
                <a:cs typeface="Calibri"/>
              </a:rPr>
              <a:t>RESEPTOR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spcBef>
                <a:spcPts val="10"/>
              </a:spcBef>
            </a:pPr>
            <a:endParaRPr sz="235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/>
            <a:r>
              <a:rPr sz="2400" spc="-75" dirty="0">
                <a:solidFill>
                  <a:schemeClr val="bg1"/>
                </a:solidFill>
                <a:latin typeface="Wingdings"/>
                <a:cs typeface="Wingdings"/>
              </a:rPr>
              <a:t></a:t>
            </a:r>
            <a:r>
              <a:rPr sz="2400" b="1" spc="-75" dirty="0">
                <a:solidFill>
                  <a:schemeClr val="bg1"/>
                </a:solidFill>
                <a:latin typeface="Calibri"/>
                <a:cs typeface="Calibri"/>
              </a:rPr>
              <a:t>DAPAT</a:t>
            </a:r>
            <a:r>
              <a:rPr sz="2400" b="1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60" dirty="0">
                <a:solidFill>
                  <a:schemeClr val="bg1"/>
                </a:solidFill>
                <a:latin typeface="Calibri"/>
                <a:cs typeface="Calibri"/>
              </a:rPr>
              <a:t>PADA</a:t>
            </a:r>
            <a:r>
              <a:rPr sz="2400" b="1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chemeClr val="bg1"/>
                </a:solidFill>
                <a:latin typeface="Calibri"/>
                <a:cs typeface="Calibri"/>
              </a:rPr>
              <a:t>RESEPTOR</a:t>
            </a:r>
            <a:r>
              <a:rPr sz="2400" b="1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chemeClr val="bg1"/>
                </a:solidFill>
                <a:latin typeface="Calibri"/>
                <a:cs typeface="Calibri"/>
              </a:rPr>
              <a:t>YANG</a:t>
            </a:r>
            <a:r>
              <a:rPr sz="2400" b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chemeClr val="bg1"/>
                </a:solidFill>
                <a:latin typeface="Calibri"/>
                <a:cs typeface="Calibri"/>
              </a:rPr>
              <a:t>SAMA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/>
            <a:r>
              <a:rPr sz="2400" spc="-75" dirty="0">
                <a:solidFill>
                  <a:schemeClr val="bg1"/>
                </a:solidFill>
                <a:latin typeface="Wingdings"/>
                <a:cs typeface="Wingdings"/>
              </a:rPr>
              <a:t></a:t>
            </a:r>
            <a:r>
              <a:rPr sz="2400" b="1" spc="-75" dirty="0">
                <a:solidFill>
                  <a:schemeClr val="bg1"/>
                </a:solidFill>
                <a:latin typeface="Calibri"/>
                <a:cs typeface="Calibri"/>
              </a:rPr>
              <a:t>DAPAT</a:t>
            </a:r>
            <a:r>
              <a:rPr sz="2400" b="1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Calibri"/>
                <a:cs typeface="Calibri"/>
              </a:rPr>
              <a:t>TERJADI</a:t>
            </a:r>
            <a:r>
              <a:rPr sz="2400" b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60" dirty="0">
                <a:solidFill>
                  <a:schemeClr val="bg1"/>
                </a:solidFill>
                <a:latin typeface="Calibri"/>
                <a:cs typeface="Calibri"/>
              </a:rPr>
              <a:t>PADA</a:t>
            </a:r>
            <a:r>
              <a:rPr sz="2400" b="1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chemeClr val="bg1"/>
                </a:solidFill>
                <a:latin typeface="Calibri"/>
                <a:cs typeface="Calibri"/>
              </a:rPr>
              <a:t>RESEPTOR</a:t>
            </a:r>
            <a:r>
              <a:rPr sz="2400" b="1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55" dirty="0">
                <a:solidFill>
                  <a:schemeClr val="bg1"/>
                </a:solidFill>
                <a:latin typeface="Calibri"/>
                <a:cs typeface="Calibri"/>
              </a:rPr>
              <a:t>YANG</a:t>
            </a:r>
            <a:r>
              <a:rPr sz="2400" b="1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Calibri"/>
                <a:cs typeface="Calibri"/>
              </a:rPr>
              <a:t>BERBEDA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7D42440-578D-B9BB-8919-535ABEE2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891011"/>
            <a:ext cx="11506199" cy="1323439"/>
          </a:xfrm>
        </p:spPr>
        <p:txBody>
          <a:bodyPr/>
          <a:lstStyle/>
          <a:p>
            <a:pPr algn="ctr"/>
            <a:r>
              <a:rPr lang="en-ID" sz="3600" b="1" spc="-5" dirty="0">
                <a:solidFill>
                  <a:schemeClr val="tx1"/>
                </a:solidFill>
                <a:latin typeface="Calibri"/>
                <a:cs typeface="Calibri"/>
              </a:rPr>
              <a:t>INTERAKSI</a:t>
            </a:r>
            <a:r>
              <a:rPr lang="en-ID" sz="3600" b="1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ID" sz="3600" b="1" spc="-70" dirty="0">
                <a:solidFill>
                  <a:schemeClr val="tx1"/>
                </a:solidFill>
                <a:latin typeface="Calibri"/>
                <a:cs typeface="Calibri"/>
              </a:rPr>
              <a:t>OBAT   </a:t>
            </a:r>
            <a:r>
              <a:rPr lang="en-ID" sz="3600" b="1" spc="-15" dirty="0">
                <a:solidFill>
                  <a:schemeClr val="tx1"/>
                </a:solidFill>
                <a:latin typeface="Calibri"/>
                <a:cs typeface="Calibri"/>
              </a:rPr>
              <a:t>BERDASAR</a:t>
            </a:r>
            <a:r>
              <a:rPr lang="en-ID" sz="3600" b="1" spc="-8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ID" sz="3600" b="1" spc="-25" dirty="0">
                <a:solidFill>
                  <a:schemeClr val="tx1"/>
                </a:solidFill>
                <a:latin typeface="Calibri"/>
                <a:cs typeface="Calibri"/>
              </a:rPr>
              <a:t>FARMAKODINAMIK</a:t>
            </a:r>
            <a:br>
              <a:rPr lang="en-ID" sz="5400" dirty="0">
                <a:solidFill>
                  <a:schemeClr val="accent1"/>
                </a:solidFill>
                <a:latin typeface="Calibri"/>
                <a:cs typeface="Calibri"/>
              </a:rPr>
            </a:br>
            <a:endParaRPr lang="en-ID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780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2113305"/>
            <a:ext cx="11430000" cy="2442976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spcBef>
                <a:spcPts val="770"/>
              </a:spcBef>
            </a:pPr>
            <a:r>
              <a:rPr sz="2800" spc="-254" dirty="0">
                <a:solidFill>
                  <a:schemeClr val="bg1"/>
                </a:solidFill>
                <a:latin typeface="Microsoft Sans Serif"/>
                <a:cs typeface="Microsoft Sans Serif"/>
              </a:rPr>
              <a:t>R/</a:t>
            </a:r>
            <a:r>
              <a:rPr sz="2800" spc="-10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340" dirty="0" err="1">
                <a:solidFill>
                  <a:schemeClr val="bg1"/>
                </a:solidFill>
                <a:latin typeface="Microsoft Sans Serif"/>
                <a:cs typeface="Microsoft Sans Serif"/>
              </a:rPr>
              <a:t>S</a:t>
            </a:r>
            <a:r>
              <a:rPr sz="2800" spc="-295" dirty="0" err="1">
                <a:solidFill>
                  <a:schemeClr val="bg1"/>
                </a:solidFill>
                <a:latin typeface="Microsoft Sans Serif"/>
                <a:cs typeface="Microsoft Sans Serif"/>
              </a:rPr>
              <a:t>e</a:t>
            </a:r>
            <a:r>
              <a:rPr sz="2800" spc="-210" dirty="0" err="1">
                <a:solidFill>
                  <a:schemeClr val="bg1"/>
                </a:solidFill>
                <a:latin typeface="Microsoft Sans Serif"/>
                <a:cs typeface="Microsoft Sans Serif"/>
              </a:rPr>
              <a:t>le</a:t>
            </a:r>
            <a:r>
              <a:rPr sz="2800" spc="-305" dirty="0" err="1">
                <a:solidFill>
                  <a:schemeClr val="bg1"/>
                </a:solidFill>
                <a:latin typeface="Microsoft Sans Serif"/>
                <a:cs typeface="Microsoft Sans Serif"/>
              </a:rPr>
              <a:t>d</a:t>
            </a:r>
            <a:r>
              <a:rPr sz="2800" spc="-150" dirty="0" err="1">
                <a:solidFill>
                  <a:schemeClr val="bg1"/>
                </a:solidFill>
                <a:latin typeface="Microsoft Sans Serif"/>
                <a:cs typeface="Microsoft Sans Serif"/>
              </a:rPr>
              <a:t>ri</a:t>
            </a:r>
            <a:r>
              <a:rPr lang="en-ID" sz="2800" spc="-15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340" dirty="0">
                <a:solidFill>
                  <a:schemeClr val="bg1"/>
                </a:solidFill>
                <a:latin typeface="Microsoft Sans Serif"/>
                <a:cs typeface="Microsoft Sans Serif"/>
              </a:rPr>
              <a:t>K</a:t>
            </a:r>
            <a:r>
              <a:rPr sz="2800" spc="-295" dirty="0">
                <a:solidFill>
                  <a:schemeClr val="bg1"/>
                </a:solidFill>
                <a:latin typeface="Microsoft Sans Serif"/>
                <a:cs typeface="Microsoft Sans Serif"/>
              </a:rPr>
              <a:t>u</a:t>
            </a:r>
            <a:r>
              <a:rPr sz="2800" spc="-280" dirty="0">
                <a:solidFill>
                  <a:schemeClr val="bg1"/>
                </a:solidFill>
                <a:latin typeface="Microsoft Sans Serif"/>
                <a:cs typeface="Microsoft Sans Serif"/>
              </a:rPr>
              <a:t>mi</a:t>
            </a:r>
            <a:r>
              <a:rPr sz="2800" spc="-260" dirty="0">
                <a:solidFill>
                  <a:schemeClr val="bg1"/>
                </a:solidFill>
                <a:latin typeface="Microsoft Sans Serif"/>
                <a:cs typeface="Microsoft Sans Serif"/>
              </a:rPr>
              <a:t>s</a:t>
            </a:r>
            <a:r>
              <a:rPr sz="2800" spc="-8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254" dirty="0">
                <a:solidFill>
                  <a:schemeClr val="bg1"/>
                </a:solidFill>
                <a:latin typeface="Microsoft Sans Serif"/>
                <a:cs typeface="Microsoft Sans Serif"/>
              </a:rPr>
              <a:t>kucing</a:t>
            </a:r>
            <a:endParaRPr sz="2800" dirty="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 marL="355600" indent="-342900"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235" dirty="0" err="1">
                <a:solidFill>
                  <a:schemeClr val="bg1"/>
                </a:solidFill>
                <a:latin typeface="Microsoft Sans Serif"/>
                <a:cs typeface="Microsoft Sans Serif"/>
              </a:rPr>
              <a:t>Seledri</a:t>
            </a:r>
            <a:r>
              <a:rPr sz="2800" spc="-7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245" dirty="0">
                <a:solidFill>
                  <a:schemeClr val="bg1"/>
                </a:solidFill>
                <a:latin typeface="Microsoft Sans Serif"/>
                <a:cs typeface="Microsoft Sans Serif"/>
              </a:rPr>
              <a:t>:Flavonoid</a:t>
            </a:r>
            <a:r>
              <a:rPr sz="2800" spc="-204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240" dirty="0">
                <a:solidFill>
                  <a:schemeClr val="bg1"/>
                </a:solidFill>
                <a:latin typeface="Microsoft Sans Serif"/>
                <a:cs typeface="Microsoft Sans Serif"/>
              </a:rPr>
              <a:t>Apiin</a:t>
            </a:r>
            <a:r>
              <a:rPr sz="2800" spc="-7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290" dirty="0">
                <a:solidFill>
                  <a:schemeClr val="bg1"/>
                </a:solidFill>
                <a:latin typeface="Microsoft Sans Serif"/>
                <a:cs typeface="Microsoft Sans Serif"/>
              </a:rPr>
              <a:t>dan</a:t>
            </a:r>
            <a:r>
              <a:rPr sz="2800" spc="-2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254" dirty="0">
                <a:solidFill>
                  <a:schemeClr val="bg1"/>
                </a:solidFill>
                <a:latin typeface="Microsoft Sans Serif"/>
                <a:cs typeface="Microsoft Sans Serif"/>
              </a:rPr>
              <a:t>Apigenin</a:t>
            </a:r>
            <a:r>
              <a:rPr sz="2800" spc="-114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250" dirty="0">
                <a:solidFill>
                  <a:schemeClr val="bg1"/>
                </a:solidFill>
                <a:latin typeface="Wingdings"/>
                <a:cs typeface="Wingdings"/>
              </a:rPr>
              <a:t></a:t>
            </a:r>
            <a:r>
              <a:rPr sz="2800" b="1" spc="-250" dirty="0">
                <a:solidFill>
                  <a:schemeClr val="bg1"/>
                </a:solidFill>
                <a:latin typeface="Arial"/>
                <a:cs typeface="Arial"/>
              </a:rPr>
              <a:t>Vasodilator</a:t>
            </a:r>
            <a:endParaRPr sz="2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55600" marR="532130" indent="-342900">
              <a:lnSpc>
                <a:spcPts val="3350"/>
              </a:lnSpc>
              <a:spcBef>
                <a:spcPts val="8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290" dirty="0">
                <a:solidFill>
                  <a:schemeClr val="bg1"/>
                </a:solidFill>
                <a:latin typeface="Microsoft Sans Serif"/>
                <a:cs typeface="Microsoft Sans Serif"/>
              </a:rPr>
              <a:t>Kumis</a:t>
            </a:r>
            <a:r>
              <a:rPr sz="2800" spc="-8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275" dirty="0">
                <a:solidFill>
                  <a:schemeClr val="bg1"/>
                </a:solidFill>
                <a:latin typeface="Microsoft Sans Serif"/>
                <a:cs typeface="Microsoft Sans Serif"/>
              </a:rPr>
              <a:t>ku</a:t>
            </a:r>
            <a:r>
              <a:rPr sz="2800" spc="-245" dirty="0">
                <a:solidFill>
                  <a:schemeClr val="bg1"/>
                </a:solidFill>
                <a:latin typeface="Microsoft Sans Serif"/>
                <a:cs typeface="Microsoft Sans Serif"/>
              </a:rPr>
              <a:t>c</a:t>
            </a:r>
            <a:r>
              <a:rPr sz="2800" spc="-210" dirty="0">
                <a:solidFill>
                  <a:schemeClr val="bg1"/>
                </a:solidFill>
                <a:latin typeface="Microsoft Sans Serif"/>
                <a:cs typeface="Microsoft Sans Serif"/>
              </a:rPr>
              <a:t>in</a:t>
            </a:r>
            <a:r>
              <a:rPr sz="2800" spc="-290" dirty="0">
                <a:solidFill>
                  <a:schemeClr val="bg1"/>
                </a:solidFill>
                <a:latin typeface="Microsoft Sans Serif"/>
                <a:cs typeface="Microsoft Sans Serif"/>
              </a:rPr>
              <a:t>g</a:t>
            </a:r>
            <a:r>
              <a:rPr sz="2800" spc="-9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145" dirty="0">
                <a:solidFill>
                  <a:schemeClr val="bg1"/>
                </a:solidFill>
                <a:latin typeface="Microsoft Sans Serif"/>
                <a:cs typeface="Microsoft Sans Serif"/>
              </a:rPr>
              <a:t>:</a:t>
            </a:r>
            <a:r>
              <a:rPr sz="2800" spc="-11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240" dirty="0">
                <a:solidFill>
                  <a:schemeClr val="bg1"/>
                </a:solidFill>
                <a:latin typeface="Microsoft Sans Serif"/>
                <a:cs typeface="Microsoft Sans Serif"/>
              </a:rPr>
              <a:t>Fla</a:t>
            </a:r>
            <a:r>
              <a:rPr sz="2800" spc="-254" dirty="0">
                <a:solidFill>
                  <a:schemeClr val="bg1"/>
                </a:solidFill>
                <a:latin typeface="Microsoft Sans Serif"/>
                <a:cs typeface="Microsoft Sans Serif"/>
              </a:rPr>
              <a:t>v</a:t>
            </a:r>
            <a:r>
              <a:rPr sz="2800" spc="-250" dirty="0">
                <a:solidFill>
                  <a:schemeClr val="bg1"/>
                </a:solidFill>
                <a:latin typeface="Microsoft Sans Serif"/>
                <a:cs typeface="Microsoft Sans Serif"/>
              </a:rPr>
              <a:t>onoi</a:t>
            </a:r>
            <a:r>
              <a:rPr sz="2800" spc="-290" dirty="0">
                <a:solidFill>
                  <a:schemeClr val="bg1"/>
                </a:solidFill>
                <a:latin typeface="Microsoft Sans Serif"/>
                <a:cs typeface="Microsoft Sans Serif"/>
              </a:rPr>
              <a:t>d</a:t>
            </a:r>
            <a:r>
              <a:rPr sz="2800" spc="-9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240" dirty="0">
                <a:solidFill>
                  <a:schemeClr val="bg1"/>
                </a:solidFill>
                <a:latin typeface="Microsoft Sans Serif"/>
                <a:cs typeface="Microsoft Sans Serif"/>
              </a:rPr>
              <a:t>pol</a:t>
            </a:r>
            <a:r>
              <a:rPr sz="2800" spc="-135" dirty="0">
                <a:solidFill>
                  <a:schemeClr val="bg1"/>
                </a:solidFill>
                <a:latin typeface="Microsoft Sans Serif"/>
                <a:cs typeface="Microsoft Sans Serif"/>
              </a:rPr>
              <a:t>i</a:t>
            </a:r>
            <a:r>
              <a:rPr sz="2800" spc="-290" dirty="0">
                <a:solidFill>
                  <a:schemeClr val="bg1"/>
                </a:solidFill>
                <a:latin typeface="Microsoft Sans Serif"/>
                <a:cs typeface="Microsoft Sans Serif"/>
              </a:rPr>
              <a:t>meto</a:t>
            </a:r>
            <a:r>
              <a:rPr sz="2800" spc="-250" dirty="0">
                <a:solidFill>
                  <a:schemeClr val="bg1"/>
                </a:solidFill>
                <a:latin typeface="Microsoft Sans Serif"/>
                <a:cs typeface="Microsoft Sans Serif"/>
              </a:rPr>
              <a:t>k</a:t>
            </a:r>
            <a:r>
              <a:rPr sz="2800" spc="-270" dirty="0">
                <a:solidFill>
                  <a:schemeClr val="bg1"/>
                </a:solidFill>
                <a:latin typeface="Microsoft Sans Serif"/>
                <a:cs typeface="Microsoft Sans Serif"/>
              </a:rPr>
              <a:t>s</a:t>
            </a:r>
            <a:r>
              <a:rPr sz="2800" spc="-120" dirty="0">
                <a:solidFill>
                  <a:schemeClr val="bg1"/>
                </a:solidFill>
                <a:latin typeface="Microsoft Sans Serif"/>
                <a:cs typeface="Microsoft Sans Serif"/>
              </a:rPr>
              <a:t>i</a:t>
            </a:r>
            <a:r>
              <a:rPr sz="2800" spc="-6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145" dirty="0">
                <a:solidFill>
                  <a:schemeClr val="bg1"/>
                </a:solidFill>
                <a:latin typeface="Microsoft Sans Serif"/>
                <a:cs typeface="Microsoft Sans Serif"/>
              </a:rPr>
              <a:t>:</a:t>
            </a:r>
            <a:r>
              <a:rPr sz="2800" spc="-11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250" dirty="0">
                <a:solidFill>
                  <a:schemeClr val="bg1"/>
                </a:solidFill>
                <a:latin typeface="Microsoft Sans Serif"/>
                <a:cs typeface="Microsoft Sans Serif"/>
              </a:rPr>
              <a:t>s</a:t>
            </a:r>
            <a:r>
              <a:rPr sz="2800" spc="-215" dirty="0">
                <a:solidFill>
                  <a:schemeClr val="bg1"/>
                </a:solidFill>
                <a:latin typeface="Microsoft Sans Serif"/>
                <a:cs typeface="Microsoft Sans Serif"/>
              </a:rPr>
              <a:t>inensetin,  </a:t>
            </a:r>
            <a:r>
              <a:rPr sz="2800" spc="-235" dirty="0">
                <a:solidFill>
                  <a:schemeClr val="bg1"/>
                </a:solidFill>
                <a:latin typeface="Microsoft Sans Serif"/>
                <a:cs typeface="Microsoft Sans Serif"/>
              </a:rPr>
              <a:t>eupatorin;</a:t>
            </a:r>
            <a:r>
              <a:rPr sz="2800" spc="-8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295" dirty="0">
                <a:solidFill>
                  <a:schemeClr val="bg1"/>
                </a:solidFill>
                <a:latin typeface="Microsoft Sans Serif"/>
                <a:cs typeface="Microsoft Sans Serif"/>
              </a:rPr>
              <a:t>garam</a:t>
            </a:r>
            <a:r>
              <a:rPr sz="2800" spc="-9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240" dirty="0">
                <a:solidFill>
                  <a:schemeClr val="bg1"/>
                </a:solidFill>
                <a:latin typeface="Microsoft Sans Serif"/>
                <a:cs typeface="Microsoft Sans Serif"/>
              </a:rPr>
              <a:t>kalium;</a:t>
            </a:r>
            <a:r>
              <a:rPr sz="2800" spc="-9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285" dirty="0">
                <a:solidFill>
                  <a:schemeClr val="bg1"/>
                </a:solidFill>
                <a:latin typeface="Microsoft Sans Serif"/>
                <a:cs typeface="Microsoft Sans Serif"/>
              </a:rPr>
              <a:t>dan</a:t>
            </a:r>
            <a:r>
              <a:rPr sz="2800" spc="-10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210" dirty="0">
                <a:solidFill>
                  <a:schemeClr val="bg1"/>
                </a:solidFill>
                <a:latin typeface="Microsoft Sans Serif"/>
                <a:cs typeface="Microsoft Sans Serif"/>
              </a:rPr>
              <a:t>inositol</a:t>
            </a:r>
            <a:r>
              <a:rPr sz="2800" spc="-1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220" dirty="0">
                <a:solidFill>
                  <a:schemeClr val="bg1"/>
                </a:solidFill>
                <a:latin typeface="Wingdings"/>
                <a:cs typeface="Wingdings"/>
              </a:rPr>
              <a:t></a:t>
            </a:r>
            <a:r>
              <a:rPr sz="2800" b="1" spc="-220" dirty="0">
                <a:solidFill>
                  <a:schemeClr val="bg1"/>
                </a:solidFill>
                <a:latin typeface="Arial"/>
                <a:cs typeface="Arial"/>
              </a:rPr>
              <a:t>Diuretika</a:t>
            </a:r>
            <a:endParaRPr sz="2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55600" marR="5080" indent="-342900">
              <a:lnSpc>
                <a:spcPct val="100299"/>
              </a:lnSpc>
              <a:spcBef>
                <a:spcPts val="555"/>
              </a:spcBef>
              <a:tabLst>
                <a:tab pos="968375" algn="l"/>
              </a:tabLst>
            </a:pPr>
            <a:r>
              <a:rPr sz="2800" b="1" spc="-270" dirty="0">
                <a:solidFill>
                  <a:schemeClr val="bg1"/>
                </a:solidFill>
                <a:latin typeface="Arial"/>
                <a:cs typeface="Arial"/>
              </a:rPr>
              <a:t>Efek</a:t>
            </a:r>
            <a:r>
              <a:rPr sz="2800" b="1" spc="-1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spc="-170" dirty="0">
                <a:solidFill>
                  <a:schemeClr val="bg1"/>
                </a:solidFill>
                <a:latin typeface="Arial"/>
                <a:cs typeface="Arial"/>
              </a:rPr>
              <a:t>:	</a:t>
            </a:r>
            <a:r>
              <a:rPr sz="2800" b="1" spc="-260" dirty="0">
                <a:solidFill>
                  <a:schemeClr val="bg1"/>
                </a:solidFill>
                <a:latin typeface="Arial"/>
                <a:cs typeface="Arial"/>
              </a:rPr>
              <a:t>Sinergis</a:t>
            </a:r>
            <a:r>
              <a:rPr sz="2800" b="1" spc="-1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spc="-220" dirty="0">
                <a:solidFill>
                  <a:schemeClr val="bg1"/>
                </a:solidFill>
                <a:latin typeface="Arial"/>
                <a:cs typeface="Arial"/>
              </a:rPr>
              <a:t>(Supra-additif)</a:t>
            </a:r>
            <a:r>
              <a:rPr sz="2800" spc="-220" dirty="0">
                <a:solidFill>
                  <a:schemeClr val="bg1"/>
                </a:solidFill>
                <a:latin typeface="Wingdings"/>
                <a:cs typeface="Wingdings"/>
              </a:rPr>
              <a:t></a:t>
            </a:r>
            <a:r>
              <a:rPr sz="2800" spc="-6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b="1" spc="-300" dirty="0">
                <a:solidFill>
                  <a:schemeClr val="bg1"/>
                </a:solidFill>
                <a:latin typeface="Arial"/>
                <a:cs typeface="Arial"/>
              </a:rPr>
              <a:t>Penurunan</a:t>
            </a:r>
            <a:r>
              <a:rPr sz="2800" b="1" spc="-1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spc="-275" dirty="0">
                <a:solidFill>
                  <a:schemeClr val="bg1"/>
                </a:solidFill>
                <a:latin typeface="Arial"/>
                <a:cs typeface="Arial"/>
              </a:rPr>
              <a:t>tekanan </a:t>
            </a:r>
            <a:r>
              <a:rPr sz="2800" b="1" spc="-7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spc="-280" dirty="0">
                <a:solidFill>
                  <a:schemeClr val="bg1"/>
                </a:solidFill>
                <a:latin typeface="Arial"/>
                <a:cs typeface="Arial"/>
              </a:rPr>
              <a:t>darah</a:t>
            </a:r>
            <a:endParaRPr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40103" y="895858"/>
            <a:ext cx="7759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spc="-5" dirty="0">
                <a:latin typeface="Arial Black"/>
                <a:cs typeface="Arial Black"/>
              </a:rPr>
              <a:t>INTERAKSI</a:t>
            </a:r>
            <a:r>
              <a:rPr sz="3600" spc="-35" dirty="0">
                <a:latin typeface="Arial Black"/>
                <a:cs typeface="Arial Black"/>
              </a:rPr>
              <a:t> </a:t>
            </a:r>
            <a:r>
              <a:rPr sz="3600" spc="-40" dirty="0">
                <a:latin typeface="Arial Black"/>
                <a:cs typeface="Arial Black"/>
              </a:rPr>
              <a:t>FARMAKODINAMIK</a:t>
            </a:r>
            <a:endParaRPr sz="3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6303" y="804798"/>
            <a:ext cx="7759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spc="-5" dirty="0">
                <a:latin typeface="Arial Black"/>
                <a:cs typeface="Arial Black"/>
              </a:rPr>
              <a:t>INTERAKSI</a:t>
            </a:r>
            <a:r>
              <a:rPr sz="3600" spc="-35" dirty="0">
                <a:latin typeface="Arial Black"/>
                <a:cs typeface="Arial Black"/>
              </a:rPr>
              <a:t> </a:t>
            </a:r>
            <a:r>
              <a:rPr sz="3600" spc="-40" dirty="0">
                <a:latin typeface="Arial Black"/>
                <a:cs typeface="Arial Black"/>
              </a:rPr>
              <a:t>FARMAKODINAMIK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19200" y="1463357"/>
            <a:ext cx="10134599" cy="2297423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spcBef>
                <a:spcPts val="894"/>
              </a:spcBef>
            </a:pPr>
            <a:r>
              <a:rPr sz="3200" spc="-5" dirty="0">
                <a:solidFill>
                  <a:schemeClr val="bg1"/>
                </a:solidFill>
                <a:latin typeface="Calibri"/>
                <a:cs typeface="Calibri"/>
              </a:rPr>
              <a:t>R/- </a:t>
            </a:r>
            <a:r>
              <a:rPr sz="3200" i="1" dirty="0">
                <a:solidFill>
                  <a:schemeClr val="bg1"/>
                </a:solidFill>
                <a:latin typeface="Calibri"/>
                <a:cs typeface="Calibri"/>
              </a:rPr>
              <a:t>Bupleurum</a:t>
            </a:r>
            <a:r>
              <a:rPr sz="3200" i="1" spc="-15" dirty="0">
                <a:solidFill>
                  <a:schemeClr val="bg1"/>
                </a:solidFill>
                <a:latin typeface="Calibri"/>
                <a:cs typeface="Calibri"/>
              </a:rPr>
              <a:t> falcatum</a:t>
            </a:r>
            <a:r>
              <a:rPr sz="3200" i="1" spc="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chemeClr val="bg1"/>
                </a:solidFill>
                <a:latin typeface="Calibri"/>
                <a:cs typeface="Calibri"/>
              </a:rPr>
              <a:t>+</a:t>
            </a:r>
            <a:r>
              <a:rPr sz="3200" i="1" spc="-5" dirty="0">
                <a:solidFill>
                  <a:schemeClr val="bg1"/>
                </a:solidFill>
                <a:latin typeface="Calibri"/>
                <a:cs typeface="Calibri"/>
              </a:rPr>
              <a:t> Sedatif</a:t>
            </a:r>
            <a:endParaRPr sz="32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473075">
              <a:spcBef>
                <a:spcPts val="795"/>
              </a:spcBef>
            </a:pPr>
            <a:r>
              <a:rPr sz="3200" b="1" spc="-35" dirty="0">
                <a:solidFill>
                  <a:schemeClr val="bg1"/>
                </a:solidFill>
                <a:latin typeface="Calibri"/>
                <a:cs typeface="Calibri"/>
              </a:rPr>
              <a:t>Efek:</a:t>
            </a:r>
            <a:r>
              <a:rPr sz="3200" b="1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chemeClr val="bg1"/>
                </a:solidFill>
                <a:latin typeface="Calibri"/>
                <a:cs typeface="Calibri"/>
              </a:rPr>
              <a:t>Potensiasi</a:t>
            </a:r>
            <a:r>
              <a:rPr sz="3200" b="1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chemeClr val="bg1"/>
                </a:solidFill>
                <a:latin typeface="Wingdings"/>
                <a:cs typeface="Wingdings"/>
              </a:rPr>
              <a:t></a:t>
            </a:r>
            <a:r>
              <a:rPr sz="3200" spc="-8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b="1" spc="-30" dirty="0">
                <a:solidFill>
                  <a:schemeClr val="bg1"/>
                </a:solidFill>
                <a:latin typeface="Calibri"/>
                <a:cs typeface="Calibri"/>
              </a:rPr>
              <a:t>efek</a:t>
            </a:r>
            <a:r>
              <a:rPr sz="3200" b="1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chemeClr val="bg1"/>
                </a:solidFill>
                <a:latin typeface="Calibri"/>
                <a:cs typeface="Calibri"/>
              </a:rPr>
              <a:t>sedatif</a:t>
            </a:r>
            <a:endParaRPr sz="32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55600" marR="5080" indent="-342900"/>
            <a:r>
              <a:rPr sz="3200" spc="-5" dirty="0">
                <a:solidFill>
                  <a:schemeClr val="bg1"/>
                </a:solidFill>
                <a:latin typeface="Calibri"/>
                <a:cs typeface="Calibri"/>
              </a:rPr>
              <a:t>R/Clavulanic</a:t>
            </a:r>
            <a:r>
              <a:rPr sz="3200" spc="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chemeClr val="bg1"/>
                </a:solidFill>
                <a:latin typeface="Calibri"/>
                <a:cs typeface="Calibri"/>
              </a:rPr>
              <a:t>acid</a:t>
            </a:r>
            <a:r>
              <a:rPr sz="32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chemeClr val="bg1"/>
                </a:solidFill>
                <a:latin typeface="Calibri"/>
                <a:cs typeface="Calibri"/>
              </a:rPr>
              <a:t>(beta-lactamase</a:t>
            </a:r>
            <a:r>
              <a:rPr sz="32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chemeClr val="bg1"/>
                </a:solidFill>
                <a:latin typeface="Calibri"/>
                <a:cs typeface="Calibri"/>
              </a:rPr>
              <a:t>inhibitor)+ </a:t>
            </a:r>
            <a:r>
              <a:rPr sz="3200" spc="-7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chemeClr val="bg1"/>
                </a:solidFill>
                <a:latin typeface="Calibri"/>
                <a:cs typeface="Calibri"/>
              </a:rPr>
              <a:t>Penicillin</a:t>
            </a:r>
            <a:endParaRPr sz="32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55600" marR="6350">
              <a:lnSpc>
                <a:spcPts val="3820"/>
              </a:lnSpc>
              <a:spcBef>
                <a:spcPts val="915"/>
              </a:spcBef>
            </a:pPr>
            <a:r>
              <a:rPr sz="3200" b="1" spc="-35" dirty="0">
                <a:solidFill>
                  <a:schemeClr val="bg1"/>
                </a:solidFill>
                <a:latin typeface="Calibri"/>
                <a:cs typeface="Calibri"/>
              </a:rPr>
              <a:t>Efek: </a:t>
            </a:r>
            <a:r>
              <a:rPr sz="3200" b="1" spc="-10" dirty="0">
                <a:solidFill>
                  <a:schemeClr val="bg1"/>
                </a:solidFill>
                <a:latin typeface="Calibri"/>
                <a:cs typeface="Calibri"/>
              </a:rPr>
              <a:t>Potensiasi </a:t>
            </a:r>
            <a:r>
              <a:rPr sz="3200" dirty="0">
                <a:solidFill>
                  <a:schemeClr val="bg1"/>
                </a:solidFill>
                <a:latin typeface="Wingdings"/>
                <a:cs typeface="Wingdings"/>
              </a:rPr>
              <a:t>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chemeClr val="bg1"/>
                </a:solidFill>
                <a:latin typeface="Calibri"/>
                <a:cs typeface="Calibri"/>
              </a:rPr>
              <a:t>menurunkan </a:t>
            </a:r>
            <a:r>
              <a:rPr sz="3200" b="1" spc="-15" dirty="0">
                <a:solidFill>
                  <a:schemeClr val="bg1"/>
                </a:solidFill>
                <a:latin typeface="Calibri"/>
                <a:cs typeface="Calibri"/>
              </a:rPr>
              <a:t>resistensi </a:t>
            </a:r>
            <a:r>
              <a:rPr sz="3200" b="1" spc="-7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chemeClr val="bg1"/>
                </a:solidFill>
                <a:latin typeface="Calibri"/>
                <a:cs typeface="Calibri"/>
              </a:rPr>
              <a:t>penicillin</a:t>
            </a:r>
            <a:endParaRPr sz="3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6303" y="804798"/>
            <a:ext cx="7759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spc="-5" dirty="0">
                <a:latin typeface="Arial Black"/>
                <a:cs typeface="Arial Black"/>
              </a:rPr>
              <a:t>INTERAKSI</a:t>
            </a:r>
            <a:r>
              <a:rPr sz="3600" spc="-35" dirty="0">
                <a:latin typeface="Arial Black"/>
                <a:cs typeface="Arial Black"/>
              </a:rPr>
              <a:t> </a:t>
            </a:r>
            <a:r>
              <a:rPr sz="3600" spc="-40" dirty="0">
                <a:latin typeface="Arial Black"/>
                <a:cs typeface="Arial Black"/>
              </a:rPr>
              <a:t>FARMAKODINAMIK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1712393"/>
            <a:ext cx="11430000" cy="339708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55600" marR="850265" indent="-342900">
              <a:lnSpc>
                <a:spcPts val="3820"/>
              </a:lnSpc>
              <a:spcBef>
                <a:spcPts val="250"/>
              </a:spcBef>
            </a:pPr>
            <a:r>
              <a:rPr sz="3200" dirty="0">
                <a:solidFill>
                  <a:schemeClr val="bg1"/>
                </a:solidFill>
                <a:latin typeface="Calibri"/>
                <a:cs typeface="Calibri"/>
              </a:rPr>
              <a:t>R/ </a:t>
            </a:r>
            <a:r>
              <a:rPr sz="3200" spc="-20" dirty="0">
                <a:solidFill>
                  <a:schemeClr val="bg1"/>
                </a:solidFill>
                <a:latin typeface="Calibri"/>
                <a:cs typeface="Calibri"/>
              </a:rPr>
              <a:t>Kunyit </a:t>
            </a:r>
            <a:r>
              <a:rPr sz="3200" dirty="0">
                <a:solidFill>
                  <a:schemeClr val="bg1"/>
                </a:solidFill>
                <a:latin typeface="Calibri"/>
                <a:cs typeface="Calibri"/>
              </a:rPr>
              <a:t>+ </a:t>
            </a:r>
            <a:r>
              <a:rPr sz="3200" spc="-10" dirty="0">
                <a:solidFill>
                  <a:schemeClr val="bg1"/>
                </a:solidFill>
                <a:latin typeface="Calibri"/>
                <a:cs typeface="Calibri"/>
              </a:rPr>
              <a:t>Bawang </a:t>
            </a:r>
            <a:r>
              <a:rPr sz="3200" spc="-5" dirty="0">
                <a:solidFill>
                  <a:schemeClr val="bg1"/>
                </a:solidFill>
                <a:latin typeface="Calibri"/>
                <a:cs typeface="Calibri"/>
              </a:rPr>
              <a:t>putih </a:t>
            </a:r>
            <a:r>
              <a:rPr sz="3200" spc="5" dirty="0">
                <a:solidFill>
                  <a:schemeClr val="bg1"/>
                </a:solidFill>
                <a:latin typeface="Wingdings"/>
                <a:cs typeface="Wingdings"/>
              </a:rPr>
              <a:t></a:t>
            </a:r>
            <a:r>
              <a:rPr sz="32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chemeClr val="bg1"/>
                </a:solidFill>
                <a:latin typeface="Calibri"/>
                <a:cs typeface="Calibri"/>
              </a:rPr>
              <a:t>menurunkan </a:t>
            </a:r>
            <a:r>
              <a:rPr sz="3200" spc="-7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chemeClr val="bg1"/>
                </a:solidFill>
                <a:latin typeface="Calibri"/>
                <a:cs typeface="Calibri"/>
              </a:rPr>
              <a:t>kolesterol</a:t>
            </a:r>
            <a:endParaRPr sz="32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 marR="5080">
              <a:lnSpc>
                <a:spcPts val="4610"/>
              </a:lnSpc>
              <a:spcBef>
                <a:spcPts val="180"/>
              </a:spcBef>
            </a:pPr>
            <a:r>
              <a:rPr sz="3200" dirty="0">
                <a:solidFill>
                  <a:schemeClr val="bg1"/>
                </a:solidFill>
                <a:latin typeface="Calibri"/>
                <a:cs typeface="Calibri"/>
              </a:rPr>
              <a:t>R/ </a:t>
            </a:r>
            <a:r>
              <a:rPr sz="3200" spc="-30" dirty="0">
                <a:solidFill>
                  <a:schemeClr val="bg1"/>
                </a:solidFill>
                <a:latin typeface="Calibri"/>
                <a:cs typeface="Calibri"/>
              </a:rPr>
              <a:t>Pare </a:t>
            </a:r>
            <a:r>
              <a:rPr sz="3200" dirty="0">
                <a:solidFill>
                  <a:schemeClr val="bg1"/>
                </a:solidFill>
                <a:latin typeface="Calibri"/>
                <a:cs typeface="Calibri"/>
              </a:rPr>
              <a:t>+ </a:t>
            </a:r>
            <a:r>
              <a:rPr sz="3200" spc="-15" dirty="0">
                <a:solidFill>
                  <a:schemeClr val="bg1"/>
                </a:solidFill>
                <a:latin typeface="Calibri"/>
                <a:cs typeface="Calibri"/>
              </a:rPr>
              <a:t>Brotowali </a:t>
            </a:r>
            <a:r>
              <a:rPr sz="3200" dirty="0">
                <a:solidFill>
                  <a:schemeClr val="bg1"/>
                </a:solidFill>
                <a:latin typeface="Wingdings"/>
                <a:cs typeface="Wingdings"/>
              </a:rPr>
              <a:t>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chemeClr val="bg1"/>
                </a:solidFill>
                <a:latin typeface="Calibri"/>
                <a:cs typeface="Calibri"/>
              </a:rPr>
              <a:t>menurunkan </a:t>
            </a:r>
            <a:r>
              <a:rPr sz="3200" dirty="0">
                <a:solidFill>
                  <a:schemeClr val="bg1"/>
                </a:solidFill>
                <a:latin typeface="Calibri"/>
                <a:cs typeface="Calibri"/>
              </a:rPr>
              <a:t>gula </a:t>
            </a:r>
            <a:r>
              <a:rPr sz="3200" spc="-15" dirty="0">
                <a:solidFill>
                  <a:schemeClr val="bg1"/>
                </a:solidFill>
                <a:latin typeface="Calibri"/>
                <a:cs typeface="Calibri"/>
              </a:rPr>
              <a:t>darah </a:t>
            </a:r>
            <a:r>
              <a:rPr sz="3200" spc="-7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chemeClr val="bg1"/>
                </a:solidFill>
                <a:latin typeface="Calibri"/>
                <a:cs typeface="Calibri"/>
              </a:rPr>
              <a:t>R/Garlic</a:t>
            </a:r>
            <a:r>
              <a:rPr sz="3200" dirty="0">
                <a:solidFill>
                  <a:schemeClr val="bg1"/>
                </a:solidFill>
                <a:latin typeface="Calibri"/>
                <a:cs typeface="Calibri"/>
              </a:rPr>
              <a:t> +</a:t>
            </a:r>
            <a:r>
              <a:rPr sz="32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chemeClr val="bg1"/>
                </a:solidFill>
                <a:latin typeface="Calibri"/>
                <a:cs typeface="Calibri"/>
              </a:rPr>
              <a:t>Warfarin</a:t>
            </a:r>
            <a:r>
              <a:rPr sz="32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chemeClr val="bg1"/>
                </a:solidFill>
                <a:latin typeface="Wingdings"/>
                <a:cs typeface="Wingdings"/>
              </a:rPr>
              <a:t></a:t>
            </a:r>
            <a:r>
              <a:rPr sz="3200" spc="-9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spc="-15" dirty="0" err="1">
                <a:solidFill>
                  <a:schemeClr val="bg1"/>
                </a:solidFill>
                <a:latin typeface="Calibri"/>
                <a:cs typeface="Calibri"/>
              </a:rPr>
              <a:t>meningkatkan</a:t>
            </a:r>
            <a:r>
              <a:rPr sz="3200" spc="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spc="-25" dirty="0" err="1">
                <a:solidFill>
                  <a:schemeClr val="bg1"/>
                </a:solidFill>
                <a:latin typeface="Calibri"/>
                <a:cs typeface="Calibri"/>
              </a:rPr>
              <a:t>risiko</a:t>
            </a:r>
            <a:r>
              <a:rPr lang="en-ID" sz="32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spc="-15" dirty="0" err="1">
                <a:solidFill>
                  <a:schemeClr val="bg1"/>
                </a:solidFill>
                <a:latin typeface="Calibri"/>
                <a:cs typeface="Calibri"/>
              </a:rPr>
              <a:t>perdarahan</a:t>
            </a:r>
            <a:r>
              <a:rPr sz="3200" spc="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chemeClr val="bg1"/>
                </a:solidFill>
                <a:latin typeface="Calibri"/>
                <a:cs typeface="Calibri"/>
              </a:rPr>
              <a:t>(efek</a:t>
            </a:r>
            <a:r>
              <a:rPr sz="3200" spc="-15" dirty="0">
                <a:solidFill>
                  <a:schemeClr val="bg1"/>
                </a:solidFill>
                <a:latin typeface="Calibri"/>
                <a:cs typeface="Calibri"/>
              </a:rPr>
              <a:t> negative)</a:t>
            </a:r>
            <a:endParaRPr sz="32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>
              <a:lnSpc>
                <a:spcPts val="3829"/>
              </a:lnSpc>
              <a:spcBef>
                <a:spcPts val="790"/>
              </a:spcBef>
            </a:pPr>
            <a:r>
              <a:rPr sz="3200" dirty="0">
                <a:solidFill>
                  <a:schemeClr val="bg1"/>
                </a:solidFill>
                <a:latin typeface="Calibri"/>
                <a:cs typeface="Calibri"/>
              </a:rPr>
              <a:t>R/</a:t>
            </a:r>
            <a:r>
              <a:rPr sz="32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chemeClr val="bg1"/>
                </a:solidFill>
                <a:latin typeface="Calibri"/>
                <a:cs typeface="Calibri"/>
              </a:rPr>
              <a:t>Antidepresant</a:t>
            </a:r>
            <a:r>
              <a:rPr sz="32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chemeClr val="bg1"/>
                </a:solidFill>
                <a:latin typeface="Calibri"/>
                <a:cs typeface="Calibri"/>
              </a:rPr>
              <a:t>+ </a:t>
            </a:r>
            <a:r>
              <a:rPr sz="3200" spc="-20" dirty="0">
                <a:solidFill>
                  <a:schemeClr val="bg1"/>
                </a:solidFill>
                <a:latin typeface="Calibri"/>
                <a:cs typeface="Calibri"/>
              </a:rPr>
              <a:t>Gingko</a:t>
            </a:r>
            <a:r>
              <a:rPr sz="32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chemeClr val="bg1"/>
                </a:solidFill>
                <a:latin typeface="Calibri"/>
                <a:cs typeface="Calibri"/>
              </a:rPr>
              <a:t>/</a:t>
            </a:r>
            <a:r>
              <a:rPr sz="32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chemeClr val="bg1"/>
                </a:solidFill>
                <a:latin typeface="Calibri"/>
                <a:cs typeface="Calibri"/>
              </a:rPr>
              <a:t>St.John’s</a:t>
            </a:r>
            <a:r>
              <a:rPr sz="3200" spc="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spc="-35" dirty="0">
                <a:solidFill>
                  <a:schemeClr val="bg1"/>
                </a:solidFill>
                <a:latin typeface="Calibri"/>
                <a:cs typeface="Calibri"/>
              </a:rPr>
              <a:t>Wort</a:t>
            </a:r>
            <a:r>
              <a:rPr sz="3200" spc="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chemeClr val="bg1"/>
                </a:solidFill>
                <a:latin typeface="Wingdings"/>
                <a:cs typeface="Wingdings"/>
              </a:rPr>
              <a:t></a:t>
            </a:r>
            <a:r>
              <a:rPr lang="en-ID" sz="3200" dirty="0">
                <a:solidFill>
                  <a:schemeClr val="bg1"/>
                </a:solidFill>
                <a:latin typeface="Wingdings"/>
                <a:cs typeface="Wingdings"/>
              </a:rPr>
              <a:t> </a:t>
            </a:r>
            <a:r>
              <a:rPr sz="3200" spc="-10" dirty="0">
                <a:solidFill>
                  <a:schemeClr val="bg1"/>
                </a:solidFill>
                <a:latin typeface="Calibri"/>
                <a:cs typeface="Calibri"/>
              </a:rPr>
              <a:t>Serotonin </a:t>
            </a:r>
            <a:r>
              <a:rPr sz="3200" spc="-15" dirty="0">
                <a:solidFill>
                  <a:schemeClr val="bg1"/>
                </a:solidFill>
                <a:latin typeface="Calibri"/>
                <a:cs typeface="Calibri"/>
              </a:rPr>
              <a:t>syndrome</a:t>
            </a:r>
            <a:r>
              <a:rPr sz="32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chemeClr val="bg1"/>
                </a:solidFill>
                <a:latin typeface="Calibri"/>
                <a:cs typeface="Calibri"/>
              </a:rPr>
              <a:t>(efek</a:t>
            </a:r>
            <a:r>
              <a:rPr sz="32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chemeClr val="bg1"/>
                </a:solidFill>
                <a:latin typeface="Calibri"/>
                <a:cs typeface="Calibri"/>
              </a:rPr>
              <a:t>negative)</a:t>
            </a:r>
            <a:endParaRPr sz="32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>
              <a:spcBef>
                <a:spcPts val="770"/>
              </a:spcBef>
            </a:pPr>
            <a:r>
              <a:rPr sz="3200" b="1" spc="-35" dirty="0">
                <a:solidFill>
                  <a:schemeClr val="bg1"/>
                </a:solidFill>
                <a:latin typeface="Calibri"/>
                <a:cs typeface="Calibri"/>
              </a:rPr>
              <a:t>Efek:</a:t>
            </a:r>
            <a:r>
              <a:rPr sz="3200" b="1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chemeClr val="bg1"/>
                </a:solidFill>
                <a:latin typeface="Calibri"/>
                <a:cs typeface="Calibri"/>
              </a:rPr>
              <a:t>Additif</a:t>
            </a:r>
            <a:endParaRPr sz="3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0103" y="789178"/>
            <a:ext cx="7759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spc="-5" dirty="0">
                <a:latin typeface="Arial Black"/>
                <a:cs typeface="Arial Black"/>
              </a:rPr>
              <a:t>INTERAKSI</a:t>
            </a:r>
            <a:r>
              <a:rPr sz="3600" spc="-35" dirty="0">
                <a:latin typeface="Arial Black"/>
                <a:cs typeface="Arial Black"/>
              </a:rPr>
              <a:t> </a:t>
            </a:r>
            <a:r>
              <a:rPr sz="3600" spc="-40" dirty="0">
                <a:latin typeface="Arial Black"/>
                <a:cs typeface="Arial Black"/>
              </a:rPr>
              <a:t>FARMAKODINAMIK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1539201"/>
            <a:ext cx="11506199" cy="37512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387340">
              <a:lnSpc>
                <a:spcPct val="120100"/>
              </a:lnSpc>
              <a:spcBef>
                <a:spcPts val="100"/>
              </a:spcBef>
            </a:pPr>
            <a:r>
              <a:rPr sz="2800" spc="-254" dirty="0">
                <a:solidFill>
                  <a:schemeClr val="bg1"/>
                </a:solidFill>
                <a:latin typeface="Microsoft Sans Serif"/>
                <a:cs typeface="Microsoft Sans Serif"/>
              </a:rPr>
              <a:t>R/</a:t>
            </a:r>
            <a:r>
              <a:rPr sz="2800" spc="-10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305" dirty="0" err="1">
                <a:solidFill>
                  <a:schemeClr val="bg1"/>
                </a:solidFill>
                <a:latin typeface="Microsoft Sans Serif"/>
                <a:cs typeface="Microsoft Sans Serif"/>
              </a:rPr>
              <a:t>Daun</a:t>
            </a:r>
            <a:r>
              <a:rPr lang="en-ID" sz="2800" spc="-305" dirty="0">
                <a:solidFill>
                  <a:schemeClr val="bg1"/>
                </a:solidFill>
                <a:latin typeface="Microsoft Sans Serif"/>
                <a:cs typeface="Microsoft Sans Serif"/>
              </a:rPr>
              <a:t>  </a:t>
            </a:r>
            <a:r>
              <a:rPr lang="en-ID" sz="2800" spc="-310" dirty="0">
                <a:solidFill>
                  <a:schemeClr val="bg1"/>
                </a:solidFill>
                <a:latin typeface="Microsoft Sans Serif"/>
                <a:cs typeface="Microsoft Sans Serif"/>
              </a:rPr>
              <a:t>S</a:t>
            </a:r>
            <a:r>
              <a:rPr sz="2800" spc="-310" dirty="0" err="1">
                <a:solidFill>
                  <a:schemeClr val="bg1"/>
                </a:solidFill>
                <a:latin typeface="Microsoft Sans Serif"/>
                <a:cs typeface="Microsoft Sans Serif"/>
              </a:rPr>
              <a:t>e</a:t>
            </a:r>
            <a:r>
              <a:rPr sz="2800" spc="-300" dirty="0" err="1">
                <a:solidFill>
                  <a:schemeClr val="bg1"/>
                </a:solidFill>
                <a:latin typeface="Microsoft Sans Serif"/>
                <a:cs typeface="Microsoft Sans Serif"/>
              </a:rPr>
              <a:t>n</a:t>
            </a:r>
            <a:r>
              <a:rPr sz="2800" spc="-215" dirty="0" err="1">
                <a:solidFill>
                  <a:schemeClr val="bg1"/>
                </a:solidFill>
                <a:latin typeface="Microsoft Sans Serif"/>
                <a:cs typeface="Microsoft Sans Serif"/>
              </a:rPr>
              <a:t>na</a:t>
            </a:r>
            <a:r>
              <a:rPr sz="2800" spc="-215" dirty="0">
                <a:solidFill>
                  <a:schemeClr val="bg1"/>
                </a:solidFill>
                <a:latin typeface="Microsoft Sans Serif"/>
                <a:cs typeface="Microsoft Sans Serif"/>
              </a:rPr>
              <a:t>  </a:t>
            </a:r>
            <a:r>
              <a:rPr sz="2800" spc="-305" dirty="0" err="1">
                <a:solidFill>
                  <a:schemeClr val="bg1"/>
                </a:solidFill>
                <a:latin typeface="Microsoft Sans Serif"/>
                <a:cs typeface="Microsoft Sans Serif"/>
              </a:rPr>
              <a:t>Daun</a:t>
            </a:r>
            <a:r>
              <a:rPr lang="en-ID" sz="2800" spc="-30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560" dirty="0">
                <a:solidFill>
                  <a:schemeClr val="bg1"/>
                </a:solidFill>
                <a:latin typeface="Microsoft Sans Serif"/>
                <a:cs typeface="Microsoft Sans Serif"/>
              </a:rPr>
              <a:t>T</a:t>
            </a:r>
            <a:r>
              <a:rPr lang="en-ID" sz="2800" spc="-290" dirty="0">
                <a:solidFill>
                  <a:schemeClr val="bg1"/>
                </a:solidFill>
                <a:latin typeface="Microsoft Sans Serif"/>
                <a:cs typeface="Microsoft Sans Serif"/>
              </a:rPr>
              <a:t>he</a:t>
            </a:r>
          </a:p>
          <a:p>
            <a:pPr marL="12700" marR="5387340">
              <a:lnSpc>
                <a:spcPct val="120100"/>
              </a:lnSpc>
              <a:spcBef>
                <a:spcPts val="100"/>
              </a:spcBef>
            </a:pPr>
            <a:endParaRPr sz="4000" dirty="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 marL="355600" indent="-342900">
              <a:lnSpc>
                <a:spcPts val="3529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305" dirty="0">
                <a:solidFill>
                  <a:schemeClr val="bg1"/>
                </a:solidFill>
                <a:latin typeface="Microsoft Sans Serif"/>
                <a:cs typeface="Microsoft Sans Serif"/>
              </a:rPr>
              <a:t>Daun</a:t>
            </a:r>
            <a:r>
              <a:rPr sz="2800" spc="-10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300" dirty="0">
                <a:solidFill>
                  <a:schemeClr val="bg1"/>
                </a:solidFill>
                <a:latin typeface="Microsoft Sans Serif"/>
                <a:cs typeface="Microsoft Sans Serif"/>
              </a:rPr>
              <a:t>Sen</a:t>
            </a:r>
            <a:r>
              <a:rPr sz="2800" spc="-295" dirty="0">
                <a:solidFill>
                  <a:schemeClr val="bg1"/>
                </a:solidFill>
                <a:latin typeface="Microsoft Sans Serif"/>
                <a:cs typeface="Microsoft Sans Serif"/>
              </a:rPr>
              <a:t>n</a:t>
            </a:r>
            <a:r>
              <a:rPr sz="2800" spc="-285" dirty="0">
                <a:solidFill>
                  <a:schemeClr val="bg1"/>
                </a:solidFill>
                <a:latin typeface="Microsoft Sans Serif"/>
                <a:cs typeface="Microsoft Sans Serif"/>
              </a:rPr>
              <a:t>a</a:t>
            </a:r>
            <a:r>
              <a:rPr sz="2800" spc="-8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190" dirty="0">
                <a:solidFill>
                  <a:schemeClr val="bg1"/>
                </a:solidFill>
                <a:latin typeface="Microsoft Sans Serif"/>
                <a:cs typeface="Microsoft Sans Serif"/>
              </a:rPr>
              <a:t>(</a:t>
            </a:r>
            <a:r>
              <a:rPr sz="2800" i="1" spc="-260" dirty="0">
                <a:solidFill>
                  <a:schemeClr val="bg1"/>
                </a:solidFill>
                <a:latin typeface="Arial"/>
                <a:cs typeface="Arial"/>
              </a:rPr>
              <a:t>Cassia</a:t>
            </a:r>
            <a:r>
              <a:rPr sz="2800" i="1" spc="-1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i="1" spc="-25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800" i="1" spc="-290" dirty="0">
                <a:solidFill>
                  <a:schemeClr val="bg1"/>
                </a:solidFill>
                <a:latin typeface="Arial"/>
                <a:cs typeface="Arial"/>
              </a:rPr>
              <a:t>en</a:t>
            </a:r>
            <a:r>
              <a:rPr sz="2800" i="1" spc="-300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2800" i="1" spc="-29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800" i="1" spc="-170" dirty="0">
                <a:solidFill>
                  <a:schemeClr val="bg1"/>
                </a:solidFill>
                <a:latin typeface="Arial"/>
                <a:cs typeface="Arial"/>
              </a:rPr>
              <a:t>)</a:t>
            </a:r>
            <a:r>
              <a:rPr sz="2800" i="1" spc="-1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i="1" spc="-140" dirty="0">
                <a:solidFill>
                  <a:schemeClr val="bg1"/>
                </a:solidFill>
                <a:latin typeface="Arial"/>
                <a:cs typeface="Arial"/>
              </a:rPr>
              <a:t>:</a:t>
            </a:r>
            <a:r>
              <a:rPr sz="2800" i="1" spc="-29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i="1" spc="-34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800" i="1" spc="-300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2800" i="1" spc="-215" dirty="0">
                <a:solidFill>
                  <a:schemeClr val="bg1"/>
                </a:solidFill>
                <a:latin typeface="Arial"/>
                <a:cs typeface="Arial"/>
              </a:rPr>
              <a:t>trakin</a:t>
            </a:r>
            <a:r>
              <a:rPr sz="2800" i="1" spc="-300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2800" i="1" spc="-285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2800" i="1" spc="-1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i="1" spc="-340" dirty="0" err="1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800" i="1" spc="-300" dirty="0" err="1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800" i="1" spc="-280" dirty="0" err="1">
                <a:solidFill>
                  <a:schemeClr val="bg1"/>
                </a:solidFill>
                <a:latin typeface="Arial"/>
                <a:cs typeface="Arial"/>
              </a:rPr>
              <a:t>nos</a:t>
            </a:r>
            <a:r>
              <a:rPr sz="2800" i="1" spc="-125" dirty="0" err="1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800" i="1" spc="-290" dirty="0" err="1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sz="2800" i="1" spc="-285" dirty="0" err="1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800" i="1" spc="-1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950" spc="-150" dirty="0">
                <a:solidFill>
                  <a:schemeClr val="bg1"/>
                </a:solidFill>
                <a:latin typeface="Wingdings"/>
                <a:cs typeface="Wingdings"/>
              </a:rPr>
              <a:t></a:t>
            </a:r>
            <a:r>
              <a:rPr sz="2800" i="1" spc="-260" dirty="0" err="1">
                <a:solidFill>
                  <a:schemeClr val="bg1"/>
                </a:solidFill>
                <a:latin typeface="Arial"/>
                <a:cs typeface="Arial"/>
              </a:rPr>
              <a:t>Laksansia</a:t>
            </a:r>
            <a:endParaRPr sz="2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55600" marR="5080" indent="-342900">
              <a:lnSpc>
                <a:spcPts val="3350"/>
              </a:lnSpc>
              <a:spcBef>
                <a:spcPts val="7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305" dirty="0">
                <a:solidFill>
                  <a:schemeClr val="bg1"/>
                </a:solidFill>
                <a:latin typeface="Microsoft Sans Serif"/>
                <a:cs typeface="Microsoft Sans Serif"/>
              </a:rPr>
              <a:t>Daun</a:t>
            </a:r>
            <a:r>
              <a:rPr sz="2800" spc="-1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560" dirty="0">
                <a:solidFill>
                  <a:schemeClr val="bg1"/>
                </a:solidFill>
                <a:latin typeface="Microsoft Sans Serif"/>
                <a:cs typeface="Microsoft Sans Serif"/>
              </a:rPr>
              <a:t>T</a:t>
            </a:r>
            <a:r>
              <a:rPr sz="2800" spc="-290" dirty="0">
                <a:solidFill>
                  <a:schemeClr val="bg1"/>
                </a:solidFill>
                <a:latin typeface="Microsoft Sans Serif"/>
                <a:cs typeface="Microsoft Sans Serif"/>
              </a:rPr>
              <a:t>e</a:t>
            </a:r>
            <a:r>
              <a:rPr sz="2800" spc="-285" dirty="0">
                <a:solidFill>
                  <a:schemeClr val="bg1"/>
                </a:solidFill>
                <a:latin typeface="Microsoft Sans Serif"/>
                <a:cs typeface="Microsoft Sans Serif"/>
              </a:rPr>
              <a:t>h</a:t>
            </a:r>
            <a:r>
              <a:rPr sz="2800" spc="-11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170" dirty="0">
                <a:solidFill>
                  <a:schemeClr val="bg1"/>
                </a:solidFill>
                <a:latin typeface="Microsoft Sans Serif"/>
                <a:cs typeface="Microsoft Sans Serif"/>
              </a:rPr>
              <a:t>(</a:t>
            </a:r>
            <a:r>
              <a:rPr sz="2800" spc="-365" dirty="0">
                <a:solidFill>
                  <a:schemeClr val="bg1"/>
                </a:solidFill>
                <a:latin typeface="Microsoft Sans Serif"/>
                <a:cs typeface="Microsoft Sans Serif"/>
              </a:rPr>
              <a:t>C</a:t>
            </a:r>
            <a:r>
              <a:rPr sz="2800" spc="-290" dirty="0">
                <a:solidFill>
                  <a:schemeClr val="bg1"/>
                </a:solidFill>
                <a:latin typeface="Microsoft Sans Serif"/>
                <a:cs typeface="Microsoft Sans Serif"/>
              </a:rPr>
              <a:t>amel</a:t>
            </a:r>
            <a:r>
              <a:rPr sz="2800" spc="-135" dirty="0">
                <a:solidFill>
                  <a:schemeClr val="bg1"/>
                </a:solidFill>
                <a:latin typeface="Microsoft Sans Serif"/>
                <a:cs typeface="Microsoft Sans Serif"/>
              </a:rPr>
              <a:t>l</a:t>
            </a:r>
            <a:r>
              <a:rPr sz="2800" spc="-125" dirty="0">
                <a:solidFill>
                  <a:schemeClr val="bg1"/>
                </a:solidFill>
                <a:latin typeface="Microsoft Sans Serif"/>
                <a:cs typeface="Microsoft Sans Serif"/>
              </a:rPr>
              <a:t>i</a:t>
            </a:r>
            <a:r>
              <a:rPr sz="2800" spc="-295" dirty="0">
                <a:solidFill>
                  <a:schemeClr val="bg1"/>
                </a:solidFill>
                <a:latin typeface="Microsoft Sans Serif"/>
                <a:cs typeface="Microsoft Sans Serif"/>
              </a:rPr>
              <a:t>a</a:t>
            </a:r>
            <a:r>
              <a:rPr sz="2800" spc="-6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254" dirty="0">
                <a:solidFill>
                  <a:schemeClr val="bg1"/>
                </a:solidFill>
                <a:latin typeface="Microsoft Sans Serif"/>
                <a:cs typeface="Microsoft Sans Serif"/>
              </a:rPr>
              <a:t>sinens</a:t>
            </a:r>
            <a:r>
              <a:rPr sz="2800" spc="-195" dirty="0">
                <a:solidFill>
                  <a:schemeClr val="bg1"/>
                </a:solidFill>
                <a:latin typeface="Microsoft Sans Serif"/>
                <a:cs typeface="Microsoft Sans Serif"/>
              </a:rPr>
              <a:t>is</a:t>
            </a:r>
            <a:r>
              <a:rPr sz="2800" spc="-175" dirty="0">
                <a:solidFill>
                  <a:schemeClr val="bg1"/>
                </a:solidFill>
                <a:latin typeface="Microsoft Sans Serif"/>
                <a:cs typeface="Microsoft Sans Serif"/>
              </a:rPr>
              <a:t>)</a:t>
            </a:r>
            <a:r>
              <a:rPr sz="2800" spc="-9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145" dirty="0">
                <a:solidFill>
                  <a:schemeClr val="bg1"/>
                </a:solidFill>
                <a:latin typeface="Microsoft Sans Serif"/>
                <a:cs typeface="Microsoft Sans Serif"/>
              </a:rPr>
              <a:t>:</a:t>
            </a:r>
            <a:r>
              <a:rPr sz="2800" spc="-14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560" dirty="0">
                <a:solidFill>
                  <a:schemeClr val="bg1"/>
                </a:solidFill>
                <a:latin typeface="Microsoft Sans Serif"/>
                <a:cs typeface="Microsoft Sans Serif"/>
              </a:rPr>
              <a:t>T</a:t>
            </a:r>
            <a:r>
              <a:rPr sz="2800" spc="-235" dirty="0">
                <a:solidFill>
                  <a:schemeClr val="bg1"/>
                </a:solidFill>
                <a:latin typeface="Microsoft Sans Serif"/>
                <a:cs typeface="Microsoft Sans Serif"/>
              </a:rPr>
              <a:t>ani</a:t>
            </a:r>
            <a:r>
              <a:rPr sz="2800" spc="-290" dirty="0">
                <a:solidFill>
                  <a:schemeClr val="bg1"/>
                </a:solidFill>
                <a:latin typeface="Microsoft Sans Serif"/>
                <a:cs typeface="Microsoft Sans Serif"/>
              </a:rPr>
              <a:t>n</a:t>
            </a:r>
            <a:r>
              <a:rPr sz="2800" spc="-11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340" dirty="0">
                <a:solidFill>
                  <a:schemeClr val="bg1"/>
                </a:solidFill>
                <a:latin typeface="Microsoft Sans Serif"/>
                <a:cs typeface="Microsoft Sans Serif"/>
              </a:rPr>
              <a:t>E</a:t>
            </a:r>
            <a:r>
              <a:rPr sz="2800" spc="-390" dirty="0">
                <a:solidFill>
                  <a:schemeClr val="bg1"/>
                </a:solidFill>
                <a:latin typeface="Microsoft Sans Serif"/>
                <a:cs typeface="Microsoft Sans Serif"/>
              </a:rPr>
              <a:t>G</a:t>
            </a:r>
            <a:r>
              <a:rPr sz="2800" spc="-385" dirty="0">
                <a:solidFill>
                  <a:schemeClr val="bg1"/>
                </a:solidFill>
                <a:latin typeface="Microsoft Sans Serif"/>
                <a:cs typeface="Microsoft Sans Serif"/>
              </a:rPr>
              <a:t>CG</a:t>
            </a:r>
            <a:r>
              <a:rPr sz="2800" spc="-8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229" dirty="0">
                <a:solidFill>
                  <a:schemeClr val="bg1"/>
                </a:solidFill>
                <a:latin typeface="Microsoft Sans Serif"/>
                <a:cs typeface="Microsoft Sans Serif"/>
              </a:rPr>
              <a:t>(Epi</a:t>
            </a:r>
            <a:r>
              <a:rPr sz="2800" spc="-10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220" dirty="0">
                <a:solidFill>
                  <a:schemeClr val="bg1"/>
                </a:solidFill>
                <a:latin typeface="Microsoft Sans Serif"/>
                <a:cs typeface="Microsoft Sans Serif"/>
              </a:rPr>
              <a:t>Gallo  </a:t>
            </a:r>
            <a:r>
              <a:rPr sz="2800" spc="-270" dirty="0">
                <a:solidFill>
                  <a:schemeClr val="bg1"/>
                </a:solidFill>
                <a:latin typeface="Microsoft Sans Serif"/>
                <a:cs typeface="Microsoft Sans Serif"/>
              </a:rPr>
              <a:t>Cate</a:t>
            </a:r>
            <a:r>
              <a:rPr sz="2800" spc="-250" dirty="0">
                <a:solidFill>
                  <a:schemeClr val="bg1"/>
                </a:solidFill>
                <a:latin typeface="Microsoft Sans Serif"/>
                <a:cs typeface="Microsoft Sans Serif"/>
              </a:rPr>
              <a:t>c</a:t>
            </a:r>
            <a:r>
              <a:rPr sz="2800" spc="-210" dirty="0">
                <a:solidFill>
                  <a:schemeClr val="bg1"/>
                </a:solidFill>
                <a:latin typeface="Microsoft Sans Serif"/>
                <a:cs typeface="Microsoft Sans Serif"/>
              </a:rPr>
              <a:t>hi</a:t>
            </a:r>
            <a:r>
              <a:rPr sz="2800" spc="-290" dirty="0">
                <a:solidFill>
                  <a:schemeClr val="bg1"/>
                </a:solidFill>
                <a:latin typeface="Microsoft Sans Serif"/>
                <a:cs typeface="Microsoft Sans Serif"/>
              </a:rPr>
              <a:t>n</a:t>
            </a:r>
            <a:r>
              <a:rPr sz="2800" spc="-9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240" dirty="0">
                <a:solidFill>
                  <a:schemeClr val="bg1"/>
                </a:solidFill>
                <a:latin typeface="Microsoft Sans Serif"/>
                <a:cs typeface="Microsoft Sans Serif"/>
              </a:rPr>
              <a:t>Gallate</a:t>
            </a:r>
            <a:r>
              <a:rPr sz="2800" spc="-175" dirty="0">
                <a:solidFill>
                  <a:schemeClr val="bg1"/>
                </a:solidFill>
                <a:latin typeface="Microsoft Sans Serif"/>
                <a:cs typeface="Microsoft Sans Serif"/>
              </a:rPr>
              <a:t>)</a:t>
            </a:r>
            <a:r>
              <a:rPr sz="2800" spc="-10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chemeClr val="bg1"/>
                </a:solidFill>
                <a:latin typeface="Wingdings"/>
                <a:cs typeface="Wingdings"/>
              </a:rPr>
              <a:t></a:t>
            </a:r>
            <a:r>
              <a:rPr sz="2800" spc="-5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spc="-340" dirty="0" err="1">
                <a:solidFill>
                  <a:schemeClr val="bg1"/>
                </a:solidFill>
                <a:latin typeface="Microsoft Sans Serif"/>
                <a:cs typeface="Microsoft Sans Serif"/>
              </a:rPr>
              <a:t>K</a:t>
            </a:r>
            <a:r>
              <a:rPr sz="2800" spc="-295" dirty="0" err="1">
                <a:solidFill>
                  <a:schemeClr val="bg1"/>
                </a:solidFill>
                <a:latin typeface="Microsoft Sans Serif"/>
                <a:cs typeface="Microsoft Sans Serif"/>
              </a:rPr>
              <a:t>o</a:t>
            </a:r>
            <a:r>
              <a:rPr sz="2800" spc="-225" dirty="0" err="1">
                <a:solidFill>
                  <a:schemeClr val="bg1"/>
                </a:solidFill>
                <a:latin typeface="Microsoft Sans Serif"/>
                <a:cs typeface="Microsoft Sans Serif"/>
              </a:rPr>
              <a:t>nstip</a:t>
            </a:r>
            <a:r>
              <a:rPr sz="2800" spc="-295" dirty="0" err="1">
                <a:solidFill>
                  <a:schemeClr val="bg1"/>
                </a:solidFill>
                <a:latin typeface="Microsoft Sans Serif"/>
                <a:cs typeface="Microsoft Sans Serif"/>
              </a:rPr>
              <a:t>a</a:t>
            </a:r>
            <a:r>
              <a:rPr sz="2800" spc="-200" dirty="0" err="1">
                <a:solidFill>
                  <a:schemeClr val="bg1"/>
                </a:solidFill>
                <a:latin typeface="Microsoft Sans Serif"/>
                <a:cs typeface="Microsoft Sans Serif"/>
              </a:rPr>
              <a:t>si</a:t>
            </a:r>
            <a:endParaRPr lang="en-ID" sz="2800" spc="-200" dirty="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 marL="355600" marR="5080" indent="-342900">
              <a:lnSpc>
                <a:spcPts val="3350"/>
              </a:lnSpc>
              <a:spcBef>
                <a:spcPts val="7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endParaRPr sz="2800" dirty="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 marL="12700">
              <a:spcBef>
                <a:spcPts val="560"/>
              </a:spcBef>
            </a:pPr>
            <a:r>
              <a:rPr sz="2800" b="1" spc="-335" dirty="0">
                <a:solidFill>
                  <a:schemeClr val="bg1"/>
                </a:solidFill>
                <a:latin typeface="Arial"/>
                <a:cs typeface="Arial"/>
              </a:rPr>
              <a:t>Ramuan</a:t>
            </a:r>
            <a:r>
              <a:rPr sz="2800" b="1" spc="-1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chemeClr val="bg1"/>
                </a:solidFill>
                <a:latin typeface="Wingdings"/>
                <a:cs typeface="Wingdings"/>
              </a:rPr>
              <a:t></a:t>
            </a:r>
            <a:r>
              <a:rPr sz="2800" spc="-1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b="1" spc="-370" dirty="0">
                <a:solidFill>
                  <a:schemeClr val="bg1"/>
                </a:solidFill>
                <a:latin typeface="Arial"/>
                <a:cs typeface="Arial"/>
              </a:rPr>
              <a:t>AN</a:t>
            </a:r>
            <a:r>
              <a:rPr sz="2800" b="1" spc="-475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800" b="1" spc="-385" dirty="0">
                <a:solidFill>
                  <a:schemeClr val="bg1"/>
                </a:solidFill>
                <a:latin typeface="Arial"/>
                <a:cs typeface="Arial"/>
              </a:rPr>
              <a:t>AG</a:t>
            </a:r>
            <a:r>
              <a:rPr sz="2800" b="1" spc="-390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2800" b="1" spc="-285" dirty="0">
                <a:solidFill>
                  <a:schemeClr val="bg1"/>
                </a:solidFill>
                <a:latin typeface="Arial"/>
                <a:cs typeface="Arial"/>
              </a:rPr>
              <a:t>NIS</a:t>
            </a:r>
            <a:r>
              <a:rPr sz="2800" b="1" spc="-11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chemeClr val="bg1"/>
                </a:solidFill>
                <a:latin typeface="Wingdings"/>
                <a:cs typeface="Wingdings"/>
              </a:rPr>
              <a:t></a:t>
            </a:r>
            <a:r>
              <a:rPr sz="2800" spc="-5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b="1" spc="-345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800" b="1" spc="-250" dirty="0">
                <a:solidFill>
                  <a:schemeClr val="bg1"/>
                </a:solidFill>
                <a:latin typeface="Arial"/>
                <a:cs typeface="Arial"/>
              </a:rPr>
              <a:t>ida</a:t>
            </a:r>
            <a:r>
              <a:rPr sz="2800" b="1" spc="-285" dirty="0">
                <a:solidFill>
                  <a:schemeClr val="bg1"/>
                </a:solidFill>
                <a:latin typeface="Arial"/>
                <a:cs typeface="Arial"/>
              </a:rPr>
              <a:t>k</a:t>
            </a:r>
            <a:r>
              <a:rPr sz="2800" b="1" spc="-1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spc="-29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800" b="1" spc="-204" dirty="0">
                <a:solidFill>
                  <a:schemeClr val="bg1"/>
                </a:solidFill>
                <a:latin typeface="Arial"/>
                <a:cs typeface="Arial"/>
              </a:rPr>
              <a:t>fektif</a:t>
            </a:r>
            <a:endParaRPr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15F28-1883-D80C-5B85-06B0781C7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866" y="839165"/>
            <a:ext cx="9610091" cy="923330"/>
          </a:xfrm>
        </p:spPr>
        <p:txBody>
          <a:bodyPr/>
          <a:lstStyle/>
          <a:p>
            <a:pPr algn="ctr"/>
            <a:r>
              <a:rPr lang="en-ID" sz="6000" b="1" i="0" dirty="0">
                <a:solidFill>
                  <a:schemeClr val="accent1"/>
                </a:solidFill>
                <a:effectLst/>
                <a:latin typeface="Google Sans"/>
              </a:rPr>
              <a:t>MEKANISME INTERAKSI OBAT </a:t>
            </a:r>
            <a:endParaRPr lang="en-ID" sz="6000" b="1" dirty="0">
              <a:solidFill>
                <a:schemeClr val="accent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1D1C5-0C09-8A8D-82FE-E4495E098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1049000" cy="4944704"/>
          </a:xfrm>
        </p:spPr>
        <p:txBody>
          <a:bodyPr/>
          <a:lstStyle/>
          <a:p>
            <a:pPr marL="0" indent="0">
              <a:buNone/>
            </a:pPr>
            <a:r>
              <a:rPr lang="en-ID" b="0" i="0" dirty="0" err="1">
                <a:solidFill>
                  <a:srgbClr val="E8EAED"/>
                </a:solidFill>
                <a:effectLst/>
                <a:latin typeface="Google Sans"/>
              </a:rPr>
              <a:t>Mekanisme</a:t>
            </a:r>
            <a:r>
              <a:rPr lang="en-ID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E8EAED"/>
                </a:solidFill>
                <a:effectLst/>
                <a:latin typeface="Google Sans"/>
              </a:rPr>
              <a:t>interaksi</a:t>
            </a:r>
            <a:r>
              <a:rPr lang="en-ID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E8EAED"/>
                </a:solidFill>
                <a:effectLst/>
                <a:latin typeface="Google Sans"/>
              </a:rPr>
              <a:t>dapat</a:t>
            </a:r>
            <a:r>
              <a:rPr lang="en-ID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E8EAED"/>
                </a:solidFill>
                <a:effectLst/>
                <a:latin typeface="Google Sans"/>
              </a:rPr>
              <a:t>berupa</a:t>
            </a:r>
            <a:r>
              <a:rPr lang="en-ID" b="0" i="0" dirty="0">
                <a:solidFill>
                  <a:srgbClr val="E8EAED"/>
                </a:solidFill>
                <a:effectLst/>
                <a:latin typeface="Google Sans"/>
              </a:rPr>
              <a:t> </a:t>
            </a:r>
          </a:p>
          <a:p>
            <a:endParaRPr lang="en-ID" b="0" i="0" dirty="0">
              <a:solidFill>
                <a:srgbClr val="E8EAED"/>
              </a:solidFill>
              <a:effectLst/>
              <a:latin typeface="Google Sans"/>
            </a:endParaRPr>
          </a:p>
          <a:p>
            <a:pPr marL="742950" indent="-742950">
              <a:buAutoNum type="arabicParenBoth"/>
            </a:pPr>
            <a:r>
              <a:rPr lang="en-ID" dirty="0" err="1">
                <a:solidFill>
                  <a:srgbClr val="E2EEFF"/>
                </a:solidFill>
                <a:latin typeface="Google Sans"/>
              </a:rPr>
              <a:t>P</a:t>
            </a:r>
            <a:r>
              <a:rPr lang="en-ID" b="0" i="0" dirty="0" err="1">
                <a:solidFill>
                  <a:srgbClr val="E2EEFF"/>
                </a:solidFill>
                <a:effectLst/>
                <a:latin typeface="Google Sans"/>
              </a:rPr>
              <a:t>enghambatan</a:t>
            </a:r>
            <a:r>
              <a:rPr lang="en-ID" b="0" i="0" dirty="0">
                <a:solidFill>
                  <a:srgbClr val="E2EEFF"/>
                </a:solidFill>
                <a:effectLst/>
                <a:latin typeface="Google Sans"/>
              </a:rPr>
              <a:t> (</a:t>
            </a:r>
            <a:r>
              <a:rPr lang="en-ID" b="0" i="0" dirty="0" err="1">
                <a:solidFill>
                  <a:srgbClr val="E2EEFF"/>
                </a:solidFill>
                <a:effectLst/>
                <a:latin typeface="Google Sans"/>
              </a:rPr>
              <a:t>inhibisi</a:t>
            </a:r>
            <a:r>
              <a:rPr lang="en-ID" b="0" i="0" dirty="0">
                <a:solidFill>
                  <a:srgbClr val="E2EEFF"/>
                </a:solidFill>
                <a:effectLst/>
                <a:latin typeface="Google Sans"/>
              </a:rPr>
              <a:t>) </a:t>
            </a:r>
            <a:r>
              <a:rPr lang="en-ID" b="0" i="0" dirty="0" err="1">
                <a:solidFill>
                  <a:srgbClr val="E2EEFF"/>
                </a:solidFill>
                <a:effectLst/>
                <a:latin typeface="Google Sans"/>
              </a:rPr>
              <a:t>metabolisme</a:t>
            </a:r>
            <a:r>
              <a:rPr lang="en-ID" b="0" i="0" dirty="0">
                <a:solidFill>
                  <a:srgbClr val="E2EEFF"/>
                </a:solidFill>
                <a:effectLst/>
                <a:latin typeface="Google Sans"/>
              </a:rPr>
              <a:t>, </a:t>
            </a:r>
          </a:p>
          <a:p>
            <a:pPr marL="742950" indent="-742950">
              <a:buAutoNum type="arabicParenBoth"/>
            </a:pPr>
            <a:r>
              <a:rPr lang="en-ID" dirty="0" err="1">
                <a:solidFill>
                  <a:srgbClr val="E2EEFF"/>
                </a:solidFill>
                <a:latin typeface="Google Sans"/>
              </a:rPr>
              <a:t>I</a:t>
            </a:r>
            <a:r>
              <a:rPr lang="en-ID" b="0" i="0" dirty="0" err="1">
                <a:solidFill>
                  <a:srgbClr val="E2EEFF"/>
                </a:solidFill>
                <a:effectLst/>
                <a:latin typeface="Google Sans"/>
              </a:rPr>
              <a:t>nduksi</a:t>
            </a:r>
            <a:r>
              <a:rPr lang="en-ID" b="0" i="0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E2EEFF"/>
                </a:solidFill>
                <a:effectLst/>
                <a:latin typeface="Google Sans"/>
              </a:rPr>
              <a:t>metabolisme</a:t>
            </a:r>
            <a:r>
              <a:rPr lang="en-ID" b="0" i="0" dirty="0">
                <a:solidFill>
                  <a:srgbClr val="E2EEFF"/>
                </a:solidFill>
                <a:effectLst/>
                <a:latin typeface="Google Sans"/>
              </a:rPr>
              <a:t>,</a:t>
            </a:r>
          </a:p>
          <a:p>
            <a:pPr marL="742950" indent="-742950">
              <a:buAutoNum type="arabicParenBoth"/>
            </a:pPr>
            <a:r>
              <a:rPr lang="en-ID" dirty="0" err="1">
                <a:solidFill>
                  <a:srgbClr val="E2EEFF"/>
                </a:solidFill>
                <a:latin typeface="Google Sans"/>
              </a:rPr>
              <a:t>P</a:t>
            </a:r>
            <a:r>
              <a:rPr lang="en-ID" b="0" i="0" dirty="0" err="1">
                <a:solidFill>
                  <a:srgbClr val="E2EEFF"/>
                </a:solidFill>
                <a:effectLst/>
                <a:latin typeface="Google Sans"/>
              </a:rPr>
              <a:t>erubahan</a:t>
            </a:r>
            <a:r>
              <a:rPr lang="en-ID" b="0" i="0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E2EEFF"/>
                </a:solidFill>
                <a:effectLst/>
                <a:latin typeface="Google Sans"/>
              </a:rPr>
              <a:t>aliran</a:t>
            </a:r>
            <a:r>
              <a:rPr lang="en-ID" b="0" i="0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E2EEFF"/>
                </a:solidFill>
                <a:effectLst/>
                <a:latin typeface="Google Sans"/>
              </a:rPr>
              <a:t>darah</a:t>
            </a:r>
            <a:r>
              <a:rPr lang="en-ID" b="0" i="0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E2EEFF"/>
                </a:solidFill>
                <a:effectLst/>
                <a:latin typeface="Google Sans"/>
              </a:rPr>
              <a:t>hepatik</a:t>
            </a:r>
            <a:r>
              <a:rPr lang="en-ID" b="0" i="0" dirty="0">
                <a:solidFill>
                  <a:srgbClr val="E8EAED"/>
                </a:solidFill>
                <a:effectLst/>
                <a:latin typeface="Google Sans"/>
              </a:rPr>
              <a:t>.</a:t>
            </a:r>
          </a:p>
          <a:p>
            <a:endParaRPr lang="en-ID" dirty="0">
              <a:solidFill>
                <a:srgbClr val="E8EAED"/>
              </a:solidFill>
              <a:latin typeface="Google Sans"/>
            </a:endParaRPr>
          </a:p>
          <a:p>
            <a:pPr marL="0" indent="0">
              <a:buNone/>
            </a:pPr>
            <a:r>
              <a:rPr lang="en-ID" b="0" i="0" dirty="0">
                <a:solidFill>
                  <a:srgbClr val="E8EAED"/>
                </a:solidFill>
                <a:effectLst/>
                <a:latin typeface="Google Sans"/>
              </a:rPr>
              <a:t>Peran </a:t>
            </a:r>
            <a:r>
              <a:rPr lang="en-ID" b="0" i="0" dirty="0" err="1">
                <a:solidFill>
                  <a:srgbClr val="E8EAED"/>
                </a:solidFill>
                <a:effectLst/>
                <a:latin typeface="Google Sans"/>
              </a:rPr>
              <a:t>metabolisme</a:t>
            </a:r>
            <a:r>
              <a:rPr lang="en-ID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E8EAED"/>
                </a:solidFill>
                <a:effectLst/>
                <a:latin typeface="Google Sans"/>
              </a:rPr>
              <a:t>obat</a:t>
            </a:r>
            <a:r>
              <a:rPr lang="en-ID" b="0" i="0" dirty="0">
                <a:solidFill>
                  <a:srgbClr val="E8EAED"/>
                </a:solidFill>
                <a:effectLst/>
                <a:latin typeface="Google Sans"/>
              </a:rPr>
              <a:t> pada </a:t>
            </a:r>
            <a:r>
              <a:rPr lang="en-ID" b="0" i="0" dirty="0" err="1">
                <a:solidFill>
                  <a:srgbClr val="E8EAED"/>
                </a:solidFill>
                <a:effectLst/>
                <a:latin typeface="Google Sans"/>
              </a:rPr>
              <a:t>dasarnya</a:t>
            </a:r>
            <a:r>
              <a:rPr lang="en-ID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E8EAED"/>
                </a:solidFill>
                <a:effectLst/>
                <a:latin typeface="Google Sans"/>
              </a:rPr>
              <a:t>obat</a:t>
            </a:r>
            <a:r>
              <a:rPr lang="en-ID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E8EAED"/>
                </a:solidFill>
                <a:effectLst/>
                <a:latin typeface="Google Sans"/>
              </a:rPr>
              <a:t>aktif</a:t>
            </a:r>
            <a:r>
              <a:rPr lang="en-ID" b="0" i="0" dirty="0">
                <a:solidFill>
                  <a:srgbClr val="E8EAED"/>
                </a:solidFill>
                <a:effectLst/>
                <a:latin typeface="Google Sans"/>
              </a:rPr>
              <a:t> yang </a:t>
            </a:r>
            <a:r>
              <a:rPr lang="en-ID" b="0" i="0" dirty="0" err="1">
                <a:solidFill>
                  <a:srgbClr val="E8EAED"/>
                </a:solidFill>
                <a:effectLst/>
                <a:latin typeface="Google Sans"/>
              </a:rPr>
              <a:t>larut</a:t>
            </a:r>
            <a:r>
              <a:rPr lang="en-ID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E8EAED"/>
                </a:solidFill>
                <a:effectLst/>
                <a:latin typeface="Google Sans"/>
              </a:rPr>
              <a:t>dalam</a:t>
            </a:r>
            <a:r>
              <a:rPr lang="en-ID" b="0" i="0" dirty="0">
                <a:solidFill>
                  <a:srgbClr val="E8EAED"/>
                </a:solidFill>
                <a:effectLst/>
                <a:latin typeface="Google Sans"/>
              </a:rPr>
              <a:t> lemak </a:t>
            </a:r>
            <a:r>
              <a:rPr lang="en-ID" b="0" i="0" dirty="0" err="1">
                <a:solidFill>
                  <a:srgbClr val="E8EAED"/>
                </a:solidFill>
                <a:effectLst/>
                <a:latin typeface="Google Sans"/>
              </a:rPr>
              <a:t>diubah</a:t>
            </a:r>
            <a:r>
              <a:rPr lang="en-ID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E8EAED"/>
                </a:solidFill>
                <a:effectLst/>
                <a:latin typeface="Google Sans"/>
              </a:rPr>
              <a:t>menjadi</a:t>
            </a:r>
            <a:r>
              <a:rPr lang="en-ID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E8EAED"/>
                </a:solidFill>
                <a:effectLst/>
                <a:latin typeface="Google Sans"/>
              </a:rPr>
              <a:t>tidak</a:t>
            </a:r>
            <a:r>
              <a:rPr lang="en-ID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E8EAED"/>
                </a:solidFill>
                <a:effectLst/>
                <a:latin typeface="Google Sans"/>
              </a:rPr>
              <a:t>aktif</a:t>
            </a:r>
            <a:r>
              <a:rPr lang="en-ID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E8EAED"/>
                </a:solidFill>
                <a:effectLst/>
                <a:latin typeface="Google Sans"/>
              </a:rPr>
              <a:t>sehingga</a:t>
            </a:r>
            <a:r>
              <a:rPr lang="en-ID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E8EAED"/>
                </a:solidFill>
                <a:effectLst/>
                <a:latin typeface="Google Sans"/>
              </a:rPr>
              <a:t>mudah</a:t>
            </a:r>
            <a:r>
              <a:rPr lang="en-ID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E8EAED"/>
                </a:solidFill>
                <a:effectLst/>
                <a:latin typeface="Google Sans"/>
              </a:rPr>
              <a:t>dikeluarkan</a:t>
            </a:r>
            <a:r>
              <a:rPr lang="en-ID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E8EAED"/>
                </a:solidFill>
                <a:effectLst/>
                <a:latin typeface="Google Sans"/>
              </a:rPr>
              <a:t>dari</a:t>
            </a:r>
            <a:r>
              <a:rPr lang="en-ID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E8EAED"/>
                </a:solidFill>
                <a:effectLst/>
                <a:latin typeface="Google Sans"/>
              </a:rPr>
              <a:t>tubuh</a:t>
            </a:r>
            <a:r>
              <a:rPr lang="en-ID" b="0" i="0" dirty="0">
                <a:solidFill>
                  <a:srgbClr val="E8EAED"/>
                </a:solidFill>
                <a:effectLst/>
                <a:latin typeface="Google Sans"/>
              </a:rPr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82925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865AD-9F4B-A704-B232-8330ADEDF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39165"/>
            <a:ext cx="11201399" cy="1446550"/>
          </a:xfrm>
        </p:spPr>
        <p:txBody>
          <a:bodyPr/>
          <a:lstStyle/>
          <a:p>
            <a:pPr algn="ctr"/>
            <a:r>
              <a:rPr lang="en-ID" sz="4400" b="1" i="0" dirty="0">
                <a:solidFill>
                  <a:schemeClr val="tx2"/>
                </a:solidFill>
                <a:effectLst/>
                <a:latin typeface="Google Sans"/>
              </a:rPr>
              <a:t>INTERAKSI PADA PROSES METABOLISME OBAT</a:t>
            </a:r>
            <a:br>
              <a:rPr lang="en-ID" b="0" i="0" dirty="0">
                <a:solidFill>
                  <a:srgbClr val="E8EAED"/>
                </a:solidFill>
                <a:effectLst/>
                <a:latin typeface="Google Sans"/>
              </a:rPr>
            </a:b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DA744-B3CD-7542-8B33-1D62CAB0D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140850"/>
            <a:ext cx="11887200" cy="4352089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D" sz="3200" b="0" i="0" dirty="0" err="1">
                <a:solidFill>
                  <a:srgbClr val="E2EEFF"/>
                </a:solidFill>
                <a:effectLst/>
                <a:latin typeface="Google Sans"/>
              </a:rPr>
              <a:t>Obat</a:t>
            </a:r>
            <a:r>
              <a:rPr lang="en-ID" sz="3200" b="0" i="0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ID" sz="3200" b="0" i="0" dirty="0" err="1">
                <a:solidFill>
                  <a:srgbClr val="E2EEFF"/>
                </a:solidFill>
                <a:effectLst/>
                <a:latin typeface="Google Sans"/>
              </a:rPr>
              <a:t>tertentu</a:t>
            </a:r>
            <a:r>
              <a:rPr lang="en-ID" sz="3200" b="0" i="0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ID" sz="3200" b="0" i="0" dirty="0" err="1">
                <a:solidFill>
                  <a:srgbClr val="E2EEFF"/>
                </a:solidFill>
                <a:effectLst/>
                <a:latin typeface="Google Sans"/>
              </a:rPr>
              <a:t>dapat</a:t>
            </a:r>
            <a:r>
              <a:rPr lang="en-ID" sz="3200" b="0" i="0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ID" sz="3200" b="0" i="0" dirty="0" err="1">
                <a:solidFill>
                  <a:srgbClr val="E2EEFF"/>
                </a:solidFill>
                <a:effectLst/>
                <a:latin typeface="Google Sans"/>
              </a:rPr>
              <a:t>menginduksi</a:t>
            </a:r>
            <a:r>
              <a:rPr lang="en-ID" sz="3200" b="0" i="0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ID" sz="3200" b="0" i="0" dirty="0" err="1">
                <a:solidFill>
                  <a:srgbClr val="E2EEFF"/>
                </a:solidFill>
                <a:effectLst/>
                <a:latin typeface="Google Sans"/>
              </a:rPr>
              <a:t>atau</a:t>
            </a:r>
            <a:r>
              <a:rPr lang="en-ID" sz="3200" b="0" i="0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ID" sz="3200" b="0" i="0" dirty="0" err="1">
                <a:solidFill>
                  <a:srgbClr val="E2EEFF"/>
                </a:solidFill>
                <a:effectLst/>
                <a:latin typeface="Google Sans"/>
              </a:rPr>
              <a:t>menghambat</a:t>
            </a:r>
            <a:r>
              <a:rPr lang="en-ID" sz="3200" b="0" i="0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ID" sz="3200" b="0" i="0" dirty="0" err="1">
                <a:solidFill>
                  <a:srgbClr val="E2EEFF"/>
                </a:solidFill>
                <a:effectLst/>
                <a:latin typeface="Google Sans"/>
              </a:rPr>
              <a:t>metabolisme</a:t>
            </a:r>
            <a:r>
              <a:rPr lang="en-ID" sz="3200" b="0" i="0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ID" sz="3200" b="0" i="0" dirty="0" err="1">
                <a:solidFill>
                  <a:srgbClr val="E2EEFF"/>
                </a:solidFill>
                <a:effectLst/>
                <a:latin typeface="Google Sans"/>
              </a:rPr>
              <a:t>obat</a:t>
            </a:r>
            <a:r>
              <a:rPr lang="en-ID" sz="3200" b="0" i="0" dirty="0">
                <a:solidFill>
                  <a:srgbClr val="E2EEFF"/>
                </a:solidFill>
                <a:effectLst/>
                <a:latin typeface="Google Sans"/>
              </a:rPr>
              <a:t> lain</a:t>
            </a:r>
            <a:r>
              <a:rPr lang="en-ID" sz="3200" b="0" i="0" dirty="0">
                <a:solidFill>
                  <a:srgbClr val="E8EAED"/>
                </a:solidFill>
                <a:effectLst/>
                <a:latin typeface="Google Sans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D" sz="3200" b="0" i="0" dirty="0" err="1">
                <a:solidFill>
                  <a:srgbClr val="E8EAED"/>
                </a:solidFill>
                <a:effectLst/>
                <a:latin typeface="Google Sans"/>
              </a:rPr>
              <a:t>Induksi</a:t>
            </a:r>
            <a:r>
              <a:rPr lang="en-ID" sz="3200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ID" sz="3200" b="0" i="0" dirty="0" err="1">
                <a:solidFill>
                  <a:srgbClr val="E8EAED"/>
                </a:solidFill>
                <a:effectLst/>
                <a:latin typeface="Google Sans"/>
              </a:rPr>
              <a:t>enzim</a:t>
            </a:r>
            <a:r>
              <a:rPr lang="en-ID" sz="3200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ID" sz="3200" b="0" i="0" dirty="0" err="1">
                <a:solidFill>
                  <a:srgbClr val="E8EAED"/>
                </a:solidFill>
                <a:effectLst/>
                <a:latin typeface="Google Sans"/>
              </a:rPr>
              <a:t>akan</a:t>
            </a:r>
            <a:r>
              <a:rPr lang="en-ID" sz="3200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ID" sz="3200" b="0" i="0" dirty="0" err="1">
                <a:solidFill>
                  <a:srgbClr val="E8EAED"/>
                </a:solidFill>
                <a:effectLst/>
                <a:latin typeface="Google Sans"/>
              </a:rPr>
              <a:t>meningkatkan</a:t>
            </a:r>
            <a:r>
              <a:rPr lang="en-ID" sz="3200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ID" sz="3200" b="0" i="0" dirty="0" err="1">
                <a:solidFill>
                  <a:srgbClr val="E8EAED"/>
                </a:solidFill>
                <a:effectLst/>
                <a:latin typeface="Google Sans"/>
              </a:rPr>
              <a:t>kecepatan</a:t>
            </a:r>
            <a:r>
              <a:rPr lang="en-ID" sz="3200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ID" sz="3200" b="0" i="0" dirty="0" err="1">
                <a:solidFill>
                  <a:srgbClr val="E8EAED"/>
                </a:solidFill>
                <a:effectLst/>
                <a:latin typeface="Google Sans"/>
              </a:rPr>
              <a:t>metabolisme</a:t>
            </a:r>
            <a:r>
              <a:rPr lang="en-ID" sz="3200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ID" sz="3200" b="0" i="0" dirty="0" err="1">
                <a:solidFill>
                  <a:srgbClr val="E8EAED"/>
                </a:solidFill>
                <a:effectLst/>
                <a:latin typeface="Google Sans"/>
              </a:rPr>
              <a:t>obat</a:t>
            </a:r>
            <a:r>
              <a:rPr lang="en-ID" sz="3200" b="0" i="0" dirty="0">
                <a:solidFill>
                  <a:srgbClr val="E8EAED"/>
                </a:solidFill>
                <a:effectLst/>
                <a:latin typeface="Google Sans"/>
              </a:rPr>
              <a:t> lain </a:t>
            </a:r>
            <a:r>
              <a:rPr lang="en-ID" sz="3200" b="0" i="0" dirty="0" err="1">
                <a:solidFill>
                  <a:srgbClr val="E8EAED"/>
                </a:solidFill>
                <a:effectLst/>
                <a:latin typeface="Google Sans"/>
              </a:rPr>
              <a:t>sehingga</a:t>
            </a:r>
            <a:r>
              <a:rPr lang="en-ID" sz="3200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ID" sz="3200" b="0" i="0" dirty="0" err="1">
                <a:solidFill>
                  <a:srgbClr val="E8EAED"/>
                </a:solidFill>
                <a:effectLst/>
                <a:latin typeface="Google Sans"/>
              </a:rPr>
              <a:t>kadar</a:t>
            </a:r>
            <a:r>
              <a:rPr lang="en-ID" sz="3200" b="0" i="0" dirty="0">
                <a:solidFill>
                  <a:srgbClr val="E8EAED"/>
                </a:solidFill>
                <a:effectLst/>
                <a:latin typeface="Google Sans"/>
              </a:rPr>
              <a:t> dan </a:t>
            </a:r>
            <a:r>
              <a:rPr lang="en-ID" sz="3200" b="0" i="0" dirty="0" err="1">
                <a:solidFill>
                  <a:srgbClr val="E8EAED"/>
                </a:solidFill>
                <a:effectLst/>
                <a:latin typeface="Google Sans"/>
              </a:rPr>
              <a:t>efektivitasnya</a:t>
            </a:r>
            <a:r>
              <a:rPr lang="en-ID" sz="3200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ID" sz="3200" b="0" i="0" dirty="0" err="1">
                <a:solidFill>
                  <a:srgbClr val="E8EAED"/>
                </a:solidFill>
                <a:effectLst/>
                <a:latin typeface="Google Sans"/>
              </a:rPr>
              <a:t>akan</a:t>
            </a:r>
            <a:r>
              <a:rPr lang="en-ID" sz="3200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ID" sz="3200" b="0" i="0" dirty="0" err="1">
                <a:solidFill>
                  <a:srgbClr val="E8EAED"/>
                </a:solidFill>
                <a:effectLst/>
                <a:latin typeface="Google Sans"/>
              </a:rPr>
              <a:t>menurun</a:t>
            </a:r>
            <a:r>
              <a:rPr lang="en-ID" sz="3200" b="0" i="0" dirty="0">
                <a:solidFill>
                  <a:srgbClr val="E8EAED"/>
                </a:solidFill>
                <a:effectLst/>
                <a:latin typeface="Google Sans"/>
              </a:rPr>
              <a:t>, </a:t>
            </a:r>
            <a:r>
              <a:rPr lang="en-ID" sz="3200" b="0" i="0" dirty="0" err="1">
                <a:solidFill>
                  <a:srgbClr val="E8EAED"/>
                </a:solidFill>
                <a:effectLst/>
                <a:latin typeface="Google Sans"/>
              </a:rPr>
              <a:t>atau</a:t>
            </a:r>
            <a:r>
              <a:rPr lang="en-ID" sz="3200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ID" sz="3200" b="0" i="0" dirty="0" err="1">
                <a:solidFill>
                  <a:srgbClr val="E8EAED"/>
                </a:solidFill>
                <a:effectLst/>
                <a:latin typeface="Google Sans"/>
              </a:rPr>
              <a:t>sebaliknya</a:t>
            </a:r>
            <a:r>
              <a:rPr lang="en-ID" sz="3200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ID" sz="3200" b="0" i="0" dirty="0" err="1">
                <a:solidFill>
                  <a:srgbClr val="E8EAED"/>
                </a:solidFill>
                <a:effectLst/>
                <a:latin typeface="Google Sans"/>
              </a:rPr>
              <a:t>dapat</a:t>
            </a:r>
            <a:r>
              <a:rPr lang="en-ID" sz="3200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ID" sz="3200" b="0" i="0" dirty="0" err="1">
                <a:solidFill>
                  <a:srgbClr val="E8EAED"/>
                </a:solidFill>
                <a:effectLst/>
                <a:latin typeface="Google Sans"/>
              </a:rPr>
              <a:t>meningkatkan</a:t>
            </a:r>
            <a:r>
              <a:rPr lang="en-ID" sz="3200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ID" sz="3200" b="0" i="0" dirty="0" err="1">
                <a:solidFill>
                  <a:srgbClr val="E8EAED"/>
                </a:solidFill>
                <a:effectLst/>
                <a:latin typeface="Google Sans"/>
              </a:rPr>
              <a:t>pembentukan</a:t>
            </a:r>
            <a:r>
              <a:rPr lang="en-ID" sz="3200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ID" sz="3200" b="0" i="0" dirty="0" err="1">
                <a:solidFill>
                  <a:srgbClr val="E8EAED"/>
                </a:solidFill>
                <a:effectLst/>
                <a:latin typeface="Google Sans"/>
              </a:rPr>
              <a:t>hasil</a:t>
            </a:r>
            <a:r>
              <a:rPr lang="en-ID" sz="3200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ID" sz="3200" b="0" i="0" dirty="0" err="1">
                <a:solidFill>
                  <a:srgbClr val="E8EAED"/>
                </a:solidFill>
                <a:effectLst/>
                <a:latin typeface="Google Sans"/>
              </a:rPr>
              <a:t>metabolisme</a:t>
            </a:r>
            <a:r>
              <a:rPr lang="en-ID" sz="3200" b="0" i="0" dirty="0">
                <a:solidFill>
                  <a:srgbClr val="E8EAED"/>
                </a:solidFill>
                <a:effectLst/>
                <a:latin typeface="Google Sans"/>
              </a:rPr>
              <a:t> yang </a:t>
            </a:r>
            <a:r>
              <a:rPr lang="en-ID" sz="3200" b="0" i="0" dirty="0" err="1">
                <a:solidFill>
                  <a:srgbClr val="E8EAED"/>
                </a:solidFill>
                <a:effectLst/>
                <a:latin typeface="Google Sans"/>
              </a:rPr>
              <a:t>berisiko</a:t>
            </a:r>
            <a:r>
              <a:rPr lang="en-ID" sz="3200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ID" sz="3200" b="0" i="0" dirty="0" err="1">
                <a:solidFill>
                  <a:srgbClr val="E8EAED"/>
                </a:solidFill>
                <a:effectLst/>
                <a:latin typeface="Google Sans"/>
              </a:rPr>
              <a:t>toksik</a:t>
            </a:r>
            <a:r>
              <a:rPr lang="en-ID" sz="3200" b="0" i="0" dirty="0">
                <a:solidFill>
                  <a:srgbClr val="E8EAED"/>
                </a:solidFill>
                <a:effectLst/>
                <a:latin typeface="Google Sans"/>
              </a:rPr>
              <a:t>.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3269565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762" y="828294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812">
            <a:solidFill>
              <a:srgbClr val="9CB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4468" y="1849172"/>
            <a:ext cx="10177780" cy="280098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349250" indent="-337185">
              <a:lnSpc>
                <a:spcPct val="100000"/>
              </a:lnSpc>
              <a:spcBef>
                <a:spcPts val="1115"/>
              </a:spcBef>
              <a:buFont typeface="Wingdings"/>
              <a:buChar char=""/>
              <a:tabLst>
                <a:tab pos="349885" algn="l"/>
              </a:tabLst>
            </a:pP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Asam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organik</a:t>
            </a:r>
            <a:endParaRPr sz="2800" dirty="0">
              <a:latin typeface="Microsoft Sans Serif"/>
              <a:cs typeface="Microsoft Sans Serif"/>
            </a:endParaRPr>
          </a:p>
          <a:p>
            <a:pPr marL="349250" indent="-337185">
              <a:lnSpc>
                <a:spcPct val="100000"/>
              </a:lnSpc>
              <a:spcBef>
                <a:spcPts val="1010"/>
              </a:spcBef>
              <a:buFont typeface="Wingdings"/>
              <a:buChar char=""/>
              <a:tabLst>
                <a:tab pos="349885" algn="l"/>
              </a:tabLst>
            </a:pP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Afinitas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terhadap</a:t>
            </a:r>
            <a:r>
              <a:rPr sz="28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albumin</a:t>
            </a:r>
            <a:r>
              <a:rPr sz="2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sangat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kuat</a:t>
            </a:r>
            <a:endParaRPr sz="2800" dirty="0">
              <a:latin typeface="Microsoft Sans Serif"/>
              <a:cs typeface="Microsoft Sans Serif"/>
            </a:endParaRPr>
          </a:p>
          <a:p>
            <a:pPr marL="349250" indent="-337185">
              <a:lnSpc>
                <a:spcPct val="100000"/>
              </a:lnSpc>
              <a:spcBef>
                <a:spcPts val="1005"/>
              </a:spcBef>
              <a:buFont typeface="Wingdings"/>
              <a:buChar char=""/>
              <a:tabLst>
                <a:tab pos="349885" algn="l"/>
              </a:tabLst>
            </a:pP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Harga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Vd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kecil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(mendekati</a:t>
            </a:r>
            <a:r>
              <a:rPr sz="2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volume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plasma)</a:t>
            </a:r>
            <a:endParaRPr sz="2800" dirty="0">
              <a:latin typeface="Microsoft Sans Serif"/>
              <a:cs typeface="Microsoft Sans Serif"/>
            </a:endParaRPr>
          </a:p>
          <a:p>
            <a:pPr marL="349250" indent="-337185">
              <a:lnSpc>
                <a:spcPct val="100000"/>
              </a:lnSpc>
              <a:spcBef>
                <a:spcPts val="1010"/>
              </a:spcBef>
              <a:buFont typeface="Wingdings"/>
              <a:buChar char=""/>
              <a:tabLst>
                <a:tab pos="349885" algn="l"/>
              </a:tabLst>
            </a:pP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Kadar</a:t>
            </a:r>
            <a:r>
              <a:rPr sz="2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terapi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dalam</a:t>
            </a:r>
            <a:r>
              <a:rPr sz="2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darah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=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150mg/ml,</a:t>
            </a:r>
            <a:r>
              <a:rPr sz="28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BM:250</a:t>
            </a:r>
            <a:endParaRPr sz="2800" dirty="0">
              <a:latin typeface="Microsoft Sans Serif"/>
              <a:cs typeface="Microsoft Sans Serif"/>
            </a:endParaRPr>
          </a:p>
          <a:p>
            <a:pPr marL="349250" indent="-337185">
              <a:lnSpc>
                <a:spcPct val="100000"/>
              </a:lnSpc>
              <a:spcBef>
                <a:spcPts val="1010"/>
              </a:spcBef>
              <a:buFont typeface="Wingdings"/>
              <a:buChar char=""/>
              <a:tabLst>
                <a:tab pos="349885" algn="l"/>
              </a:tabLst>
            </a:pP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Kadar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dalam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plasma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mendekati</a:t>
            </a:r>
            <a:r>
              <a:rPr sz="2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atau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lebih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besar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dari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0.06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mM</a:t>
            </a:r>
            <a:endParaRPr sz="28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27024" y="536828"/>
            <a:ext cx="103682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Arial Black"/>
                <a:cs typeface="Arial Black"/>
              </a:rPr>
              <a:t>KRITERIA</a:t>
            </a:r>
            <a:r>
              <a:rPr sz="3600" spc="-30" dirty="0">
                <a:latin typeface="Arial Black"/>
                <a:cs typeface="Arial Black"/>
              </a:rPr>
              <a:t> </a:t>
            </a:r>
            <a:r>
              <a:rPr sz="3600" spc="-80" dirty="0">
                <a:latin typeface="Arial Black"/>
                <a:cs typeface="Arial Black"/>
              </a:rPr>
              <a:t>OBAT</a:t>
            </a:r>
            <a:r>
              <a:rPr sz="3600" spc="-30" dirty="0">
                <a:latin typeface="Arial Black"/>
                <a:cs typeface="Arial Black"/>
              </a:rPr>
              <a:t> </a:t>
            </a:r>
            <a:r>
              <a:rPr sz="3600" spc="-5" dirty="0">
                <a:latin typeface="Arial Black"/>
                <a:cs typeface="Arial Black"/>
              </a:rPr>
              <a:t>PENDESAK</a:t>
            </a:r>
            <a:r>
              <a:rPr sz="3600" spc="-30" dirty="0">
                <a:latin typeface="Arial Black"/>
                <a:cs typeface="Arial Black"/>
              </a:rPr>
              <a:t> </a:t>
            </a:r>
            <a:r>
              <a:rPr sz="3600" spc="-5" dirty="0">
                <a:latin typeface="Arial Black"/>
                <a:cs typeface="Arial Black"/>
              </a:rPr>
              <a:t>(DISPLACER)</a:t>
            </a:r>
            <a:endParaRPr sz="3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762" y="828294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812">
            <a:solidFill>
              <a:srgbClr val="9CB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2867" y="839165"/>
            <a:ext cx="490855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65" dirty="0"/>
              <a:t>I</a:t>
            </a:r>
            <a:r>
              <a:rPr spc="-1015" dirty="0"/>
              <a:t>N</a:t>
            </a:r>
            <a:r>
              <a:rPr spc="-1195" dirty="0"/>
              <a:t>T</a:t>
            </a:r>
            <a:r>
              <a:rPr spc="-969" dirty="0"/>
              <a:t>E</a:t>
            </a:r>
            <a:r>
              <a:rPr spc="-1000" dirty="0"/>
              <a:t>R</a:t>
            </a:r>
            <a:r>
              <a:rPr spc="-775" dirty="0"/>
              <a:t>A</a:t>
            </a:r>
            <a:r>
              <a:rPr spc="-705" dirty="0"/>
              <a:t>K</a:t>
            </a:r>
            <a:r>
              <a:rPr spc="-700" dirty="0"/>
              <a:t>S</a:t>
            </a:r>
            <a:r>
              <a:rPr spc="-250" dirty="0"/>
              <a:t>I</a:t>
            </a:r>
            <a:r>
              <a:rPr spc="-335" dirty="0"/>
              <a:t> </a:t>
            </a:r>
            <a:r>
              <a:rPr spc="-905" dirty="0"/>
              <a:t>M</a:t>
            </a:r>
            <a:r>
              <a:rPr spc="-969" dirty="0"/>
              <a:t>E</a:t>
            </a:r>
            <a:r>
              <a:rPr spc="-1360" dirty="0"/>
              <a:t>T</a:t>
            </a:r>
            <a:r>
              <a:rPr spc="-775" dirty="0"/>
              <a:t>A</a:t>
            </a:r>
            <a:r>
              <a:rPr spc="-919" dirty="0"/>
              <a:t>B</a:t>
            </a:r>
            <a:r>
              <a:rPr spc="-990" dirty="0"/>
              <a:t>O</a:t>
            </a:r>
            <a:r>
              <a:rPr spc="-825" dirty="0"/>
              <a:t>L</a:t>
            </a:r>
            <a:r>
              <a:rPr spc="-165" dirty="0"/>
              <a:t>I</a:t>
            </a:r>
            <a:r>
              <a:rPr spc="-700" dirty="0"/>
              <a:t>S</a:t>
            </a:r>
            <a:r>
              <a:rPr spc="-905" dirty="0"/>
              <a:t>M</a:t>
            </a:r>
            <a:r>
              <a:rPr spc="-1060" dirty="0"/>
              <a:t>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97355" y="2111527"/>
            <a:ext cx="8318500" cy="2933065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40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Mek</a:t>
            </a:r>
            <a:r>
              <a:rPr sz="40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4000" spc="-415" dirty="0">
                <a:solidFill>
                  <a:srgbClr val="FFFFFF"/>
                </a:solidFill>
                <a:latin typeface="Microsoft Sans Serif"/>
                <a:cs typeface="Microsoft Sans Serif"/>
              </a:rPr>
              <a:t>nisme</a:t>
            </a:r>
            <a:r>
              <a:rPr sz="40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0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40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40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te</a:t>
            </a:r>
            <a:r>
              <a:rPr sz="40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4000" spc="-245" dirty="0">
                <a:solidFill>
                  <a:srgbClr val="FFFFFF"/>
                </a:solidFill>
                <a:latin typeface="Microsoft Sans Serif"/>
                <a:cs typeface="Microsoft Sans Serif"/>
              </a:rPr>
              <a:t>aksi</a:t>
            </a:r>
            <a:r>
              <a:rPr sz="40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da</a:t>
            </a:r>
            <a:r>
              <a:rPr sz="4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4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at</a:t>
            </a:r>
            <a:r>
              <a:rPr sz="40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0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be</a:t>
            </a:r>
            <a:r>
              <a:rPr sz="4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40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upa</a:t>
            </a:r>
            <a:endParaRPr sz="4000">
              <a:latin typeface="Microsoft Sans Serif"/>
              <a:cs typeface="Microsoft Sans Serif"/>
            </a:endParaRPr>
          </a:p>
          <a:p>
            <a:pPr marL="707390" indent="-695325">
              <a:lnSpc>
                <a:spcPct val="100000"/>
              </a:lnSpc>
              <a:spcBef>
                <a:spcPts val="925"/>
              </a:spcBef>
              <a:buAutoNum type="arabicParenBoth"/>
              <a:tabLst>
                <a:tab pos="708025" algn="l"/>
              </a:tabLst>
            </a:pPr>
            <a:r>
              <a:rPr sz="4000" spc="-204" dirty="0">
                <a:solidFill>
                  <a:srgbClr val="FFFFFF"/>
                </a:solidFill>
                <a:latin typeface="Microsoft Sans Serif"/>
                <a:cs typeface="Microsoft Sans Serif"/>
              </a:rPr>
              <a:t>penghambatan</a:t>
            </a:r>
            <a:r>
              <a:rPr sz="40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000" spc="-229" dirty="0">
                <a:solidFill>
                  <a:srgbClr val="FFFFFF"/>
                </a:solidFill>
                <a:latin typeface="Microsoft Sans Serif"/>
                <a:cs typeface="Microsoft Sans Serif"/>
              </a:rPr>
              <a:t>(inhibisi)</a:t>
            </a:r>
            <a:r>
              <a:rPr sz="4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000" spc="-270" dirty="0">
                <a:solidFill>
                  <a:srgbClr val="FFFFFF"/>
                </a:solidFill>
                <a:latin typeface="Microsoft Sans Serif"/>
                <a:cs typeface="Microsoft Sans Serif"/>
              </a:rPr>
              <a:t>metabolisme,</a:t>
            </a:r>
            <a:endParaRPr sz="4000">
              <a:latin typeface="Microsoft Sans Serif"/>
              <a:cs typeface="Microsoft Sans Serif"/>
            </a:endParaRPr>
          </a:p>
          <a:p>
            <a:pPr marL="708025" indent="-695960">
              <a:lnSpc>
                <a:spcPct val="100000"/>
              </a:lnSpc>
              <a:spcBef>
                <a:spcPts val="925"/>
              </a:spcBef>
              <a:buAutoNum type="arabicParenBoth"/>
              <a:tabLst>
                <a:tab pos="708660" algn="l"/>
              </a:tabLst>
            </a:pPr>
            <a:r>
              <a:rPr sz="4000" spc="-310" dirty="0">
                <a:solidFill>
                  <a:srgbClr val="FFFFFF"/>
                </a:solidFill>
                <a:latin typeface="Microsoft Sans Serif"/>
                <a:cs typeface="Microsoft Sans Serif"/>
              </a:rPr>
              <a:t>induks</a:t>
            </a:r>
            <a:r>
              <a:rPr sz="40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40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000" spc="-53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4000" spc="-35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4000" spc="-215" dirty="0">
                <a:solidFill>
                  <a:srgbClr val="FFFFFF"/>
                </a:solidFill>
                <a:latin typeface="Microsoft Sans Serif"/>
                <a:cs typeface="Microsoft Sans Serif"/>
              </a:rPr>
              <a:t>tabolism</a:t>
            </a:r>
            <a:r>
              <a:rPr sz="4000" spc="-38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4000" spc="-235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endParaRPr sz="4000">
              <a:latin typeface="Microsoft Sans Serif"/>
              <a:cs typeface="Microsoft Sans Serif"/>
            </a:endParaRPr>
          </a:p>
          <a:p>
            <a:pPr marL="707390" indent="-695325">
              <a:lnSpc>
                <a:spcPct val="100000"/>
              </a:lnSpc>
              <a:spcBef>
                <a:spcPts val="915"/>
              </a:spcBef>
              <a:buAutoNum type="arabicParenBoth"/>
              <a:tabLst>
                <a:tab pos="708025" algn="l"/>
              </a:tabLst>
            </a:pPr>
            <a:r>
              <a:rPr sz="40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perubahan</a:t>
            </a:r>
            <a:r>
              <a:rPr sz="40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0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aliran</a:t>
            </a:r>
            <a:r>
              <a:rPr sz="40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0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darah</a:t>
            </a:r>
            <a:r>
              <a:rPr sz="40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0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hepatik.</a:t>
            </a:r>
            <a:endParaRPr sz="4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8870" y="511505"/>
            <a:ext cx="4572635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F00"/>
                </a:solidFill>
                <a:latin typeface="Comic Sans MS"/>
                <a:cs typeface="Comic Sans MS"/>
              </a:rPr>
              <a:t>Interaksi</a:t>
            </a:r>
            <a:r>
              <a:rPr sz="3200" b="1" spc="-40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omic Sans MS"/>
                <a:cs typeface="Comic Sans MS"/>
              </a:rPr>
              <a:t>pada</a:t>
            </a:r>
            <a:endParaRPr sz="3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b="1" dirty="0">
                <a:solidFill>
                  <a:srgbClr val="FFFF00"/>
                </a:solidFill>
                <a:latin typeface="Comic Sans MS"/>
                <a:cs typeface="Comic Sans MS"/>
              </a:rPr>
              <a:t>proses</a:t>
            </a:r>
            <a:r>
              <a:rPr sz="3200" b="1" spc="-50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omic Sans MS"/>
                <a:cs typeface="Comic Sans MS"/>
              </a:rPr>
              <a:t>METABOLISME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74494" y="2029206"/>
            <a:ext cx="7432040" cy="33826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36905">
              <a:lnSpc>
                <a:spcPct val="100000"/>
              </a:lnSpc>
              <a:spcBef>
                <a:spcPts val="105"/>
              </a:spcBef>
            </a:pPr>
            <a:r>
              <a:rPr sz="2000" spc="60" dirty="0">
                <a:solidFill>
                  <a:srgbClr val="FFFF00"/>
                </a:solidFill>
                <a:latin typeface="Arial MT"/>
                <a:cs typeface="Arial MT"/>
              </a:rPr>
              <a:t>Peran</a:t>
            </a:r>
            <a:r>
              <a:rPr sz="2000" spc="-6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FFFF00"/>
                </a:solidFill>
                <a:latin typeface="Arial MT"/>
                <a:cs typeface="Arial MT"/>
              </a:rPr>
              <a:t>metabolisme</a:t>
            </a:r>
            <a:r>
              <a:rPr sz="2000" spc="-6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spc="100" dirty="0">
                <a:solidFill>
                  <a:srgbClr val="FFFF00"/>
                </a:solidFill>
                <a:latin typeface="Arial MT"/>
                <a:cs typeface="Arial MT"/>
              </a:rPr>
              <a:t>obat</a:t>
            </a:r>
            <a:r>
              <a:rPr sz="2000" spc="-3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FFFF00"/>
                </a:solidFill>
                <a:latin typeface="Arial MT"/>
                <a:cs typeface="Arial MT"/>
              </a:rPr>
              <a:t>pada</a:t>
            </a:r>
            <a:r>
              <a:rPr sz="2000" spc="-6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spc="100" dirty="0">
                <a:solidFill>
                  <a:srgbClr val="FFFF00"/>
                </a:solidFill>
                <a:latin typeface="Arial MT"/>
                <a:cs typeface="Arial MT"/>
              </a:rPr>
              <a:t>dasarnya</a:t>
            </a:r>
            <a:r>
              <a:rPr sz="2000" spc="-6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spc="100" dirty="0">
                <a:solidFill>
                  <a:srgbClr val="FFFF00"/>
                </a:solidFill>
                <a:latin typeface="Arial MT"/>
                <a:cs typeface="Arial MT"/>
              </a:rPr>
              <a:t>obat</a:t>
            </a:r>
            <a:r>
              <a:rPr sz="2000" spc="-4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spc="110" dirty="0">
                <a:solidFill>
                  <a:srgbClr val="FFFF00"/>
                </a:solidFill>
                <a:latin typeface="Arial MT"/>
                <a:cs typeface="Arial MT"/>
              </a:rPr>
              <a:t>aktif</a:t>
            </a:r>
            <a:r>
              <a:rPr sz="2000" spc="17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FFFF00"/>
                </a:solidFill>
                <a:latin typeface="Arial MT"/>
                <a:cs typeface="Arial MT"/>
              </a:rPr>
              <a:t>yang </a:t>
            </a:r>
            <a:r>
              <a:rPr sz="2000" spc="-54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spc="114" dirty="0">
                <a:solidFill>
                  <a:srgbClr val="FFFF00"/>
                </a:solidFill>
                <a:latin typeface="Arial MT"/>
                <a:cs typeface="Arial MT"/>
              </a:rPr>
              <a:t>larut </a:t>
            </a:r>
            <a:r>
              <a:rPr sz="2000" spc="95" dirty="0">
                <a:solidFill>
                  <a:srgbClr val="FFFF00"/>
                </a:solidFill>
                <a:latin typeface="Arial MT"/>
                <a:cs typeface="Arial MT"/>
              </a:rPr>
              <a:t>dalam </a:t>
            </a:r>
            <a:r>
              <a:rPr sz="2000" spc="100" dirty="0">
                <a:solidFill>
                  <a:srgbClr val="FFFF00"/>
                </a:solidFill>
                <a:latin typeface="Arial MT"/>
                <a:cs typeface="Arial MT"/>
              </a:rPr>
              <a:t>lemak </a:t>
            </a:r>
            <a:r>
              <a:rPr sz="2000" spc="105" dirty="0">
                <a:solidFill>
                  <a:srgbClr val="FFFF00"/>
                </a:solidFill>
                <a:latin typeface="Arial MT"/>
                <a:cs typeface="Arial MT"/>
              </a:rPr>
              <a:t>diubah </a:t>
            </a:r>
            <a:r>
              <a:rPr sz="2000" spc="95" dirty="0">
                <a:solidFill>
                  <a:srgbClr val="FFFF00"/>
                </a:solidFill>
                <a:latin typeface="Arial MT"/>
                <a:cs typeface="Arial MT"/>
              </a:rPr>
              <a:t>menjadi </a:t>
            </a:r>
            <a:r>
              <a:rPr sz="2000" spc="120" dirty="0">
                <a:solidFill>
                  <a:srgbClr val="FFFF00"/>
                </a:solidFill>
                <a:latin typeface="Arial MT"/>
                <a:cs typeface="Arial MT"/>
              </a:rPr>
              <a:t>tidak </a:t>
            </a:r>
            <a:r>
              <a:rPr sz="2000" spc="110" dirty="0">
                <a:solidFill>
                  <a:srgbClr val="FFFF00"/>
                </a:solidFill>
                <a:latin typeface="Arial MT"/>
                <a:cs typeface="Arial MT"/>
              </a:rPr>
              <a:t>aktif </a:t>
            </a:r>
            <a:r>
              <a:rPr sz="2000" spc="85" dirty="0">
                <a:solidFill>
                  <a:srgbClr val="FFFF00"/>
                </a:solidFill>
                <a:latin typeface="Arial MT"/>
                <a:cs typeface="Arial MT"/>
              </a:rPr>
              <a:t>sehingga </a:t>
            </a:r>
            <a:r>
              <a:rPr sz="2000" spc="-54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FFFF00"/>
                </a:solidFill>
                <a:latin typeface="Arial MT"/>
                <a:cs typeface="Arial MT"/>
              </a:rPr>
              <a:t>mudah</a:t>
            </a:r>
            <a:r>
              <a:rPr sz="2000" spc="-6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FFFF00"/>
                </a:solidFill>
                <a:latin typeface="Arial MT"/>
                <a:cs typeface="Arial MT"/>
              </a:rPr>
              <a:t>dikeluarkan</a:t>
            </a:r>
            <a:r>
              <a:rPr sz="2000" spc="-8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spc="125" dirty="0">
                <a:solidFill>
                  <a:srgbClr val="FFFF00"/>
                </a:solidFill>
                <a:latin typeface="Arial MT"/>
                <a:cs typeface="Arial MT"/>
              </a:rPr>
              <a:t>dari</a:t>
            </a:r>
            <a:r>
              <a:rPr sz="2000" spc="-7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FFFF00"/>
                </a:solidFill>
                <a:latin typeface="Arial MT"/>
                <a:cs typeface="Arial MT"/>
              </a:rPr>
              <a:t>tubuh.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000" spc="60" dirty="0">
                <a:solidFill>
                  <a:srgbClr val="FFFF00"/>
                </a:solidFill>
                <a:latin typeface="Arial MT"/>
                <a:cs typeface="Arial MT"/>
              </a:rPr>
              <a:t>Pegang</a:t>
            </a:r>
            <a:r>
              <a:rPr sz="2000" spc="-6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FFFF00"/>
                </a:solidFill>
                <a:latin typeface="Arial MT"/>
                <a:cs typeface="Arial MT"/>
              </a:rPr>
              <a:t>peran</a:t>
            </a:r>
            <a:r>
              <a:rPr sz="2000" spc="42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spc="70" dirty="0">
                <a:solidFill>
                  <a:srgbClr val="FFFF00"/>
                </a:solidFill>
                <a:latin typeface="Arial MT"/>
                <a:cs typeface="Arial MT"/>
              </a:rPr>
              <a:t>:</a:t>
            </a:r>
            <a:r>
              <a:rPr sz="2000" spc="-5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100" i="1" u="sng" spc="1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enzym</a:t>
            </a:r>
            <a:r>
              <a:rPr sz="2100" i="1" u="sng" spc="-10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 </a:t>
            </a:r>
            <a:r>
              <a:rPr sz="2100" i="1" u="sng" spc="6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cytochrome</a:t>
            </a:r>
            <a:r>
              <a:rPr sz="2100" i="1" u="sng" spc="-10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 </a:t>
            </a:r>
            <a:r>
              <a:rPr sz="2100" i="1" u="sng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P-450.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80" dirty="0">
                <a:solidFill>
                  <a:srgbClr val="FFFF00"/>
                </a:solidFill>
                <a:latin typeface="Arial MT"/>
                <a:cs typeface="Arial MT"/>
              </a:rPr>
              <a:t>Obat</a:t>
            </a:r>
            <a:r>
              <a:rPr sz="2000" spc="-5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spc="85" dirty="0">
                <a:solidFill>
                  <a:srgbClr val="FFFF00"/>
                </a:solidFill>
                <a:latin typeface="Arial MT"/>
                <a:cs typeface="Arial MT"/>
              </a:rPr>
              <a:t>atau</a:t>
            </a:r>
            <a:r>
              <a:rPr sz="2000" spc="-5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spc="85" dirty="0">
                <a:solidFill>
                  <a:srgbClr val="FFFF00"/>
                </a:solidFill>
                <a:latin typeface="Arial MT"/>
                <a:cs typeface="Arial MT"/>
              </a:rPr>
              <a:t>makanan/substansi</a:t>
            </a:r>
            <a:r>
              <a:rPr sz="2000" spc="-7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FFFF00"/>
                </a:solidFill>
                <a:latin typeface="Arial MT"/>
                <a:cs typeface="Arial MT"/>
              </a:rPr>
              <a:t>lain</a:t>
            </a:r>
            <a:r>
              <a:rPr sz="2000" spc="-5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spc="70" dirty="0">
                <a:solidFill>
                  <a:srgbClr val="FFFF00"/>
                </a:solidFill>
                <a:latin typeface="Arial MT"/>
                <a:cs typeface="Arial MT"/>
              </a:rPr>
              <a:t>: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000">
              <a:latin typeface="Arial MT"/>
              <a:cs typeface="Arial MT"/>
            </a:endParaRPr>
          </a:p>
          <a:p>
            <a:pPr marL="2001520" indent="-148590">
              <a:lnSpc>
                <a:spcPct val="100000"/>
              </a:lnSpc>
              <a:buChar char="-"/>
              <a:tabLst>
                <a:tab pos="2002155" algn="l"/>
              </a:tabLst>
            </a:pPr>
            <a:r>
              <a:rPr sz="2000" spc="110" dirty="0">
                <a:solidFill>
                  <a:srgbClr val="FFFF00"/>
                </a:solidFill>
                <a:latin typeface="Arial MT"/>
                <a:cs typeface="Arial MT"/>
              </a:rPr>
              <a:t>memacu</a:t>
            </a:r>
            <a:r>
              <a:rPr sz="2000" spc="-6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spc="100" dirty="0">
                <a:solidFill>
                  <a:srgbClr val="FFFF00"/>
                </a:solidFill>
                <a:latin typeface="Arial MT"/>
                <a:cs typeface="Arial MT"/>
              </a:rPr>
              <a:t>kerja</a:t>
            </a:r>
            <a:r>
              <a:rPr sz="2000" spc="-9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spc="75" dirty="0">
                <a:solidFill>
                  <a:srgbClr val="FFFF00"/>
                </a:solidFill>
                <a:latin typeface="Arial MT"/>
                <a:cs typeface="Arial MT"/>
              </a:rPr>
              <a:t>enzym</a:t>
            </a:r>
            <a:r>
              <a:rPr sz="2000" spc="-6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spc="40" dirty="0">
                <a:solidFill>
                  <a:srgbClr val="FFFF00"/>
                </a:solidFill>
                <a:latin typeface="Arial MT"/>
                <a:cs typeface="Arial MT"/>
              </a:rPr>
              <a:t>(</a:t>
            </a:r>
            <a:r>
              <a:rPr sz="2000" spc="-5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100" i="1" spc="15" dirty="0">
                <a:solidFill>
                  <a:srgbClr val="FFFF00"/>
                </a:solidFill>
                <a:latin typeface="Arial"/>
                <a:cs typeface="Arial"/>
              </a:rPr>
              <a:t>enzym</a:t>
            </a:r>
            <a:r>
              <a:rPr sz="2100" i="1" spc="-9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00" i="1" spc="80" dirty="0">
                <a:solidFill>
                  <a:srgbClr val="FFFF00"/>
                </a:solidFill>
                <a:latin typeface="Arial"/>
                <a:cs typeface="Arial"/>
              </a:rPr>
              <a:t>inducer</a:t>
            </a:r>
            <a:r>
              <a:rPr sz="2100" i="1" spc="-1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FFFF00"/>
                </a:solidFill>
                <a:latin typeface="Arial MT"/>
                <a:cs typeface="Arial MT"/>
              </a:rPr>
              <a:t>)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FF00"/>
              </a:buClr>
              <a:buFont typeface="Arial MT"/>
              <a:buChar char="-"/>
            </a:pPr>
            <a:endParaRPr sz="1950">
              <a:latin typeface="Arial MT"/>
              <a:cs typeface="Arial MT"/>
            </a:endParaRPr>
          </a:p>
          <a:p>
            <a:pPr marL="2001520" indent="-148590">
              <a:lnSpc>
                <a:spcPct val="100000"/>
              </a:lnSpc>
              <a:buChar char="-"/>
              <a:tabLst>
                <a:tab pos="2002155" algn="l"/>
              </a:tabLst>
            </a:pPr>
            <a:r>
              <a:rPr sz="2000" spc="100" dirty="0">
                <a:solidFill>
                  <a:srgbClr val="FFFF00"/>
                </a:solidFill>
                <a:latin typeface="Arial MT"/>
                <a:cs typeface="Arial MT"/>
              </a:rPr>
              <a:t>menghambat</a:t>
            </a:r>
            <a:r>
              <a:rPr sz="2000" spc="-6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spc="100" dirty="0">
                <a:solidFill>
                  <a:srgbClr val="FFFF00"/>
                </a:solidFill>
                <a:latin typeface="Arial MT"/>
                <a:cs typeface="Arial MT"/>
              </a:rPr>
              <a:t>kerja</a:t>
            </a:r>
            <a:r>
              <a:rPr sz="2000" spc="-7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spc="75" dirty="0">
                <a:solidFill>
                  <a:srgbClr val="FFFF00"/>
                </a:solidFill>
                <a:latin typeface="Arial MT"/>
                <a:cs typeface="Arial MT"/>
              </a:rPr>
              <a:t>enzym</a:t>
            </a:r>
            <a:r>
              <a:rPr sz="2000" spc="-7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spc="40" dirty="0">
                <a:solidFill>
                  <a:srgbClr val="FFFF00"/>
                </a:solidFill>
                <a:latin typeface="Arial MT"/>
                <a:cs typeface="Arial MT"/>
              </a:rPr>
              <a:t>(</a:t>
            </a:r>
            <a:r>
              <a:rPr sz="2000" spc="-4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100" i="1" spc="20" dirty="0">
                <a:solidFill>
                  <a:srgbClr val="FFFF00"/>
                </a:solidFill>
                <a:latin typeface="Arial"/>
                <a:cs typeface="Arial"/>
              </a:rPr>
              <a:t>enzym</a:t>
            </a:r>
            <a:r>
              <a:rPr sz="2100" i="1" spc="-10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00" i="1" spc="80" dirty="0">
                <a:solidFill>
                  <a:srgbClr val="FFFF00"/>
                </a:solidFill>
                <a:latin typeface="Arial"/>
                <a:cs typeface="Arial"/>
              </a:rPr>
              <a:t>inhibitor</a:t>
            </a:r>
            <a:r>
              <a:rPr sz="2100" i="1" spc="-1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FFFF00"/>
                </a:solidFill>
                <a:latin typeface="Arial MT"/>
                <a:cs typeface="Arial MT"/>
              </a:rPr>
              <a:t>)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762" y="828294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812">
            <a:solidFill>
              <a:srgbClr val="9CB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2867" y="839165"/>
            <a:ext cx="319024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65" dirty="0">
                <a:solidFill>
                  <a:schemeClr val="accent1"/>
                </a:solidFill>
              </a:rPr>
              <a:t>I</a:t>
            </a:r>
            <a:r>
              <a:rPr spc="-1015" dirty="0">
                <a:solidFill>
                  <a:schemeClr val="accent1"/>
                </a:solidFill>
              </a:rPr>
              <a:t>N</a:t>
            </a:r>
            <a:r>
              <a:rPr spc="-1195" dirty="0">
                <a:solidFill>
                  <a:schemeClr val="accent1"/>
                </a:solidFill>
              </a:rPr>
              <a:t>T</a:t>
            </a:r>
            <a:r>
              <a:rPr spc="-969" dirty="0">
                <a:solidFill>
                  <a:schemeClr val="accent1"/>
                </a:solidFill>
              </a:rPr>
              <a:t>E</a:t>
            </a:r>
            <a:r>
              <a:rPr spc="-1000" dirty="0">
                <a:solidFill>
                  <a:schemeClr val="accent1"/>
                </a:solidFill>
              </a:rPr>
              <a:t>R</a:t>
            </a:r>
            <a:r>
              <a:rPr spc="-775" dirty="0">
                <a:solidFill>
                  <a:schemeClr val="accent1"/>
                </a:solidFill>
              </a:rPr>
              <a:t>A</a:t>
            </a:r>
            <a:r>
              <a:rPr spc="-705" dirty="0">
                <a:solidFill>
                  <a:schemeClr val="accent1"/>
                </a:solidFill>
              </a:rPr>
              <a:t>K</a:t>
            </a:r>
            <a:r>
              <a:rPr spc="-700" dirty="0">
                <a:solidFill>
                  <a:schemeClr val="accent1"/>
                </a:solidFill>
              </a:rPr>
              <a:t>S</a:t>
            </a:r>
            <a:r>
              <a:rPr spc="-250" dirty="0">
                <a:solidFill>
                  <a:schemeClr val="accent1"/>
                </a:solidFill>
              </a:rPr>
              <a:t>I</a:t>
            </a:r>
            <a:r>
              <a:rPr spc="-335" dirty="0">
                <a:solidFill>
                  <a:schemeClr val="accent1"/>
                </a:solidFill>
              </a:rPr>
              <a:t> </a:t>
            </a:r>
            <a:r>
              <a:rPr spc="-990" dirty="0">
                <a:solidFill>
                  <a:schemeClr val="accent1"/>
                </a:solidFill>
              </a:rPr>
              <a:t>O</a:t>
            </a:r>
            <a:r>
              <a:rPr spc="-1035" dirty="0">
                <a:solidFill>
                  <a:schemeClr val="accent1"/>
                </a:solidFill>
              </a:rPr>
              <a:t>B</a:t>
            </a:r>
            <a:r>
              <a:rPr spc="-980" dirty="0">
                <a:solidFill>
                  <a:schemeClr val="accent1"/>
                </a:solidFill>
              </a:rPr>
              <a:t>A</a:t>
            </a:r>
            <a:r>
              <a:rPr spc="-1285" dirty="0">
                <a:solidFill>
                  <a:schemeClr val="accent1"/>
                </a:solidFill>
              </a:rPr>
              <a:t>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8588" y="2211146"/>
            <a:ext cx="9563735" cy="33915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 indent="76200" algn="just">
              <a:lnSpc>
                <a:spcPct val="90000"/>
              </a:lnSpc>
              <a:spcBef>
                <a:spcPts val="675"/>
              </a:spcBef>
            </a:pPr>
            <a:r>
              <a:rPr sz="4800" spc="-350" dirty="0">
                <a:solidFill>
                  <a:srgbClr val="FFFF00"/>
                </a:solidFill>
                <a:latin typeface="Microsoft Sans Serif"/>
                <a:cs typeface="Microsoft Sans Serif"/>
              </a:rPr>
              <a:t>Efek</a:t>
            </a:r>
            <a:r>
              <a:rPr sz="4800" spc="-345" dirty="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sz="4800" spc="-400" dirty="0">
                <a:solidFill>
                  <a:srgbClr val="FFFF00"/>
                </a:solidFill>
                <a:latin typeface="Microsoft Sans Serif"/>
                <a:cs typeface="Microsoft Sans Serif"/>
              </a:rPr>
              <a:t>suatu</a:t>
            </a:r>
            <a:r>
              <a:rPr sz="4800" spc="-395" dirty="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sz="4800" spc="-85" dirty="0">
                <a:solidFill>
                  <a:srgbClr val="FFFF00"/>
                </a:solidFill>
                <a:latin typeface="Microsoft Sans Serif"/>
                <a:cs typeface="Microsoft Sans Serif"/>
              </a:rPr>
              <a:t>obat </a:t>
            </a:r>
            <a:r>
              <a:rPr sz="4800" spc="-75" dirty="0">
                <a:solidFill>
                  <a:srgbClr val="FFFF00"/>
                </a:solidFill>
                <a:latin typeface="Microsoft Sans Serif"/>
                <a:cs typeface="Microsoft Sans Serif"/>
              </a:rPr>
              <a:t>akibat </a:t>
            </a:r>
            <a:r>
              <a:rPr sz="4800" spc="-165" dirty="0">
                <a:solidFill>
                  <a:srgbClr val="FFFF00"/>
                </a:solidFill>
                <a:latin typeface="Microsoft Sans Serif"/>
                <a:cs typeface="Microsoft Sans Serif"/>
              </a:rPr>
              <a:t>adanya</a:t>
            </a:r>
            <a:r>
              <a:rPr sz="4800" spc="-160" dirty="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sz="4800" spc="-85" dirty="0">
                <a:solidFill>
                  <a:srgbClr val="FFFF00"/>
                </a:solidFill>
                <a:latin typeface="Microsoft Sans Serif"/>
                <a:cs typeface="Microsoft Sans Serif"/>
              </a:rPr>
              <a:t>obat </a:t>
            </a:r>
            <a:r>
              <a:rPr sz="4800" spc="-80" dirty="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sz="4800" spc="-175" dirty="0">
                <a:solidFill>
                  <a:srgbClr val="FFFF00"/>
                </a:solidFill>
                <a:latin typeface="Microsoft Sans Serif"/>
                <a:cs typeface="Microsoft Sans Serif"/>
              </a:rPr>
              <a:t>lain </a:t>
            </a:r>
            <a:r>
              <a:rPr sz="4800" spc="-204" dirty="0">
                <a:solidFill>
                  <a:srgbClr val="FFFF00"/>
                </a:solidFill>
                <a:latin typeface="Microsoft Sans Serif"/>
                <a:cs typeface="Microsoft Sans Serif"/>
              </a:rPr>
              <a:t>yang </a:t>
            </a:r>
            <a:r>
              <a:rPr sz="4800" spc="-145" dirty="0">
                <a:solidFill>
                  <a:srgbClr val="FFFF00"/>
                </a:solidFill>
                <a:latin typeface="Microsoft Sans Serif"/>
                <a:cs typeface="Microsoft Sans Serif"/>
              </a:rPr>
              <a:t>diberikan </a:t>
            </a:r>
            <a:r>
              <a:rPr sz="4800" spc="-285" dirty="0">
                <a:solidFill>
                  <a:srgbClr val="FFFF00"/>
                </a:solidFill>
                <a:latin typeface="Microsoft Sans Serif"/>
                <a:cs typeface="Microsoft Sans Serif"/>
              </a:rPr>
              <a:t>secara </a:t>
            </a:r>
            <a:r>
              <a:rPr sz="4800" spc="-280" dirty="0">
                <a:solidFill>
                  <a:srgbClr val="FFFF00"/>
                </a:solidFill>
                <a:latin typeface="Microsoft Sans Serif"/>
                <a:cs typeface="Microsoft Sans Serif"/>
              </a:rPr>
              <a:t>bersamaan </a:t>
            </a:r>
            <a:r>
              <a:rPr sz="4800" spc="-275" dirty="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sz="4800" spc="-160" dirty="0">
                <a:solidFill>
                  <a:srgbClr val="FFFF00"/>
                </a:solidFill>
                <a:latin typeface="Microsoft Sans Serif"/>
                <a:cs typeface="Microsoft Sans Serif"/>
              </a:rPr>
              <a:t>atau</a:t>
            </a:r>
            <a:r>
              <a:rPr sz="4800" spc="-155" dirty="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sz="4800" spc="-220" dirty="0">
                <a:solidFill>
                  <a:srgbClr val="FFFF00"/>
                </a:solidFill>
                <a:latin typeface="Microsoft Sans Serif"/>
                <a:cs typeface="Microsoft Sans Serif"/>
              </a:rPr>
              <a:t>terpisah</a:t>
            </a:r>
            <a:r>
              <a:rPr sz="4800" spc="-215" dirty="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sz="4800" spc="-85" dirty="0">
                <a:solidFill>
                  <a:srgbClr val="FFFF00"/>
                </a:solidFill>
                <a:latin typeface="Microsoft Sans Serif"/>
                <a:cs typeface="Microsoft Sans Serif"/>
              </a:rPr>
              <a:t>obat</a:t>
            </a:r>
            <a:r>
              <a:rPr sz="4800" spc="-80" dirty="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sz="4800" spc="-204" dirty="0">
                <a:solidFill>
                  <a:srgbClr val="FFFF00"/>
                </a:solidFill>
                <a:latin typeface="Microsoft Sans Serif"/>
                <a:cs typeface="Microsoft Sans Serif"/>
              </a:rPr>
              <a:t>berinteraksi </a:t>
            </a:r>
            <a:r>
              <a:rPr sz="4800" spc="-200" dirty="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sz="4800" spc="-305" dirty="0">
                <a:solidFill>
                  <a:srgbClr val="FFFF00"/>
                </a:solidFill>
                <a:latin typeface="Microsoft Sans Serif"/>
                <a:cs typeface="Microsoft Sans Serif"/>
              </a:rPr>
              <a:t>sehingga</a:t>
            </a:r>
            <a:r>
              <a:rPr sz="4800" spc="-300" dirty="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sz="4800" spc="-170" dirty="0">
                <a:solidFill>
                  <a:srgbClr val="FFFF00"/>
                </a:solidFill>
                <a:latin typeface="Microsoft Sans Serif"/>
                <a:cs typeface="Microsoft Sans Serif"/>
              </a:rPr>
              <a:t>efektivitas</a:t>
            </a:r>
            <a:r>
              <a:rPr sz="4800" spc="-165" dirty="0">
                <a:solidFill>
                  <a:srgbClr val="FFFF00"/>
                </a:solidFill>
                <a:latin typeface="Microsoft Sans Serif"/>
                <a:cs typeface="Microsoft Sans Serif"/>
              </a:rPr>
              <a:t> atau</a:t>
            </a:r>
            <a:r>
              <a:rPr sz="4800" spc="950" dirty="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sz="4800" spc="-315" dirty="0">
                <a:solidFill>
                  <a:srgbClr val="FFFF00"/>
                </a:solidFill>
                <a:latin typeface="Microsoft Sans Serif"/>
                <a:cs typeface="Microsoft Sans Serif"/>
              </a:rPr>
              <a:t>toksisitas </a:t>
            </a:r>
            <a:r>
              <a:rPr sz="4800" spc="-310" dirty="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sz="4800" spc="-85" dirty="0">
                <a:solidFill>
                  <a:srgbClr val="FFFF00"/>
                </a:solidFill>
                <a:latin typeface="Microsoft Sans Serif"/>
                <a:cs typeface="Microsoft Sans Serif"/>
              </a:rPr>
              <a:t>obat</a:t>
            </a:r>
            <a:r>
              <a:rPr sz="4800" spc="35" dirty="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sz="4800" spc="-210" dirty="0">
                <a:solidFill>
                  <a:srgbClr val="FFFF00"/>
                </a:solidFill>
                <a:latin typeface="Microsoft Sans Serif"/>
                <a:cs typeface="Microsoft Sans Serif"/>
              </a:rPr>
              <a:t>berubah.</a:t>
            </a:r>
            <a:endParaRPr sz="4800" dirty="0">
              <a:latin typeface="Microsoft Sans Serif"/>
              <a:cs typeface="Microsoft Sans Serif"/>
            </a:endParaRPr>
          </a:p>
        </p:txBody>
      </p:sp>
      <p:pic>
        <p:nvPicPr>
          <p:cNvPr id="2050" name="Picture 2" descr="Summary of Interaksi Obat dan Makanan">
            <a:extLst>
              <a:ext uri="{FF2B5EF4-FFF2-40B4-BE49-F238E27FC236}">
                <a16:creationId xmlns:a16="http://schemas.microsoft.com/office/drawing/2014/main" id="{3590B99A-8227-8918-A9EC-4E8FAD59F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876801"/>
            <a:ext cx="396364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22498" y="1224153"/>
            <a:ext cx="4638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80" dirty="0">
                <a:solidFill>
                  <a:srgbClr val="FFFF00"/>
                </a:solidFill>
                <a:latin typeface="Arial MT"/>
                <a:cs typeface="Arial MT"/>
              </a:rPr>
              <a:t>Makanan</a:t>
            </a:r>
            <a:r>
              <a:rPr sz="2400" spc="-9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100" dirty="0">
                <a:solidFill>
                  <a:srgbClr val="FFFF00"/>
                </a:solidFill>
                <a:latin typeface="Arial MT"/>
                <a:cs typeface="Arial MT"/>
              </a:rPr>
              <a:t>yang</a:t>
            </a:r>
            <a:r>
              <a:rPr sz="2400" spc="-8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120" dirty="0">
                <a:solidFill>
                  <a:srgbClr val="FFFF00"/>
                </a:solidFill>
                <a:latin typeface="Arial MT"/>
                <a:cs typeface="Arial MT"/>
              </a:rPr>
              <a:t>masuk</a:t>
            </a:r>
            <a:r>
              <a:rPr sz="2400" spc="-9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105" dirty="0">
                <a:solidFill>
                  <a:srgbClr val="FFFF00"/>
                </a:solidFill>
                <a:latin typeface="Arial MT"/>
                <a:cs typeface="Arial MT"/>
              </a:rPr>
              <a:t>golongan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22498" y="1956054"/>
            <a:ext cx="2771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00"/>
                </a:solidFill>
                <a:latin typeface="Arial"/>
                <a:cs typeface="Arial"/>
              </a:rPr>
              <a:t>Enzym</a:t>
            </a:r>
            <a:r>
              <a:rPr sz="2800" b="1" spc="-1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45" dirty="0">
                <a:solidFill>
                  <a:srgbClr val="FFFF00"/>
                </a:solidFill>
                <a:latin typeface="Arial"/>
                <a:cs typeface="Arial"/>
              </a:rPr>
              <a:t>inducer</a:t>
            </a:r>
            <a:r>
              <a:rPr sz="2800" b="1" spc="-1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500" i="1" spc="55" dirty="0">
                <a:solidFill>
                  <a:srgbClr val="FFFF00"/>
                </a:solidFill>
                <a:latin typeface="Arial"/>
                <a:cs typeface="Arial"/>
              </a:rPr>
              <a:t>: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22498" y="2731728"/>
            <a:ext cx="5670550" cy="30333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940"/>
              </a:lnSpc>
              <a:spcBef>
                <a:spcPts val="130"/>
              </a:spcBef>
              <a:tabLst>
                <a:tab pos="2757170" algn="l"/>
              </a:tabLst>
            </a:pPr>
            <a:r>
              <a:rPr sz="2400" spc="75" dirty="0">
                <a:solidFill>
                  <a:srgbClr val="FFFF00"/>
                </a:solidFill>
                <a:latin typeface="Arial MT"/>
                <a:cs typeface="Arial MT"/>
              </a:rPr>
              <a:t>-</a:t>
            </a:r>
            <a:r>
              <a:rPr sz="2500" i="1" spc="75" dirty="0">
                <a:solidFill>
                  <a:srgbClr val="FFFF00"/>
                </a:solidFill>
                <a:latin typeface="Arial"/>
                <a:cs typeface="Arial"/>
              </a:rPr>
              <a:t>Charbroiled</a:t>
            </a:r>
            <a:r>
              <a:rPr sz="2500" i="1" spc="-114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500" i="1" spc="75" dirty="0">
                <a:solidFill>
                  <a:srgbClr val="FFFF00"/>
                </a:solidFill>
                <a:latin typeface="Arial"/>
                <a:cs typeface="Arial"/>
              </a:rPr>
              <a:t>food	</a:t>
            </a:r>
            <a:r>
              <a:rPr sz="2500" i="1" spc="15" dirty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500" i="1" spc="-1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500" i="1" spc="90" dirty="0">
                <a:solidFill>
                  <a:srgbClr val="FFFF00"/>
                </a:solidFill>
                <a:latin typeface="Arial"/>
                <a:cs typeface="Arial"/>
              </a:rPr>
              <a:t>cyp</a:t>
            </a:r>
            <a:r>
              <a:rPr sz="2500" i="1" spc="-1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500" i="1" spc="40" dirty="0">
                <a:solidFill>
                  <a:srgbClr val="FFFF00"/>
                </a:solidFill>
                <a:latin typeface="Arial"/>
                <a:cs typeface="Arial"/>
              </a:rPr>
              <a:t>1A2</a:t>
            </a:r>
            <a:r>
              <a:rPr sz="2500" i="1" spc="-1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500" i="1" spc="15" dirty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ts val="2880"/>
              </a:lnSpc>
              <a:tabLst>
                <a:tab pos="2679700" algn="l"/>
              </a:tabLst>
            </a:pPr>
            <a:r>
              <a:rPr sz="2400" spc="65" dirty="0">
                <a:solidFill>
                  <a:srgbClr val="FFFF00"/>
                </a:solidFill>
                <a:latin typeface="Arial MT"/>
                <a:cs typeface="Arial MT"/>
              </a:rPr>
              <a:t>-</a:t>
            </a:r>
            <a:r>
              <a:rPr sz="2500" i="1" spc="65" dirty="0">
                <a:solidFill>
                  <a:srgbClr val="FFFF00"/>
                </a:solidFill>
                <a:latin typeface="Arial"/>
                <a:cs typeface="Arial"/>
              </a:rPr>
              <a:t>Cigarette</a:t>
            </a:r>
            <a:r>
              <a:rPr sz="2500" i="1" spc="-1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500" i="1" spc="40" dirty="0">
                <a:solidFill>
                  <a:srgbClr val="FFFF00"/>
                </a:solidFill>
                <a:latin typeface="Arial"/>
                <a:cs typeface="Arial"/>
              </a:rPr>
              <a:t>smoke	</a:t>
            </a:r>
            <a:r>
              <a:rPr sz="2500" i="1" spc="15" dirty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500" i="1" spc="-114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500" i="1" spc="90" dirty="0">
                <a:solidFill>
                  <a:srgbClr val="FFFF00"/>
                </a:solidFill>
                <a:latin typeface="Arial"/>
                <a:cs typeface="Arial"/>
              </a:rPr>
              <a:t>cyp</a:t>
            </a:r>
            <a:r>
              <a:rPr sz="2500" i="1" spc="-114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500" i="1" spc="40" dirty="0">
                <a:solidFill>
                  <a:srgbClr val="FFFF00"/>
                </a:solidFill>
                <a:latin typeface="Arial"/>
                <a:cs typeface="Arial"/>
              </a:rPr>
              <a:t>1A2</a:t>
            </a:r>
            <a:r>
              <a:rPr sz="2500" i="1" spc="-1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500" i="1" spc="15" dirty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ts val="2940"/>
              </a:lnSpc>
              <a:tabLst>
                <a:tab pos="1394460" algn="l"/>
              </a:tabLst>
            </a:pPr>
            <a:r>
              <a:rPr sz="2400" spc="45" dirty="0">
                <a:solidFill>
                  <a:srgbClr val="FFFF00"/>
                </a:solidFill>
                <a:latin typeface="Arial MT"/>
                <a:cs typeface="Arial MT"/>
              </a:rPr>
              <a:t>-</a:t>
            </a:r>
            <a:r>
              <a:rPr sz="2500" i="1" spc="45" dirty="0">
                <a:solidFill>
                  <a:srgbClr val="FFFF00"/>
                </a:solidFill>
                <a:latin typeface="Arial"/>
                <a:cs typeface="Arial"/>
              </a:rPr>
              <a:t>Ethanol	</a:t>
            </a:r>
            <a:r>
              <a:rPr sz="2500" i="1" spc="15" dirty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500" i="1" spc="-1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500" i="1" spc="90" dirty="0">
                <a:solidFill>
                  <a:srgbClr val="FFFF00"/>
                </a:solidFill>
                <a:latin typeface="Arial"/>
                <a:cs typeface="Arial"/>
              </a:rPr>
              <a:t>cyp</a:t>
            </a:r>
            <a:r>
              <a:rPr sz="2500" i="1" spc="-10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500" i="1" spc="10" dirty="0">
                <a:solidFill>
                  <a:srgbClr val="FFFF00"/>
                </a:solidFill>
                <a:latin typeface="Arial"/>
                <a:cs typeface="Arial"/>
              </a:rPr>
              <a:t>2C9</a:t>
            </a:r>
            <a:r>
              <a:rPr sz="2500" i="1" spc="-1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500" i="1" spc="55" dirty="0">
                <a:solidFill>
                  <a:srgbClr val="FFFF00"/>
                </a:solidFill>
                <a:latin typeface="Arial"/>
                <a:cs typeface="Arial"/>
              </a:rPr>
              <a:t>;</a:t>
            </a:r>
            <a:r>
              <a:rPr sz="2500" i="1" spc="-10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500" i="1" spc="85" dirty="0">
                <a:solidFill>
                  <a:srgbClr val="FFFF00"/>
                </a:solidFill>
                <a:latin typeface="Arial"/>
                <a:cs typeface="Arial"/>
              </a:rPr>
              <a:t>cyp</a:t>
            </a:r>
            <a:r>
              <a:rPr sz="2500" i="1" spc="-10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500" i="1" spc="-5" dirty="0">
                <a:solidFill>
                  <a:srgbClr val="FFFF00"/>
                </a:solidFill>
                <a:latin typeface="Arial"/>
                <a:cs typeface="Arial"/>
              </a:rPr>
              <a:t>2E1</a:t>
            </a:r>
            <a:r>
              <a:rPr sz="2500" i="1" spc="-1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500" i="1" spc="15" dirty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</a:pPr>
            <a:r>
              <a:rPr sz="2800" spc="85" dirty="0">
                <a:solidFill>
                  <a:srgbClr val="FFFF00"/>
                </a:solidFill>
                <a:latin typeface="Arial MT"/>
                <a:cs typeface="Arial MT"/>
              </a:rPr>
              <a:t>Enzym</a:t>
            </a:r>
            <a:r>
              <a:rPr sz="2800" spc="-10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800" spc="165" dirty="0">
                <a:solidFill>
                  <a:srgbClr val="FFFF00"/>
                </a:solidFill>
                <a:latin typeface="Arial MT"/>
                <a:cs typeface="Arial MT"/>
              </a:rPr>
              <a:t>inhibitor</a:t>
            </a:r>
            <a:r>
              <a:rPr sz="2800" spc="-9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500" i="1" spc="55" dirty="0">
                <a:solidFill>
                  <a:srgbClr val="FFFF00"/>
                </a:solidFill>
                <a:latin typeface="Arial"/>
                <a:cs typeface="Arial"/>
              </a:rPr>
              <a:t>: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85"/>
              </a:spcBef>
              <a:tabLst>
                <a:tab pos="2669540" algn="l"/>
              </a:tabLst>
            </a:pPr>
            <a:r>
              <a:rPr sz="2500" i="1" spc="-35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2500" i="1" spc="-9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500" i="1" spc="75" dirty="0">
                <a:solidFill>
                  <a:srgbClr val="FFFF00"/>
                </a:solidFill>
                <a:latin typeface="Arial"/>
                <a:cs typeface="Arial"/>
              </a:rPr>
              <a:t>grape</a:t>
            </a:r>
            <a:r>
              <a:rPr sz="2500" i="1" spc="-10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500" i="1" spc="114" dirty="0">
                <a:solidFill>
                  <a:srgbClr val="FFFF00"/>
                </a:solidFill>
                <a:latin typeface="Arial"/>
                <a:cs typeface="Arial"/>
              </a:rPr>
              <a:t>fruit</a:t>
            </a:r>
            <a:r>
              <a:rPr sz="2500" i="1" spc="-10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500" i="1" spc="90" dirty="0">
                <a:solidFill>
                  <a:srgbClr val="FFFF00"/>
                </a:solidFill>
                <a:latin typeface="Arial"/>
                <a:cs typeface="Arial"/>
              </a:rPr>
              <a:t>juice	</a:t>
            </a:r>
            <a:r>
              <a:rPr sz="2500" i="1" spc="15" dirty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500" i="1" spc="-10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500" i="1" spc="90" dirty="0">
                <a:solidFill>
                  <a:srgbClr val="FFFF00"/>
                </a:solidFill>
                <a:latin typeface="Arial"/>
                <a:cs typeface="Arial"/>
              </a:rPr>
              <a:t>cyp</a:t>
            </a:r>
            <a:r>
              <a:rPr sz="2500" i="1" spc="-114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500" i="1" spc="40" dirty="0">
                <a:solidFill>
                  <a:srgbClr val="FFFF00"/>
                </a:solidFill>
                <a:latin typeface="Arial"/>
                <a:cs typeface="Arial"/>
              </a:rPr>
              <a:t>1A2</a:t>
            </a:r>
            <a:r>
              <a:rPr sz="2500" i="1" spc="-114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500" i="1" spc="55" dirty="0">
                <a:solidFill>
                  <a:srgbClr val="FFFF00"/>
                </a:solidFill>
                <a:latin typeface="Arial"/>
                <a:cs typeface="Arial"/>
              </a:rPr>
              <a:t>;</a:t>
            </a:r>
            <a:r>
              <a:rPr sz="2500" i="1" spc="-1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500" i="1" spc="90" dirty="0">
                <a:solidFill>
                  <a:srgbClr val="FFFF00"/>
                </a:solidFill>
                <a:latin typeface="Arial"/>
                <a:cs typeface="Arial"/>
              </a:rPr>
              <a:t>cyp</a:t>
            </a:r>
            <a:r>
              <a:rPr sz="2500" i="1" spc="-114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500" i="1" spc="40" dirty="0">
                <a:solidFill>
                  <a:srgbClr val="FFFF00"/>
                </a:solidFill>
                <a:latin typeface="Arial"/>
                <a:cs typeface="Arial"/>
              </a:rPr>
              <a:t>3A4</a:t>
            </a:r>
            <a:r>
              <a:rPr sz="2500" i="1" spc="-114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500" i="1" spc="15" dirty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71242" y="863853"/>
            <a:ext cx="7689850" cy="3870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80"/>
              </a:lnSpc>
              <a:spcBef>
                <a:spcPts val="100"/>
              </a:spcBef>
            </a:pPr>
            <a:r>
              <a:rPr sz="2400" spc="120" dirty="0">
                <a:solidFill>
                  <a:srgbClr val="FFFF00"/>
                </a:solidFill>
                <a:latin typeface="Arial MT"/>
                <a:cs typeface="Arial MT"/>
              </a:rPr>
              <a:t>beberapa</a:t>
            </a:r>
            <a:r>
              <a:rPr sz="2400" spc="-9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140" dirty="0">
                <a:solidFill>
                  <a:srgbClr val="FFFF00"/>
                </a:solidFill>
                <a:latin typeface="Arial MT"/>
                <a:cs typeface="Arial MT"/>
              </a:rPr>
              <a:t>contoh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ts val="3360"/>
              </a:lnSpc>
              <a:tabLst>
                <a:tab pos="3900804" algn="l"/>
              </a:tabLst>
            </a:pPr>
            <a:r>
              <a:rPr sz="2800" spc="140" dirty="0">
                <a:solidFill>
                  <a:srgbClr val="FFFF00"/>
                </a:solidFill>
                <a:latin typeface="Arial MT"/>
                <a:cs typeface="Arial MT"/>
              </a:rPr>
              <a:t>interaksi</a:t>
            </a:r>
            <a:r>
              <a:rPr sz="2800" spc="-5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800" spc="145" dirty="0">
                <a:solidFill>
                  <a:srgbClr val="FFFF00"/>
                </a:solidFill>
                <a:latin typeface="Arial MT"/>
                <a:cs typeface="Arial MT"/>
              </a:rPr>
              <a:t>pada</a:t>
            </a:r>
            <a:r>
              <a:rPr sz="2800" spc="-7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800" spc="140" dirty="0">
                <a:solidFill>
                  <a:srgbClr val="FFFF00"/>
                </a:solidFill>
                <a:latin typeface="Arial MT"/>
                <a:cs typeface="Arial MT"/>
              </a:rPr>
              <a:t>proses	</a:t>
            </a:r>
            <a:r>
              <a:rPr sz="2800" spc="35" dirty="0">
                <a:solidFill>
                  <a:srgbClr val="FFFF00"/>
                </a:solidFill>
                <a:latin typeface="Arial MT"/>
                <a:cs typeface="Arial MT"/>
              </a:rPr>
              <a:t>METABOLISME</a:t>
            </a:r>
            <a:r>
              <a:rPr sz="2800" spc="-15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80" dirty="0">
                <a:solidFill>
                  <a:srgbClr val="FFFF00"/>
                </a:solidFill>
                <a:latin typeface="Arial MT"/>
                <a:cs typeface="Arial MT"/>
              </a:rPr>
              <a:t>: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730"/>
              </a:spcBef>
            </a:pPr>
            <a:r>
              <a:rPr sz="2950" i="1" spc="15" dirty="0">
                <a:solidFill>
                  <a:srgbClr val="FFFF00"/>
                </a:solidFill>
                <a:latin typeface="Arial"/>
                <a:cs typeface="Arial"/>
              </a:rPr>
              <a:t>enzym</a:t>
            </a:r>
            <a:r>
              <a:rPr sz="2950" i="1" spc="-1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950" i="1" spc="95" dirty="0">
                <a:solidFill>
                  <a:srgbClr val="FFFF00"/>
                </a:solidFill>
                <a:latin typeface="Arial"/>
                <a:cs typeface="Arial"/>
              </a:rPr>
              <a:t>inducer:</a:t>
            </a:r>
            <a:endParaRPr sz="2950">
              <a:latin typeface="Arial"/>
              <a:cs typeface="Arial"/>
            </a:endParaRPr>
          </a:p>
          <a:p>
            <a:pPr marL="12700">
              <a:lnSpc>
                <a:spcPts val="2990"/>
              </a:lnSpc>
              <a:spcBef>
                <a:spcPts val="2755"/>
              </a:spcBef>
            </a:pPr>
            <a:r>
              <a:rPr sz="2400" spc="100" dirty="0">
                <a:solidFill>
                  <a:srgbClr val="FFFF00"/>
                </a:solidFill>
                <a:latin typeface="Arial MT"/>
                <a:cs typeface="Arial MT"/>
              </a:rPr>
              <a:t>-asetaminofen</a:t>
            </a:r>
            <a:r>
              <a:rPr sz="2400" spc="-8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110" dirty="0">
                <a:solidFill>
                  <a:srgbClr val="FFFF00"/>
                </a:solidFill>
                <a:latin typeface="Arial MT"/>
                <a:cs typeface="Arial MT"/>
              </a:rPr>
              <a:t>(parasetamol)</a:t>
            </a:r>
            <a:r>
              <a:rPr sz="2400" spc="-9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+</a:t>
            </a:r>
            <a:r>
              <a:rPr sz="2400" spc="-8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500" i="1" spc="95" dirty="0">
                <a:solidFill>
                  <a:srgbClr val="FFFF00"/>
                </a:solidFill>
                <a:latin typeface="Arial"/>
                <a:cs typeface="Arial"/>
              </a:rPr>
              <a:t>charbroiled</a:t>
            </a:r>
            <a:r>
              <a:rPr sz="2500" i="1" spc="-1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500" i="1" spc="70" dirty="0">
                <a:solidFill>
                  <a:srgbClr val="FFFF00"/>
                </a:solidFill>
                <a:latin typeface="Arial"/>
                <a:cs typeface="Arial"/>
              </a:rPr>
              <a:t>food</a:t>
            </a:r>
            <a:endParaRPr sz="2500">
              <a:latin typeface="Arial"/>
              <a:cs typeface="Arial"/>
            </a:endParaRPr>
          </a:p>
          <a:p>
            <a:pPr marL="1612900">
              <a:lnSpc>
                <a:spcPts val="2820"/>
              </a:lnSpc>
            </a:pPr>
            <a:r>
              <a:rPr sz="2400" spc="130" dirty="0">
                <a:solidFill>
                  <a:srgbClr val="FFFF00"/>
                </a:solidFill>
                <a:latin typeface="Arial MT"/>
                <a:cs typeface="Arial MT"/>
              </a:rPr>
              <a:t>kadar</a:t>
            </a:r>
            <a:r>
              <a:rPr sz="2400" spc="-7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105" dirty="0">
                <a:solidFill>
                  <a:srgbClr val="FFFF00"/>
                </a:solidFill>
                <a:latin typeface="Arial MT"/>
                <a:cs typeface="Arial MT"/>
              </a:rPr>
              <a:t>asetaminofen</a:t>
            </a:r>
            <a:r>
              <a:rPr sz="2400" spc="-8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114" dirty="0">
                <a:solidFill>
                  <a:srgbClr val="FFFF00"/>
                </a:solidFill>
                <a:latin typeface="Arial MT"/>
                <a:cs typeface="Arial MT"/>
              </a:rPr>
              <a:t>dalam</a:t>
            </a:r>
            <a:r>
              <a:rPr sz="2400" spc="-6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130" dirty="0">
                <a:solidFill>
                  <a:srgbClr val="FFFF00"/>
                </a:solidFill>
                <a:latin typeface="Arial MT"/>
                <a:cs typeface="Arial MT"/>
              </a:rPr>
              <a:t>darah</a:t>
            </a:r>
            <a:r>
              <a:rPr sz="2400" spc="-8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114" dirty="0">
                <a:solidFill>
                  <a:srgbClr val="FFFF00"/>
                </a:solidFill>
                <a:latin typeface="Arial MT"/>
                <a:cs typeface="Arial MT"/>
              </a:rPr>
              <a:t>rendah.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ts val="2950"/>
              </a:lnSpc>
            </a:pPr>
            <a:r>
              <a:rPr sz="2500" i="1" spc="-35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2500" i="1" spc="-1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114" dirty="0">
                <a:solidFill>
                  <a:srgbClr val="FFFF00"/>
                </a:solidFill>
                <a:latin typeface="Arial MT"/>
                <a:cs typeface="Arial MT"/>
              </a:rPr>
              <a:t>demikian</a:t>
            </a:r>
            <a:r>
              <a:rPr sz="2400" spc="-9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105" dirty="0">
                <a:solidFill>
                  <a:srgbClr val="FFFF00"/>
                </a:solidFill>
                <a:latin typeface="Arial MT"/>
                <a:cs typeface="Arial MT"/>
              </a:rPr>
              <a:t>juga</a:t>
            </a:r>
            <a:r>
              <a:rPr sz="2400" spc="-8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125" dirty="0">
                <a:solidFill>
                  <a:srgbClr val="FFFF00"/>
                </a:solidFill>
                <a:latin typeface="Arial MT"/>
                <a:cs typeface="Arial MT"/>
              </a:rPr>
              <a:t>pada</a:t>
            </a:r>
            <a:r>
              <a:rPr sz="2400" spc="-8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120" dirty="0">
                <a:solidFill>
                  <a:srgbClr val="FFFF00"/>
                </a:solidFill>
                <a:latin typeface="Arial MT"/>
                <a:cs typeface="Arial MT"/>
              </a:rPr>
              <a:t>perokok</a:t>
            </a:r>
            <a:r>
              <a:rPr sz="2500" i="1" spc="120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950" i="1" spc="15" dirty="0">
                <a:solidFill>
                  <a:srgbClr val="FFFF00"/>
                </a:solidFill>
                <a:latin typeface="Arial"/>
                <a:cs typeface="Arial"/>
              </a:rPr>
              <a:t>enzym</a:t>
            </a:r>
            <a:r>
              <a:rPr sz="2950" i="1" spc="-1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950" i="1" spc="95" dirty="0">
                <a:solidFill>
                  <a:srgbClr val="FFFF00"/>
                </a:solidFill>
                <a:latin typeface="Arial"/>
                <a:cs typeface="Arial"/>
              </a:rPr>
              <a:t>inhibitor:</a:t>
            </a:r>
            <a:endParaRPr sz="29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71242" y="5054625"/>
            <a:ext cx="410654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i="1" spc="-35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2500" i="1" spc="-9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130" dirty="0">
                <a:solidFill>
                  <a:srgbClr val="FFFF00"/>
                </a:solidFill>
                <a:latin typeface="Arial MT"/>
                <a:cs typeface="Arial MT"/>
              </a:rPr>
              <a:t>Ni</a:t>
            </a:r>
            <a:r>
              <a:rPr sz="2400" spc="40" dirty="0">
                <a:solidFill>
                  <a:srgbClr val="FFFF00"/>
                </a:solidFill>
                <a:latin typeface="Arial MT"/>
                <a:cs typeface="Arial MT"/>
              </a:rPr>
              <a:t>f</a:t>
            </a:r>
            <a:r>
              <a:rPr sz="2400" spc="114" dirty="0">
                <a:solidFill>
                  <a:srgbClr val="FFFF00"/>
                </a:solidFill>
                <a:latin typeface="Arial MT"/>
                <a:cs typeface="Arial MT"/>
              </a:rPr>
              <a:t>edipi</a:t>
            </a:r>
            <a:r>
              <a:rPr sz="2400" spc="160" dirty="0">
                <a:solidFill>
                  <a:srgbClr val="FFFF00"/>
                </a:solidFill>
                <a:latin typeface="Arial MT"/>
                <a:cs typeface="Arial MT"/>
              </a:rPr>
              <a:t>n</a:t>
            </a:r>
            <a:r>
              <a:rPr sz="2400" spc="-7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500" i="1" spc="-65" dirty="0">
                <a:solidFill>
                  <a:srgbClr val="FFFF00"/>
                </a:solidFill>
                <a:latin typeface="Arial"/>
                <a:cs typeface="Arial"/>
              </a:rPr>
              <a:t>+</a:t>
            </a:r>
            <a:r>
              <a:rPr sz="2500" i="1" spc="-9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500" i="1" spc="70" dirty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sz="2500" i="1" spc="15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500" i="1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500" i="1" spc="80" dirty="0">
                <a:solidFill>
                  <a:srgbClr val="FFFF00"/>
                </a:solidFill>
                <a:latin typeface="Arial"/>
                <a:cs typeface="Arial"/>
              </a:rPr>
              <a:t>pef</a:t>
            </a:r>
            <a:r>
              <a:rPr sz="2500" i="1" spc="15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500" i="1" spc="100" dirty="0">
                <a:solidFill>
                  <a:srgbClr val="FFFF00"/>
                </a:solidFill>
                <a:latin typeface="Arial"/>
                <a:cs typeface="Arial"/>
              </a:rPr>
              <a:t>uit</a:t>
            </a:r>
            <a:r>
              <a:rPr sz="2500" i="1" spc="-1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500" i="1" spc="90" dirty="0">
                <a:solidFill>
                  <a:srgbClr val="FFFF00"/>
                </a:solidFill>
                <a:latin typeface="Arial"/>
                <a:cs typeface="Arial"/>
              </a:rPr>
              <a:t>juice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96404" y="5071109"/>
            <a:ext cx="2406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30" dirty="0">
                <a:solidFill>
                  <a:srgbClr val="FFFF00"/>
                </a:solidFill>
                <a:latin typeface="Arial MT"/>
                <a:cs typeface="Arial MT"/>
              </a:rPr>
              <a:t>kadar</a:t>
            </a:r>
            <a:r>
              <a:rPr sz="2400" spc="-14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114" dirty="0">
                <a:solidFill>
                  <a:srgbClr val="FFFF00"/>
                </a:solidFill>
                <a:latin typeface="Arial MT"/>
                <a:cs typeface="Arial MT"/>
              </a:rPr>
              <a:t>nifedipine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23897" y="5436819"/>
            <a:ext cx="7872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14" dirty="0">
                <a:solidFill>
                  <a:srgbClr val="FFFF00"/>
                </a:solidFill>
                <a:latin typeface="Arial MT"/>
                <a:cs typeface="Arial MT"/>
              </a:rPr>
              <a:t>dalam</a:t>
            </a:r>
            <a:r>
              <a:rPr sz="2400" spc="-7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130" dirty="0">
                <a:solidFill>
                  <a:srgbClr val="FFFF00"/>
                </a:solidFill>
                <a:latin typeface="Arial MT"/>
                <a:cs typeface="Arial MT"/>
              </a:rPr>
              <a:t>darah</a:t>
            </a:r>
            <a:r>
              <a:rPr sz="2400" spc="-6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135" dirty="0">
                <a:solidFill>
                  <a:srgbClr val="FFFF00"/>
                </a:solidFill>
                <a:latin typeface="Arial MT"/>
                <a:cs typeface="Arial MT"/>
              </a:rPr>
              <a:t>tetap</a:t>
            </a:r>
            <a:r>
              <a:rPr sz="2400" spc="-8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130" dirty="0">
                <a:solidFill>
                  <a:srgbClr val="FFFF00"/>
                </a:solidFill>
                <a:latin typeface="Arial MT"/>
                <a:cs typeface="Arial MT"/>
              </a:rPr>
              <a:t>tinggi</a:t>
            </a:r>
            <a:r>
              <a:rPr sz="2400" spc="-6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120" dirty="0">
                <a:solidFill>
                  <a:srgbClr val="FFFF00"/>
                </a:solidFill>
                <a:latin typeface="Arial MT"/>
                <a:cs typeface="Arial MT"/>
              </a:rPr>
              <a:t>dan</a:t>
            </a:r>
            <a:r>
              <a:rPr sz="2400" spc="-7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100" dirty="0">
                <a:solidFill>
                  <a:srgbClr val="FFFF00"/>
                </a:solidFill>
                <a:latin typeface="Arial MT"/>
                <a:cs typeface="Arial MT"/>
              </a:rPr>
              <a:t>efeknya</a:t>
            </a:r>
            <a:r>
              <a:rPr sz="2400" spc="-7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105" dirty="0">
                <a:solidFill>
                  <a:srgbClr val="FFFF00"/>
                </a:solidFill>
                <a:latin typeface="Arial MT"/>
                <a:cs typeface="Arial MT"/>
              </a:rPr>
              <a:t>jauh</a:t>
            </a:r>
            <a:r>
              <a:rPr sz="2400" spc="-7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110" dirty="0">
                <a:solidFill>
                  <a:srgbClr val="FFFF00"/>
                </a:solidFill>
                <a:latin typeface="Arial MT"/>
                <a:cs typeface="Arial MT"/>
              </a:rPr>
              <a:t>lebih</a:t>
            </a:r>
            <a:r>
              <a:rPr sz="2400" spc="-6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100" dirty="0">
                <a:solidFill>
                  <a:srgbClr val="FFFF00"/>
                </a:solidFill>
                <a:latin typeface="Arial MT"/>
                <a:cs typeface="Arial MT"/>
              </a:rPr>
              <a:t>lama.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39517" y="3272555"/>
            <a:ext cx="1297305" cy="171450"/>
          </a:xfrm>
          <a:custGeom>
            <a:avLst/>
            <a:gdLst/>
            <a:ahLst/>
            <a:cxnLst/>
            <a:rect l="l" t="t" r="r" b="b"/>
            <a:pathLst>
              <a:path w="1297304" h="171450">
                <a:moveTo>
                  <a:pt x="1221250" y="85578"/>
                </a:moveTo>
                <a:lnTo>
                  <a:pt x="1135253" y="135743"/>
                </a:lnTo>
                <a:lnTo>
                  <a:pt x="1129645" y="140795"/>
                </a:lnTo>
                <a:lnTo>
                  <a:pt x="1126489" y="147395"/>
                </a:lnTo>
                <a:lnTo>
                  <a:pt x="1126001" y="154709"/>
                </a:lnTo>
                <a:lnTo>
                  <a:pt x="1128395" y="161905"/>
                </a:lnTo>
                <a:lnTo>
                  <a:pt x="1133447" y="167512"/>
                </a:lnTo>
                <a:lnTo>
                  <a:pt x="1140047" y="170668"/>
                </a:lnTo>
                <a:lnTo>
                  <a:pt x="1147361" y="171156"/>
                </a:lnTo>
                <a:lnTo>
                  <a:pt x="1154557" y="168763"/>
                </a:lnTo>
                <a:lnTo>
                  <a:pt x="1264418" y="104628"/>
                </a:lnTo>
                <a:lnTo>
                  <a:pt x="1259205" y="104628"/>
                </a:lnTo>
                <a:lnTo>
                  <a:pt x="1259205" y="102088"/>
                </a:lnTo>
                <a:lnTo>
                  <a:pt x="1249553" y="102088"/>
                </a:lnTo>
                <a:lnTo>
                  <a:pt x="1221250" y="85578"/>
                </a:lnTo>
                <a:close/>
              </a:path>
              <a:path w="1297304" h="171450">
                <a:moveTo>
                  <a:pt x="1188593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1188593" y="104628"/>
                </a:lnTo>
                <a:lnTo>
                  <a:pt x="1221250" y="85578"/>
                </a:lnTo>
                <a:lnTo>
                  <a:pt x="1188593" y="66528"/>
                </a:lnTo>
                <a:close/>
              </a:path>
              <a:path w="1297304" h="171450">
                <a:moveTo>
                  <a:pt x="1264418" y="66528"/>
                </a:moveTo>
                <a:lnTo>
                  <a:pt x="1259205" y="66528"/>
                </a:lnTo>
                <a:lnTo>
                  <a:pt x="1259205" y="104628"/>
                </a:lnTo>
                <a:lnTo>
                  <a:pt x="1264418" y="104628"/>
                </a:lnTo>
                <a:lnTo>
                  <a:pt x="1297051" y="85578"/>
                </a:lnTo>
                <a:lnTo>
                  <a:pt x="1264418" y="66528"/>
                </a:lnTo>
                <a:close/>
              </a:path>
              <a:path w="1297304" h="171450">
                <a:moveTo>
                  <a:pt x="1249553" y="69068"/>
                </a:moveTo>
                <a:lnTo>
                  <a:pt x="1221250" y="85578"/>
                </a:lnTo>
                <a:lnTo>
                  <a:pt x="1249553" y="102088"/>
                </a:lnTo>
                <a:lnTo>
                  <a:pt x="1249553" y="69068"/>
                </a:lnTo>
                <a:close/>
              </a:path>
              <a:path w="1297304" h="171450">
                <a:moveTo>
                  <a:pt x="1259205" y="69068"/>
                </a:moveTo>
                <a:lnTo>
                  <a:pt x="1249553" y="69068"/>
                </a:lnTo>
                <a:lnTo>
                  <a:pt x="1249553" y="102088"/>
                </a:lnTo>
                <a:lnTo>
                  <a:pt x="1259205" y="102088"/>
                </a:lnTo>
                <a:lnTo>
                  <a:pt x="1259205" y="69068"/>
                </a:lnTo>
                <a:close/>
              </a:path>
              <a:path w="1297304" h="171450">
                <a:moveTo>
                  <a:pt x="1147361" y="0"/>
                </a:moveTo>
                <a:lnTo>
                  <a:pt x="1140047" y="488"/>
                </a:lnTo>
                <a:lnTo>
                  <a:pt x="1133447" y="3643"/>
                </a:lnTo>
                <a:lnTo>
                  <a:pt x="1128395" y="9251"/>
                </a:lnTo>
                <a:lnTo>
                  <a:pt x="1126001" y="16446"/>
                </a:lnTo>
                <a:lnTo>
                  <a:pt x="1126489" y="23760"/>
                </a:lnTo>
                <a:lnTo>
                  <a:pt x="1129645" y="30360"/>
                </a:lnTo>
                <a:lnTo>
                  <a:pt x="1135253" y="35413"/>
                </a:lnTo>
                <a:lnTo>
                  <a:pt x="1221250" y="85578"/>
                </a:lnTo>
                <a:lnTo>
                  <a:pt x="1249553" y="69068"/>
                </a:lnTo>
                <a:lnTo>
                  <a:pt x="1259205" y="69068"/>
                </a:lnTo>
                <a:lnTo>
                  <a:pt x="1259205" y="66528"/>
                </a:lnTo>
                <a:lnTo>
                  <a:pt x="1264418" y="66528"/>
                </a:lnTo>
                <a:lnTo>
                  <a:pt x="1154557" y="2393"/>
                </a:lnTo>
                <a:lnTo>
                  <a:pt x="1147361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11646" y="5220334"/>
            <a:ext cx="862965" cy="134620"/>
          </a:xfrm>
          <a:custGeom>
            <a:avLst/>
            <a:gdLst/>
            <a:ahLst/>
            <a:cxnLst/>
            <a:rect l="l" t="t" r="r" b="b"/>
            <a:pathLst>
              <a:path w="862965" h="134620">
                <a:moveTo>
                  <a:pt x="805307" y="67182"/>
                </a:moveTo>
                <a:lnTo>
                  <a:pt x="739775" y="105409"/>
                </a:lnTo>
                <a:lnTo>
                  <a:pt x="732789" y="109346"/>
                </a:lnTo>
                <a:lnTo>
                  <a:pt x="730503" y="118236"/>
                </a:lnTo>
                <a:lnTo>
                  <a:pt x="734568" y="125094"/>
                </a:lnTo>
                <a:lnTo>
                  <a:pt x="738631" y="132079"/>
                </a:lnTo>
                <a:lnTo>
                  <a:pt x="747395" y="134365"/>
                </a:lnTo>
                <a:lnTo>
                  <a:pt x="837860" y="81660"/>
                </a:lnTo>
                <a:lnTo>
                  <a:pt x="833881" y="81660"/>
                </a:lnTo>
                <a:lnTo>
                  <a:pt x="833881" y="79628"/>
                </a:lnTo>
                <a:lnTo>
                  <a:pt x="826643" y="79628"/>
                </a:lnTo>
                <a:lnTo>
                  <a:pt x="805307" y="67182"/>
                </a:lnTo>
                <a:close/>
              </a:path>
              <a:path w="862965" h="134620">
                <a:moveTo>
                  <a:pt x="780487" y="52704"/>
                </a:moveTo>
                <a:lnTo>
                  <a:pt x="0" y="52704"/>
                </a:lnTo>
                <a:lnTo>
                  <a:pt x="0" y="81660"/>
                </a:lnTo>
                <a:lnTo>
                  <a:pt x="780487" y="81660"/>
                </a:lnTo>
                <a:lnTo>
                  <a:pt x="805307" y="67182"/>
                </a:lnTo>
                <a:lnTo>
                  <a:pt x="780487" y="52704"/>
                </a:lnTo>
                <a:close/>
              </a:path>
              <a:path w="862965" h="134620">
                <a:moveTo>
                  <a:pt x="837862" y="52704"/>
                </a:moveTo>
                <a:lnTo>
                  <a:pt x="833881" y="52704"/>
                </a:lnTo>
                <a:lnTo>
                  <a:pt x="833881" y="81660"/>
                </a:lnTo>
                <a:lnTo>
                  <a:pt x="837860" y="81660"/>
                </a:lnTo>
                <a:lnTo>
                  <a:pt x="862710" y="67182"/>
                </a:lnTo>
                <a:lnTo>
                  <a:pt x="837862" y="52704"/>
                </a:lnTo>
                <a:close/>
              </a:path>
              <a:path w="862965" h="134620">
                <a:moveTo>
                  <a:pt x="826643" y="54736"/>
                </a:moveTo>
                <a:lnTo>
                  <a:pt x="805307" y="67182"/>
                </a:lnTo>
                <a:lnTo>
                  <a:pt x="826643" y="79628"/>
                </a:lnTo>
                <a:lnTo>
                  <a:pt x="826643" y="54736"/>
                </a:lnTo>
                <a:close/>
              </a:path>
              <a:path w="862965" h="134620">
                <a:moveTo>
                  <a:pt x="833881" y="54736"/>
                </a:moveTo>
                <a:lnTo>
                  <a:pt x="826643" y="54736"/>
                </a:lnTo>
                <a:lnTo>
                  <a:pt x="826643" y="79628"/>
                </a:lnTo>
                <a:lnTo>
                  <a:pt x="833881" y="79628"/>
                </a:lnTo>
                <a:lnTo>
                  <a:pt x="833881" y="54736"/>
                </a:lnTo>
                <a:close/>
              </a:path>
              <a:path w="862965" h="134620">
                <a:moveTo>
                  <a:pt x="747395" y="0"/>
                </a:moveTo>
                <a:lnTo>
                  <a:pt x="738631" y="2285"/>
                </a:lnTo>
                <a:lnTo>
                  <a:pt x="734568" y="9270"/>
                </a:lnTo>
                <a:lnTo>
                  <a:pt x="730503" y="16128"/>
                </a:lnTo>
                <a:lnTo>
                  <a:pt x="732789" y="25018"/>
                </a:lnTo>
                <a:lnTo>
                  <a:pt x="739775" y="28955"/>
                </a:lnTo>
                <a:lnTo>
                  <a:pt x="805307" y="67182"/>
                </a:lnTo>
                <a:lnTo>
                  <a:pt x="826643" y="54736"/>
                </a:lnTo>
                <a:lnTo>
                  <a:pt x="833881" y="54736"/>
                </a:lnTo>
                <a:lnTo>
                  <a:pt x="833881" y="52704"/>
                </a:lnTo>
                <a:lnTo>
                  <a:pt x="837862" y="52704"/>
                </a:lnTo>
                <a:lnTo>
                  <a:pt x="74739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18063" y="6517640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28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465832" y="1431036"/>
            <a:ext cx="5645150" cy="1216660"/>
            <a:chOff x="2465832" y="1431036"/>
            <a:chExt cx="5645150" cy="12166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96312" y="1493520"/>
              <a:ext cx="574548" cy="6827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1948" y="1431036"/>
              <a:ext cx="1851660" cy="7894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72711" y="1431036"/>
              <a:ext cx="1261872" cy="7894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65832" y="1857755"/>
              <a:ext cx="1560575" cy="7894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13988" y="1857755"/>
              <a:ext cx="4396740" cy="789432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674747" y="1514932"/>
            <a:ext cx="5205095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10" dirty="0">
                <a:solidFill>
                  <a:srgbClr val="FFFF00"/>
                </a:solidFill>
                <a:latin typeface="Comic Sans MS"/>
                <a:cs typeface="Comic Sans MS"/>
              </a:rPr>
              <a:t>I</a:t>
            </a:r>
            <a:r>
              <a:rPr sz="2800" b="1" spc="-10" dirty="0">
                <a:solidFill>
                  <a:srgbClr val="FFFF00"/>
                </a:solidFill>
                <a:latin typeface="Comic Sans MS"/>
                <a:cs typeface="Comic Sans MS"/>
              </a:rPr>
              <a:t>nteraksi</a:t>
            </a:r>
            <a:r>
              <a:rPr sz="2800" b="1" spc="-5" dirty="0">
                <a:solidFill>
                  <a:srgbClr val="FFFF00"/>
                </a:solidFill>
                <a:latin typeface="Comic Sans MS"/>
                <a:cs typeface="Comic Sans MS"/>
              </a:rPr>
              <a:t> pada</a:t>
            </a:r>
            <a:endParaRPr sz="2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solidFill>
                  <a:srgbClr val="FFFF00"/>
                </a:solidFill>
                <a:latin typeface="Comic Sans MS"/>
                <a:cs typeface="Comic Sans MS"/>
              </a:rPr>
              <a:t>proses</a:t>
            </a:r>
            <a:r>
              <a:rPr sz="2800" b="1" spc="-20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Comic Sans MS"/>
                <a:cs typeface="Comic Sans MS"/>
              </a:rPr>
              <a:t>ELIMINASI/</a:t>
            </a:r>
            <a:r>
              <a:rPr sz="2800" b="1" spc="-10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Comic Sans MS"/>
                <a:cs typeface="Comic Sans MS"/>
              </a:rPr>
              <a:t>EKRESI.</a:t>
            </a:r>
            <a:endParaRPr sz="2800">
              <a:latin typeface="Comic Sans MS"/>
              <a:cs typeface="Comic Sans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496311" y="2665476"/>
            <a:ext cx="6788150" cy="1411605"/>
            <a:chOff x="2496311" y="2665476"/>
            <a:chExt cx="6788150" cy="1411605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96311" y="2665476"/>
              <a:ext cx="1341119" cy="6797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61587" y="2665476"/>
              <a:ext cx="1197864" cy="6797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54067" y="2665476"/>
              <a:ext cx="1421891" cy="67970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01639" y="2665476"/>
              <a:ext cx="537972" cy="67970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50919" y="3031236"/>
              <a:ext cx="591312" cy="67970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67911" y="3031236"/>
              <a:ext cx="1917191" cy="67970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79719" y="3031236"/>
              <a:ext cx="1123187" cy="67970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30111" y="3031236"/>
              <a:ext cx="1085088" cy="67970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043927" y="3031236"/>
              <a:ext cx="1705355" cy="67970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76488" y="3031236"/>
              <a:ext cx="807720" cy="67970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50919" y="3396996"/>
              <a:ext cx="591312" cy="6797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867911" y="3396996"/>
              <a:ext cx="1527048" cy="67970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123688" y="3396996"/>
              <a:ext cx="934212" cy="67970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652516" y="3396996"/>
              <a:ext cx="1452371" cy="67970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699503" y="3396996"/>
              <a:ext cx="537972" cy="679703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2496311" y="4128515"/>
            <a:ext cx="7286625" cy="1045844"/>
            <a:chOff x="2496311" y="4128515"/>
            <a:chExt cx="7286625" cy="1045844"/>
          </a:xfrm>
        </p:grpSpPr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496311" y="4128515"/>
              <a:ext cx="1527048" cy="67970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753611" y="4128515"/>
              <a:ext cx="669036" cy="67970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017263" y="4128515"/>
              <a:ext cx="1059180" cy="67970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803647" y="4128515"/>
              <a:ext cx="1068324" cy="67970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599176" y="4128515"/>
              <a:ext cx="1208531" cy="67970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782055" y="4550663"/>
              <a:ext cx="842772" cy="6553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534911" y="4128515"/>
              <a:ext cx="2048255" cy="67970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311896" y="4128515"/>
              <a:ext cx="1045463" cy="67970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527547" y="4494275"/>
              <a:ext cx="1068324" cy="67970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323076" y="4494275"/>
              <a:ext cx="1807464" cy="67970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505955" y="4916423"/>
              <a:ext cx="1441703" cy="6553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860791" y="4494275"/>
              <a:ext cx="1789176" cy="67970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244583" y="4494275"/>
              <a:ext cx="537972" cy="679704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2674747" y="2737865"/>
            <a:ext cx="690689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00"/>
                </a:solidFill>
                <a:latin typeface="Comic Sans MS"/>
                <a:cs typeface="Comic Sans MS"/>
              </a:rPr>
              <a:t>Proses</a:t>
            </a:r>
            <a:r>
              <a:rPr sz="2400" b="1" spc="-55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FFF00"/>
                </a:solidFill>
                <a:latin typeface="Comic Sans MS"/>
                <a:cs typeface="Comic Sans MS"/>
              </a:rPr>
              <a:t>yang</a:t>
            </a:r>
            <a:r>
              <a:rPr sz="2400" b="1" spc="-25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Comic Sans MS"/>
                <a:cs typeface="Comic Sans MS"/>
              </a:rPr>
              <a:t>terjadi</a:t>
            </a:r>
            <a:r>
              <a:rPr sz="2400" b="1" spc="-40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FFF00"/>
                </a:solidFill>
                <a:latin typeface="Comic Sans MS"/>
                <a:cs typeface="Comic Sans MS"/>
              </a:rPr>
              <a:t>:</a:t>
            </a:r>
            <a:endParaRPr sz="2400">
              <a:latin typeface="Comic Sans MS"/>
              <a:cs typeface="Comic Sans MS"/>
            </a:endParaRPr>
          </a:p>
          <a:p>
            <a:pPr marL="1384300" indent="-318135">
              <a:lnSpc>
                <a:spcPct val="100000"/>
              </a:lnSpc>
              <a:buChar char="-"/>
              <a:tabLst>
                <a:tab pos="1384935" algn="l"/>
              </a:tabLst>
            </a:pPr>
            <a:r>
              <a:rPr sz="2400" b="1" spc="-5" dirty="0">
                <a:solidFill>
                  <a:srgbClr val="FFFF00"/>
                </a:solidFill>
                <a:latin typeface="Comic Sans MS"/>
                <a:cs typeface="Comic Sans MS"/>
              </a:rPr>
              <a:t>transport</a:t>
            </a:r>
            <a:r>
              <a:rPr sz="2400" b="1" spc="-10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Comic Sans MS"/>
                <a:cs typeface="Comic Sans MS"/>
              </a:rPr>
              <a:t>aktif pada</a:t>
            </a:r>
            <a:r>
              <a:rPr sz="2400" b="1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Comic Sans MS"/>
                <a:cs typeface="Comic Sans MS"/>
              </a:rPr>
              <a:t>membran</a:t>
            </a:r>
            <a:r>
              <a:rPr sz="2400" b="1" spc="-10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FFF00"/>
                </a:solidFill>
                <a:latin typeface="Comic Sans MS"/>
                <a:cs typeface="Comic Sans MS"/>
              </a:rPr>
              <a:t>sel</a:t>
            </a:r>
            <a:endParaRPr sz="2400">
              <a:latin typeface="Comic Sans MS"/>
              <a:cs typeface="Comic Sans MS"/>
            </a:endParaRPr>
          </a:p>
          <a:p>
            <a:pPr marL="1384300" indent="-318135">
              <a:lnSpc>
                <a:spcPct val="100000"/>
              </a:lnSpc>
              <a:buChar char="-"/>
              <a:tabLst>
                <a:tab pos="1384935" algn="l"/>
              </a:tabLst>
            </a:pPr>
            <a:r>
              <a:rPr sz="2400" b="1" spc="-5" dirty="0">
                <a:solidFill>
                  <a:srgbClr val="FFFF00"/>
                </a:solidFill>
                <a:latin typeface="Comic Sans MS"/>
                <a:cs typeface="Comic Sans MS"/>
              </a:rPr>
              <a:t>suasana</a:t>
            </a:r>
            <a:r>
              <a:rPr sz="2400" b="1" spc="-10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FFF00"/>
                </a:solidFill>
                <a:latin typeface="Comic Sans MS"/>
                <a:cs typeface="Comic Sans MS"/>
              </a:rPr>
              <a:t>pH</a:t>
            </a:r>
            <a:r>
              <a:rPr sz="2400" b="1" spc="-30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Comic Sans MS"/>
                <a:cs typeface="Comic Sans MS"/>
              </a:rPr>
              <a:t>diginjal.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880"/>
              </a:spcBef>
            </a:pPr>
            <a:r>
              <a:rPr sz="2400" b="1" spc="-5" dirty="0">
                <a:solidFill>
                  <a:srgbClr val="FFFF00"/>
                </a:solidFill>
                <a:latin typeface="Comic Sans MS"/>
                <a:cs typeface="Comic Sans MS"/>
              </a:rPr>
              <a:t>Dampak</a:t>
            </a:r>
            <a:r>
              <a:rPr sz="2400" b="1" spc="10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FFF00"/>
                </a:solidFill>
                <a:latin typeface="Comic Sans MS"/>
                <a:cs typeface="Comic Sans MS"/>
              </a:rPr>
              <a:t>:</a:t>
            </a:r>
            <a:r>
              <a:rPr sz="2400" b="1" spc="-20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FFF00"/>
                </a:solidFill>
                <a:latin typeface="Comic Sans MS"/>
                <a:cs typeface="Comic Sans MS"/>
              </a:rPr>
              <a:t>obat</a:t>
            </a:r>
            <a:r>
              <a:rPr sz="2400" b="1" spc="-10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FFF00"/>
                </a:solidFill>
                <a:latin typeface="Comic Sans MS"/>
                <a:cs typeface="Comic Sans MS"/>
              </a:rPr>
              <a:t>akan</a:t>
            </a:r>
            <a:r>
              <a:rPr sz="2400" b="1" spc="-15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2400" b="1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mic Sans MS"/>
                <a:cs typeface="Comic Sans MS"/>
              </a:rPr>
              <a:t>cepat</a:t>
            </a:r>
            <a:r>
              <a:rPr sz="2400" b="1" spc="-15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Comic Sans MS"/>
                <a:cs typeface="Comic Sans MS"/>
              </a:rPr>
              <a:t>diekresikan</a:t>
            </a:r>
            <a:r>
              <a:rPr sz="2400" b="1" spc="15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Comic Sans MS"/>
                <a:cs typeface="Comic Sans MS"/>
              </a:rPr>
              <a:t>atau</a:t>
            </a:r>
            <a:endParaRPr sz="2400">
              <a:latin typeface="Comic Sans MS"/>
              <a:cs typeface="Comic Sans MS"/>
            </a:endParaRPr>
          </a:p>
          <a:p>
            <a:pPr marL="304419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FFFF00"/>
                </a:solidFill>
                <a:latin typeface="Comic Sans MS"/>
                <a:cs typeface="Comic Sans MS"/>
              </a:rPr>
              <a:t>akan</a:t>
            </a:r>
            <a:r>
              <a:rPr sz="2400" b="1" spc="-35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2400" b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mic Sans MS"/>
                <a:cs typeface="Comic Sans MS"/>
              </a:rPr>
              <a:t>diperlama</a:t>
            </a:r>
            <a:r>
              <a:rPr sz="2400" b="1" spc="-10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Comic Sans MS"/>
                <a:cs typeface="Comic Sans MS"/>
              </a:rPr>
              <a:t>ekresinya.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762" y="828294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812">
            <a:solidFill>
              <a:srgbClr val="9CB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8588" y="877099"/>
            <a:ext cx="8737600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pc="-10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pc="-1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pc="-969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pc="-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pc="-7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pc="-7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spc="-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pc="-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pc="-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pc="-7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pc="-10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pc="-12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pc="-3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pc="-3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9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pc="-969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pc="-10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pc="-9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pc="-969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pc="-10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pc="-7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pc="-9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pc="-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spc="-7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pc="-1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pc="-3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pc="-3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8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</a:t>
            </a:r>
            <a:r>
              <a:rPr spc="-10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spc="-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pc="-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7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pc="-8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pc="-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pc="-1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pc="-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pc="-10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8588" y="2125960"/>
            <a:ext cx="9232265" cy="2547620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2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Interaksi</a:t>
            </a:r>
            <a:r>
              <a:rPr sz="22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Aditif</a:t>
            </a:r>
            <a:r>
              <a:rPr sz="22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adalah</a:t>
            </a:r>
            <a:r>
              <a:rPr sz="22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jumlah</a:t>
            </a:r>
            <a:r>
              <a:rPr sz="22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efek</a:t>
            </a:r>
            <a:r>
              <a:rPr sz="22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sz="22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obat.</a:t>
            </a:r>
            <a:endParaRPr sz="2200" dirty="0">
              <a:latin typeface="Microsoft Sans Serif"/>
              <a:cs typeface="Microsoft Sans Serif"/>
            </a:endParaRPr>
          </a:p>
          <a:p>
            <a:pPr marL="12700">
              <a:lnSpc>
                <a:spcPts val="2510"/>
              </a:lnSpc>
              <a:spcBef>
                <a:spcPts val="1140"/>
              </a:spcBef>
            </a:pPr>
            <a:r>
              <a:rPr sz="22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Kedua</a:t>
            </a:r>
            <a:r>
              <a:rPr sz="22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obat</a:t>
            </a:r>
            <a:r>
              <a:rPr sz="22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tersebut</a:t>
            </a:r>
            <a:r>
              <a:rPr sz="22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bisa</a:t>
            </a:r>
            <a:r>
              <a:rPr sz="22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bekerja</a:t>
            </a:r>
            <a:r>
              <a:rPr sz="22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pada</a:t>
            </a:r>
            <a:r>
              <a:rPr sz="22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reseptor</a:t>
            </a:r>
            <a:r>
              <a:rPr sz="22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yang</a:t>
            </a:r>
            <a:r>
              <a:rPr sz="22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sama</a:t>
            </a:r>
            <a:r>
              <a:rPr sz="22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atau</a:t>
            </a:r>
            <a:r>
              <a:rPr sz="22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reseptor</a:t>
            </a:r>
            <a:r>
              <a:rPr sz="22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yang</a:t>
            </a:r>
            <a:endParaRPr sz="2200" dirty="0">
              <a:latin typeface="Microsoft Sans Serif"/>
              <a:cs typeface="Microsoft Sans Serif"/>
            </a:endParaRPr>
          </a:p>
          <a:p>
            <a:pPr marL="12700">
              <a:lnSpc>
                <a:spcPts val="2510"/>
              </a:lnSpc>
            </a:pPr>
            <a:r>
              <a:rPr sz="2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berbeda.</a:t>
            </a:r>
            <a:endParaRPr sz="22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4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 dirty="0">
              <a:latin typeface="Microsoft Sans Serif"/>
              <a:cs typeface="Microsoft Sans Serif"/>
            </a:endParaRPr>
          </a:p>
          <a:p>
            <a:pPr marL="12700">
              <a:lnSpc>
                <a:spcPts val="2510"/>
              </a:lnSpc>
            </a:pPr>
            <a:r>
              <a:rPr sz="22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Contoh</a:t>
            </a:r>
            <a:r>
              <a:rPr sz="2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:</a:t>
            </a:r>
            <a:r>
              <a:rPr sz="22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Efek</a:t>
            </a:r>
            <a:r>
              <a:rPr sz="22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depresi</a:t>
            </a:r>
            <a:r>
              <a:rPr sz="22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370" dirty="0">
                <a:solidFill>
                  <a:srgbClr val="FFFFFF"/>
                </a:solidFill>
                <a:latin typeface="Microsoft Sans Serif"/>
                <a:cs typeface="Microsoft Sans Serif"/>
              </a:rPr>
              <a:t>SSP</a:t>
            </a:r>
            <a:r>
              <a:rPr sz="22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aditif</a:t>
            </a:r>
            <a:r>
              <a:rPr sz="22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disebabkan</a:t>
            </a:r>
            <a:r>
              <a:rPr sz="22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karena</a:t>
            </a:r>
            <a:r>
              <a:rPr sz="22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pemberian</a:t>
            </a:r>
            <a:r>
              <a:rPr sz="22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sedative,</a:t>
            </a:r>
            <a:r>
              <a:rPr sz="22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hypnotic,</a:t>
            </a:r>
            <a:endParaRPr sz="2200" dirty="0">
              <a:latin typeface="Microsoft Sans Serif"/>
              <a:cs typeface="Microsoft Sans Serif"/>
            </a:endParaRPr>
          </a:p>
          <a:p>
            <a:pPr marL="12700">
              <a:lnSpc>
                <a:spcPts val="2510"/>
              </a:lnSpc>
            </a:pPr>
            <a:r>
              <a:rPr sz="2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dan</a:t>
            </a:r>
            <a:r>
              <a:rPr sz="22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opioid,</a:t>
            </a:r>
            <a:r>
              <a:rPr sz="22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bersama</a:t>
            </a:r>
            <a:r>
              <a:rPr sz="22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den</a:t>
            </a:r>
            <a:r>
              <a:rPr sz="22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22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an</a:t>
            </a:r>
            <a:r>
              <a:rPr sz="22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k</a:t>
            </a:r>
            <a:r>
              <a:rPr sz="2200" spc="-254" dirty="0">
                <a:solidFill>
                  <a:srgbClr val="FFFFFF"/>
                </a:solidFill>
                <a:latin typeface="Microsoft Sans Serif"/>
                <a:cs typeface="Microsoft Sans Serif"/>
              </a:rPr>
              <a:t>onsumsi</a:t>
            </a:r>
            <a:r>
              <a:rPr sz="22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22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ha</a:t>
            </a:r>
            <a:r>
              <a:rPr sz="22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ol.</a:t>
            </a:r>
            <a:endParaRPr sz="22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762" y="828294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812">
            <a:solidFill>
              <a:srgbClr val="9CB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2867" y="839165"/>
            <a:ext cx="877951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65" dirty="0"/>
              <a:t>I</a:t>
            </a:r>
            <a:r>
              <a:rPr spc="-1015" dirty="0"/>
              <a:t>N</a:t>
            </a:r>
            <a:r>
              <a:rPr spc="-1195" dirty="0"/>
              <a:t>T</a:t>
            </a:r>
            <a:r>
              <a:rPr spc="-969" dirty="0"/>
              <a:t>E</a:t>
            </a:r>
            <a:r>
              <a:rPr spc="-1000" dirty="0"/>
              <a:t>R</a:t>
            </a:r>
            <a:r>
              <a:rPr spc="-775" dirty="0"/>
              <a:t>A</a:t>
            </a:r>
            <a:r>
              <a:rPr spc="-705" dirty="0"/>
              <a:t>K</a:t>
            </a:r>
            <a:r>
              <a:rPr spc="-700" dirty="0"/>
              <a:t>S</a:t>
            </a:r>
            <a:r>
              <a:rPr spc="-250" dirty="0"/>
              <a:t>I</a:t>
            </a:r>
            <a:r>
              <a:rPr spc="-335" dirty="0"/>
              <a:t> </a:t>
            </a:r>
            <a:r>
              <a:rPr spc="-1140" dirty="0"/>
              <a:t>Y</a:t>
            </a:r>
            <a:r>
              <a:rPr spc="-775" dirty="0"/>
              <a:t>A</a:t>
            </a:r>
            <a:r>
              <a:rPr spc="-1015" dirty="0"/>
              <a:t>N</a:t>
            </a:r>
            <a:r>
              <a:rPr spc="-1290" dirty="0"/>
              <a:t>G</a:t>
            </a:r>
            <a:r>
              <a:rPr spc="-385" dirty="0"/>
              <a:t> </a:t>
            </a:r>
            <a:r>
              <a:rPr spc="-905" dirty="0"/>
              <a:t>M</a:t>
            </a:r>
            <a:r>
              <a:rPr spc="-969" dirty="0"/>
              <a:t>E</a:t>
            </a:r>
            <a:r>
              <a:rPr spc="-1010" dirty="0"/>
              <a:t>N</a:t>
            </a:r>
            <a:r>
              <a:rPr spc="-940" dirty="0"/>
              <a:t>Y</a:t>
            </a:r>
            <a:r>
              <a:rPr spc="-969" dirty="0"/>
              <a:t>E</a:t>
            </a:r>
            <a:r>
              <a:rPr spc="-1035" dirty="0"/>
              <a:t>B</a:t>
            </a:r>
            <a:r>
              <a:rPr spc="-770" dirty="0"/>
              <a:t>A</a:t>
            </a:r>
            <a:r>
              <a:rPr spc="-919" dirty="0"/>
              <a:t>B</a:t>
            </a:r>
            <a:r>
              <a:rPr spc="-700" dirty="0"/>
              <a:t>K</a:t>
            </a:r>
            <a:r>
              <a:rPr spc="-770" dirty="0"/>
              <a:t>A</a:t>
            </a:r>
            <a:r>
              <a:rPr spc="-1105" dirty="0"/>
              <a:t>N</a:t>
            </a:r>
            <a:r>
              <a:rPr spc="-355" dirty="0"/>
              <a:t> </a:t>
            </a:r>
            <a:r>
              <a:rPr spc="-700" dirty="0"/>
              <a:t>S</a:t>
            </a:r>
            <a:r>
              <a:rPr spc="-165" dirty="0"/>
              <a:t>I</a:t>
            </a:r>
            <a:r>
              <a:rPr spc="-1015" dirty="0"/>
              <a:t>N</a:t>
            </a:r>
            <a:r>
              <a:rPr spc="-969" dirty="0"/>
              <a:t>E</a:t>
            </a:r>
            <a:r>
              <a:rPr spc="-1105" dirty="0"/>
              <a:t>R</a:t>
            </a:r>
            <a:r>
              <a:rPr spc="-1185" dirty="0"/>
              <a:t>G</a:t>
            </a:r>
            <a:r>
              <a:rPr spc="-165" dirty="0"/>
              <a:t>I</a:t>
            </a:r>
            <a:r>
              <a:rPr spc="-700" dirty="0"/>
              <a:t>S</a:t>
            </a:r>
            <a:r>
              <a:rPr spc="-1195" dirty="0"/>
              <a:t>T</a:t>
            </a:r>
            <a:r>
              <a:rPr spc="-165" dirty="0"/>
              <a:t>I</a:t>
            </a:r>
            <a:r>
              <a:rPr spc="-795" dirty="0"/>
              <a:t>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8588" y="2270886"/>
            <a:ext cx="9175115" cy="192278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Interaksi</a:t>
            </a:r>
            <a:r>
              <a:rPr sz="22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supra-aditif</a:t>
            </a:r>
            <a:r>
              <a:rPr sz="220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(sinergistik),</a:t>
            </a:r>
            <a:r>
              <a:rPr sz="22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yaitu</a:t>
            </a:r>
            <a:r>
              <a:rPr sz="22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hasil</a:t>
            </a:r>
            <a:r>
              <a:rPr sz="22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interaksi</a:t>
            </a:r>
            <a:r>
              <a:rPr sz="22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lebih</a:t>
            </a:r>
            <a:r>
              <a:rPr sz="22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besar</a:t>
            </a:r>
            <a:r>
              <a:rPr sz="22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daripada</a:t>
            </a:r>
            <a:r>
              <a:rPr sz="22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jumlah </a:t>
            </a:r>
            <a:r>
              <a:rPr sz="2200" spc="-5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kedua</a:t>
            </a:r>
            <a:r>
              <a:rPr sz="22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obat.</a:t>
            </a:r>
            <a:endParaRPr sz="22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4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 dirty="0">
              <a:latin typeface="Microsoft Sans Serif"/>
              <a:cs typeface="Microsoft Sans Serif"/>
            </a:endParaRPr>
          </a:p>
          <a:p>
            <a:pPr marL="12700" marR="530225">
              <a:lnSpc>
                <a:spcPts val="2380"/>
              </a:lnSpc>
            </a:pPr>
            <a:r>
              <a:rPr sz="22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Contoh</a:t>
            </a:r>
            <a:r>
              <a:rPr sz="2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:</a:t>
            </a:r>
            <a:r>
              <a:rPr sz="22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Kombinasi</a:t>
            </a:r>
            <a:r>
              <a:rPr sz="22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antibiotik</a:t>
            </a:r>
            <a:r>
              <a:rPr sz="22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sulfonamide</a:t>
            </a:r>
            <a:r>
              <a:rPr sz="22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dengan</a:t>
            </a:r>
            <a:r>
              <a:rPr sz="22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dihydrofolic</a:t>
            </a:r>
            <a:r>
              <a:rPr sz="22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acid</a:t>
            </a:r>
            <a:r>
              <a:rPr sz="22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reductase </a:t>
            </a:r>
            <a:r>
              <a:rPr sz="2200" spc="-5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inhibitor</a:t>
            </a:r>
            <a:r>
              <a:rPr sz="22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berupa</a:t>
            </a:r>
            <a:r>
              <a:rPr sz="22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trimethoprim</a:t>
            </a:r>
            <a:endParaRPr sz="22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762" y="828294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812">
            <a:solidFill>
              <a:srgbClr val="9CB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2867" y="839165"/>
            <a:ext cx="8345933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pc="-16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pc="-101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pc="-119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pc="-969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pc="-1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pc="-77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pc="-70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spc="-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pc="-25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pc="-33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99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pc="-103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pc="-98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pc="-128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pc="-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pc="-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9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pc="-77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pc="-110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pc="-38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pc="-38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90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pc="-77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pc="-70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spc="-77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pc="-106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pc="-77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pc="-110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4799" y="2248026"/>
            <a:ext cx="11734793" cy="2655726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indent="20955" algn="just">
              <a:lnSpc>
                <a:spcPct val="90000"/>
              </a:lnSpc>
              <a:spcBef>
                <a:spcPts val="484"/>
              </a:spcBef>
            </a:pPr>
            <a:r>
              <a:rPr sz="3200" spc="-1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Interaksi</a:t>
            </a:r>
            <a:r>
              <a:rPr sz="3200" spc="-1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obat</a:t>
            </a:r>
            <a:r>
              <a:rPr sz="32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sz="32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makanan</a:t>
            </a:r>
            <a:r>
              <a:rPr sz="3200" spc="-2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sz="32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sz="32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makanan </a:t>
            </a:r>
            <a:r>
              <a:rPr sz="3200" spc="-2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mempengaruhi </a:t>
            </a:r>
            <a:r>
              <a:rPr sz="3200" spc="-1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bahan </a:t>
            </a:r>
            <a:r>
              <a:rPr sz="32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 </a:t>
            </a:r>
            <a:r>
              <a:rPr sz="32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obat </a:t>
            </a:r>
            <a:r>
              <a:rPr sz="32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sz="3200" spc="-2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diminum </a:t>
            </a:r>
            <a:r>
              <a:rPr sz="3200" spc="-20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sehingga </a:t>
            </a:r>
            <a:r>
              <a:rPr sz="32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obat</a:t>
            </a:r>
            <a:r>
              <a:rPr sz="32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sz="3200"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sz="3200"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bekerja</a:t>
            </a:r>
            <a:r>
              <a:rPr sz="3200"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sebagimana</a:t>
            </a:r>
            <a:r>
              <a:rPr sz="3200"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mestinya.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20955" algn="just">
              <a:lnSpc>
                <a:spcPct val="90000"/>
              </a:lnSpc>
              <a:spcBef>
                <a:spcPts val="1395"/>
              </a:spcBef>
            </a:pPr>
            <a:r>
              <a:rPr sz="3200" spc="-1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Interaksi </a:t>
            </a:r>
            <a:r>
              <a:rPr sz="32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 </a:t>
            </a:r>
            <a:r>
              <a:rPr sz="32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 </a:t>
            </a:r>
            <a:r>
              <a:rPr sz="3200" spc="-2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menyebakan </a:t>
            </a:r>
            <a:r>
              <a:rPr sz="32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 </a:t>
            </a:r>
            <a:r>
              <a:rPr sz="32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sz="32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berbeda-beda, </a:t>
            </a:r>
            <a:r>
              <a:rPr sz="3200" spc="-2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sz="32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mulai</a:t>
            </a:r>
            <a:r>
              <a:rPr sz="3200" spc="-1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peningkatan</a:t>
            </a:r>
            <a:r>
              <a:rPr sz="32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sz="32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2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penurunan</a:t>
            </a:r>
            <a:r>
              <a:rPr sz="3200" spc="-2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efektifitas</a:t>
            </a:r>
            <a:r>
              <a:rPr sz="32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obat </a:t>
            </a:r>
            <a:r>
              <a:rPr sz="32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sampai</a:t>
            </a:r>
            <a:r>
              <a:rPr sz="3200" spc="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</a:t>
            </a:r>
            <a:r>
              <a:rPr sz="3200"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samping.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985" indent="20955" algn="just">
              <a:lnSpc>
                <a:spcPts val="3460"/>
              </a:lnSpc>
              <a:spcBef>
                <a:spcPts val="1450"/>
              </a:spcBef>
            </a:pPr>
            <a:r>
              <a:rPr sz="3200" spc="-1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Makanan </a:t>
            </a:r>
            <a:r>
              <a:rPr sz="32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 </a:t>
            </a:r>
            <a:r>
              <a:rPr sz="3200" spc="-2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menunda, </a:t>
            </a:r>
            <a:r>
              <a:rPr sz="32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mengurangi </a:t>
            </a:r>
            <a:r>
              <a:rPr sz="32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atau </a:t>
            </a:r>
            <a:r>
              <a:rPr sz="32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meningkatkan </a:t>
            </a:r>
            <a:r>
              <a:rPr sz="3200" spc="-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penyerapan</a:t>
            </a:r>
            <a:r>
              <a:rPr sz="32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obat.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14400" y="1387736"/>
            <a:ext cx="10753853" cy="40825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1760">
              <a:lnSpc>
                <a:spcPts val="3190"/>
              </a:lnSpc>
              <a:spcBef>
                <a:spcPts val="95"/>
              </a:spcBef>
            </a:pPr>
            <a:r>
              <a:rPr sz="2800" spc="-63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2800" spc="-25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800" spc="-33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8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2800" spc="-21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28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8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jad</a:t>
            </a:r>
            <a:r>
              <a:rPr sz="28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2800" spc="-34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8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inte</a:t>
            </a:r>
            <a:r>
              <a:rPr sz="28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8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ak</a:t>
            </a:r>
            <a:r>
              <a:rPr sz="28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28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en</a:t>
            </a:r>
            <a:r>
              <a:rPr sz="28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28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an</a:t>
            </a:r>
            <a:r>
              <a:rPr sz="2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maknan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ala</a:t>
            </a:r>
            <a:r>
              <a:rPr sz="2800" spc="-335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endParaRPr sz="2800" dirty="0">
              <a:latin typeface="Microsoft Sans Serif"/>
              <a:cs typeface="Microsoft Sans Serif"/>
            </a:endParaRPr>
          </a:p>
          <a:p>
            <a:pPr marL="104139">
              <a:lnSpc>
                <a:spcPts val="3190"/>
              </a:lnSpc>
            </a:pPr>
            <a:r>
              <a:rPr sz="28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:</a:t>
            </a:r>
            <a:endParaRPr sz="2800" dirty="0">
              <a:latin typeface="Microsoft Sans Serif"/>
              <a:cs typeface="Microsoft Sans Serif"/>
            </a:endParaRPr>
          </a:p>
          <a:p>
            <a:pPr marL="526415" indent="-514350" algn="just">
              <a:lnSpc>
                <a:spcPts val="3190"/>
              </a:lnSpc>
              <a:spcBef>
                <a:spcPts val="1070"/>
              </a:spcBef>
              <a:buClr>
                <a:srgbClr val="9CBDBC"/>
              </a:buClr>
              <a:buFont typeface="+mj-lt"/>
              <a:buAutoNum type="arabicPeriod"/>
              <a:tabLst>
                <a:tab pos="235585" algn="l"/>
              </a:tabLst>
            </a:pPr>
            <a:r>
              <a:rPr sz="28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Perubahan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motilitas</a:t>
            </a:r>
            <a:r>
              <a:rPr sz="28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lambung</a:t>
            </a:r>
            <a:r>
              <a:rPr sz="28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dan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365" dirty="0">
                <a:solidFill>
                  <a:srgbClr val="FFFFFF"/>
                </a:solidFill>
                <a:latin typeface="Microsoft Sans Serif"/>
                <a:cs typeface="Microsoft Sans Serif"/>
              </a:rPr>
              <a:t>usus,</a:t>
            </a:r>
            <a:r>
              <a:rPr sz="2800" spc="-3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n-ID" sz="2800" spc="-3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2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terutama</a:t>
            </a:r>
            <a:r>
              <a:rPr lang="en-ID" sz="2800" dirty="0">
                <a:latin typeface="Microsoft Sans Serif"/>
                <a:cs typeface="Microsoft Sans Serif"/>
              </a:rPr>
              <a:t> </a:t>
            </a:r>
            <a:r>
              <a:rPr sz="2800" spc="-24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k</a:t>
            </a:r>
            <a:r>
              <a:rPr sz="2800" spc="-254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800" spc="-22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2800" spc="-9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800" spc="-8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2800" spc="-10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atan</a:t>
            </a:r>
            <a:r>
              <a:rPr sz="2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9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2800" spc="-8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800" spc="-17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ng</a:t>
            </a:r>
            <a:r>
              <a:rPr sz="2800" spc="-16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800" spc="-30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800" spc="-33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800" spc="-17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800" spc="-23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2800" spc="-17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an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8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lambun</a:t>
            </a:r>
            <a:r>
              <a:rPr sz="2800" spc="-17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lang="en-ID" sz="28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2800" spc="-1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da</a:t>
            </a:r>
            <a:r>
              <a:rPr sz="2800" spc="-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800" spc="-3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459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305" dirty="0">
                <a:solidFill>
                  <a:srgbClr val="FFFFFF"/>
                </a:solidFill>
                <a:latin typeface="Microsoft Sans Serif"/>
                <a:cs typeface="Microsoft Sans Serif"/>
              </a:rPr>
              <a:t>masuk</a:t>
            </a:r>
            <a:r>
              <a:rPr sz="2800" spc="-37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8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makanan.</a:t>
            </a:r>
            <a:endParaRPr sz="2800" dirty="0">
              <a:latin typeface="Microsoft Sans Serif"/>
              <a:cs typeface="Microsoft Sans Serif"/>
            </a:endParaRPr>
          </a:p>
          <a:p>
            <a:pPr marL="526415" indent="-514350">
              <a:lnSpc>
                <a:spcPct val="100000"/>
              </a:lnSpc>
              <a:spcBef>
                <a:spcPts val="1055"/>
              </a:spcBef>
              <a:buClr>
                <a:srgbClr val="9CBDBC"/>
              </a:buClr>
              <a:buFont typeface="+mj-lt"/>
              <a:buAutoNum type="arabicPeriod"/>
              <a:tabLst>
                <a:tab pos="235585" algn="l"/>
              </a:tabLst>
            </a:pPr>
            <a:r>
              <a:rPr sz="28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Perubahan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ph,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sekresi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45" dirty="0">
                <a:solidFill>
                  <a:srgbClr val="FFFFFF"/>
                </a:solidFill>
                <a:latin typeface="Microsoft Sans Serif"/>
                <a:cs typeface="Microsoft Sans Serif"/>
              </a:rPr>
              <a:t>asam</a:t>
            </a:r>
            <a:r>
              <a:rPr sz="28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serta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produksi</a:t>
            </a:r>
            <a:r>
              <a:rPr sz="28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empedu.</a:t>
            </a:r>
            <a:endParaRPr sz="2800" dirty="0">
              <a:latin typeface="Microsoft Sans Serif"/>
              <a:cs typeface="Microsoft Sans Serif"/>
            </a:endParaRPr>
          </a:p>
          <a:p>
            <a:pPr marL="526415" indent="-514350">
              <a:lnSpc>
                <a:spcPct val="100000"/>
              </a:lnSpc>
              <a:spcBef>
                <a:spcPts val="1070"/>
              </a:spcBef>
              <a:buClr>
                <a:srgbClr val="9CBDBC"/>
              </a:buClr>
              <a:buFont typeface="+mj-lt"/>
              <a:buAutoNum type="arabicPeriod"/>
              <a:tabLst>
                <a:tab pos="235585" algn="l"/>
              </a:tabLst>
            </a:pPr>
            <a:r>
              <a:rPr sz="28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Perubahan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suplai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darah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di</a:t>
            </a:r>
            <a:r>
              <a:rPr sz="28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daerah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04" dirty="0">
                <a:solidFill>
                  <a:srgbClr val="FFFFFF"/>
                </a:solidFill>
                <a:latin typeface="Microsoft Sans Serif"/>
                <a:cs typeface="Microsoft Sans Serif"/>
              </a:rPr>
              <a:t>dimukosa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saluran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cerna</a:t>
            </a:r>
            <a:endParaRPr sz="2800" dirty="0">
              <a:latin typeface="Microsoft Sans Serif"/>
              <a:cs typeface="Microsoft Sans Serif"/>
            </a:endParaRPr>
          </a:p>
          <a:p>
            <a:pPr marL="526415" indent="-514350">
              <a:lnSpc>
                <a:spcPct val="100000"/>
              </a:lnSpc>
              <a:spcBef>
                <a:spcPts val="1070"/>
              </a:spcBef>
              <a:buClr>
                <a:srgbClr val="9CBDBC"/>
              </a:buClr>
              <a:buFont typeface="+mj-lt"/>
              <a:buAutoNum type="arabicPeriod"/>
              <a:tabLst>
                <a:tab pos="235585" algn="l"/>
              </a:tabLst>
            </a:pPr>
            <a:r>
              <a:rPr sz="28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Dipengaruhinya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20" dirty="0">
                <a:solidFill>
                  <a:srgbClr val="FFFFFF"/>
                </a:solidFill>
                <a:latin typeface="Microsoft Sans Serif"/>
                <a:cs typeface="Microsoft Sans Serif"/>
              </a:rPr>
              <a:t>proses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transport</a:t>
            </a:r>
            <a:r>
              <a:rPr sz="28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aktif</a:t>
            </a:r>
            <a:r>
              <a:rPr sz="28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obat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oleh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makanan.</a:t>
            </a:r>
            <a:endParaRPr sz="2800" dirty="0">
              <a:latin typeface="Microsoft Sans Serif"/>
              <a:cs typeface="Microsoft Sans Serif"/>
            </a:endParaRPr>
          </a:p>
          <a:p>
            <a:pPr marL="526415" indent="-514350">
              <a:lnSpc>
                <a:spcPct val="100000"/>
              </a:lnSpc>
              <a:spcBef>
                <a:spcPts val="1060"/>
              </a:spcBef>
              <a:buClr>
                <a:srgbClr val="9CBDBC"/>
              </a:buClr>
              <a:buFont typeface="+mj-lt"/>
              <a:buAutoNum type="arabicPeriod"/>
              <a:tabLst>
                <a:tab pos="235585" algn="l"/>
              </a:tabLst>
            </a:pPr>
            <a:r>
              <a:rPr sz="2800" spc="-63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28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8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ub</a:t>
            </a:r>
            <a:r>
              <a:rPr sz="28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800" spc="-229" dirty="0">
                <a:solidFill>
                  <a:srgbClr val="FFFFFF"/>
                </a:solidFill>
                <a:latin typeface="Microsoft Sans Serif"/>
                <a:cs typeface="Microsoft Sans Serif"/>
              </a:rPr>
              <a:t>han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bi</a:t>
            </a:r>
            <a:r>
              <a:rPr sz="28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2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800" spc="-285" dirty="0">
                <a:solidFill>
                  <a:srgbClr val="FFFFFF"/>
                </a:solidFill>
                <a:latin typeface="Microsoft Sans Serif"/>
                <a:cs typeface="Microsoft Sans Serif"/>
              </a:rPr>
              <a:t>an</a:t>
            </a:r>
            <a:r>
              <a:rPr sz="2800" spc="-25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8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28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800" spc="-245" dirty="0">
                <a:solidFill>
                  <a:srgbClr val="FFFFFF"/>
                </a:solidFill>
                <a:latin typeface="Microsoft Sans Serif"/>
                <a:cs typeface="Microsoft Sans Serif"/>
              </a:rPr>
              <a:t>masi</a:t>
            </a:r>
            <a:r>
              <a:rPr sz="2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800" spc="-33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8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liminasi</a:t>
            </a:r>
            <a:endParaRPr sz="2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8588" y="2270886"/>
            <a:ext cx="9216390" cy="197490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ctr">
              <a:lnSpc>
                <a:spcPct val="200000"/>
              </a:lnSpc>
              <a:spcBef>
                <a:spcPts val="390"/>
              </a:spcBef>
              <a:tabLst>
                <a:tab pos="5567680" algn="l"/>
              </a:tabLst>
            </a:pPr>
            <a:r>
              <a:rPr sz="2200" spc="-210" dirty="0">
                <a:latin typeface="Microsoft Sans Serif"/>
                <a:cs typeface="Microsoft Sans Serif"/>
              </a:rPr>
              <a:t>Jenis</a:t>
            </a:r>
            <a:r>
              <a:rPr sz="2200" spc="45" dirty="0">
                <a:latin typeface="Microsoft Sans Serif"/>
                <a:cs typeface="Microsoft Sans Serif"/>
              </a:rPr>
              <a:t> </a:t>
            </a:r>
            <a:r>
              <a:rPr sz="2200" spc="-45" dirty="0">
                <a:latin typeface="Microsoft Sans Serif"/>
                <a:cs typeface="Microsoft Sans Serif"/>
              </a:rPr>
              <a:t>obat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spc="-100" dirty="0">
                <a:latin typeface="Microsoft Sans Serif"/>
                <a:cs typeface="Microsoft Sans Serif"/>
              </a:rPr>
              <a:t>dan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-155" dirty="0">
                <a:latin typeface="Microsoft Sans Serif"/>
                <a:cs typeface="Microsoft Sans Serif"/>
              </a:rPr>
              <a:t>makanan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85" dirty="0">
                <a:latin typeface="Microsoft Sans Serif"/>
                <a:cs typeface="Microsoft Sans Serif"/>
              </a:rPr>
              <a:t>y</a:t>
            </a:r>
            <a:r>
              <a:rPr sz="2200" spc="-100" dirty="0">
                <a:latin typeface="Microsoft Sans Serif"/>
                <a:cs typeface="Microsoft Sans Serif"/>
              </a:rPr>
              <a:t>ang</a:t>
            </a:r>
            <a:r>
              <a:rPr sz="2200" spc="10" dirty="0">
                <a:latin typeface="Microsoft Sans Serif"/>
                <a:cs typeface="Microsoft Sans Serif"/>
              </a:rPr>
              <a:t> </a:t>
            </a:r>
            <a:r>
              <a:rPr sz="2200" spc="-15" dirty="0" err="1">
                <a:latin typeface="Microsoft Sans Serif"/>
                <a:cs typeface="Microsoft Sans Serif"/>
              </a:rPr>
              <a:t>dapat</a:t>
            </a:r>
            <a:r>
              <a:rPr sz="2200" spc="45" dirty="0">
                <a:latin typeface="Microsoft Sans Serif"/>
                <a:cs typeface="Microsoft Sans Serif"/>
              </a:rPr>
              <a:t> </a:t>
            </a:r>
            <a:r>
              <a:rPr sz="2200" spc="-40" dirty="0" err="1">
                <a:latin typeface="Microsoft Sans Serif"/>
                <a:cs typeface="Microsoft Sans Serif"/>
              </a:rPr>
              <a:t>beri</a:t>
            </a:r>
            <a:r>
              <a:rPr sz="2200" spc="-20" dirty="0" err="1">
                <a:latin typeface="Microsoft Sans Serif"/>
                <a:cs typeface="Microsoft Sans Serif"/>
              </a:rPr>
              <a:t>t</a:t>
            </a:r>
            <a:r>
              <a:rPr sz="2200" spc="-80" dirty="0" err="1">
                <a:latin typeface="Microsoft Sans Serif"/>
                <a:cs typeface="Microsoft Sans Serif"/>
              </a:rPr>
              <a:t>e</a:t>
            </a:r>
            <a:r>
              <a:rPr sz="2200" spc="-70" dirty="0" err="1">
                <a:latin typeface="Microsoft Sans Serif"/>
                <a:cs typeface="Microsoft Sans Serif"/>
              </a:rPr>
              <a:t>r</a:t>
            </a:r>
            <a:r>
              <a:rPr sz="2200" spc="-135" dirty="0" err="1">
                <a:latin typeface="Microsoft Sans Serif"/>
                <a:cs typeface="Microsoft Sans Serif"/>
              </a:rPr>
              <a:t>aksi</a:t>
            </a:r>
            <a:r>
              <a:rPr lang="en-ID" sz="2200" spc="-135" dirty="0">
                <a:latin typeface="Microsoft Sans Serif"/>
                <a:cs typeface="Microsoft Sans Serif"/>
              </a:rPr>
              <a:t>.</a:t>
            </a:r>
            <a:br>
              <a:rPr lang="en-ID" sz="2200" spc="-135" dirty="0">
                <a:latin typeface="Microsoft Sans Serif"/>
                <a:cs typeface="Microsoft Sans Serif"/>
              </a:rPr>
            </a:br>
            <a:r>
              <a:rPr sz="2200" spc="-135" dirty="0">
                <a:latin typeface="Microsoft Sans Serif"/>
                <a:cs typeface="Microsoft Sans Serif"/>
              </a:rPr>
              <a:t>salah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spc="-160" dirty="0">
                <a:latin typeface="Microsoft Sans Serif"/>
                <a:cs typeface="Microsoft Sans Serif"/>
              </a:rPr>
              <a:t>sa</a:t>
            </a:r>
            <a:r>
              <a:rPr sz="2200" spc="-80" dirty="0">
                <a:latin typeface="Microsoft Sans Serif"/>
                <a:cs typeface="Microsoft Sans Serif"/>
              </a:rPr>
              <a:t>t</a:t>
            </a:r>
            <a:r>
              <a:rPr sz="2200" spc="-265" dirty="0">
                <a:latin typeface="Microsoft Sans Serif"/>
                <a:cs typeface="Microsoft Sans Serif"/>
              </a:rPr>
              <a:t>u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155" dirty="0">
                <a:latin typeface="Microsoft Sans Serif"/>
                <a:cs typeface="Microsoft Sans Serif"/>
              </a:rPr>
              <a:t>cont</a:t>
            </a:r>
            <a:r>
              <a:rPr sz="2200" spc="-170" dirty="0">
                <a:latin typeface="Microsoft Sans Serif"/>
                <a:cs typeface="Microsoft Sans Serif"/>
              </a:rPr>
              <a:t>o</a:t>
            </a:r>
            <a:r>
              <a:rPr sz="2200" spc="-265" dirty="0">
                <a:latin typeface="Microsoft Sans Serif"/>
                <a:cs typeface="Microsoft Sans Serif"/>
              </a:rPr>
              <a:t>h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195" dirty="0">
                <a:latin typeface="Microsoft Sans Serif"/>
                <a:cs typeface="Microsoft Sans Serif"/>
              </a:rPr>
              <a:t>k</a:t>
            </a:r>
            <a:r>
              <a:rPr sz="2200" spc="-125" dirty="0">
                <a:latin typeface="Microsoft Sans Serif"/>
                <a:cs typeface="Microsoft Sans Serif"/>
              </a:rPr>
              <a:t>e</a:t>
            </a:r>
            <a:r>
              <a:rPr sz="2200" spc="-195" dirty="0">
                <a:latin typeface="Microsoft Sans Serif"/>
                <a:cs typeface="Microsoft Sans Serif"/>
              </a:rPr>
              <a:t>asam</a:t>
            </a:r>
            <a:r>
              <a:rPr sz="2200" spc="-140" dirty="0">
                <a:latin typeface="Microsoft Sans Serif"/>
                <a:cs typeface="Microsoft Sans Serif"/>
              </a:rPr>
              <a:t>an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dari  </a:t>
            </a:r>
            <a:r>
              <a:rPr sz="2200" spc="-225" dirty="0">
                <a:latin typeface="Microsoft Sans Serif"/>
                <a:cs typeface="Microsoft Sans Serif"/>
              </a:rPr>
              <a:t>jus</a:t>
            </a:r>
            <a:r>
              <a:rPr sz="2200" spc="-220" dirty="0">
                <a:latin typeface="Microsoft Sans Serif"/>
                <a:cs typeface="Microsoft Sans Serif"/>
              </a:rPr>
              <a:t> </a:t>
            </a:r>
            <a:r>
              <a:rPr sz="2200" spc="-140" dirty="0">
                <a:latin typeface="Microsoft Sans Serif"/>
                <a:cs typeface="Microsoft Sans Serif"/>
              </a:rPr>
              <a:t>buah</a:t>
            </a:r>
            <a:r>
              <a:rPr sz="2200" spc="-135" dirty="0">
                <a:latin typeface="Microsoft Sans Serif"/>
                <a:cs typeface="Microsoft Sans Serif"/>
              </a:rPr>
              <a:t> </a:t>
            </a:r>
            <a:r>
              <a:rPr sz="2200" spc="-15" dirty="0">
                <a:latin typeface="Microsoft Sans Serif"/>
                <a:cs typeface="Microsoft Sans Serif"/>
              </a:rPr>
              <a:t>dapat </a:t>
            </a:r>
            <a:r>
              <a:rPr sz="2200" spc="-195" dirty="0" err="1">
                <a:latin typeface="Microsoft Sans Serif"/>
                <a:cs typeface="Microsoft Sans Serif"/>
              </a:rPr>
              <a:t>menurunkan</a:t>
            </a:r>
            <a:r>
              <a:rPr sz="2200" spc="-190" dirty="0">
                <a:latin typeface="Microsoft Sans Serif"/>
                <a:cs typeface="Microsoft Sans Serif"/>
              </a:rPr>
              <a:t> </a:t>
            </a:r>
            <a:r>
              <a:rPr sz="2200" spc="-60" dirty="0" err="1">
                <a:latin typeface="Microsoft Sans Serif"/>
                <a:cs typeface="Microsoft Sans Serif"/>
              </a:rPr>
              <a:t>efektifitas</a:t>
            </a:r>
            <a:br>
              <a:rPr lang="en-ID" sz="2200" spc="-60" dirty="0">
                <a:latin typeface="Microsoft Sans Serif"/>
                <a:cs typeface="Microsoft Sans Serif"/>
              </a:rPr>
            </a:br>
            <a:r>
              <a:rPr sz="2200" spc="-75" dirty="0" err="1">
                <a:latin typeface="Microsoft Sans Serif"/>
                <a:cs typeface="Microsoft Sans Serif"/>
              </a:rPr>
              <a:t>antibiotik</a:t>
            </a:r>
            <a:r>
              <a:rPr sz="2200" spc="-75" dirty="0">
                <a:latin typeface="Microsoft Sans Serif"/>
                <a:cs typeface="Microsoft Sans Serif"/>
              </a:rPr>
              <a:t>, </a:t>
            </a:r>
            <a:r>
              <a:rPr sz="2200" spc="-320" dirty="0">
                <a:latin typeface="Microsoft Sans Serif"/>
                <a:cs typeface="Microsoft Sans Serif"/>
              </a:rPr>
              <a:t>susu</a:t>
            </a:r>
            <a:r>
              <a:rPr sz="2200" spc="-315" dirty="0">
                <a:latin typeface="Microsoft Sans Serif"/>
                <a:cs typeface="Microsoft Sans Serif"/>
              </a:rPr>
              <a:t> </a:t>
            </a:r>
            <a:r>
              <a:rPr lang="en-ID" sz="2200" spc="-315" dirty="0">
                <a:latin typeface="Microsoft Sans Serif"/>
                <a:cs typeface="Microsoft Sans Serif"/>
              </a:rPr>
              <a:t> </a:t>
            </a:r>
            <a:r>
              <a:rPr sz="2200" spc="-15" dirty="0" err="1">
                <a:latin typeface="Microsoft Sans Serif"/>
                <a:cs typeface="Microsoft Sans Serif"/>
              </a:rPr>
              <a:t>dapat</a:t>
            </a:r>
            <a:r>
              <a:rPr sz="2200" spc="-15" dirty="0">
                <a:latin typeface="Microsoft Sans Serif"/>
                <a:cs typeface="Microsoft Sans Serif"/>
              </a:rPr>
              <a:t> </a:t>
            </a:r>
            <a:r>
              <a:rPr sz="2200" spc="-190" dirty="0">
                <a:latin typeface="Microsoft Sans Serif"/>
                <a:cs typeface="Microsoft Sans Serif"/>
              </a:rPr>
              <a:t>membentuk</a:t>
            </a:r>
            <a:r>
              <a:rPr sz="2200" spc="-185" dirty="0">
                <a:latin typeface="Microsoft Sans Serif"/>
                <a:cs typeface="Microsoft Sans Serif"/>
              </a:rPr>
              <a:t> </a:t>
            </a:r>
            <a:r>
              <a:rPr sz="2200" spc="-100" dirty="0">
                <a:latin typeface="Microsoft Sans Serif"/>
                <a:cs typeface="Microsoft Sans Serif"/>
              </a:rPr>
              <a:t>khelat </a:t>
            </a:r>
            <a:r>
              <a:rPr sz="2200" spc="-95" dirty="0">
                <a:latin typeface="Microsoft Sans Serif"/>
                <a:cs typeface="Microsoft Sans Serif"/>
              </a:rPr>
              <a:t> </a:t>
            </a:r>
            <a:r>
              <a:rPr sz="2200" spc="-20" dirty="0">
                <a:latin typeface="Microsoft Sans Serif"/>
                <a:cs typeface="Microsoft Sans Serif"/>
              </a:rPr>
              <a:t>apabila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spc="-175" dirty="0">
                <a:latin typeface="Microsoft Sans Serif"/>
                <a:cs typeface="Microsoft Sans Serif"/>
              </a:rPr>
              <a:t>diminu</a:t>
            </a:r>
            <a:r>
              <a:rPr sz="2200" spc="-290" dirty="0">
                <a:latin typeface="Microsoft Sans Serif"/>
                <a:cs typeface="Microsoft Sans Serif"/>
              </a:rPr>
              <a:t>m</a:t>
            </a:r>
            <a:r>
              <a:rPr sz="2200" spc="40" dirty="0">
                <a:latin typeface="Microsoft Sans Serif"/>
                <a:cs typeface="Microsoft Sans Serif"/>
              </a:rPr>
              <a:t> </a:t>
            </a:r>
            <a:r>
              <a:rPr sz="2200" spc="-60" dirty="0">
                <a:latin typeface="Microsoft Sans Serif"/>
                <a:cs typeface="Microsoft Sans Serif"/>
              </a:rPr>
              <a:t>be</a:t>
            </a:r>
            <a:r>
              <a:rPr sz="2200" spc="-30" dirty="0">
                <a:latin typeface="Microsoft Sans Serif"/>
                <a:cs typeface="Microsoft Sans Serif"/>
              </a:rPr>
              <a:t>r</a:t>
            </a:r>
            <a:r>
              <a:rPr sz="2200" spc="-200" dirty="0">
                <a:latin typeface="Microsoft Sans Serif"/>
                <a:cs typeface="Microsoft Sans Serif"/>
              </a:rPr>
              <a:t>sam</a:t>
            </a:r>
            <a:r>
              <a:rPr sz="2200" spc="-175" dirty="0">
                <a:latin typeface="Microsoft Sans Serif"/>
                <a:cs typeface="Microsoft Sans Serif"/>
              </a:rPr>
              <a:t>a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spc="-55" dirty="0">
                <a:latin typeface="Microsoft Sans Serif"/>
                <a:cs typeface="Microsoft Sans Serif"/>
              </a:rPr>
              <a:t>t</a:t>
            </a:r>
            <a:r>
              <a:rPr sz="2200" spc="-90" dirty="0">
                <a:latin typeface="Microsoft Sans Serif"/>
                <a:cs typeface="Microsoft Sans Serif"/>
              </a:rPr>
              <a:t>e</a:t>
            </a:r>
            <a:r>
              <a:rPr sz="2200" spc="-15" dirty="0">
                <a:latin typeface="Microsoft Sans Serif"/>
                <a:cs typeface="Microsoft Sans Serif"/>
              </a:rPr>
              <a:t>t</a:t>
            </a:r>
            <a:r>
              <a:rPr sz="2200" spc="-30" dirty="0">
                <a:latin typeface="Microsoft Sans Serif"/>
                <a:cs typeface="Microsoft Sans Serif"/>
              </a:rPr>
              <a:t>r</a:t>
            </a:r>
            <a:r>
              <a:rPr sz="2200" spc="-130" dirty="0">
                <a:latin typeface="Microsoft Sans Serif"/>
                <a:cs typeface="Microsoft Sans Serif"/>
              </a:rPr>
              <a:t>asiklin.</a:t>
            </a:r>
            <a:endParaRPr sz="22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2282" y="2540254"/>
            <a:ext cx="266446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200" dirty="0"/>
              <a:t>T</a:t>
            </a:r>
            <a:r>
              <a:rPr spc="-975" dirty="0"/>
              <a:t>E</a:t>
            </a:r>
            <a:r>
              <a:rPr spc="-1000" dirty="0"/>
              <a:t>R</a:t>
            </a:r>
            <a:r>
              <a:rPr spc="-165" dirty="0"/>
              <a:t>I</a:t>
            </a:r>
            <a:r>
              <a:rPr spc="-905" dirty="0"/>
              <a:t>M</a:t>
            </a:r>
            <a:r>
              <a:rPr spc="-775" dirty="0"/>
              <a:t>A</a:t>
            </a:r>
            <a:r>
              <a:rPr spc="-705" dirty="0"/>
              <a:t>K</a:t>
            </a:r>
            <a:r>
              <a:rPr spc="-775" dirty="0"/>
              <a:t>A</a:t>
            </a:r>
            <a:r>
              <a:rPr spc="-700" dirty="0"/>
              <a:t>S</a:t>
            </a:r>
            <a:r>
              <a:rPr spc="-165" dirty="0"/>
              <a:t>I</a:t>
            </a:r>
            <a:r>
              <a:rPr spc="-1185" dirty="0"/>
              <a:t>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18063" y="6517640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48889" y="831341"/>
            <a:ext cx="7364095" cy="1272143"/>
          </a:xfrm>
          <a:prstGeom prst="rect">
            <a:avLst/>
          </a:prstGeom>
          <a:solidFill>
            <a:srgbClr val="2D2B20"/>
          </a:solidFill>
          <a:ln w="28955">
            <a:solidFill>
              <a:srgbClr val="FFFF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741170" marR="209550" indent="-1651000" algn="ctr">
              <a:lnSpc>
                <a:spcPct val="100000"/>
              </a:lnSpc>
              <a:spcBef>
                <a:spcPts val="320"/>
              </a:spcBef>
            </a:pPr>
            <a:r>
              <a:rPr sz="2000" b="1" spc="50" dirty="0">
                <a:solidFill>
                  <a:schemeClr val="accent1"/>
                </a:solidFill>
                <a:latin typeface="Arial MT"/>
                <a:cs typeface="Arial MT"/>
              </a:rPr>
              <a:t>INTERAKSI</a:t>
            </a:r>
            <a:r>
              <a:rPr sz="2000" b="1" spc="-75" dirty="0">
                <a:solidFill>
                  <a:schemeClr val="accent1"/>
                </a:solidFill>
                <a:latin typeface="Arial MT"/>
                <a:cs typeface="Arial MT"/>
              </a:rPr>
              <a:t> </a:t>
            </a:r>
            <a:r>
              <a:rPr sz="2000" b="1" dirty="0">
                <a:solidFill>
                  <a:schemeClr val="accent1"/>
                </a:solidFill>
                <a:latin typeface="Arial MT"/>
                <a:cs typeface="Arial MT"/>
              </a:rPr>
              <a:t>OBAT</a:t>
            </a:r>
            <a:r>
              <a:rPr sz="2000" b="1" spc="-55" dirty="0">
                <a:solidFill>
                  <a:schemeClr val="accent1"/>
                </a:solidFill>
                <a:latin typeface="Arial MT"/>
                <a:cs typeface="Arial MT"/>
              </a:rPr>
              <a:t> </a:t>
            </a:r>
            <a:r>
              <a:rPr sz="2000" spc="70" dirty="0">
                <a:solidFill>
                  <a:srgbClr val="FFFF00"/>
                </a:solidFill>
                <a:latin typeface="Arial MT"/>
                <a:cs typeface="Arial MT"/>
              </a:rPr>
              <a:t>:</a:t>
            </a:r>
            <a:br>
              <a:rPr lang="en-ID" sz="2000" spc="70" dirty="0">
                <a:solidFill>
                  <a:srgbClr val="FFFF00"/>
                </a:solidFill>
                <a:latin typeface="Arial MT"/>
                <a:cs typeface="Arial MT"/>
              </a:rPr>
            </a:br>
            <a:r>
              <a:rPr sz="2000" spc="-5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FFFF00"/>
                </a:solidFill>
                <a:latin typeface="Arial MT"/>
                <a:cs typeface="Arial MT"/>
              </a:rPr>
              <a:t>efek</a:t>
            </a:r>
            <a:r>
              <a:rPr sz="2000" spc="-8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FFFF00"/>
                </a:solidFill>
                <a:latin typeface="Arial MT"/>
                <a:cs typeface="Arial MT"/>
              </a:rPr>
              <a:t>farmakoterapi</a:t>
            </a:r>
            <a:r>
              <a:rPr sz="2000" spc="-8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FFFF00"/>
                </a:solidFill>
                <a:latin typeface="Arial MT"/>
                <a:cs typeface="Arial MT"/>
              </a:rPr>
              <a:t>yang</a:t>
            </a:r>
            <a:r>
              <a:rPr sz="2000" spc="-7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spc="110" dirty="0">
                <a:solidFill>
                  <a:srgbClr val="FFFF00"/>
                </a:solidFill>
                <a:latin typeface="Arial MT"/>
                <a:cs typeface="Arial MT"/>
              </a:rPr>
              <a:t>timbul</a:t>
            </a:r>
            <a:r>
              <a:rPr sz="2000" spc="-5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FFFF00"/>
                </a:solidFill>
                <a:latin typeface="Arial MT"/>
                <a:cs typeface="Arial MT"/>
              </a:rPr>
              <a:t>akibat </a:t>
            </a:r>
            <a:r>
              <a:rPr sz="2000" spc="-54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FFFF00"/>
                </a:solidFill>
                <a:latin typeface="Arial MT"/>
                <a:cs typeface="Arial MT"/>
              </a:rPr>
              <a:t>terjadinya</a:t>
            </a:r>
            <a:r>
              <a:rPr sz="2000" spc="-7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FFFF00"/>
                </a:solidFill>
                <a:latin typeface="Arial MT"/>
                <a:cs typeface="Arial MT"/>
              </a:rPr>
              <a:t>reaksi</a:t>
            </a:r>
            <a:r>
              <a:rPr sz="2000" spc="-6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spc="100" dirty="0">
                <a:solidFill>
                  <a:srgbClr val="FFFF00"/>
                </a:solidFill>
                <a:latin typeface="Arial MT"/>
                <a:cs typeface="Arial MT"/>
              </a:rPr>
              <a:t>obat</a:t>
            </a:r>
            <a:r>
              <a:rPr sz="2000" spc="-5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FFFF00"/>
                </a:solidFill>
                <a:latin typeface="Arial MT"/>
                <a:cs typeface="Arial MT"/>
              </a:rPr>
              <a:t>dengan</a:t>
            </a:r>
            <a:r>
              <a:rPr sz="2000" spc="-7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spc="100" dirty="0">
                <a:solidFill>
                  <a:srgbClr val="FFFF00"/>
                </a:solidFill>
                <a:latin typeface="Arial MT"/>
                <a:cs typeface="Arial MT"/>
              </a:rPr>
              <a:t>substansi</a:t>
            </a:r>
            <a:r>
              <a:rPr sz="2000" spc="-6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FFFF00"/>
                </a:solidFill>
                <a:latin typeface="Arial MT"/>
                <a:cs typeface="Arial MT"/>
              </a:rPr>
              <a:t>lain </a:t>
            </a:r>
            <a:r>
              <a:rPr sz="2000" spc="-54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spc="40" dirty="0">
                <a:solidFill>
                  <a:srgbClr val="FFFF00"/>
                </a:solidFill>
                <a:latin typeface="Arial MT"/>
                <a:cs typeface="Arial MT"/>
              </a:rPr>
              <a:t>(</a:t>
            </a:r>
            <a:r>
              <a:rPr sz="2000" spc="-6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FFFF00"/>
                </a:solidFill>
                <a:latin typeface="Arial MT"/>
                <a:cs typeface="Arial MT"/>
              </a:rPr>
              <a:t>obat,</a:t>
            </a:r>
            <a:r>
              <a:rPr sz="2000" spc="-5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spc="85" dirty="0">
                <a:solidFill>
                  <a:srgbClr val="FFFF00"/>
                </a:solidFill>
                <a:latin typeface="Arial MT"/>
                <a:cs typeface="Arial MT"/>
              </a:rPr>
              <a:t>makanan</a:t>
            </a:r>
            <a:r>
              <a:rPr sz="2000" spc="-7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FFFF00"/>
                </a:solidFill>
                <a:latin typeface="Arial MT"/>
                <a:cs typeface="Arial MT"/>
              </a:rPr>
              <a:t>dll</a:t>
            </a:r>
            <a:r>
              <a:rPr sz="2000" spc="-7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spc="55" dirty="0">
                <a:solidFill>
                  <a:srgbClr val="FFFF00"/>
                </a:solidFill>
                <a:latin typeface="Arial MT"/>
                <a:cs typeface="Arial MT"/>
              </a:rPr>
              <a:t>).</a:t>
            </a:r>
            <a:endParaRPr sz="2000" dirty="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215128" y="2598420"/>
            <a:ext cx="3848100" cy="875030"/>
            <a:chOff x="5215128" y="2598420"/>
            <a:chExt cx="3848100" cy="875030"/>
          </a:xfrm>
        </p:grpSpPr>
        <p:sp>
          <p:nvSpPr>
            <p:cNvPr id="5" name="object 5"/>
            <p:cNvSpPr/>
            <p:nvPr/>
          </p:nvSpPr>
          <p:spPr>
            <a:xfrm>
              <a:off x="5284470" y="2637282"/>
              <a:ext cx="3716020" cy="730250"/>
            </a:xfrm>
            <a:custGeom>
              <a:avLst/>
              <a:gdLst/>
              <a:ahLst/>
              <a:cxnLst/>
              <a:rect l="l" t="t" r="r" b="b"/>
              <a:pathLst>
                <a:path w="3716020" h="730250">
                  <a:moveTo>
                    <a:pt x="3715512" y="0"/>
                  </a:moveTo>
                  <a:lnTo>
                    <a:pt x="0" y="0"/>
                  </a:lnTo>
                  <a:lnTo>
                    <a:pt x="0" y="729996"/>
                  </a:lnTo>
                  <a:lnTo>
                    <a:pt x="3715512" y="729996"/>
                  </a:lnTo>
                  <a:lnTo>
                    <a:pt x="3715512" y="0"/>
                  </a:lnTo>
                  <a:close/>
                </a:path>
              </a:pathLst>
            </a:custGeom>
            <a:solidFill>
              <a:srgbClr val="2D2B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84470" y="2637282"/>
              <a:ext cx="3716020" cy="730250"/>
            </a:xfrm>
            <a:custGeom>
              <a:avLst/>
              <a:gdLst/>
              <a:ahLst/>
              <a:cxnLst/>
              <a:rect l="l" t="t" r="r" b="b"/>
              <a:pathLst>
                <a:path w="3716020" h="730250">
                  <a:moveTo>
                    <a:pt x="0" y="729996"/>
                  </a:moveTo>
                  <a:lnTo>
                    <a:pt x="3715512" y="729996"/>
                  </a:lnTo>
                  <a:lnTo>
                    <a:pt x="3715512" y="0"/>
                  </a:lnTo>
                  <a:lnTo>
                    <a:pt x="0" y="0"/>
                  </a:lnTo>
                  <a:lnTo>
                    <a:pt x="0" y="729996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15128" y="2598420"/>
              <a:ext cx="3848100" cy="5699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5128" y="2903220"/>
              <a:ext cx="2570987" cy="569976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5198364" y="3966971"/>
            <a:ext cx="2847340" cy="875030"/>
            <a:chOff x="5198364" y="3966971"/>
            <a:chExt cx="2847340" cy="875030"/>
          </a:xfrm>
        </p:grpSpPr>
        <p:sp>
          <p:nvSpPr>
            <p:cNvPr id="10" name="object 10"/>
            <p:cNvSpPr/>
            <p:nvPr/>
          </p:nvSpPr>
          <p:spPr>
            <a:xfrm>
              <a:off x="5212842" y="4005833"/>
              <a:ext cx="2767965" cy="730250"/>
            </a:xfrm>
            <a:custGeom>
              <a:avLst/>
              <a:gdLst/>
              <a:ahLst/>
              <a:cxnLst/>
              <a:rect l="l" t="t" r="r" b="b"/>
              <a:pathLst>
                <a:path w="2767965" h="730250">
                  <a:moveTo>
                    <a:pt x="2767584" y="0"/>
                  </a:moveTo>
                  <a:lnTo>
                    <a:pt x="0" y="0"/>
                  </a:lnTo>
                  <a:lnTo>
                    <a:pt x="0" y="729995"/>
                  </a:lnTo>
                  <a:lnTo>
                    <a:pt x="2767584" y="729995"/>
                  </a:lnTo>
                  <a:lnTo>
                    <a:pt x="2767584" y="0"/>
                  </a:lnTo>
                  <a:close/>
                </a:path>
              </a:pathLst>
            </a:custGeom>
            <a:solidFill>
              <a:srgbClr val="2D2B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12842" y="4005833"/>
              <a:ext cx="2767965" cy="730250"/>
            </a:xfrm>
            <a:custGeom>
              <a:avLst/>
              <a:gdLst/>
              <a:ahLst/>
              <a:cxnLst/>
              <a:rect l="l" t="t" r="r" b="b"/>
              <a:pathLst>
                <a:path w="2767965" h="730250">
                  <a:moveTo>
                    <a:pt x="0" y="729995"/>
                  </a:moveTo>
                  <a:lnTo>
                    <a:pt x="2767584" y="729995"/>
                  </a:lnTo>
                  <a:lnTo>
                    <a:pt x="2767584" y="0"/>
                  </a:lnTo>
                  <a:lnTo>
                    <a:pt x="0" y="0"/>
                  </a:lnTo>
                  <a:lnTo>
                    <a:pt x="0" y="729995"/>
                  </a:lnTo>
                  <a:close/>
                </a:path>
              </a:pathLst>
            </a:custGeom>
            <a:ln w="28955">
              <a:solidFill>
                <a:srgbClr val="66F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53228" y="3966971"/>
              <a:ext cx="2791968" cy="56997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53228" y="4271771"/>
              <a:ext cx="2570987" cy="569976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5362702" y="2656713"/>
            <a:ext cx="3532504" cy="20046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0000"/>
                </a:solidFill>
                <a:latin typeface="Comic Sans MS"/>
                <a:cs typeface="Comic Sans MS"/>
              </a:rPr>
              <a:t>MERUGIKAN</a:t>
            </a:r>
            <a:r>
              <a:rPr sz="2000" b="1" spc="-5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/</a:t>
            </a:r>
            <a:r>
              <a:rPr sz="2000" b="1" spc="-3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KEGAGALAN </a:t>
            </a:r>
            <a:r>
              <a:rPr sz="2000" b="1" spc="-85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FARMAKOTERAPI</a:t>
            </a:r>
            <a:endParaRPr sz="20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2800" dirty="0">
              <a:latin typeface="Comic Sans MS"/>
              <a:cs typeface="Comic Sans MS"/>
            </a:endParaRPr>
          </a:p>
          <a:p>
            <a:pPr marL="50800" marR="1019175">
              <a:lnSpc>
                <a:spcPct val="100000"/>
              </a:lnSpc>
              <a:spcBef>
                <a:spcPts val="2075"/>
              </a:spcBef>
            </a:pPr>
            <a:r>
              <a:rPr sz="2000" b="1" dirty="0">
                <a:solidFill>
                  <a:srgbClr val="006600"/>
                </a:solidFill>
                <a:latin typeface="Comic Sans MS"/>
                <a:cs typeface="Comic Sans MS"/>
              </a:rPr>
              <a:t>MEN</a:t>
            </a:r>
            <a:r>
              <a:rPr sz="2000" b="1" spc="5" dirty="0">
                <a:solidFill>
                  <a:srgbClr val="006600"/>
                </a:solidFill>
                <a:latin typeface="Comic Sans MS"/>
                <a:cs typeface="Comic Sans MS"/>
              </a:rPr>
              <a:t>G</a:t>
            </a:r>
            <a:r>
              <a:rPr sz="2000" b="1" dirty="0">
                <a:solidFill>
                  <a:srgbClr val="006600"/>
                </a:solidFill>
                <a:latin typeface="Comic Sans MS"/>
                <a:cs typeface="Comic Sans MS"/>
              </a:rPr>
              <a:t>UNTUN</a:t>
            </a:r>
            <a:r>
              <a:rPr sz="2000" b="1" spc="5" dirty="0">
                <a:solidFill>
                  <a:srgbClr val="006600"/>
                </a:solidFill>
                <a:latin typeface="Comic Sans MS"/>
                <a:cs typeface="Comic Sans MS"/>
              </a:rPr>
              <a:t>G</a:t>
            </a:r>
            <a:r>
              <a:rPr sz="2000" b="1" dirty="0">
                <a:solidFill>
                  <a:srgbClr val="006600"/>
                </a:solidFill>
                <a:latin typeface="Comic Sans MS"/>
                <a:cs typeface="Comic Sans MS"/>
              </a:rPr>
              <a:t>KAN  FARMAKOTERAPI</a:t>
            </a:r>
            <a:endParaRPr sz="2000" dirty="0">
              <a:latin typeface="Comic Sans MS"/>
              <a:cs typeface="Comic Sans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282696" y="2055876"/>
            <a:ext cx="1880870" cy="2601595"/>
            <a:chOff x="3282696" y="2055876"/>
            <a:chExt cx="1880870" cy="2601595"/>
          </a:xfrm>
        </p:grpSpPr>
        <p:sp>
          <p:nvSpPr>
            <p:cNvPr id="16" name="object 16"/>
            <p:cNvSpPr/>
            <p:nvPr/>
          </p:nvSpPr>
          <p:spPr>
            <a:xfrm>
              <a:off x="3287268" y="2060448"/>
              <a:ext cx="1871980" cy="1297305"/>
            </a:xfrm>
            <a:custGeom>
              <a:avLst/>
              <a:gdLst/>
              <a:ahLst/>
              <a:cxnLst/>
              <a:rect l="l" t="t" r="r" b="b"/>
              <a:pathLst>
                <a:path w="1871979" h="1297304">
                  <a:moveTo>
                    <a:pt x="623824" y="0"/>
                  </a:moveTo>
                  <a:lnTo>
                    <a:pt x="0" y="0"/>
                  </a:lnTo>
                  <a:lnTo>
                    <a:pt x="0" y="1111630"/>
                  </a:lnTo>
                  <a:lnTo>
                    <a:pt x="1247648" y="1111630"/>
                  </a:lnTo>
                  <a:lnTo>
                    <a:pt x="1247648" y="1296924"/>
                  </a:lnTo>
                  <a:lnTo>
                    <a:pt x="1871472" y="926338"/>
                  </a:lnTo>
                  <a:lnTo>
                    <a:pt x="1247648" y="555751"/>
                  </a:lnTo>
                  <a:lnTo>
                    <a:pt x="1247648" y="741044"/>
                  </a:lnTo>
                  <a:lnTo>
                    <a:pt x="623824" y="741044"/>
                  </a:lnTo>
                  <a:lnTo>
                    <a:pt x="62382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87268" y="2060448"/>
              <a:ext cx="1871980" cy="1297305"/>
            </a:xfrm>
            <a:custGeom>
              <a:avLst/>
              <a:gdLst/>
              <a:ahLst/>
              <a:cxnLst/>
              <a:rect l="l" t="t" r="r" b="b"/>
              <a:pathLst>
                <a:path w="1871979" h="1297304">
                  <a:moveTo>
                    <a:pt x="1871472" y="926338"/>
                  </a:moveTo>
                  <a:lnTo>
                    <a:pt x="1247648" y="555751"/>
                  </a:lnTo>
                  <a:lnTo>
                    <a:pt x="1247648" y="741044"/>
                  </a:lnTo>
                  <a:lnTo>
                    <a:pt x="623824" y="741044"/>
                  </a:lnTo>
                  <a:lnTo>
                    <a:pt x="623824" y="0"/>
                  </a:lnTo>
                  <a:lnTo>
                    <a:pt x="0" y="0"/>
                  </a:lnTo>
                  <a:lnTo>
                    <a:pt x="0" y="1111630"/>
                  </a:lnTo>
                  <a:lnTo>
                    <a:pt x="1247648" y="1111630"/>
                  </a:lnTo>
                  <a:lnTo>
                    <a:pt x="1247648" y="1296924"/>
                  </a:lnTo>
                  <a:lnTo>
                    <a:pt x="1871472" y="926338"/>
                  </a:lnTo>
                  <a:close/>
                </a:path>
              </a:pathLst>
            </a:custGeom>
            <a:ln w="9144">
              <a:solidFill>
                <a:srgbClr val="2D2B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87268" y="3140964"/>
              <a:ext cx="1801495" cy="1511935"/>
            </a:xfrm>
            <a:custGeom>
              <a:avLst/>
              <a:gdLst/>
              <a:ahLst/>
              <a:cxnLst/>
              <a:rect l="l" t="t" r="r" b="b"/>
              <a:pathLst>
                <a:path w="1801495" h="1511935">
                  <a:moveTo>
                    <a:pt x="600456" y="0"/>
                  </a:moveTo>
                  <a:lnTo>
                    <a:pt x="0" y="0"/>
                  </a:lnTo>
                  <a:lnTo>
                    <a:pt x="0" y="1295781"/>
                  </a:lnTo>
                  <a:lnTo>
                    <a:pt x="1200912" y="1295781"/>
                  </a:lnTo>
                  <a:lnTo>
                    <a:pt x="1200912" y="1511808"/>
                  </a:lnTo>
                  <a:lnTo>
                    <a:pt x="1801368" y="1079881"/>
                  </a:lnTo>
                  <a:lnTo>
                    <a:pt x="1200912" y="647954"/>
                  </a:lnTo>
                  <a:lnTo>
                    <a:pt x="1200912" y="863854"/>
                  </a:lnTo>
                  <a:lnTo>
                    <a:pt x="600456" y="863854"/>
                  </a:lnTo>
                  <a:lnTo>
                    <a:pt x="600456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87268" y="3140964"/>
              <a:ext cx="1801495" cy="1511935"/>
            </a:xfrm>
            <a:custGeom>
              <a:avLst/>
              <a:gdLst/>
              <a:ahLst/>
              <a:cxnLst/>
              <a:rect l="l" t="t" r="r" b="b"/>
              <a:pathLst>
                <a:path w="1801495" h="1511935">
                  <a:moveTo>
                    <a:pt x="1801368" y="1079881"/>
                  </a:moveTo>
                  <a:lnTo>
                    <a:pt x="1200912" y="647954"/>
                  </a:lnTo>
                  <a:lnTo>
                    <a:pt x="1200912" y="863854"/>
                  </a:lnTo>
                  <a:lnTo>
                    <a:pt x="600456" y="863854"/>
                  </a:lnTo>
                  <a:lnTo>
                    <a:pt x="600456" y="0"/>
                  </a:lnTo>
                  <a:lnTo>
                    <a:pt x="0" y="0"/>
                  </a:lnTo>
                  <a:lnTo>
                    <a:pt x="0" y="1295781"/>
                  </a:lnTo>
                  <a:lnTo>
                    <a:pt x="1200912" y="1295781"/>
                  </a:lnTo>
                  <a:lnTo>
                    <a:pt x="1200912" y="1511808"/>
                  </a:lnTo>
                  <a:lnTo>
                    <a:pt x="1801368" y="1079881"/>
                  </a:lnTo>
                  <a:close/>
                </a:path>
              </a:pathLst>
            </a:custGeom>
            <a:ln w="91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74" name="Picture 2" descr="Keseimbangan Sehat: Penggunaan Spironolakton, Air Kelapa, dan Kewaspadaan Interaksi  Obat">
            <a:extLst>
              <a:ext uri="{FF2B5EF4-FFF2-40B4-BE49-F238E27FC236}">
                <a16:creationId xmlns:a16="http://schemas.microsoft.com/office/drawing/2014/main" id="{87629BC2-F6F0-7EB4-9A3B-663D3BBC3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6947"/>
            <a:ext cx="3429000" cy="233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292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25974" y="461899"/>
            <a:ext cx="2951226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pc="-5" dirty="0"/>
              <a:t>DEFINISI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4500" y="1625550"/>
            <a:ext cx="7021830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9560">
              <a:spcBef>
                <a:spcPts val="95"/>
              </a:spcBef>
            </a:pPr>
            <a:r>
              <a:rPr sz="2800" b="1" spc="-2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Interaksi</a:t>
            </a:r>
            <a:r>
              <a:rPr sz="2800" b="1" spc="-1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obat</a:t>
            </a:r>
            <a:r>
              <a:rPr sz="2800" b="1" spc="-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sz="2800" b="1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perubahan</a:t>
            </a:r>
            <a:r>
              <a:rPr sz="2800" spc="-8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</a:t>
            </a:r>
            <a:r>
              <a:rPr sz="2800" spc="-1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5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sz="2800" spc="-1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5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obat</a:t>
            </a:r>
            <a:endParaRPr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80895" marR="5080" indent="-2068830">
              <a:spcBef>
                <a:spcPts val="5"/>
              </a:spcBef>
            </a:pPr>
            <a:r>
              <a:rPr sz="2800" i="1" spc="-2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(index</a:t>
            </a:r>
            <a:r>
              <a:rPr sz="2800" i="1" spc="-1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spc="-2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drug)</a:t>
            </a:r>
            <a:r>
              <a:rPr sz="2800" i="1" spc="-1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spc="-2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akibat</a:t>
            </a:r>
            <a:r>
              <a:rPr sz="2800" i="1" spc="-1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spc="-28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sz="2800" i="1" spc="-1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spc="-25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obat</a:t>
            </a:r>
            <a:r>
              <a:rPr sz="2800" i="1" spc="-1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spc="-20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lain</a:t>
            </a:r>
            <a:r>
              <a:rPr sz="2800" i="1" spc="-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spc="-2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(precipitant</a:t>
            </a:r>
            <a:r>
              <a:rPr sz="2800" i="1" spc="-1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spc="-22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drug), </a:t>
            </a:r>
            <a:r>
              <a:rPr sz="2800" i="1" spc="-7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spc="-3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makana</a:t>
            </a:r>
            <a:r>
              <a:rPr sz="2800" i="1" spc="-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i="1" spc="-1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,at</a:t>
            </a:r>
            <a:r>
              <a:rPr sz="2800" i="1" spc="-2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 i="1" spc="-28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800" i="1" spc="-11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spc="-2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sz="2800" i="1" spc="-2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i="1" spc="-3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uma</a:t>
            </a:r>
            <a:r>
              <a:rPr sz="2800" i="1" spc="-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i="1" spc="-1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000" y="4016122"/>
            <a:ext cx="11506199" cy="14176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024890" indent="-342900"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25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 </a:t>
            </a:r>
            <a:r>
              <a:rPr sz="2800" spc="-2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sz="2800" spc="-2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3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memang</a:t>
            </a:r>
            <a:r>
              <a:rPr sz="2800" spc="-3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7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dikehendaki</a:t>
            </a:r>
            <a:r>
              <a:rPr sz="2800" b="1" spc="-2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spc="-2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(Desirable </a:t>
            </a:r>
            <a:r>
              <a:rPr sz="2800" i="1" spc="-2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 </a:t>
            </a:r>
            <a:r>
              <a:rPr sz="2800" i="1" spc="-76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spc="-2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Interaction)</a:t>
            </a:r>
            <a:endParaRPr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>
              <a:lnSpc>
                <a:spcPts val="3350"/>
              </a:lnSpc>
              <a:spcBef>
                <a:spcPts val="79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25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</a:t>
            </a:r>
            <a:r>
              <a:rPr sz="2800" spc="-9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sz="2800" spc="-1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4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sz="2800" b="1" spc="-13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7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dikehendaki</a:t>
            </a:r>
            <a:r>
              <a:rPr sz="2800" b="1" spc="-14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spc="-2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(Undesirable/Adverse</a:t>
            </a:r>
            <a:r>
              <a:rPr sz="2800" i="1" spc="-9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spc="-2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 </a:t>
            </a:r>
            <a:r>
              <a:rPr sz="2800" i="1" spc="-76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spc="-2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</a:t>
            </a:r>
            <a:r>
              <a:rPr sz="2800" i="1" spc="-2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800" i="1" spc="-2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tion</a:t>
            </a:r>
            <a:r>
              <a:rPr sz="2800" i="1" spc="-25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800" i="1" spc="-1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spc="-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sz="2800" i="1" spc="-3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spc="-2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ADIs</a:t>
            </a:r>
            <a:r>
              <a:rPr sz="2800" i="1" spc="-1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950" spc="-1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</a:t>
            </a:r>
            <a:r>
              <a:rPr sz="2950" spc="-1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spc="-2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</a:t>
            </a:r>
            <a:r>
              <a:rPr sz="2800" i="1" spc="-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800" i="1" spc="-25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sz="2800" i="1" spc="-1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spc="-2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toksi</a:t>
            </a:r>
            <a:r>
              <a:rPr sz="2800" i="1" spc="-25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sz="2800" i="1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spc="-1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sz="2800" i="1" spc="-29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800" i="1" spc="-2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i="1" spc="-2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efekti</a:t>
            </a:r>
            <a:r>
              <a:rPr sz="2800" i="1" spc="-1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2800" i="1" spc="-1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21809" y="3112008"/>
            <a:ext cx="940435" cy="788035"/>
            <a:chOff x="3797808" y="3112007"/>
            <a:chExt cx="940435" cy="788035"/>
          </a:xfrm>
        </p:grpSpPr>
        <p:sp>
          <p:nvSpPr>
            <p:cNvPr id="6" name="object 6"/>
            <p:cNvSpPr/>
            <p:nvPr/>
          </p:nvSpPr>
          <p:spPr>
            <a:xfrm>
              <a:off x="3810762" y="3124961"/>
              <a:ext cx="914400" cy="762000"/>
            </a:xfrm>
            <a:custGeom>
              <a:avLst/>
              <a:gdLst/>
              <a:ahLst/>
              <a:cxnLst/>
              <a:rect l="l" t="t" r="r" b="b"/>
              <a:pathLst>
                <a:path w="914400" h="762000">
                  <a:moveTo>
                    <a:pt x="685800" y="0"/>
                  </a:moveTo>
                  <a:lnTo>
                    <a:pt x="228600" y="0"/>
                  </a:lnTo>
                  <a:lnTo>
                    <a:pt x="228600" y="381000"/>
                  </a:lnTo>
                  <a:lnTo>
                    <a:pt x="0" y="381000"/>
                  </a:lnTo>
                  <a:lnTo>
                    <a:pt x="457200" y="762000"/>
                  </a:lnTo>
                  <a:lnTo>
                    <a:pt x="914400" y="381000"/>
                  </a:lnTo>
                  <a:lnTo>
                    <a:pt x="685800" y="381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10762" y="3124961"/>
              <a:ext cx="914400" cy="762000"/>
            </a:xfrm>
            <a:custGeom>
              <a:avLst/>
              <a:gdLst/>
              <a:ahLst/>
              <a:cxnLst/>
              <a:rect l="l" t="t" r="r" b="b"/>
              <a:pathLst>
                <a:path w="914400" h="762000">
                  <a:moveTo>
                    <a:pt x="685800" y="0"/>
                  </a:moveTo>
                  <a:lnTo>
                    <a:pt x="685800" y="381000"/>
                  </a:lnTo>
                  <a:lnTo>
                    <a:pt x="914400" y="381000"/>
                  </a:lnTo>
                  <a:lnTo>
                    <a:pt x="457200" y="762000"/>
                  </a:lnTo>
                  <a:lnTo>
                    <a:pt x="0" y="381000"/>
                  </a:lnTo>
                  <a:lnTo>
                    <a:pt x="228600" y="381000"/>
                  </a:lnTo>
                  <a:lnTo>
                    <a:pt x="228600" y="0"/>
                  </a:lnTo>
                  <a:lnTo>
                    <a:pt x="685800" y="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D3159-7FA8-6462-E704-B53D82C51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473" y="388164"/>
            <a:ext cx="10896600" cy="553998"/>
          </a:xfrm>
        </p:spPr>
        <p:txBody>
          <a:bodyPr/>
          <a:lstStyle/>
          <a:p>
            <a:pPr algn="ctr"/>
            <a:r>
              <a:rPr lang="en-ID" sz="3600" b="1" dirty="0">
                <a:solidFill>
                  <a:schemeClr val="tx2"/>
                </a:solidFill>
              </a:rPr>
              <a:t>FAKTOR RESIKO TERHADAP INTERAKSI OBAT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C0FA3-D7D9-FF9C-5303-1D4513913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473" y="1558924"/>
            <a:ext cx="11328527" cy="4985980"/>
          </a:xfrm>
        </p:spPr>
        <p:txBody>
          <a:bodyPr/>
          <a:lstStyle/>
          <a:p>
            <a:pPr marL="0" indent="0" algn="ctr">
              <a:buNone/>
            </a:pPr>
            <a:r>
              <a:rPr lang="id-ID" sz="2400" b="0" i="0" dirty="0">
                <a:effectLst/>
                <a:latin typeface="Google Sans"/>
              </a:rPr>
              <a:t>BERBAGAI FAKTOR DAPAT MEMPENGARUHI KERENTANAN PASIEN TERHADAP INTERAKSI OBAT</a:t>
            </a:r>
            <a:r>
              <a:rPr lang="en-ID" sz="2400" b="0" i="0" dirty="0">
                <a:effectLst/>
                <a:latin typeface="Google Sans"/>
              </a:rPr>
              <a:t>:</a:t>
            </a:r>
            <a:r>
              <a:rPr lang="id-ID" sz="2400" b="0" i="0" dirty="0">
                <a:effectLst/>
                <a:latin typeface="Google Sans"/>
              </a:rPr>
              <a:t> </a:t>
            </a:r>
            <a:endParaRPr lang="en-ID" sz="2400" b="0" i="0" dirty="0">
              <a:effectLst/>
              <a:latin typeface="Google Sans"/>
            </a:endParaRPr>
          </a:p>
          <a:p>
            <a:pPr marL="742950" indent="-742950" algn="ctr">
              <a:buAutoNum type="arabicParenR"/>
            </a:pPr>
            <a:r>
              <a:rPr lang="id-ID" sz="2800" b="0" i="0" dirty="0">
                <a:solidFill>
                  <a:srgbClr val="E8EAED"/>
                </a:solidFill>
                <a:effectLst/>
                <a:latin typeface="Google Sans"/>
              </a:rPr>
              <a:t>Pasien lanjut usia </a:t>
            </a:r>
            <a:endParaRPr lang="en-ID" sz="2800" b="0" i="0" dirty="0">
              <a:solidFill>
                <a:srgbClr val="E8EAED"/>
              </a:solidFill>
              <a:effectLst/>
              <a:latin typeface="Google Sans"/>
            </a:endParaRPr>
          </a:p>
          <a:p>
            <a:pPr marL="742950" indent="-742950" algn="ctr">
              <a:buAutoNum type="arabicParenR"/>
            </a:pPr>
            <a:r>
              <a:rPr lang="id-ID" sz="2800" b="0" i="0" dirty="0">
                <a:solidFill>
                  <a:srgbClr val="E8EAED"/>
                </a:solidFill>
                <a:effectLst/>
                <a:latin typeface="Google Sans"/>
              </a:rPr>
              <a:t>Orang yang minum lebih dari satu macam </a:t>
            </a:r>
            <a:r>
              <a:rPr lang="id-ID" sz="2800" b="0" i="0" dirty="0">
                <a:solidFill>
                  <a:srgbClr val="E2EEFF"/>
                </a:solidFill>
                <a:effectLst/>
                <a:latin typeface="Google Sans"/>
              </a:rPr>
              <a:t>obat</a:t>
            </a:r>
            <a:r>
              <a:rPr lang="id-ID" sz="2800" b="0" i="0" dirty="0">
                <a:solidFill>
                  <a:srgbClr val="E8EAED"/>
                </a:solidFill>
                <a:effectLst/>
                <a:latin typeface="Google Sans"/>
              </a:rPr>
              <a:t> </a:t>
            </a:r>
            <a:endParaRPr lang="en-ID" sz="2800" b="0" i="0" dirty="0">
              <a:solidFill>
                <a:srgbClr val="E8EAED"/>
              </a:solidFill>
              <a:effectLst/>
              <a:latin typeface="Google Sans"/>
            </a:endParaRPr>
          </a:p>
          <a:p>
            <a:pPr marL="742950" indent="-742950" algn="ctr">
              <a:buAutoNum type="arabicParenR"/>
            </a:pPr>
            <a:r>
              <a:rPr lang="id-ID" sz="2800" b="0" i="0" dirty="0">
                <a:solidFill>
                  <a:srgbClr val="E8EAED"/>
                </a:solidFill>
                <a:effectLst/>
                <a:latin typeface="Google Sans"/>
              </a:rPr>
              <a:t>Pasien yang mepunyai gangguan fungsi ginjal dan hati </a:t>
            </a:r>
            <a:endParaRPr lang="en-ID" sz="2800" b="0" i="0" dirty="0">
              <a:solidFill>
                <a:srgbClr val="E8EAED"/>
              </a:solidFill>
              <a:effectLst/>
              <a:latin typeface="Google Sans"/>
            </a:endParaRPr>
          </a:p>
          <a:p>
            <a:pPr marL="742950" indent="-742950" algn="ctr">
              <a:buAutoNum type="arabicParenR"/>
            </a:pPr>
            <a:r>
              <a:rPr lang="id-ID" sz="2800" b="0" i="0" dirty="0">
                <a:solidFill>
                  <a:srgbClr val="E8EAED"/>
                </a:solidFill>
                <a:effectLst/>
                <a:latin typeface="Google Sans"/>
              </a:rPr>
              <a:t>Pasien dengan penyakit akut </a:t>
            </a:r>
            <a:endParaRPr lang="en-ID" sz="2800" b="0" i="0" dirty="0">
              <a:solidFill>
                <a:srgbClr val="E8EAED"/>
              </a:solidFill>
              <a:effectLst/>
              <a:latin typeface="Google Sans"/>
            </a:endParaRPr>
          </a:p>
          <a:p>
            <a:pPr marL="742950" indent="-742950" algn="ctr">
              <a:buAutoNum type="arabicParenR"/>
            </a:pPr>
            <a:r>
              <a:rPr lang="id-ID" sz="2800" b="0" i="0" dirty="0">
                <a:solidFill>
                  <a:srgbClr val="E8EAED"/>
                </a:solidFill>
                <a:effectLst/>
                <a:latin typeface="Google Sans"/>
              </a:rPr>
              <a:t>Pasien dengan penyakit yang tidak stabil </a:t>
            </a:r>
            <a:endParaRPr lang="en-ID" sz="2800" b="0" i="0" dirty="0">
              <a:solidFill>
                <a:srgbClr val="E8EAED"/>
              </a:solidFill>
              <a:effectLst/>
              <a:latin typeface="Google Sans"/>
            </a:endParaRPr>
          </a:p>
          <a:p>
            <a:pPr marL="0" indent="0">
              <a:buNone/>
            </a:pPr>
            <a:br>
              <a:rPr lang="id-ID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50161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762" y="828294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812">
            <a:solidFill>
              <a:srgbClr val="9CB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2867" y="839165"/>
            <a:ext cx="5636895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905" dirty="0">
                <a:latin typeface="Abadi" panose="020B0604020104020204" pitchFamily="34" charset="0"/>
              </a:rPr>
              <a:t>M</a:t>
            </a:r>
            <a:r>
              <a:rPr spc="-969" dirty="0">
                <a:latin typeface="Abadi" panose="020B0604020104020204" pitchFamily="34" charset="0"/>
              </a:rPr>
              <a:t>E</a:t>
            </a:r>
            <a:r>
              <a:rPr spc="-705" dirty="0">
                <a:latin typeface="Abadi" panose="020B0604020104020204" pitchFamily="34" charset="0"/>
              </a:rPr>
              <a:t>K</a:t>
            </a:r>
            <a:r>
              <a:rPr spc="-775" dirty="0">
                <a:latin typeface="Abadi" panose="020B0604020104020204" pitchFamily="34" charset="0"/>
              </a:rPr>
              <a:t>A</a:t>
            </a:r>
            <a:r>
              <a:rPr spc="-1015" dirty="0">
                <a:latin typeface="Abadi" panose="020B0604020104020204" pitchFamily="34" charset="0"/>
              </a:rPr>
              <a:t>N</a:t>
            </a:r>
            <a:r>
              <a:rPr spc="-165" dirty="0">
                <a:latin typeface="Abadi" panose="020B0604020104020204" pitchFamily="34" charset="0"/>
              </a:rPr>
              <a:t>I</a:t>
            </a:r>
            <a:r>
              <a:rPr spc="-700" dirty="0">
                <a:latin typeface="Abadi" panose="020B0604020104020204" pitchFamily="34" charset="0"/>
              </a:rPr>
              <a:t>S</a:t>
            </a:r>
            <a:r>
              <a:rPr spc="-905" dirty="0">
                <a:latin typeface="Abadi" panose="020B0604020104020204" pitchFamily="34" charset="0"/>
              </a:rPr>
              <a:t>M</a:t>
            </a:r>
            <a:r>
              <a:rPr spc="-1060" dirty="0">
                <a:latin typeface="Abadi" panose="020B0604020104020204" pitchFamily="34" charset="0"/>
              </a:rPr>
              <a:t>E</a:t>
            </a:r>
            <a:r>
              <a:rPr spc="-350" dirty="0">
                <a:latin typeface="Abadi" panose="020B0604020104020204" pitchFamily="34" charset="0"/>
              </a:rPr>
              <a:t> </a:t>
            </a:r>
            <a:r>
              <a:rPr spc="-165" dirty="0">
                <a:latin typeface="Abadi" panose="020B0604020104020204" pitchFamily="34" charset="0"/>
              </a:rPr>
              <a:t>I</a:t>
            </a:r>
            <a:r>
              <a:rPr spc="-1015" dirty="0">
                <a:latin typeface="Abadi" panose="020B0604020104020204" pitchFamily="34" charset="0"/>
              </a:rPr>
              <a:t>N</a:t>
            </a:r>
            <a:r>
              <a:rPr spc="-1195" dirty="0">
                <a:latin typeface="Abadi" panose="020B0604020104020204" pitchFamily="34" charset="0"/>
              </a:rPr>
              <a:t>T</a:t>
            </a:r>
            <a:r>
              <a:rPr spc="-969" dirty="0">
                <a:latin typeface="Abadi" panose="020B0604020104020204" pitchFamily="34" charset="0"/>
              </a:rPr>
              <a:t>E</a:t>
            </a:r>
            <a:r>
              <a:rPr spc="-1000" dirty="0">
                <a:latin typeface="Abadi" panose="020B0604020104020204" pitchFamily="34" charset="0"/>
              </a:rPr>
              <a:t>R</a:t>
            </a:r>
            <a:r>
              <a:rPr spc="-775" dirty="0">
                <a:latin typeface="Abadi" panose="020B0604020104020204" pitchFamily="34" charset="0"/>
              </a:rPr>
              <a:t>A</a:t>
            </a:r>
            <a:r>
              <a:rPr spc="-705" dirty="0">
                <a:latin typeface="Abadi" panose="020B0604020104020204" pitchFamily="34" charset="0"/>
              </a:rPr>
              <a:t>K</a:t>
            </a:r>
            <a:r>
              <a:rPr spc="-700" dirty="0">
                <a:latin typeface="Abadi" panose="020B0604020104020204" pitchFamily="34" charset="0"/>
              </a:rPr>
              <a:t>S</a:t>
            </a:r>
            <a:r>
              <a:rPr spc="-250" dirty="0">
                <a:latin typeface="Abadi" panose="020B0604020104020204" pitchFamily="34" charset="0"/>
              </a:rPr>
              <a:t>I</a:t>
            </a:r>
            <a:r>
              <a:rPr spc="-335" dirty="0">
                <a:latin typeface="Abadi" panose="020B0604020104020204" pitchFamily="34" charset="0"/>
              </a:rPr>
              <a:t> </a:t>
            </a:r>
            <a:r>
              <a:rPr spc="-990" dirty="0">
                <a:latin typeface="Abadi" panose="020B0604020104020204" pitchFamily="34" charset="0"/>
              </a:rPr>
              <a:t>O</a:t>
            </a:r>
            <a:r>
              <a:rPr spc="-1035" dirty="0">
                <a:latin typeface="Abadi" panose="020B0604020104020204" pitchFamily="34" charset="0"/>
              </a:rPr>
              <a:t>B</a:t>
            </a:r>
            <a:r>
              <a:rPr spc="-980" dirty="0">
                <a:latin typeface="Abadi" panose="020B0604020104020204" pitchFamily="34" charset="0"/>
              </a:rPr>
              <a:t>A</a:t>
            </a:r>
            <a:r>
              <a:rPr spc="-1285" dirty="0">
                <a:latin typeface="Abadi" panose="020B0604020104020204" pitchFamily="34" charset="0"/>
              </a:rPr>
              <a:t>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2024" y="2121788"/>
            <a:ext cx="10444176" cy="30581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Secara</a:t>
            </a:r>
            <a:r>
              <a:rPr sz="3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garis</a:t>
            </a:r>
            <a:r>
              <a:rPr sz="32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besar</a:t>
            </a:r>
            <a:r>
              <a:rPr sz="3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dapat</a:t>
            </a:r>
            <a:r>
              <a:rPr sz="32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melalui</a:t>
            </a:r>
            <a:r>
              <a:rPr sz="3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beberapa</a:t>
            </a:r>
            <a:r>
              <a:rPr sz="3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cara</a:t>
            </a:r>
            <a:r>
              <a:rPr sz="32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yaitu</a:t>
            </a:r>
            <a:r>
              <a:rPr sz="3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:</a:t>
            </a:r>
            <a:endParaRPr sz="3200" dirty="0">
              <a:latin typeface="Microsoft Sans Serif"/>
              <a:cs typeface="Microsoft Sans Serif"/>
            </a:endParaRPr>
          </a:p>
          <a:p>
            <a:pPr marL="460375" indent="-431800">
              <a:lnSpc>
                <a:spcPct val="100000"/>
              </a:lnSpc>
              <a:spcBef>
                <a:spcPts val="2700"/>
              </a:spcBef>
              <a:buClr>
                <a:srgbClr val="9CBDBC"/>
              </a:buClr>
              <a:buFont typeface="Wingdings"/>
              <a:buChar char=""/>
              <a:tabLst>
                <a:tab pos="461009" algn="l"/>
              </a:tabLst>
            </a:pPr>
            <a:r>
              <a:rPr sz="32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Interaksi</a:t>
            </a:r>
            <a:r>
              <a:rPr sz="3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secara</a:t>
            </a:r>
            <a:r>
              <a:rPr sz="32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farmasetik</a:t>
            </a:r>
            <a:r>
              <a:rPr sz="3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(inkompatibilitas)</a:t>
            </a:r>
            <a:endParaRPr sz="3200" dirty="0">
              <a:latin typeface="Microsoft Sans Serif"/>
              <a:cs typeface="Microsoft Sans Serif"/>
            </a:endParaRPr>
          </a:p>
          <a:p>
            <a:pPr marL="460375" indent="-431800">
              <a:lnSpc>
                <a:spcPct val="100000"/>
              </a:lnSpc>
              <a:spcBef>
                <a:spcPts val="2905"/>
              </a:spcBef>
              <a:buClr>
                <a:srgbClr val="9CBDBC"/>
              </a:buClr>
              <a:buFont typeface="Wingdings"/>
              <a:buChar char=""/>
              <a:tabLst>
                <a:tab pos="461009" algn="l"/>
              </a:tabLst>
            </a:pPr>
            <a:r>
              <a:rPr sz="32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Interaksi</a:t>
            </a:r>
            <a:r>
              <a:rPr sz="3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secara</a:t>
            </a:r>
            <a:r>
              <a:rPr sz="32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farmakokinetik</a:t>
            </a:r>
            <a:endParaRPr sz="3200" dirty="0">
              <a:latin typeface="Microsoft Sans Serif"/>
              <a:cs typeface="Microsoft Sans Serif"/>
            </a:endParaRPr>
          </a:p>
          <a:p>
            <a:pPr marL="460375" indent="-431800">
              <a:lnSpc>
                <a:spcPct val="100000"/>
              </a:lnSpc>
              <a:spcBef>
                <a:spcPts val="2905"/>
              </a:spcBef>
              <a:buClr>
                <a:srgbClr val="9CBDBC"/>
              </a:buClr>
              <a:buFont typeface="Wingdings"/>
              <a:buChar char=""/>
              <a:tabLst>
                <a:tab pos="461009" algn="l"/>
              </a:tabLst>
            </a:pPr>
            <a:r>
              <a:rPr sz="32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Interaksi</a:t>
            </a:r>
            <a:r>
              <a:rPr sz="3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secara</a:t>
            </a:r>
            <a:r>
              <a:rPr sz="32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farmakodinamik</a:t>
            </a:r>
            <a:endParaRPr sz="32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282226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55202-5659-E066-A604-0A690F5B6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1447800"/>
            <a:ext cx="10210800" cy="788669"/>
          </a:xfrm>
        </p:spPr>
        <p:txBody>
          <a:bodyPr/>
          <a:lstStyle/>
          <a:p>
            <a:pPr algn="ctr"/>
            <a:r>
              <a:rPr lang="en-ID" b="1" dirty="0">
                <a:solidFill>
                  <a:schemeClr val="tx2"/>
                </a:solidFill>
              </a:rPr>
              <a:t>INTERAKSI FARMASETIK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292D4-992B-8D05-81E4-D4322A6DD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0" y="1600201"/>
            <a:ext cx="11506200" cy="31242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ID" sz="3200" i="1" u="sng" dirty="0" err="1">
                <a:solidFill>
                  <a:srgbClr val="FF0000"/>
                </a:solidFill>
              </a:rPr>
              <a:t>Interaksi</a:t>
            </a:r>
            <a:r>
              <a:rPr lang="en-ID" sz="3200" i="1" u="sng" dirty="0">
                <a:solidFill>
                  <a:srgbClr val="FF0000"/>
                </a:solidFill>
              </a:rPr>
              <a:t> </a:t>
            </a:r>
            <a:r>
              <a:rPr lang="en-ID" sz="3200" i="1" u="sng" dirty="0" err="1">
                <a:solidFill>
                  <a:srgbClr val="FF0000"/>
                </a:solidFill>
              </a:rPr>
              <a:t>secara</a:t>
            </a:r>
            <a:r>
              <a:rPr lang="en-ID" sz="3200" i="1" u="sng" dirty="0">
                <a:solidFill>
                  <a:srgbClr val="FF0000"/>
                </a:solidFill>
              </a:rPr>
              <a:t> </a:t>
            </a:r>
            <a:r>
              <a:rPr lang="en-ID" sz="3200" i="1" u="sng" dirty="0" err="1">
                <a:solidFill>
                  <a:srgbClr val="FF0000"/>
                </a:solidFill>
              </a:rPr>
              <a:t>kimia</a:t>
            </a:r>
            <a:r>
              <a:rPr lang="en-ID" sz="3200" i="1" u="sng" dirty="0">
                <a:solidFill>
                  <a:srgbClr val="FF0000"/>
                </a:solidFill>
              </a:rPr>
              <a:t> / </a:t>
            </a:r>
            <a:r>
              <a:rPr lang="en-ID" sz="3200" i="1" u="sng" dirty="0" err="1">
                <a:solidFill>
                  <a:srgbClr val="FF0000"/>
                </a:solidFill>
              </a:rPr>
              <a:t>farmasetis</a:t>
            </a:r>
            <a:r>
              <a:rPr lang="en-ID" sz="3200" i="1" u="sng" dirty="0">
                <a:solidFill>
                  <a:srgbClr val="FF0000"/>
                </a:solidFill>
              </a:rPr>
              <a:t> </a:t>
            </a:r>
            <a:r>
              <a:rPr lang="en-ID" sz="3200" dirty="0" err="1"/>
              <a:t>terjadi</a:t>
            </a:r>
            <a:r>
              <a:rPr lang="en-ID" sz="3200" dirty="0"/>
              <a:t> </a:t>
            </a:r>
            <a:r>
              <a:rPr lang="en-ID" sz="3200" dirty="0" err="1"/>
              <a:t>apabila</a:t>
            </a:r>
            <a:r>
              <a:rPr lang="en-ID" sz="3200" dirty="0"/>
              <a:t> : </a:t>
            </a:r>
            <a:r>
              <a:rPr lang="en-ID" sz="3200" dirty="0" err="1"/>
              <a:t>secara</a:t>
            </a:r>
            <a:r>
              <a:rPr lang="en-ID" sz="3200" dirty="0"/>
              <a:t> </a:t>
            </a:r>
            <a:r>
              <a:rPr lang="en-ID" sz="3200" dirty="0" err="1"/>
              <a:t>fisik</a:t>
            </a:r>
            <a:r>
              <a:rPr lang="en-ID" sz="3200" dirty="0"/>
              <a:t> </a:t>
            </a:r>
            <a:r>
              <a:rPr lang="en-ID" sz="3200" dirty="0" err="1"/>
              <a:t>atau</a:t>
            </a:r>
            <a:r>
              <a:rPr lang="en-ID" sz="3200" dirty="0"/>
              <a:t> </a:t>
            </a:r>
            <a:r>
              <a:rPr lang="en-ID" sz="3200" dirty="0" err="1"/>
              <a:t>kimia</a:t>
            </a:r>
            <a:r>
              <a:rPr lang="en-ID" sz="3200" dirty="0"/>
              <a:t> </a:t>
            </a:r>
            <a:r>
              <a:rPr lang="en-ID" sz="3200" dirty="0" err="1"/>
              <a:t>suatu</a:t>
            </a:r>
            <a:r>
              <a:rPr lang="en-ID" sz="3200" dirty="0"/>
              <a:t> </a:t>
            </a:r>
            <a:r>
              <a:rPr lang="en-ID" sz="3200" dirty="0" err="1"/>
              <a:t>obat</a:t>
            </a:r>
            <a:r>
              <a:rPr lang="en-ID" sz="3200" dirty="0"/>
              <a:t> </a:t>
            </a:r>
            <a:r>
              <a:rPr lang="en-ID" sz="3200" dirty="0" err="1"/>
              <a:t>inkompatibel</a:t>
            </a:r>
            <a:r>
              <a:rPr lang="en-ID" sz="3200" dirty="0"/>
              <a:t> </a:t>
            </a:r>
            <a:r>
              <a:rPr lang="en-ID" sz="3200" dirty="0" err="1"/>
              <a:t>dengan</a:t>
            </a:r>
            <a:r>
              <a:rPr lang="en-ID" sz="3200" dirty="0"/>
              <a:t> </a:t>
            </a:r>
            <a:r>
              <a:rPr lang="en-ID" sz="3200" dirty="0" err="1"/>
              <a:t>obat</a:t>
            </a:r>
            <a:r>
              <a:rPr lang="en-ID" sz="3200" dirty="0"/>
              <a:t> </a:t>
            </a:r>
            <a:r>
              <a:rPr lang="en-ID" sz="3200" dirty="0" err="1"/>
              <a:t>lainnya</a:t>
            </a:r>
            <a:r>
              <a:rPr lang="en-ID" sz="3200" dirty="0"/>
              <a:t> </a:t>
            </a:r>
            <a:r>
              <a:rPr lang="en-ID" sz="3200" dirty="0" err="1"/>
              <a:t>inaktivas</a:t>
            </a:r>
            <a:r>
              <a:rPr lang="en-ID" sz="3200" dirty="0"/>
              <a:t> </a:t>
            </a:r>
            <a:r>
              <a:rPr lang="en-ID" sz="3200" dirty="0">
                <a:sym typeface="Wingdings" panose="05000000000000000000" pitchFamily="2" charset="2"/>
              </a:rPr>
              <a:t></a:t>
            </a:r>
            <a:r>
              <a:rPr lang="en-ID" sz="3200" dirty="0"/>
              <a:t> </a:t>
            </a:r>
            <a:r>
              <a:rPr lang="en-ID" sz="3200" dirty="0" err="1"/>
              <a:t>obat</a:t>
            </a:r>
            <a:r>
              <a:rPr lang="en-ID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8858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8955B-A0DB-6931-993D-05AFAE857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10972800" cy="4952999"/>
          </a:xfrm>
        </p:spPr>
        <p:txBody>
          <a:bodyPr/>
          <a:lstStyle/>
          <a:p>
            <a:pPr marL="0" indent="0" algn="just">
              <a:buNone/>
            </a:pPr>
            <a:r>
              <a:rPr lang="en-ID" sz="3200" i="1" u="sng" dirty="0" err="1">
                <a:solidFill>
                  <a:srgbClr val="FF0000"/>
                </a:solidFill>
              </a:rPr>
              <a:t>Inkompatibilitas</a:t>
            </a:r>
            <a:r>
              <a:rPr lang="en-ID" sz="3200" i="1" u="sng" dirty="0">
                <a:solidFill>
                  <a:srgbClr val="FF0000"/>
                </a:solidFill>
              </a:rPr>
              <a:t> </a:t>
            </a:r>
            <a:r>
              <a:rPr lang="en-ID" sz="3200" i="1" u="sng" dirty="0" err="1">
                <a:solidFill>
                  <a:srgbClr val="FF0000"/>
                </a:solidFill>
              </a:rPr>
              <a:t>farmasetik</a:t>
            </a:r>
            <a:r>
              <a:rPr lang="en-ID" sz="3200" i="1" u="sng" dirty="0">
                <a:solidFill>
                  <a:srgbClr val="FF0000"/>
                </a:solidFill>
              </a:rPr>
              <a:t> </a:t>
            </a:r>
            <a:r>
              <a:rPr lang="en-ID" sz="3200" dirty="0" err="1"/>
              <a:t>bersifat</a:t>
            </a:r>
            <a:r>
              <a:rPr lang="en-ID" sz="3200" dirty="0"/>
              <a:t> </a:t>
            </a:r>
            <a:r>
              <a:rPr lang="en-ID" sz="3200" dirty="0" err="1"/>
              <a:t>langsung</a:t>
            </a:r>
            <a:r>
              <a:rPr lang="en-ID" sz="3200" dirty="0"/>
              <a:t> dan </a:t>
            </a:r>
            <a:r>
              <a:rPr lang="en-ID" sz="3200" dirty="0" err="1"/>
              <a:t>dapat</a:t>
            </a:r>
            <a:r>
              <a:rPr lang="en-ID" sz="3200" dirty="0"/>
              <a:t> </a:t>
            </a:r>
            <a:r>
              <a:rPr lang="en-ID" sz="3200" dirty="0" err="1"/>
              <a:t>secara</a:t>
            </a:r>
            <a:r>
              <a:rPr lang="en-ID" sz="3200" dirty="0"/>
              <a:t> </a:t>
            </a:r>
            <a:r>
              <a:rPr lang="en-ID" sz="3200" dirty="0" err="1"/>
              <a:t>fisik</a:t>
            </a:r>
            <a:r>
              <a:rPr lang="en-ID" sz="3200" dirty="0"/>
              <a:t> </a:t>
            </a:r>
            <a:r>
              <a:rPr lang="en-ID" sz="3200" dirty="0" err="1"/>
              <a:t>atau</a:t>
            </a:r>
            <a:r>
              <a:rPr lang="en-ID" sz="3200" dirty="0"/>
              <a:t> </a:t>
            </a:r>
            <a:r>
              <a:rPr lang="en-ID" sz="3200" dirty="0" err="1"/>
              <a:t>kimiawi</a:t>
            </a:r>
            <a:r>
              <a:rPr lang="en-ID" sz="3200" dirty="0"/>
              <a:t> – </a:t>
            </a:r>
            <a:r>
              <a:rPr lang="en-ID" sz="3200" dirty="0" err="1"/>
              <a:t>terjadinya</a:t>
            </a:r>
            <a:r>
              <a:rPr lang="en-ID" sz="3200" dirty="0"/>
              <a:t> </a:t>
            </a:r>
            <a:r>
              <a:rPr lang="en-ID" sz="3200" dirty="0" err="1"/>
              <a:t>presipitasi</a:t>
            </a:r>
            <a:r>
              <a:rPr lang="en-ID" sz="3200" dirty="0"/>
              <a:t>, </a:t>
            </a:r>
            <a:r>
              <a:rPr lang="en-ID" sz="3200" dirty="0" err="1"/>
              <a:t>perubahan</a:t>
            </a:r>
            <a:r>
              <a:rPr lang="en-ID" sz="3200" dirty="0"/>
              <a:t> </a:t>
            </a:r>
            <a:r>
              <a:rPr lang="en-ID" sz="3200" dirty="0" err="1"/>
              <a:t>warna</a:t>
            </a:r>
            <a:r>
              <a:rPr lang="en-ID" sz="3200" dirty="0"/>
              <a:t>, </a:t>
            </a:r>
            <a:r>
              <a:rPr lang="en-ID" sz="3200" dirty="0" err="1"/>
              <a:t>tidak</a:t>
            </a:r>
            <a:r>
              <a:rPr lang="en-ID" sz="3200" dirty="0"/>
              <a:t> </a:t>
            </a:r>
            <a:r>
              <a:rPr lang="en-ID" sz="3200" dirty="0" err="1"/>
              <a:t>terdeteksi</a:t>
            </a:r>
            <a:r>
              <a:rPr lang="en-ID" sz="3200" dirty="0"/>
              <a:t> (invisible) → </a:t>
            </a:r>
            <a:r>
              <a:rPr lang="en-ID" sz="3200" dirty="0" err="1"/>
              <a:t>obat</a:t>
            </a:r>
            <a:r>
              <a:rPr lang="en-ID" sz="3200" dirty="0"/>
              <a:t> </a:t>
            </a:r>
            <a:r>
              <a:rPr lang="en-ID" sz="3200" dirty="0" err="1"/>
              <a:t>menjadi</a:t>
            </a:r>
            <a:r>
              <a:rPr lang="en-ID" sz="3200" dirty="0"/>
              <a:t> </a:t>
            </a:r>
            <a:r>
              <a:rPr lang="en-ID" sz="3200" dirty="0" err="1"/>
              <a:t>tidak</a:t>
            </a:r>
            <a:r>
              <a:rPr lang="en-ID" sz="3200" dirty="0"/>
              <a:t> </a:t>
            </a:r>
            <a:r>
              <a:rPr lang="en-ID" sz="3200" dirty="0" err="1"/>
              <a:t>aktif</a:t>
            </a:r>
            <a:r>
              <a:rPr lang="en-ID" sz="3200" dirty="0"/>
              <a:t> – </a:t>
            </a:r>
            <a:r>
              <a:rPr lang="en-ID" sz="3200" dirty="0" err="1"/>
              <a:t>fenitoin</a:t>
            </a:r>
            <a:r>
              <a:rPr lang="en-ID" sz="3200" dirty="0"/>
              <a:t> + </a:t>
            </a:r>
            <a:r>
              <a:rPr lang="en-ID" sz="3200" dirty="0" err="1"/>
              <a:t>larutan</a:t>
            </a:r>
            <a:r>
              <a:rPr lang="en-ID" sz="3200" dirty="0"/>
              <a:t> </a:t>
            </a:r>
            <a:r>
              <a:rPr lang="en-ID" sz="3200" dirty="0" err="1"/>
              <a:t>dextrosa</a:t>
            </a:r>
            <a:r>
              <a:rPr lang="en-ID" sz="3200" dirty="0"/>
              <a:t> 5% → </a:t>
            </a:r>
            <a:r>
              <a:rPr lang="en-ID" sz="3200" dirty="0" err="1"/>
              <a:t>presipitasi</a:t>
            </a:r>
            <a:r>
              <a:rPr lang="en-ID" sz="3200" dirty="0"/>
              <a:t>; – </a:t>
            </a:r>
            <a:r>
              <a:rPr lang="en-ID" sz="3200" dirty="0" err="1"/>
              <a:t>amfoterisin</a:t>
            </a:r>
            <a:r>
              <a:rPr lang="en-ID" sz="3200" dirty="0"/>
              <a:t> B + </a:t>
            </a:r>
            <a:r>
              <a:rPr lang="en-ID" sz="3200" dirty="0" err="1"/>
              <a:t>larutan</a:t>
            </a:r>
            <a:r>
              <a:rPr lang="en-ID" sz="3200" dirty="0"/>
              <a:t> NaCl </a:t>
            </a:r>
            <a:r>
              <a:rPr lang="en-ID" sz="3200" dirty="0" err="1"/>
              <a:t>fisiologik</a:t>
            </a:r>
            <a:r>
              <a:rPr lang="en-ID" sz="3200" dirty="0"/>
              <a:t> → </a:t>
            </a:r>
            <a:r>
              <a:rPr lang="en-ID" sz="3200" dirty="0" err="1"/>
              <a:t>presipitasi</a:t>
            </a:r>
            <a:r>
              <a:rPr lang="en-ID" sz="3200" dirty="0"/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57194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8F767-5EE7-1999-1E04-D6F784D36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588" y="437847"/>
            <a:ext cx="9940545" cy="769441"/>
          </a:xfrm>
        </p:spPr>
        <p:txBody>
          <a:bodyPr/>
          <a:lstStyle/>
          <a:p>
            <a:pPr algn="ctr"/>
            <a:r>
              <a:rPr lang="en-ID" b="1" dirty="0">
                <a:solidFill>
                  <a:schemeClr val="tx2"/>
                </a:solidFill>
              </a:rPr>
              <a:t>INTERAKSI FARMAKOKINETIK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0C3D0-1A5F-8B1D-AEA5-DD978577A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588" y="1558924"/>
            <a:ext cx="10281412" cy="4985980"/>
          </a:xfrm>
        </p:spPr>
        <p:txBody>
          <a:bodyPr/>
          <a:lstStyle/>
          <a:p>
            <a:pPr marL="0" indent="0">
              <a:buNone/>
            </a:pPr>
            <a:r>
              <a:rPr lang="en-ID" sz="2800" i="1" u="sng" dirty="0" err="1">
                <a:solidFill>
                  <a:srgbClr val="FF0000"/>
                </a:solidFill>
              </a:rPr>
              <a:t>Interaksi</a:t>
            </a:r>
            <a:r>
              <a:rPr lang="en-ID" sz="2800" i="1" u="sng" dirty="0">
                <a:solidFill>
                  <a:srgbClr val="FF0000"/>
                </a:solidFill>
              </a:rPr>
              <a:t> </a:t>
            </a:r>
            <a:r>
              <a:rPr lang="en-ID" sz="2800" i="1" u="sng" dirty="0" err="1">
                <a:solidFill>
                  <a:srgbClr val="FF0000"/>
                </a:solidFill>
              </a:rPr>
              <a:t>dalam</a:t>
            </a:r>
            <a:r>
              <a:rPr lang="en-ID" sz="2800" i="1" u="sng" dirty="0">
                <a:solidFill>
                  <a:srgbClr val="FF0000"/>
                </a:solidFill>
              </a:rPr>
              <a:t> proses </a:t>
            </a:r>
            <a:r>
              <a:rPr lang="en-ID" sz="2800" i="1" u="sng" dirty="0" err="1">
                <a:solidFill>
                  <a:srgbClr val="FF0000"/>
                </a:solidFill>
              </a:rPr>
              <a:t>farmakokinetik</a:t>
            </a:r>
            <a:r>
              <a:rPr lang="en-ID" sz="2800" dirty="0"/>
              <a:t>, </a:t>
            </a:r>
            <a:r>
              <a:rPr lang="en-ID" sz="2800" dirty="0" err="1"/>
              <a:t>yaitu</a:t>
            </a:r>
            <a:r>
              <a:rPr lang="en-ID" sz="2800" dirty="0"/>
              <a:t> </a:t>
            </a:r>
            <a:r>
              <a:rPr lang="en-ID" sz="2800" dirty="0" err="1"/>
              <a:t>absorpsi</a:t>
            </a:r>
            <a:r>
              <a:rPr lang="en-ID" sz="2800" dirty="0"/>
              <a:t>, </a:t>
            </a:r>
            <a:r>
              <a:rPr lang="en-ID" sz="2800" dirty="0" err="1"/>
              <a:t>distribusi</a:t>
            </a:r>
            <a:r>
              <a:rPr lang="en-ID" sz="2800" dirty="0"/>
              <a:t>, </a:t>
            </a:r>
            <a:r>
              <a:rPr lang="en-ID" sz="2800" dirty="0" err="1"/>
              <a:t>metabolisme</a:t>
            </a:r>
            <a:r>
              <a:rPr lang="en-ID" sz="2800" dirty="0"/>
              <a:t> dan </a:t>
            </a:r>
            <a:r>
              <a:rPr lang="en-ID" sz="2800" dirty="0" err="1"/>
              <a:t>ekskresi</a:t>
            </a:r>
            <a:r>
              <a:rPr lang="en-ID" sz="2800" dirty="0"/>
              <a:t> (ADME) : – </a:t>
            </a:r>
            <a:r>
              <a:rPr lang="en-ID" sz="2800" dirty="0" err="1"/>
              <a:t>meningkatkan</a:t>
            </a:r>
            <a:r>
              <a:rPr lang="en-ID" sz="2800" dirty="0"/>
              <a:t> </a:t>
            </a:r>
            <a:r>
              <a:rPr lang="en-ID" sz="2800" dirty="0" err="1"/>
              <a:t>kadar</a:t>
            </a:r>
            <a:r>
              <a:rPr lang="en-ID" sz="2800" dirty="0"/>
              <a:t> plasma </a:t>
            </a:r>
            <a:r>
              <a:rPr lang="en-ID" sz="2800" dirty="0" err="1"/>
              <a:t>obat</a:t>
            </a:r>
            <a:r>
              <a:rPr lang="en-ID" sz="2800" dirty="0"/>
              <a:t> – </a:t>
            </a:r>
            <a:r>
              <a:rPr lang="en-ID" sz="2800" dirty="0" err="1"/>
              <a:t>menurunkan</a:t>
            </a:r>
            <a:r>
              <a:rPr lang="en-ID" sz="2800" dirty="0"/>
              <a:t> </a:t>
            </a:r>
            <a:r>
              <a:rPr lang="en-ID" sz="2800" dirty="0" err="1"/>
              <a:t>kadar</a:t>
            </a:r>
            <a:r>
              <a:rPr lang="en-ID" sz="2800" dirty="0"/>
              <a:t> plasma </a:t>
            </a:r>
            <a:r>
              <a:rPr lang="en-ID" sz="2800" dirty="0" err="1"/>
              <a:t>obat</a:t>
            </a:r>
            <a:endParaRPr lang="en-ID" sz="2800" dirty="0"/>
          </a:p>
          <a:p>
            <a:pPr marL="0" indent="0">
              <a:buNone/>
            </a:pPr>
            <a:endParaRPr lang="en-ID" sz="2800" dirty="0"/>
          </a:p>
          <a:p>
            <a:pPr marL="0" indent="0">
              <a:buNone/>
            </a:pPr>
            <a:r>
              <a:rPr lang="en-ID" sz="2800" dirty="0" err="1"/>
              <a:t>Interaksi</a:t>
            </a:r>
            <a:r>
              <a:rPr lang="en-ID" sz="2800" dirty="0"/>
              <a:t> </a:t>
            </a:r>
            <a:r>
              <a:rPr lang="en-ID" sz="2800" dirty="0" err="1"/>
              <a:t>obat</a:t>
            </a:r>
            <a:r>
              <a:rPr lang="en-ID" sz="2800" dirty="0"/>
              <a:t> </a:t>
            </a:r>
            <a:r>
              <a:rPr lang="en-ID" sz="2800" dirty="0" err="1"/>
              <a:t>secara</a:t>
            </a:r>
            <a:r>
              <a:rPr lang="en-ID" sz="2800" dirty="0"/>
              <a:t> </a:t>
            </a:r>
            <a:r>
              <a:rPr lang="en-ID" sz="2800" dirty="0" err="1"/>
              <a:t>farmakokinetik</a:t>
            </a:r>
            <a:r>
              <a:rPr lang="en-ID" sz="2800" dirty="0"/>
              <a:t> yang </a:t>
            </a:r>
            <a:r>
              <a:rPr lang="en-ID" sz="2800" dirty="0" err="1"/>
              <a:t>terjadi</a:t>
            </a:r>
            <a:r>
              <a:rPr lang="en-ID" sz="2800" dirty="0"/>
              <a:t> pada </a:t>
            </a:r>
            <a:r>
              <a:rPr lang="en-ID" sz="2800" dirty="0" err="1"/>
              <a:t>suatu</a:t>
            </a:r>
            <a:r>
              <a:rPr lang="en-ID" sz="2800" dirty="0"/>
              <a:t> </a:t>
            </a:r>
            <a:r>
              <a:rPr lang="en-ID" sz="2800" dirty="0" err="1"/>
              <a:t>obat</a:t>
            </a:r>
            <a:r>
              <a:rPr lang="en-ID" sz="2800" dirty="0"/>
              <a:t> </a:t>
            </a:r>
            <a:r>
              <a:rPr lang="en-ID" sz="2800" dirty="0" err="1"/>
              <a:t>tidak</a:t>
            </a:r>
            <a:r>
              <a:rPr lang="en-ID" sz="2800" dirty="0"/>
              <a:t> </a:t>
            </a:r>
            <a:r>
              <a:rPr lang="en-ID" sz="2800" dirty="0" err="1"/>
              <a:t>dapat</a:t>
            </a:r>
            <a:r>
              <a:rPr lang="en-ID" sz="2800" dirty="0"/>
              <a:t> </a:t>
            </a:r>
            <a:r>
              <a:rPr lang="en-ID" sz="2800" dirty="0" err="1"/>
              <a:t>diekstrapolasikan</a:t>
            </a:r>
            <a:r>
              <a:rPr lang="en-ID" sz="2800" dirty="0"/>
              <a:t> (</a:t>
            </a:r>
            <a:r>
              <a:rPr lang="en-ID" sz="2800" dirty="0" err="1"/>
              <a:t>tidak</a:t>
            </a:r>
            <a:r>
              <a:rPr lang="en-ID" sz="2800" dirty="0"/>
              <a:t> </a:t>
            </a:r>
            <a:r>
              <a:rPr lang="en-ID" sz="2800" dirty="0" err="1"/>
              <a:t>berlaku</a:t>
            </a:r>
            <a:r>
              <a:rPr lang="en-ID" sz="2800" dirty="0"/>
              <a:t>) </a:t>
            </a:r>
            <a:r>
              <a:rPr lang="en-ID" sz="2800" dirty="0" err="1"/>
              <a:t>untuk</a:t>
            </a:r>
            <a:r>
              <a:rPr lang="en-ID" sz="2800" dirty="0"/>
              <a:t> </a:t>
            </a:r>
            <a:r>
              <a:rPr lang="en-ID" sz="2800" dirty="0" err="1"/>
              <a:t>obat</a:t>
            </a:r>
            <a:r>
              <a:rPr lang="en-ID" sz="2800" dirty="0"/>
              <a:t> 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486520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323</TotalTime>
  <Words>1047</Words>
  <Application>Microsoft Office PowerPoint</Application>
  <PresentationFormat>Widescreen</PresentationFormat>
  <Paragraphs>149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Abadi</vt:lpstr>
      <vt:lpstr>Arial</vt:lpstr>
      <vt:lpstr>Arial</vt:lpstr>
      <vt:lpstr>Arial Black</vt:lpstr>
      <vt:lpstr>Arial MT</vt:lpstr>
      <vt:lpstr>Calibri</vt:lpstr>
      <vt:lpstr>Century Gothic</vt:lpstr>
      <vt:lpstr>Comic Sans MS</vt:lpstr>
      <vt:lpstr>Google Sans</vt:lpstr>
      <vt:lpstr>Microsoft Sans Serif</vt:lpstr>
      <vt:lpstr>Times New Roman</vt:lpstr>
      <vt:lpstr>Trebuchet MS</vt:lpstr>
      <vt:lpstr>Wingdings</vt:lpstr>
      <vt:lpstr>Wingdings 3</vt:lpstr>
      <vt:lpstr>Ion</vt:lpstr>
      <vt:lpstr>INTERAKSI OBAT</vt:lpstr>
      <vt:lpstr>INTERAKSI OBAT</vt:lpstr>
      <vt:lpstr>INTERAKSI OBAT :  efek farmakoterapi yang timbul akibat  terjadinya reaksi obat dengan substansi lain  ( obat, makanan dll ).</vt:lpstr>
      <vt:lpstr>DEFINISI</vt:lpstr>
      <vt:lpstr>FAKTOR RESIKO TERHADAP INTERAKSI OBAT </vt:lpstr>
      <vt:lpstr>MEKANISME INTERAKSI OBAT</vt:lpstr>
      <vt:lpstr>INTERAKSI FARMASETIK </vt:lpstr>
      <vt:lpstr>PowerPoint Presentation</vt:lpstr>
      <vt:lpstr>INTERAKSI FARMAKOKINETIK</vt:lpstr>
      <vt:lpstr>INTERAKSI OBAT   BERDASAR FARMAKODINAMIK </vt:lpstr>
      <vt:lpstr>INTERAKSI FARMAKODINAMIK</vt:lpstr>
      <vt:lpstr>INTERAKSI FARMAKODINAMIK</vt:lpstr>
      <vt:lpstr>INTERAKSI FARMAKODINAMIK</vt:lpstr>
      <vt:lpstr>INTERAKSI FARMAKODINAMIK</vt:lpstr>
      <vt:lpstr>MEKANISME INTERAKSI OBAT </vt:lpstr>
      <vt:lpstr>INTERAKSI PADA PROSES METABOLISME OBAT </vt:lpstr>
      <vt:lpstr>KRITERIA OBAT PENDESAK (DISPLACER)</vt:lpstr>
      <vt:lpstr>INTERAKSI METABOLISME</vt:lpstr>
      <vt:lpstr>Interaksi pada proses METABOLISME</vt:lpstr>
      <vt:lpstr>Enzym inducer :</vt:lpstr>
      <vt:lpstr>PowerPoint Presentation</vt:lpstr>
      <vt:lpstr>Interaksi pada proses ELIMINASI/ EKRESI.</vt:lpstr>
      <vt:lpstr>INTERAKSI YANG  MENYEBABKAN  EFEK  ADITIF</vt:lpstr>
      <vt:lpstr>INTERAKSI YANG MENYEBABKAN SINERGISTIK</vt:lpstr>
      <vt:lpstr>INTERAKSI OBAT  DAN  MAKANAN</vt:lpstr>
      <vt:lpstr>PowerPoint Presentation</vt:lpstr>
      <vt:lpstr>Jenis obat dan makanan yang dapat beriteraksi. salah satu contoh keasaman dari  jus buah dapat menurunkan efektifitas antibiotik, susu  dapat membentuk khelat  apabila diminum bersama tetrasiklin.</vt:lpstr>
      <vt:lpstr>TERIMAKASIH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 Riza Baagil</dc:creator>
  <cp:lastModifiedBy>hasto nsp</cp:lastModifiedBy>
  <cp:revision>20</cp:revision>
  <dcterms:created xsi:type="dcterms:W3CDTF">2023-03-05T09:11:20Z</dcterms:created>
  <dcterms:modified xsi:type="dcterms:W3CDTF">2024-04-16T03:03:41Z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2023-03-05T00:00:00Z</vt:filetime>
  </property>
</Properties>
</file>