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7"/>
  </p:notesMasterIdLst>
  <p:handoutMasterIdLst>
    <p:handoutMasterId r:id="rId28"/>
  </p:handoutMasterIdLst>
  <p:sldIdLst>
    <p:sldId id="257" r:id="rId5"/>
    <p:sldId id="392" r:id="rId6"/>
    <p:sldId id="393" r:id="rId7"/>
    <p:sldId id="394" r:id="rId8"/>
    <p:sldId id="412" r:id="rId9"/>
    <p:sldId id="395" r:id="rId10"/>
    <p:sldId id="413" r:id="rId11"/>
    <p:sldId id="396" r:id="rId12"/>
    <p:sldId id="397" r:id="rId13"/>
    <p:sldId id="398" r:id="rId14"/>
    <p:sldId id="399" r:id="rId15"/>
    <p:sldId id="400" r:id="rId16"/>
    <p:sldId id="402" r:id="rId17"/>
    <p:sldId id="403" r:id="rId18"/>
    <p:sldId id="404" r:id="rId19"/>
    <p:sldId id="405" r:id="rId20"/>
    <p:sldId id="406" r:id="rId21"/>
    <p:sldId id="410" r:id="rId22"/>
    <p:sldId id="411" r:id="rId23"/>
    <p:sldId id="408" r:id="rId24"/>
    <p:sldId id="409" r:id="rId25"/>
    <p:sldId id="4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25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2C2BB-A40B-45B3-B3BA-D2901B8EEEA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F064BE-A727-4484-85F5-C3AAEAA2E3FA}">
      <dgm:prSet/>
      <dgm:spPr/>
      <dgm:t>
        <a:bodyPr/>
        <a:lstStyle/>
        <a:p>
          <a:r>
            <a:rPr lang="en-ID" b="1" i="0" dirty="0" err="1"/>
            <a:t>Toksisitas</a:t>
          </a:r>
          <a:r>
            <a:rPr lang="en-ID" b="1" i="0" dirty="0"/>
            <a:t> </a:t>
          </a:r>
          <a:r>
            <a:rPr lang="en-ID" b="1" i="0" dirty="0" err="1"/>
            <a:t>adalah</a:t>
          </a:r>
          <a:r>
            <a:rPr lang="en-ID" b="0" i="0" dirty="0"/>
            <a:t> </a:t>
          </a:r>
          <a:r>
            <a:rPr lang="en-ID" b="0" i="0" dirty="0" err="1"/>
            <a:t>tingkat</a:t>
          </a:r>
          <a:r>
            <a:rPr lang="en-ID" b="0" i="0" dirty="0"/>
            <a:t> </a:t>
          </a:r>
          <a:r>
            <a:rPr lang="en-ID" b="0" i="0" dirty="0" err="1"/>
            <a:t>merusaknya</a:t>
          </a:r>
          <a:r>
            <a:rPr lang="en-ID" b="0" i="0" dirty="0"/>
            <a:t> </a:t>
          </a:r>
          <a:r>
            <a:rPr lang="en-ID" b="0" i="0" dirty="0" err="1"/>
            <a:t>suatu</a:t>
          </a:r>
          <a:r>
            <a:rPr lang="en-ID" b="0" i="0" dirty="0"/>
            <a:t> </a:t>
          </a:r>
          <a:r>
            <a:rPr lang="en-ID" b="0" i="0" dirty="0" err="1"/>
            <a:t>zat</a:t>
          </a:r>
          <a:r>
            <a:rPr lang="en-ID" b="0" i="0" dirty="0"/>
            <a:t> </a:t>
          </a:r>
          <a:r>
            <a:rPr lang="en-ID" b="0" i="0" dirty="0" err="1"/>
            <a:t>jika</a:t>
          </a:r>
          <a:r>
            <a:rPr lang="en-ID" b="0" i="0" dirty="0"/>
            <a:t> </a:t>
          </a:r>
          <a:r>
            <a:rPr lang="en-ID" b="0" i="0" dirty="0" err="1"/>
            <a:t>dipaparkan</a:t>
          </a:r>
          <a:r>
            <a:rPr lang="en-ID" b="0" i="0" dirty="0"/>
            <a:t> </a:t>
          </a:r>
          <a:r>
            <a:rPr lang="en-ID" b="0" i="0" dirty="0" err="1"/>
            <a:t>terhadap</a:t>
          </a:r>
          <a:r>
            <a:rPr lang="en-ID" b="0" i="0" dirty="0"/>
            <a:t> </a:t>
          </a:r>
          <a:r>
            <a:rPr lang="en-ID" b="0" i="0" dirty="0" err="1"/>
            <a:t>organisme</a:t>
          </a:r>
          <a:r>
            <a:rPr lang="en-ID" b="0" i="0" dirty="0"/>
            <a:t>. </a:t>
          </a:r>
          <a:endParaRPr lang="en-US" dirty="0"/>
        </a:p>
      </dgm:t>
    </dgm:pt>
    <dgm:pt modelId="{3236F3BB-5EAD-4763-B297-F4C928385AD3}" type="parTrans" cxnId="{A95C21CF-73CB-4E7F-8DA6-64F4C0A6F331}">
      <dgm:prSet/>
      <dgm:spPr/>
      <dgm:t>
        <a:bodyPr/>
        <a:lstStyle/>
        <a:p>
          <a:endParaRPr lang="en-US"/>
        </a:p>
      </dgm:t>
    </dgm:pt>
    <dgm:pt modelId="{8B2F111F-5E65-46CF-977A-69DAD2BEBEA9}" type="sibTrans" cxnId="{A95C21CF-73CB-4E7F-8DA6-64F4C0A6F331}">
      <dgm:prSet/>
      <dgm:spPr/>
      <dgm:t>
        <a:bodyPr/>
        <a:lstStyle/>
        <a:p>
          <a:endParaRPr lang="en-US"/>
        </a:p>
      </dgm:t>
    </dgm:pt>
    <dgm:pt modelId="{B6B8B1BB-1119-4008-8055-23488F495C7B}">
      <dgm:prSet/>
      <dgm:spPr/>
      <dgm:t>
        <a:bodyPr/>
        <a:lstStyle/>
        <a:p>
          <a:r>
            <a:rPr lang="en-ID" b="1" i="0"/>
            <a:t>Xenobiotik</a:t>
          </a:r>
          <a:r>
            <a:rPr lang="en-ID" b="0" i="0"/>
            <a:t> merupakan senyawa asing yang tidak dibutuhkan oleh tubuh sehingga perlu di detoksifikasi atau dinetralkan.</a:t>
          </a:r>
          <a:endParaRPr lang="en-US"/>
        </a:p>
      </dgm:t>
    </dgm:pt>
    <dgm:pt modelId="{A8464E09-CC2B-4435-9415-9A6CEB5121FA}" type="parTrans" cxnId="{0CAF1AA2-8112-42AD-BBA1-C7CB181B440E}">
      <dgm:prSet/>
      <dgm:spPr/>
      <dgm:t>
        <a:bodyPr/>
        <a:lstStyle/>
        <a:p>
          <a:endParaRPr lang="en-US"/>
        </a:p>
      </dgm:t>
    </dgm:pt>
    <dgm:pt modelId="{61255472-E36A-4C32-8B50-A46DF585479B}" type="sibTrans" cxnId="{0CAF1AA2-8112-42AD-BBA1-C7CB181B440E}">
      <dgm:prSet/>
      <dgm:spPr/>
      <dgm:t>
        <a:bodyPr/>
        <a:lstStyle/>
        <a:p>
          <a:endParaRPr lang="en-US"/>
        </a:p>
      </dgm:t>
    </dgm:pt>
    <dgm:pt modelId="{9A0B7083-4897-4238-B48E-CA148ECDE3B7}">
      <dgm:prSet/>
      <dgm:spPr/>
      <dgm:t>
        <a:bodyPr/>
        <a:lstStyle/>
        <a:p>
          <a:r>
            <a:rPr lang="en-ID" b="1" i="0"/>
            <a:t>Toksikan</a:t>
          </a:r>
          <a:r>
            <a:rPr lang="en-ID" b="0" i="0"/>
            <a:t> (zat </a:t>
          </a:r>
          <a:r>
            <a:rPr lang="en-ID" b="1" i="0"/>
            <a:t>toksik) adalah</a:t>
          </a:r>
          <a:r>
            <a:rPr lang="en-ID" b="0" i="0"/>
            <a:t> bahan apapun yang dapat memberikan efek yang berlawanan (merugikan). </a:t>
          </a:r>
          <a:endParaRPr lang="en-US"/>
        </a:p>
      </dgm:t>
    </dgm:pt>
    <dgm:pt modelId="{8FADF253-17BF-4B4B-983A-E79A9F96F06C}" type="parTrans" cxnId="{5B10A6D3-770E-4456-924C-43EF54CE758C}">
      <dgm:prSet/>
      <dgm:spPr/>
      <dgm:t>
        <a:bodyPr/>
        <a:lstStyle/>
        <a:p>
          <a:endParaRPr lang="en-US"/>
        </a:p>
      </dgm:t>
    </dgm:pt>
    <dgm:pt modelId="{728833B9-F735-4B3A-B673-FED6EF47083E}" type="sibTrans" cxnId="{5B10A6D3-770E-4456-924C-43EF54CE758C}">
      <dgm:prSet/>
      <dgm:spPr/>
      <dgm:t>
        <a:bodyPr/>
        <a:lstStyle/>
        <a:p>
          <a:endParaRPr lang="en-US"/>
        </a:p>
      </dgm:t>
    </dgm:pt>
    <dgm:pt modelId="{8E1D3B24-356F-4819-9B04-C8146E99CF3D}" type="pres">
      <dgm:prSet presAssocID="{C032C2BB-A40B-45B3-B3BA-D2901B8EEEA3}" presName="linear" presStyleCnt="0">
        <dgm:presLayoutVars>
          <dgm:animLvl val="lvl"/>
          <dgm:resizeHandles val="exact"/>
        </dgm:presLayoutVars>
      </dgm:prSet>
      <dgm:spPr/>
    </dgm:pt>
    <dgm:pt modelId="{FAC1BCAD-4085-42B8-B114-85D4063EA89B}" type="pres">
      <dgm:prSet presAssocID="{75F064BE-A727-4484-85F5-C3AAEAA2E3FA}" presName="parentText" presStyleLbl="node1" presStyleIdx="0" presStyleCnt="3" custLinFactY="-29616" custLinFactNeighborX="864" custLinFactNeighborY="-100000">
        <dgm:presLayoutVars>
          <dgm:chMax val="0"/>
          <dgm:bulletEnabled val="1"/>
        </dgm:presLayoutVars>
      </dgm:prSet>
      <dgm:spPr/>
    </dgm:pt>
    <dgm:pt modelId="{1BDC08A4-A44C-4583-A692-1A7F30A8F526}" type="pres">
      <dgm:prSet presAssocID="{8B2F111F-5E65-46CF-977A-69DAD2BEBEA9}" presName="spacer" presStyleCnt="0"/>
      <dgm:spPr/>
    </dgm:pt>
    <dgm:pt modelId="{8D145FE4-121E-4FD6-BE21-C34A87523E11}" type="pres">
      <dgm:prSet presAssocID="{B6B8B1BB-1119-4008-8055-23488F495C7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822F531-46B0-4ABD-88B8-CF3A167CA2FD}" type="pres">
      <dgm:prSet presAssocID="{61255472-E36A-4C32-8B50-A46DF585479B}" presName="spacer" presStyleCnt="0"/>
      <dgm:spPr/>
    </dgm:pt>
    <dgm:pt modelId="{64072F25-2AAB-444F-92EA-2311AB5070BF}" type="pres">
      <dgm:prSet presAssocID="{9A0B7083-4897-4238-B48E-CA148ECDE3B7}" presName="parentText" presStyleLbl="node1" presStyleIdx="2" presStyleCnt="3" custLinFactY="37201" custLinFactNeighborX="640" custLinFactNeighborY="100000">
        <dgm:presLayoutVars>
          <dgm:chMax val="0"/>
          <dgm:bulletEnabled val="1"/>
        </dgm:presLayoutVars>
      </dgm:prSet>
      <dgm:spPr/>
    </dgm:pt>
  </dgm:ptLst>
  <dgm:cxnLst>
    <dgm:cxn modelId="{C8278F68-F34D-4778-9B41-0A9D4D91C74F}" type="presOf" srcId="{C032C2BB-A40B-45B3-B3BA-D2901B8EEEA3}" destId="{8E1D3B24-356F-4819-9B04-C8146E99CF3D}" srcOrd="0" destOrd="0" presId="urn:microsoft.com/office/officeart/2005/8/layout/vList2"/>
    <dgm:cxn modelId="{0CAF1AA2-8112-42AD-BBA1-C7CB181B440E}" srcId="{C032C2BB-A40B-45B3-B3BA-D2901B8EEEA3}" destId="{B6B8B1BB-1119-4008-8055-23488F495C7B}" srcOrd="1" destOrd="0" parTransId="{A8464E09-CC2B-4435-9415-9A6CEB5121FA}" sibTransId="{61255472-E36A-4C32-8B50-A46DF585479B}"/>
    <dgm:cxn modelId="{4483F1B1-6F63-4F0E-8B57-367513857CE8}" type="presOf" srcId="{B6B8B1BB-1119-4008-8055-23488F495C7B}" destId="{8D145FE4-121E-4FD6-BE21-C34A87523E11}" srcOrd="0" destOrd="0" presId="urn:microsoft.com/office/officeart/2005/8/layout/vList2"/>
    <dgm:cxn modelId="{A95C21CF-73CB-4E7F-8DA6-64F4C0A6F331}" srcId="{C032C2BB-A40B-45B3-B3BA-D2901B8EEEA3}" destId="{75F064BE-A727-4484-85F5-C3AAEAA2E3FA}" srcOrd="0" destOrd="0" parTransId="{3236F3BB-5EAD-4763-B297-F4C928385AD3}" sibTransId="{8B2F111F-5E65-46CF-977A-69DAD2BEBEA9}"/>
    <dgm:cxn modelId="{5B10A6D3-770E-4456-924C-43EF54CE758C}" srcId="{C032C2BB-A40B-45B3-B3BA-D2901B8EEEA3}" destId="{9A0B7083-4897-4238-B48E-CA148ECDE3B7}" srcOrd="2" destOrd="0" parTransId="{8FADF253-17BF-4B4B-983A-E79A9F96F06C}" sibTransId="{728833B9-F735-4B3A-B673-FED6EF47083E}"/>
    <dgm:cxn modelId="{DBD90AEA-2A51-4B87-8648-3D35FC21396E}" type="presOf" srcId="{9A0B7083-4897-4238-B48E-CA148ECDE3B7}" destId="{64072F25-2AAB-444F-92EA-2311AB5070BF}" srcOrd="0" destOrd="0" presId="urn:microsoft.com/office/officeart/2005/8/layout/vList2"/>
    <dgm:cxn modelId="{A62F1EFB-AAF2-499D-B856-324447EB7D08}" type="presOf" srcId="{75F064BE-A727-4484-85F5-C3AAEAA2E3FA}" destId="{FAC1BCAD-4085-42B8-B114-85D4063EA89B}" srcOrd="0" destOrd="0" presId="urn:microsoft.com/office/officeart/2005/8/layout/vList2"/>
    <dgm:cxn modelId="{BDF115E0-B472-4F82-978B-806C1DEFA0EA}" type="presParOf" srcId="{8E1D3B24-356F-4819-9B04-C8146E99CF3D}" destId="{FAC1BCAD-4085-42B8-B114-85D4063EA89B}" srcOrd="0" destOrd="0" presId="urn:microsoft.com/office/officeart/2005/8/layout/vList2"/>
    <dgm:cxn modelId="{4AA5DD9E-0081-4F45-91C8-9AC974C1499C}" type="presParOf" srcId="{8E1D3B24-356F-4819-9B04-C8146E99CF3D}" destId="{1BDC08A4-A44C-4583-A692-1A7F30A8F526}" srcOrd="1" destOrd="0" presId="urn:microsoft.com/office/officeart/2005/8/layout/vList2"/>
    <dgm:cxn modelId="{424CC0D9-4EDE-4D0A-A2D6-349FF71C6BB2}" type="presParOf" srcId="{8E1D3B24-356F-4819-9B04-C8146E99CF3D}" destId="{8D145FE4-121E-4FD6-BE21-C34A87523E11}" srcOrd="2" destOrd="0" presId="urn:microsoft.com/office/officeart/2005/8/layout/vList2"/>
    <dgm:cxn modelId="{C78E4210-130C-4577-B671-6C3F515DFE58}" type="presParOf" srcId="{8E1D3B24-356F-4819-9B04-C8146E99CF3D}" destId="{2822F531-46B0-4ABD-88B8-CF3A167CA2FD}" srcOrd="3" destOrd="0" presId="urn:microsoft.com/office/officeart/2005/8/layout/vList2"/>
    <dgm:cxn modelId="{0FADC48E-E5B6-4CA8-A79C-897E40FCBEBD}" type="presParOf" srcId="{8E1D3B24-356F-4819-9B04-C8146E99CF3D}" destId="{64072F25-2AAB-444F-92EA-2311AB5070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1BCAD-4085-42B8-B114-85D4063EA89B}">
      <dsp:nvSpPr>
        <dsp:cNvPr id="0" name=""/>
        <dsp:cNvSpPr/>
      </dsp:nvSpPr>
      <dsp:spPr>
        <a:xfrm>
          <a:off x="0" y="170873"/>
          <a:ext cx="6373813" cy="14215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b="1" i="0" kern="1200" dirty="0" err="1"/>
            <a:t>Toksisitas</a:t>
          </a:r>
          <a:r>
            <a:rPr lang="en-ID" sz="2700" b="1" i="0" kern="1200" dirty="0"/>
            <a:t> </a:t>
          </a:r>
          <a:r>
            <a:rPr lang="en-ID" sz="2700" b="1" i="0" kern="1200" dirty="0" err="1"/>
            <a:t>adalah</a:t>
          </a:r>
          <a:r>
            <a:rPr lang="en-ID" sz="2700" b="0" i="0" kern="1200" dirty="0"/>
            <a:t> </a:t>
          </a:r>
          <a:r>
            <a:rPr lang="en-ID" sz="2700" b="0" i="0" kern="1200" dirty="0" err="1"/>
            <a:t>tingkat</a:t>
          </a:r>
          <a:r>
            <a:rPr lang="en-ID" sz="2700" b="0" i="0" kern="1200" dirty="0"/>
            <a:t> </a:t>
          </a:r>
          <a:r>
            <a:rPr lang="en-ID" sz="2700" b="0" i="0" kern="1200" dirty="0" err="1"/>
            <a:t>merusaknya</a:t>
          </a:r>
          <a:r>
            <a:rPr lang="en-ID" sz="2700" b="0" i="0" kern="1200" dirty="0"/>
            <a:t> </a:t>
          </a:r>
          <a:r>
            <a:rPr lang="en-ID" sz="2700" b="0" i="0" kern="1200" dirty="0" err="1"/>
            <a:t>suatu</a:t>
          </a:r>
          <a:r>
            <a:rPr lang="en-ID" sz="2700" b="0" i="0" kern="1200" dirty="0"/>
            <a:t> </a:t>
          </a:r>
          <a:r>
            <a:rPr lang="en-ID" sz="2700" b="0" i="0" kern="1200" dirty="0" err="1"/>
            <a:t>zat</a:t>
          </a:r>
          <a:r>
            <a:rPr lang="en-ID" sz="2700" b="0" i="0" kern="1200" dirty="0"/>
            <a:t> </a:t>
          </a:r>
          <a:r>
            <a:rPr lang="en-ID" sz="2700" b="0" i="0" kern="1200" dirty="0" err="1"/>
            <a:t>jika</a:t>
          </a:r>
          <a:r>
            <a:rPr lang="en-ID" sz="2700" b="0" i="0" kern="1200" dirty="0"/>
            <a:t> </a:t>
          </a:r>
          <a:r>
            <a:rPr lang="en-ID" sz="2700" b="0" i="0" kern="1200" dirty="0" err="1"/>
            <a:t>dipaparkan</a:t>
          </a:r>
          <a:r>
            <a:rPr lang="en-ID" sz="2700" b="0" i="0" kern="1200" dirty="0"/>
            <a:t> </a:t>
          </a:r>
          <a:r>
            <a:rPr lang="en-ID" sz="2700" b="0" i="0" kern="1200" dirty="0" err="1"/>
            <a:t>terhadap</a:t>
          </a:r>
          <a:r>
            <a:rPr lang="en-ID" sz="2700" b="0" i="0" kern="1200" dirty="0"/>
            <a:t> </a:t>
          </a:r>
          <a:r>
            <a:rPr lang="en-ID" sz="2700" b="0" i="0" kern="1200" dirty="0" err="1"/>
            <a:t>organisme</a:t>
          </a:r>
          <a:r>
            <a:rPr lang="en-ID" sz="2700" b="0" i="0" kern="1200" dirty="0"/>
            <a:t>. </a:t>
          </a:r>
          <a:endParaRPr lang="en-US" sz="2700" kern="1200" dirty="0"/>
        </a:p>
      </dsp:txBody>
      <dsp:txXfrm>
        <a:off x="69394" y="240267"/>
        <a:ext cx="6235025" cy="1282762"/>
      </dsp:txXfrm>
    </dsp:sp>
    <dsp:sp modelId="{8D145FE4-121E-4FD6-BE21-C34A87523E11}">
      <dsp:nvSpPr>
        <dsp:cNvPr id="0" name=""/>
        <dsp:cNvSpPr/>
      </dsp:nvSpPr>
      <dsp:spPr>
        <a:xfrm>
          <a:off x="0" y="2168949"/>
          <a:ext cx="6373813" cy="1421550"/>
        </a:xfrm>
        <a:prstGeom prst="roundRect">
          <a:avLst/>
        </a:prstGeom>
        <a:solidFill>
          <a:schemeClr val="accent2">
            <a:hueOff val="3846440"/>
            <a:satOff val="4103"/>
            <a:lumOff val="1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b="1" i="0" kern="1200"/>
            <a:t>Xenobiotik</a:t>
          </a:r>
          <a:r>
            <a:rPr lang="en-ID" sz="2700" b="0" i="0" kern="1200"/>
            <a:t> merupakan senyawa asing yang tidak dibutuhkan oleh tubuh sehingga perlu di detoksifikasi atau dinetralkan.</a:t>
          </a:r>
          <a:endParaRPr lang="en-US" sz="2700" kern="1200"/>
        </a:p>
      </dsp:txBody>
      <dsp:txXfrm>
        <a:off x="69394" y="2238343"/>
        <a:ext cx="6235025" cy="1282762"/>
      </dsp:txXfrm>
    </dsp:sp>
    <dsp:sp modelId="{64072F25-2AAB-444F-92EA-2311AB5070BF}">
      <dsp:nvSpPr>
        <dsp:cNvPr id="0" name=""/>
        <dsp:cNvSpPr/>
      </dsp:nvSpPr>
      <dsp:spPr>
        <a:xfrm>
          <a:off x="0" y="4274850"/>
          <a:ext cx="6373813" cy="1421550"/>
        </a:xfrm>
        <a:prstGeom prst="roundRect">
          <a:avLst/>
        </a:prstGeom>
        <a:solidFill>
          <a:schemeClr val="accent2">
            <a:hueOff val="7692880"/>
            <a:satOff val="8205"/>
            <a:lumOff val="25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700" b="1" i="0" kern="1200"/>
            <a:t>Toksikan</a:t>
          </a:r>
          <a:r>
            <a:rPr lang="en-ID" sz="2700" b="0" i="0" kern="1200"/>
            <a:t> (zat </a:t>
          </a:r>
          <a:r>
            <a:rPr lang="en-ID" sz="2700" b="1" i="0" kern="1200"/>
            <a:t>toksik) adalah</a:t>
          </a:r>
          <a:r>
            <a:rPr lang="en-ID" sz="2700" b="0" i="0" kern="1200"/>
            <a:t> bahan apapun yang dapat memberikan efek yang berlawanan (merugikan). </a:t>
          </a:r>
          <a:endParaRPr lang="en-US" sz="2700" kern="1200"/>
        </a:p>
      </dsp:txBody>
      <dsp:txXfrm>
        <a:off x="69394" y="4344244"/>
        <a:ext cx="6235025" cy="1282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8" name="Oval 1067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1071" name="Rectangle 107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4508500"/>
            <a:ext cx="4500562" cy="1562959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>
                <a:effectLst/>
              </a:rPr>
              <a:t>Toksikologi </a:t>
            </a:r>
          </a:p>
        </p:txBody>
      </p:sp>
      <p:pic>
        <p:nvPicPr>
          <p:cNvPr id="5" name="Picture 4" descr="A person wearing a mask and gloves&#10;&#10;Description automatically generated">
            <a:extLst>
              <a:ext uri="{FF2B5EF4-FFF2-40B4-BE49-F238E27FC236}">
                <a16:creationId xmlns:a16="http://schemas.microsoft.com/office/drawing/2014/main" id="{49984890-9F69-F928-2F35-53F6FD405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014" r="1" b="20007"/>
          <a:stretch/>
        </p:blipFill>
        <p:spPr>
          <a:xfrm>
            <a:off x="20" y="1"/>
            <a:ext cx="4064380" cy="3782578"/>
          </a:xfrm>
          <a:custGeom>
            <a:avLst/>
            <a:gdLst/>
            <a:ahLst/>
            <a:cxnLst/>
            <a:rect l="l" t="t" r="r" b="b"/>
            <a:pathLst>
              <a:path w="4064400" h="3782578">
                <a:moveTo>
                  <a:pt x="0" y="0"/>
                </a:moveTo>
                <a:lnTo>
                  <a:pt x="4064400" y="0"/>
                </a:lnTo>
                <a:lnTo>
                  <a:pt x="4064400" y="3782578"/>
                </a:lnTo>
                <a:lnTo>
                  <a:pt x="0" y="3782578"/>
                </a:lnTo>
                <a:close/>
              </a:path>
            </a:pathLst>
          </a:custGeom>
        </p:spPr>
      </p:pic>
      <p:pic>
        <p:nvPicPr>
          <p:cNvPr id="1028" name="Picture 4" descr="Toksikologi – Fery Eko Pujiono">
            <a:extLst>
              <a:ext uri="{FF2B5EF4-FFF2-40B4-BE49-F238E27FC236}">
                <a16:creationId xmlns:a16="http://schemas.microsoft.com/office/drawing/2014/main" id="{FE09B95D-9AEF-22C4-88FB-8A54316E9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8" b="-2"/>
          <a:stretch/>
        </p:blipFill>
        <p:spPr bwMode="auto">
          <a:xfrm>
            <a:off x="4063800" y="1"/>
            <a:ext cx="4064400" cy="3782578"/>
          </a:xfrm>
          <a:custGeom>
            <a:avLst/>
            <a:gdLst/>
            <a:ahLst/>
            <a:cxnLst/>
            <a:rect l="l" t="t" r="r" b="b"/>
            <a:pathLst>
              <a:path w="4064400" h="3782578">
                <a:moveTo>
                  <a:pt x="0" y="0"/>
                </a:moveTo>
                <a:lnTo>
                  <a:pt x="4064400" y="0"/>
                </a:lnTo>
                <a:lnTo>
                  <a:pt x="4064400" y="3782578"/>
                </a:lnTo>
                <a:lnTo>
                  <a:pt x="0" y="37825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" b="2"/>
          <a:stretch/>
        </p:blipFill>
        <p:spPr>
          <a:xfrm>
            <a:off x="8127600" y="1"/>
            <a:ext cx="4064400" cy="3782578"/>
          </a:xfrm>
          <a:custGeom>
            <a:avLst/>
            <a:gdLst/>
            <a:ahLst/>
            <a:cxnLst/>
            <a:rect l="l" t="t" r="r" b="b"/>
            <a:pathLst>
              <a:path w="4064400" h="3782578">
                <a:moveTo>
                  <a:pt x="0" y="0"/>
                </a:moveTo>
                <a:lnTo>
                  <a:pt x="4064400" y="0"/>
                </a:lnTo>
                <a:lnTo>
                  <a:pt x="4064400" y="3782578"/>
                </a:lnTo>
                <a:lnTo>
                  <a:pt x="0" y="3782578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7325" y="4508500"/>
            <a:ext cx="6373813" cy="1562959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0" indent="0" algn="ctr"/>
            <a:r>
              <a:rPr lang="en-US" sz="1600" b="1" dirty="0" err="1"/>
              <a:t>Ns.SUYAMTO</a:t>
            </a:r>
            <a:r>
              <a:rPr lang="en-US" sz="1600" b="1" dirty="0"/>
              <a:t> SST., MPH</a:t>
            </a:r>
          </a:p>
          <a:p>
            <a:pPr marL="0" indent="0" algn="ctr"/>
            <a:r>
              <a:rPr lang="en-US" sz="1600" b="1" dirty="0" err="1"/>
              <a:t>Sesi</a:t>
            </a:r>
            <a:r>
              <a:rPr lang="en-US" sz="1600" b="1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7528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E108-4E9F-8105-A51E-89A143BF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Toksikologi</a:t>
            </a:r>
            <a:r>
              <a:rPr lang="en-ID" dirty="0"/>
              <a:t> </a:t>
            </a:r>
            <a:r>
              <a:rPr lang="en-ID" dirty="0" err="1"/>
              <a:t>Forensik</a:t>
            </a:r>
            <a:r>
              <a:rPr lang="en-ID" dirty="0"/>
              <a:t> dan </a:t>
            </a:r>
            <a:r>
              <a:rPr lang="en-ID" dirty="0" err="1"/>
              <a:t>Peranannya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56E65-480B-47E2-C72B-56CF66AF6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dirty="0" err="1"/>
              <a:t>Toksikologi</a:t>
            </a:r>
            <a:r>
              <a:rPr lang="en-ID" dirty="0"/>
              <a:t> </a:t>
            </a:r>
            <a:r>
              <a:rPr lang="en-ID" dirty="0" err="1"/>
              <a:t>Forensik</a:t>
            </a:r>
            <a:r>
              <a:rPr lang="en-ID" dirty="0"/>
              <a:t> dan </a:t>
            </a:r>
            <a:r>
              <a:rPr lang="en-ID" dirty="0" err="1"/>
              <a:t>Peranannya</a:t>
            </a:r>
            <a:r>
              <a:rPr lang="en-ID" dirty="0"/>
              <a:t> </a:t>
            </a:r>
            <a:r>
              <a:rPr lang="en-ID" dirty="0" err="1"/>
              <a:t>Toksikologi</a:t>
            </a:r>
            <a:r>
              <a:rPr lang="en-ID" dirty="0"/>
              <a:t> (</a:t>
            </a:r>
            <a:r>
              <a:rPr lang="en-ID" dirty="0" err="1"/>
              <a:t>berasal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kata Yunani, </a:t>
            </a:r>
            <a:r>
              <a:rPr lang="en-ID" dirty="0" err="1"/>
              <a:t>toxicos</a:t>
            </a:r>
            <a:r>
              <a:rPr lang="en-ID" dirty="0"/>
              <a:t> dan logos) </a:t>
            </a:r>
            <a:r>
              <a:rPr lang="en-ID" dirty="0" err="1"/>
              <a:t>merupakan</a:t>
            </a:r>
            <a:r>
              <a:rPr lang="en-ID" dirty="0"/>
              <a:t> </a:t>
            </a:r>
            <a:r>
              <a:rPr lang="en-ID" dirty="0" err="1"/>
              <a:t>studi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dan </a:t>
            </a:r>
            <a:r>
              <a:rPr lang="en-ID" dirty="0" err="1"/>
              <a:t>efek</a:t>
            </a:r>
            <a:r>
              <a:rPr lang="en-ID" dirty="0"/>
              <a:t> yang </a:t>
            </a:r>
            <a:r>
              <a:rPr lang="en-ID" dirty="0" err="1"/>
              <a:t>merugikan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organisme</a:t>
            </a:r>
            <a:r>
              <a:rPr lang="en-ID" dirty="0"/>
              <a:t>/</a:t>
            </a:r>
            <a:r>
              <a:rPr lang="en-ID" dirty="0" err="1"/>
              <a:t>mahluk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toksikologi</a:t>
            </a:r>
            <a:r>
              <a:rPr lang="en-ID" dirty="0"/>
              <a:t>, </a:t>
            </a:r>
            <a:r>
              <a:rPr lang="en-ID" dirty="0" err="1"/>
              <a:t>dipelajari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, </a:t>
            </a:r>
            <a:r>
              <a:rPr lang="en-ID" dirty="0" err="1"/>
              <a:t>mekanisme</a:t>
            </a:r>
            <a:r>
              <a:rPr lang="en-ID" dirty="0"/>
              <a:t>, </a:t>
            </a:r>
            <a:r>
              <a:rPr lang="en-ID" dirty="0" err="1"/>
              <a:t>cara</a:t>
            </a:r>
            <a:r>
              <a:rPr lang="en-ID" dirty="0"/>
              <a:t> </a:t>
            </a:r>
            <a:r>
              <a:rPr lang="en-ID" dirty="0" err="1"/>
              <a:t>detoksifikasi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deteksi</a:t>
            </a:r>
            <a:r>
              <a:rPr lang="en-ID" dirty="0"/>
              <a:t> </a:t>
            </a:r>
            <a:r>
              <a:rPr lang="en-ID" dirty="0" err="1"/>
              <a:t>keracunan</a:t>
            </a:r>
            <a:r>
              <a:rPr lang="en-ID" dirty="0"/>
              <a:t> pada </a:t>
            </a:r>
            <a:r>
              <a:rPr lang="en-ID" dirty="0" err="1"/>
              <a:t>sistim</a:t>
            </a:r>
            <a:r>
              <a:rPr lang="en-ID" dirty="0"/>
              <a:t> </a:t>
            </a:r>
            <a:r>
              <a:rPr lang="en-ID" dirty="0" err="1"/>
              <a:t>biologis</a:t>
            </a:r>
            <a:r>
              <a:rPr lang="en-ID" dirty="0"/>
              <a:t> </a:t>
            </a:r>
            <a:r>
              <a:rPr lang="en-ID" dirty="0" err="1"/>
              <a:t>makhluk</a:t>
            </a:r>
            <a:r>
              <a:rPr lang="en-ID" dirty="0"/>
              <a:t> </a:t>
            </a:r>
            <a:r>
              <a:rPr lang="en-ID" dirty="0" err="1"/>
              <a:t>hidup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r>
              <a:rPr lang="en-ID" dirty="0" err="1"/>
              <a:t>Toksikologi</a:t>
            </a:r>
            <a:r>
              <a:rPr lang="en-ID" dirty="0"/>
              <a:t> sangat </a:t>
            </a:r>
            <a:r>
              <a:rPr lang="en-ID" dirty="0" err="1"/>
              <a:t>bermanfaat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memprediksi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mengkaji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yang </a:t>
            </a:r>
            <a:r>
              <a:rPr lang="en-ID" dirty="0" err="1"/>
              <a:t>berkaitan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bahaya</a:t>
            </a:r>
            <a:r>
              <a:rPr lang="en-ID" dirty="0"/>
              <a:t> </a:t>
            </a:r>
            <a:r>
              <a:rPr lang="en-ID" dirty="0" err="1"/>
              <a:t>toksik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 dan </a:t>
            </a:r>
            <a:r>
              <a:rPr lang="en-ID" dirty="0" err="1"/>
              <a:t>lingkungannya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r>
              <a:rPr lang="en-ID" dirty="0" err="1"/>
              <a:t>Toksikologi</a:t>
            </a:r>
            <a:r>
              <a:rPr lang="en-ID" dirty="0"/>
              <a:t> </a:t>
            </a:r>
            <a:r>
              <a:rPr lang="en-ID" dirty="0" err="1"/>
              <a:t>forensik</a:t>
            </a:r>
            <a:r>
              <a:rPr lang="en-ID" dirty="0"/>
              <a:t>,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penerapan</a:t>
            </a:r>
            <a:r>
              <a:rPr lang="en-ID" dirty="0"/>
              <a:t> </a:t>
            </a:r>
            <a:r>
              <a:rPr lang="en-ID" dirty="0" err="1"/>
              <a:t>Toksikologi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membantu</a:t>
            </a:r>
            <a:r>
              <a:rPr lang="en-ID" dirty="0"/>
              <a:t> </a:t>
            </a:r>
            <a:r>
              <a:rPr lang="en-ID" dirty="0" err="1"/>
              <a:t>investigasi</a:t>
            </a:r>
            <a:r>
              <a:rPr lang="en-ID" dirty="0"/>
              <a:t> </a:t>
            </a:r>
            <a:r>
              <a:rPr lang="en-ID" dirty="0" err="1"/>
              <a:t>medikolegal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kasus</a:t>
            </a:r>
            <a:r>
              <a:rPr lang="en-ID" dirty="0"/>
              <a:t> </a:t>
            </a:r>
            <a:r>
              <a:rPr lang="en-ID" dirty="0" err="1"/>
              <a:t>kematian</a:t>
            </a:r>
            <a:r>
              <a:rPr lang="en-ID" dirty="0"/>
              <a:t>, </a:t>
            </a:r>
            <a:r>
              <a:rPr lang="en-ID" dirty="0" err="1"/>
              <a:t>keracunan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penggunaan</a:t>
            </a:r>
            <a:r>
              <a:rPr lang="en-ID" dirty="0"/>
              <a:t> </a:t>
            </a:r>
            <a:r>
              <a:rPr lang="en-ID" dirty="0" err="1"/>
              <a:t>obat-obatan</a:t>
            </a:r>
            <a:r>
              <a:rPr lang="en-ID" dirty="0"/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B7E30-D39F-211A-0E35-6798ACB7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3BE3-7979-CC8B-DAA5-96FDBEF65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, </a:t>
            </a:r>
            <a:r>
              <a:rPr lang="en-ID" dirty="0" err="1"/>
              <a:t>toksikologi</a:t>
            </a:r>
            <a:r>
              <a:rPr lang="en-ID" dirty="0"/>
              <a:t> </a:t>
            </a:r>
            <a:r>
              <a:rPr lang="en-ID" dirty="0" err="1"/>
              <a:t>mencakup</a:t>
            </a:r>
            <a:r>
              <a:rPr lang="en-ID" dirty="0"/>
              <a:t> pula </a:t>
            </a:r>
            <a:r>
              <a:rPr lang="en-ID" dirty="0" err="1"/>
              <a:t>disiplin</a:t>
            </a:r>
            <a:r>
              <a:rPr lang="en-ID" dirty="0"/>
              <a:t> </a:t>
            </a:r>
            <a:r>
              <a:rPr lang="en-ID" dirty="0" err="1"/>
              <a:t>ilmu</a:t>
            </a:r>
            <a:r>
              <a:rPr lang="en-ID" dirty="0"/>
              <a:t> lain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kimia</a:t>
            </a:r>
            <a:r>
              <a:rPr lang="en-ID" dirty="0"/>
              <a:t> </a:t>
            </a:r>
            <a:r>
              <a:rPr lang="en-ID" dirty="0" err="1"/>
              <a:t>analitik</a:t>
            </a:r>
            <a:r>
              <a:rPr lang="en-ID" dirty="0"/>
              <a:t>, </a:t>
            </a:r>
            <a:r>
              <a:rPr lang="en-ID" dirty="0" err="1"/>
              <a:t>farmakologi</a:t>
            </a:r>
            <a:r>
              <a:rPr lang="en-ID" dirty="0"/>
              <a:t>, </a:t>
            </a:r>
            <a:r>
              <a:rPr lang="en-ID" dirty="0" err="1"/>
              <a:t>biokimia</a:t>
            </a:r>
            <a:r>
              <a:rPr lang="en-ID" dirty="0"/>
              <a:t> dan </a:t>
            </a:r>
            <a:r>
              <a:rPr lang="en-ID" dirty="0" err="1"/>
              <a:t>kimia</a:t>
            </a:r>
            <a:r>
              <a:rPr lang="en-ID" dirty="0"/>
              <a:t> </a:t>
            </a:r>
            <a:r>
              <a:rPr lang="en-ID" dirty="0" err="1"/>
              <a:t>kedokteran</a:t>
            </a:r>
            <a:r>
              <a:rPr lang="en-ID" dirty="0"/>
              <a:t>. </a:t>
            </a:r>
          </a:p>
          <a:p>
            <a:pPr marL="0" indent="0" algn="just">
              <a:buNone/>
            </a:pPr>
            <a:r>
              <a:rPr lang="en-ID" dirty="0"/>
              <a:t>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perhatian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toksikologi</a:t>
            </a:r>
            <a:r>
              <a:rPr lang="en-ID" dirty="0"/>
              <a:t> </a:t>
            </a:r>
            <a:r>
              <a:rPr lang="en-ID" dirty="0" err="1"/>
              <a:t>forensik</a:t>
            </a:r>
            <a:r>
              <a:rPr lang="en-ID" dirty="0"/>
              <a:t> </a:t>
            </a:r>
            <a:r>
              <a:rPr lang="en-ID" dirty="0" err="1"/>
              <a:t>bukanlah</a:t>
            </a:r>
            <a:r>
              <a:rPr lang="en-ID" dirty="0"/>
              <a:t> </a:t>
            </a:r>
            <a:r>
              <a:rPr lang="en-ID" dirty="0" err="1"/>
              <a:t>keluaran</a:t>
            </a:r>
            <a:r>
              <a:rPr lang="en-ID" dirty="0"/>
              <a:t> </a:t>
            </a:r>
            <a:r>
              <a:rPr lang="en-ID" dirty="0" err="1"/>
              <a:t>aspek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investigasi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toksikologi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dan </a:t>
            </a:r>
            <a:r>
              <a:rPr lang="en-ID" dirty="0" err="1"/>
              <a:t>teknik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memperoleh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menginterpretasi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: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perilaku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,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penyebab</a:t>
            </a:r>
            <a:r>
              <a:rPr lang="en-ID" dirty="0"/>
              <a:t> </a:t>
            </a:r>
            <a:r>
              <a:rPr lang="en-ID" dirty="0" err="1"/>
              <a:t>keracunan</a:t>
            </a:r>
            <a:r>
              <a:rPr lang="en-ID" dirty="0"/>
              <a:t>/</a:t>
            </a:r>
            <a:r>
              <a:rPr lang="en-ID" dirty="0" err="1"/>
              <a:t>pencemaran</a:t>
            </a:r>
            <a:r>
              <a:rPr lang="en-ID" dirty="0"/>
              <a:t>,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pengambilan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 dan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analisa</a:t>
            </a:r>
            <a:r>
              <a:rPr lang="en-ID" dirty="0"/>
              <a:t>, </a:t>
            </a:r>
            <a:r>
              <a:rPr lang="en-ID" dirty="0" err="1"/>
              <a:t>interpretasi</a:t>
            </a:r>
            <a:r>
              <a:rPr lang="en-ID" dirty="0"/>
              <a:t> data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/</a:t>
            </a:r>
            <a:r>
              <a:rPr lang="en-ID" dirty="0" err="1"/>
              <a:t>efek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dampak</a:t>
            </a:r>
            <a:r>
              <a:rPr lang="en-ID" dirty="0"/>
              <a:t> yang </a:t>
            </a:r>
            <a:r>
              <a:rPr lang="en-ID" dirty="0" err="1"/>
              <a:t>timbul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bukti-bukti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 yang </a:t>
            </a:r>
            <a:r>
              <a:rPr lang="en-ID" dirty="0" err="1"/>
              <a:t>tersedia</a:t>
            </a:r>
            <a:r>
              <a:rPr lang="en-ID" dirty="0"/>
              <a:t>. </a:t>
            </a:r>
          </a:p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3CD78-C137-9B2F-C29A-8C2E7DDC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D3341-FFEA-B5B2-3D6C-5C357605A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Seorang</a:t>
            </a:r>
            <a:r>
              <a:rPr lang="en-ID" dirty="0"/>
              <a:t> </a:t>
            </a:r>
            <a:r>
              <a:rPr lang="en-ID" dirty="0" err="1"/>
              <a:t>ahli</a:t>
            </a:r>
            <a:r>
              <a:rPr lang="en-ID" dirty="0"/>
              <a:t> </a:t>
            </a:r>
            <a:r>
              <a:rPr lang="en-ID" dirty="0" err="1"/>
              <a:t>toksikologi</a:t>
            </a:r>
            <a:r>
              <a:rPr lang="en-ID" dirty="0"/>
              <a:t> </a:t>
            </a:r>
            <a:r>
              <a:rPr lang="en-ID" dirty="0" err="1"/>
              <a:t>forensik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mempertimbangkan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investigasi</a:t>
            </a:r>
            <a:r>
              <a:rPr lang="en-ID" dirty="0"/>
              <a:t>, </a:t>
            </a:r>
            <a:r>
              <a:rPr lang="en-ID" dirty="0" err="1"/>
              <a:t>khususnya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catatan</a:t>
            </a:r>
            <a:r>
              <a:rPr lang="en-ID" dirty="0"/>
              <a:t> </a:t>
            </a:r>
            <a:r>
              <a:rPr lang="en-ID" dirty="0" err="1"/>
              <a:t>mengenai</a:t>
            </a:r>
            <a:r>
              <a:rPr lang="en-ID" dirty="0"/>
              <a:t> </a:t>
            </a:r>
            <a:r>
              <a:rPr lang="en-ID" dirty="0" err="1"/>
              <a:t>gejala</a:t>
            </a:r>
            <a:r>
              <a:rPr lang="en-ID" dirty="0"/>
              <a:t> </a:t>
            </a:r>
            <a:r>
              <a:rPr lang="en-ID" dirty="0" err="1"/>
              <a:t>fisik</a:t>
            </a:r>
            <a:r>
              <a:rPr lang="en-ID" dirty="0"/>
              <a:t>, dan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apapun</a:t>
            </a:r>
            <a:r>
              <a:rPr lang="en-ID" dirty="0"/>
              <a:t> yang </a:t>
            </a:r>
            <a:r>
              <a:rPr lang="en-ID" dirty="0" err="1"/>
              <a:t>berhasil</a:t>
            </a:r>
            <a:r>
              <a:rPr lang="en-ID" dirty="0"/>
              <a:t> </a:t>
            </a:r>
            <a:r>
              <a:rPr lang="en-ID" dirty="0" err="1"/>
              <a:t>dikumpulkan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lokasi</a:t>
            </a:r>
            <a:r>
              <a:rPr lang="en-ID" dirty="0"/>
              <a:t> </a:t>
            </a:r>
            <a:r>
              <a:rPr lang="en-ID" dirty="0" err="1"/>
              <a:t>kriminal</a:t>
            </a:r>
            <a:r>
              <a:rPr lang="en-ID" dirty="0"/>
              <a:t>/</a:t>
            </a:r>
            <a:r>
              <a:rPr lang="en-ID" dirty="0" err="1"/>
              <a:t>kejahatan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mengerucutkan</a:t>
            </a:r>
            <a:r>
              <a:rPr lang="en-ID" dirty="0"/>
              <a:t> </a:t>
            </a:r>
            <a:r>
              <a:rPr lang="en-ID" dirty="0" err="1"/>
              <a:t>pencarian</a:t>
            </a:r>
            <a:r>
              <a:rPr lang="en-ID" dirty="0"/>
              <a:t>, </a:t>
            </a:r>
            <a:r>
              <a:rPr lang="en-ID" dirty="0" err="1"/>
              <a:t>misalnya</a:t>
            </a:r>
            <a:r>
              <a:rPr lang="en-ID" dirty="0"/>
              <a:t> </a:t>
            </a:r>
            <a:r>
              <a:rPr lang="en-ID" dirty="0" err="1"/>
              <a:t>adanya</a:t>
            </a:r>
            <a:r>
              <a:rPr lang="en-ID" dirty="0"/>
              <a:t> </a:t>
            </a:r>
            <a:r>
              <a:rPr lang="en-ID" dirty="0" err="1"/>
              <a:t>barang</a:t>
            </a:r>
            <a:r>
              <a:rPr lang="en-ID" dirty="0"/>
              <a:t> </a:t>
            </a:r>
            <a:r>
              <a:rPr lang="en-ID" dirty="0" err="1"/>
              <a:t>bukti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botol</a:t>
            </a:r>
            <a:r>
              <a:rPr lang="en-ID" dirty="0"/>
              <a:t> </a:t>
            </a:r>
            <a:r>
              <a:rPr lang="en-ID" dirty="0" err="1"/>
              <a:t>obat-obatan</a:t>
            </a:r>
            <a:r>
              <a:rPr lang="en-ID" dirty="0"/>
              <a:t>, </a:t>
            </a:r>
            <a:r>
              <a:rPr lang="en-ID" dirty="0" err="1"/>
              <a:t>serbuk</a:t>
            </a:r>
            <a:r>
              <a:rPr lang="en-ID" dirty="0"/>
              <a:t>, </a:t>
            </a:r>
            <a:r>
              <a:rPr lang="en-ID" dirty="0" err="1"/>
              <a:t>residu</a:t>
            </a:r>
            <a:r>
              <a:rPr lang="en-ID" dirty="0"/>
              <a:t> </a:t>
            </a:r>
            <a:r>
              <a:rPr lang="en-ID" dirty="0" err="1"/>
              <a:t>jejak</a:t>
            </a:r>
            <a:r>
              <a:rPr lang="en-ID" dirty="0"/>
              <a:t> dan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toksik</a:t>
            </a:r>
            <a:r>
              <a:rPr lang="en-ID" dirty="0"/>
              <a:t> (</a:t>
            </a:r>
            <a:r>
              <a:rPr lang="en-ID" dirty="0" err="1"/>
              <a:t>bahan</a:t>
            </a:r>
            <a:r>
              <a:rPr lang="en-ID" dirty="0"/>
              <a:t> </a:t>
            </a:r>
            <a:r>
              <a:rPr lang="en-ID" dirty="0" err="1"/>
              <a:t>kimia</a:t>
            </a:r>
            <a:r>
              <a:rPr lang="en-ID" dirty="0"/>
              <a:t>) </a:t>
            </a:r>
            <a:r>
              <a:rPr lang="en-ID" dirty="0" err="1"/>
              <a:t>apapun</a:t>
            </a:r>
            <a:r>
              <a:rPr lang="en-ID" dirty="0"/>
              <a:t> yang </a:t>
            </a:r>
            <a:r>
              <a:rPr lang="en-ID" dirty="0" err="1"/>
              <a:t>ditemukan</a:t>
            </a:r>
            <a:r>
              <a:rPr lang="en-ID" dirty="0"/>
              <a:t>. </a:t>
            </a:r>
          </a:p>
          <a:p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diteliti</a:t>
            </a:r>
            <a:r>
              <a:rPr lang="en-ID" dirty="0"/>
              <a:t>, </a:t>
            </a:r>
            <a:r>
              <a:rPr lang="en-ID" dirty="0" err="1"/>
              <a:t>ahli</a:t>
            </a:r>
            <a:r>
              <a:rPr lang="en-ID" dirty="0"/>
              <a:t> </a:t>
            </a:r>
            <a:r>
              <a:rPr lang="en-ID" dirty="0" err="1"/>
              <a:t>toksikologi</a:t>
            </a:r>
            <a:r>
              <a:rPr lang="en-ID" dirty="0"/>
              <a:t> </a:t>
            </a:r>
            <a:r>
              <a:rPr lang="en-ID" dirty="0" err="1"/>
              <a:t>forensik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senyawa</a:t>
            </a:r>
            <a:r>
              <a:rPr lang="en-ID" dirty="0"/>
              <a:t> </a:t>
            </a:r>
            <a:r>
              <a:rPr lang="en-ID" dirty="0" err="1"/>
              <a:t>toksik</a:t>
            </a:r>
            <a:r>
              <a:rPr lang="en-ID" dirty="0"/>
              <a:t> </a:t>
            </a:r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terdapat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sampel</a:t>
            </a:r>
            <a:r>
              <a:rPr lang="en-ID" dirty="0"/>
              <a:t>,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konsentrasi</a:t>
            </a:r>
            <a:r>
              <a:rPr lang="en-ID" dirty="0"/>
              <a:t> </a:t>
            </a:r>
            <a:r>
              <a:rPr lang="en-ID" dirty="0" err="1"/>
              <a:t>berapa</a:t>
            </a:r>
            <a:r>
              <a:rPr lang="en-ID" dirty="0"/>
              <a:t>, dan </a:t>
            </a:r>
            <a:r>
              <a:rPr lang="en-ID" dirty="0" err="1"/>
              <a:t>efek</a:t>
            </a:r>
            <a:r>
              <a:rPr lang="en-ID" dirty="0"/>
              <a:t> yang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akibat</a:t>
            </a:r>
            <a:r>
              <a:rPr lang="en-ID" dirty="0"/>
              <a:t> </a:t>
            </a:r>
            <a:r>
              <a:rPr lang="en-ID" dirty="0" err="1"/>
              <a:t>zat</a:t>
            </a:r>
            <a:r>
              <a:rPr lang="en-ID" dirty="0"/>
              <a:t> </a:t>
            </a:r>
            <a:r>
              <a:rPr lang="en-ID" dirty="0" err="1"/>
              <a:t>toksik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seseorang</a:t>
            </a:r>
            <a:r>
              <a:rPr lang="en-ID" dirty="0"/>
              <a:t> (korban).</a:t>
            </a:r>
          </a:p>
          <a:p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46E7F-7DF1-BE56-C939-CD8ECBABF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2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0097-E925-A01F-8A67-B79FCC8F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E8EAED"/>
                </a:solidFill>
                <a:effectLst/>
                <a:latin typeface="Gill Sans Nova Cond XBd" panose="020B0604020202020204" pitchFamily="34" charset="0"/>
              </a:rPr>
              <a:t>Toksikologi</a:t>
            </a:r>
            <a:r>
              <a:rPr lang="en-ID" b="0" i="0" dirty="0">
                <a:solidFill>
                  <a:srgbClr val="E8EAED"/>
                </a:solidFill>
                <a:effectLst/>
                <a:latin typeface="Gill Sans Nova Cond XBd" panose="020B0604020202020204" pitchFamily="34" charset="0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ill Sans Nova Cond XBd" panose="020B0604020202020204" pitchFamily="34" charset="0"/>
              </a:rPr>
              <a:t>lingkungan</a:t>
            </a:r>
            <a:endParaRPr lang="en-ID" dirty="0">
              <a:latin typeface="Gill Sans Nova Cond XBd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A9006-0A4D-266D-E678-4D18FECBF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b="0" i="0" dirty="0">
              <a:solidFill>
                <a:srgbClr val="E8EAED"/>
              </a:solidFill>
              <a:effectLst/>
              <a:latin typeface="Google Sans"/>
            </a:endParaRPr>
          </a:p>
          <a:p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Toksikologi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lingkungan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dapat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didefinisikan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sebagai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 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studi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tentang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efek-efek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merugikan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dari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bahan-bahan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kimia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lingkungan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terhadap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kesehatan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manusia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. </a:t>
            </a:r>
          </a:p>
          <a:p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Sementara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itu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ekotoksikologi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studi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membahas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efek-efek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kontaminan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lingkungan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terhadap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ekosistem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dan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unsur-unsur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pokok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ada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di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dalam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ekosistem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.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06470-31E4-8578-1A27-92FE5F7C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01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BA82-FB62-7CF9-9872-17A6D9749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Konsep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ToksikToksikologi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4F87-489C-1EFA-2A7A-D35F8632C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Konsep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ToksikToksikologi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merupakan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cabang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ilmu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mempelajari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tentang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sifat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pengaruh,dan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cara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mendeteksi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agen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toksik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. </a:t>
            </a:r>
          </a:p>
          <a:p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Toksikologi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berasal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dari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bahasa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yunani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yaknitoxicon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berarti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racun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dan logos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berarti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ilmu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. </a:t>
            </a:r>
          </a:p>
          <a:p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Sehingga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Truhaut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(1974)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mendefinisikan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toksikologi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sebagai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ilmu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pengetahuan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mengenai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substansi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beracun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(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toksik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),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dapat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menyebabkan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perubahan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atau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gangguan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pada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fungsi-fungsisuatu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organisme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sehingga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bisa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memberi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dampak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serius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berbahaya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bagiorganisme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target,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seperti</a:t>
            </a:r>
            <a:r>
              <a:rPr lang="en-ID" b="0" i="0" dirty="0">
                <a:solidFill>
                  <a:schemeClr val="tx1"/>
                </a:solidFill>
                <a:effectLst/>
                <a:latin typeface="ff3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ff3"/>
              </a:rPr>
              <a:t>kematian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C0CBC-95E7-00AB-80AE-BCB3E030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1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26EBD-87E9-8B6D-B3F2-24DBE3150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Toksikologi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klinik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34D6A-E530-E15A-EE48-7712C3D55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Toksikologi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klinik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8EAED"/>
                </a:solidFill>
                <a:effectLst/>
                <a:latin typeface="Google Sans"/>
              </a:rPr>
              <a:t>adalah</a:t>
            </a:r>
            <a:r>
              <a:rPr lang="en-ID" b="0" i="0" dirty="0">
                <a:solidFill>
                  <a:srgbClr val="E8EAED"/>
                </a:solidFill>
                <a:effectLst/>
                <a:latin typeface="Google Sans"/>
              </a:rPr>
              <a:t> 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salah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satu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cabang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toksikologi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yang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mempelajari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aspek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keracunan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akut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disengaja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dan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tidak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sengaja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,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serta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kronis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dalam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tubuh</a:t>
            </a:r>
            <a:r>
              <a:rPr lang="en-ID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b="0" i="0" dirty="0" err="1">
                <a:solidFill>
                  <a:srgbClr val="E2EEFF"/>
                </a:solidFill>
                <a:effectLst/>
                <a:latin typeface="Google Sans"/>
              </a:rPr>
              <a:t>manusia</a:t>
            </a: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35DFB-ABD7-52BE-F410-DA4FC306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62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3DA4B-FF40-16B7-309E-E23B6D94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565525" cy="5543549"/>
          </a:xfrm>
        </p:spPr>
        <p:txBody>
          <a:bodyPr wrap="square" anchor="ctr">
            <a:normAutofit/>
          </a:bodyPr>
          <a:lstStyle/>
          <a:p>
            <a:r>
              <a:rPr lang="fi-FI" dirty="0"/>
              <a:t>Perbedaan toksisitas, xenobiotic dan toksikan</a:t>
            </a:r>
            <a:endParaRPr lang="en-ID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9899A3-416E-4DB5-846D-023526052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0899" y="0"/>
            <a:ext cx="7641102" cy="6858000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2B80C-462F-EB58-DA17-93DBAE7B8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B399DE2-5988-4D71-C12A-E7A1FA483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319900"/>
              </p:ext>
            </p:extLst>
          </p:nvPr>
        </p:nvGraphicFramePr>
        <p:xfrm>
          <a:off x="5267325" y="549275"/>
          <a:ext cx="6373814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591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19CD2-0226-D8CD-6381-FD446DF6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Penerapan konsep dan Prinsip toksikologi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5ACA4-2BB7-60B5-E53C-33CD524EC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Ilmu</a:t>
            </a:r>
            <a:r>
              <a:rPr lang="en-ID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menunjang</a:t>
            </a:r>
            <a:r>
              <a:rPr lang="en-ID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1" i="0" dirty="0" err="1">
                <a:solidFill>
                  <a:srgbClr val="BCC0C3"/>
                </a:solidFill>
                <a:effectLst/>
                <a:latin typeface="arial" panose="020B0604020202020204" pitchFamily="34" charset="0"/>
              </a:rPr>
              <a:t>penerapan</a:t>
            </a:r>
            <a:r>
              <a:rPr lang="en-ID" b="1" i="0" dirty="0">
                <a:solidFill>
                  <a:srgbClr val="BCC0C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b="1" i="0" dirty="0" err="1">
                <a:solidFill>
                  <a:srgbClr val="BCC0C3"/>
                </a:solidFill>
                <a:effectLst/>
                <a:latin typeface="arial" panose="020B0604020202020204" pitchFamily="34" charset="0"/>
              </a:rPr>
              <a:t>toksikologi</a:t>
            </a:r>
            <a:r>
              <a:rPr lang="en-ID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2400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Higiene</a:t>
            </a:r>
            <a:r>
              <a:rPr lang="en-ID" sz="2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Industri</a:t>
            </a:r>
            <a:r>
              <a:rPr lang="en-ID" sz="2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2400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Epidemiologi</a:t>
            </a:r>
            <a:endParaRPr lang="en-ID" sz="2400" b="0" i="0" dirty="0">
              <a:solidFill>
                <a:srgbClr val="BDC1C6"/>
              </a:solidFill>
              <a:effectLst/>
              <a:latin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ID" sz="2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Kimia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2400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Biologi</a:t>
            </a:r>
            <a:r>
              <a:rPr lang="en-ID" sz="2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ID" sz="2400" b="0" i="0" dirty="0" err="1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Patologi</a:t>
            </a:r>
            <a:endParaRPr lang="en-ID" sz="2400" b="0" i="0" dirty="0">
              <a:solidFill>
                <a:srgbClr val="BDC1C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E8156-6B2C-F7A7-1A0D-C4BC3BCEE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83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5E294-A845-9259-3586-0502ACE8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mutakhir</a:t>
            </a:r>
            <a:r>
              <a:rPr lang="en-ID" dirty="0"/>
              <a:t> </a:t>
            </a:r>
            <a:r>
              <a:rPr lang="en-ID" dirty="0" err="1"/>
              <a:t>Toksikologi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0E967-9781-AAF2-8376-E516239C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Keracunan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timbal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dulu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banyak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ditemukan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daerah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tertentu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di negara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industri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kini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hampir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sama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sekali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hilang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Sukses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besar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bidang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kesehatan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masyarakat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dicapai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berkat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diterapkannya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berbagai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upaya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pengendalian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dirancang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berdasarkan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pengetahuan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diperoleh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berbagai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penelitian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toksikologi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terhadap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bahaya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timbal. </a:t>
            </a:r>
          </a:p>
          <a:p>
            <a:pPr>
              <a:lnSpc>
                <a:spcPct val="150000"/>
              </a:lnSpc>
            </a:pP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Bahaya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timbal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reproduksi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risiko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keguguran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ibu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hamil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 BBLR pada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bayi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dll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AA836-BABA-8708-B09D-308C60FE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4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B2D5-483E-065B-D1F0-1B56FB0D0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0" i="0" dirty="0" err="1">
                <a:effectLst/>
                <a:latin typeface="Open Sans" panose="020B0606030504020204" pitchFamily="34" charset="0"/>
              </a:rPr>
              <a:t>Propek</a:t>
            </a:r>
            <a:r>
              <a:rPr lang="en-ID" b="0" i="0" dirty="0">
                <a:effectLst/>
                <a:latin typeface="Open Sans" panose="020B0606030504020204" pitchFamily="34" charset="0"/>
              </a:rPr>
              <a:t> Masa </a:t>
            </a:r>
            <a:r>
              <a:rPr lang="en-ID" b="0" i="0" dirty="0" err="1">
                <a:effectLst/>
                <a:latin typeface="Open Sans" panose="020B0606030504020204" pitchFamily="34" charset="0"/>
              </a:rPr>
              <a:t>Depan</a:t>
            </a:r>
            <a:br>
              <a:rPr lang="en-ID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8A5A3-E9C5-D3DD-86AC-D6695C1BE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385455"/>
            <a:ext cx="11090274" cy="492327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Bersama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modernisasi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masa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depan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terhindari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bahwa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makanan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sumber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baru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konvensional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seperti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bioteknologi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dibandingkan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pertanian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konvensional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sangat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sedikit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membutuhkan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tanah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merupakan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andalan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meningkatkan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pasokan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makanan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kita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Kemananan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pangan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semakin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membutuhkan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evaluasi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kemananan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memadai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Bersama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ilmu-ilmu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lain,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toksikologi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menyediakan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bahan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kimia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alternatif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lebih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aman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pertanian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industri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, dan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kebutuhan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konsumen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melalui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penentuan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hubungan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struktur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toksisitas.Pengurangan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toksisitas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mungkin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dapat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dicapai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mengubah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toksisitas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sasaran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mengubah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sifat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toksikokinetiknya</a:t>
            </a:r>
            <a:r>
              <a:rPr lang="en-ID" b="0" i="0" dirty="0">
                <a:solidFill>
                  <a:schemeClr val="tx1"/>
                </a:solidFill>
                <a:effectLst/>
                <a:latin typeface="Open Sans" panose="020B0606030504020204" pitchFamily="34" charset="0"/>
              </a:rPr>
              <a:t>.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A4ED1-0B7A-7852-3139-5CAE457F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9B474-66B9-4674-2C8D-00F1698D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en-US" sz="4400" err="1"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Toksikologi</a:t>
            </a:r>
            <a:endParaRPr lang="en-ID" sz="4400"/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2058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59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0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062" name="Oval 2061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EF4E2-5D1A-846C-EC03-B382385D2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677306"/>
            <a:ext cx="3565525" cy="3415519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600" b="1"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 Umum Pembelajaran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 mengikuti perkuliahan ini diharapkan mahasiswa menguasai 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Toksikologi dengan benar </a:t>
            </a:r>
          </a:p>
          <a:p>
            <a:pPr marL="0" indent="0">
              <a:buNone/>
            </a:pPr>
            <a:endParaRPr lang="en-ID" sz="1600"/>
          </a:p>
        </p:txBody>
      </p:sp>
      <p:pic>
        <p:nvPicPr>
          <p:cNvPr id="2050" name="Picture 2" descr="PPT - TOKSIKOLOGI PowerPoint Presentation, free download - ID:3137994">
            <a:extLst>
              <a:ext uri="{FF2B5EF4-FFF2-40B4-BE49-F238E27FC236}">
                <a16:creationId xmlns:a16="http://schemas.microsoft.com/office/drawing/2014/main" id="{5341DAAD-90F6-7A5A-DB1B-DAEBA887B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0900" y="773584"/>
            <a:ext cx="7090237" cy="5310833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3D893-1872-8C61-36E9-5D2792F4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81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570D8-2AB3-D7F4-3C0F-E6E69DC9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2097000"/>
            <a:ext cx="11091600" cy="1332000"/>
          </a:xfrm>
        </p:spPr>
        <p:txBody>
          <a:bodyPr/>
          <a:lstStyle/>
          <a:p>
            <a:pPr algn="ctr"/>
            <a:r>
              <a:rPr lang="en-ID" b="1" i="0" dirty="0">
                <a:effectLst/>
                <a:latin typeface="ff1"/>
              </a:rPr>
              <a:t>OBAT YANG SERING BERHUBUNGAN </a:t>
            </a:r>
            <a:r>
              <a:rPr lang="en-ID" b="1" i="0">
                <a:effectLst/>
                <a:latin typeface="ff1"/>
              </a:rPr>
              <a:t>DENGAN RESKIO KEMATIAN</a:t>
            </a:r>
            <a:br>
              <a:rPr lang="en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B89DC-9131-0B14-5244-07624821C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3429000"/>
            <a:ext cx="11090274" cy="2663824"/>
          </a:xfrm>
        </p:spPr>
        <p:txBody>
          <a:bodyPr/>
          <a:lstStyle/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KOKAIN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OPIOID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BENZODIAZEPIN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ALKOHOL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ANTIDEPRESAN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A21F8-BB36-4BCC-0F73-7607CFC3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5578DF-3E6F-FC0E-902A-16BBDFCFB534}"/>
              </a:ext>
            </a:extLst>
          </p:cNvPr>
          <p:cNvSpPr/>
          <p:nvPr/>
        </p:nvSpPr>
        <p:spPr>
          <a:xfrm>
            <a:off x="970672" y="379828"/>
            <a:ext cx="9669620" cy="1302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6000" dirty="0"/>
              <a:t>TRAGEDI TOKSIKOLOGI</a:t>
            </a:r>
          </a:p>
        </p:txBody>
      </p:sp>
    </p:spTree>
    <p:extLst>
      <p:ext uri="{BB962C8B-B14F-4D97-AF65-F5344CB8AC3E}">
        <p14:creationId xmlns:p14="http://schemas.microsoft.com/office/powerpoint/2010/main" val="3460425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8F42C-9328-A6D2-4E6F-BCB789509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sz="3600" b="1" i="0" dirty="0">
                <a:effectLst/>
                <a:latin typeface="ff1"/>
              </a:rPr>
              <a:t>SENYAWA YANG SERING BERHUBUNGAN DENGAN RESKIO KERACUNAN PADA MANUSIA</a:t>
            </a:r>
            <a:br>
              <a:rPr lang="en-ID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E53C1-84E5-6AA1-C07B-5858784F7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Analgesik</a:t>
            </a: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 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Produk</a:t>
            </a: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Perawatan</a:t>
            </a: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Diri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Produk</a:t>
            </a: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ff5"/>
              </a:rPr>
              <a:t>P</a:t>
            </a: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embersih</a:t>
            </a: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ff5"/>
              </a:rPr>
              <a:t>R</a:t>
            </a: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umah</a:t>
            </a: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ff5"/>
              </a:rPr>
              <a:t>T</a:t>
            </a: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angga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Sedatif</a:t>
            </a: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/</a:t>
            </a: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antipsikotik</a:t>
            </a: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 dan </a:t>
            </a:r>
            <a:r>
              <a:rPr lang="en-ID" b="1" dirty="0" err="1">
                <a:solidFill>
                  <a:schemeClr val="tx1"/>
                </a:solidFill>
                <a:latin typeface="ff5"/>
              </a:rPr>
              <a:t>H</a:t>
            </a: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ipnotik</a:t>
            </a: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 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Obat</a:t>
            </a: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 flu dan </a:t>
            </a: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batuk</a:t>
            </a:r>
            <a:r>
              <a:rPr lang="en-ID" b="1" i="0" dirty="0">
                <a:solidFill>
                  <a:schemeClr val="tx1"/>
                </a:solidFill>
                <a:effectLst/>
                <a:latin typeface="ff5"/>
              </a:rPr>
              <a:t> 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457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ID" b="1" i="0" dirty="0" err="1">
                <a:solidFill>
                  <a:schemeClr val="tx1"/>
                </a:solidFill>
                <a:effectLst/>
                <a:latin typeface="ff5"/>
              </a:rPr>
              <a:t>Antidepresan</a:t>
            </a:r>
            <a:endParaRPr lang="en-ID" b="0" i="0" dirty="0">
              <a:solidFill>
                <a:schemeClr val="tx1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I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F3326-4E1B-5BAC-B08F-41E2D7AC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5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D214-2303-B537-D22D-9030F3FB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37" y="2763000"/>
            <a:ext cx="11091600" cy="1332000"/>
          </a:xfrm>
        </p:spPr>
        <p:txBody>
          <a:bodyPr/>
          <a:lstStyle/>
          <a:p>
            <a:pPr algn="ctr"/>
            <a:r>
              <a:rPr lang="en-ID" dirty="0" err="1"/>
              <a:t>Sekian</a:t>
            </a:r>
            <a:r>
              <a:rPr lang="en-ID" dirty="0"/>
              <a:t> </a:t>
            </a:r>
            <a:r>
              <a:rPr lang="en-ID" dirty="0" err="1"/>
              <a:t>Terima</a:t>
            </a:r>
            <a:r>
              <a:rPr lang="en-ID" dirty="0"/>
              <a:t> Kasih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BE73-C9D7-9384-530F-85E1D109F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C16CF-EAF2-1693-16D9-3BB1E241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E5A6E-B649-2406-D0A2-9284099E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07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A261D-8DEC-E386-2612-8D9E56EE1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997855"/>
          </a:xfrm>
        </p:spPr>
        <p:txBody>
          <a:bodyPr wrap="square" anchor="b">
            <a:normAutofit/>
          </a:bodyPr>
          <a:lstStyle/>
          <a:p>
            <a:r>
              <a:rPr lang="en-ID" sz="3400" err="1"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Tujuan</a:t>
            </a:r>
            <a:r>
              <a:rPr lang="en-ID" sz="3400"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400" err="1"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ID" sz="3400"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400" err="1"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3400"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ID" sz="3400"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ID" sz="3400"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D" sz="3400"/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9F2D4ED5-DC78-4C88-97AA-483206C53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70793" y="0"/>
            <a:ext cx="1468514" cy="1521012"/>
            <a:chOff x="5236793" y="2432482"/>
            <a:chExt cx="1468514" cy="1521012"/>
          </a:xfrm>
        </p:grpSpPr>
        <p:sp>
          <p:nvSpPr>
            <p:cNvPr id="3082" name="Freeform 5">
              <a:extLst>
                <a:ext uri="{FF2B5EF4-FFF2-40B4-BE49-F238E27FC236}">
                  <a16:creationId xmlns:a16="http://schemas.microsoft.com/office/drawing/2014/main" id="{0DE0B65A-4839-40B2-BA92-1464FEADB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463135" y="2432482"/>
              <a:ext cx="1242172" cy="729202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3" name="Freeform 6">
              <a:extLst>
                <a:ext uri="{FF2B5EF4-FFF2-40B4-BE49-F238E27FC236}">
                  <a16:creationId xmlns:a16="http://schemas.microsoft.com/office/drawing/2014/main" id="{842A0A68-39DD-4DA7-BAD5-63B9C139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36793" y="2566400"/>
              <a:ext cx="611884" cy="1076550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4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84" name="Freeform 8">
              <a:extLst>
                <a:ext uri="{FF2B5EF4-FFF2-40B4-BE49-F238E27FC236}">
                  <a16:creationId xmlns:a16="http://schemas.microsoft.com/office/drawing/2014/main" id="{21A69E50-7E10-45C3-B4F2-19DBA774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765469" y="2876944"/>
              <a:ext cx="630288" cy="1076550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40000"/>
                    <a:lumOff val="60000"/>
                    <a:alpha val="6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508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086" name="Oval 3085">
            <a:extLst>
              <a:ext uri="{FF2B5EF4-FFF2-40B4-BE49-F238E27FC236}">
                <a16:creationId xmlns:a16="http://schemas.microsoft.com/office/drawing/2014/main" id="{D166A8AB-8924-421C-BCED-B54DBC405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7897" y="5497189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35D82B-2157-D028-4E1E-71E24EA41D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8545" y="1606470"/>
            <a:ext cx="6719656" cy="448635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Setetlah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mengikuti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perkuliahan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harapkan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mahasiswa</a:t>
            </a:r>
            <a:r>
              <a:rPr lang="en-ID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mampu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enjelaskan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sejarah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MenjelaskanToksikologi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forensic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lingkungan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klinik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Perbedaan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toksisitas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xenobiotic dan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toksikan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Menjelasakn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Penerapan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Prinsip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Perkembangan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mutakhir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Tragedi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toksilogi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benar</a:t>
            </a:r>
            <a:endParaRPr lang="en-ID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OKSIKOLOGI ">
            <a:extLst>
              <a:ext uri="{FF2B5EF4-FFF2-40B4-BE49-F238E27FC236}">
                <a16:creationId xmlns:a16="http://schemas.microsoft.com/office/drawing/2014/main" id="{D5958B88-33A0-FA7D-269D-E4A89FC5B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3527" y="947418"/>
            <a:ext cx="4547610" cy="4963165"/>
          </a:xfrm>
          <a:custGeom>
            <a:avLst/>
            <a:gdLst/>
            <a:ahLst/>
            <a:cxnLst/>
            <a:rect l="l" t="t" r="r" b="b"/>
            <a:pathLst>
              <a:path w="7090237" h="5759451">
                <a:moveTo>
                  <a:pt x="0" y="0"/>
                </a:moveTo>
                <a:lnTo>
                  <a:pt x="7090237" y="0"/>
                </a:lnTo>
                <a:lnTo>
                  <a:pt x="7090237" y="5759451"/>
                </a:lnTo>
                <a:lnTo>
                  <a:pt x="0" y="575945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ADC4-A419-AFDD-74D9-3BD936CD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01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403F6-7936-A59D-AB5C-A31D0AFD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5" y="196900"/>
            <a:ext cx="5437185" cy="744953"/>
          </a:xfrm>
        </p:spPr>
        <p:txBody>
          <a:bodyPr wrap="square" anchor="b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ejarah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oksikologi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A470E-2F19-D633-269F-921B04A91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138753"/>
            <a:ext cx="5437187" cy="5522347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dahulu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sangat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sadar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toksik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sejumlah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seperti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tumbuh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akonit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mineral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arsen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timbal, dan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antimon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diantaranya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sebenarnya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sengaja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dimanfaatkan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membunuh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bunuh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Pembunuhan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beracun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</a:t>
            </a:r>
            <a:r>
              <a:rPr lang="id-ID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ropa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berabad-abad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Frank. 2010).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ID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ID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ID" sz="1100" dirty="0"/>
          </a:p>
        </p:txBody>
      </p:sp>
      <p:pic>
        <p:nvPicPr>
          <p:cNvPr id="5" name="Picture 4" descr="A person wearing a mask and gloves&#10;&#10;Description automatically generated">
            <a:extLst>
              <a:ext uri="{FF2B5EF4-FFF2-40B4-BE49-F238E27FC236}">
                <a16:creationId xmlns:a16="http://schemas.microsoft.com/office/drawing/2014/main" id="{3A7527A6-362E-4480-B70F-97802D3A3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952" y="549275"/>
            <a:ext cx="5767653" cy="5759450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EDA2A-A1EA-D0B1-CCA4-1573B70F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E133F-CCDC-8231-7F2E-48B73582F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0"/>
            <a:ext cx="6553322" cy="6092825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Hippocrates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(460-370 B.C.)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bapak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kedokteran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disamping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kenal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toksikolog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menulis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racun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bukunya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menggambarkan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id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penangkal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racun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menghambat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laju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penyerapan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racun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saluran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pencernaan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Disamping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toksikolog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zaman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zaman </a:t>
            </a:r>
            <a:r>
              <a:rPr lang="id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esir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id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omawi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Pendacious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Dioscorides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(A.D. 50)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bapak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Material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Medika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dokter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tentara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Didalam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bukunya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mengelompokkan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racun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tanaman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hewan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mineral. (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Frank. 2010)</a:t>
            </a:r>
            <a:endParaRPr lang="en-ID" sz="2400" dirty="0"/>
          </a:p>
        </p:txBody>
      </p:sp>
      <p:pic>
        <p:nvPicPr>
          <p:cNvPr id="7" name="Picture 6" descr="A person wearing a mask and gloves&#10;&#10;Description automatically generated">
            <a:extLst>
              <a:ext uri="{FF2B5EF4-FFF2-40B4-BE49-F238E27FC236}">
                <a16:creationId xmlns:a16="http://schemas.microsoft.com/office/drawing/2014/main" id="{A2F0E266-7D48-9E9A-9AD9-902CE9363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395" y="0"/>
            <a:ext cx="4580605" cy="6858000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8AFEC-DCB4-C890-A7F5-1EDA688D0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6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Toksikologi – Fery Eko Pujiono">
            <a:extLst>
              <a:ext uri="{FF2B5EF4-FFF2-40B4-BE49-F238E27FC236}">
                <a16:creationId xmlns:a16="http://schemas.microsoft.com/office/drawing/2014/main" id="{A052A101-E0FA-A354-C21E-D5ABBC48A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8" b="-2"/>
          <a:stretch/>
        </p:blipFill>
        <p:spPr bwMode="auto">
          <a:xfrm>
            <a:off x="553403" y="196900"/>
            <a:ext cx="5092062" cy="6105426"/>
          </a:xfrm>
          <a:custGeom>
            <a:avLst/>
            <a:gdLst/>
            <a:ahLst/>
            <a:cxnLst/>
            <a:rect l="l" t="t" r="r" b="b"/>
            <a:pathLst>
              <a:path w="5092062" h="5759450">
                <a:moveTo>
                  <a:pt x="0" y="0"/>
                </a:moveTo>
                <a:lnTo>
                  <a:pt x="5092062" y="0"/>
                </a:lnTo>
                <a:lnTo>
                  <a:pt x="5092062" y="5759450"/>
                </a:lnTo>
                <a:lnTo>
                  <a:pt x="0" y="5759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C4C8C-99E3-7292-5BF6-06AFD508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1410" y="196900"/>
            <a:ext cx="5437187" cy="5895925"/>
          </a:xfrm>
        </p:spPr>
        <p:txBody>
          <a:bodyPr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mencegah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peracunan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orang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senantiasa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berusaha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mengembangkan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upaya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pencegahan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menawarkan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racun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evaluasi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kritis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dimulai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Maimonides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(1135-1204)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bukunya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terkenal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Racun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Anti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Dotumnya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diterbitkan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1198.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Sumbangan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lebih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kemajuan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abad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16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sesudahnya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ID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DD51A-6E37-E2E5-9DF6-ADC41A50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02C70-4540-9AB0-D5D9-6D25292A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998806"/>
            <a:ext cx="5437187" cy="5094019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Paracelsus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(1493-1541),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meletakkan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postulat</a:t>
            </a:r>
            <a:r>
              <a:rPr lang="id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menyatakan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sendirinya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bersifat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racun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racun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</a:p>
          <a:p>
            <a:pPr marL="0" indent="0" algn="just">
              <a:buNone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Pernyataan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dasar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konsep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dosis-respon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dan “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indeks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terapetik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dikembangkan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dikemudian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Frank. 2010)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pic>
        <p:nvPicPr>
          <p:cNvPr id="7" name="Picture 4" descr="Toksikologi – Fery Eko Pujiono">
            <a:extLst>
              <a:ext uri="{FF2B5EF4-FFF2-40B4-BE49-F238E27FC236}">
                <a16:creationId xmlns:a16="http://schemas.microsoft.com/office/drawing/2014/main" id="{D1D755D4-62E2-6CAF-C76C-D96A1608E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8" b="-2"/>
          <a:stretch/>
        </p:blipFill>
        <p:spPr bwMode="auto">
          <a:xfrm>
            <a:off x="6201410" y="998806"/>
            <a:ext cx="5437187" cy="5094018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68C15-676F-779C-4007-9BC0EA0F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3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FA967-6AAE-B8E1-0218-9923F7985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422032"/>
            <a:ext cx="5437187" cy="5670794"/>
          </a:xfrm>
        </p:spPr>
        <p:txBody>
          <a:bodyPr anchor="t">
            <a:normAutofit/>
          </a:bodyPr>
          <a:lstStyle/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sz="1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Matthie</a:t>
            </a:r>
            <a:r>
              <a:rPr lang="id-ID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Joseph Bonaventura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Orfila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dikenal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bapak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berasal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panyol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pulau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Minorca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hidup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tahun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1787-1853.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mempelajari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kimia</a:t>
            </a:r>
            <a:r>
              <a:rPr lang="id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matematika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kedokteran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Orfila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menulis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tulisan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(1814 -1815)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menggambarkan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sistematik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kimiawi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biologis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racun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Orfila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pertama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menjelaskan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kimia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guna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membuktikan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simptomatologi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berkaitan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kimia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tubuh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Orfila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menunjukkan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pentingnya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analisis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kimia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bukti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id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kematian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akibat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keracunan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Frank. 2010) 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Dikenalnya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menumbuhkan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bidang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khusus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modern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yaitu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forensic. (Doull </a:t>
            </a:r>
            <a:r>
              <a:rPr lang="id-ID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Bruce, 1986)</a:t>
            </a:r>
            <a:endParaRPr lang="en-ID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ID" sz="1400" dirty="0"/>
          </a:p>
        </p:txBody>
      </p:sp>
      <p:pic>
        <p:nvPicPr>
          <p:cNvPr id="2" name="Picture 4" descr="Toksikologi – Fery Eko Pujiono">
            <a:extLst>
              <a:ext uri="{FF2B5EF4-FFF2-40B4-BE49-F238E27FC236}">
                <a16:creationId xmlns:a16="http://schemas.microsoft.com/office/drawing/2014/main" id="{CB1C600E-E13E-8A3C-4D65-113FB94A0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8" b="-2"/>
          <a:stretch/>
        </p:blipFill>
        <p:spPr bwMode="auto">
          <a:xfrm>
            <a:off x="6924675" y="1235478"/>
            <a:ext cx="4713922" cy="4387044"/>
          </a:xfrm>
          <a:custGeom>
            <a:avLst/>
            <a:gdLst/>
            <a:ahLst/>
            <a:cxnLst/>
            <a:rect l="l" t="t" r="r" b="b"/>
            <a:pathLst>
              <a:path w="4713922" h="5759450">
                <a:moveTo>
                  <a:pt x="0" y="0"/>
                </a:moveTo>
                <a:lnTo>
                  <a:pt x="4713922" y="0"/>
                </a:lnTo>
                <a:lnTo>
                  <a:pt x="4713922" y="5759450"/>
                </a:lnTo>
                <a:lnTo>
                  <a:pt x="0" y="575945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82B5-A225-F3F0-8E4B-AE20C9B1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2AE8D-4328-B887-4B99-E721964EF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766907"/>
          </a:xfrm>
        </p:spPr>
        <p:txBody>
          <a:bodyPr/>
          <a:lstStyle/>
          <a:p>
            <a:pPr algn="ctr"/>
            <a:r>
              <a:rPr lang="en-US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TOKSIKOLOGI FORENSIC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F3265-DEBB-D17B-0F60-1ED189583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Toksikologi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forensik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,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adalah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 </a:t>
            </a:r>
            <a:r>
              <a:rPr lang="en-ID" sz="2800" b="0" i="0" dirty="0" err="1">
                <a:solidFill>
                  <a:srgbClr val="E2EEFF"/>
                </a:solidFill>
                <a:effectLst/>
                <a:latin typeface="Google Sans"/>
              </a:rPr>
              <a:t>penerapan</a:t>
            </a:r>
            <a:r>
              <a:rPr lang="en-ID" sz="28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2EEFF"/>
                </a:solidFill>
                <a:effectLst/>
                <a:latin typeface="Google Sans"/>
              </a:rPr>
              <a:t>Toksikologi</a:t>
            </a:r>
            <a:r>
              <a:rPr lang="en-ID" sz="28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2EEFF"/>
                </a:solidFill>
                <a:effectLst/>
                <a:latin typeface="Google Sans"/>
              </a:rPr>
              <a:t>untuk</a:t>
            </a:r>
            <a:r>
              <a:rPr lang="en-ID" sz="28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2EEFF"/>
                </a:solidFill>
                <a:effectLst/>
                <a:latin typeface="Google Sans"/>
              </a:rPr>
              <a:t>membantu</a:t>
            </a:r>
            <a:r>
              <a:rPr lang="en-ID" sz="28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2EEFF"/>
                </a:solidFill>
                <a:effectLst/>
                <a:latin typeface="Google Sans"/>
              </a:rPr>
              <a:t>investigasi</a:t>
            </a:r>
            <a:r>
              <a:rPr lang="en-ID" sz="28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2EEFF"/>
                </a:solidFill>
                <a:effectLst/>
                <a:latin typeface="Google Sans"/>
              </a:rPr>
              <a:t>medikolegal</a:t>
            </a:r>
            <a:r>
              <a:rPr lang="en-ID" sz="28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2EEFF"/>
                </a:solidFill>
                <a:effectLst/>
                <a:latin typeface="Google Sans"/>
              </a:rPr>
              <a:t>dalam</a:t>
            </a:r>
            <a:r>
              <a:rPr lang="en-ID" sz="28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2EEFF"/>
                </a:solidFill>
                <a:effectLst/>
                <a:latin typeface="Google Sans"/>
              </a:rPr>
              <a:t>kasus</a:t>
            </a:r>
            <a:r>
              <a:rPr lang="en-ID" sz="28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2EEFF"/>
                </a:solidFill>
                <a:effectLst/>
                <a:latin typeface="Google Sans"/>
              </a:rPr>
              <a:t>kematian</a:t>
            </a:r>
            <a:r>
              <a:rPr lang="en-ID" sz="2800" b="0" i="0" dirty="0">
                <a:solidFill>
                  <a:srgbClr val="E2EEFF"/>
                </a:solidFill>
                <a:effectLst/>
                <a:latin typeface="Google Sans"/>
              </a:rPr>
              <a:t>, </a:t>
            </a:r>
            <a:r>
              <a:rPr lang="en-ID" sz="2800" b="0" i="0" dirty="0" err="1">
                <a:solidFill>
                  <a:srgbClr val="E2EEFF"/>
                </a:solidFill>
                <a:effectLst/>
                <a:latin typeface="Google Sans"/>
              </a:rPr>
              <a:t>keracunan</a:t>
            </a:r>
            <a:r>
              <a:rPr lang="en-ID" sz="28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2EEFF"/>
                </a:solidFill>
                <a:effectLst/>
                <a:latin typeface="Google Sans"/>
              </a:rPr>
              <a:t>maupun</a:t>
            </a:r>
            <a:r>
              <a:rPr lang="en-ID" sz="28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2EEFF"/>
                </a:solidFill>
                <a:effectLst/>
                <a:latin typeface="Google Sans"/>
              </a:rPr>
              <a:t>penggunaan</a:t>
            </a:r>
            <a:r>
              <a:rPr lang="en-ID" sz="2800" b="0" i="0" dirty="0">
                <a:solidFill>
                  <a:srgbClr val="E2EEFF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2EEFF"/>
                </a:solidFill>
                <a:effectLst/>
                <a:latin typeface="Google Sans"/>
              </a:rPr>
              <a:t>obat-obatan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Dalam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hal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ini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,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toksikologi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mencakup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 pula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disiplin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ilmu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 lain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seperti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kimia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analitik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,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farmakologi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,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biokimia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 dan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kimia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 </a:t>
            </a:r>
            <a:r>
              <a:rPr lang="en-ID" sz="2800" b="0" i="0" dirty="0" err="1">
                <a:solidFill>
                  <a:srgbClr val="E8EAED"/>
                </a:solidFill>
                <a:effectLst/>
                <a:latin typeface="Google Sans"/>
              </a:rPr>
              <a:t>kedokteran</a:t>
            </a:r>
            <a:r>
              <a:rPr lang="en-ID" sz="2800" b="0" i="0" dirty="0">
                <a:solidFill>
                  <a:srgbClr val="E8EAED"/>
                </a:solidFill>
                <a:effectLst/>
                <a:latin typeface="Google Sans"/>
              </a:rPr>
              <a:t>.</a:t>
            </a:r>
            <a:endParaRPr lang="en-ID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BC94C-8B83-48A9-99DE-E9DA4AF8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764272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811A92-D464-4AC4-A396-BA73B10CEEA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{F099F1A5-68B5-4EC2-A2E9-5E4E4C237205}tf33713516_win32</Template>
  <TotalTime>378</TotalTime>
  <Words>1275</Words>
  <Application>Microsoft Office PowerPoint</Application>
  <PresentationFormat>Widescreen</PresentationFormat>
  <Paragraphs>108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Arial</vt:lpstr>
      <vt:lpstr>Bodoni MT Black</vt:lpstr>
      <vt:lpstr>Calibri</vt:lpstr>
      <vt:lpstr>ff1</vt:lpstr>
      <vt:lpstr>ff3</vt:lpstr>
      <vt:lpstr>ff5</vt:lpstr>
      <vt:lpstr>Gill Sans MT</vt:lpstr>
      <vt:lpstr>Gill Sans Nova Cond XBd</vt:lpstr>
      <vt:lpstr>Google Sans</vt:lpstr>
      <vt:lpstr>Open Sans</vt:lpstr>
      <vt:lpstr>Roboto</vt:lpstr>
      <vt:lpstr>Times New Roman</vt:lpstr>
      <vt:lpstr>Walbaum Display</vt:lpstr>
      <vt:lpstr>3DFloatVTI</vt:lpstr>
      <vt:lpstr>Toksikologi </vt:lpstr>
      <vt:lpstr>Toksikologi</vt:lpstr>
      <vt:lpstr>Tujuan Khusus Pembelajaran   </vt:lpstr>
      <vt:lpstr>Sejarah Toksikologi</vt:lpstr>
      <vt:lpstr>PowerPoint Presentation</vt:lpstr>
      <vt:lpstr>PowerPoint Presentation</vt:lpstr>
      <vt:lpstr>PowerPoint Presentation</vt:lpstr>
      <vt:lpstr>PowerPoint Presentation</vt:lpstr>
      <vt:lpstr>TOKSIKOLOGI FORENSIC</vt:lpstr>
      <vt:lpstr>Toksikologi Forensik dan Peranannya</vt:lpstr>
      <vt:lpstr>PowerPoint Presentation</vt:lpstr>
      <vt:lpstr>PowerPoint Presentation</vt:lpstr>
      <vt:lpstr>Toksikologi lingkungan</vt:lpstr>
      <vt:lpstr>Konsep ToksikToksikologi</vt:lpstr>
      <vt:lpstr>Toksikologi klinik</vt:lpstr>
      <vt:lpstr>Perbedaan toksisitas, xenobiotic dan toksikan</vt:lpstr>
      <vt:lpstr>Penerapan konsep dan Prinsip toksikologi</vt:lpstr>
      <vt:lpstr>Perkembangan mutakhir Toksikologi</vt:lpstr>
      <vt:lpstr>Propek Masa Depan </vt:lpstr>
      <vt:lpstr>OBAT YANG SERING BERHUBUNGAN DENGAN RESKIO KEMATIAN </vt:lpstr>
      <vt:lpstr>SENYAWA YANG SERING BERHUBUNGAN DENGAN RESKIO KERACUNAN PADA MANUSIA </vt:lpstr>
      <vt:lpstr>Sekian Terima Kasih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Toksikologi </dc:title>
  <dc:creator>hasto nsp</dc:creator>
  <cp:lastModifiedBy>hasto nsp</cp:lastModifiedBy>
  <cp:revision>18</cp:revision>
  <dcterms:created xsi:type="dcterms:W3CDTF">2023-03-10T06:35:13Z</dcterms:created>
  <dcterms:modified xsi:type="dcterms:W3CDTF">2024-04-18T03:17:46Z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