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37"/>
  </p:normalViewPr>
  <p:slideViewPr>
    <p:cSldViewPr snapToGrid="0">
      <p:cViewPr varScale="1">
        <p:scale>
          <a:sx n="93" d="100"/>
          <a:sy n="93" d="100"/>
        </p:scale>
        <p:origin x="10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1E0279-1315-5C4D-9C15-5E4395874370}" type="doc">
      <dgm:prSet loTypeId="urn:microsoft.com/office/officeart/2008/layout/PictureStrips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BB435931-323A-2145-BFE7-57717CF18AE7}">
      <dgm:prSet custT="1"/>
      <dgm:spPr/>
      <dgm:t>
        <a:bodyPr/>
        <a:lstStyle/>
        <a:p>
          <a:r>
            <a:rPr lang="en-ID" sz="2000" dirty="0" err="1"/>
            <a:t>Komunikasi</a:t>
          </a:r>
          <a:r>
            <a:rPr lang="en-ID" sz="2000" dirty="0"/>
            <a:t> </a:t>
          </a:r>
          <a:r>
            <a:rPr lang="en-ID" sz="2000" dirty="0" err="1"/>
            <a:t>sebagai</a:t>
          </a:r>
          <a:r>
            <a:rPr lang="en-ID" sz="2000" dirty="0"/>
            <a:t> </a:t>
          </a:r>
          <a:r>
            <a:rPr lang="en-ID" sz="2000" dirty="0" err="1"/>
            <a:t>alat</a:t>
          </a:r>
          <a:r>
            <a:rPr lang="en-ID" sz="2000" dirty="0"/>
            <a:t> </a:t>
          </a:r>
          <a:r>
            <a:rPr lang="en-ID" sz="2000" dirty="0" err="1"/>
            <a:t>utama</a:t>
          </a:r>
          <a:r>
            <a:rPr lang="en-ID" sz="2000" dirty="0"/>
            <a:t> </a:t>
          </a:r>
          <a:r>
            <a:rPr lang="en-ID" sz="2000" dirty="0" err="1"/>
            <a:t>perawat</a:t>
          </a:r>
          <a:r>
            <a:rPr lang="en-ID" sz="2000" dirty="0"/>
            <a:t> </a:t>
          </a:r>
          <a:r>
            <a:rPr lang="en-ID" sz="2000" dirty="0" err="1"/>
            <a:t>dalam</a:t>
          </a:r>
          <a:r>
            <a:rPr lang="en-ID" sz="2000" dirty="0"/>
            <a:t> </a:t>
          </a:r>
          <a:r>
            <a:rPr lang="en-ID" sz="2000" dirty="0" err="1"/>
            <a:t>menyampaikan</a:t>
          </a:r>
          <a:r>
            <a:rPr lang="en-ID" sz="2000" dirty="0"/>
            <a:t> </a:t>
          </a:r>
          <a:r>
            <a:rPr lang="en-ID" sz="2000" dirty="0" err="1"/>
            <a:t>empati</a:t>
          </a:r>
          <a:r>
            <a:rPr lang="en-ID" sz="2000" dirty="0"/>
            <a:t>, rasa </a:t>
          </a:r>
          <a:r>
            <a:rPr lang="en-ID" sz="2000" dirty="0" err="1"/>
            <a:t>hormat</a:t>
          </a:r>
          <a:r>
            <a:rPr lang="en-ID" sz="2000" dirty="0"/>
            <a:t> dan regimen </a:t>
          </a:r>
          <a:r>
            <a:rPr lang="en-ID" sz="2000" dirty="0" err="1"/>
            <a:t>keperawatan</a:t>
          </a:r>
          <a:r>
            <a:rPr lang="en-ID" sz="2000" dirty="0"/>
            <a:t> pada </a:t>
          </a:r>
          <a:r>
            <a:rPr lang="en-ID" sz="2000" dirty="0" err="1"/>
            <a:t>anak</a:t>
          </a:r>
          <a:r>
            <a:rPr lang="en-ID" sz="2000" dirty="0"/>
            <a:t> dan </a:t>
          </a:r>
          <a:r>
            <a:rPr lang="en-ID" sz="2000" dirty="0" err="1"/>
            <a:t>keluarga</a:t>
          </a:r>
          <a:r>
            <a:rPr lang="en-ID" sz="2000" dirty="0"/>
            <a:t>. </a:t>
          </a:r>
        </a:p>
      </dgm:t>
    </dgm:pt>
    <dgm:pt modelId="{52780E42-EB0F-D043-BA6B-A3B4EB1418F1}" type="parTrans" cxnId="{8F002896-C85E-F44C-B827-CA6C324D83FA}">
      <dgm:prSet/>
      <dgm:spPr/>
      <dgm:t>
        <a:bodyPr/>
        <a:lstStyle/>
        <a:p>
          <a:endParaRPr lang="en-US"/>
        </a:p>
      </dgm:t>
    </dgm:pt>
    <dgm:pt modelId="{7B8EA778-7C34-1E4B-9768-1DBA057654E8}" type="sibTrans" cxnId="{8F002896-C85E-F44C-B827-CA6C324D83FA}">
      <dgm:prSet/>
      <dgm:spPr/>
      <dgm:t>
        <a:bodyPr/>
        <a:lstStyle/>
        <a:p>
          <a:endParaRPr lang="en-US"/>
        </a:p>
      </dgm:t>
    </dgm:pt>
    <dgm:pt modelId="{E72135B4-4BAD-D245-AB62-79F45819A10C}">
      <dgm:prSet custT="1"/>
      <dgm:spPr/>
      <dgm:t>
        <a:bodyPr/>
        <a:lstStyle/>
        <a:p>
          <a:r>
            <a:rPr lang="en-ID" sz="2000" dirty="0" err="1"/>
            <a:t>Komunikasi</a:t>
          </a:r>
          <a:r>
            <a:rPr lang="en-ID" sz="2000" dirty="0"/>
            <a:t> </a:t>
          </a:r>
          <a:r>
            <a:rPr lang="en-ID" sz="2000" dirty="0" err="1"/>
            <a:t>efektif</a:t>
          </a:r>
          <a:r>
            <a:rPr lang="en-ID" sz="2000" dirty="0"/>
            <a:t> juga </a:t>
          </a:r>
          <a:r>
            <a:rPr lang="en-ID" sz="2000" dirty="0" err="1"/>
            <a:t>merupakan</a:t>
          </a:r>
          <a:r>
            <a:rPr lang="en-ID" sz="2000" dirty="0"/>
            <a:t> </a:t>
          </a:r>
          <a:r>
            <a:rPr lang="en-ID" sz="2000" dirty="0" err="1"/>
            <a:t>hal</a:t>
          </a:r>
          <a:r>
            <a:rPr lang="en-ID" sz="2000" dirty="0"/>
            <a:t> yang sangat </a:t>
          </a:r>
          <a:r>
            <a:rPr lang="en-ID" sz="2000" dirty="0" err="1"/>
            <a:t>penting</a:t>
          </a:r>
          <a:r>
            <a:rPr lang="en-ID" sz="2000" dirty="0"/>
            <a:t> dan </a:t>
          </a:r>
          <a:r>
            <a:rPr lang="en-ID" sz="2000" dirty="0" err="1"/>
            <a:t>kunci</a:t>
          </a:r>
          <a:r>
            <a:rPr lang="en-ID" sz="2000" dirty="0"/>
            <a:t> </a:t>
          </a:r>
          <a:r>
            <a:rPr lang="en-ID" sz="2000" dirty="0" err="1"/>
            <a:t>suksesnya</a:t>
          </a:r>
          <a:r>
            <a:rPr lang="en-ID" sz="2000" dirty="0"/>
            <a:t> </a:t>
          </a:r>
          <a:r>
            <a:rPr lang="en-ID" sz="2000" dirty="0" err="1"/>
            <a:t>pemberian</a:t>
          </a:r>
          <a:r>
            <a:rPr lang="en-ID" sz="2000" dirty="0"/>
            <a:t> </a:t>
          </a:r>
          <a:r>
            <a:rPr lang="en-ID" sz="2000" dirty="0" err="1"/>
            <a:t>asuhan</a:t>
          </a:r>
          <a:r>
            <a:rPr lang="en-ID" sz="2000" dirty="0"/>
            <a:t> </a:t>
          </a:r>
          <a:r>
            <a:rPr lang="en-ID" sz="2000" dirty="0" err="1"/>
            <a:t>keperawatan</a:t>
          </a:r>
          <a:r>
            <a:rPr lang="en-ID" sz="2000" dirty="0"/>
            <a:t>/ </a:t>
          </a:r>
          <a:r>
            <a:rPr lang="en-ID" sz="2000" dirty="0" err="1"/>
            <a:t>ketaatan</a:t>
          </a:r>
          <a:r>
            <a:rPr lang="en-ID" sz="2000" dirty="0"/>
            <a:t> pada regimen </a:t>
          </a:r>
          <a:r>
            <a:rPr lang="en-ID" sz="2000" dirty="0" err="1"/>
            <a:t>keperawatan</a:t>
          </a:r>
          <a:r>
            <a:rPr lang="en-ID" sz="1200" dirty="0"/>
            <a:t>.</a:t>
          </a:r>
        </a:p>
      </dgm:t>
    </dgm:pt>
    <dgm:pt modelId="{7F5BB060-4D91-674B-81DD-73A870C34501}" type="parTrans" cxnId="{488230D9-E7B9-0640-84D3-33033EA0ED33}">
      <dgm:prSet/>
      <dgm:spPr/>
      <dgm:t>
        <a:bodyPr/>
        <a:lstStyle/>
        <a:p>
          <a:endParaRPr lang="en-US"/>
        </a:p>
      </dgm:t>
    </dgm:pt>
    <dgm:pt modelId="{094CD666-B5BD-E247-BEB3-77C9626094F6}" type="sibTrans" cxnId="{488230D9-E7B9-0640-84D3-33033EA0ED33}">
      <dgm:prSet/>
      <dgm:spPr/>
      <dgm:t>
        <a:bodyPr/>
        <a:lstStyle/>
        <a:p>
          <a:endParaRPr lang="en-US"/>
        </a:p>
      </dgm:t>
    </dgm:pt>
    <dgm:pt modelId="{FB4718E2-DF17-BF4E-A6F2-242A3BC5599B}">
      <dgm:prSet custT="1"/>
      <dgm:spPr/>
      <dgm:t>
        <a:bodyPr/>
        <a:lstStyle/>
        <a:p>
          <a:r>
            <a:rPr lang="en-ID" sz="2000" dirty="0" err="1"/>
            <a:t>Penelitian</a:t>
          </a:r>
          <a:r>
            <a:rPr lang="en-ID" sz="2000" dirty="0"/>
            <a:t> </a:t>
          </a:r>
          <a:r>
            <a:rPr lang="en-ID" sz="2000" dirty="0" err="1"/>
            <a:t>telah</a:t>
          </a:r>
          <a:r>
            <a:rPr lang="en-ID" sz="2000" dirty="0"/>
            <a:t> </a:t>
          </a:r>
          <a:r>
            <a:rPr lang="en-ID" sz="2000" dirty="0" err="1"/>
            <a:t>menunjukkan</a:t>
          </a:r>
          <a:r>
            <a:rPr lang="en-ID" sz="2000" dirty="0"/>
            <a:t> </a:t>
          </a:r>
          <a:r>
            <a:rPr lang="en-ID" sz="2000" dirty="0" err="1"/>
            <a:t>bahwa</a:t>
          </a:r>
          <a:r>
            <a:rPr lang="en-ID" sz="2000" dirty="0"/>
            <a:t> </a:t>
          </a:r>
          <a:r>
            <a:rPr lang="en-ID" sz="2000" dirty="0" err="1"/>
            <a:t>komunikasi</a:t>
          </a:r>
          <a:r>
            <a:rPr lang="en-ID" sz="2000" dirty="0"/>
            <a:t> </a:t>
          </a:r>
          <a:r>
            <a:rPr lang="en-ID" sz="2000" dirty="0" err="1"/>
            <a:t>efektif</a:t>
          </a:r>
          <a:r>
            <a:rPr lang="en-ID" sz="2000" dirty="0"/>
            <a:t> yang </a:t>
          </a:r>
          <a:r>
            <a:rPr lang="en-ID" sz="2000" dirty="0" err="1"/>
            <a:t>berpusat</a:t>
          </a:r>
          <a:r>
            <a:rPr lang="en-ID" sz="2000" dirty="0"/>
            <a:t> pada </a:t>
          </a:r>
          <a:r>
            <a:rPr lang="en-ID" sz="2000" dirty="0" err="1"/>
            <a:t>pasien</a:t>
          </a:r>
          <a:r>
            <a:rPr lang="en-ID" sz="2000" dirty="0"/>
            <a:t> dan </a:t>
          </a:r>
          <a:r>
            <a:rPr lang="en-ID" sz="2000" dirty="0" err="1"/>
            <a:t>keluarga</a:t>
          </a:r>
          <a:r>
            <a:rPr lang="en-ID" sz="2000" dirty="0"/>
            <a:t>, </a:t>
          </a:r>
          <a:r>
            <a:rPr lang="en-ID" sz="2000" dirty="0" err="1"/>
            <a:t>mampu</a:t>
          </a:r>
          <a:r>
            <a:rPr lang="en-ID" sz="2000" dirty="0"/>
            <a:t> </a:t>
          </a:r>
          <a:r>
            <a:rPr lang="en-ID" sz="2000" dirty="0" err="1"/>
            <a:t>meningkatkan</a:t>
          </a:r>
          <a:r>
            <a:rPr lang="en-ID" sz="2000" dirty="0"/>
            <a:t> </a:t>
          </a:r>
          <a:r>
            <a:rPr lang="en-ID" sz="2000" dirty="0" err="1"/>
            <a:t>kepuasan</a:t>
          </a:r>
          <a:r>
            <a:rPr lang="en-ID" sz="2000" dirty="0"/>
            <a:t> </a:t>
          </a:r>
          <a:r>
            <a:rPr lang="en-ID" sz="2000" dirty="0" err="1"/>
            <a:t>pasien</a:t>
          </a:r>
          <a:r>
            <a:rPr lang="en-ID" sz="2000" dirty="0"/>
            <a:t> (Griffith et al., 2003; Little et al., 2001). </a:t>
          </a:r>
        </a:p>
      </dgm:t>
    </dgm:pt>
    <dgm:pt modelId="{8E9D3840-F5BD-2448-8059-DFE651B2F392}" type="parTrans" cxnId="{F532E812-260E-3943-AAF2-414C5DFFB43F}">
      <dgm:prSet/>
      <dgm:spPr/>
      <dgm:t>
        <a:bodyPr/>
        <a:lstStyle/>
        <a:p>
          <a:endParaRPr lang="en-US"/>
        </a:p>
      </dgm:t>
    </dgm:pt>
    <dgm:pt modelId="{0A7277E3-24AB-7D44-9441-2FBFCC95E13C}" type="sibTrans" cxnId="{F532E812-260E-3943-AAF2-414C5DFFB43F}">
      <dgm:prSet/>
      <dgm:spPr/>
      <dgm:t>
        <a:bodyPr/>
        <a:lstStyle/>
        <a:p>
          <a:endParaRPr lang="en-US"/>
        </a:p>
      </dgm:t>
    </dgm:pt>
    <dgm:pt modelId="{D03765DD-59B9-AA4F-8901-83CFBE0D3D1D}">
      <dgm:prSet/>
      <dgm:spPr/>
      <dgm:t>
        <a:bodyPr/>
        <a:lstStyle/>
        <a:p>
          <a:pPr algn="just"/>
          <a:r>
            <a:rPr lang="en-ID" b="1" dirty="0" err="1"/>
            <a:t>Penelitian</a:t>
          </a:r>
          <a:r>
            <a:rPr lang="en-ID" b="1" dirty="0"/>
            <a:t> lain juga </a:t>
          </a:r>
          <a:r>
            <a:rPr lang="en-ID" b="1" dirty="0" err="1"/>
            <a:t>melaporkan</a:t>
          </a:r>
          <a:r>
            <a:rPr lang="en-ID" b="1" dirty="0"/>
            <a:t> </a:t>
          </a:r>
          <a:r>
            <a:rPr lang="en-ID" b="1" dirty="0" err="1"/>
            <a:t>bahwa</a:t>
          </a:r>
          <a:r>
            <a:rPr lang="en-ID" b="1" dirty="0"/>
            <a:t> </a:t>
          </a:r>
          <a:r>
            <a:rPr lang="en-ID" b="1" dirty="0" err="1"/>
            <a:t>ketaatan</a:t>
          </a:r>
          <a:r>
            <a:rPr lang="en-ID" b="1" dirty="0"/>
            <a:t> </a:t>
          </a:r>
          <a:r>
            <a:rPr lang="en-ID" b="1" dirty="0" err="1"/>
            <a:t>pasien</a:t>
          </a:r>
          <a:r>
            <a:rPr lang="en-ID" b="1" dirty="0"/>
            <a:t> </a:t>
          </a:r>
          <a:r>
            <a:rPr lang="en-ID" b="1" dirty="0" err="1"/>
            <a:t>terhadap</a:t>
          </a:r>
          <a:r>
            <a:rPr lang="en-ID" b="1" dirty="0"/>
            <a:t> regimen </a:t>
          </a:r>
          <a:r>
            <a:rPr lang="en-ID" b="1" dirty="0" err="1"/>
            <a:t>keperawatan</a:t>
          </a:r>
          <a:r>
            <a:rPr lang="en-ID" b="1" dirty="0"/>
            <a:t> </a:t>
          </a:r>
          <a:r>
            <a:rPr lang="en-ID" b="1" dirty="0" err="1"/>
            <a:t>meningkat</a:t>
          </a:r>
          <a:r>
            <a:rPr lang="en-ID" b="1" dirty="0"/>
            <a:t> </a:t>
          </a:r>
          <a:r>
            <a:rPr lang="en-ID" b="1" dirty="0" err="1"/>
            <a:t>dengan</a:t>
          </a:r>
          <a:r>
            <a:rPr lang="en-ID" b="1" dirty="0"/>
            <a:t> </a:t>
          </a:r>
          <a:r>
            <a:rPr lang="en-ID" b="1" dirty="0" err="1"/>
            <a:t>peningkatan</a:t>
          </a:r>
          <a:r>
            <a:rPr lang="en-ID" b="1" dirty="0"/>
            <a:t> </a:t>
          </a:r>
          <a:r>
            <a:rPr lang="en-ID" b="1" dirty="0" err="1"/>
            <a:t>komunikasi</a:t>
          </a:r>
          <a:r>
            <a:rPr lang="en-ID" b="1" dirty="0"/>
            <a:t> </a:t>
          </a:r>
          <a:r>
            <a:rPr lang="en-ID" b="1" dirty="0" err="1"/>
            <a:t>antara</a:t>
          </a:r>
          <a:r>
            <a:rPr lang="en-ID" b="1" dirty="0"/>
            <a:t> </a:t>
          </a:r>
          <a:r>
            <a:rPr lang="en-ID" b="1" dirty="0" err="1"/>
            <a:t>perawat</a:t>
          </a:r>
          <a:r>
            <a:rPr lang="en-ID" b="1" dirty="0"/>
            <a:t> - </a:t>
          </a:r>
          <a:r>
            <a:rPr lang="en-ID" b="1" dirty="0" err="1"/>
            <a:t>pasien</a:t>
          </a:r>
          <a:r>
            <a:rPr lang="en-ID" b="1" dirty="0"/>
            <a:t> – </a:t>
          </a:r>
          <a:r>
            <a:rPr lang="en-ID" b="1" dirty="0" err="1"/>
            <a:t>keluarga</a:t>
          </a:r>
          <a:r>
            <a:rPr lang="en-ID" b="1" dirty="0"/>
            <a:t>. </a:t>
          </a:r>
          <a:r>
            <a:rPr lang="en-ID" b="1" dirty="0" err="1"/>
            <a:t>Ketaatan</a:t>
          </a:r>
          <a:r>
            <a:rPr lang="en-ID" b="1" dirty="0"/>
            <a:t> </a:t>
          </a:r>
          <a:r>
            <a:rPr lang="en-ID" b="1" dirty="0" err="1"/>
            <a:t>pasien</a:t>
          </a:r>
          <a:r>
            <a:rPr lang="en-ID" b="1" dirty="0"/>
            <a:t> dan </a:t>
          </a:r>
          <a:r>
            <a:rPr lang="en-ID" b="1" dirty="0" err="1"/>
            <a:t>keluarga</a:t>
          </a:r>
          <a:r>
            <a:rPr lang="en-ID" b="1" dirty="0"/>
            <a:t> </a:t>
          </a:r>
          <a:r>
            <a:rPr lang="en-ID" b="1" dirty="0" err="1"/>
            <a:t>terhadap</a:t>
          </a:r>
          <a:r>
            <a:rPr lang="en-ID" b="1" dirty="0"/>
            <a:t> </a:t>
          </a:r>
          <a:r>
            <a:rPr lang="en-ID" b="1" dirty="0" err="1"/>
            <a:t>terapi</a:t>
          </a:r>
          <a:r>
            <a:rPr lang="en-ID" b="1" dirty="0"/>
            <a:t> yang </a:t>
          </a:r>
          <a:r>
            <a:rPr lang="en-ID" b="1" dirty="0" err="1"/>
            <a:t>telah</a:t>
          </a:r>
          <a:r>
            <a:rPr lang="en-ID" b="1" dirty="0"/>
            <a:t> </a:t>
          </a:r>
          <a:r>
            <a:rPr lang="en-ID" b="1" dirty="0" err="1"/>
            <a:t>direncanakan</a:t>
          </a:r>
          <a:r>
            <a:rPr lang="en-ID" b="1" dirty="0"/>
            <a:t> </a:t>
          </a:r>
          <a:r>
            <a:rPr lang="en-ID" b="1" dirty="0" err="1"/>
            <a:t>meningkatkan</a:t>
          </a:r>
          <a:r>
            <a:rPr lang="en-ID" b="1" dirty="0"/>
            <a:t> </a:t>
          </a:r>
          <a:r>
            <a:rPr lang="en-ID" b="1" dirty="0" err="1"/>
            <a:t>pencapain</a:t>
          </a:r>
          <a:r>
            <a:rPr lang="en-ID" b="1" dirty="0"/>
            <a:t> </a:t>
          </a:r>
          <a:r>
            <a:rPr lang="en-ID" b="1" dirty="0" err="1"/>
            <a:t>hasil</a:t>
          </a:r>
          <a:r>
            <a:rPr lang="en-ID" b="1" dirty="0"/>
            <a:t> </a:t>
          </a:r>
          <a:r>
            <a:rPr lang="en-ID" b="1" dirty="0" err="1"/>
            <a:t>perawatan</a:t>
          </a:r>
          <a:r>
            <a:rPr lang="en-ID" b="1" dirty="0"/>
            <a:t> (Arora, 2003) yang pada </a:t>
          </a:r>
          <a:r>
            <a:rPr lang="en-ID" b="1" dirty="0" err="1"/>
            <a:t>akhirnya</a:t>
          </a:r>
          <a:r>
            <a:rPr lang="en-ID" b="1" dirty="0"/>
            <a:t> </a:t>
          </a:r>
          <a:r>
            <a:rPr lang="en-ID" b="1" dirty="0" err="1"/>
            <a:t>mampu</a:t>
          </a:r>
          <a:r>
            <a:rPr lang="en-ID" b="1" dirty="0"/>
            <a:t> </a:t>
          </a:r>
          <a:r>
            <a:rPr lang="en-ID" b="1" dirty="0" err="1"/>
            <a:t>menurunkan</a:t>
          </a:r>
          <a:r>
            <a:rPr lang="en-ID" b="1" dirty="0"/>
            <a:t> </a:t>
          </a:r>
          <a:r>
            <a:rPr lang="en-ID" b="1" dirty="0" err="1"/>
            <a:t>biaya</a:t>
          </a:r>
          <a:r>
            <a:rPr lang="en-ID" b="1" dirty="0"/>
            <a:t> </a:t>
          </a:r>
          <a:r>
            <a:rPr lang="en-ID" b="1" dirty="0" err="1"/>
            <a:t>perawatan</a:t>
          </a:r>
          <a:r>
            <a:rPr lang="en-ID" b="1" dirty="0"/>
            <a:t> </a:t>
          </a:r>
          <a:r>
            <a:rPr lang="en-ID" b="1" dirty="0" err="1"/>
            <a:t>pasien</a:t>
          </a:r>
          <a:r>
            <a:rPr lang="en-ID" b="1" dirty="0"/>
            <a:t> (Ahrens et al, 2003). </a:t>
          </a:r>
        </a:p>
      </dgm:t>
    </dgm:pt>
    <dgm:pt modelId="{DB9A9B29-C199-B840-AA95-7F64BF249CB7}" type="parTrans" cxnId="{00A67648-C25E-2640-B6B2-1C0DE04A00DA}">
      <dgm:prSet/>
      <dgm:spPr/>
      <dgm:t>
        <a:bodyPr/>
        <a:lstStyle/>
        <a:p>
          <a:endParaRPr lang="en-US"/>
        </a:p>
      </dgm:t>
    </dgm:pt>
    <dgm:pt modelId="{35812051-7700-3846-9680-CE374C9DBE61}" type="sibTrans" cxnId="{00A67648-C25E-2640-B6B2-1C0DE04A00DA}">
      <dgm:prSet/>
      <dgm:spPr/>
      <dgm:t>
        <a:bodyPr/>
        <a:lstStyle/>
        <a:p>
          <a:endParaRPr lang="en-US"/>
        </a:p>
      </dgm:t>
    </dgm:pt>
    <dgm:pt modelId="{AE4F58C6-70A6-2D47-9E4B-382739A91D40}" type="pres">
      <dgm:prSet presAssocID="{5E1E0279-1315-5C4D-9C15-5E4395874370}" presName="Name0" presStyleCnt="0">
        <dgm:presLayoutVars>
          <dgm:dir/>
          <dgm:resizeHandles val="exact"/>
        </dgm:presLayoutVars>
      </dgm:prSet>
      <dgm:spPr/>
    </dgm:pt>
    <dgm:pt modelId="{A2B76518-69A5-024A-801F-AD4A3C556F65}" type="pres">
      <dgm:prSet presAssocID="{BB435931-323A-2145-BFE7-57717CF18AE7}" presName="composite" presStyleCnt="0"/>
      <dgm:spPr/>
    </dgm:pt>
    <dgm:pt modelId="{D9988704-6672-754C-8D83-DF9AB424C37D}" type="pres">
      <dgm:prSet presAssocID="{BB435931-323A-2145-BFE7-57717CF18AE7}" presName="rect1" presStyleLbl="trAlignAcc1" presStyleIdx="0" presStyleCnt="4">
        <dgm:presLayoutVars>
          <dgm:bulletEnabled val="1"/>
        </dgm:presLayoutVars>
      </dgm:prSet>
      <dgm:spPr/>
    </dgm:pt>
    <dgm:pt modelId="{D344C303-D0BC-3049-9863-FEF6FC861242}" type="pres">
      <dgm:prSet presAssocID="{BB435931-323A-2145-BFE7-57717CF18AE7}" presName="rect2" presStyleLbl="fgImgPlace1" presStyleIdx="0" presStyleCnt="4"/>
      <dgm:spPr/>
    </dgm:pt>
    <dgm:pt modelId="{7E9426D2-50DB-C74B-ACC5-48E0BB276361}" type="pres">
      <dgm:prSet presAssocID="{7B8EA778-7C34-1E4B-9768-1DBA057654E8}" presName="sibTrans" presStyleCnt="0"/>
      <dgm:spPr/>
    </dgm:pt>
    <dgm:pt modelId="{73A619C3-30F0-7441-B86E-D76C1BA6DB3E}" type="pres">
      <dgm:prSet presAssocID="{E72135B4-4BAD-D245-AB62-79F45819A10C}" presName="composite" presStyleCnt="0"/>
      <dgm:spPr/>
    </dgm:pt>
    <dgm:pt modelId="{E84EC693-82AD-164F-8D1C-FDB53FE4FDF6}" type="pres">
      <dgm:prSet presAssocID="{E72135B4-4BAD-D245-AB62-79F45819A10C}" presName="rect1" presStyleLbl="trAlignAcc1" presStyleIdx="1" presStyleCnt="4">
        <dgm:presLayoutVars>
          <dgm:bulletEnabled val="1"/>
        </dgm:presLayoutVars>
      </dgm:prSet>
      <dgm:spPr/>
    </dgm:pt>
    <dgm:pt modelId="{945885D3-56AA-264C-BCBC-BCD522EE3A0C}" type="pres">
      <dgm:prSet presAssocID="{E72135B4-4BAD-D245-AB62-79F45819A10C}" presName="rect2" presStyleLbl="fgImgPlace1" presStyleIdx="1" presStyleCnt="4"/>
      <dgm:spPr/>
    </dgm:pt>
    <dgm:pt modelId="{7F5E1423-5661-CA46-8AE8-3F98E0C0E37F}" type="pres">
      <dgm:prSet presAssocID="{094CD666-B5BD-E247-BEB3-77C9626094F6}" presName="sibTrans" presStyleCnt="0"/>
      <dgm:spPr/>
    </dgm:pt>
    <dgm:pt modelId="{4C08014B-C356-104D-BA9D-F469ABADE186}" type="pres">
      <dgm:prSet presAssocID="{FB4718E2-DF17-BF4E-A6F2-242A3BC5599B}" presName="composite" presStyleCnt="0"/>
      <dgm:spPr/>
    </dgm:pt>
    <dgm:pt modelId="{103533E6-5B24-714A-B144-A4C216401EF8}" type="pres">
      <dgm:prSet presAssocID="{FB4718E2-DF17-BF4E-A6F2-242A3BC5599B}" presName="rect1" presStyleLbl="trAlignAcc1" presStyleIdx="2" presStyleCnt="4" custScaleX="106149" custScaleY="111429">
        <dgm:presLayoutVars>
          <dgm:bulletEnabled val="1"/>
        </dgm:presLayoutVars>
      </dgm:prSet>
      <dgm:spPr/>
    </dgm:pt>
    <dgm:pt modelId="{B2C87CB2-AC6B-D341-9A1E-708CD4004613}" type="pres">
      <dgm:prSet presAssocID="{FB4718E2-DF17-BF4E-A6F2-242A3BC5599B}" presName="rect2" presStyleLbl="fgImgPlace1" presStyleIdx="2" presStyleCnt="4"/>
      <dgm:spPr/>
    </dgm:pt>
    <dgm:pt modelId="{FD94E8DC-70F8-0F44-AE8A-C9A16B1842A1}" type="pres">
      <dgm:prSet presAssocID="{0A7277E3-24AB-7D44-9441-2FBFCC95E13C}" presName="sibTrans" presStyleCnt="0"/>
      <dgm:spPr/>
    </dgm:pt>
    <dgm:pt modelId="{72A3777C-ECA8-0F44-9CC3-AC92ADFB0D44}" type="pres">
      <dgm:prSet presAssocID="{D03765DD-59B9-AA4F-8901-83CFBE0D3D1D}" presName="composite" presStyleCnt="0"/>
      <dgm:spPr/>
    </dgm:pt>
    <dgm:pt modelId="{B12870C7-1336-9443-80EF-68321FAF1061}" type="pres">
      <dgm:prSet presAssocID="{D03765DD-59B9-AA4F-8901-83CFBE0D3D1D}" presName="rect1" presStyleLbl="trAlignAcc1" presStyleIdx="3" presStyleCnt="4">
        <dgm:presLayoutVars>
          <dgm:bulletEnabled val="1"/>
        </dgm:presLayoutVars>
      </dgm:prSet>
      <dgm:spPr/>
    </dgm:pt>
    <dgm:pt modelId="{0EA746F0-B10A-9545-AC20-80A07D6E5AB1}" type="pres">
      <dgm:prSet presAssocID="{D03765DD-59B9-AA4F-8901-83CFBE0D3D1D}" presName="rect2" presStyleLbl="fgImgPlace1" presStyleIdx="3" presStyleCnt="4"/>
      <dgm:spPr/>
    </dgm:pt>
  </dgm:ptLst>
  <dgm:cxnLst>
    <dgm:cxn modelId="{CE7DA70A-D525-914E-8B83-B4DC71CAFDC5}" type="presOf" srcId="{FB4718E2-DF17-BF4E-A6F2-242A3BC5599B}" destId="{103533E6-5B24-714A-B144-A4C216401EF8}" srcOrd="0" destOrd="0" presId="urn:microsoft.com/office/officeart/2008/layout/PictureStrips"/>
    <dgm:cxn modelId="{F532E812-260E-3943-AAF2-414C5DFFB43F}" srcId="{5E1E0279-1315-5C4D-9C15-5E4395874370}" destId="{FB4718E2-DF17-BF4E-A6F2-242A3BC5599B}" srcOrd="2" destOrd="0" parTransId="{8E9D3840-F5BD-2448-8059-DFE651B2F392}" sibTransId="{0A7277E3-24AB-7D44-9441-2FBFCC95E13C}"/>
    <dgm:cxn modelId="{00A67648-C25E-2640-B6B2-1C0DE04A00DA}" srcId="{5E1E0279-1315-5C4D-9C15-5E4395874370}" destId="{D03765DD-59B9-AA4F-8901-83CFBE0D3D1D}" srcOrd="3" destOrd="0" parTransId="{DB9A9B29-C199-B840-AA95-7F64BF249CB7}" sibTransId="{35812051-7700-3846-9680-CE374C9DBE61}"/>
    <dgm:cxn modelId="{8F002896-C85E-F44C-B827-CA6C324D83FA}" srcId="{5E1E0279-1315-5C4D-9C15-5E4395874370}" destId="{BB435931-323A-2145-BFE7-57717CF18AE7}" srcOrd="0" destOrd="0" parTransId="{52780E42-EB0F-D043-BA6B-A3B4EB1418F1}" sibTransId="{7B8EA778-7C34-1E4B-9768-1DBA057654E8}"/>
    <dgm:cxn modelId="{68C57E99-AD70-8B4C-9D6B-55D86D9E1B87}" type="presOf" srcId="{5E1E0279-1315-5C4D-9C15-5E4395874370}" destId="{AE4F58C6-70A6-2D47-9E4B-382739A91D40}" srcOrd="0" destOrd="0" presId="urn:microsoft.com/office/officeart/2008/layout/PictureStrips"/>
    <dgm:cxn modelId="{97AFE0B1-B9B1-E742-9C7C-60369B6DBB7F}" type="presOf" srcId="{D03765DD-59B9-AA4F-8901-83CFBE0D3D1D}" destId="{B12870C7-1336-9443-80EF-68321FAF1061}" srcOrd="0" destOrd="0" presId="urn:microsoft.com/office/officeart/2008/layout/PictureStrips"/>
    <dgm:cxn modelId="{488230D9-E7B9-0640-84D3-33033EA0ED33}" srcId="{5E1E0279-1315-5C4D-9C15-5E4395874370}" destId="{E72135B4-4BAD-D245-AB62-79F45819A10C}" srcOrd="1" destOrd="0" parTransId="{7F5BB060-4D91-674B-81DD-73A870C34501}" sibTransId="{094CD666-B5BD-E247-BEB3-77C9626094F6}"/>
    <dgm:cxn modelId="{8680A1E0-A9EE-A44E-8EF5-F0F9DDD52C77}" type="presOf" srcId="{E72135B4-4BAD-D245-AB62-79F45819A10C}" destId="{E84EC693-82AD-164F-8D1C-FDB53FE4FDF6}" srcOrd="0" destOrd="0" presId="urn:microsoft.com/office/officeart/2008/layout/PictureStrips"/>
    <dgm:cxn modelId="{E88F0CED-C0EC-3D43-B170-7DC92FCF7D76}" type="presOf" srcId="{BB435931-323A-2145-BFE7-57717CF18AE7}" destId="{D9988704-6672-754C-8D83-DF9AB424C37D}" srcOrd="0" destOrd="0" presId="urn:microsoft.com/office/officeart/2008/layout/PictureStrips"/>
    <dgm:cxn modelId="{4C27C12D-7E9E-8B46-8B9C-2EA92E9B8BD3}" type="presParOf" srcId="{AE4F58C6-70A6-2D47-9E4B-382739A91D40}" destId="{A2B76518-69A5-024A-801F-AD4A3C556F65}" srcOrd="0" destOrd="0" presId="urn:microsoft.com/office/officeart/2008/layout/PictureStrips"/>
    <dgm:cxn modelId="{CC3EE5C3-1550-A44F-938D-0A299CB0DCD3}" type="presParOf" srcId="{A2B76518-69A5-024A-801F-AD4A3C556F65}" destId="{D9988704-6672-754C-8D83-DF9AB424C37D}" srcOrd="0" destOrd="0" presId="urn:microsoft.com/office/officeart/2008/layout/PictureStrips"/>
    <dgm:cxn modelId="{BB0B0A72-B3BB-B340-A4DC-D0B7BA5EBD3D}" type="presParOf" srcId="{A2B76518-69A5-024A-801F-AD4A3C556F65}" destId="{D344C303-D0BC-3049-9863-FEF6FC861242}" srcOrd="1" destOrd="0" presId="urn:microsoft.com/office/officeart/2008/layout/PictureStrips"/>
    <dgm:cxn modelId="{AADCAE4E-E8EE-B047-98AD-53CB59929358}" type="presParOf" srcId="{AE4F58C6-70A6-2D47-9E4B-382739A91D40}" destId="{7E9426D2-50DB-C74B-ACC5-48E0BB276361}" srcOrd="1" destOrd="0" presId="urn:microsoft.com/office/officeart/2008/layout/PictureStrips"/>
    <dgm:cxn modelId="{5582C4B9-A7BE-214B-BEE8-FA571F058502}" type="presParOf" srcId="{AE4F58C6-70A6-2D47-9E4B-382739A91D40}" destId="{73A619C3-30F0-7441-B86E-D76C1BA6DB3E}" srcOrd="2" destOrd="0" presId="urn:microsoft.com/office/officeart/2008/layout/PictureStrips"/>
    <dgm:cxn modelId="{542F2F71-47D5-D141-9E45-4ECB4B8B80B6}" type="presParOf" srcId="{73A619C3-30F0-7441-B86E-D76C1BA6DB3E}" destId="{E84EC693-82AD-164F-8D1C-FDB53FE4FDF6}" srcOrd="0" destOrd="0" presId="urn:microsoft.com/office/officeart/2008/layout/PictureStrips"/>
    <dgm:cxn modelId="{D44CC04D-F365-C14B-94FE-1707C3FD1D85}" type="presParOf" srcId="{73A619C3-30F0-7441-B86E-D76C1BA6DB3E}" destId="{945885D3-56AA-264C-BCBC-BCD522EE3A0C}" srcOrd="1" destOrd="0" presId="urn:microsoft.com/office/officeart/2008/layout/PictureStrips"/>
    <dgm:cxn modelId="{FA28246B-030C-154C-A8A9-6C304E4237CD}" type="presParOf" srcId="{AE4F58C6-70A6-2D47-9E4B-382739A91D40}" destId="{7F5E1423-5661-CA46-8AE8-3F98E0C0E37F}" srcOrd="3" destOrd="0" presId="urn:microsoft.com/office/officeart/2008/layout/PictureStrips"/>
    <dgm:cxn modelId="{381C8AE1-C230-A645-87DD-599110DE1C56}" type="presParOf" srcId="{AE4F58C6-70A6-2D47-9E4B-382739A91D40}" destId="{4C08014B-C356-104D-BA9D-F469ABADE186}" srcOrd="4" destOrd="0" presId="urn:microsoft.com/office/officeart/2008/layout/PictureStrips"/>
    <dgm:cxn modelId="{4CE76006-1D6F-6648-BC9A-3A06455B362D}" type="presParOf" srcId="{4C08014B-C356-104D-BA9D-F469ABADE186}" destId="{103533E6-5B24-714A-B144-A4C216401EF8}" srcOrd="0" destOrd="0" presId="urn:microsoft.com/office/officeart/2008/layout/PictureStrips"/>
    <dgm:cxn modelId="{5214D6F3-1FE7-814C-9D51-13710556A7B3}" type="presParOf" srcId="{4C08014B-C356-104D-BA9D-F469ABADE186}" destId="{B2C87CB2-AC6B-D341-9A1E-708CD4004613}" srcOrd="1" destOrd="0" presId="urn:microsoft.com/office/officeart/2008/layout/PictureStrips"/>
    <dgm:cxn modelId="{6703E8FE-4589-1942-AFF3-4E3EEED04342}" type="presParOf" srcId="{AE4F58C6-70A6-2D47-9E4B-382739A91D40}" destId="{FD94E8DC-70F8-0F44-AE8A-C9A16B1842A1}" srcOrd="5" destOrd="0" presId="urn:microsoft.com/office/officeart/2008/layout/PictureStrips"/>
    <dgm:cxn modelId="{FCE63FB2-1920-0D4B-9651-470C167528CF}" type="presParOf" srcId="{AE4F58C6-70A6-2D47-9E4B-382739A91D40}" destId="{72A3777C-ECA8-0F44-9CC3-AC92ADFB0D44}" srcOrd="6" destOrd="0" presId="urn:microsoft.com/office/officeart/2008/layout/PictureStrips"/>
    <dgm:cxn modelId="{8A805285-BAE2-9A4D-9E58-3D53C4F3880A}" type="presParOf" srcId="{72A3777C-ECA8-0F44-9CC3-AC92ADFB0D44}" destId="{B12870C7-1336-9443-80EF-68321FAF1061}" srcOrd="0" destOrd="0" presId="urn:microsoft.com/office/officeart/2008/layout/PictureStrips"/>
    <dgm:cxn modelId="{5BA765E7-A9BF-2049-AA34-CA974CEEB859}" type="presParOf" srcId="{72A3777C-ECA8-0F44-9CC3-AC92ADFB0D44}" destId="{0EA746F0-B10A-9545-AC20-80A07D6E5AB1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88704-6672-754C-8D83-DF9AB424C37D}">
      <dsp:nvSpPr>
        <dsp:cNvPr id="0" name=""/>
        <dsp:cNvSpPr/>
      </dsp:nvSpPr>
      <dsp:spPr>
        <a:xfrm>
          <a:off x="288202" y="609007"/>
          <a:ext cx="5020822" cy="1569007"/>
        </a:xfrm>
        <a:prstGeom prst="rect">
          <a:avLst/>
        </a:prstGeom>
        <a:solidFill>
          <a:schemeClr val="accent6">
            <a:alpha val="4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2741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 dirty="0" err="1"/>
            <a:t>Komunikasi</a:t>
          </a:r>
          <a:r>
            <a:rPr lang="en-ID" sz="2000" kern="1200" dirty="0"/>
            <a:t> </a:t>
          </a:r>
          <a:r>
            <a:rPr lang="en-ID" sz="2000" kern="1200" dirty="0" err="1"/>
            <a:t>sebagai</a:t>
          </a:r>
          <a:r>
            <a:rPr lang="en-ID" sz="2000" kern="1200" dirty="0"/>
            <a:t> </a:t>
          </a:r>
          <a:r>
            <a:rPr lang="en-ID" sz="2000" kern="1200" dirty="0" err="1"/>
            <a:t>alat</a:t>
          </a:r>
          <a:r>
            <a:rPr lang="en-ID" sz="2000" kern="1200" dirty="0"/>
            <a:t> </a:t>
          </a:r>
          <a:r>
            <a:rPr lang="en-ID" sz="2000" kern="1200" dirty="0" err="1"/>
            <a:t>utama</a:t>
          </a:r>
          <a:r>
            <a:rPr lang="en-ID" sz="2000" kern="1200" dirty="0"/>
            <a:t> </a:t>
          </a:r>
          <a:r>
            <a:rPr lang="en-ID" sz="2000" kern="1200" dirty="0" err="1"/>
            <a:t>perawat</a:t>
          </a:r>
          <a:r>
            <a:rPr lang="en-ID" sz="2000" kern="1200" dirty="0"/>
            <a:t> </a:t>
          </a:r>
          <a:r>
            <a:rPr lang="en-ID" sz="2000" kern="1200" dirty="0" err="1"/>
            <a:t>dalam</a:t>
          </a:r>
          <a:r>
            <a:rPr lang="en-ID" sz="2000" kern="1200" dirty="0"/>
            <a:t> </a:t>
          </a:r>
          <a:r>
            <a:rPr lang="en-ID" sz="2000" kern="1200" dirty="0" err="1"/>
            <a:t>menyampaikan</a:t>
          </a:r>
          <a:r>
            <a:rPr lang="en-ID" sz="2000" kern="1200" dirty="0"/>
            <a:t> </a:t>
          </a:r>
          <a:r>
            <a:rPr lang="en-ID" sz="2000" kern="1200" dirty="0" err="1"/>
            <a:t>empati</a:t>
          </a:r>
          <a:r>
            <a:rPr lang="en-ID" sz="2000" kern="1200" dirty="0"/>
            <a:t>, rasa </a:t>
          </a:r>
          <a:r>
            <a:rPr lang="en-ID" sz="2000" kern="1200" dirty="0" err="1"/>
            <a:t>hormat</a:t>
          </a:r>
          <a:r>
            <a:rPr lang="en-ID" sz="2000" kern="1200" dirty="0"/>
            <a:t> dan regimen </a:t>
          </a:r>
          <a:r>
            <a:rPr lang="en-ID" sz="2000" kern="1200" dirty="0" err="1"/>
            <a:t>keperawatan</a:t>
          </a:r>
          <a:r>
            <a:rPr lang="en-ID" sz="2000" kern="1200" dirty="0"/>
            <a:t> pada </a:t>
          </a:r>
          <a:r>
            <a:rPr lang="en-ID" sz="2000" kern="1200" dirty="0" err="1"/>
            <a:t>anak</a:t>
          </a:r>
          <a:r>
            <a:rPr lang="en-ID" sz="2000" kern="1200" dirty="0"/>
            <a:t> dan </a:t>
          </a:r>
          <a:r>
            <a:rPr lang="en-ID" sz="2000" kern="1200" dirty="0" err="1"/>
            <a:t>keluarga</a:t>
          </a:r>
          <a:r>
            <a:rPr lang="en-ID" sz="2000" kern="1200" dirty="0"/>
            <a:t>. </a:t>
          </a:r>
        </a:p>
      </dsp:txBody>
      <dsp:txXfrm>
        <a:off x="288202" y="609007"/>
        <a:ext cx="5020822" cy="1569007"/>
      </dsp:txXfrm>
    </dsp:sp>
    <dsp:sp modelId="{D344C303-D0BC-3049-9863-FEF6FC861242}">
      <dsp:nvSpPr>
        <dsp:cNvPr id="0" name=""/>
        <dsp:cNvSpPr/>
      </dsp:nvSpPr>
      <dsp:spPr>
        <a:xfrm>
          <a:off x="79001" y="382373"/>
          <a:ext cx="1098304" cy="1647457"/>
        </a:xfrm>
        <a:prstGeom prst="rect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4EC693-82AD-164F-8D1C-FDB53FE4FDF6}">
      <dsp:nvSpPr>
        <dsp:cNvPr id="0" name=""/>
        <dsp:cNvSpPr/>
      </dsp:nvSpPr>
      <dsp:spPr>
        <a:xfrm>
          <a:off x="5741358" y="609007"/>
          <a:ext cx="5020822" cy="1569007"/>
        </a:xfrm>
        <a:prstGeom prst="rect">
          <a:avLst/>
        </a:prstGeom>
        <a:solidFill>
          <a:schemeClr val="accent6">
            <a:alpha val="4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2741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 dirty="0" err="1"/>
            <a:t>Komunikasi</a:t>
          </a:r>
          <a:r>
            <a:rPr lang="en-ID" sz="2000" kern="1200" dirty="0"/>
            <a:t> </a:t>
          </a:r>
          <a:r>
            <a:rPr lang="en-ID" sz="2000" kern="1200" dirty="0" err="1"/>
            <a:t>efektif</a:t>
          </a:r>
          <a:r>
            <a:rPr lang="en-ID" sz="2000" kern="1200" dirty="0"/>
            <a:t> juga </a:t>
          </a:r>
          <a:r>
            <a:rPr lang="en-ID" sz="2000" kern="1200" dirty="0" err="1"/>
            <a:t>merupakan</a:t>
          </a:r>
          <a:r>
            <a:rPr lang="en-ID" sz="2000" kern="1200" dirty="0"/>
            <a:t> </a:t>
          </a:r>
          <a:r>
            <a:rPr lang="en-ID" sz="2000" kern="1200" dirty="0" err="1"/>
            <a:t>hal</a:t>
          </a:r>
          <a:r>
            <a:rPr lang="en-ID" sz="2000" kern="1200" dirty="0"/>
            <a:t> yang sangat </a:t>
          </a:r>
          <a:r>
            <a:rPr lang="en-ID" sz="2000" kern="1200" dirty="0" err="1"/>
            <a:t>penting</a:t>
          </a:r>
          <a:r>
            <a:rPr lang="en-ID" sz="2000" kern="1200" dirty="0"/>
            <a:t> dan </a:t>
          </a:r>
          <a:r>
            <a:rPr lang="en-ID" sz="2000" kern="1200" dirty="0" err="1"/>
            <a:t>kunci</a:t>
          </a:r>
          <a:r>
            <a:rPr lang="en-ID" sz="2000" kern="1200" dirty="0"/>
            <a:t> </a:t>
          </a:r>
          <a:r>
            <a:rPr lang="en-ID" sz="2000" kern="1200" dirty="0" err="1"/>
            <a:t>suksesnya</a:t>
          </a:r>
          <a:r>
            <a:rPr lang="en-ID" sz="2000" kern="1200" dirty="0"/>
            <a:t> </a:t>
          </a:r>
          <a:r>
            <a:rPr lang="en-ID" sz="2000" kern="1200" dirty="0" err="1"/>
            <a:t>pemberian</a:t>
          </a:r>
          <a:r>
            <a:rPr lang="en-ID" sz="2000" kern="1200" dirty="0"/>
            <a:t> </a:t>
          </a:r>
          <a:r>
            <a:rPr lang="en-ID" sz="2000" kern="1200" dirty="0" err="1"/>
            <a:t>asuhan</a:t>
          </a:r>
          <a:r>
            <a:rPr lang="en-ID" sz="2000" kern="1200" dirty="0"/>
            <a:t> </a:t>
          </a:r>
          <a:r>
            <a:rPr lang="en-ID" sz="2000" kern="1200" dirty="0" err="1"/>
            <a:t>keperawatan</a:t>
          </a:r>
          <a:r>
            <a:rPr lang="en-ID" sz="2000" kern="1200" dirty="0"/>
            <a:t>/ </a:t>
          </a:r>
          <a:r>
            <a:rPr lang="en-ID" sz="2000" kern="1200" dirty="0" err="1"/>
            <a:t>ketaatan</a:t>
          </a:r>
          <a:r>
            <a:rPr lang="en-ID" sz="2000" kern="1200" dirty="0"/>
            <a:t> pada regimen </a:t>
          </a:r>
          <a:r>
            <a:rPr lang="en-ID" sz="2000" kern="1200" dirty="0" err="1"/>
            <a:t>keperawatan</a:t>
          </a:r>
          <a:r>
            <a:rPr lang="en-ID" sz="1200" kern="1200" dirty="0"/>
            <a:t>.</a:t>
          </a:r>
        </a:p>
      </dsp:txBody>
      <dsp:txXfrm>
        <a:off x="5741358" y="609007"/>
        <a:ext cx="5020822" cy="1569007"/>
      </dsp:txXfrm>
    </dsp:sp>
    <dsp:sp modelId="{945885D3-56AA-264C-BCBC-BCD522EE3A0C}">
      <dsp:nvSpPr>
        <dsp:cNvPr id="0" name=""/>
        <dsp:cNvSpPr/>
      </dsp:nvSpPr>
      <dsp:spPr>
        <a:xfrm>
          <a:off x="5532157" y="382373"/>
          <a:ext cx="1098304" cy="1647457"/>
        </a:xfrm>
        <a:prstGeom prst="rect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533E6-5B24-714A-B144-A4C216401EF8}">
      <dsp:nvSpPr>
        <dsp:cNvPr id="0" name=""/>
        <dsp:cNvSpPr/>
      </dsp:nvSpPr>
      <dsp:spPr>
        <a:xfrm>
          <a:off x="56654" y="2494552"/>
          <a:ext cx="5329552" cy="1748328"/>
        </a:xfrm>
        <a:prstGeom prst="rect">
          <a:avLst/>
        </a:prstGeom>
        <a:solidFill>
          <a:schemeClr val="accent6">
            <a:alpha val="4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2741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 dirty="0" err="1"/>
            <a:t>Penelitian</a:t>
          </a:r>
          <a:r>
            <a:rPr lang="en-ID" sz="2000" kern="1200" dirty="0"/>
            <a:t> </a:t>
          </a:r>
          <a:r>
            <a:rPr lang="en-ID" sz="2000" kern="1200" dirty="0" err="1"/>
            <a:t>telah</a:t>
          </a:r>
          <a:r>
            <a:rPr lang="en-ID" sz="2000" kern="1200" dirty="0"/>
            <a:t> </a:t>
          </a:r>
          <a:r>
            <a:rPr lang="en-ID" sz="2000" kern="1200" dirty="0" err="1"/>
            <a:t>menunjukkan</a:t>
          </a:r>
          <a:r>
            <a:rPr lang="en-ID" sz="2000" kern="1200" dirty="0"/>
            <a:t> </a:t>
          </a:r>
          <a:r>
            <a:rPr lang="en-ID" sz="2000" kern="1200" dirty="0" err="1"/>
            <a:t>bahwa</a:t>
          </a:r>
          <a:r>
            <a:rPr lang="en-ID" sz="2000" kern="1200" dirty="0"/>
            <a:t> </a:t>
          </a:r>
          <a:r>
            <a:rPr lang="en-ID" sz="2000" kern="1200" dirty="0" err="1"/>
            <a:t>komunikasi</a:t>
          </a:r>
          <a:r>
            <a:rPr lang="en-ID" sz="2000" kern="1200" dirty="0"/>
            <a:t> </a:t>
          </a:r>
          <a:r>
            <a:rPr lang="en-ID" sz="2000" kern="1200" dirty="0" err="1"/>
            <a:t>efektif</a:t>
          </a:r>
          <a:r>
            <a:rPr lang="en-ID" sz="2000" kern="1200" dirty="0"/>
            <a:t> yang </a:t>
          </a:r>
          <a:r>
            <a:rPr lang="en-ID" sz="2000" kern="1200" dirty="0" err="1"/>
            <a:t>berpusat</a:t>
          </a:r>
          <a:r>
            <a:rPr lang="en-ID" sz="2000" kern="1200" dirty="0"/>
            <a:t> pada </a:t>
          </a:r>
          <a:r>
            <a:rPr lang="en-ID" sz="2000" kern="1200" dirty="0" err="1"/>
            <a:t>pasien</a:t>
          </a:r>
          <a:r>
            <a:rPr lang="en-ID" sz="2000" kern="1200" dirty="0"/>
            <a:t> dan </a:t>
          </a:r>
          <a:r>
            <a:rPr lang="en-ID" sz="2000" kern="1200" dirty="0" err="1"/>
            <a:t>keluarga</a:t>
          </a:r>
          <a:r>
            <a:rPr lang="en-ID" sz="2000" kern="1200" dirty="0"/>
            <a:t>, </a:t>
          </a:r>
          <a:r>
            <a:rPr lang="en-ID" sz="2000" kern="1200" dirty="0" err="1"/>
            <a:t>mampu</a:t>
          </a:r>
          <a:r>
            <a:rPr lang="en-ID" sz="2000" kern="1200" dirty="0"/>
            <a:t> </a:t>
          </a:r>
          <a:r>
            <a:rPr lang="en-ID" sz="2000" kern="1200" dirty="0" err="1"/>
            <a:t>meningkatkan</a:t>
          </a:r>
          <a:r>
            <a:rPr lang="en-ID" sz="2000" kern="1200" dirty="0"/>
            <a:t> </a:t>
          </a:r>
          <a:r>
            <a:rPr lang="en-ID" sz="2000" kern="1200" dirty="0" err="1"/>
            <a:t>kepuasan</a:t>
          </a:r>
          <a:r>
            <a:rPr lang="en-ID" sz="2000" kern="1200" dirty="0"/>
            <a:t> </a:t>
          </a:r>
          <a:r>
            <a:rPr lang="en-ID" sz="2000" kern="1200" dirty="0" err="1"/>
            <a:t>pasien</a:t>
          </a:r>
          <a:r>
            <a:rPr lang="en-ID" sz="2000" kern="1200" dirty="0"/>
            <a:t> (Griffith et al., 2003; Little et al., 2001). </a:t>
          </a:r>
        </a:p>
      </dsp:txBody>
      <dsp:txXfrm>
        <a:off x="56654" y="2494552"/>
        <a:ext cx="5329552" cy="1748328"/>
      </dsp:txXfrm>
    </dsp:sp>
    <dsp:sp modelId="{B2C87CB2-AC6B-D341-9A1E-708CD4004613}">
      <dsp:nvSpPr>
        <dsp:cNvPr id="0" name=""/>
        <dsp:cNvSpPr/>
      </dsp:nvSpPr>
      <dsp:spPr>
        <a:xfrm>
          <a:off x="1818" y="2357578"/>
          <a:ext cx="1098304" cy="1647457"/>
        </a:xfrm>
        <a:prstGeom prst="rect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2870C7-1336-9443-80EF-68321FAF1061}">
      <dsp:nvSpPr>
        <dsp:cNvPr id="0" name=""/>
        <dsp:cNvSpPr/>
      </dsp:nvSpPr>
      <dsp:spPr>
        <a:xfrm>
          <a:off x="5818540" y="2629043"/>
          <a:ext cx="5020822" cy="1569007"/>
        </a:xfrm>
        <a:prstGeom prst="rect">
          <a:avLst/>
        </a:prstGeom>
        <a:solidFill>
          <a:schemeClr val="accent6">
            <a:alpha val="4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2741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300" b="1" kern="1200" dirty="0" err="1"/>
            <a:t>Penelitian</a:t>
          </a:r>
          <a:r>
            <a:rPr lang="en-ID" sz="1300" b="1" kern="1200" dirty="0"/>
            <a:t> lain juga </a:t>
          </a:r>
          <a:r>
            <a:rPr lang="en-ID" sz="1300" b="1" kern="1200" dirty="0" err="1"/>
            <a:t>melaporkan</a:t>
          </a:r>
          <a:r>
            <a:rPr lang="en-ID" sz="1300" b="1" kern="1200" dirty="0"/>
            <a:t> </a:t>
          </a:r>
          <a:r>
            <a:rPr lang="en-ID" sz="1300" b="1" kern="1200" dirty="0" err="1"/>
            <a:t>bahwa</a:t>
          </a:r>
          <a:r>
            <a:rPr lang="en-ID" sz="1300" b="1" kern="1200" dirty="0"/>
            <a:t> </a:t>
          </a:r>
          <a:r>
            <a:rPr lang="en-ID" sz="1300" b="1" kern="1200" dirty="0" err="1"/>
            <a:t>ketaatan</a:t>
          </a:r>
          <a:r>
            <a:rPr lang="en-ID" sz="1300" b="1" kern="1200" dirty="0"/>
            <a:t> </a:t>
          </a:r>
          <a:r>
            <a:rPr lang="en-ID" sz="1300" b="1" kern="1200" dirty="0" err="1"/>
            <a:t>pasien</a:t>
          </a:r>
          <a:r>
            <a:rPr lang="en-ID" sz="1300" b="1" kern="1200" dirty="0"/>
            <a:t> </a:t>
          </a:r>
          <a:r>
            <a:rPr lang="en-ID" sz="1300" b="1" kern="1200" dirty="0" err="1"/>
            <a:t>terhadap</a:t>
          </a:r>
          <a:r>
            <a:rPr lang="en-ID" sz="1300" b="1" kern="1200" dirty="0"/>
            <a:t> regimen </a:t>
          </a:r>
          <a:r>
            <a:rPr lang="en-ID" sz="1300" b="1" kern="1200" dirty="0" err="1"/>
            <a:t>keperawatan</a:t>
          </a:r>
          <a:r>
            <a:rPr lang="en-ID" sz="1300" b="1" kern="1200" dirty="0"/>
            <a:t> </a:t>
          </a:r>
          <a:r>
            <a:rPr lang="en-ID" sz="1300" b="1" kern="1200" dirty="0" err="1"/>
            <a:t>meningkat</a:t>
          </a:r>
          <a:r>
            <a:rPr lang="en-ID" sz="1300" b="1" kern="1200" dirty="0"/>
            <a:t> </a:t>
          </a:r>
          <a:r>
            <a:rPr lang="en-ID" sz="1300" b="1" kern="1200" dirty="0" err="1"/>
            <a:t>dengan</a:t>
          </a:r>
          <a:r>
            <a:rPr lang="en-ID" sz="1300" b="1" kern="1200" dirty="0"/>
            <a:t> </a:t>
          </a:r>
          <a:r>
            <a:rPr lang="en-ID" sz="1300" b="1" kern="1200" dirty="0" err="1"/>
            <a:t>peningkatan</a:t>
          </a:r>
          <a:r>
            <a:rPr lang="en-ID" sz="1300" b="1" kern="1200" dirty="0"/>
            <a:t> </a:t>
          </a:r>
          <a:r>
            <a:rPr lang="en-ID" sz="1300" b="1" kern="1200" dirty="0" err="1"/>
            <a:t>komunikasi</a:t>
          </a:r>
          <a:r>
            <a:rPr lang="en-ID" sz="1300" b="1" kern="1200" dirty="0"/>
            <a:t> </a:t>
          </a:r>
          <a:r>
            <a:rPr lang="en-ID" sz="1300" b="1" kern="1200" dirty="0" err="1"/>
            <a:t>antara</a:t>
          </a:r>
          <a:r>
            <a:rPr lang="en-ID" sz="1300" b="1" kern="1200" dirty="0"/>
            <a:t> </a:t>
          </a:r>
          <a:r>
            <a:rPr lang="en-ID" sz="1300" b="1" kern="1200" dirty="0" err="1"/>
            <a:t>perawat</a:t>
          </a:r>
          <a:r>
            <a:rPr lang="en-ID" sz="1300" b="1" kern="1200" dirty="0"/>
            <a:t> - </a:t>
          </a:r>
          <a:r>
            <a:rPr lang="en-ID" sz="1300" b="1" kern="1200" dirty="0" err="1"/>
            <a:t>pasien</a:t>
          </a:r>
          <a:r>
            <a:rPr lang="en-ID" sz="1300" b="1" kern="1200" dirty="0"/>
            <a:t> – </a:t>
          </a:r>
          <a:r>
            <a:rPr lang="en-ID" sz="1300" b="1" kern="1200" dirty="0" err="1"/>
            <a:t>keluarga</a:t>
          </a:r>
          <a:r>
            <a:rPr lang="en-ID" sz="1300" b="1" kern="1200" dirty="0"/>
            <a:t>. </a:t>
          </a:r>
          <a:r>
            <a:rPr lang="en-ID" sz="1300" b="1" kern="1200" dirty="0" err="1"/>
            <a:t>Ketaatan</a:t>
          </a:r>
          <a:r>
            <a:rPr lang="en-ID" sz="1300" b="1" kern="1200" dirty="0"/>
            <a:t> </a:t>
          </a:r>
          <a:r>
            <a:rPr lang="en-ID" sz="1300" b="1" kern="1200" dirty="0" err="1"/>
            <a:t>pasien</a:t>
          </a:r>
          <a:r>
            <a:rPr lang="en-ID" sz="1300" b="1" kern="1200" dirty="0"/>
            <a:t> dan </a:t>
          </a:r>
          <a:r>
            <a:rPr lang="en-ID" sz="1300" b="1" kern="1200" dirty="0" err="1"/>
            <a:t>keluarga</a:t>
          </a:r>
          <a:r>
            <a:rPr lang="en-ID" sz="1300" b="1" kern="1200" dirty="0"/>
            <a:t> </a:t>
          </a:r>
          <a:r>
            <a:rPr lang="en-ID" sz="1300" b="1" kern="1200" dirty="0" err="1"/>
            <a:t>terhadap</a:t>
          </a:r>
          <a:r>
            <a:rPr lang="en-ID" sz="1300" b="1" kern="1200" dirty="0"/>
            <a:t> </a:t>
          </a:r>
          <a:r>
            <a:rPr lang="en-ID" sz="1300" b="1" kern="1200" dirty="0" err="1"/>
            <a:t>terapi</a:t>
          </a:r>
          <a:r>
            <a:rPr lang="en-ID" sz="1300" b="1" kern="1200" dirty="0"/>
            <a:t> yang </a:t>
          </a:r>
          <a:r>
            <a:rPr lang="en-ID" sz="1300" b="1" kern="1200" dirty="0" err="1"/>
            <a:t>telah</a:t>
          </a:r>
          <a:r>
            <a:rPr lang="en-ID" sz="1300" b="1" kern="1200" dirty="0"/>
            <a:t> </a:t>
          </a:r>
          <a:r>
            <a:rPr lang="en-ID" sz="1300" b="1" kern="1200" dirty="0" err="1"/>
            <a:t>direncanakan</a:t>
          </a:r>
          <a:r>
            <a:rPr lang="en-ID" sz="1300" b="1" kern="1200" dirty="0"/>
            <a:t> </a:t>
          </a:r>
          <a:r>
            <a:rPr lang="en-ID" sz="1300" b="1" kern="1200" dirty="0" err="1"/>
            <a:t>meningkatkan</a:t>
          </a:r>
          <a:r>
            <a:rPr lang="en-ID" sz="1300" b="1" kern="1200" dirty="0"/>
            <a:t> </a:t>
          </a:r>
          <a:r>
            <a:rPr lang="en-ID" sz="1300" b="1" kern="1200" dirty="0" err="1"/>
            <a:t>pencapain</a:t>
          </a:r>
          <a:r>
            <a:rPr lang="en-ID" sz="1300" b="1" kern="1200" dirty="0"/>
            <a:t> </a:t>
          </a:r>
          <a:r>
            <a:rPr lang="en-ID" sz="1300" b="1" kern="1200" dirty="0" err="1"/>
            <a:t>hasil</a:t>
          </a:r>
          <a:r>
            <a:rPr lang="en-ID" sz="1300" b="1" kern="1200" dirty="0"/>
            <a:t> </a:t>
          </a:r>
          <a:r>
            <a:rPr lang="en-ID" sz="1300" b="1" kern="1200" dirty="0" err="1"/>
            <a:t>perawatan</a:t>
          </a:r>
          <a:r>
            <a:rPr lang="en-ID" sz="1300" b="1" kern="1200" dirty="0"/>
            <a:t> (Arora, 2003) yang pada </a:t>
          </a:r>
          <a:r>
            <a:rPr lang="en-ID" sz="1300" b="1" kern="1200" dirty="0" err="1"/>
            <a:t>akhirnya</a:t>
          </a:r>
          <a:r>
            <a:rPr lang="en-ID" sz="1300" b="1" kern="1200" dirty="0"/>
            <a:t> </a:t>
          </a:r>
          <a:r>
            <a:rPr lang="en-ID" sz="1300" b="1" kern="1200" dirty="0" err="1"/>
            <a:t>mampu</a:t>
          </a:r>
          <a:r>
            <a:rPr lang="en-ID" sz="1300" b="1" kern="1200" dirty="0"/>
            <a:t> </a:t>
          </a:r>
          <a:r>
            <a:rPr lang="en-ID" sz="1300" b="1" kern="1200" dirty="0" err="1"/>
            <a:t>menurunkan</a:t>
          </a:r>
          <a:r>
            <a:rPr lang="en-ID" sz="1300" b="1" kern="1200" dirty="0"/>
            <a:t> </a:t>
          </a:r>
          <a:r>
            <a:rPr lang="en-ID" sz="1300" b="1" kern="1200" dirty="0" err="1"/>
            <a:t>biaya</a:t>
          </a:r>
          <a:r>
            <a:rPr lang="en-ID" sz="1300" b="1" kern="1200" dirty="0"/>
            <a:t> </a:t>
          </a:r>
          <a:r>
            <a:rPr lang="en-ID" sz="1300" b="1" kern="1200" dirty="0" err="1"/>
            <a:t>perawatan</a:t>
          </a:r>
          <a:r>
            <a:rPr lang="en-ID" sz="1300" b="1" kern="1200" dirty="0"/>
            <a:t> </a:t>
          </a:r>
          <a:r>
            <a:rPr lang="en-ID" sz="1300" b="1" kern="1200" dirty="0" err="1"/>
            <a:t>pasien</a:t>
          </a:r>
          <a:r>
            <a:rPr lang="en-ID" sz="1300" b="1" kern="1200" dirty="0"/>
            <a:t> (Ahrens et al, 2003). </a:t>
          </a:r>
        </a:p>
      </dsp:txBody>
      <dsp:txXfrm>
        <a:off x="5818540" y="2629043"/>
        <a:ext cx="5020822" cy="1569007"/>
      </dsp:txXfrm>
    </dsp:sp>
    <dsp:sp modelId="{0EA746F0-B10A-9545-AC20-80A07D6E5AB1}">
      <dsp:nvSpPr>
        <dsp:cNvPr id="0" name=""/>
        <dsp:cNvSpPr/>
      </dsp:nvSpPr>
      <dsp:spPr>
        <a:xfrm>
          <a:off x="5609339" y="2402409"/>
          <a:ext cx="1098304" cy="1647457"/>
        </a:xfrm>
        <a:prstGeom prst="rect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7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0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1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6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6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5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3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7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8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0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9A34EB6-48A7-F842-ADBE-69F906096E7E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E38E691-3DB0-7846-B9AC-EBE4FF5E3BF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107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F0A66-1A5A-D145-10E3-05B722F9C5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r>
              <a:rPr lang="en-US" dirty="0"/>
              <a:t> Pada Anak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D98349-D0B2-610B-AD82-F15BEE8FE1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Pratiwi</a:t>
            </a:r>
            <a:r>
              <a:rPr lang="en-US" dirty="0"/>
              <a:t>, </a:t>
            </a:r>
            <a:r>
              <a:rPr lang="en-US" dirty="0" err="1"/>
              <a:t>M.Kep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70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02C1F-A9A3-8BC3-A3AD-0977A9BBB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1055"/>
            <a:ext cx="10515600" cy="5705908"/>
          </a:xfrm>
        </p:spPr>
        <p:txBody>
          <a:bodyPr>
            <a:normAutofit fontScale="85000" lnSpcReduction="10000"/>
          </a:bodyPr>
          <a:lstStyle/>
          <a:p>
            <a:endParaRPr lang="en-ID" sz="1800" b="1" dirty="0">
              <a:effectLst/>
              <a:latin typeface="Arial" panose="020B0604020202020204" pitchFamily="34" charset="0"/>
            </a:endParaRPr>
          </a:p>
          <a:p>
            <a:endParaRPr lang="en-ID" sz="1800" b="1" dirty="0">
              <a:effectLst/>
              <a:latin typeface="Arial" panose="020B0604020202020204" pitchFamily="34" charset="0"/>
            </a:endParaRPr>
          </a:p>
          <a:p>
            <a:endParaRPr lang="en-ID" sz="1800" b="1" dirty="0">
              <a:effectLst/>
              <a:latin typeface="Arial" panose="020B0604020202020204" pitchFamily="34" charset="0"/>
            </a:endParaRPr>
          </a:p>
          <a:p>
            <a:endParaRPr lang="en-ID" sz="1800" b="1" dirty="0">
              <a:effectLst/>
              <a:latin typeface="Arial" panose="020B0604020202020204" pitchFamily="34" charset="0"/>
            </a:endParaRPr>
          </a:p>
          <a:p>
            <a:endParaRPr lang="en-ID" b="1" dirty="0">
              <a:latin typeface="Arial" panose="020B0604020202020204" pitchFamily="34" charset="0"/>
            </a:endParaRPr>
          </a:p>
          <a:p>
            <a:r>
              <a:rPr lang="en-ID" sz="1800" b="1" dirty="0" err="1">
                <a:effectLst/>
                <a:latin typeface="Arial" panose="020B0604020202020204" pitchFamily="34" charset="0"/>
              </a:rPr>
              <a:t>Prinsip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–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prinsip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untuk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berkomunikasi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dengan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anak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: </a:t>
            </a:r>
            <a:endParaRPr lang="en-ID" dirty="0"/>
          </a:p>
          <a:p>
            <a:pPr>
              <a:buFont typeface="+mj-lt"/>
              <a:buAutoNum type="arabicPeriod"/>
            </a:pPr>
            <a:r>
              <a:rPr lang="en-ID" sz="1800" b="1" dirty="0" err="1">
                <a:effectLst/>
                <a:latin typeface="Arial" panose="020B0604020202020204" pitchFamily="34" charset="0"/>
              </a:rPr>
              <a:t>Sesuai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dengan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usia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tumbuh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kembang</a:t>
            </a:r>
            <a:br>
              <a:rPr lang="en-ID" sz="1800" b="1" dirty="0">
                <a:effectLst/>
                <a:latin typeface="Arial" panose="020B0604020202020204" pitchFamily="34" charset="0"/>
              </a:rPr>
            </a:br>
            <a:r>
              <a:rPr lang="en-ID" sz="1800" dirty="0">
                <a:effectLst/>
                <a:latin typeface="ArialMT"/>
              </a:rPr>
              <a:t>Pada </a:t>
            </a:r>
            <a:r>
              <a:rPr lang="en-ID" sz="1800" dirty="0" err="1">
                <a:effectLst/>
                <a:latin typeface="ArialMT"/>
              </a:rPr>
              <a:t>saat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memperhatikan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tahapan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tumbuh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kembang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karena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memiliki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kemampuan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berbeda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sesuai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tahapan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tumbuh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kembangnya</a:t>
            </a:r>
            <a:r>
              <a:rPr lang="en-ID" sz="1800" dirty="0">
                <a:effectLst/>
                <a:latin typeface="ArialMT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ID" sz="1800" b="1" dirty="0" err="1">
                <a:effectLst/>
                <a:latin typeface="Arial" panose="020B0604020202020204" pitchFamily="34" charset="0"/>
              </a:rPr>
              <a:t>Memandang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anak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secara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holistic</a:t>
            </a:r>
            <a:br>
              <a:rPr lang="en-ID" sz="1800" b="1" dirty="0">
                <a:effectLst/>
                <a:latin typeface="Arial" panose="020B0604020202020204" pitchFamily="34" charset="0"/>
              </a:rPr>
            </a:br>
            <a:r>
              <a:rPr lang="en-ID" sz="1800" dirty="0">
                <a:effectLst/>
                <a:latin typeface="ArialMT"/>
              </a:rPr>
              <a:t>Ketika </a:t>
            </a:r>
            <a:r>
              <a:rPr lang="en-ID" sz="1800" dirty="0" err="1">
                <a:effectLst/>
                <a:latin typeface="ArialMT"/>
              </a:rPr>
              <a:t>berkomunikasi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memandang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holistic. 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ketika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sakit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sakit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fisik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melainkan</a:t>
            </a:r>
            <a:r>
              <a:rPr lang="en-ID" sz="1800" dirty="0">
                <a:effectLst/>
                <a:latin typeface="ArialMT"/>
              </a:rPr>
              <a:t> juga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sakit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psikososial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karena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perpisahan</a:t>
            </a:r>
            <a:r>
              <a:rPr lang="en-ID" sz="1800" dirty="0">
                <a:effectLst/>
                <a:latin typeface="ArialMT"/>
              </a:rPr>
              <a:t>/</a:t>
            </a:r>
            <a:r>
              <a:rPr lang="en-ID" sz="1800" dirty="0" err="1">
                <a:effectLst/>
                <a:latin typeface="ArialMT"/>
              </a:rPr>
              <a:t>kehilangan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teman</a:t>
            </a:r>
            <a:r>
              <a:rPr lang="en-ID" sz="1800" dirty="0">
                <a:effectLst/>
                <a:latin typeface="ArialMT"/>
              </a:rPr>
              <a:t>). </a:t>
            </a:r>
          </a:p>
          <a:p>
            <a:pPr>
              <a:buFont typeface="+mj-lt"/>
              <a:buAutoNum type="arabicPeriod" startAt="3"/>
            </a:pPr>
            <a:r>
              <a:rPr lang="en-ID" sz="1800" b="1" dirty="0">
                <a:effectLst/>
                <a:latin typeface="Arial" panose="020B0604020202020204" pitchFamily="34" charset="0"/>
              </a:rPr>
              <a:t>Positive dan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mengutamakan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kekuatan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(strength-based approach) </a:t>
            </a:r>
            <a:endParaRPr lang="en-ID" sz="1800" dirty="0">
              <a:effectLst/>
              <a:latin typeface="ArialMT"/>
            </a:endParaRPr>
          </a:p>
          <a:p>
            <a:pPr marL="0" indent="0">
              <a:buNone/>
            </a:pPr>
            <a:r>
              <a:rPr lang="en-ID" sz="1800" dirty="0" err="1">
                <a:effectLst/>
                <a:latin typeface="ArialMT"/>
              </a:rPr>
              <a:t>Mengunggulkan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kekuatan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kelebihan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penting</a:t>
            </a:r>
            <a:r>
              <a:rPr lang="en-ID" sz="1800" dirty="0">
                <a:effectLst/>
                <a:latin typeface="ArialMT"/>
              </a:rPr>
              <a:t> agar 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merasa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adekuat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dirawat</a:t>
            </a:r>
            <a:r>
              <a:rPr lang="en-ID" sz="1800" dirty="0">
                <a:effectLst/>
                <a:latin typeface="ArialMT"/>
              </a:rPr>
              <a:t> di </a:t>
            </a:r>
            <a:r>
              <a:rPr lang="en-ID" sz="1800" dirty="0" err="1">
                <a:effectLst/>
                <a:latin typeface="ArialMT"/>
              </a:rPr>
              <a:t>rumah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sakit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>
              <a:buFont typeface="+mj-lt"/>
              <a:buAutoNum type="arabicPeriod" startAt="3"/>
            </a:pPr>
            <a:r>
              <a:rPr lang="en-ID" sz="1800" b="1" dirty="0">
                <a:effectLst/>
                <a:latin typeface="Arial" panose="020B0604020202020204" pitchFamily="34" charset="0"/>
              </a:rPr>
              <a:t>Mampu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memenuhi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kebutuhan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anak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termasuk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anak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dengan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disabilitas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/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ketidakmampuan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yang lain. </a:t>
            </a:r>
            <a:endParaRPr lang="en-ID" sz="1800" dirty="0">
              <a:effectLst/>
              <a:latin typeface="ArialMT"/>
            </a:endParaRPr>
          </a:p>
          <a:p>
            <a:pPr marL="0" indent="0">
              <a:buNone/>
            </a:pPr>
            <a:r>
              <a:rPr lang="en-ID" sz="1800" dirty="0" err="1">
                <a:effectLst/>
                <a:latin typeface="ArialMT"/>
              </a:rPr>
              <a:t>Selain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memiliki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tahapan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tumbuh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kembang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spesifik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beberapa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mungkin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memiliki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keterbatasan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mengganggu</a:t>
            </a:r>
            <a:r>
              <a:rPr lang="en-ID" sz="1800" dirty="0">
                <a:effectLst/>
                <a:latin typeface="ArialMT"/>
              </a:rPr>
              <a:t> proses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memperhatikan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hambatan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supaya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menyiapkan</a:t>
            </a:r>
            <a:r>
              <a:rPr lang="en-ID" sz="1800" dirty="0">
                <a:effectLst/>
                <a:latin typeface="ArialMT"/>
              </a:rPr>
              <a:t>/</a:t>
            </a:r>
            <a:r>
              <a:rPr lang="en-ID" sz="1800" dirty="0" err="1">
                <a:effectLst/>
                <a:latin typeface="ArialMT"/>
              </a:rPr>
              <a:t>memfasilitasi</a:t>
            </a:r>
            <a:r>
              <a:rPr lang="en-ID" sz="1800" dirty="0">
                <a:effectLst/>
                <a:latin typeface="ArialMT"/>
              </a:rPr>
              <a:t> proses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agar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efektif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226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D305C-A053-020A-CED6-4E198358A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3771"/>
            <a:ext cx="10515600" cy="5393192"/>
          </a:xfrm>
        </p:spPr>
        <p:txBody>
          <a:bodyPr/>
          <a:lstStyle/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Teknik –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teknik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komunikasi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yang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dapat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digunakan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pada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pasien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anak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A. Teknik Verbal </a:t>
            </a:r>
            <a:endParaRPr lang="en-ID" dirty="0"/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1.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Pesan“saya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”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Pergunakanlah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istilah</a:t>
            </a:r>
            <a:r>
              <a:rPr lang="en-ID" sz="1800" dirty="0">
                <a:effectLst/>
                <a:latin typeface="ArialMT"/>
              </a:rPr>
              <a:t> “</a:t>
            </a:r>
            <a:r>
              <a:rPr lang="en-ID" sz="1800" dirty="0" err="1">
                <a:effectLst/>
                <a:latin typeface="ArialMT"/>
              </a:rPr>
              <a:t>saya</a:t>
            </a:r>
            <a:r>
              <a:rPr lang="en-ID" sz="1800" dirty="0">
                <a:effectLst/>
                <a:latin typeface="ArialMT"/>
              </a:rPr>
              <a:t>” dan </a:t>
            </a:r>
            <a:r>
              <a:rPr lang="en-ID" sz="1800" dirty="0" err="1">
                <a:effectLst/>
                <a:latin typeface="ArialMT"/>
              </a:rPr>
              <a:t>hindari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penggunaan</a:t>
            </a:r>
            <a:r>
              <a:rPr lang="en-ID" sz="1800" dirty="0">
                <a:effectLst/>
                <a:latin typeface="ArialMT"/>
              </a:rPr>
              <a:t> kata “</a:t>
            </a:r>
            <a:r>
              <a:rPr lang="en-ID" sz="1800" dirty="0" err="1">
                <a:effectLst/>
                <a:latin typeface="ArialMT"/>
              </a:rPr>
              <a:t>anda</a:t>
            </a:r>
            <a:r>
              <a:rPr lang="en-ID" sz="1800" dirty="0">
                <a:effectLst/>
                <a:latin typeface="ArialMT"/>
              </a:rPr>
              <a:t>”/”</a:t>
            </a:r>
            <a:r>
              <a:rPr lang="en-ID" sz="1800" dirty="0" err="1">
                <a:effectLst/>
                <a:latin typeface="ArialMT"/>
              </a:rPr>
              <a:t>kamu</a:t>
            </a:r>
            <a:r>
              <a:rPr lang="en-ID" sz="1800" dirty="0">
                <a:effectLst/>
                <a:latin typeface="ArialMT"/>
              </a:rPr>
              <a:t>”. </a:t>
            </a:r>
            <a:r>
              <a:rPr lang="en-ID" sz="1800" dirty="0" err="1">
                <a:effectLst/>
                <a:latin typeface="ArialMT"/>
              </a:rPr>
              <a:t>Penggunaaan</a:t>
            </a:r>
            <a:r>
              <a:rPr lang="en-ID" sz="1800" dirty="0">
                <a:effectLst/>
                <a:latin typeface="ArialMT"/>
              </a:rPr>
              <a:t> kata “</a:t>
            </a:r>
            <a:r>
              <a:rPr lang="en-ID" sz="1800" dirty="0" err="1">
                <a:effectLst/>
                <a:latin typeface="ArialMT"/>
              </a:rPr>
              <a:t>anda</a:t>
            </a:r>
            <a:r>
              <a:rPr lang="en-ID" sz="1800" dirty="0">
                <a:effectLst/>
                <a:latin typeface="ArialMT"/>
              </a:rPr>
              <a:t>”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menghakimi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</a:t>
            </a:r>
            <a:br>
              <a:rPr lang="en-ID" sz="1800" dirty="0">
                <a:effectLst/>
                <a:latin typeface="ArialMT"/>
              </a:rPr>
            </a:br>
            <a:r>
              <a:rPr lang="en-ID" sz="1800" b="1" dirty="0" err="1">
                <a:effectLst/>
                <a:latin typeface="Arial" panose="020B0604020202020204" pitchFamily="34" charset="0"/>
              </a:rPr>
              <a:t>Contoh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: </a:t>
            </a:r>
            <a:endParaRPr lang="en-ID" dirty="0"/>
          </a:p>
          <a:p>
            <a:pPr>
              <a:buFont typeface="Arial" panose="020B0604020202020204" pitchFamily="34" charset="0"/>
              <a:buChar char="•"/>
            </a:pPr>
            <a:r>
              <a:rPr lang="en-ID" sz="1800" dirty="0">
                <a:effectLst/>
                <a:latin typeface="Calibri" panose="020F0502020204030204" pitchFamily="34" charset="0"/>
              </a:rPr>
              <a:t>-  </a:t>
            </a:r>
            <a:r>
              <a:rPr lang="en-ID" sz="1800" dirty="0" err="1">
                <a:effectLst/>
                <a:latin typeface="ArialMT"/>
              </a:rPr>
              <a:t>Pesan</a:t>
            </a:r>
            <a:r>
              <a:rPr lang="en-ID" sz="1800" dirty="0">
                <a:effectLst/>
                <a:latin typeface="ArialMT"/>
              </a:rPr>
              <a:t> “Anda”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: “Anda sangat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tidak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patuh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dalam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mengikuti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program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pengobatan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yang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telah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di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berikan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oleh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dokter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dan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perawat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”. </a:t>
            </a:r>
            <a:endParaRPr lang="en-ID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D" sz="1800" dirty="0">
                <a:effectLst/>
                <a:latin typeface="Calibri" panose="020F0502020204030204" pitchFamily="34" charset="0"/>
              </a:rPr>
              <a:t>-  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Pesan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“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saya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”: “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saya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sangat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memperhatikan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jalannya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pengobatan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anda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karena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saya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ingin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pasien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saya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mencapai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status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kesehatan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yang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terbaik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. </a:t>
            </a:r>
            <a:endParaRPr lang="en-ID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244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088E2-E48B-9C69-5028-9D40A9E46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3954"/>
            <a:ext cx="10515600" cy="5563009"/>
          </a:xfrm>
        </p:spPr>
        <p:txBody>
          <a:bodyPr/>
          <a:lstStyle/>
          <a:p>
            <a:pPr>
              <a:buFont typeface="+mj-lt"/>
              <a:buAutoNum type="arabicPeriod" startAt="2"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 startAt="2"/>
            </a:pPr>
            <a:endParaRPr lang="en-ID" b="1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 startAt="2"/>
            </a:pPr>
            <a:r>
              <a:rPr lang="en-ID" sz="1800" b="1" dirty="0">
                <a:effectLst/>
                <a:latin typeface="Arial" panose="020B0604020202020204" pitchFamily="34" charset="0"/>
              </a:rPr>
              <a:t>Teknik orang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ketiga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ID" sz="1800" dirty="0">
                <a:effectLst/>
                <a:latin typeface="ArialMT"/>
              </a:rPr>
              <a:t>Teknik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biasanya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dipakai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usia</a:t>
            </a:r>
            <a:r>
              <a:rPr lang="en-ID" sz="1800" dirty="0">
                <a:effectLst/>
                <a:latin typeface="ArialMT"/>
              </a:rPr>
              <a:t> infant dan toddler.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menggunakan</a:t>
            </a:r>
            <a:r>
              <a:rPr lang="en-ID" sz="1800" dirty="0">
                <a:effectLst/>
                <a:latin typeface="ArialMT"/>
              </a:rPr>
              <a:t> orang </a:t>
            </a:r>
            <a:r>
              <a:rPr lang="en-ID" sz="1800" dirty="0" err="1">
                <a:effectLst/>
                <a:latin typeface="ArialMT"/>
              </a:rPr>
              <a:t>terdekat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seperti</a:t>
            </a:r>
            <a:r>
              <a:rPr lang="en-ID" sz="1800" dirty="0">
                <a:effectLst/>
                <a:latin typeface="ArialMT"/>
              </a:rPr>
              <a:t> ayah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ibu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fasilitator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berkomunikasi</a:t>
            </a:r>
            <a:r>
              <a:rPr lang="en-ID" sz="1800" dirty="0">
                <a:effectLst/>
                <a:latin typeface="ArialMT"/>
              </a:rPr>
              <a:t>. Teknik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di </a:t>
            </a:r>
            <a:r>
              <a:rPr lang="en-ID" sz="1800" dirty="0" err="1">
                <a:effectLst/>
                <a:latin typeface="ArialMT"/>
              </a:rPr>
              <a:t>anggap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bersahabat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kurang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mengancam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dibandingkan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bertanya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langsung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kepada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. Teknik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membuat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merasa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nyaman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mengungkapkan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terbuka</a:t>
            </a:r>
            <a:r>
              <a:rPr lang="en-ID" sz="1800" dirty="0">
                <a:effectLst/>
                <a:latin typeface="ArialMT"/>
              </a:rPr>
              <a:t>.</a:t>
            </a:r>
          </a:p>
          <a:p>
            <a:pPr marL="0" indent="0" algn="just">
              <a:buNone/>
            </a:pPr>
            <a:r>
              <a:rPr lang="en-ID" sz="1800" dirty="0" err="1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Contoh</a:t>
            </a:r>
            <a:r>
              <a:rPr lang="en-ID" sz="1800" dirty="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:</a:t>
            </a:r>
            <a:br>
              <a:rPr lang="en-ID" sz="1800" dirty="0">
                <a:effectLst/>
                <a:latin typeface="Arial" panose="020B0604020202020204" pitchFamily="34" charset="0"/>
              </a:rPr>
            </a:br>
            <a:r>
              <a:rPr lang="en-ID" sz="1800" dirty="0">
                <a:effectLst/>
                <a:latin typeface="ArialMT"/>
              </a:rPr>
              <a:t>Anak </a:t>
            </a:r>
            <a:r>
              <a:rPr lang="en-ID" sz="1800" dirty="0" err="1">
                <a:effectLst/>
                <a:latin typeface="ArialMT"/>
              </a:rPr>
              <a:t>biasanya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ketika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pertama</a:t>
            </a:r>
            <a:r>
              <a:rPr lang="en-ID" sz="1800" dirty="0">
                <a:effectLst/>
                <a:latin typeface="ArialMT"/>
              </a:rPr>
              <a:t> kali </a:t>
            </a:r>
            <a:r>
              <a:rPr lang="en-ID" sz="1800" dirty="0" err="1">
                <a:effectLst/>
                <a:latin typeface="ArialMT"/>
              </a:rPr>
              <a:t>bertemu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, Ketika </a:t>
            </a:r>
            <a:r>
              <a:rPr lang="en-ID" sz="1800" dirty="0" err="1">
                <a:effectLst/>
                <a:latin typeface="ArialMT"/>
              </a:rPr>
              <a:t>menanyakan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nama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berbicara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kepada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ibunya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kepada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boneka</a:t>
            </a:r>
            <a:r>
              <a:rPr lang="en-ID" sz="1800" dirty="0">
                <a:effectLst/>
                <a:latin typeface="ArialMT"/>
              </a:rPr>
              <a:t>/</a:t>
            </a:r>
            <a:r>
              <a:rPr lang="en-ID" sz="1800" dirty="0" err="1">
                <a:effectLst/>
                <a:latin typeface="ArialMT"/>
              </a:rPr>
              <a:t>mainan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kesayangan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dahulu</a:t>
            </a:r>
            <a:r>
              <a:rPr lang="en-ID" sz="1800" dirty="0">
                <a:effectLst/>
                <a:latin typeface="ArialMT"/>
              </a:rPr>
              <a:t>: </a:t>
            </a:r>
            <a:r>
              <a:rPr lang="en-ID" sz="1800" dirty="0" err="1">
                <a:effectLst/>
                <a:latin typeface="ArialMT"/>
              </a:rPr>
              <a:t>Assalamu’alaikum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selamat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pagi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boneka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cantik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siapa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namanya</a:t>
            </a:r>
            <a:r>
              <a:rPr lang="en-ID" sz="1800" dirty="0">
                <a:effectLst/>
                <a:latin typeface="ArialMT"/>
              </a:rPr>
              <a:t>? (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menjawab</a:t>
            </a:r>
            <a:r>
              <a:rPr lang="en-ID" sz="1800" dirty="0">
                <a:effectLst/>
                <a:latin typeface="ArialMT"/>
              </a:rPr>
              <a:t>). </a:t>
            </a:r>
            <a:r>
              <a:rPr lang="en-ID" sz="1800" dirty="0" err="1">
                <a:effectLst/>
                <a:latin typeface="ArialMT"/>
              </a:rPr>
              <a:t>Kemudian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melanjutkan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bertanya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melalui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perantara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boneka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tersebut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nama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yang di </a:t>
            </a:r>
            <a:r>
              <a:rPr lang="en-ID" sz="1800" dirty="0" err="1">
                <a:effectLst/>
                <a:latin typeface="ArialMT"/>
              </a:rPr>
              <a:t>rasakannya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sebagainya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sz="180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35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7EAF8-9EFC-982A-58F8-07B7D725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2149"/>
            <a:ext cx="10515600" cy="5314814"/>
          </a:xfrm>
        </p:spPr>
        <p:txBody>
          <a:bodyPr/>
          <a:lstStyle/>
          <a:p>
            <a:pPr>
              <a:buFont typeface="+mj-lt"/>
              <a:buAutoNum type="arabicPeriod" startAt="2"/>
            </a:pPr>
            <a:r>
              <a:rPr lang="en-ID" sz="1800" b="1" dirty="0" err="1">
                <a:effectLst/>
                <a:latin typeface="Arial" panose="020B0604020202020204" pitchFamily="34" charset="0"/>
              </a:rPr>
              <a:t>Respon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fasilitatif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ID" sz="1800" dirty="0" err="1">
                <a:effectLst/>
                <a:latin typeface="ArialMT"/>
              </a:rPr>
              <a:t>Respon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fasilitatif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merupakan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upaya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feedback </a:t>
            </a:r>
            <a:r>
              <a:rPr lang="en-ID" sz="1800" dirty="0" err="1">
                <a:effectLst/>
                <a:latin typeface="ArialMT"/>
              </a:rPr>
              <a:t>terhadap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ungkapan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menfasilitasi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harus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mampu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respon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positif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mengekspresikan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mendominasi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percakapan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teknik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mendengar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perhatian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empati</a:t>
            </a:r>
            <a:r>
              <a:rPr lang="en-ID" sz="1800" dirty="0">
                <a:effectLst/>
                <a:latin typeface="ArialMT"/>
              </a:rPr>
              <a:t>, dan </a:t>
            </a:r>
            <a:r>
              <a:rPr lang="en-ID" sz="1800" dirty="0" err="1">
                <a:effectLst/>
                <a:latin typeface="ArialMT"/>
              </a:rPr>
              <a:t>cerminkan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kembali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isi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pernyataan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mereka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ungkapkan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Respon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dilakukan</a:t>
            </a:r>
            <a:r>
              <a:rPr lang="en-ID" sz="1800" dirty="0">
                <a:effectLst/>
                <a:latin typeface="ArialMT"/>
              </a:rPr>
              <a:t> oleh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boleh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menghakimi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sz="1800" dirty="0"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en-ID" sz="1800" dirty="0">
              <a:effectLst/>
              <a:latin typeface="ArialMT"/>
            </a:endParaRPr>
          </a:p>
          <a:p>
            <a:pPr marL="0" indent="0" algn="just">
              <a:buNone/>
            </a:pPr>
            <a:r>
              <a:rPr lang="en-ID" sz="1800" dirty="0" err="1">
                <a:effectLst/>
                <a:latin typeface="ArialMT"/>
              </a:rPr>
              <a:t>Contoh</a:t>
            </a:r>
            <a:r>
              <a:rPr lang="en-ID" sz="1800" dirty="0">
                <a:effectLst/>
                <a:latin typeface="ArialMT"/>
              </a:rPr>
              <a:t>:</a:t>
            </a:r>
            <a:r>
              <a:rPr lang="en-ID" sz="1800" dirty="0">
                <a:effectLst/>
                <a:latin typeface="Tahoma" panose="020B0604030504040204" pitchFamily="34" charset="0"/>
              </a:rPr>
              <a:t> </a:t>
            </a:r>
            <a:r>
              <a:rPr lang="en-ID" sz="1800" dirty="0" err="1">
                <a:effectLst/>
                <a:latin typeface="ArialMT"/>
              </a:rPr>
              <a:t>Bila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berkata</a:t>
            </a:r>
            <a:r>
              <a:rPr lang="en-ID" sz="1800" dirty="0">
                <a:effectLst/>
                <a:latin typeface="ArialMT"/>
              </a:rPr>
              <a:t>, “Saya </a:t>
            </a:r>
            <a:r>
              <a:rPr lang="en-ID" sz="1800" dirty="0" err="1">
                <a:effectLst/>
                <a:latin typeface="ArialMT"/>
              </a:rPr>
              <a:t>benci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ketika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dating dan </a:t>
            </a:r>
            <a:r>
              <a:rPr lang="en-ID" sz="1800" dirty="0" err="1">
                <a:effectLst/>
                <a:latin typeface="ArialMT"/>
              </a:rPr>
              <a:t>menyuntikkan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obat</a:t>
            </a:r>
            <a:r>
              <a:rPr lang="en-ID" sz="1800" dirty="0">
                <a:effectLst/>
                <a:latin typeface="ArialMT"/>
              </a:rPr>
              <a:t>” </a:t>
            </a:r>
            <a:r>
              <a:rPr lang="en-ID" sz="1800" dirty="0" err="1">
                <a:effectLst/>
                <a:latin typeface="ArialMT"/>
              </a:rPr>
              <a:t>respon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fasilitatifnya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: “</a:t>
            </a:r>
            <a:r>
              <a:rPr lang="en-ID" sz="1800" dirty="0" err="1">
                <a:effectLst/>
                <a:latin typeface="ArialMT"/>
              </a:rPr>
              <a:t>Kamu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>
                <a:latin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ArialMT"/>
              </a:rPr>
              <a:t>merasa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senang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dilakukan</a:t>
            </a:r>
            <a:r>
              <a:rPr lang="en-ID" sz="1800" dirty="0">
                <a:effectLst/>
                <a:latin typeface="ArialMT"/>
              </a:rPr>
              <a:t> oleh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padamu</a:t>
            </a:r>
            <a:r>
              <a:rPr lang="en-ID" sz="1800" dirty="0">
                <a:effectLst/>
                <a:latin typeface="ArialMT"/>
              </a:rPr>
              <a:t>”. “</a:t>
            </a:r>
            <a:r>
              <a:rPr lang="en-ID" sz="1800" dirty="0" err="1">
                <a:effectLst/>
                <a:latin typeface="ArialMT"/>
              </a:rPr>
              <a:t>Apakah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kamu</a:t>
            </a:r>
            <a:r>
              <a:rPr lang="en-ID" sz="1800" dirty="0">
                <a:effectLst/>
                <a:latin typeface="ArialMT"/>
              </a:rPr>
              <a:t> bias </a:t>
            </a:r>
            <a:r>
              <a:rPr lang="en-ID" sz="1800" dirty="0" err="1">
                <a:effectLst/>
                <a:latin typeface="ArialMT"/>
              </a:rPr>
              <a:t>menceritakan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membuatmu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senang</a:t>
            </a:r>
            <a:r>
              <a:rPr lang="en-ID" sz="1800" dirty="0">
                <a:effectLst/>
                <a:latin typeface="ArialMT"/>
              </a:rPr>
              <a:t>?”.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556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F55DD-8DFA-C558-A80B-48A57C25B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7017"/>
            <a:ext cx="10515600" cy="5549946"/>
          </a:xfrm>
        </p:spPr>
        <p:txBody>
          <a:bodyPr/>
          <a:lstStyle/>
          <a:p>
            <a:pPr>
              <a:buFont typeface="+mj-lt"/>
              <a:buAutoNum type="arabicPeriod" startAt="4"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>
              <a:buFont typeface="+mj-lt"/>
              <a:buAutoNum type="arabicPeriod" startAt="4"/>
            </a:pPr>
            <a:endParaRPr lang="en-ID" b="1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 startAt="4"/>
            </a:pPr>
            <a:r>
              <a:rPr lang="en-ID" sz="1800" b="1" dirty="0">
                <a:effectLst/>
                <a:latin typeface="Arial" panose="020B0604020202020204" pitchFamily="34" charset="0"/>
              </a:rPr>
              <a:t>Storytelling (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bercerita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) </a:t>
            </a:r>
          </a:p>
          <a:p>
            <a:pPr>
              <a:buFont typeface="+mj-lt"/>
              <a:buAutoNum type="arabicPeriod" startAt="4"/>
            </a:pPr>
            <a:endParaRPr lang="en-ID" sz="18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1800" b="1" dirty="0">
                <a:effectLst/>
                <a:latin typeface="ArialMT"/>
              </a:rPr>
              <a:t>Anak –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sangat </a:t>
            </a:r>
            <a:r>
              <a:rPr lang="en-ID" sz="1800" b="1" dirty="0" err="1">
                <a:effectLst/>
                <a:latin typeface="ArialMT"/>
              </a:rPr>
              <a:t>menyukai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cerita</a:t>
            </a:r>
            <a:r>
              <a:rPr lang="en-ID" sz="1800" b="1" dirty="0">
                <a:effectLst/>
                <a:latin typeface="ArialMT"/>
              </a:rPr>
              <a:t>.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menggunakan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cerita</a:t>
            </a:r>
            <a:r>
              <a:rPr lang="en-ID" sz="1800" b="1" dirty="0">
                <a:effectLst/>
                <a:latin typeface="ArialMT"/>
              </a:rPr>
              <a:t>, </a:t>
            </a:r>
            <a:r>
              <a:rPr lang="en-ID" sz="1800" b="1" dirty="0" err="1">
                <a:effectLst/>
                <a:latin typeface="ArialMT"/>
              </a:rPr>
              <a:t>harapannya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pesan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dapat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diterima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lebih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mudah</a:t>
            </a:r>
            <a:r>
              <a:rPr lang="en-ID" sz="1800" b="1" dirty="0">
                <a:effectLst/>
                <a:latin typeface="ArialMT"/>
              </a:rPr>
              <a:t> oleh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. </a:t>
            </a:r>
            <a:r>
              <a:rPr lang="en-ID" sz="1800" b="1" dirty="0" err="1">
                <a:effectLst/>
                <a:latin typeface="ArialMT"/>
              </a:rPr>
              <a:t>Namun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demikian</a:t>
            </a:r>
            <a:r>
              <a:rPr lang="en-ID" sz="1800" b="1" dirty="0">
                <a:effectLst/>
                <a:latin typeface="ArialMT"/>
              </a:rPr>
              <a:t>, </a:t>
            </a:r>
            <a:r>
              <a:rPr lang="en-ID" sz="1800" b="1" dirty="0" err="1">
                <a:effectLst/>
                <a:latin typeface="ArialMT"/>
              </a:rPr>
              <a:t>perlu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diperhatikan</a:t>
            </a:r>
            <a:r>
              <a:rPr lang="en-ID" sz="1800" b="1" dirty="0">
                <a:effectLst/>
                <a:latin typeface="ArialMT"/>
              </a:rPr>
              <a:t>, </a:t>
            </a:r>
            <a:r>
              <a:rPr lang="en-ID" sz="1800" b="1" dirty="0" err="1">
                <a:effectLst/>
                <a:latin typeface="ArialMT"/>
              </a:rPr>
              <a:t>cerita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disampaikan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hendaknya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sesuai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pesan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disampaikan</a:t>
            </a:r>
            <a:r>
              <a:rPr lang="en-ID" sz="1800" b="1" dirty="0">
                <a:effectLst/>
                <a:latin typeface="ArialMT"/>
              </a:rPr>
              <a:t>, yang </a:t>
            </a:r>
            <a:r>
              <a:rPr lang="en-ID" sz="1800" b="1" dirty="0" err="1">
                <a:effectLst/>
                <a:latin typeface="ArialMT"/>
              </a:rPr>
              <a:t>dapat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diekspresikan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melalui</a:t>
            </a:r>
            <a:r>
              <a:rPr lang="en-ID" sz="1800" b="1" dirty="0">
                <a:effectLst/>
                <a:latin typeface="ArialMT"/>
              </a:rPr>
              <a:t> tulisan </a:t>
            </a:r>
            <a:r>
              <a:rPr lang="en-ID" sz="1800" b="1" dirty="0" err="1">
                <a:effectLst/>
                <a:latin typeface="ArialMT"/>
              </a:rPr>
              <a:t>maupun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gambar</a:t>
            </a:r>
            <a:r>
              <a:rPr lang="en-ID" sz="1800" b="1" dirty="0">
                <a:effectLst/>
                <a:latin typeface="ArialMT"/>
              </a:rPr>
              <a:t>. </a:t>
            </a:r>
            <a:r>
              <a:rPr lang="en-ID" sz="1800" b="1" dirty="0" err="1">
                <a:effectLst/>
                <a:latin typeface="ArialMT"/>
              </a:rPr>
              <a:t>Gunakan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bahasa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mudah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dipahami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dapat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masuk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ke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dalam</a:t>
            </a:r>
            <a:r>
              <a:rPr lang="en-ID" sz="1800" b="1" dirty="0">
                <a:effectLst/>
                <a:latin typeface="ArialMT"/>
              </a:rPr>
              <a:t> area </a:t>
            </a:r>
            <a:r>
              <a:rPr lang="en-ID" sz="1800" b="1" dirty="0" err="1">
                <a:effectLst/>
                <a:latin typeface="ArialMT"/>
              </a:rPr>
              <a:t>berpikir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mereka</a:t>
            </a:r>
            <a:r>
              <a:rPr lang="en-ID" sz="1800" b="1" dirty="0">
                <a:effectLst/>
                <a:latin typeface="ArialMT"/>
              </a:rPr>
              <a:t> dan </a:t>
            </a:r>
            <a:r>
              <a:rPr lang="en-ID" sz="1800" b="1" dirty="0" err="1">
                <a:effectLst/>
                <a:latin typeface="ArialMT"/>
              </a:rPr>
              <a:t>menembus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batasan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kesadaran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atau</a:t>
            </a:r>
            <a:r>
              <a:rPr lang="en-ID" sz="1800" b="1" dirty="0">
                <a:effectLst/>
                <a:latin typeface="ArialMT"/>
              </a:rPr>
              <a:t> rasa </a:t>
            </a:r>
            <a:r>
              <a:rPr lang="en-ID" sz="1800" b="1" dirty="0" err="1">
                <a:effectLst/>
                <a:latin typeface="ArialMT"/>
              </a:rPr>
              <a:t>takut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. </a:t>
            </a: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1800" b="1" dirty="0" err="1">
                <a:effectLst/>
                <a:latin typeface="ArialMT"/>
              </a:rPr>
              <a:t>Contoh</a:t>
            </a:r>
            <a:r>
              <a:rPr lang="en-ID" sz="1800" b="1" dirty="0">
                <a:effectLst/>
                <a:latin typeface="ArialMT"/>
              </a:rPr>
              <a:t>: </a:t>
            </a:r>
            <a:r>
              <a:rPr lang="en-ID" sz="1800" b="1" dirty="0" err="1">
                <a:effectLst/>
                <a:latin typeface="ArialMT"/>
              </a:rPr>
              <a:t>gunakan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gambar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seperti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seorang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di </a:t>
            </a:r>
            <a:r>
              <a:rPr lang="en-ID" sz="1800" b="1" dirty="0" err="1">
                <a:effectLst/>
                <a:latin typeface="ArialMT"/>
              </a:rPr>
              <a:t>rumah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sakit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orang lain di </a:t>
            </a:r>
            <a:r>
              <a:rPr lang="en-ID" sz="1800" b="1" dirty="0" err="1">
                <a:effectLst/>
                <a:latin typeface="ArialMT"/>
              </a:rPr>
              <a:t>suatu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ruangan</a:t>
            </a:r>
            <a:r>
              <a:rPr lang="en-ID" sz="1800" b="1" dirty="0">
                <a:effectLst/>
                <a:latin typeface="ArialMT"/>
              </a:rPr>
              <a:t>, dan </a:t>
            </a:r>
            <a:r>
              <a:rPr lang="en-ID" sz="1800" b="1" dirty="0" err="1">
                <a:effectLst/>
                <a:latin typeface="ArialMT"/>
              </a:rPr>
              <a:t>minta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mereka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untuk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menggambarkan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situasinya</a:t>
            </a:r>
            <a:r>
              <a:rPr lang="en-ID" sz="1800" b="1" dirty="0">
                <a:effectLst/>
                <a:latin typeface="ArialMT"/>
              </a:rPr>
              <a:t>; “</a:t>
            </a:r>
            <a:r>
              <a:rPr lang="en-ID" sz="1800" b="1" dirty="0" err="1">
                <a:effectLst/>
                <a:latin typeface="ArialMT"/>
              </a:rPr>
              <a:t>atau</a:t>
            </a:r>
            <a:r>
              <a:rPr lang="en-ID" sz="1800" b="1" dirty="0">
                <a:effectLst/>
                <a:latin typeface="ArialMT"/>
              </a:rPr>
              <a:t>” </a:t>
            </a:r>
            <a:r>
              <a:rPr lang="en-ID" sz="1800" b="1" dirty="0" err="1">
                <a:effectLst/>
                <a:latin typeface="ArialMT"/>
              </a:rPr>
              <a:t>potong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cerita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komik</a:t>
            </a:r>
            <a:r>
              <a:rPr lang="en-ID" sz="1800" b="1" dirty="0">
                <a:effectLst/>
                <a:latin typeface="ArialMT"/>
              </a:rPr>
              <a:t>, </a:t>
            </a:r>
            <a:r>
              <a:rPr lang="en-ID" sz="1800" b="1" dirty="0" err="1">
                <a:effectLst/>
                <a:latin typeface="ArialMT"/>
              </a:rPr>
              <a:t>buang</a:t>
            </a:r>
            <a:r>
              <a:rPr lang="en-ID" sz="1800" b="1" dirty="0">
                <a:effectLst/>
                <a:latin typeface="ArialMT"/>
              </a:rPr>
              <a:t> kata-</a:t>
            </a:r>
            <a:r>
              <a:rPr lang="en-ID" sz="1800" b="1" dirty="0" err="1">
                <a:effectLst/>
                <a:latin typeface="ArialMT"/>
              </a:rPr>
              <a:t>katanya</a:t>
            </a:r>
            <a:r>
              <a:rPr lang="en-ID" sz="1800" b="1" dirty="0">
                <a:effectLst/>
                <a:latin typeface="ArialMT"/>
              </a:rPr>
              <a:t>, dan </a:t>
            </a:r>
            <a:r>
              <a:rPr lang="en-ID" sz="1800" b="1" dirty="0" err="1">
                <a:effectLst/>
                <a:latin typeface="ArialMT"/>
              </a:rPr>
              <a:t>minta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menambahkan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pernyataan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untuk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ilustrasi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tersebut</a:t>
            </a:r>
            <a:r>
              <a:rPr lang="en-ID" sz="1800" b="1" dirty="0">
                <a:effectLst/>
                <a:latin typeface="ArialMT"/>
              </a:rPr>
              <a:t>. </a:t>
            </a: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470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408E8-56D4-56E1-64F5-80A51DAC6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>
                <a:latin typeface="Arial" panose="020B0604020202020204" pitchFamily="34" charset="0"/>
              </a:rPr>
              <a:t>4. </a:t>
            </a:r>
            <a:r>
              <a:rPr lang="en-ID" b="1" dirty="0" err="1">
                <a:latin typeface="Arial" panose="020B0604020202020204" pitchFamily="34" charset="0"/>
              </a:rPr>
              <a:t>Saling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r>
              <a:rPr lang="en-ID" b="1" dirty="0" err="1">
                <a:latin typeface="Arial" panose="020B0604020202020204" pitchFamily="34" charset="0"/>
              </a:rPr>
              <a:t>bercerita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br>
              <a:rPr lang="en-ID" b="1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162FF-EDEA-46CE-0023-428A1BB47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800" b="1" dirty="0" err="1">
                <a:effectLst/>
                <a:latin typeface="ArialMT"/>
              </a:rPr>
              <a:t>Pendekatan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lebih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terapeutik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dibandingkan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bercerita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karena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ada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respon</a:t>
            </a:r>
            <a:r>
              <a:rPr lang="en-ID" sz="1800" b="1" dirty="0">
                <a:effectLst/>
                <a:latin typeface="ArialMT"/>
              </a:rPr>
              <a:t> timbal </a:t>
            </a:r>
            <a:r>
              <a:rPr lang="en-ID" sz="1800" b="1" dirty="0" err="1">
                <a:effectLst/>
                <a:latin typeface="ArialMT"/>
              </a:rPr>
              <a:t>balik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dari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perawat</a:t>
            </a:r>
            <a:r>
              <a:rPr lang="en-ID" sz="1800" b="1" dirty="0">
                <a:effectLst/>
                <a:latin typeface="ArialMT"/>
              </a:rPr>
              <a:t>. </a:t>
            </a:r>
            <a:r>
              <a:rPr lang="en-ID" sz="1800" b="1" dirty="0" err="1">
                <a:effectLst/>
                <a:latin typeface="ArialMT"/>
              </a:rPr>
              <a:t>Mulailah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meminta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menceritakan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pengalamannya</a:t>
            </a:r>
            <a:r>
              <a:rPr lang="en-ID" sz="1800" b="1" dirty="0">
                <a:effectLst/>
                <a:latin typeface="ArialMT"/>
              </a:rPr>
              <a:t> di </a:t>
            </a:r>
            <a:r>
              <a:rPr lang="en-ID" sz="1800" b="1" dirty="0" err="1">
                <a:effectLst/>
                <a:latin typeface="ArialMT"/>
              </a:rPr>
              <a:t>rawat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dirumah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sakit</a:t>
            </a:r>
            <a:r>
              <a:rPr lang="en-ID" sz="1800" b="1" dirty="0">
                <a:effectLst/>
                <a:latin typeface="ArialMT"/>
              </a:rPr>
              <a:t>, </a:t>
            </a:r>
            <a:r>
              <a:rPr lang="en-ID" sz="1800" b="1" dirty="0" err="1">
                <a:effectLst/>
                <a:latin typeface="ArialMT"/>
              </a:rPr>
              <a:t>ikuti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cerita</a:t>
            </a:r>
            <a:r>
              <a:rPr lang="en-ID" sz="1800" b="1" dirty="0">
                <a:effectLst/>
                <a:latin typeface="ArialMT"/>
              </a:rPr>
              <a:t> lain yang </a:t>
            </a:r>
            <a:r>
              <a:rPr lang="en-ID" sz="1800" b="1" dirty="0" err="1">
                <a:effectLst/>
                <a:latin typeface="ArialMT"/>
              </a:rPr>
              <a:t>diceritakan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perawat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hampir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sama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cerita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tetapi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perbedaan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membantu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untuk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mengidentifikasi</a:t>
            </a:r>
            <a:r>
              <a:rPr lang="en-ID" sz="1800" b="1" dirty="0">
                <a:effectLst/>
                <a:latin typeface="ArialMT"/>
              </a:rPr>
              <a:t> area </a:t>
            </a:r>
            <a:r>
              <a:rPr lang="en-ID" sz="1800" b="1" dirty="0" err="1">
                <a:effectLst/>
                <a:latin typeface="ArialMT"/>
              </a:rPr>
              <a:t>masalah</a:t>
            </a:r>
            <a:r>
              <a:rPr lang="en-ID" sz="1800" b="1" dirty="0">
                <a:effectLst/>
                <a:latin typeface="ArialMT"/>
              </a:rPr>
              <a:t>. </a:t>
            </a:r>
            <a:r>
              <a:rPr lang="en-ID" sz="1800" b="1" dirty="0" err="1">
                <a:effectLst/>
                <a:latin typeface="ArialMT"/>
              </a:rPr>
              <a:t>Contoh</a:t>
            </a:r>
            <a:r>
              <a:rPr lang="en-ID" sz="1800" b="1" dirty="0">
                <a:effectLst/>
                <a:latin typeface="ArialMT"/>
              </a:rPr>
              <a:t>:</a:t>
            </a:r>
            <a:r>
              <a:rPr lang="en-ID" sz="1800" b="1" dirty="0">
                <a:effectLst/>
                <a:latin typeface="Tahoma" panose="020B0604030504040204" pitchFamily="34" charset="0"/>
              </a:rPr>
              <a:t> </a:t>
            </a:r>
            <a:r>
              <a:rPr lang="en-ID" sz="1800" b="1" dirty="0" err="1">
                <a:effectLst/>
                <a:latin typeface="ArialMT"/>
              </a:rPr>
              <a:t>Cerita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adalah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tentang</a:t>
            </a:r>
            <a:r>
              <a:rPr lang="en-ID" sz="1800" b="1" dirty="0">
                <a:effectLst/>
                <a:latin typeface="ArialMT"/>
              </a:rPr>
              <a:t> di </a:t>
            </a:r>
            <a:r>
              <a:rPr lang="en-ID" sz="1800" b="1" dirty="0" err="1">
                <a:effectLst/>
                <a:latin typeface="ArialMT"/>
              </a:rPr>
              <a:t>rawat</a:t>
            </a:r>
            <a:r>
              <a:rPr lang="en-ID" sz="1800" b="1" dirty="0">
                <a:effectLst/>
                <a:latin typeface="ArialMT"/>
              </a:rPr>
              <a:t> di </a:t>
            </a:r>
            <a:r>
              <a:rPr lang="en-ID" sz="1800" b="1" dirty="0" err="1">
                <a:effectLst/>
                <a:latin typeface="ArialMT"/>
              </a:rPr>
              <a:t>rumah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sakit</a:t>
            </a:r>
            <a:r>
              <a:rPr lang="en-ID" sz="1800" b="1" dirty="0">
                <a:effectLst/>
                <a:latin typeface="ArialMT"/>
              </a:rPr>
              <a:t> dan </a:t>
            </a:r>
            <a:r>
              <a:rPr lang="en-ID" sz="1800" b="1" dirty="0" err="1">
                <a:effectLst/>
                <a:latin typeface="ArialMT"/>
              </a:rPr>
              <a:t>jarang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melihat</a:t>
            </a:r>
            <a:r>
              <a:rPr lang="en-ID" sz="1800" b="1" dirty="0">
                <a:effectLst/>
                <a:latin typeface="ArialMT"/>
              </a:rPr>
              <a:t> orang </a:t>
            </a:r>
            <a:r>
              <a:rPr lang="en-ID" sz="1800" b="1" dirty="0" err="1">
                <a:effectLst/>
                <a:latin typeface="ArialMT"/>
              </a:rPr>
              <a:t>tua</a:t>
            </a:r>
            <a:r>
              <a:rPr lang="en-ID" sz="1800" b="1" dirty="0">
                <a:effectLst/>
                <a:latin typeface="ArialMT"/>
              </a:rPr>
              <a:t>. </a:t>
            </a:r>
            <a:r>
              <a:rPr lang="en-ID" sz="1800" b="1" dirty="0" err="1">
                <a:effectLst/>
                <a:latin typeface="ArialMT"/>
              </a:rPr>
              <a:t>Cerita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perawat</a:t>
            </a:r>
            <a:r>
              <a:rPr lang="en-ID" sz="1800" b="1" dirty="0">
                <a:effectLst/>
                <a:latin typeface="ArialMT"/>
              </a:rPr>
              <a:t> juga </a:t>
            </a:r>
            <a:r>
              <a:rPr lang="en-ID" sz="1800" b="1" dirty="0" err="1">
                <a:effectLst/>
                <a:latin typeface="ArialMT"/>
              </a:rPr>
              <a:t>tentang</a:t>
            </a:r>
            <a:r>
              <a:rPr lang="en-ID" sz="1800" b="1" dirty="0">
                <a:effectLst/>
                <a:latin typeface="ArialMT"/>
              </a:rPr>
              <a:t> </a:t>
            </a: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nama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berbeda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tetapi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situasinya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serupa</a:t>
            </a:r>
            <a:r>
              <a:rPr lang="en-ID" sz="1800" dirty="0">
                <a:effectLst/>
                <a:latin typeface="ArialMT"/>
              </a:rPr>
              <a:t>) di </a:t>
            </a:r>
            <a:r>
              <a:rPr lang="en-ID" sz="1800" dirty="0" err="1">
                <a:effectLst/>
                <a:latin typeface="ArialMT"/>
              </a:rPr>
              <a:t>rumah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sakit</a:t>
            </a:r>
            <a:r>
              <a:rPr lang="en-ID" sz="1800" dirty="0">
                <a:effectLst/>
                <a:latin typeface="ArialMT"/>
              </a:rPr>
              <a:t> yang orang </a:t>
            </a:r>
            <a:r>
              <a:rPr lang="en-ID" sz="1800" dirty="0" err="1">
                <a:effectLst/>
                <a:latin typeface="ArialMT"/>
              </a:rPr>
              <a:t>tuanya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berkunjung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setiap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hari</a:t>
            </a:r>
            <a:r>
              <a:rPr lang="en-ID" sz="1800" dirty="0">
                <a:effectLst/>
                <a:latin typeface="ArialMT"/>
              </a:rPr>
              <a:t> (pada sore </a:t>
            </a:r>
            <a:r>
              <a:rPr lang="en-ID" sz="1800" dirty="0" err="1">
                <a:effectLst/>
                <a:latin typeface="ArialMT"/>
              </a:rPr>
              <a:t>hari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setelah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bekerja</a:t>
            </a:r>
            <a:r>
              <a:rPr lang="en-ID" sz="1800" dirty="0">
                <a:effectLst/>
                <a:latin typeface="ArialMT"/>
              </a:rPr>
              <a:t>), </a:t>
            </a:r>
            <a:r>
              <a:rPr lang="en-ID" sz="1800" dirty="0" err="1">
                <a:effectLst/>
                <a:latin typeface="ArialMT"/>
              </a:rPr>
              <a:t>sampai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tersebut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merasa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baik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akhirnya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pulang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rumah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bersama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mereka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57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E4DB2-887F-3771-B6BA-D34F2287E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>
                <a:latin typeface="Arial" panose="020B0604020202020204" pitchFamily="34" charset="0"/>
              </a:rPr>
              <a:t>6. </a:t>
            </a:r>
            <a:r>
              <a:rPr lang="en-ID" b="1" dirty="0" err="1">
                <a:latin typeface="Arial" panose="020B0604020202020204" pitchFamily="34" charset="0"/>
              </a:rPr>
              <a:t>Biblioterapi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DD785-45E6-64E0-5034-04F5562E6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buku</a:t>
            </a:r>
            <a:r>
              <a:rPr lang="en-ID" sz="1800" dirty="0">
                <a:effectLst/>
                <a:latin typeface="ArialMT"/>
              </a:rPr>
              <a:t>/</a:t>
            </a:r>
            <a:r>
              <a:rPr lang="en-ID" sz="1800" dirty="0" err="1">
                <a:effectLst/>
                <a:latin typeface="ArialMT"/>
              </a:rPr>
              <a:t>majalah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membantu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mengekspresikan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menceritakan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buku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majalah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sesuai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pesan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disampaikan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kepada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Pedoman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umum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biblioterapi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berikut</a:t>
            </a:r>
            <a:r>
              <a:rPr lang="en-ID" sz="1800" dirty="0">
                <a:effectLst/>
                <a:latin typeface="ArialMT"/>
              </a:rPr>
              <a:t>: </a:t>
            </a:r>
            <a:r>
              <a:rPr lang="en-ID" sz="1800" dirty="0">
                <a:effectLst/>
                <a:latin typeface="Tahoma" panose="020B0604030504040204" pitchFamily="34" charset="0"/>
              </a:rPr>
              <a:t>  </a:t>
            </a:r>
            <a:endParaRPr lang="en-ID" dirty="0"/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ArialMT"/>
              </a:rPr>
              <a:t>Kaji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perkembangan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emosi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kognitif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mengukur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kesiapan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memahami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pesan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buku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ArialMT"/>
              </a:rPr>
              <a:t>Kenali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buku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pesan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disampaikan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tujuannya</a:t>
            </a:r>
            <a:r>
              <a:rPr lang="en-ID" sz="1800" dirty="0">
                <a:effectLst/>
                <a:latin typeface="ArialMT"/>
              </a:rPr>
              <a:t>) </a:t>
            </a:r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ArialMT"/>
              </a:rPr>
              <a:t>Pilih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buku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sesuai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usia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>
                <a:effectLst/>
                <a:latin typeface="Tahoma" panose="020B0604030504040204" pitchFamily="34" charset="0"/>
              </a:rPr>
              <a:t>  </a:t>
            </a:r>
            <a:endParaRPr lang="en-ID" sz="1800" dirty="0">
              <a:effectLst/>
              <a:latin typeface="ArialMT"/>
            </a:endParaRPr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ArialMT"/>
              </a:rPr>
              <a:t>Bacakan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buku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tersebut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bila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membaca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ArialMT"/>
              </a:rPr>
              <a:t>Gali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makna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buku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bersama</a:t>
            </a:r>
            <a:r>
              <a:rPr lang="en-ID" sz="1800" dirty="0">
                <a:effectLst/>
                <a:latin typeface="ArialMT"/>
              </a:rPr>
              <a:t> – </a:t>
            </a:r>
            <a:r>
              <a:rPr lang="en-ID" sz="1800" dirty="0" err="1">
                <a:effectLst/>
                <a:latin typeface="ArialMT"/>
              </a:rPr>
              <a:t>sama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>
                <a:effectLst/>
                <a:latin typeface="Tahoma" panose="020B0604030504040204" pitchFamily="34" charset="0"/>
              </a:rPr>
              <a:t>  </a:t>
            </a:r>
            <a:endParaRPr lang="en-ID" sz="1800" dirty="0">
              <a:effectLst/>
              <a:latin typeface="ArialM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269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D9AD7-5D42-64B6-EFB4-A5E33384B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>
                <a:latin typeface="Arial" panose="020B0604020202020204" pitchFamily="34" charset="0"/>
              </a:rPr>
              <a:t>7. Dreams (</a:t>
            </a:r>
            <a:r>
              <a:rPr lang="en-ID" b="1" dirty="0" err="1">
                <a:latin typeface="Arial" panose="020B0604020202020204" pitchFamily="34" charset="0"/>
              </a:rPr>
              <a:t>mimpi</a:t>
            </a:r>
            <a:r>
              <a:rPr lang="en-ID" b="1" dirty="0">
                <a:latin typeface="Arial" panose="020B0604020202020204" pitchFamily="34" charset="0"/>
              </a:rPr>
              <a:t>) </a:t>
            </a: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C9DA5-74DF-80DF-7958-3B3997959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dirty="0" err="1">
                <a:effectLst/>
                <a:latin typeface="ArialMT"/>
              </a:rPr>
              <a:t>Dorong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menceritakan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tentang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mimpi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mimpi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buruk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dialaminya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selama</a:t>
            </a:r>
            <a:r>
              <a:rPr lang="en-ID" sz="1800" dirty="0">
                <a:effectLst/>
                <a:latin typeface="ArialMT"/>
              </a:rPr>
              <a:t> di </a:t>
            </a:r>
            <a:r>
              <a:rPr lang="en-ID" sz="1800" dirty="0" err="1">
                <a:effectLst/>
                <a:latin typeface="ArialMT"/>
              </a:rPr>
              <a:t>rawat</a:t>
            </a:r>
            <a:r>
              <a:rPr lang="en-ID" sz="1800" dirty="0">
                <a:effectLst/>
                <a:latin typeface="ArialMT"/>
              </a:rPr>
              <a:t> di </a:t>
            </a:r>
            <a:r>
              <a:rPr lang="en-ID" sz="1800" dirty="0" err="1">
                <a:effectLst/>
                <a:latin typeface="ArialMT"/>
              </a:rPr>
              <a:t>rumah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sakit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Terkadang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stress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terbawa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mimpi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Gali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bersamanya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tentang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kemungkinan</a:t>
            </a:r>
            <a:r>
              <a:rPr lang="en-ID" sz="1800" dirty="0">
                <a:effectLst/>
                <a:latin typeface="ArialMT"/>
              </a:rPr>
              <a:t> arti </a:t>
            </a:r>
            <a:r>
              <a:rPr lang="en-ID" sz="1800" dirty="0" err="1">
                <a:effectLst/>
                <a:latin typeface="ArialMT"/>
              </a:rPr>
              <a:t>mimpi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tersebut</a:t>
            </a:r>
            <a:r>
              <a:rPr lang="en-ID" sz="1800" dirty="0">
                <a:effectLst/>
                <a:latin typeface="ArialMT"/>
              </a:rPr>
              <a:t>. Hal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membantu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mengungkapkan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perasaanya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56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E273-FC21-A8DE-22AB-672642B64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>
                <a:latin typeface="Arial" panose="020B0604020202020204" pitchFamily="34" charset="0"/>
              </a:rPr>
              <a:t>8. “What if” questions </a:t>
            </a: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25072-828C-CBEF-8F5C-B14BA9235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1800" dirty="0">
                <a:effectLst/>
                <a:latin typeface="ArialMT"/>
              </a:rPr>
              <a:t>Teknik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membantu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menentukan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pilihan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pemecahan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masalah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ada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 marL="0" indent="0">
              <a:buNone/>
            </a:pPr>
            <a:r>
              <a:rPr lang="en-ID" sz="1800" dirty="0" err="1">
                <a:effectLst/>
                <a:latin typeface="ArialMT"/>
              </a:rPr>
              <a:t>Contoh</a:t>
            </a:r>
            <a:r>
              <a:rPr lang="en-ID" sz="1800" dirty="0">
                <a:effectLst/>
                <a:latin typeface="ArialMT"/>
              </a:rPr>
              <a:t>:</a:t>
            </a:r>
            <a:r>
              <a:rPr lang="en-ID" sz="1800" dirty="0">
                <a:effectLst/>
                <a:latin typeface="Tahoma" panose="020B0604030504040204" pitchFamily="34" charset="0"/>
              </a:rPr>
              <a:t> </a:t>
            </a:r>
            <a:r>
              <a:rPr lang="en-ID" sz="1800" dirty="0">
                <a:effectLst/>
                <a:latin typeface="ArialMT"/>
              </a:rPr>
              <a:t>“</a:t>
            </a:r>
            <a:r>
              <a:rPr lang="en-ID" sz="1800" dirty="0" err="1">
                <a:effectLst/>
                <a:latin typeface="ArialMT"/>
              </a:rPr>
              <a:t>Bagaiman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jika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kamu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sakit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harus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pergi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rumah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sakit</a:t>
            </a:r>
            <a:r>
              <a:rPr lang="en-ID" sz="1800" dirty="0">
                <a:effectLst/>
                <a:latin typeface="ArialMT"/>
              </a:rPr>
              <a:t>?” </a:t>
            </a:r>
            <a:r>
              <a:rPr lang="en-ID" sz="1800" dirty="0" err="1">
                <a:effectLst/>
                <a:latin typeface="ArialMT"/>
              </a:rPr>
              <a:t>Respons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sudah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mereka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ketahui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ingin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mereka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ketahui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pertanyaan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juga member </a:t>
            </a:r>
            <a:r>
              <a:rPr lang="en-ID" sz="1800" dirty="0" err="1">
                <a:effectLst/>
                <a:latin typeface="ArialMT"/>
              </a:rPr>
              <a:t>kesempatan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membantu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mempelajari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keterampilan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koping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terutama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situasi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sulit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459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662B3-F40A-EDF9-2FA3-2BF3BC757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>
                <a:latin typeface="Arial" panose="020B0604020202020204" pitchFamily="34" charset="0"/>
              </a:rPr>
              <a:t>9. Harapan </a:t>
            </a: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B1E8F-39B5-BEE9-2A12-5F9519371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dirty="0">
                <a:effectLst/>
                <a:latin typeface="ArialMT"/>
              </a:rPr>
              <a:t>Anak di </a:t>
            </a:r>
            <a:r>
              <a:rPr lang="en-ID" sz="1800" dirty="0" err="1">
                <a:effectLst/>
                <a:latin typeface="ArialMT"/>
              </a:rPr>
              <a:t>dorong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mengungkapkan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harapannya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keinginan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keluhan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diketahui</a:t>
            </a:r>
            <a:r>
              <a:rPr lang="en-ID" sz="1800" dirty="0">
                <a:effectLst/>
                <a:latin typeface="ArialMT"/>
              </a:rPr>
              <a:t>. Harapan </a:t>
            </a:r>
            <a:r>
              <a:rPr lang="en-ID" sz="1800" dirty="0" err="1">
                <a:effectLst/>
                <a:latin typeface="ArialMT"/>
              </a:rPr>
              <a:t>tersebut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pikiran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itu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Libatkan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pertanyaan</a:t>
            </a:r>
            <a:r>
              <a:rPr lang="en-ID" sz="1800" dirty="0">
                <a:effectLst/>
                <a:latin typeface="ArialMT"/>
              </a:rPr>
              <a:t> “</a:t>
            </a:r>
            <a:r>
              <a:rPr lang="en-ID" sz="1800" dirty="0" err="1">
                <a:effectLst/>
                <a:latin typeface="ArialMT"/>
              </a:rPr>
              <a:t>Bila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kamu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memiliki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tiga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hal</a:t>
            </a:r>
            <a:r>
              <a:rPr lang="en-ID" sz="1800" dirty="0">
                <a:effectLst/>
                <a:latin typeface="ArialMT"/>
              </a:rPr>
              <a:t> di dunia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hal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sajakah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itu</a:t>
            </a:r>
            <a:r>
              <a:rPr lang="en-ID" sz="1800" dirty="0">
                <a:effectLst/>
                <a:latin typeface="ArialMT"/>
              </a:rPr>
              <a:t>?” </a:t>
            </a:r>
            <a:r>
              <a:rPr lang="en-ID" sz="1800" dirty="0" err="1">
                <a:effectLst/>
                <a:latin typeface="ArialMT"/>
              </a:rPr>
              <a:t>Tanyakan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kepada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harapan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khusus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tersebut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53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B8361-7145-809B-24CA-BBF919AB5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KOMUNIKASI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5E03C2-0CE7-644A-F58A-2E587E2E24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889217"/>
              </p:ext>
            </p:extLst>
          </p:nvPr>
        </p:nvGraphicFramePr>
        <p:xfrm>
          <a:off x="838200" y="1551709"/>
          <a:ext cx="10841182" cy="4625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8920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35E72-5EB8-F12E-2F02-C5C2AB850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A93FE-E704-06DC-7FD0-2C461BB38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10.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Menggunakan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skala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pPr marL="0" indent="0">
              <a:buNone/>
            </a:pPr>
            <a:r>
              <a:rPr lang="en-ID" sz="1800" dirty="0">
                <a:effectLst/>
                <a:latin typeface="ArialMT"/>
              </a:rPr>
              <a:t>Teknik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sering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mengukur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nyeri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beberapa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tipe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skala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peringkat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angka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wajah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sedih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sampai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senang</a:t>
            </a:r>
            <a:r>
              <a:rPr lang="en-ID" sz="1800" dirty="0">
                <a:effectLst/>
                <a:latin typeface="ArialMT"/>
              </a:rPr>
              <a:t>)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rentang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kejadian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.</a:t>
            </a:r>
            <a:r>
              <a:rPr lang="en-ID" sz="1800" dirty="0">
                <a:effectLst/>
                <a:latin typeface="Tahoma" panose="020B0604030504040204" pitchFamily="34" charset="0"/>
              </a:rPr>
              <a:t> </a:t>
            </a:r>
            <a:r>
              <a:rPr lang="en-ID" sz="1800" dirty="0" err="1">
                <a:effectLst/>
                <a:latin typeface="ArialMT"/>
              </a:rPr>
              <a:t>Contoh</a:t>
            </a:r>
            <a:r>
              <a:rPr lang="en-ID" sz="1800" dirty="0">
                <a:effectLst/>
                <a:latin typeface="ArialMT"/>
              </a:rPr>
              <a:t>:</a:t>
            </a:r>
            <a:r>
              <a:rPr lang="en-ID" sz="1800" dirty="0">
                <a:effectLst/>
                <a:latin typeface="Tahoma" panose="020B0604030504040204" pitchFamily="34" charset="0"/>
              </a:rPr>
              <a:t> </a:t>
            </a:r>
            <a:r>
              <a:rPr lang="en-ID" sz="1800" dirty="0" err="1">
                <a:effectLst/>
                <a:latin typeface="ArialMT"/>
              </a:rPr>
              <a:t>skala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nyeri</a:t>
            </a:r>
            <a:r>
              <a:rPr lang="en-ID" sz="1800" dirty="0">
                <a:effectLst/>
                <a:latin typeface="ArialMT"/>
              </a:rPr>
              <a:t> (pada </a:t>
            </a:r>
            <a:r>
              <a:rPr lang="en-ID" sz="1800" dirty="0" err="1">
                <a:effectLst/>
                <a:latin typeface="ArialMT"/>
              </a:rPr>
              <a:t>skala</a:t>
            </a:r>
            <a:r>
              <a:rPr lang="en-ID" sz="1800" dirty="0">
                <a:effectLst/>
                <a:latin typeface="ArialMT"/>
              </a:rPr>
              <a:t> 1 </a:t>
            </a:r>
            <a:r>
              <a:rPr lang="en-ID" sz="1800" dirty="0" err="1">
                <a:effectLst/>
                <a:latin typeface="ArialMT"/>
              </a:rPr>
              <a:t>sampai</a:t>
            </a:r>
            <a:r>
              <a:rPr lang="en-ID" sz="1800" dirty="0">
                <a:effectLst/>
                <a:latin typeface="ArialMT"/>
              </a:rPr>
              <a:t> 10,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10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hari</a:t>
            </a:r>
            <a:r>
              <a:rPr lang="en-ID" sz="1800" dirty="0">
                <a:effectLst/>
                <a:latin typeface="ArialMT"/>
              </a:rPr>
              <a:t> yang paling </a:t>
            </a:r>
            <a:r>
              <a:rPr lang="en-ID" sz="1800" dirty="0" err="1">
                <a:effectLst/>
                <a:latin typeface="ArialMT"/>
              </a:rPr>
              <a:t>nyeri</a:t>
            </a:r>
            <a:r>
              <a:rPr lang="en-ID" sz="1800" dirty="0">
                <a:effectLst/>
                <a:latin typeface="ArialMT"/>
              </a:rPr>
              <a:t>).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38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2FCEF-E044-0D7B-46E4-542F0211E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E7921-CF43-7215-248B-04A1DF8AB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11.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Melengkapi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kalimat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pPr marL="0" indent="0">
              <a:buNone/>
            </a:pPr>
            <a:r>
              <a:rPr lang="en-ID" sz="1800" dirty="0" err="1">
                <a:effectLst/>
                <a:latin typeface="ArialMT"/>
              </a:rPr>
              <a:t>Libatkan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pernyataan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sebagian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minta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melengkapinya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Beberapa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contoh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pernyataan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tersebut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berikut</a:t>
            </a:r>
            <a:r>
              <a:rPr lang="en-ID" sz="1800" dirty="0">
                <a:effectLst/>
                <a:latin typeface="ArialMT"/>
              </a:rPr>
              <a:t>:</a:t>
            </a:r>
            <a:r>
              <a:rPr lang="en-ID" sz="1800" dirty="0">
                <a:effectLst/>
                <a:latin typeface="Tahoma" panose="020B0604030504040204" pitchFamily="34" charset="0"/>
              </a:rPr>
              <a:t> </a:t>
            </a:r>
            <a:r>
              <a:rPr lang="en-ID" sz="1800" dirty="0">
                <a:effectLst/>
                <a:latin typeface="ArialMT"/>
              </a:rPr>
              <a:t>“Yang paling </a:t>
            </a:r>
            <a:r>
              <a:rPr lang="en-ID" sz="1800" dirty="0" err="1">
                <a:effectLst/>
                <a:latin typeface="ArialMT"/>
              </a:rPr>
              <a:t>saya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sukai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tentang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sekolah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.....”</a:t>
            </a:r>
            <a:r>
              <a:rPr lang="en-ID" sz="1800" dirty="0">
                <a:effectLst/>
                <a:latin typeface="Tahoma" panose="020B0604030504040204" pitchFamily="34" charset="0"/>
              </a:rPr>
              <a:t> </a:t>
            </a:r>
            <a:r>
              <a:rPr lang="en-ID" sz="1800" dirty="0">
                <a:effectLst/>
                <a:latin typeface="ArialMT"/>
              </a:rPr>
              <a:t>“</a:t>
            </a:r>
            <a:r>
              <a:rPr lang="en-ID" sz="1800" dirty="0" err="1">
                <a:effectLst/>
                <a:latin typeface="ArialMT"/>
              </a:rPr>
              <a:t>makanan</a:t>
            </a:r>
            <a:r>
              <a:rPr lang="en-ID" sz="1800" dirty="0">
                <a:effectLst/>
                <a:latin typeface="ArialMT"/>
              </a:rPr>
              <a:t> yang paling </a:t>
            </a:r>
            <a:r>
              <a:rPr lang="en-ID" sz="1800" dirty="0" err="1">
                <a:effectLst/>
                <a:latin typeface="ArialMT"/>
              </a:rPr>
              <a:t>saya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sukai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.....”</a:t>
            </a:r>
            <a:r>
              <a:rPr lang="en-ID" sz="1800" dirty="0">
                <a:effectLst/>
                <a:latin typeface="Tahoma" panose="020B0604030504040204" pitchFamily="34" charset="0"/>
              </a:rPr>
              <a:t> </a:t>
            </a:r>
            <a:r>
              <a:rPr lang="en-ID" sz="1800" dirty="0">
                <a:effectLst/>
                <a:latin typeface="ArialMT"/>
              </a:rPr>
              <a:t>“</a:t>
            </a:r>
            <a:r>
              <a:rPr lang="en-ID" sz="1800" dirty="0" err="1">
                <a:effectLst/>
                <a:latin typeface="ArialMT"/>
              </a:rPr>
              <a:t>Sesuatu</a:t>
            </a:r>
            <a:r>
              <a:rPr lang="en-ID" sz="1800" dirty="0">
                <a:effectLst/>
                <a:latin typeface="ArialMT"/>
              </a:rPr>
              <a:t> yang paling </a:t>
            </a:r>
            <a:r>
              <a:rPr lang="en-ID" sz="1800" dirty="0" err="1">
                <a:effectLst/>
                <a:latin typeface="ArialMT"/>
              </a:rPr>
              <a:t>lucu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pernah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lakukan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.....” </a:t>
            </a:r>
            <a:r>
              <a:rPr lang="en-ID" sz="1800" dirty="0">
                <a:effectLst/>
                <a:latin typeface="Tahoma" panose="020B0604030504040204" pitchFamily="34" charset="0"/>
              </a:rPr>
              <a:t>  </a:t>
            </a:r>
          </a:p>
          <a:p>
            <a:pPr marL="0" indent="0">
              <a:buNone/>
            </a:pPr>
            <a:endParaRPr lang="en-ID" sz="1800" dirty="0">
              <a:effectLst/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12. Pros dan cons (Pro dan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kontra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/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baik-buruk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)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Penggunaan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teknik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sangat </a:t>
            </a:r>
            <a:r>
              <a:rPr lang="en-ID" sz="1800" dirty="0" err="1">
                <a:effectLst/>
                <a:latin typeface="ArialMT"/>
              </a:rPr>
              <a:t>penting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mengetahui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pikiran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mengajukan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situasi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pilihan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positif</a:t>
            </a:r>
            <a:r>
              <a:rPr lang="en-ID" sz="1800" dirty="0">
                <a:effectLst/>
                <a:latin typeface="ArialMT"/>
              </a:rPr>
              <a:t> dan negative </a:t>
            </a:r>
            <a:r>
              <a:rPr lang="en-ID" sz="1800" dirty="0" err="1">
                <a:effectLst/>
                <a:latin typeface="ArialMT"/>
              </a:rPr>
              <a:t>sesuai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Contoh</a:t>
            </a:r>
            <a:r>
              <a:rPr lang="en-ID" sz="1800" dirty="0">
                <a:effectLst/>
                <a:latin typeface="ArialMT"/>
              </a:rPr>
              <a:t>: </a:t>
            </a:r>
            <a:r>
              <a:rPr lang="en-ID" sz="1800" dirty="0" err="1">
                <a:effectLst/>
                <a:latin typeface="ArialMT"/>
              </a:rPr>
              <a:t>pilihlah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topik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: “</a:t>
            </a:r>
            <a:r>
              <a:rPr lang="en-ID" sz="1800" dirty="0" err="1">
                <a:effectLst/>
                <a:latin typeface="ArialMT"/>
              </a:rPr>
              <a:t>Berada</a:t>
            </a:r>
            <a:r>
              <a:rPr lang="en-ID" sz="1800" dirty="0">
                <a:effectLst/>
                <a:latin typeface="ArialMT"/>
              </a:rPr>
              <a:t> di </a:t>
            </a:r>
            <a:r>
              <a:rPr lang="en-ID" sz="1800" dirty="0" err="1">
                <a:effectLst/>
                <a:latin typeface="ArialMT"/>
              </a:rPr>
              <a:t>rumah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sakit</a:t>
            </a:r>
            <a:r>
              <a:rPr lang="en-ID" sz="1800" dirty="0">
                <a:effectLst/>
                <a:latin typeface="ArialMT"/>
              </a:rPr>
              <a:t>”, </a:t>
            </a:r>
            <a:r>
              <a:rPr lang="en-ID" sz="1800" dirty="0" err="1">
                <a:effectLst/>
                <a:latin typeface="ArialMT"/>
              </a:rPr>
              <a:t>minta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menyebutkan</a:t>
            </a:r>
            <a:r>
              <a:rPr lang="en-ID" sz="1800" dirty="0">
                <a:effectLst/>
                <a:latin typeface="ArialMT"/>
              </a:rPr>
              <a:t> “lima </a:t>
            </a:r>
            <a:r>
              <a:rPr lang="en-ID" sz="1800" dirty="0" err="1">
                <a:effectLst/>
                <a:latin typeface="ArialMT"/>
              </a:rPr>
              <a:t>hal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baik</a:t>
            </a:r>
            <a:r>
              <a:rPr lang="en-ID" sz="1800" dirty="0">
                <a:effectLst/>
                <a:latin typeface="ArialMT"/>
              </a:rPr>
              <a:t> dan lima </a:t>
            </a:r>
            <a:r>
              <a:rPr lang="en-ID" sz="1800" dirty="0" err="1">
                <a:effectLst/>
                <a:latin typeface="ArialMT"/>
              </a:rPr>
              <a:t>hal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buruk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tentang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hal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tersebut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21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4F2A-37C0-34BB-5C7D-E7810411F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>
                <a:latin typeface="Arial" panose="020B0604020202020204" pitchFamily="34" charset="0"/>
              </a:rPr>
              <a:t>B. Teknik Non Verbal </a:t>
            </a: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12193-DBD7-E61D-0D80-D1A65F23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1.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Menulis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Merupakan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pendekatan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alternative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besar</a:t>
            </a:r>
            <a:r>
              <a:rPr lang="en-ID" sz="1800" dirty="0">
                <a:effectLst/>
                <a:latin typeface="ArialMT"/>
              </a:rPr>
              <a:t>/</a:t>
            </a:r>
            <a:r>
              <a:rPr lang="en-ID" sz="1800" dirty="0" err="1">
                <a:effectLst/>
                <a:latin typeface="ArialMT"/>
              </a:rPr>
              <a:t>sudah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menulis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lancar</a:t>
            </a:r>
            <a:r>
              <a:rPr lang="en-ID" sz="1800" dirty="0">
                <a:effectLst/>
                <a:latin typeface="ArialMT"/>
              </a:rPr>
              <a:t>. Anak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di </a:t>
            </a:r>
            <a:r>
              <a:rPr lang="en-ID" sz="1800" dirty="0" err="1">
                <a:effectLst/>
                <a:latin typeface="ArialMT"/>
              </a:rPr>
              <a:t>dorong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mengungkapkan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ia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rasakan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buku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diari</a:t>
            </a:r>
            <a:r>
              <a:rPr lang="en-ID" sz="1800" dirty="0">
                <a:effectLst/>
                <a:latin typeface="ArialMT"/>
              </a:rPr>
              <a:t>/</a:t>
            </a:r>
            <a:r>
              <a:rPr lang="en-ID" sz="1800" dirty="0" err="1">
                <a:effectLst/>
                <a:latin typeface="ArialMT"/>
              </a:rPr>
              <a:t>jurnal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2.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Menggambar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Merupakan</a:t>
            </a:r>
            <a:r>
              <a:rPr lang="en-ID" sz="1800" dirty="0">
                <a:effectLst/>
                <a:latin typeface="ArialMT"/>
              </a:rPr>
              <a:t> salah </a:t>
            </a:r>
            <a:r>
              <a:rPr lang="en-ID" sz="1800" dirty="0" err="1">
                <a:effectLst/>
                <a:latin typeface="ArialMT"/>
              </a:rPr>
              <a:t>satu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paling </a:t>
            </a:r>
            <a:r>
              <a:rPr lang="en-ID" sz="1800" dirty="0" err="1">
                <a:effectLst/>
                <a:latin typeface="ArialMT"/>
              </a:rPr>
              <a:t>sesuai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non verbal (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melihat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gambar</a:t>
            </a:r>
            <a:r>
              <a:rPr lang="en-ID" sz="1800" dirty="0">
                <a:effectLst/>
                <a:latin typeface="ArialMT"/>
              </a:rPr>
              <a:t>) </a:t>
            </a:r>
            <a:r>
              <a:rPr lang="en-ID" sz="1800" dirty="0" err="1">
                <a:effectLst/>
                <a:latin typeface="ArialMT"/>
              </a:rPr>
              <a:t>maupun</a:t>
            </a:r>
            <a:r>
              <a:rPr lang="en-ID" sz="1800" dirty="0">
                <a:effectLst/>
                <a:latin typeface="ArialMT"/>
              </a:rPr>
              <a:t> verbal (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cerita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tentang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gambar</a:t>
            </a:r>
            <a:r>
              <a:rPr lang="en-ID" sz="1800" dirty="0">
                <a:effectLst/>
                <a:latin typeface="ArialMT"/>
              </a:rPr>
              <a:t>),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mengetahui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. Gambar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menceritakan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semua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tentang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mereka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karena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gambar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proyeksi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mereka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.</a:t>
            </a:r>
            <a:r>
              <a:rPr lang="en-ID" sz="1800" dirty="0">
                <a:effectLst/>
                <a:latin typeface="Tahoma" panose="020B0604030504040204" pitchFamily="34" charset="0"/>
              </a:rPr>
              <a:t>  </a:t>
            </a:r>
            <a:endParaRPr lang="en-ID" dirty="0"/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3.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Magis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/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sulap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trik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sulap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sederhana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membantu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membina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hubungan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mendorong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kepatuhan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intervensi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kesehatan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distraksi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efektif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selama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prosedur</a:t>
            </a:r>
            <a:r>
              <a:rPr lang="en-ID" sz="1800" dirty="0">
                <a:effectLst/>
                <a:latin typeface="ArialMT"/>
              </a:rPr>
              <a:t> yang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48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B40F9-A55C-EB5B-FC1F-56DCFD1DE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4291"/>
            <a:ext cx="10515600" cy="5442672"/>
          </a:xfrm>
        </p:spPr>
        <p:txBody>
          <a:bodyPr/>
          <a:lstStyle/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4.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Bermain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r>
              <a:rPr lang="en-ID" sz="1800" dirty="0">
                <a:effectLst/>
                <a:latin typeface="ArialMT"/>
              </a:rPr>
              <a:t>Anak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jati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mereka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melalui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aktivitas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bermain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>
                <a:effectLst/>
                <a:latin typeface="Tahoma" panose="020B0604030504040204" pitchFamily="34" charset="0"/>
              </a:rPr>
              <a:t> </a:t>
            </a:r>
            <a:r>
              <a:rPr lang="en-ID" sz="1800" dirty="0" err="1">
                <a:effectLst/>
                <a:latin typeface="ArialMT"/>
              </a:rPr>
              <a:t>Bermain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dimaksud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disini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bermain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terapeutik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manfaat</a:t>
            </a:r>
            <a:r>
              <a:rPr lang="en-ID" sz="1800" dirty="0">
                <a:effectLst/>
                <a:latin typeface="ArialMT"/>
              </a:rPr>
              <a:t> pada regimen </a:t>
            </a:r>
            <a:r>
              <a:rPr lang="en-ID" sz="1800" dirty="0" err="1">
                <a:effectLst/>
                <a:latin typeface="ArialMT"/>
              </a:rPr>
              <a:t>keperawatan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contohnya</a:t>
            </a:r>
            <a:r>
              <a:rPr lang="en-ID" sz="1800" dirty="0">
                <a:effectLst/>
                <a:latin typeface="ArialMT"/>
              </a:rPr>
              <a:t>: </a:t>
            </a:r>
            <a:r>
              <a:rPr lang="en-ID" sz="1800" dirty="0" err="1">
                <a:effectLst/>
                <a:latin typeface="ArialMT"/>
              </a:rPr>
              <a:t>meniup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balon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asma</a:t>
            </a:r>
            <a:r>
              <a:rPr lang="en-ID" sz="1800" dirty="0">
                <a:effectLst/>
                <a:latin typeface="ArialMT"/>
              </a:rPr>
              <a:t>).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arahan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spesifik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seperti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memberi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peralatan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medis</a:t>
            </a:r>
            <a:r>
              <a:rPr lang="en-ID" sz="1800" dirty="0">
                <a:effectLst/>
                <a:latin typeface="ArialMT"/>
              </a:rPr>
              <a:t> (yang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berbahaya</a:t>
            </a:r>
            <a:r>
              <a:rPr lang="en-ID" sz="1800" dirty="0">
                <a:effectLst/>
                <a:latin typeface="ArialMT"/>
              </a:rPr>
              <a:t>)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boneka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memfokuskan</a:t>
            </a:r>
            <a:r>
              <a:rPr lang="en-ID" sz="1800" dirty="0">
                <a:effectLst/>
                <a:latin typeface="ArialMT"/>
              </a:rPr>
              <a:t>/</a:t>
            </a:r>
            <a:r>
              <a:rPr lang="en-ID" sz="1800" dirty="0" err="1">
                <a:effectLst/>
                <a:latin typeface="ArialMT"/>
              </a:rPr>
              <a:t>memfasilitasi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seperti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menggali</a:t>
            </a:r>
            <a:r>
              <a:rPr lang="en-ID" sz="1800" dirty="0">
                <a:effectLst/>
                <a:latin typeface="ArialMT"/>
              </a:rPr>
              <a:t> rasa </a:t>
            </a:r>
            <a:r>
              <a:rPr lang="en-ID" sz="1800" dirty="0" err="1">
                <a:effectLst/>
                <a:latin typeface="ArialMT"/>
              </a:rPr>
              <a:t>takut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terhadap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injeksi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menggali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hubungan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keluarga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>
                <a:effectLst/>
                <a:latin typeface="Tahoma" panose="020B0604030504040204" pitchFamily="34" charset="0"/>
              </a:rPr>
              <a:t> 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647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2B446-B2BA-053E-6D6F-24A39555A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4511"/>
          </a:xfrm>
        </p:spPr>
        <p:txBody>
          <a:bodyPr>
            <a:normAutofit/>
          </a:bodyPr>
          <a:lstStyle/>
          <a:p>
            <a:r>
              <a:rPr lang="en-ID" b="1" dirty="0">
                <a:latin typeface="Arial" panose="020B0604020202020204" pitchFamily="34" charset="0"/>
              </a:rPr>
              <a:t>Strategi </a:t>
            </a:r>
            <a:r>
              <a:rPr lang="en-ID" b="1" dirty="0" err="1">
                <a:latin typeface="Arial" panose="020B0604020202020204" pitchFamily="34" charset="0"/>
              </a:rPr>
              <a:t>komunikasi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r>
              <a:rPr lang="en-ID" b="1" dirty="0" err="1">
                <a:latin typeface="Arial" panose="020B0604020202020204" pitchFamily="34" charset="0"/>
              </a:rPr>
              <a:t>Berdasarkan</a:t>
            </a:r>
            <a:r>
              <a:rPr lang="en-ID" b="1" dirty="0">
                <a:latin typeface="Arial" panose="020B0604020202020204" pitchFamily="34" charset="0"/>
              </a:rPr>
              <a:t> Tingkat </a:t>
            </a:r>
            <a:r>
              <a:rPr lang="en-ID" b="1" dirty="0" err="1">
                <a:latin typeface="Arial" panose="020B0604020202020204" pitchFamily="34" charset="0"/>
              </a:rPr>
              <a:t>Perkembangan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r>
              <a:rPr lang="en-ID" b="1" dirty="0" err="1">
                <a:latin typeface="Arial" panose="020B0604020202020204" pitchFamily="34" charset="0"/>
              </a:rPr>
              <a:t>Usia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D4647-A6E2-3B1B-85CD-278D9EE76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b="1" dirty="0">
                <a:effectLst/>
                <a:latin typeface="Arial" panose="020B0604020202020204" pitchFamily="34" charset="0"/>
              </a:rPr>
              <a:t>1. </a:t>
            </a:r>
            <a:r>
              <a:rPr lang="en-ID" sz="1800" dirty="0" err="1">
                <a:effectLst/>
                <a:latin typeface="ArialMT"/>
              </a:rPr>
              <a:t>Tahapusiabayi</a:t>
            </a:r>
            <a:r>
              <a:rPr lang="en-ID" sz="1800" dirty="0">
                <a:effectLst/>
                <a:latin typeface="ArialMT"/>
              </a:rPr>
              <a:t>/infancy</a:t>
            </a:r>
            <a:br>
              <a:rPr lang="en-ID" sz="1800" dirty="0">
                <a:effectLst/>
                <a:latin typeface="ArialMT"/>
              </a:rPr>
            </a:br>
            <a:r>
              <a:rPr lang="en-ID" sz="1800" dirty="0">
                <a:effectLst/>
                <a:latin typeface="ArialMT"/>
              </a:rPr>
              <a:t>Pada </a:t>
            </a:r>
            <a:r>
              <a:rPr lang="en-ID" sz="1800" dirty="0" err="1">
                <a:effectLst/>
                <a:latin typeface="ArialMT"/>
              </a:rPr>
              <a:t>tahap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teknik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yang di </a:t>
            </a:r>
            <a:r>
              <a:rPr lang="en-ID" sz="1800" dirty="0" err="1">
                <a:effectLst/>
                <a:latin typeface="ArialMT"/>
              </a:rPr>
              <a:t>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banyak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teknik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non-verbal, 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sentuhan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senyuman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mendekap</a:t>
            </a:r>
            <a:r>
              <a:rPr lang="en-ID" sz="1800" dirty="0">
                <a:effectLst/>
                <a:latin typeface="ArialMT"/>
              </a:rPr>
              <a:t>, dan </a:t>
            </a:r>
            <a:r>
              <a:rPr lang="en-ID" sz="1800" dirty="0" err="1">
                <a:effectLst/>
                <a:latin typeface="ArialMT"/>
              </a:rPr>
              <a:t>menggendong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Ciri</a:t>
            </a:r>
            <a:r>
              <a:rPr lang="en-ID" sz="1800" dirty="0">
                <a:effectLst/>
                <a:latin typeface="ArialMT"/>
              </a:rPr>
              <a:t> lain pada </a:t>
            </a:r>
            <a:r>
              <a:rPr lang="en-ID" sz="1800" dirty="0" err="1">
                <a:effectLst/>
                <a:latin typeface="ArialMT"/>
              </a:rPr>
              <a:t>tahap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stanger</a:t>
            </a:r>
            <a:r>
              <a:rPr lang="en-ID" sz="1800" dirty="0">
                <a:effectLst/>
                <a:latin typeface="ArialMT"/>
              </a:rPr>
              <a:t> anxiety, oleh </a:t>
            </a:r>
            <a:r>
              <a:rPr lang="en-ID" sz="1800" dirty="0" err="1">
                <a:effectLst/>
                <a:latin typeface="ArialMT"/>
              </a:rPr>
              <a:t>karena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menggunakan</a:t>
            </a:r>
            <a:r>
              <a:rPr lang="en-ID" sz="1800" dirty="0">
                <a:effectLst/>
                <a:latin typeface="ArialMT"/>
              </a:rPr>
              <a:t> orang </a:t>
            </a:r>
            <a:r>
              <a:rPr lang="en-ID" sz="1800" dirty="0" err="1">
                <a:effectLst/>
                <a:latin typeface="ArialMT"/>
              </a:rPr>
              <a:t>tua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fasilitator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ataupun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orang </a:t>
            </a:r>
            <a:r>
              <a:rPr lang="en-ID" sz="1800" dirty="0" err="1">
                <a:effectLst/>
                <a:latin typeface="ArialMT"/>
              </a:rPr>
              <a:t>ketiga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saat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Penggunaan</a:t>
            </a:r>
            <a:r>
              <a:rPr lang="en-ID" sz="1800" dirty="0">
                <a:effectLst/>
                <a:latin typeface="ArialMT"/>
              </a:rPr>
              <a:t> kata - kata (verbal)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dilakukan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usia</a:t>
            </a:r>
            <a:r>
              <a:rPr lang="en-ID" sz="1800" dirty="0">
                <a:effectLst/>
                <a:latin typeface="ArialMT"/>
              </a:rPr>
              <a:t> late infancy, 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penggunaan</a:t>
            </a:r>
            <a:r>
              <a:rPr lang="en-ID" sz="1800" dirty="0">
                <a:effectLst/>
                <a:latin typeface="ArialMT"/>
              </a:rPr>
              <a:t> kata – kata </a:t>
            </a:r>
            <a:r>
              <a:rPr lang="en-ID" sz="1800" dirty="0" err="1">
                <a:effectLst/>
                <a:latin typeface="ArialMT"/>
              </a:rPr>
              <a:t>awal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seperti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ba-ba</a:t>
            </a:r>
            <a:r>
              <a:rPr lang="en-ID" sz="1800" dirty="0">
                <a:effectLst/>
                <a:latin typeface="ArialMT"/>
              </a:rPr>
              <a:t>, da-da, ma-ma dan lain </a:t>
            </a:r>
            <a:r>
              <a:rPr lang="en-ID" sz="1800" dirty="0" err="1">
                <a:effectLst/>
                <a:latin typeface="ArialMT"/>
              </a:rPr>
              <a:t>sebagainya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009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3AE88-1EAF-F1E8-6889-43C3DFC5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>
                <a:latin typeface="ArialMT"/>
              </a:rPr>
              <a:t>Tahap</a:t>
            </a:r>
            <a:r>
              <a:rPr lang="en-ID" b="1" dirty="0">
                <a:latin typeface="ArialMT"/>
              </a:rPr>
              <a:t> </a:t>
            </a:r>
            <a:r>
              <a:rPr lang="en-ID" b="1" dirty="0" err="1">
                <a:latin typeface="ArialMT"/>
              </a:rPr>
              <a:t>usia</a:t>
            </a:r>
            <a:r>
              <a:rPr lang="en-ID" b="1" dirty="0">
                <a:latin typeface="ArialMT"/>
              </a:rPr>
              <a:t> </a:t>
            </a:r>
            <a:r>
              <a:rPr lang="en-ID" b="1" dirty="0" err="1">
                <a:latin typeface="ArialMT"/>
              </a:rPr>
              <a:t>dini</a:t>
            </a:r>
            <a:r>
              <a:rPr lang="en-ID" b="1" dirty="0">
                <a:latin typeface="ArialMT"/>
              </a:rPr>
              <a:t>/ toddler dan </a:t>
            </a:r>
            <a:r>
              <a:rPr lang="en-ID" b="1" dirty="0" err="1">
                <a:latin typeface="ArialMT"/>
              </a:rPr>
              <a:t>pra</a:t>
            </a:r>
            <a:r>
              <a:rPr lang="en-ID" b="1" dirty="0">
                <a:latin typeface="ArialMT"/>
              </a:rPr>
              <a:t> </a:t>
            </a:r>
            <a:r>
              <a:rPr lang="en-ID" b="1" dirty="0" err="1">
                <a:latin typeface="ArialMT"/>
              </a:rPr>
              <a:t>sekolah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125C7-4666-411C-1E86-3C0D8C496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800" b="1" dirty="0">
                <a:effectLst/>
                <a:latin typeface="ArialMT"/>
              </a:rPr>
              <a:t>Pada </a:t>
            </a:r>
            <a:r>
              <a:rPr lang="en-ID" sz="1800" b="1" dirty="0" err="1">
                <a:effectLst/>
                <a:latin typeface="ArialMT"/>
              </a:rPr>
              <a:t>tahap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ini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sudah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mampu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menguasai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antara</a:t>
            </a:r>
            <a:r>
              <a:rPr lang="en-ID" sz="1800" b="1" dirty="0">
                <a:effectLst/>
                <a:latin typeface="ArialMT"/>
              </a:rPr>
              <a:t> 200-900 kata oleh </a:t>
            </a:r>
            <a:r>
              <a:rPr lang="en-ID" sz="1800" b="1" dirty="0" err="1">
                <a:effectLst/>
                <a:latin typeface="ArialMT"/>
              </a:rPr>
              <a:t>karena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itu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perawat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dapat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lebih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banyak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mengguanakan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teknik</a:t>
            </a:r>
            <a:r>
              <a:rPr lang="en-ID" sz="1800" b="1" dirty="0">
                <a:effectLst/>
                <a:latin typeface="ArialMT"/>
              </a:rPr>
              <a:t> verbal </a:t>
            </a:r>
            <a:r>
              <a:rPr lang="en-ID" sz="1800" b="1" dirty="0" err="1">
                <a:effectLst/>
                <a:latin typeface="ArialMT"/>
              </a:rPr>
              <a:t>lebih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banyak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daripada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tahapan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usia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sebelumnya</a:t>
            </a:r>
            <a:r>
              <a:rPr lang="en-ID" sz="1800" b="1" dirty="0">
                <a:effectLst/>
                <a:latin typeface="ArialMT"/>
              </a:rPr>
              <a:t>. Sifat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pada </a:t>
            </a:r>
            <a:r>
              <a:rPr lang="en-ID" sz="1800" b="1" dirty="0" err="1">
                <a:effectLst/>
                <a:latin typeface="ArialMT"/>
              </a:rPr>
              <a:t>tahapan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tumbuh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kembang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ini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adalah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egosentris</a:t>
            </a:r>
            <a:r>
              <a:rPr lang="en-ID" sz="1800" b="1" dirty="0">
                <a:effectLst/>
                <a:latin typeface="ArialMT"/>
              </a:rPr>
              <a:t>, rasa </a:t>
            </a:r>
            <a:r>
              <a:rPr lang="en-ID" sz="1800" b="1" dirty="0" err="1">
                <a:effectLst/>
                <a:latin typeface="ArialMT"/>
              </a:rPr>
              <a:t>ingin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tahu</a:t>
            </a:r>
            <a:r>
              <a:rPr lang="en-ID" sz="1800" b="1" dirty="0">
                <a:effectLst/>
                <a:latin typeface="ArialMT"/>
              </a:rPr>
              <a:t> dan </a:t>
            </a:r>
            <a:r>
              <a:rPr lang="en-ID" sz="1800" b="1" dirty="0" err="1">
                <a:effectLst/>
                <a:latin typeface="ArialMT"/>
              </a:rPr>
              <a:t>inisiatif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tinggi</a:t>
            </a:r>
            <a:r>
              <a:rPr lang="en-ID" sz="1800" b="1" dirty="0">
                <a:effectLst/>
                <a:latin typeface="ArialMT"/>
              </a:rPr>
              <a:t>. Oleh </a:t>
            </a:r>
            <a:r>
              <a:rPr lang="en-ID" sz="1800" b="1" dirty="0" err="1">
                <a:effectLst/>
                <a:latin typeface="ArialMT"/>
              </a:rPr>
              <a:t>karena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itu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perlu</a:t>
            </a:r>
            <a:r>
              <a:rPr lang="en-ID" sz="1800" b="1" dirty="0">
                <a:effectLst/>
                <a:latin typeface="ArialMT"/>
              </a:rPr>
              <a:t> di </a:t>
            </a:r>
            <a:r>
              <a:rPr lang="en-ID" sz="1800" b="1" dirty="0" err="1">
                <a:effectLst/>
                <a:latin typeface="ArialMT"/>
              </a:rPr>
              <a:t>beritahu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segala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sesuatu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terjadi</a:t>
            </a:r>
            <a:r>
              <a:rPr lang="en-ID" sz="1800" b="1" dirty="0">
                <a:effectLst/>
                <a:latin typeface="ArialMT"/>
              </a:rPr>
              <a:t> pada </a:t>
            </a:r>
            <a:r>
              <a:rPr lang="en-ID" sz="1800" b="1" dirty="0" err="1">
                <a:effectLst/>
                <a:latin typeface="ArialMT"/>
              </a:rPr>
              <a:t>dirinya</a:t>
            </a:r>
            <a:r>
              <a:rPr lang="en-ID" sz="1800" b="1" dirty="0">
                <a:effectLst/>
                <a:latin typeface="ArialMT"/>
              </a:rPr>
              <a:t> dan </a:t>
            </a:r>
            <a:r>
              <a:rPr lang="en-ID" sz="1800" b="1" dirty="0" err="1">
                <a:effectLst/>
                <a:latin typeface="ArialMT"/>
              </a:rPr>
              <a:t>semua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tindakan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akan</a:t>
            </a:r>
            <a:r>
              <a:rPr lang="en-ID" sz="1800" b="1" dirty="0">
                <a:effectLst/>
                <a:latin typeface="ArialMT"/>
              </a:rPr>
              <a:t> di </a:t>
            </a:r>
            <a:r>
              <a:rPr lang="en-ID" sz="1800" b="1" dirty="0" err="1">
                <a:effectLst/>
                <a:latin typeface="ArialMT"/>
              </a:rPr>
              <a:t>lakukan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perlu</a:t>
            </a:r>
            <a:r>
              <a:rPr lang="en-ID" sz="1800" b="1" dirty="0">
                <a:effectLst/>
                <a:latin typeface="ArialMT"/>
              </a:rPr>
              <a:t> di </a:t>
            </a:r>
            <a:r>
              <a:rPr lang="en-ID" sz="1800" b="1" dirty="0" err="1">
                <a:effectLst/>
                <a:latin typeface="ArialMT"/>
              </a:rPr>
              <a:t>beritahukan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secara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jelas</a:t>
            </a:r>
            <a:r>
              <a:rPr lang="en-ID" sz="1800" b="1" dirty="0">
                <a:effectLst/>
                <a:latin typeface="ArialMT"/>
              </a:rPr>
              <a:t> pada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. </a:t>
            </a: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sz="1800" b="1" dirty="0">
              <a:effectLst/>
              <a:latin typeface="ArialMT"/>
            </a:endParaRPr>
          </a:p>
          <a:p>
            <a:pPr marL="0" indent="0">
              <a:buNone/>
            </a:pPr>
            <a:endParaRPr lang="en-ID" sz="1800" b="1" dirty="0">
              <a:latin typeface="ArialMT"/>
            </a:endParaRPr>
          </a:p>
          <a:p>
            <a:pPr marL="0" indent="0">
              <a:buNone/>
            </a:pPr>
            <a:r>
              <a:rPr lang="en-ID" sz="1800" b="1" dirty="0" err="1">
                <a:effectLst/>
                <a:latin typeface="ArialMT"/>
              </a:rPr>
              <a:t>Perawat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dapat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berkomunikasi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menggunakan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objek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transisional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seperti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boneka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sebelum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bertanya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langsung</a:t>
            </a:r>
            <a:r>
              <a:rPr lang="en-ID" sz="1800" b="1" dirty="0">
                <a:effectLst/>
                <a:latin typeface="ArialMT"/>
              </a:rPr>
              <a:t> pada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untuk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mengurangi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kecemasan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. </a:t>
            </a:r>
            <a:r>
              <a:rPr lang="en-ID" sz="1800" b="1" dirty="0" err="1">
                <a:effectLst/>
                <a:latin typeface="ArialMT"/>
              </a:rPr>
              <a:t>Posisi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tubuh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terbaik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adalh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sejajar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pandangan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mata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. </a:t>
            </a:r>
            <a:r>
              <a:rPr lang="en-ID" sz="1800" b="1" dirty="0" err="1">
                <a:effectLst/>
                <a:latin typeface="ArialMT"/>
              </a:rPr>
              <a:t>Perawat</a:t>
            </a:r>
            <a:r>
              <a:rPr lang="en-ID" sz="1800" b="1" dirty="0">
                <a:effectLst/>
                <a:latin typeface="ArialMT"/>
              </a:rPr>
              <a:t> juga </a:t>
            </a:r>
            <a:r>
              <a:rPr lang="en-ID" sz="1800" b="1" dirty="0" err="1">
                <a:effectLst/>
                <a:latin typeface="ArialMT"/>
              </a:rPr>
              <a:t>harus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konsisten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dalam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berkomunikasi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secara</a:t>
            </a:r>
            <a:r>
              <a:rPr lang="en-ID" sz="1800" b="1" dirty="0">
                <a:effectLst/>
                <a:latin typeface="ArialMT"/>
              </a:rPr>
              <a:t> verbal </a:t>
            </a:r>
            <a:r>
              <a:rPr lang="en-ID" sz="1800" b="1" dirty="0" err="1">
                <a:effectLst/>
                <a:latin typeface="ArialMT"/>
              </a:rPr>
              <a:t>maupun</a:t>
            </a:r>
            <a:r>
              <a:rPr lang="en-ID" sz="1800" b="1" dirty="0">
                <a:effectLst/>
                <a:latin typeface="ArialMT"/>
              </a:rPr>
              <a:t> non-verbal. J </a:t>
            </a: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770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51499-0F9E-E89A-E0F9-9346A8129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>
                <a:latin typeface="ArialMT"/>
              </a:rPr>
              <a:t>2. </a:t>
            </a:r>
            <a:r>
              <a:rPr lang="en-ID" b="1" dirty="0" err="1">
                <a:latin typeface="ArialMT"/>
              </a:rPr>
              <a:t>Tahap</a:t>
            </a:r>
            <a:r>
              <a:rPr lang="en-ID" b="1" dirty="0">
                <a:latin typeface="ArialMT"/>
              </a:rPr>
              <a:t> </a:t>
            </a:r>
            <a:r>
              <a:rPr lang="en-ID" b="1" dirty="0" err="1">
                <a:latin typeface="ArialMT"/>
              </a:rPr>
              <a:t>usia</a:t>
            </a:r>
            <a:r>
              <a:rPr lang="en-ID" b="1" dirty="0">
                <a:latin typeface="ArialMT"/>
              </a:rPr>
              <a:t> </a:t>
            </a:r>
            <a:r>
              <a:rPr lang="en-ID" b="1" dirty="0" err="1">
                <a:latin typeface="ArialMT"/>
              </a:rPr>
              <a:t>sekolah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90C42-3C7D-7C00-D2EF-3D620AFE0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ID" sz="1800" b="1" dirty="0">
                <a:effectLst/>
                <a:latin typeface="ArialMT"/>
              </a:rPr>
            </a:br>
            <a:r>
              <a:rPr lang="en-ID" sz="1800" b="1" dirty="0">
                <a:effectLst/>
                <a:latin typeface="ArialMT"/>
              </a:rPr>
              <a:t>Anak </a:t>
            </a:r>
            <a:r>
              <a:rPr lang="en-ID" sz="1800" b="1" dirty="0" err="1">
                <a:effectLst/>
                <a:latin typeface="ArialMT"/>
              </a:rPr>
              <a:t>usia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ini</a:t>
            </a:r>
            <a:r>
              <a:rPr lang="en-ID" sz="1800" b="1" dirty="0">
                <a:effectLst/>
                <a:latin typeface="ArialMT"/>
              </a:rPr>
              <a:t> sangat </a:t>
            </a:r>
            <a:r>
              <a:rPr lang="en-ID" sz="1800" b="1" dirty="0" err="1">
                <a:effectLst/>
                <a:latin typeface="ArialMT"/>
              </a:rPr>
              <a:t>peka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terhadap</a:t>
            </a:r>
            <a:r>
              <a:rPr lang="en-ID" sz="1800" b="1" dirty="0">
                <a:effectLst/>
                <a:latin typeface="ArialMT"/>
              </a:rPr>
              <a:t> stimulus yang </a:t>
            </a:r>
            <a:r>
              <a:rPr lang="en-ID" sz="1800" b="1" dirty="0" err="1">
                <a:effectLst/>
                <a:latin typeface="ArialMT"/>
              </a:rPr>
              <a:t>dirasakannya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mengancam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keutuhan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tubuhnya</a:t>
            </a:r>
            <a:r>
              <a:rPr lang="en-ID" sz="1800" b="1" dirty="0">
                <a:effectLst/>
                <a:latin typeface="ArialMT"/>
              </a:rPr>
              <a:t>. Oleh </a:t>
            </a:r>
            <a:r>
              <a:rPr lang="en-ID" sz="1800" b="1" dirty="0" err="1">
                <a:effectLst/>
                <a:latin typeface="ArialMT"/>
              </a:rPr>
              <a:t>karena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itu</a:t>
            </a:r>
            <a:r>
              <a:rPr lang="en-ID" sz="1800" b="1" dirty="0">
                <a:effectLst/>
                <a:latin typeface="ArialMT"/>
              </a:rPr>
              <a:t>, </a:t>
            </a:r>
            <a:r>
              <a:rPr lang="en-ID" sz="1800" b="1" dirty="0" err="1">
                <a:effectLst/>
                <a:latin typeface="ArialMT"/>
              </a:rPr>
              <a:t>apabila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perawat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melakukan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suatu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tindakan</a:t>
            </a:r>
            <a:r>
              <a:rPr lang="en-ID" sz="1800" b="1" dirty="0">
                <a:effectLst/>
                <a:latin typeface="ArialMT"/>
              </a:rPr>
              <a:t>, </a:t>
            </a:r>
            <a:r>
              <a:rPr lang="en-ID" sz="1800" b="1" dirty="0" err="1">
                <a:effectLst/>
                <a:latin typeface="ArialMT"/>
              </a:rPr>
              <a:t>ia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bertanya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mengapa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dilakukan</a:t>
            </a:r>
            <a:r>
              <a:rPr lang="en-ID" sz="1800" b="1" dirty="0">
                <a:effectLst/>
                <a:latin typeface="ArialMT"/>
              </a:rPr>
              <a:t>, </a:t>
            </a:r>
            <a:r>
              <a:rPr lang="en-ID" sz="1800" b="1" dirty="0" err="1">
                <a:effectLst/>
                <a:latin typeface="ArialMT"/>
              </a:rPr>
              <a:t>untuk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apa</a:t>
            </a:r>
            <a:r>
              <a:rPr lang="en-ID" sz="1800" b="1" dirty="0">
                <a:effectLst/>
                <a:latin typeface="ArialMT"/>
              </a:rPr>
              <a:t>, dan </a:t>
            </a:r>
            <a:r>
              <a:rPr lang="en-ID" sz="1800" b="1" dirty="0" err="1">
                <a:effectLst/>
                <a:latin typeface="ArialMT"/>
              </a:rPr>
              <a:t>bagaimana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caranya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dilakukan</a:t>
            </a:r>
            <a:r>
              <a:rPr lang="en-ID" sz="1800" b="1" dirty="0">
                <a:effectLst/>
                <a:latin typeface="ArialMT"/>
              </a:rPr>
              <a:t>?. </a:t>
            </a:r>
            <a:r>
              <a:rPr lang="en-ID" sz="1800" b="1" dirty="0" err="1">
                <a:effectLst/>
                <a:latin typeface="ArialMT"/>
              </a:rPr>
              <a:t>Perawat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dapat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menjelaskan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prosedurnya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dengan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mendemonstrasikan</a:t>
            </a:r>
            <a:r>
              <a:rPr lang="en-ID" sz="1800" b="1" dirty="0">
                <a:effectLst/>
                <a:latin typeface="ArialMT"/>
              </a:rPr>
              <a:t> pada </a:t>
            </a:r>
            <a:r>
              <a:rPr lang="en-ID" sz="1800" b="1" dirty="0" err="1">
                <a:effectLst/>
                <a:latin typeface="ArialMT"/>
              </a:rPr>
              <a:t>mainan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terlebih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dahulu</a:t>
            </a:r>
            <a:r>
              <a:rPr lang="en-ID" sz="1800" b="1" dirty="0">
                <a:effectLst/>
                <a:latin typeface="ArialMT"/>
              </a:rPr>
              <a:t>. </a:t>
            </a:r>
            <a:r>
              <a:rPr lang="en-ID" sz="1800" b="1" dirty="0" err="1">
                <a:effectLst/>
                <a:latin typeface="ArialMT"/>
              </a:rPr>
              <a:t>Misalnya</a:t>
            </a:r>
            <a:r>
              <a:rPr lang="en-ID" sz="1800" b="1" dirty="0">
                <a:effectLst/>
                <a:latin typeface="ArialMT"/>
              </a:rPr>
              <a:t>, </a:t>
            </a:r>
            <a:r>
              <a:rPr lang="en-ID" sz="1800" b="1" dirty="0" err="1">
                <a:effectLst/>
                <a:latin typeface="ArialMT"/>
              </a:rPr>
              <a:t>bagaimana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perawat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menyuntik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diperagakan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terlebih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dahulu</a:t>
            </a:r>
            <a:r>
              <a:rPr lang="en-ID" sz="1800" b="1" dirty="0">
                <a:effectLst/>
                <a:latin typeface="ArialMT"/>
              </a:rPr>
              <a:t> pada </a:t>
            </a:r>
            <a:r>
              <a:rPr lang="en-ID" sz="1800" b="1" dirty="0" err="1">
                <a:effectLst/>
                <a:latin typeface="ArialMT"/>
              </a:rPr>
              <a:t>bonekanya</a:t>
            </a:r>
            <a:r>
              <a:rPr lang="en-ID" sz="1800" b="1" dirty="0">
                <a:effectLst/>
                <a:latin typeface="ArialMT"/>
              </a:rPr>
              <a:t>. </a:t>
            </a:r>
            <a:r>
              <a:rPr lang="en-ID" sz="1800" b="1" dirty="0" err="1">
                <a:effectLst/>
                <a:latin typeface="ArialMT"/>
              </a:rPr>
              <a:t>Gunakan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bahasa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dapat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dimengerti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anak</a:t>
            </a:r>
            <a:r>
              <a:rPr lang="en-ID" sz="1800" b="1" dirty="0">
                <a:effectLst/>
                <a:latin typeface="ArialMT"/>
              </a:rPr>
              <a:t> dan </a:t>
            </a:r>
            <a:r>
              <a:rPr lang="en-ID" sz="1800" b="1" dirty="0" err="1">
                <a:effectLst/>
                <a:latin typeface="ArialMT"/>
              </a:rPr>
              <a:t>berikan</a:t>
            </a:r>
            <a:r>
              <a:rPr lang="en-ID" sz="1800" b="1" dirty="0">
                <a:effectLst/>
                <a:latin typeface="ArialMT"/>
              </a:rPr>
              <a:t> </a:t>
            </a:r>
            <a:r>
              <a:rPr lang="en-ID" sz="1800" b="1" dirty="0" err="1">
                <a:effectLst/>
                <a:latin typeface="ArialMT"/>
              </a:rPr>
              <a:t>contoh</a:t>
            </a:r>
            <a:r>
              <a:rPr lang="en-ID" sz="1800" b="1" dirty="0">
                <a:effectLst/>
                <a:latin typeface="ArialMT"/>
              </a:rPr>
              <a:t> yang </a:t>
            </a:r>
            <a:r>
              <a:rPr lang="en-ID" sz="1800" b="1" dirty="0" err="1">
                <a:effectLst/>
                <a:latin typeface="ArialMT"/>
              </a:rPr>
              <a:t>jelas</a:t>
            </a:r>
            <a:r>
              <a:rPr lang="en-ID" sz="1800" b="1" dirty="0">
                <a:effectLst/>
                <a:latin typeface="ArialMT"/>
              </a:rPr>
              <a:t> </a:t>
            </a: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0434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60843-60A3-4807-D92C-DB4CA3D45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>
                <a:latin typeface="Arial" panose="020B0604020202020204" pitchFamily="34" charset="0"/>
              </a:rPr>
              <a:t>4. </a:t>
            </a:r>
            <a:r>
              <a:rPr lang="en-ID" dirty="0" err="1">
                <a:latin typeface="ArialMT"/>
              </a:rPr>
              <a:t>Tahap</a:t>
            </a:r>
            <a:r>
              <a:rPr lang="en-ID" dirty="0">
                <a:latin typeface="ArialMT"/>
              </a:rPr>
              <a:t> </a:t>
            </a:r>
            <a:r>
              <a:rPr lang="en-ID" dirty="0" err="1">
                <a:latin typeface="ArialMT"/>
              </a:rPr>
              <a:t>usia</a:t>
            </a:r>
            <a:r>
              <a:rPr lang="en-ID" dirty="0">
                <a:latin typeface="ArialMT"/>
              </a:rPr>
              <a:t> </a:t>
            </a:r>
            <a:r>
              <a:rPr lang="en-ID" dirty="0" err="1">
                <a:latin typeface="ArialMT"/>
              </a:rPr>
              <a:t>remaja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99330-7A70-A9EB-69F3-1461CFEAE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ID" sz="1800" dirty="0">
                <a:effectLst/>
                <a:latin typeface="ArialMT"/>
              </a:rPr>
            </a:br>
            <a:r>
              <a:rPr lang="en-ID" sz="1800" dirty="0" err="1">
                <a:effectLst/>
                <a:latin typeface="ArialMT"/>
              </a:rPr>
              <a:t>Fase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remaja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masa </a:t>
            </a:r>
            <a:r>
              <a:rPr lang="en-ID" sz="1800" dirty="0" err="1">
                <a:effectLst/>
                <a:latin typeface="ArialMT"/>
              </a:rPr>
              <a:t>peralihan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masa </a:t>
            </a:r>
            <a:r>
              <a:rPr lang="en-ID" sz="1800" dirty="0" err="1">
                <a:effectLst/>
                <a:latin typeface="ArialMT"/>
              </a:rPr>
              <a:t>kanak-kanak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menuju</a:t>
            </a:r>
            <a:r>
              <a:rPr lang="en-ID" sz="1800" dirty="0">
                <a:effectLst/>
                <a:latin typeface="ArialMT"/>
              </a:rPr>
              <a:t> masa </a:t>
            </a:r>
            <a:r>
              <a:rPr lang="en-ID" sz="1800" dirty="0" err="1">
                <a:effectLst/>
                <a:latin typeface="ArialMT"/>
              </a:rPr>
              <a:t>dewasa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Perkembangan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usia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remaja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ditunjukkan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kemampuan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berdiskusi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sudah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mulai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berpikir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konseptual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sudah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mulai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malu</a:t>
            </a:r>
            <a:r>
              <a:rPr lang="en-ID" sz="1800" dirty="0">
                <a:effectLst/>
                <a:latin typeface="ArialMT"/>
              </a:rPr>
              <a:t>, pada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usia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sering</a:t>
            </a:r>
            <a:r>
              <a:rPr lang="en-ID" sz="1800" dirty="0">
                <a:effectLst/>
                <a:latin typeface="ArialMT"/>
              </a:rPr>
              <a:t> kali </a:t>
            </a:r>
            <a:r>
              <a:rPr lang="en-ID" sz="1800" dirty="0" err="1">
                <a:effectLst/>
                <a:latin typeface="ArialMT"/>
              </a:rPr>
              <a:t>merenung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kehidupan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tentang</a:t>
            </a:r>
            <a:r>
              <a:rPr lang="en-ID" sz="1800" dirty="0">
                <a:effectLst/>
                <a:latin typeface="ArialMT"/>
              </a:rPr>
              <a:t> masa </a:t>
            </a:r>
            <a:r>
              <a:rPr lang="en-ID" sz="1800" dirty="0" err="1">
                <a:effectLst/>
                <a:latin typeface="ArialMT"/>
              </a:rPr>
              <a:t>depan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direfleksikan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lewat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. Pola </a:t>
            </a:r>
            <a:r>
              <a:rPr lang="en-ID" sz="1800" dirty="0" err="1">
                <a:effectLst/>
                <a:latin typeface="ArialMT"/>
              </a:rPr>
              <a:t>pikir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tingkah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lakunya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merupakan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peralihan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anak-anak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menjadi</a:t>
            </a:r>
            <a:r>
              <a:rPr lang="en-ID" sz="1800" dirty="0">
                <a:effectLst/>
                <a:latin typeface="ArialMT"/>
              </a:rPr>
              <a:t> orang </a:t>
            </a:r>
            <a:r>
              <a:rPr lang="en-ID" sz="1800" dirty="0" err="1">
                <a:effectLst/>
                <a:latin typeface="ArialMT"/>
              </a:rPr>
              <a:t>dewasa</a:t>
            </a:r>
            <a:r>
              <a:rPr lang="en-ID" sz="1800" dirty="0">
                <a:effectLst/>
                <a:latin typeface="ArialMT"/>
              </a:rPr>
              <a:t> juga. Anak </a:t>
            </a:r>
            <a:r>
              <a:rPr lang="en-ID" sz="1800" dirty="0" err="1">
                <a:effectLst/>
                <a:latin typeface="ArialMT"/>
              </a:rPr>
              <a:t>harus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diberi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kesempatan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belajar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memecahkan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masalah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positif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124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0173D-7F1A-D680-C014-ACE3F8950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b="1" dirty="0" err="1">
                <a:latin typeface="Arial" panose="020B0604020202020204" pitchFamily="34" charset="0"/>
              </a:rPr>
              <a:t>Bagaimana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r>
              <a:rPr lang="en-ID" b="1" dirty="0" err="1">
                <a:latin typeface="Arial" panose="020B0604020202020204" pitchFamily="34" charset="0"/>
              </a:rPr>
              <a:t>cara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r>
              <a:rPr lang="en-ID" b="1" dirty="0" err="1">
                <a:latin typeface="Arial" panose="020B0604020202020204" pitchFamily="34" charset="0"/>
              </a:rPr>
              <a:t>berkomunikasi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r>
              <a:rPr lang="en-ID" b="1" dirty="0" err="1">
                <a:latin typeface="Arial" panose="020B0604020202020204" pitchFamily="34" charset="0"/>
              </a:rPr>
              <a:t>efektif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r>
              <a:rPr lang="en-ID" b="1" dirty="0" err="1">
                <a:latin typeface="Arial" panose="020B0604020202020204" pitchFamily="34" charset="0"/>
              </a:rPr>
              <a:t>dengan</a:t>
            </a:r>
            <a:r>
              <a:rPr lang="en-ID" b="1" dirty="0">
                <a:latin typeface="Arial" panose="020B0604020202020204" pitchFamily="34" charset="0"/>
              </a:rPr>
              <a:t> </a:t>
            </a:r>
            <a:r>
              <a:rPr lang="en-ID" b="1" dirty="0" err="1">
                <a:latin typeface="Arial" panose="020B0604020202020204" pitchFamily="34" charset="0"/>
              </a:rPr>
              <a:t>keluarga</a:t>
            </a:r>
            <a:r>
              <a:rPr lang="en-ID" b="1" dirty="0">
                <a:latin typeface="Arial" panose="020B0604020202020204" pitchFamily="34" charset="0"/>
              </a:rPr>
              <a:t>? </a:t>
            </a: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427E2-CA5B-6941-E7F1-8D9A3B478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di </a:t>
            </a:r>
            <a:r>
              <a:rPr lang="en-ID" sz="1800" dirty="0" err="1">
                <a:effectLst/>
                <a:latin typeface="ArialMT"/>
              </a:rPr>
              <a:t>keperawatan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merupakan</a:t>
            </a:r>
            <a:r>
              <a:rPr lang="en-ID" sz="1800" dirty="0">
                <a:effectLst/>
                <a:latin typeface="ArialMT"/>
              </a:rPr>
              <a:t> proses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melibatkan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namun</a:t>
            </a:r>
            <a:r>
              <a:rPr lang="en-ID" sz="1800" dirty="0">
                <a:effectLst/>
                <a:latin typeface="ArialMT"/>
              </a:rPr>
              <a:t> juga </a:t>
            </a:r>
            <a:r>
              <a:rPr lang="en-ID" sz="1800" dirty="0" err="1">
                <a:effectLst/>
                <a:latin typeface="ArialMT"/>
              </a:rPr>
              <a:t>melibatkan</a:t>
            </a:r>
            <a:r>
              <a:rPr lang="en-ID" sz="1800" dirty="0">
                <a:effectLst/>
                <a:latin typeface="ArialMT"/>
              </a:rPr>
              <a:t> orang </a:t>
            </a:r>
            <a:r>
              <a:rPr lang="en-ID" sz="1800" dirty="0" err="1">
                <a:effectLst/>
                <a:latin typeface="ArialMT"/>
              </a:rPr>
              <a:t>tua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melibatkan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mudah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membina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hubungan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terutama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usia</a:t>
            </a:r>
            <a:r>
              <a:rPr lang="en-ID" sz="1800" dirty="0">
                <a:effectLst/>
                <a:latin typeface="ArialMT"/>
              </a:rPr>
              <a:t> infant </a:t>
            </a:r>
            <a:endParaRPr lang="en-ID" dirty="0"/>
          </a:p>
          <a:p>
            <a:pPr marL="0" indent="0">
              <a:buNone/>
            </a:pPr>
            <a:r>
              <a:rPr lang="en-ID" sz="1800" dirty="0">
                <a:latin typeface="ArialMT"/>
              </a:rPr>
              <a:t>-</a:t>
            </a:r>
            <a:r>
              <a:rPr lang="en-ID" sz="1800" dirty="0" err="1">
                <a:effectLst/>
                <a:latin typeface="ArialMT"/>
              </a:rPr>
              <a:t>sampai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usia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sekolah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Saat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melakukan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pengkajian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data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digali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sendiri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baik</a:t>
            </a:r>
            <a:r>
              <a:rPr lang="en-ID" sz="1800" dirty="0">
                <a:effectLst/>
                <a:latin typeface="ArialMT"/>
              </a:rPr>
              <a:t> verbal </a:t>
            </a:r>
            <a:r>
              <a:rPr lang="en-ID" sz="1800" dirty="0" err="1">
                <a:effectLst/>
                <a:latin typeface="ArialMT"/>
              </a:rPr>
              <a:t>maupun</a:t>
            </a:r>
            <a:r>
              <a:rPr lang="en-ID" sz="1800" dirty="0">
                <a:effectLst/>
                <a:latin typeface="ArialMT"/>
              </a:rPr>
              <a:t> non verbal), 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informasi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orangtua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observasi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langsung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interpretasi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hubungan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antara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orangtua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6886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8A70-B1D1-7ADD-F85F-8BF92A27B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Kasus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77AA8-C7A7-CE2D-6670-5AB3E024F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Perawat</a:t>
            </a:r>
            <a:r>
              <a:rPr lang="en-US" dirty="0"/>
              <a:t> 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 A </a:t>
            </a:r>
            <a:r>
              <a:rPr lang="en-US" dirty="0" err="1"/>
              <a:t>dengan</a:t>
            </a:r>
            <a:r>
              <a:rPr lang="en-US" dirty="0"/>
              <a:t> Leukemia di </a:t>
            </a:r>
            <a:r>
              <a:rPr lang="en-US" dirty="0" err="1"/>
              <a:t>Bangsal</a:t>
            </a:r>
            <a:r>
              <a:rPr lang="en-US" dirty="0"/>
              <a:t> Estela ,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Pasien</a:t>
            </a:r>
            <a:r>
              <a:rPr lang="en-US" dirty="0"/>
              <a:t> A </a:t>
            </a:r>
            <a:r>
              <a:rPr lang="en-US" dirty="0" err="1"/>
              <a:t>mengeluh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dan </a:t>
            </a:r>
            <a:r>
              <a:rPr lang="en-US" dirty="0" err="1"/>
              <a:t>dokter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A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tehnik-tehnik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dan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, dan model </a:t>
            </a:r>
            <a:r>
              <a:rPr lang="en-US" dirty="0" err="1"/>
              <a:t>komunikasi</a:t>
            </a:r>
            <a:r>
              <a:rPr lang="en-US" dirty="0"/>
              <a:t> pada </a:t>
            </a:r>
            <a:r>
              <a:rPr lang="en-US" dirty="0" err="1"/>
              <a:t>anak</a:t>
            </a:r>
            <a:r>
              <a:rPr lang="en-US" dirty="0"/>
              <a:t> dan orang </a:t>
            </a:r>
            <a:r>
              <a:rPr lang="en-US" dirty="0" err="1"/>
              <a:t>tua</a:t>
            </a:r>
            <a:r>
              <a:rPr lang="en-US" dirty="0"/>
              <a:t> </a:t>
            </a:r>
          </a:p>
          <a:p>
            <a:r>
              <a:rPr lang="en-US" dirty="0" err="1"/>
              <a:t>Bagaimanakah</a:t>
            </a:r>
            <a:r>
              <a:rPr lang="en-US" dirty="0"/>
              <a:t> Langkah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304056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24806-2230-9753-4541-AE791274B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1800" b="1" dirty="0" err="1">
                <a:effectLst/>
                <a:latin typeface="Arial" panose="020B0604020202020204" pitchFamily="34" charset="0"/>
              </a:rPr>
              <a:t>Komponen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–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komponen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komunikasi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terapeutik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04D3F-D185-7531-9C81-3EACDFF92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 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1.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Lingkungan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dan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jarak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personal </a:t>
            </a:r>
            <a:endParaRPr lang="en-ID" dirty="0"/>
          </a:p>
          <a:p>
            <a:pPr algn="just"/>
            <a:r>
              <a:rPr lang="en-ID" sz="1800" dirty="0" err="1">
                <a:effectLst/>
                <a:latin typeface="ArialMT"/>
              </a:rPr>
              <a:t>Lingkungan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jarak</a:t>
            </a:r>
            <a:r>
              <a:rPr lang="en-ID" sz="1800" dirty="0">
                <a:effectLst/>
                <a:latin typeface="ArialMT"/>
              </a:rPr>
              <a:t> personal </a:t>
            </a:r>
            <a:r>
              <a:rPr lang="en-ID" sz="1800" dirty="0" err="1">
                <a:effectLst/>
                <a:latin typeface="ArialMT"/>
              </a:rPr>
              <a:t>merupakan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elemen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terapeutik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–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Sebelum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menemui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hendaknya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menyiapkan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lingkungan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mendukung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efektif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 algn="just"/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memilih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lingkungan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tenang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supaya</a:t>
            </a:r>
            <a:r>
              <a:rPr lang="en-ID" sz="1800" dirty="0">
                <a:effectLst/>
                <a:latin typeface="ArialMT"/>
              </a:rPr>
              <a:t> dialog/</a:t>
            </a:r>
            <a:r>
              <a:rPr lang="en-ID" sz="1800" dirty="0" err="1">
                <a:effectLst/>
                <a:latin typeface="ArialMT"/>
              </a:rPr>
              <a:t>trialog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terganggu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juga </a:t>
            </a:r>
            <a:r>
              <a:rPr lang="en-ID" sz="1800" dirty="0" err="1">
                <a:effectLst/>
                <a:latin typeface="ArialMT"/>
              </a:rPr>
              <a:t>perlu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menjaga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jarak</a:t>
            </a:r>
            <a:r>
              <a:rPr lang="en-ID" sz="1800" dirty="0">
                <a:effectLst/>
                <a:latin typeface="ArialMT"/>
              </a:rPr>
              <a:t>/space yang </a:t>
            </a:r>
            <a:r>
              <a:rPr lang="en-ID" sz="1800" dirty="0" err="1">
                <a:effectLst/>
                <a:latin typeface="ArialMT"/>
              </a:rPr>
              <a:t>tepat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terlalu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dekat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terlalu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jauh</a:t>
            </a:r>
            <a:r>
              <a:rPr lang="en-ID" sz="1800" dirty="0">
                <a:effectLst/>
                <a:latin typeface="ArialMT"/>
              </a:rPr>
              <a:t>. Jarak yang </a:t>
            </a:r>
            <a:r>
              <a:rPr lang="en-ID" sz="1800" dirty="0" err="1">
                <a:effectLst/>
                <a:latin typeface="ArialMT"/>
              </a:rPr>
              <a:t>terlalu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dekat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membuat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nyaman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jarak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terlalu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jauh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menggangu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: </a:t>
            </a:r>
            <a:r>
              <a:rPr lang="en-ID" sz="1800" dirty="0" err="1">
                <a:effectLst/>
                <a:latin typeface="ArialMT"/>
              </a:rPr>
              <a:t>suara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terdengar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jelas</a:t>
            </a:r>
            <a:r>
              <a:rPr lang="en-ID" sz="1800" dirty="0">
                <a:effectLst/>
                <a:latin typeface="ArialMT"/>
              </a:rPr>
              <a:t>). </a:t>
            </a:r>
            <a:r>
              <a:rPr lang="en-ID" sz="1800" dirty="0" err="1">
                <a:effectLst/>
                <a:latin typeface="ArialMT"/>
              </a:rPr>
              <a:t>Usahakan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penghalang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jarak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antara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dank lien yang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menggangu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misalya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benda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menghalangi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unutk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melihat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sebaliknya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800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2D1CF-6115-A2B2-3129-0B05A0522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E61D7-EC4A-661B-8DD5-00AF2996A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Ahrens, T., Yancey, V., &amp; </a:t>
            </a:r>
            <a:r>
              <a:rPr lang="en-ID" sz="1800" dirty="0" err="1">
                <a:solidFill>
                  <a:srgbClr val="212121"/>
                </a:solidFill>
                <a:effectLst/>
                <a:latin typeface="ArialMT"/>
              </a:rPr>
              <a:t>Kollef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, M. (2003). Improving family communications at the end of life: implications for length of stay in the intensive care unit and resource use. </a:t>
            </a:r>
            <a:r>
              <a:rPr lang="en-ID" sz="180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American Journal of Critical Care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, </a:t>
            </a:r>
            <a:r>
              <a:rPr lang="en-ID" sz="180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(4), 317-324. </a:t>
            </a:r>
            <a:endParaRPr lang="en-ID" dirty="0"/>
          </a:p>
          <a:p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Arnold, E. C., &amp; Boggs, K. U. (2019). </a:t>
            </a:r>
            <a:r>
              <a:rPr lang="en-ID" sz="180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Interpersonal Relationships E- Book: Professional Communication Skills for Nurses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. Saunders. </a:t>
            </a:r>
            <a:endParaRPr lang="en-ID" dirty="0"/>
          </a:p>
          <a:p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Arora, N. K. (2003). Interacting with cancer patients: the significance of physicians’ communication </a:t>
            </a:r>
            <a:r>
              <a:rPr lang="en-ID" sz="1800" dirty="0" err="1">
                <a:solidFill>
                  <a:srgbClr val="212121"/>
                </a:solidFill>
                <a:effectLst/>
                <a:latin typeface="ArialMT"/>
              </a:rPr>
              <a:t>behavior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. </a:t>
            </a:r>
            <a:r>
              <a:rPr lang="en-ID" sz="180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Social science &amp; medicine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, </a:t>
            </a:r>
            <a:r>
              <a:rPr lang="en-ID" sz="180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57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(5), 791-806. </a:t>
            </a:r>
            <a:endParaRPr lang="en-ID" dirty="0"/>
          </a:p>
          <a:p>
            <a:r>
              <a:rPr lang="en-ID" sz="1800" dirty="0">
                <a:effectLst/>
                <a:latin typeface="ArialMT"/>
              </a:rPr>
              <a:t>Aziz, </a:t>
            </a:r>
            <a:r>
              <a:rPr lang="en-ID" sz="1800" dirty="0" err="1">
                <a:effectLst/>
                <a:latin typeface="ArialMT"/>
              </a:rPr>
              <a:t>Alimul</a:t>
            </a:r>
            <a:r>
              <a:rPr lang="en-ID" sz="1800" dirty="0">
                <a:effectLst/>
                <a:latin typeface="ArialMT"/>
              </a:rPr>
              <a:t>. 2008. </a:t>
            </a:r>
            <a:r>
              <a:rPr lang="en-ID" sz="1800" dirty="0" err="1">
                <a:effectLst/>
                <a:latin typeface="ArialMT"/>
              </a:rPr>
              <a:t>Pengantar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Ilmu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Keperawatan</a:t>
            </a:r>
            <a:r>
              <a:rPr lang="en-ID" sz="1800" dirty="0">
                <a:effectLst/>
                <a:latin typeface="ArialMT"/>
              </a:rPr>
              <a:t> Anak I. Jakarta: </a:t>
            </a:r>
            <a:r>
              <a:rPr lang="en-ID" sz="1800" dirty="0" err="1">
                <a:effectLst/>
                <a:latin typeface="ArialMT"/>
              </a:rPr>
              <a:t>Salemba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Medika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Damaiyanti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Mukhripah</a:t>
            </a:r>
            <a:r>
              <a:rPr lang="en-ID" sz="1800" dirty="0">
                <a:effectLst/>
                <a:latin typeface="ArialMT"/>
              </a:rPr>
              <a:t>. 2010.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Terapeutik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Praktik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Keperawatan</a:t>
            </a:r>
            <a:r>
              <a:rPr lang="en-ID" sz="1800" dirty="0">
                <a:effectLst/>
                <a:latin typeface="ArialMT"/>
              </a:rPr>
              <a:t>. Bandung: PT </a:t>
            </a:r>
            <a:r>
              <a:rPr lang="en-ID" sz="1800" dirty="0" err="1">
                <a:effectLst/>
                <a:latin typeface="ArialMT"/>
              </a:rPr>
              <a:t>Refika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Aditama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r>
              <a:rPr lang="en-ID" sz="1800" dirty="0">
                <a:effectLst/>
                <a:latin typeface="ArialMT"/>
              </a:rPr>
              <a:t>36 </a:t>
            </a:r>
            <a:endParaRPr lang="en-ID" dirty="0"/>
          </a:p>
          <a:p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Gordon, H. S., Street Jr, R. L., </a:t>
            </a:r>
            <a:r>
              <a:rPr lang="en-ID" sz="1800" dirty="0" err="1">
                <a:solidFill>
                  <a:srgbClr val="212121"/>
                </a:solidFill>
                <a:effectLst/>
                <a:latin typeface="ArialMT"/>
              </a:rPr>
              <a:t>Sharf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, B. F., Kelly, P. A., &amp; </a:t>
            </a:r>
            <a:r>
              <a:rPr lang="en-ID" sz="1800" dirty="0" err="1">
                <a:solidFill>
                  <a:srgbClr val="212121"/>
                </a:solidFill>
                <a:effectLst/>
                <a:latin typeface="ArialMT"/>
              </a:rPr>
              <a:t>Souchek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, J. (2006). Racial differences in trust and lung cancer patients' perceptions of physician communication. </a:t>
            </a:r>
            <a:r>
              <a:rPr lang="en-ID" sz="180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Journal of clinical oncology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, </a:t>
            </a:r>
            <a:r>
              <a:rPr lang="en-ID" sz="180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24</a:t>
            </a:r>
            <a:r>
              <a:rPr lang="en-ID" sz="1800" dirty="0">
                <a:solidFill>
                  <a:srgbClr val="212121"/>
                </a:solidFill>
                <a:effectLst/>
                <a:latin typeface="ArialMT"/>
              </a:rPr>
              <a:t>(6), 904-909. 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6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17817-66CC-A96E-5F9A-275F5C18D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51194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en-ID" b="1" dirty="0"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2. Teknik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komunikasi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terapeutik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a.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Mendengarkan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pPr algn="just"/>
            <a:r>
              <a:rPr lang="en-ID" sz="1800" dirty="0" err="1">
                <a:effectLst/>
                <a:latin typeface="ArialMT"/>
              </a:rPr>
              <a:t>Menjadi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pendengar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baik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merupakan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keterampilan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dasar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antara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menjadi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pendengar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baik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mampu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menghidari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gerakan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tubuh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mengganggu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juga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sikap</a:t>
            </a:r>
            <a:r>
              <a:rPr lang="en-ID" sz="1800" dirty="0">
                <a:effectLst/>
                <a:latin typeface="ArialMT"/>
              </a:rPr>
              <a:t>/</a:t>
            </a:r>
            <a:r>
              <a:rPr lang="en-ID" sz="1800" dirty="0" err="1">
                <a:effectLst/>
                <a:latin typeface="ArialMT"/>
              </a:rPr>
              <a:t>gerakan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tubuh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menunjujkkan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bahwa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mendengarkan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contoh</a:t>
            </a:r>
            <a:r>
              <a:rPr lang="en-ID" sz="1800" dirty="0">
                <a:effectLst/>
                <a:latin typeface="ArialMT"/>
              </a:rPr>
              <a:t>: </a:t>
            </a:r>
            <a:r>
              <a:rPr lang="en-ID" sz="1800" dirty="0" err="1">
                <a:effectLst/>
                <a:latin typeface="ArialMT"/>
              </a:rPr>
              <a:t>menganggukkan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kepala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memberika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sentuhan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tepat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b.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Perhatian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/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memfokuskan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Perhatian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penuh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bahwa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hadir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fisik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jiwa</a:t>
            </a:r>
            <a:r>
              <a:rPr lang="en-ID" sz="1800" dirty="0">
                <a:effectLst/>
                <a:latin typeface="ArialMT"/>
              </a:rPr>
              <a:t>) </a:t>
            </a:r>
            <a:r>
              <a:rPr lang="en-ID" sz="1800" dirty="0" err="1">
                <a:effectLst/>
                <a:latin typeface="ArialMT"/>
              </a:rPr>
              <a:t>sangatlah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penting</a:t>
            </a:r>
            <a:r>
              <a:rPr lang="en-ID" sz="1800" dirty="0">
                <a:effectLst/>
                <a:latin typeface="ArialMT"/>
              </a:rPr>
              <a:t> agar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merasa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dihargai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meningkatkan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kepercayaan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menghidari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distraksi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saat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Kemampuan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membatasi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pembicaraan</a:t>
            </a:r>
            <a:r>
              <a:rPr lang="en-ID" sz="1800" dirty="0">
                <a:effectLst/>
                <a:latin typeface="ArialMT"/>
              </a:rPr>
              <a:t> </a:t>
            </a: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c.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Klarifikasi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Klarifikasi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berarti</a:t>
            </a:r>
            <a:r>
              <a:rPr lang="en-ID" sz="1800" dirty="0">
                <a:effectLst/>
                <a:latin typeface="ArialMT"/>
              </a:rPr>
              <a:t> rewording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mendefinisikan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dikatakan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. Teknik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melibatkan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mengulangi</a:t>
            </a:r>
            <a:r>
              <a:rPr lang="en-ID" sz="1800" dirty="0">
                <a:effectLst/>
                <a:latin typeface="ArialMT"/>
              </a:rPr>
              <a:t> kata yang </a:t>
            </a:r>
            <a:r>
              <a:rPr lang="en-ID" sz="1800" dirty="0" err="1">
                <a:effectLst/>
                <a:latin typeface="ArialMT"/>
              </a:rPr>
              <a:t>signifikan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frase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bahwa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baru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saja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mengatakan</a:t>
            </a:r>
            <a:r>
              <a:rPr lang="en-ID" sz="1800" dirty="0">
                <a:effectLst/>
                <a:latin typeface="ArialMT"/>
              </a:rPr>
              <a:t>. Hal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sangat </a:t>
            </a:r>
            <a:r>
              <a:rPr lang="en-ID" sz="1800" dirty="0" err="1">
                <a:effectLst/>
                <a:latin typeface="ArialMT"/>
              </a:rPr>
              <a:t>berguna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ketika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berbicara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tentang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perasaannya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teknik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aman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bahwa</a:t>
            </a:r>
            <a:r>
              <a:rPr lang="en-ID" sz="1800" dirty="0">
                <a:effectLst/>
                <a:latin typeface="ArialMT"/>
              </a:rPr>
              <a:t> Anda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menawarkan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interpretasi</a:t>
            </a:r>
            <a:r>
              <a:rPr lang="en-ID" sz="1800" dirty="0">
                <a:effectLst/>
                <a:latin typeface="ArialMT"/>
              </a:rPr>
              <a:t>; Anda </a:t>
            </a:r>
            <a:r>
              <a:rPr lang="en-ID" sz="1800" dirty="0" err="1">
                <a:effectLst/>
                <a:latin typeface="ArialMT"/>
              </a:rPr>
              <a:t>hanya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bahwa</a:t>
            </a:r>
            <a:r>
              <a:rPr lang="en-ID" sz="1800" dirty="0">
                <a:effectLst/>
                <a:latin typeface="ArialMT"/>
              </a:rPr>
              <a:t> Anda </a:t>
            </a:r>
            <a:r>
              <a:rPr lang="en-ID" sz="1800" dirty="0" err="1">
                <a:effectLst/>
                <a:latin typeface="ArialMT"/>
              </a:rPr>
              <a:t>mendengar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dikatakan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mungkin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mengundang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menguraikan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itu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89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F55B7-B4C0-90A8-E769-E7813B459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d.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Refleksi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pPr marL="0" indent="0">
              <a:buNone/>
            </a:pPr>
            <a:r>
              <a:rPr lang="en-ID" sz="1800" dirty="0" err="1">
                <a:effectLst/>
                <a:latin typeface="ArialMT"/>
              </a:rPr>
              <a:t>Mengklarifikasi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membantu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memahami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yang di </a:t>
            </a:r>
            <a:r>
              <a:rPr lang="en-ID" sz="1800" dirty="0" err="1">
                <a:effectLst/>
                <a:latin typeface="ArialMT"/>
              </a:rPr>
              <a:t>katakan</a:t>
            </a:r>
            <a:r>
              <a:rPr lang="en-ID" sz="1800" dirty="0">
                <a:effectLst/>
                <a:latin typeface="ArialMT"/>
              </a:rPr>
              <a:t> oleh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sekaligus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orang </a:t>
            </a:r>
            <a:r>
              <a:rPr lang="en-ID" sz="1800" dirty="0" err="1">
                <a:effectLst/>
                <a:latin typeface="ArialMT"/>
              </a:rPr>
              <a:t>tua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mengenali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memahami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mereka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e.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Empati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pPr marL="0" indent="0">
              <a:buNone/>
            </a:pPr>
            <a:r>
              <a:rPr lang="en-ID" sz="1800" dirty="0" err="1">
                <a:effectLst/>
                <a:latin typeface="ArialMT"/>
              </a:rPr>
              <a:t>Didefinisikan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kapasitas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mengakui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emosi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sedang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dialami</a:t>
            </a:r>
            <a:r>
              <a:rPr lang="en-ID" sz="1800" dirty="0">
                <a:effectLst/>
                <a:latin typeface="ArialMT"/>
              </a:rPr>
              <a:t> oleh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orang </a:t>
            </a:r>
            <a:r>
              <a:rPr lang="en-ID" sz="1800" dirty="0" err="1">
                <a:effectLst/>
                <a:latin typeface="ArialMT"/>
              </a:rPr>
              <a:t>tua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bahwa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mengenali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menghargai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emosi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 Platt dan Gordon (2006) </a:t>
            </a:r>
            <a:r>
              <a:rPr lang="en-ID" sz="1800" dirty="0" err="1">
                <a:effectLst/>
                <a:latin typeface="ArialMT"/>
              </a:rPr>
              <a:t>berpendapat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bahwa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respon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empati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respon</a:t>
            </a:r>
            <a:r>
              <a:rPr lang="en-ID" sz="1800" dirty="0">
                <a:effectLst/>
                <a:latin typeface="ArialMT"/>
              </a:rPr>
              <a:t> yang paling </a:t>
            </a:r>
            <a:r>
              <a:rPr lang="en-ID" sz="1800" dirty="0" err="1">
                <a:effectLst/>
                <a:latin typeface="ArialMT"/>
              </a:rPr>
              <a:t>efektif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emosi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kuat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seperti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marah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sedih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takut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sz="1800" b="1" i="1" dirty="0">
                <a:effectLst/>
                <a:latin typeface="Arial" panose="020B0604020202020204" pitchFamily="34" charset="0"/>
              </a:rPr>
              <a:t>f.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Keterbukaan</a:t>
            </a:r>
            <a:br>
              <a:rPr lang="en-ID" sz="1800" b="1" dirty="0">
                <a:effectLst/>
                <a:latin typeface="Arial" panose="020B0604020202020204" pitchFamily="34" charset="0"/>
              </a:rPr>
            </a:b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sikap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terbuka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selalu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pertanyaan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terbuka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respon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reaksi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terbuka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beprasangka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 marL="0" indent="0">
              <a:buNone/>
            </a:pPr>
            <a:endParaRPr lang="en-ID" sz="1800" dirty="0">
              <a:latin typeface="ArialMT"/>
            </a:endParaRP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g.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Diam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sz="1200" dirty="0"/>
          </a:p>
          <a:p>
            <a:pPr marL="0" indent="0">
              <a:buNone/>
            </a:pPr>
            <a:r>
              <a:rPr lang="en-ID" sz="1800" dirty="0">
                <a:effectLst/>
                <a:latin typeface="ArialMT"/>
              </a:rPr>
              <a:t>Teknik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kesempatan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kepada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terhadap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dirinya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sendiri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mengorganisir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pikirannya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memproses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informasi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terutama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saat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harus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mengambil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keputusan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sz="1200" dirty="0"/>
          </a:p>
          <a:p>
            <a:pPr marL="0" indent="0">
              <a:buNone/>
            </a:pPr>
            <a:r>
              <a:rPr lang="en-ID" sz="1800" dirty="0">
                <a:effectLst/>
                <a:latin typeface="ArialMT"/>
              </a:rPr>
              <a:t>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8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3267D-04EA-EC1E-36A3-1328CFF87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9091"/>
            <a:ext cx="10515600" cy="51378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h.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Humor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Humor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membantu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mencairkan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suasana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kaku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antara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membantu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melepaskan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ketegangan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berhubungan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stress dan rasa </a:t>
            </a:r>
            <a:r>
              <a:rPr lang="en-ID" sz="1800" dirty="0" err="1">
                <a:effectLst/>
                <a:latin typeface="ArialMT"/>
              </a:rPr>
              <a:t>sakit</a:t>
            </a:r>
            <a:r>
              <a:rPr lang="en-ID" sz="1800" dirty="0">
                <a:effectLst/>
                <a:latin typeface="ArialMT"/>
              </a:rPr>
              <a:t> yang di </a:t>
            </a:r>
            <a:r>
              <a:rPr lang="en-ID" sz="1800" dirty="0" err="1">
                <a:effectLst/>
                <a:latin typeface="ArialMT"/>
              </a:rPr>
              <a:t>alaminya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sarana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dukungan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emosi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mengurangi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kecemasan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r>
              <a:rPr lang="en-ID" sz="1800" b="1" dirty="0" err="1">
                <a:effectLst/>
                <a:latin typeface="Arial" panose="020B0604020202020204" pitchFamily="34" charset="0"/>
              </a:rPr>
              <a:t>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Asertive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Sikap</a:t>
            </a:r>
            <a:r>
              <a:rPr lang="en-ID" sz="1800" dirty="0">
                <a:effectLst/>
                <a:latin typeface="ArialMT"/>
              </a:rPr>
              <a:t> assertive </a:t>
            </a:r>
            <a:r>
              <a:rPr lang="en-ID" sz="1800" dirty="0" err="1">
                <a:effectLst/>
                <a:latin typeface="ArialMT"/>
              </a:rPr>
              <a:t>merupakan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kemampuan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penting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harus</a:t>
            </a:r>
            <a:r>
              <a:rPr lang="en-ID" sz="1800" dirty="0">
                <a:effectLst/>
                <a:latin typeface="ArialMT"/>
              </a:rPr>
              <a:t> di </a:t>
            </a:r>
            <a:r>
              <a:rPr lang="en-ID" sz="1800" dirty="0" err="1">
                <a:effectLst/>
                <a:latin typeface="ArialMT"/>
              </a:rPr>
              <a:t>kuasai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Bersikap</a:t>
            </a:r>
            <a:r>
              <a:rPr lang="en-ID" sz="1800" dirty="0">
                <a:effectLst/>
                <a:latin typeface="ArialMT"/>
              </a:rPr>
              <a:t> assertive </a:t>
            </a:r>
            <a:r>
              <a:rPr lang="en-ID" sz="1800" dirty="0" err="1">
                <a:effectLst/>
                <a:latin typeface="ArialMT"/>
              </a:rPr>
              <a:t>berarti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dirty="0"/>
              <a:t> </a:t>
            </a:r>
            <a:r>
              <a:rPr lang="en-ID" sz="1800" dirty="0" err="1">
                <a:effectLst/>
                <a:latin typeface="ArialMT"/>
              </a:rPr>
              <a:t>meyakinkan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nyaman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mengekspresikan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pikiran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tetap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menghargai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hak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j.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Sentuhan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r>
              <a:rPr lang="en-ID" sz="1800" dirty="0" err="1">
                <a:effectLst/>
                <a:latin typeface="ArialMT"/>
              </a:rPr>
              <a:t>Sentuhan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merupakan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bahasa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tubuh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memfasilitasi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antara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Setuhan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mendukung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verbal yang di </a:t>
            </a:r>
            <a:r>
              <a:rPr lang="en-ID" sz="1800" dirty="0" err="1">
                <a:effectLst/>
                <a:latin typeface="ArialMT"/>
              </a:rPr>
              <a:t>sampaikan</a:t>
            </a:r>
            <a:r>
              <a:rPr lang="en-ID" sz="1800" dirty="0">
                <a:effectLst/>
                <a:latin typeface="ArialMT"/>
              </a:rPr>
              <a:t> oleh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ataupun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sebaliknya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: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mengungkapkan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bahwa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memahami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kesedihan</a:t>
            </a:r>
            <a:r>
              <a:rPr lang="en-ID" sz="1800" dirty="0">
                <a:effectLst/>
                <a:latin typeface="ArialMT"/>
              </a:rPr>
              <a:t> yang di </a:t>
            </a:r>
            <a:r>
              <a:rPr lang="en-ID" sz="1800" dirty="0" err="1">
                <a:effectLst/>
                <a:latin typeface="ArialMT"/>
              </a:rPr>
              <a:t>rasakan</a:t>
            </a:r>
            <a:r>
              <a:rPr lang="en-ID" sz="1800" dirty="0">
                <a:effectLst/>
                <a:latin typeface="ArialMT"/>
              </a:rPr>
              <a:t> oleh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k.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Menyimpulkan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r>
              <a:rPr lang="en-ID" sz="1800" dirty="0">
                <a:effectLst/>
                <a:latin typeface="ArialMT"/>
              </a:rPr>
              <a:t>Teknik yang </a:t>
            </a:r>
            <a:r>
              <a:rPr lang="en-ID" sz="1800" dirty="0" err="1">
                <a:effectLst/>
                <a:latin typeface="ArialMT"/>
              </a:rPr>
              <a:t>kuat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memverifikasi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bahwa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memahami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katakana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ungkapkan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benar</a:t>
            </a:r>
            <a:r>
              <a:rPr lang="en-ID" sz="1800" dirty="0">
                <a:effectLst/>
                <a:latin typeface="ArialMT"/>
              </a:rPr>
              <a:t> (Boyle et al., 2005).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juga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kesempatan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mengklarifikasi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ataupun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menambahkan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penjelasan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97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115F-B2E3-F9EA-88DC-3A479095E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2836"/>
            <a:ext cx="10515600" cy="5304127"/>
          </a:xfrm>
        </p:spPr>
        <p:txBody>
          <a:bodyPr/>
          <a:lstStyle/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3.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Visualisasi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pPr marL="0" indent="0">
              <a:buNone/>
            </a:pP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membantu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memperjelas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apa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sampaikan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kepada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gambaran</a:t>
            </a:r>
            <a:r>
              <a:rPr lang="en-ID" sz="1800" dirty="0">
                <a:effectLst/>
                <a:latin typeface="ArialMT"/>
              </a:rPr>
              <a:t> visual/</a:t>
            </a:r>
            <a:r>
              <a:rPr lang="en-ID" sz="1800" dirty="0" err="1">
                <a:effectLst/>
                <a:latin typeface="ArialMT"/>
              </a:rPr>
              <a:t>deskripsi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memasang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bengkok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menampung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kapas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kasa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kotor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menggambarkan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bengkok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berbentuk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seperti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kacang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merah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sehingga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mampu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mendapatkan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gambaran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jelas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4.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Bahasatubuh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/</a:t>
            </a:r>
            <a:r>
              <a:rPr lang="en-ID" sz="1800" b="1" i="1" dirty="0">
                <a:effectLst/>
                <a:latin typeface="Arial" panose="020B0604020202020204" pitchFamily="34" charset="0"/>
              </a:rPr>
              <a:t>gesture 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a. Kinesis </a:t>
            </a:r>
            <a:endParaRPr lang="en-ID" dirty="0"/>
          </a:p>
          <a:p>
            <a:r>
              <a:rPr lang="en-ID" sz="1800" dirty="0">
                <a:effectLst/>
                <a:latin typeface="ArialMT"/>
              </a:rPr>
              <a:t>Kinesis </a:t>
            </a:r>
            <a:r>
              <a:rPr lang="en-ID" sz="1800" dirty="0" err="1">
                <a:effectLst/>
                <a:latin typeface="ArialMT"/>
              </a:rPr>
              <a:t>mengacu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melalui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gerakan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tubuh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seperti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ekspresi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wajah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gerak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tubuh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postur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Aviezer</a:t>
            </a:r>
            <a:r>
              <a:rPr lang="en-ID" sz="1800" dirty="0">
                <a:effectLst/>
                <a:latin typeface="ArialMT"/>
              </a:rPr>
              <a:t> et al, 2012; Hillis, 2011).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mencari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menafsirkan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tanda-tanda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kinetik</a:t>
            </a:r>
            <a:r>
              <a:rPr lang="en-ID" sz="1800" dirty="0">
                <a:effectLst/>
                <a:latin typeface="ArialMT"/>
              </a:rPr>
              <a:t> pada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Beberapa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tanda-tanda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jelas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mengepalkan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tangan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alis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berkerut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lengan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dilipat</a:t>
            </a:r>
            <a:r>
              <a:rPr lang="en-ID" sz="1800" dirty="0">
                <a:effectLst/>
                <a:latin typeface="ArialMT"/>
              </a:rPr>
              <a:t>, kaki </a:t>
            </a:r>
            <a:r>
              <a:rPr lang="en-ID" sz="1800" dirty="0" err="1">
                <a:effectLst/>
                <a:latin typeface="ArialMT"/>
              </a:rPr>
              <a:t>penyadapan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melihat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jauh</a:t>
            </a:r>
            <a:r>
              <a:rPr lang="en-ID" sz="1800" dirty="0">
                <a:effectLst/>
                <a:latin typeface="ArialMT"/>
              </a:rPr>
              <a:t>) yang lain </a:t>
            </a:r>
            <a:r>
              <a:rPr lang="en-ID" sz="1800" dirty="0" err="1">
                <a:effectLst/>
                <a:latin typeface="ArialMT"/>
              </a:rPr>
              <a:t>lebih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halus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sering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menelan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tanda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gugup</a:t>
            </a:r>
            <a:r>
              <a:rPr lang="en-ID" sz="1800" dirty="0">
                <a:effectLst/>
                <a:latin typeface="ArialMT"/>
              </a:rPr>
              <a:t>).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410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702BC-1636-E491-B8B7-9FA5CE97B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964"/>
            <a:ext cx="10515600" cy="52209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b.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Prosemik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pPr marL="0" indent="0">
              <a:buNone/>
            </a:pPr>
            <a:r>
              <a:rPr lang="en-ID" sz="1800" dirty="0" err="1">
                <a:effectLst/>
                <a:latin typeface="ArialMT"/>
              </a:rPr>
              <a:t>Prosemik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berhubungan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jarak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hambatan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fisik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contoh</a:t>
            </a:r>
            <a:r>
              <a:rPr lang="en-ID" sz="1800" dirty="0">
                <a:effectLst/>
                <a:latin typeface="ArialMT"/>
              </a:rPr>
              <a:t>: </a:t>
            </a:r>
            <a:r>
              <a:rPr lang="en-ID" sz="1800" dirty="0" err="1">
                <a:effectLst/>
                <a:latin typeface="ArialMT"/>
              </a:rPr>
              <a:t>Adanya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meja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antara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mempertinggi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pemisahan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mengurangi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perasaan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bekerja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sama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sebagai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sebuah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tim.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keperawatan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kita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memperhatikan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jarak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vertikal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maupun</a:t>
            </a:r>
            <a:r>
              <a:rPr lang="en-ID" sz="1800" dirty="0">
                <a:effectLst/>
                <a:latin typeface="ArialMT"/>
              </a:rPr>
              <a:t> horizontal. </a:t>
            </a:r>
            <a:r>
              <a:rPr lang="en-ID" sz="1800" dirty="0" err="1">
                <a:effectLst/>
                <a:latin typeface="ArialMT"/>
              </a:rPr>
              <a:t>Posisi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terlalu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tinggi</a:t>
            </a:r>
            <a:r>
              <a:rPr lang="en-ID" sz="1800" dirty="0">
                <a:effectLst/>
                <a:latin typeface="ArialMT"/>
              </a:rPr>
              <a:t> (</a:t>
            </a:r>
            <a:r>
              <a:rPr lang="en-ID" sz="1800" dirty="0" err="1">
                <a:effectLst/>
                <a:latin typeface="ArialMT"/>
              </a:rPr>
              <a:t>mata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sejajar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)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memberikan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menakutkan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bagi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kecil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mensejajarkan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posisi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berlutut</a:t>
            </a:r>
            <a:r>
              <a:rPr lang="en-ID" sz="1800" dirty="0">
                <a:effectLst/>
                <a:latin typeface="ArialMT"/>
              </a:rPr>
              <a:t> di </a:t>
            </a:r>
            <a:r>
              <a:rPr lang="en-ID" sz="1800" dirty="0" err="1">
                <a:effectLst/>
                <a:latin typeface="ArialMT"/>
              </a:rPr>
              <a:t>samping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tempat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tidur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duduk </a:t>
            </a:r>
            <a:r>
              <a:rPr lang="en-ID" sz="1800" dirty="0" err="1">
                <a:effectLst/>
                <a:latin typeface="ArialMT"/>
              </a:rPr>
              <a:t>sejajar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c.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Paralinguistik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pPr marL="0" indent="0">
              <a:buNone/>
            </a:pPr>
            <a:r>
              <a:rPr lang="en-ID" sz="1800" dirty="0">
                <a:effectLst/>
                <a:latin typeface="ArialMT"/>
              </a:rPr>
              <a:t>Paralinguistics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karakteristik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dari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suara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seperti</a:t>
            </a:r>
            <a:r>
              <a:rPr lang="en-ID" sz="1800" dirty="0">
                <a:effectLst/>
                <a:latin typeface="ArialMT"/>
              </a:rPr>
              <a:t> nada, volume dan </a:t>
            </a:r>
            <a:r>
              <a:rPr lang="en-ID" sz="1800" dirty="0" err="1">
                <a:effectLst/>
                <a:latin typeface="ArialMT"/>
              </a:rPr>
              <a:t>penekanan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Contohnya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bisikan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merupakan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tanda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kerahasiaan</a:t>
            </a:r>
            <a:r>
              <a:rPr lang="en-ID" sz="1800" dirty="0">
                <a:effectLst/>
                <a:latin typeface="ArialMT"/>
              </a:rPr>
              <a:t> dan volume naik </a:t>
            </a:r>
            <a:r>
              <a:rPr lang="en-ID" sz="1800" dirty="0" err="1">
                <a:effectLst/>
                <a:latin typeface="ArialMT"/>
              </a:rPr>
              <a:t>menandakan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kemarahan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mencocokkan</a:t>
            </a:r>
            <a:r>
              <a:rPr lang="en-ID" sz="1800" dirty="0">
                <a:effectLst/>
                <a:latin typeface="ArialMT"/>
              </a:rPr>
              <a:t> kata – kata yang </a:t>
            </a:r>
            <a:r>
              <a:rPr lang="en-ID" sz="1800" dirty="0" err="1">
                <a:effectLst/>
                <a:latin typeface="ArialMT"/>
              </a:rPr>
              <a:t>digunakan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nada/volume </a:t>
            </a:r>
            <a:r>
              <a:rPr lang="en-ID" sz="1800" dirty="0" err="1">
                <a:effectLst/>
                <a:latin typeface="ArialMT"/>
              </a:rPr>
              <a:t>suaranya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Misalnya</a:t>
            </a:r>
            <a:r>
              <a:rPr lang="en-ID" sz="1800" dirty="0">
                <a:effectLst/>
                <a:latin typeface="ArialMT"/>
              </a:rPr>
              <a:t>: </a:t>
            </a:r>
            <a:r>
              <a:rPr lang="en-ID" sz="1800" dirty="0" err="1">
                <a:effectLst/>
                <a:latin typeface="ArialMT"/>
              </a:rPr>
              <a:t>penggunaan</a:t>
            </a:r>
            <a:r>
              <a:rPr lang="en-ID" sz="1800" dirty="0">
                <a:effectLst/>
                <a:latin typeface="ArialMT"/>
              </a:rPr>
              <a:t> kata “</a:t>
            </a:r>
            <a:r>
              <a:rPr lang="en-ID" sz="1800" dirty="0" err="1">
                <a:effectLst/>
                <a:latin typeface="ArialMT"/>
              </a:rPr>
              <a:t>sih</a:t>
            </a:r>
            <a:r>
              <a:rPr lang="en-ID" sz="1800" dirty="0">
                <a:effectLst/>
                <a:latin typeface="ArialMT"/>
              </a:rPr>
              <a:t>”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menunjukkan</a:t>
            </a:r>
            <a:r>
              <a:rPr lang="en-ID" sz="1800" dirty="0">
                <a:effectLst/>
                <a:latin typeface="ArialMT"/>
              </a:rPr>
              <a:t> rasa </a:t>
            </a:r>
            <a:r>
              <a:rPr lang="en-ID" sz="1800" dirty="0" err="1">
                <a:effectLst/>
                <a:latin typeface="ArialMT"/>
              </a:rPr>
              <a:t>kesal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marah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ataupun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penerimaan</a:t>
            </a:r>
            <a:r>
              <a:rPr lang="en-ID" sz="1800" dirty="0">
                <a:effectLst/>
                <a:latin typeface="ArialMT"/>
              </a:rPr>
              <a:t>. 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312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45A50-AB74-B354-ABE4-08E483537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8873"/>
            <a:ext cx="10515600" cy="54980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sz="18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D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d.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Otonom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endParaRPr lang="en-ID" dirty="0"/>
          </a:p>
          <a:p>
            <a:pPr marL="0" indent="0">
              <a:buNone/>
            </a:pPr>
            <a:r>
              <a:rPr lang="en-ID" sz="1800" dirty="0" err="1">
                <a:effectLst/>
                <a:latin typeface="ArialMT"/>
              </a:rPr>
              <a:t>Otonom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reaksi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tubuh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umumnya</a:t>
            </a:r>
            <a:r>
              <a:rPr lang="en-ID" sz="1800" dirty="0">
                <a:effectLst/>
                <a:latin typeface="ArialMT"/>
              </a:rPr>
              <a:t> di </a:t>
            </a:r>
            <a:r>
              <a:rPr lang="en-ID" sz="1800" dirty="0" err="1">
                <a:effectLst/>
                <a:latin typeface="ArialMT"/>
              </a:rPr>
              <a:t>luar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kendali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Contohnya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terlihat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pucat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ketika</a:t>
            </a:r>
            <a:r>
              <a:rPr lang="en-ID" sz="1800" dirty="0">
                <a:effectLst/>
                <a:latin typeface="ArialMT"/>
              </a:rPr>
              <a:t> shock </a:t>
            </a:r>
            <a:r>
              <a:rPr lang="en-ID" sz="1800" dirty="0" err="1">
                <a:effectLst/>
                <a:latin typeface="ArialMT"/>
              </a:rPr>
              <a:t>atau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takut</a:t>
            </a:r>
            <a:r>
              <a:rPr lang="en-ID" sz="1800" dirty="0">
                <a:effectLst/>
                <a:latin typeface="ArialMT"/>
              </a:rPr>
              <a:t>;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mengeluarkan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airmata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ketika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bahagia</a:t>
            </a:r>
            <a:r>
              <a:rPr lang="en-ID" sz="1800" dirty="0">
                <a:effectLst/>
                <a:latin typeface="ArialMT"/>
              </a:rPr>
              <a:t>. </a:t>
            </a:r>
          </a:p>
          <a:p>
            <a:pPr marL="0" indent="0">
              <a:buNone/>
            </a:pPr>
            <a:endParaRPr lang="en-ID" sz="1800" dirty="0">
              <a:latin typeface="ArialMT"/>
            </a:endParaRPr>
          </a:p>
          <a:p>
            <a:pPr marL="0" indent="0">
              <a:buNone/>
            </a:pPr>
            <a:r>
              <a:rPr lang="en-ID" sz="1800" b="1" dirty="0">
                <a:effectLst/>
                <a:latin typeface="Arial" panose="020B0604020202020204" pitchFamily="34" charset="0"/>
              </a:rPr>
              <a:t>5. Waktu </a:t>
            </a:r>
            <a:endParaRPr lang="en-ID" dirty="0"/>
          </a:p>
          <a:p>
            <a:pPr marL="0" indent="0">
              <a:buNone/>
            </a:pPr>
            <a:r>
              <a:rPr lang="en-ID" sz="1800" dirty="0">
                <a:effectLst/>
                <a:latin typeface="ArialMT"/>
              </a:rPr>
              <a:t>Waktu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komoditas</a:t>
            </a:r>
            <a:r>
              <a:rPr lang="en-ID" sz="1800" dirty="0">
                <a:effectLst/>
                <a:latin typeface="ArialMT"/>
              </a:rPr>
              <a:t> yang sangat </a:t>
            </a:r>
            <a:r>
              <a:rPr lang="en-ID" sz="1800" dirty="0" err="1">
                <a:effectLst/>
                <a:latin typeface="ArialMT"/>
              </a:rPr>
              <a:t>berharga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semua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penyedia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layanan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kesehatan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Petugas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kesehatan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termasuk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tergoda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mencoba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menghemat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waktu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mempersingkat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klien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Namun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hal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sering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mengakibatkan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miskomunikasi</a:t>
            </a:r>
            <a:r>
              <a:rPr lang="en-ID" sz="1800" dirty="0">
                <a:effectLst/>
                <a:latin typeface="ArialMT"/>
              </a:rPr>
              <a:t> dan </a:t>
            </a:r>
            <a:r>
              <a:rPr lang="en-ID" sz="1800" dirty="0" err="1">
                <a:effectLst/>
                <a:latin typeface="ArialMT"/>
              </a:rPr>
              <a:t>ketidakpuasan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. Oleh </a:t>
            </a:r>
            <a:r>
              <a:rPr lang="en-ID" sz="1800" dirty="0" err="1">
                <a:effectLst/>
                <a:latin typeface="ArialMT"/>
              </a:rPr>
              <a:t>karena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itu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menyediakan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waktu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cukup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secara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efektif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pasien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adalah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penting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untuk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mencegah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kesalahan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dapat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berakibat</a:t>
            </a:r>
            <a:r>
              <a:rPr lang="en-ID" sz="1800" dirty="0">
                <a:effectLst/>
                <a:latin typeface="ArialMT"/>
              </a:rPr>
              <a:t> fatal pada regimen </a:t>
            </a:r>
            <a:r>
              <a:rPr lang="en-ID" sz="1800" dirty="0" err="1">
                <a:effectLst/>
                <a:latin typeface="ArialMT"/>
              </a:rPr>
              <a:t>terapeutik</a:t>
            </a:r>
            <a:r>
              <a:rPr lang="en-ID" sz="1800" dirty="0">
                <a:effectLst/>
                <a:latin typeface="ArialMT"/>
              </a:rPr>
              <a:t>. </a:t>
            </a:r>
            <a:r>
              <a:rPr lang="en-ID" sz="1800" dirty="0" err="1">
                <a:effectLst/>
                <a:latin typeface="ArialMT"/>
              </a:rPr>
              <a:t>Dalam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berkomunikasi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dengan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anak</a:t>
            </a:r>
            <a:r>
              <a:rPr lang="en-ID" sz="1800" dirty="0">
                <a:effectLst/>
                <a:latin typeface="ArialMT"/>
              </a:rPr>
              <a:t>, </a:t>
            </a:r>
            <a:r>
              <a:rPr lang="en-ID" sz="1800" dirty="0" err="1">
                <a:effectLst/>
                <a:latin typeface="ArialMT"/>
              </a:rPr>
              <a:t>perawat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perlu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memperhatikan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beberapa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prinsip</a:t>
            </a:r>
            <a:r>
              <a:rPr lang="en-ID" sz="1800" dirty="0">
                <a:effectLst/>
                <a:latin typeface="ArialMT"/>
              </a:rPr>
              <a:t> yang </a:t>
            </a:r>
            <a:r>
              <a:rPr lang="en-ID" sz="1800" dirty="0" err="1">
                <a:effectLst/>
                <a:latin typeface="ArialMT"/>
              </a:rPr>
              <a:t>akan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dijelaskan</a:t>
            </a:r>
            <a:r>
              <a:rPr lang="en-ID" sz="1800" dirty="0">
                <a:effectLst/>
                <a:latin typeface="ArialMT"/>
              </a:rPr>
              <a:t> pada sub </a:t>
            </a:r>
            <a:r>
              <a:rPr lang="en-ID" sz="1800" dirty="0" err="1">
                <a:effectLst/>
                <a:latin typeface="ArialMT"/>
              </a:rPr>
              <a:t>bab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berikut</a:t>
            </a:r>
            <a:r>
              <a:rPr lang="en-ID" sz="1800" dirty="0">
                <a:effectLst/>
                <a:latin typeface="ArialMT"/>
              </a:rPr>
              <a:t> </a:t>
            </a:r>
            <a:r>
              <a:rPr lang="en-ID" sz="1800" dirty="0" err="1">
                <a:effectLst/>
                <a:latin typeface="ArialMT"/>
              </a:rPr>
              <a:t>ini</a:t>
            </a:r>
            <a:r>
              <a:rPr lang="en-ID" sz="1800" dirty="0">
                <a:effectLst/>
                <a:latin typeface="ArialMT"/>
              </a:rPr>
              <a:t>: </a:t>
            </a: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3667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{D48DE9D4-8988-5A49-B3DE-6E6198341C40}tf10001123</Template>
  <TotalTime>2451</TotalTime>
  <Words>3215</Words>
  <Application>Microsoft Macintosh PowerPoint</Application>
  <PresentationFormat>Widescreen</PresentationFormat>
  <Paragraphs>167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ArialMT</vt:lpstr>
      <vt:lpstr>Calibri</vt:lpstr>
      <vt:lpstr>Gill Sans MT</vt:lpstr>
      <vt:lpstr>Tahoma</vt:lpstr>
      <vt:lpstr>Wingdings 2</vt:lpstr>
      <vt:lpstr>Dividend</vt:lpstr>
      <vt:lpstr>Komunikasi Terapeutik Pada Anak</vt:lpstr>
      <vt:lpstr>KOMUNIKASI </vt:lpstr>
      <vt:lpstr>Komponen – komponen komunikasi terapeutik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Saling bercerita  </vt:lpstr>
      <vt:lpstr>6. Biblioterapi  </vt:lpstr>
      <vt:lpstr>7. Dreams (mimpi)  </vt:lpstr>
      <vt:lpstr>8. “What if” questions  </vt:lpstr>
      <vt:lpstr>9. Harapan  </vt:lpstr>
      <vt:lpstr>PowerPoint Presentation</vt:lpstr>
      <vt:lpstr>PowerPoint Presentation</vt:lpstr>
      <vt:lpstr>B. Teknik Non Verbal  </vt:lpstr>
      <vt:lpstr>PowerPoint Presentation</vt:lpstr>
      <vt:lpstr>Strategi komunikasi Berdasarkan Tingkat Perkembangan Usia  </vt:lpstr>
      <vt:lpstr>Tahap usia dini/ toddler dan pra sekolah</vt:lpstr>
      <vt:lpstr>2. Tahap usia sekolah</vt:lpstr>
      <vt:lpstr>4. Tahap usia remaja</vt:lpstr>
      <vt:lpstr>Bagaimana cara berkomunikasi efektif dengan keluarga?  </vt:lpstr>
      <vt:lpstr>Kasus</vt:lpstr>
      <vt:lpstr>Referensi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Terapeutik Pada Anak</dc:title>
  <dc:creator>Microsoft Office User</dc:creator>
  <cp:lastModifiedBy>Microsoft Office User</cp:lastModifiedBy>
  <cp:revision>6</cp:revision>
  <dcterms:created xsi:type="dcterms:W3CDTF">2023-04-03T15:25:00Z</dcterms:created>
  <dcterms:modified xsi:type="dcterms:W3CDTF">2023-07-08T14:49:50Z</dcterms:modified>
</cp:coreProperties>
</file>