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5522"/>
  </p:normalViewPr>
  <p:slideViewPr>
    <p:cSldViewPr snapToGrid="0">
      <p:cViewPr varScale="1">
        <p:scale>
          <a:sx n="99" d="100"/>
          <a:sy n="99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39A9-21DF-CF8A-2FF0-B19B7B06E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738" y="1122363"/>
            <a:ext cx="9045261" cy="2387600"/>
          </a:xfrm>
        </p:spPr>
        <p:txBody>
          <a:bodyPr/>
          <a:lstStyle/>
          <a:p>
            <a:r>
              <a:rPr lang="en-US" dirty="0"/>
              <a:t>KOMUNIKASI  PADA KELOMPOK TERTENTU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A1D0B-B10D-7788-20EB-8EF4C90C8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pratiwi,m.kep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45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287-9BC8-1F13-341D-6F971826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UMUM ASUHAN KEPERAWATAN GAWAT DARURAT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A4E6A-E686-54E8-23C5-421BDC23F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13" t="18970" r="10585" b="9394"/>
          <a:stretch/>
        </p:blipFill>
        <p:spPr>
          <a:xfrm>
            <a:off x="1326525" y="1944709"/>
            <a:ext cx="8976574" cy="4056845"/>
          </a:xfrm>
        </p:spPr>
      </p:pic>
    </p:spTree>
    <p:extLst>
      <p:ext uri="{BB962C8B-B14F-4D97-AF65-F5344CB8AC3E}">
        <p14:creationId xmlns:p14="http://schemas.microsoft.com/office/powerpoint/2010/main" val="184183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CE9A-2BBA-7CB9-319C-B3513E9E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0BE03A-0062-68CE-70C5-C1740CADE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16" t="12850" r="14470" b="19514"/>
          <a:stretch/>
        </p:blipFill>
        <p:spPr>
          <a:xfrm>
            <a:off x="1532587" y="618518"/>
            <a:ext cx="8564450" cy="5835124"/>
          </a:xfrm>
        </p:spPr>
      </p:pic>
    </p:spTree>
    <p:extLst>
      <p:ext uri="{BB962C8B-B14F-4D97-AF65-F5344CB8AC3E}">
        <p14:creationId xmlns:p14="http://schemas.microsoft.com/office/powerpoint/2010/main" val="64143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0ADC-901D-6743-AD9D-3F3DF536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790608-47E9-74B0-A725-0F30E649F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85" t="9213" r="10790" b="10788"/>
          <a:stretch/>
        </p:blipFill>
        <p:spPr>
          <a:xfrm>
            <a:off x="824249" y="617148"/>
            <a:ext cx="10223162" cy="5783652"/>
          </a:xfrm>
        </p:spPr>
      </p:pic>
    </p:spTree>
    <p:extLst>
      <p:ext uri="{BB962C8B-B14F-4D97-AF65-F5344CB8AC3E}">
        <p14:creationId xmlns:p14="http://schemas.microsoft.com/office/powerpoint/2010/main" val="279884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EFB7-D69E-F1E3-8227-99770B5E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11F9A-C906-2270-595A-E10C14308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62" t="12393" r="13242" b="17000"/>
          <a:stretch/>
        </p:blipFill>
        <p:spPr>
          <a:xfrm>
            <a:off x="1017431" y="470257"/>
            <a:ext cx="10264462" cy="5903067"/>
          </a:xfrm>
        </p:spPr>
      </p:pic>
    </p:spTree>
    <p:extLst>
      <p:ext uri="{BB962C8B-B14F-4D97-AF65-F5344CB8AC3E}">
        <p14:creationId xmlns:p14="http://schemas.microsoft.com/office/powerpoint/2010/main" val="65417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F857-99A6-A985-0A22-DC3E8FB8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68858D-3BF9-6408-B701-E221607D7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51" t="10181" r="11431" b="12729"/>
          <a:stretch/>
        </p:blipFill>
        <p:spPr>
          <a:xfrm>
            <a:off x="1596980" y="338651"/>
            <a:ext cx="9208395" cy="62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5736-4022-BFDE-E428-CD423766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9D747-2032-852C-E4C9-B5499249F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3" t="9524" r="11415" b="11515"/>
          <a:stretch/>
        </p:blipFill>
        <p:spPr>
          <a:xfrm>
            <a:off x="1378039" y="618518"/>
            <a:ext cx="9504609" cy="56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A5D9-246C-2B17-B611-419E658C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A75832-84A3-19FA-6E30-6BC59F1C4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59" t="11395" r="9972" b="7151"/>
          <a:stretch/>
        </p:blipFill>
        <p:spPr>
          <a:xfrm>
            <a:off x="1777285" y="528034"/>
            <a:ext cx="9092484" cy="5950039"/>
          </a:xfrm>
        </p:spPr>
      </p:pic>
    </p:spTree>
    <p:extLst>
      <p:ext uri="{BB962C8B-B14F-4D97-AF65-F5344CB8AC3E}">
        <p14:creationId xmlns:p14="http://schemas.microsoft.com/office/powerpoint/2010/main" val="141722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1F43-D267-F190-66BB-490C9251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D9D0-9782-3304-EFD6-B44C630D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1527"/>
            <a:ext cx="9905999" cy="403967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An. Tony,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10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IGD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mengalami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fraktur tibia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dekstra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terbuka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akibat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kecelakaan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lalu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lintas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Kondisi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An. Tony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tampak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lupa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terbuka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pada kaki</a:t>
            </a: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kanan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darah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tampak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mengalir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luka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anak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menangis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kesakitan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Hasil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pemeriksaan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TTV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diketahui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tekanan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darah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80/60 mmHg,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suhu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37,5 0C,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frekuensi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nadi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110 x/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menit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dan</a:t>
            </a: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pernafasan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30x/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menit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Ibu An. Tony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mencemaskan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kondisi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anaknya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menurutnya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tampak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parah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</a:t>
            </a: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1"/>
              </a:rPr>
              <a:t>Pertanyaan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1"/>
              </a:rPr>
              <a:t> :</a:t>
            </a: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Bagaimana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prinsip-prinsip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komunikasi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terapeutik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diterapkan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pada Tony dan</a:t>
            </a:r>
          </a:p>
          <a:p>
            <a:pPr marL="0" indent="0" algn="l">
              <a:buNone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Ibunya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42B0B-0A3C-949F-61DE-6C74ABB6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959" y="463640"/>
            <a:ext cx="10243511" cy="5769735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1.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Mendengarkan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berupaya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mendengarkan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informasi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disampaikan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rasa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empati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penuh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perhatian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Hal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menunjukkan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posisis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menghadap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arah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memperthankan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kontak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mata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serta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memberikan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respon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non verbal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menganggukkan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kepala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umpan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balik</a:t>
            </a:r>
            <a:r>
              <a:rPr lang="en-ID" dirty="0">
                <a:solidFill>
                  <a:srgbClr val="000000"/>
                </a:solidFill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lainnya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Teknik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kenyamanan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mengungkapkan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perasaannya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2)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Menunjukkan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penerimaan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Penerimaan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ditunjukkan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membantah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perkataan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menyela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menunjukkan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sikap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penolakan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Sikap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merespon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pembicaraan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ekspresi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wajah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tenang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membantu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perasaan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diterima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oleh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3)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Mengulang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pernyataan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sesekali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mengulang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umpan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balik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dan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bukti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pembicaraan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mengulang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pokok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pikiran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algn="l"/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BCCC-3DC3-D35D-1BC8-07E28429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25003"/>
            <a:ext cx="9905999" cy="536619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4.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Klarifikasi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Klarifikasi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apabila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merasa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kesalahpahaman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sehingga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mispersepsi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Selain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klarifikasi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menjadikan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proses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pembicaraan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berlangsung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adanya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kesamaan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ide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perasaan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dialami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5)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Menyampaikan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hasil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pengamatan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menyampaikan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kesan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didapatkan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pengamatan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isyarat</a:t>
            </a:r>
            <a:endParaRPr lang="en-ID" b="0" i="0" u="none" strike="noStrike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nonverbal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Hal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membantu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klien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perawat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berkomunikasi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pada</a:t>
            </a:r>
          </a:p>
          <a:p>
            <a:pPr algn="l"/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fokus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masalah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ff2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ff2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56F0-D514-E12B-0768-AE9F25A1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perawat</a:t>
            </a:r>
            <a:r>
              <a:rPr lang="en-US" dirty="0">
                <a:solidFill>
                  <a:srgbClr val="FF0000"/>
                </a:solidFill>
              </a:rPr>
              <a:t> pada </a:t>
            </a:r>
            <a:r>
              <a:rPr lang="en-US" dirty="0" err="1">
                <a:solidFill>
                  <a:srgbClr val="FF0000"/>
                </a:solidFill>
              </a:rPr>
              <a:t>kelompok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icu</a:t>
            </a:r>
            <a:r>
              <a:rPr lang="en-US" dirty="0">
                <a:solidFill>
                  <a:srgbClr val="FF0000"/>
                </a:solidFill>
              </a:rPr>
              <a:t> (intensive care unit)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6B859-9C26-E3FC-5939-40ADB8994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6" t="13940" r="3933" b="15286"/>
          <a:stretch/>
        </p:blipFill>
        <p:spPr>
          <a:xfrm>
            <a:off x="1141413" y="2385942"/>
            <a:ext cx="9569004" cy="3280764"/>
          </a:xfrm>
        </p:spPr>
      </p:pic>
    </p:spTree>
    <p:extLst>
      <p:ext uri="{BB962C8B-B14F-4D97-AF65-F5344CB8AC3E}">
        <p14:creationId xmlns:p14="http://schemas.microsoft.com/office/powerpoint/2010/main" val="416620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D936-C104-FBF8-685E-8C58E922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F65B-6C7D-CDF1-D348-937D049C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1" dirty="0">
                <a:solidFill>
                  <a:srgbClr val="212121"/>
                </a:solidFill>
                <a:latin typeface="Merriweather" pitchFamily="2" charset="77"/>
              </a:rPr>
              <a:t>Grant Maria . 2015. </a:t>
            </a:r>
            <a:r>
              <a:rPr lang="en-ID" b="1" i="0" u="none" strike="noStrike" dirty="0">
                <a:solidFill>
                  <a:srgbClr val="212121"/>
                </a:solidFill>
                <a:effectLst/>
                <a:latin typeface="Merriweather" pitchFamily="2" charset="77"/>
              </a:rPr>
              <a:t>Resolving communication challenges in the intensive care unit. </a:t>
            </a:r>
            <a:r>
              <a:rPr lang="en-ID" b="1" i="0" u="none" strike="noStrike" dirty="0" err="1">
                <a:solidFill>
                  <a:srgbClr val="212121"/>
                </a:solidFill>
                <a:effectLst/>
                <a:latin typeface="Merriweather" pitchFamily="2" charset="77"/>
              </a:rPr>
              <a:t>Pubmed</a:t>
            </a:r>
            <a:r>
              <a:rPr lang="en-ID" b="1" i="0" u="none" strike="noStrike" dirty="0">
                <a:solidFill>
                  <a:srgbClr val="212121"/>
                </a:solidFill>
                <a:effectLst/>
                <a:latin typeface="Merriweather" pitchFamily="2" charset="77"/>
              </a:rPr>
              <a:t>: AANC Critical Care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1F1C-DE8F-C5D9-765F-FDB11BD5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361125" cy="9134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pada </a:t>
            </a:r>
            <a:r>
              <a:rPr lang="en-US" dirty="0" err="1">
                <a:solidFill>
                  <a:srgbClr val="FF0000"/>
                </a:solidFill>
              </a:rPr>
              <a:t>klien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ruang</a:t>
            </a:r>
            <a:r>
              <a:rPr lang="en-US" dirty="0">
                <a:solidFill>
                  <a:srgbClr val="FF0000"/>
                </a:solidFill>
              </a:rPr>
              <a:t> intensive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8A99-AB06-140A-60E6-AB118FC4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4480"/>
            <a:ext cx="11260183" cy="48724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Latar Belakang </a:t>
            </a: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Komunikasi di unit perawatan intensif (ICU) menantang karena kompleksitas, ketajaman pasien yang tinggi, ketidakpastian, dan masalah etika. </a:t>
            </a:r>
          </a:p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Banyak Terjadi Konflik </a:t>
            </a: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Tiga jenis tantangan komunikasi yang ditemukan dalam pengaturan ini: </a:t>
            </a:r>
          </a:p>
          <a:p>
            <a:pPr marL="457200" indent="-457200">
              <a:buAutoNum type="alphaUcPeriod"/>
            </a:pPr>
            <a:r>
              <a:rPr lang="id-ID" dirty="0">
                <a:solidFill>
                  <a:schemeClr val="bg1"/>
                </a:solidFill>
              </a:rPr>
              <a:t>Orang-orang antara tim ICU,  pasien atau keluarga, </a:t>
            </a:r>
          </a:p>
          <a:p>
            <a:pPr marL="457200" indent="-457200">
              <a:buAutoNum type="alphaUcPeriod"/>
            </a:pPr>
            <a:r>
              <a:rPr lang="id-ID" dirty="0">
                <a:solidFill>
                  <a:schemeClr val="bg1"/>
                </a:solidFill>
              </a:rPr>
              <a:t>Meskipun intervensi berbasis bukti spesifik tersedia untuk setiap jenis tantangan komunikasi, semuanya bergantung pada dokter yang kompeten secara budaya, saling menghormati, dan komunikator/pendengar yang baik. </a:t>
            </a:r>
          </a:p>
          <a:p>
            <a:pPr marL="457200" indent="-457200">
              <a:buAutoNum type="alphaUcPeriod"/>
            </a:pPr>
            <a:r>
              <a:rPr lang="id-ID" dirty="0">
                <a:solidFill>
                  <a:schemeClr val="bg1"/>
                </a:solidFill>
              </a:rPr>
              <a:t>Perawat praktik lanjutan perawatan kritis mempromosikan lingkungan tim yang positif, meningkatkan kepuasan pasien, dan mencontohkan komunikasi yang baik untuk dokter lain. </a:t>
            </a:r>
          </a:p>
          <a:p>
            <a:pPr marL="457200" indent="-457200">
              <a:buAutoNum type="alphaUcPeriod"/>
            </a:pPr>
            <a:r>
              <a:rPr lang="id-ID" dirty="0">
                <a:solidFill>
                  <a:schemeClr val="bg1"/>
                </a:solidFill>
              </a:rPr>
              <a:t>Namun, semua perawat praktik lanjutan juga harus mahir dalam melakukan percakapan yang sulit, menangani konflik, dan memberikan perawatan paliatif dasar, termasuk dukungan emosional.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5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85D7-0042-3BF9-1234-B087B2DE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1093"/>
          </a:xfrm>
        </p:spPr>
        <p:txBody>
          <a:bodyPr/>
          <a:lstStyle/>
          <a:p>
            <a:r>
              <a:rPr lang="en-US" dirty="0"/>
              <a:t>INTENSIVE CARE UNIT SITUATION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66E68-D82B-69FE-E1B6-EC11589F6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1" t="37545" r="37878" b="10819"/>
          <a:stretch/>
        </p:blipFill>
        <p:spPr>
          <a:xfrm>
            <a:off x="1141413" y="1919754"/>
            <a:ext cx="9905998" cy="4676989"/>
          </a:xfrm>
        </p:spPr>
      </p:pic>
    </p:spTree>
    <p:extLst>
      <p:ext uri="{BB962C8B-B14F-4D97-AF65-F5344CB8AC3E}">
        <p14:creationId xmlns:p14="http://schemas.microsoft.com/office/powerpoint/2010/main" val="72692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D3F-7794-ED89-6454-8DE05F2B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KOMUNIKASI TERAPEUTIK PADA KLIEN DENGAN AKHIR KEHIDUPAN (END OF LIFE)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6B94B-875D-3B0E-9A01-EE0137A9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90" t="14678" r="18801" b="8606"/>
          <a:stretch/>
        </p:blipFill>
        <p:spPr>
          <a:xfrm>
            <a:off x="1658983" y="2188529"/>
            <a:ext cx="9248504" cy="4347996"/>
          </a:xfrm>
        </p:spPr>
      </p:pic>
    </p:spTree>
    <p:extLst>
      <p:ext uri="{BB962C8B-B14F-4D97-AF65-F5344CB8AC3E}">
        <p14:creationId xmlns:p14="http://schemas.microsoft.com/office/powerpoint/2010/main" val="380584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C08B-E239-0C9A-042F-3D0768DE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Latar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BELAKANG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DCAE-A5D9-542E-7221-B79742E1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Komunikasi yang efektif antara profesional kesehatan dan kerabat pasien yang mendekati akhir kehidupan sangat penting untuk memastikan pasien memiliki 'kematian yang baik’ / </a:t>
            </a:r>
            <a:r>
              <a:rPr lang="id-ID" dirty="0" err="1">
                <a:solidFill>
                  <a:schemeClr val="bg1"/>
                </a:solidFill>
              </a:rPr>
              <a:t>good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death</a:t>
            </a:r>
            <a:r>
              <a:rPr lang="id-ID" dirty="0">
                <a:solidFill>
                  <a:schemeClr val="bg1"/>
                </a:solidFill>
              </a:rPr>
              <a:t> . </a:t>
            </a:r>
          </a:p>
          <a:p>
            <a:pPr marL="0" indent="0">
              <a:buNone/>
            </a:pPr>
            <a:endParaRPr lang="id-ID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Untuk meningkatkan komunikasi, penting untuk terlebih dahulu mengidentifikasi bagaimana hal ini dicapai saat ini.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2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BAAA-F4B3-2213-ADFA-42E1E70C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478690" cy="13539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Hal-</a:t>
            </a:r>
            <a:r>
              <a:rPr lang="en-US" dirty="0" err="1">
                <a:solidFill>
                  <a:srgbClr val="FF0000"/>
                </a:solidFill>
              </a:rPr>
              <a:t>hal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dilakukan</a:t>
            </a:r>
            <a:r>
              <a:rPr lang="en-US" dirty="0">
                <a:solidFill>
                  <a:srgbClr val="FF0000"/>
                </a:solidFill>
              </a:rPr>
              <a:t> oleh </a:t>
            </a:r>
            <a:r>
              <a:rPr lang="en-US" dirty="0" err="1">
                <a:solidFill>
                  <a:srgbClr val="FF0000"/>
                </a:solidFill>
              </a:rPr>
              <a:t>perawat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88A9-37D9-16E9-14A5-2E17A3CF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03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err="1">
                <a:solidFill>
                  <a:schemeClr val="bg1"/>
                </a:solidFill>
              </a:rPr>
              <a:t>a</a:t>
            </a:r>
            <a:r>
              <a:rPr lang="id-ID" dirty="0">
                <a:solidFill>
                  <a:schemeClr val="bg1"/>
                </a:solidFill>
              </a:rPr>
              <a:t>. Menyoroti hal-hal yang kurang sesuai </a:t>
            </a:r>
          </a:p>
          <a:p>
            <a:pPr marL="0" indent="0">
              <a:buNone/>
            </a:pPr>
            <a:r>
              <a:rPr lang="id-ID" dirty="0" err="1">
                <a:solidFill>
                  <a:schemeClr val="bg1"/>
                </a:solidFill>
              </a:rPr>
              <a:t>b</a:t>
            </a:r>
            <a:r>
              <a:rPr lang="id-ID" dirty="0">
                <a:solidFill>
                  <a:schemeClr val="bg1"/>
                </a:solidFill>
              </a:rPr>
              <a:t>. Keterlibatan dalam pengambilan keputusan, pekerjaan </a:t>
            </a:r>
            <a:r>
              <a:rPr lang="id-ID" dirty="0" err="1">
                <a:solidFill>
                  <a:schemeClr val="bg1"/>
                </a:solidFill>
              </a:rPr>
              <a:t>interaksional</a:t>
            </a:r>
            <a:r>
              <a:rPr lang="id-ID" dirty="0">
                <a:solidFill>
                  <a:schemeClr val="bg1"/>
                </a:solidFill>
              </a:rPr>
              <a:t> pasca keputusan, </a:t>
            </a:r>
            <a:r>
              <a:rPr lang="id-ID" dirty="0" err="1">
                <a:solidFill>
                  <a:schemeClr val="bg1"/>
                </a:solidFill>
              </a:rPr>
              <a:t>penjahitan</a:t>
            </a:r>
            <a:r>
              <a:rPr lang="id-ID" dirty="0">
                <a:solidFill>
                  <a:schemeClr val="bg1"/>
                </a:solidFill>
              </a:rPr>
              <a:t>, kejujuran dan kejelasan, teknik khusus untuk penyampaian informasi dan peran profesional perawatan kesehatan yang berbeda. </a:t>
            </a: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c. Berbagai tingkat keterlibatan keluarga dalam pengambilan keputusan secara periodik dilaporkan . </a:t>
            </a: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D. Profesional perawatan kesehatan menggunakan strategi untuk membantu pemahaman dan pengambilan keputusan kolaboratif, seperti menyoroti kemunduran pasien, mengacu pada keinginan pasien dan menyesuaikan penyampaian informasi. </a:t>
            </a:r>
          </a:p>
          <a:p>
            <a:pPr marL="0" indent="0">
              <a:buNone/>
            </a:pPr>
            <a:r>
              <a:rPr lang="id-ID" dirty="0" err="1">
                <a:solidFill>
                  <a:schemeClr val="bg1"/>
                </a:solidFill>
              </a:rPr>
              <a:t>E</a:t>
            </a:r>
            <a:r>
              <a:rPr lang="id-ID" dirty="0">
                <a:solidFill>
                  <a:schemeClr val="bg1"/>
                </a:solidFill>
              </a:rPr>
              <a:t>. Dokter dianggap bertanggung jawab untuk mendiskusikan prognosis dan pengambilan keputusan, dan perawat untuk memberikan perawatan individual.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930D-387F-B646-0A1D-EB899AFE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KESIMPULAN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3153-D716-CED9-59E3-DABF7351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Temuan menyarankan pelatihan dapat memberikan para profesional kesehatan dengan strategi ini untuk meningkatkan komunikasi. </a:t>
            </a:r>
          </a:p>
          <a:p>
            <a:pPr marL="0" indent="0">
              <a:buNone/>
            </a:pPr>
            <a:r>
              <a:rPr lang="id-ID" dirty="0">
                <a:solidFill>
                  <a:schemeClr val="bg1"/>
                </a:solidFill>
              </a:rPr>
              <a:t>Intervensi seperti daftar pertanyaan cepat dapat membantu kerabat mengatasi hambatan keterlibatan dalam pengambilan keputusan.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4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8E70-8CC1-C704-CE34-A42C9E54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PERAWAT PADA KLIEN DI INSTALASI GAWAT DARURAT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8BE8B-0D34-14AA-C4D6-AD6FA717A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7" t="18682" r="13582" b="9258"/>
          <a:stretch/>
        </p:blipFill>
        <p:spPr>
          <a:xfrm>
            <a:off x="1287888" y="2083220"/>
            <a:ext cx="9388698" cy="4459248"/>
          </a:xfrm>
        </p:spPr>
      </p:pic>
    </p:spTree>
    <p:extLst>
      <p:ext uri="{BB962C8B-B14F-4D97-AF65-F5344CB8AC3E}">
        <p14:creationId xmlns:p14="http://schemas.microsoft.com/office/powerpoint/2010/main" val="2224109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313</TotalTime>
  <Words>687</Words>
  <Application>Microsoft Macintosh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ff1</vt:lpstr>
      <vt:lpstr>ff2</vt:lpstr>
      <vt:lpstr>Merriweather</vt:lpstr>
      <vt:lpstr>Tw Cen MT</vt:lpstr>
      <vt:lpstr>Circuit</vt:lpstr>
      <vt:lpstr>KOMUNIKASI  PADA KELOMPOK TERTENTU </vt:lpstr>
      <vt:lpstr>Komunikasi perawat pada kelompok pasien icu (intensive care unit)</vt:lpstr>
      <vt:lpstr>Komunikasi pada klien di ruang intensive care</vt:lpstr>
      <vt:lpstr>INTENSIVE CARE UNIT SITUATION </vt:lpstr>
      <vt:lpstr>KOMUNIKASI TERAPEUTIK PADA KLIEN DENGAN AKHIR KEHIDUPAN (END OF LIFE)</vt:lpstr>
      <vt:lpstr>Latar BELAKANG</vt:lpstr>
      <vt:lpstr>Hal-hal yang dilakukan oleh perawat</vt:lpstr>
      <vt:lpstr>KESIMPULAN </vt:lpstr>
      <vt:lpstr>KOMUNIKASI PERAWAT PADA KLIEN DI INSTALASI GAWAT DARURAT </vt:lpstr>
      <vt:lpstr>PRINSIP UMUM ASUHAN KEPERAWATAN GAWAT DARURAT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</vt:lpstr>
      <vt:lpstr>PowerPoint Presentation</vt:lpstr>
      <vt:lpstr>PowerPoint Presentation</vt:lpstr>
      <vt:lpstr>Daftar pustaka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 PADA KELOMPOK TERTENTU </dc:title>
  <dc:creator>Microsoft Office User</dc:creator>
  <cp:lastModifiedBy>etik pratiwi</cp:lastModifiedBy>
  <cp:revision>3</cp:revision>
  <dcterms:created xsi:type="dcterms:W3CDTF">2023-04-12T00:40:43Z</dcterms:created>
  <dcterms:modified xsi:type="dcterms:W3CDTF">2024-07-02T08:13:20Z</dcterms:modified>
</cp:coreProperties>
</file>