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9" r:id="rId4"/>
    <p:sldId id="260" r:id="rId5"/>
    <p:sldId id="261" r:id="rId6"/>
    <p:sldId id="262" r:id="rId7"/>
    <p:sldId id="271" r:id="rId8"/>
    <p:sldId id="272" r:id="rId9"/>
    <p:sldId id="263" r:id="rId10"/>
    <p:sldId id="270" r:id="rId11"/>
    <p:sldId id="264" r:id="rId12"/>
    <p:sldId id="268" r:id="rId13"/>
    <p:sldId id="267" r:id="rId14"/>
    <p:sldId id="269" r:id="rId15"/>
    <p:sldId id="273" r:id="rId16"/>
    <p:sldId id="265" r:id="rId17"/>
    <p:sldId id="275" r:id="rId18"/>
    <p:sldId id="276" r:id="rId1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CEA1FA-BE21-4D34-9F85-BC53B881FE42}" type="datetimeFigureOut">
              <a:rPr lang="id-ID" smtClean="0"/>
              <a:t>10/02/2022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B95DF7-4260-48C2-9C98-CF40081B61CA}" type="slidenum">
              <a:rPr lang="id-ID" smtClean="0"/>
              <a:t>‹#›</a:t>
            </a:fld>
            <a:endParaRPr lang="id-ID"/>
          </a:p>
        </p:txBody>
      </p:sp>
    </p:spTree>
    <p:extLst>
      <p:ext uri="{BB962C8B-B14F-4D97-AF65-F5344CB8AC3E}">
        <p14:creationId xmlns:p14="http://schemas.microsoft.com/office/powerpoint/2010/main" val="321959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Manusia</a:t>
            </a:r>
            <a:r>
              <a:rPr lang="en-US" sz="1200" b="0"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p>
          <a:p>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individu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maupun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bagian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keluarga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sasaran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Untuk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memberikan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tepat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sesuai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tumbuh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kembangnya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kelompokkan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berdasarkan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tumbuh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kembangnya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yaitu</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Bayi</a:t>
            </a:r>
            <a:r>
              <a:rPr lang="en-US" sz="1200" b="0" i="0" kern="1200" dirty="0">
                <a:solidFill>
                  <a:schemeClr val="tx1"/>
                </a:solidFill>
                <a:effectLst/>
                <a:latin typeface="+mn-lt"/>
                <a:ea typeface="+mn-ea"/>
                <a:cs typeface="+mn-cs"/>
              </a:rPr>
              <a:t>                             : 0 – 1 </a:t>
            </a:r>
            <a:r>
              <a:rPr lang="en-US" sz="1200" b="0" i="0" kern="1200" dirty="0" err="1">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2.      Toddler                       : 1 – 2,5 </a:t>
            </a:r>
            <a:r>
              <a:rPr lang="en-US" sz="1200" b="0" i="0" kern="1200" dirty="0" err="1">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Pra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Sekolah</a:t>
            </a:r>
            <a:r>
              <a:rPr lang="en-US" sz="1200" b="0" i="0" kern="1200" dirty="0">
                <a:solidFill>
                  <a:schemeClr val="tx1"/>
                </a:solidFill>
                <a:effectLst/>
                <a:latin typeface="+mn-lt"/>
                <a:ea typeface="+mn-ea"/>
                <a:cs typeface="+mn-cs"/>
              </a:rPr>
              <a:t>                 : 2,5 – 5 </a:t>
            </a:r>
            <a:r>
              <a:rPr lang="en-US" sz="1200" b="0" i="0" kern="1200" dirty="0" err="1">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4.      </a:t>
            </a:r>
            <a:r>
              <a:rPr lang="en-US" sz="1200" b="0" i="0" kern="1200" dirty="0" err="1">
                <a:solidFill>
                  <a:schemeClr val="tx1"/>
                </a:solidFill>
                <a:effectLst/>
                <a:latin typeface="+mn-lt"/>
                <a:ea typeface="+mn-ea"/>
                <a:cs typeface="+mn-cs"/>
              </a:rPr>
              <a:t>Sekolah</a:t>
            </a:r>
            <a:r>
              <a:rPr lang="en-US" sz="1200" b="0" i="0" kern="1200" dirty="0">
                <a:solidFill>
                  <a:schemeClr val="tx1"/>
                </a:solidFill>
                <a:effectLst/>
                <a:latin typeface="+mn-lt"/>
                <a:ea typeface="+mn-ea"/>
                <a:cs typeface="+mn-cs"/>
              </a:rPr>
              <a:t>                       : 5 – 11 </a:t>
            </a:r>
            <a:r>
              <a:rPr lang="en-US" sz="1200" b="0" i="0" kern="1200" dirty="0" err="1">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5.      </a:t>
            </a:r>
            <a:r>
              <a:rPr lang="en-US" sz="1200" b="0" i="0" kern="1200" dirty="0" err="1">
                <a:solidFill>
                  <a:schemeClr val="tx1"/>
                </a:solidFill>
                <a:effectLst/>
                <a:latin typeface="+mn-lt"/>
                <a:ea typeface="+mn-ea"/>
                <a:cs typeface="+mn-cs"/>
              </a:rPr>
              <a:t>Remaja</a:t>
            </a:r>
            <a:r>
              <a:rPr lang="en-US" sz="1200" b="0" i="0" kern="1200" dirty="0">
                <a:solidFill>
                  <a:schemeClr val="tx1"/>
                </a:solidFill>
                <a:effectLst/>
                <a:latin typeface="+mn-lt"/>
                <a:ea typeface="+mn-ea"/>
                <a:cs typeface="+mn-cs"/>
              </a:rPr>
              <a:t>                        : 11 – 18 </a:t>
            </a:r>
            <a:r>
              <a:rPr lang="en-US" sz="1200" b="0" i="0" kern="1200" dirty="0" err="1">
                <a:solidFill>
                  <a:schemeClr val="tx1"/>
                </a:solidFill>
                <a:effectLst/>
                <a:latin typeface="+mn-lt"/>
                <a:ea typeface="+mn-ea"/>
                <a:cs typeface="+mn-cs"/>
              </a:rPr>
              <a:t>th</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perbedaan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memberikan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antara</a:t>
            </a:r>
            <a:r>
              <a:rPr lang="en-US" sz="1200" b="0" i="0" kern="1200" dirty="0">
                <a:solidFill>
                  <a:schemeClr val="tx1"/>
                </a:solidFill>
                <a:effectLst/>
                <a:latin typeface="+mn-lt"/>
                <a:ea typeface="+mn-ea"/>
                <a:cs typeface="+mn-cs"/>
              </a:rPr>
              <a:t> orang </a:t>
            </a:r>
            <a:r>
              <a:rPr lang="en-US" sz="1200" b="0" i="0" kern="1200" dirty="0" err="1">
                <a:solidFill>
                  <a:schemeClr val="tx1"/>
                </a:solidFill>
                <a:effectLst/>
                <a:latin typeface="+mn-lt"/>
                <a:ea typeface="+mn-ea"/>
                <a:cs typeface="+mn-cs"/>
              </a:rPr>
              <a:t>dewasa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sasarannya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Perbedaan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dapat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dilihat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struktur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fisik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dimana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secara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fisik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memiliki</a:t>
            </a:r>
            <a:r>
              <a:rPr lang="en-US" sz="1200" b="0" i="0" kern="1200" dirty="0">
                <a:solidFill>
                  <a:schemeClr val="tx1"/>
                </a:solidFill>
                <a:effectLst/>
                <a:latin typeface="+mn-lt"/>
                <a:ea typeface="+mn-ea"/>
                <a:cs typeface="+mn-cs"/>
              </a:rPr>
              <a:t> organ yang </a:t>
            </a:r>
            <a:r>
              <a:rPr lang="en-US" sz="1200" b="0" i="0" kern="1200" dirty="0" err="1">
                <a:solidFill>
                  <a:schemeClr val="tx1"/>
                </a:solidFill>
                <a:effectLst/>
                <a:latin typeface="+mn-lt"/>
                <a:ea typeface="+mn-ea"/>
                <a:cs typeface="+mn-cs"/>
              </a:rPr>
              <a:t>belum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matur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sepenuhnya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contoh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bahwa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komposisi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lebih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banyak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berupa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rawan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sedangkan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orang </a:t>
            </a:r>
            <a:r>
              <a:rPr lang="en-US" sz="1200" b="0" i="0" kern="1200" dirty="0" err="1">
                <a:solidFill>
                  <a:schemeClr val="tx1"/>
                </a:solidFill>
                <a:effectLst/>
                <a:latin typeface="+mn-lt"/>
                <a:ea typeface="+mn-ea"/>
                <a:cs typeface="+mn-cs"/>
              </a:rPr>
              <a:t>dewasa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sudah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berupa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tulang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keras</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Proses </a:t>
            </a:r>
            <a:r>
              <a:rPr lang="en-US" sz="1200" b="0" i="0" kern="1200" dirty="0" err="1">
                <a:solidFill>
                  <a:schemeClr val="tx1"/>
                </a:solidFill>
                <a:effectLst/>
                <a:latin typeface="+mn-lt"/>
                <a:ea typeface="+mn-ea"/>
                <a:cs typeface="+mn-cs"/>
              </a:rPr>
              <a:t>fisiologis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juga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mengalami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perbedaan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kemampuan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membentuk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penangkal</a:t>
            </a:r>
            <a:r>
              <a:rPr lang="en-US" sz="1200" b="0" i="0" kern="1200" dirty="0">
                <a:solidFill>
                  <a:schemeClr val="tx1"/>
                </a:solidFill>
                <a:effectLst/>
                <a:latin typeface="+mn-lt"/>
                <a:ea typeface="+mn-ea"/>
                <a:cs typeface="+mn-cs"/>
              </a:rPr>
              <a:t> anti </a:t>
            </a:r>
            <a:r>
              <a:rPr lang="en-US" sz="1200" b="0" i="0" kern="1200" dirty="0" err="1">
                <a:solidFill>
                  <a:schemeClr val="tx1"/>
                </a:solidFill>
                <a:effectLst/>
                <a:latin typeface="+mn-lt"/>
                <a:ea typeface="+mn-ea"/>
                <a:cs typeface="+mn-cs"/>
              </a:rPr>
              <a:t>peradarangan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sempurna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sehingga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tubuhnya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rentan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mudah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terserang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penyakit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aspek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kognitif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kemampuan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berfikir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tanggapan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terhadap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pengalaman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lalu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sangat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berbeda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orang </a:t>
            </a:r>
            <a:r>
              <a:rPr lang="en-US" sz="1200" b="0" i="0" kern="1200" dirty="0" err="1">
                <a:solidFill>
                  <a:schemeClr val="tx1"/>
                </a:solidFill>
                <a:effectLst/>
                <a:latin typeface="+mn-lt"/>
                <a:ea typeface="+mn-ea"/>
                <a:cs typeface="+mn-cs"/>
              </a:rPr>
              <a:t>dewasa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pengalaman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tidak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menyenangkan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selama</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rawat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akan</a:t>
            </a:r>
            <a:r>
              <a:rPr lang="en-US" sz="1200" b="0" i="0" kern="1200" dirty="0">
                <a:solidFill>
                  <a:schemeClr val="tx1"/>
                </a:solidFill>
                <a:effectLst/>
                <a:latin typeface="+mn-lt"/>
                <a:ea typeface="+mn-ea"/>
                <a:cs typeface="+mn-cs"/>
              </a:rPr>
              <a:t> di </a:t>
            </a:r>
            <a:r>
              <a:rPr lang="en-US" sz="1200" b="0" i="0" kern="1200" dirty="0" err="1">
                <a:solidFill>
                  <a:schemeClr val="tx1"/>
                </a:solidFill>
                <a:effectLst/>
                <a:latin typeface="+mn-lt"/>
                <a:ea typeface="+mn-ea"/>
                <a:cs typeface="+mn-cs"/>
              </a:rPr>
              <a:t>rekam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suatu</a:t>
            </a:r>
            <a:r>
              <a:rPr lang="en-US" sz="1200" b="0" i="0" kern="1200" dirty="0">
                <a:solidFill>
                  <a:schemeClr val="tx1"/>
                </a:solidFill>
                <a:effectLst/>
                <a:latin typeface="+mn-lt"/>
                <a:ea typeface="+mn-ea"/>
                <a:cs typeface="+mn-cs"/>
              </a:rPr>
              <a:t> trauma, </a:t>
            </a:r>
            <a:r>
              <a:rPr lang="en-US" sz="1200" b="0" i="0" kern="1200" dirty="0" err="1">
                <a:solidFill>
                  <a:schemeClr val="tx1"/>
                </a:solidFill>
                <a:effectLst/>
                <a:latin typeface="+mn-lt"/>
                <a:ea typeface="+mn-ea"/>
                <a:cs typeface="+mn-cs"/>
              </a:rPr>
              <a:t>sehingga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harus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meminimalisasi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dampak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traumatis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      </a:t>
            </a:r>
            <a:r>
              <a:rPr lang="en-US" sz="1200" b="0" i="0" kern="1200" dirty="0" err="1">
                <a:solidFill>
                  <a:schemeClr val="tx1"/>
                </a:solidFill>
                <a:effectLst/>
                <a:latin typeface="+mn-lt"/>
                <a:ea typeface="+mn-ea"/>
                <a:cs typeface="+mn-cs"/>
              </a:rPr>
              <a:t>Konsep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Sakit</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Menurut</a:t>
            </a:r>
            <a:r>
              <a:rPr lang="en-US" sz="1200" b="0" i="0" kern="1200" dirty="0">
                <a:solidFill>
                  <a:schemeClr val="tx1"/>
                </a:solidFill>
                <a:effectLst/>
                <a:latin typeface="+mn-lt"/>
                <a:ea typeface="+mn-ea"/>
                <a:cs typeface="+mn-cs"/>
              </a:rPr>
              <a:t> WHO, </a:t>
            </a:r>
            <a:r>
              <a:rPr lang="en-US" sz="1200" b="0" i="0" kern="1200" dirty="0" err="1">
                <a:solidFill>
                  <a:schemeClr val="tx1"/>
                </a:solidFill>
                <a:effectLst/>
                <a:latin typeface="+mn-lt"/>
                <a:ea typeface="+mn-ea"/>
                <a:cs typeface="+mn-cs"/>
              </a:rPr>
              <a:t>sehat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keadaan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keseimbangan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sempurna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fisik</a:t>
            </a:r>
            <a:r>
              <a:rPr lang="en-US" sz="1200" b="0" i="0" kern="1200" dirty="0">
                <a:solidFill>
                  <a:schemeClr val="tx1"/>
                </a:solidFill>
                <a:effectLst/>
                <a:latin typeface="+mn-lt"/>
                <a:ea typeface="+mn-ea"/>
                <a:cs typeface="+mn-cs"/>
              </a:rPr>
              <a:t>, mental, </a:t>
            </a:r>
            <a:r>
              <a:rPr lang="en-US" sz="1200" b="0" i="0" kern="1200" dirty="0" err="1">
                <a:solidFill>
                  <a:schemeClr val="tx1"/>
                </a:solidFill>
                <a:effectLst/>
                <a:latin typeface="+mn-lt"/>
                <a:ea typeface="+mn-ea"/>
                <a:cs typeface="+mn-cs"/>
              </a:rPr>
              <a:t>sosial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tidak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semata-mata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bebas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penyakit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cacad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Konsep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sehat</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sakit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spektrum</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lebar</a:t>
            </a:r>
            <a:r>
              <a:rPr lang="en-US" sz="1200" b="0" i="0" kern="1200" dirty="0">
                <a:solidFill>
                  <a:schemeClr val="tx1"/>
                </a:solidFill>
                <a:effectLst/>
                <a:latin typeface="+mn-lt"/>
                <a:ea typeface="+mn-ea"/>
                <a:cs typeface="+mn-cs"/>
              </a:rPr>
              <a:t> &amp; </a:t>
            </a:r>
            <a:r>
              <a:rPr lang="en-US" sz="1200" b="0" i="0" kern="1200" dirty="0" err="1">
                <a:solidFill>
                  <a:schemeClr val="tx1"/>
                </a:solidFill>
                <a:effectLst/>
                <a:latin typeface="+mn-lt"/>
                <a:ea typeface="+mn-ea"/>
                <a:cs typeface="+mn-cs"/>
              </a:rPr>
              <a:t>setiap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waktu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seseorang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bergeser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spektrum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sesuai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hasil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interaksi</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terjadi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kekuatan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mengganggunya</a:t>
            </a: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       </a:t>
            </a:r>
            <a:r>
              <a:rPr lang="en-US" sz="1200" b="0" i="0" kern="1200" dirty="0" err="1">
                <a:solidFill>
                  <a:schemeClr val="tx1"/>
                </a:solidFill>
                <a:effectLst/>
                <a:latin typeface="+mn-lt"/>
                <a:ea typeface="+mn-ea"/>
                <a:cs typeface="+mn-cs"/>
              </a:rPr>
              <a:t>Lingkungan</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berpengaruh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terhadap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terjadinya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kondisi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maupun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sakit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serta</a:t>
            </a:r>
            <a:r>
              <a:rPr lang="en-US" sz="1200" b="0" i="0" kern="1200" dirty="0">
                <a:solidFill>
                  <a:schemeClr val="tx1"/>
                </a:solidFill>
                <a:effectLst/>
                <a:latin typeface="+mn-lt"/>
                <a:ea typeface="+mn-ea"/>
                <a:cs typeface="+mn-cs"/>
              </a:rPr>
              <a:t> status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Faktor-faktor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mempengaruhi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berupa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Internal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external . </a:t>
            </a:r>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Internal yang </a:t>
            </a:r>
            <a:r>
              <a:rPr lang="en-US" sz="1200" b="0" i="0" kern="1200" dirty="0" err="1">
                <a:solidFill>
                  <a:schemeClr val="tx1"/>
                </a:solidFill>
                <a:effectLst/>
                <a:latin typeface="+mn-lt"/>
                <a:ea typeface="+mn-ea"/>
                <a:cs typeface="+mn-cs"/>
              </a:rPr>
              <a:t>mempengaruhi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seperti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tahap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perkembangan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latar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belakang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intelektual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persepsi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terhadap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fungsi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fisik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faktor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Emosional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spiritual. </a:t>
            </a:r>
            <a:r>
              <a:rPr lang="en-US" sz="1200" b="0" i="0" kern="1200" dirty="0" err="1">
                <a:solidFill>
                  <a:schemeClr val="tx1"/>
                </a:solidFill>
                <a:effectLst/>
                <a:latin typeface="+mn-lt"/>
                <a:ea typeface="+mn-ea"/>
                <a:cs typeface="+mn-cs"/>
              </a:rPr>
              <a:t>SEdangkan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lingkungan</a:t>
            </a:r>
            <a:r>
              <a:rPr lang="en-US" sz="1200" b="0" i="0" kern="1200" dirty="0">
                <a:solidFill>
                  <a:schemeClr val="tx1"/>
                </a:solidFill>
                <a:effectLst/>
                <a:latin typeface="+mn-lt"/>
                <a:ea typeface="+mn-ea"/>
                <a:cs typeface="+mn-cs"/>
              </a:rPr>
              <a:t> external yang </a:t>
            </a:r>
            <a:r>
              <a:rPr lang="en-US" sz="1200" b="0" i="0" kern="1200" dirty="0" err="1">
                <a:solidFill>
                  <a:schemeClr val="tx1"/>
                </a:solidFill>
                <a:effectLst/>
                <a:latin typeface="+mn-lt"/>
                <a:ea typeface="+mn-ea"/>
                <a:cs typeface="+mn-cs"/>
              </a:rPr>
              <a:t>mempengaruhi</a:t>
            </a:r>
            <a:r>
              <a:rPr lang="en-US" sz="1200" b="0" i="0" kern="1200" dirty="0">
                <a:solidFill>
                  <a:schemeClr val="tx1"/>
                </a:solidFill>
                <a:effectLst/>
                <a:latin typeface="+mn-lt"/>
                <a:ea typeface="+mn-ea"/>
                <a:cs typeface="+mn-cs"/>
              </a:rPr>
              <a:t> status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antara</a:t>
            </a:r>
            <a:r>
              <a:rPr lang="en-US" sz="1200" b="0" i="0" kern="1200" dirty="0">
                <a:solidFill>
                  <a:schemeClr val="tx1"/>
                </a:solidFill>
                <a:effectLst/>
                <a:latin typeface="+mn-lt"/>
                <a:ea typeface="+mn-ea"/>
                <a:cs typeface="+mn-cs"/>
              </a:rPr>
              <a:t> lain </a:t>
            </a:r>
            <a:r>
              <a:rPr lang="en-US" sz="1200" b="0" i="0" kern="1200" dirty="0" err="1">
                <a:solidFill>
                  <a:schemeClr val="tx1"/>
                </a:solidFill>
                <a:effectLst/>
                <a:latin typeface="+mn-lt"/>
                <a:ea typeface="+mn-ea"/>
                <a:cs typeface="+mn-cs"/>
              </a:rPr>
              <a:t>keluarga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sosial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ekonomi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budaya</a:t>
            </a:r>
            <a:r>
              <a:rPr lang="en-US" sz="1200" b="0" i="0" kern="1200" dirty="0">
                <a:solidFill>
                  <a:schemeClr val="tx1"/>
                </a:solidFill>
                <a:effectLst/>
                <a:latin typeface="+mn-lt"/>
                <a:ea typeface="+mn-ea"/>
                <a:cs typeface="+mn-cs"/>
              </a:rPr>
              <a:t> </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      </a:t>
            </a:r>
            <a:r>
              <a:rPr lang="en-US" sz="1200" b="0" i="0" kern="1200" dirty="0" err="1">
                <a:solidFill>
                  <a:schemeClr val="tx1"/>
                </a:solidFill>
                <a:effectLst/>
                <a:latin typeface="+mn-lt"/>
                <a:ea typeface="+mn-ea"/>
                <a:cs typeface="+mn-cs"/>
              </a:rPr>
              <a:t>Keperawatan</a:t>
            </a:r>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bentuk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kesehatan</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komprehensif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meliputi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biologi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psikologis</a:t>
            </a:r>
            <a:r>
              <a:rPr lang="en-US" sz="1200" b="0" i="0" kern="1200" dirty="0">
                <a:solidFill>
                  <a:schemeClr val="tx1"/>
                </a:solidFill>
                <a:effectLst/>
                <a:latin typeface="+mn-lt"/>
                <a:ea typeface="+mn-ea"/>
                <a:cs typeface="+mn-cs"/>
              </a:rPr>
              <a:t>, social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spiritual yang </a:t>
            </a:r>
            <a:r>
              <a:rPr lang="en-US" sz="1200" b="0" i="0" kern="1200" dirty="0" err="1">
                <a:solidFill>
                  <a:schemeClr val="tx1"/>
                </a:solidFill>
                <a:effectLst/>
                <a:latin typeface="+mn-lt"/>
                <a:ea typeface="+mn-ea"/>
                <a:cs typeface="+mn-cs"/>
              </a:rPr>
              <a:t>ditujukan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individu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keluarga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masyarakat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kelompok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khusus</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mengutamakan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promotif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preventif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kuratif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rehabilitatif</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diberikan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kondisi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maupun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sakit</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individu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maupun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salah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satu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anggota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keluarga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merupakan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sasaran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dalam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pelayanan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Sehingga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perawat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pemberi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asuhan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keperawatan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harus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memandang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sebagai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individu</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unik</a:t>
            </a:r>
            <a:r>
              <a:rPr lang="en-US" sz="1200" b="0" i="0" kern="1200" dirty="0">
                <a:solidFill>
                  <a:schemeClr val="tx1"/>
                </a:solidFill>
                <a:effectLst/>
                <a:latin typeface="+mn-lt"/>
                <a:ea typeface="+mn-ea"/>
                <a:cs typeface="+mn-cs"/>
              </a:rPr>
              <a:t> yang </a:t>
            </a:r>
            <a:r>
              <a:rPr lang="en-US" sz="1200" b="0" i="0" kern="1200" dirty="0" err="1">
                <a:solidFill>
                  <a:schemeClr val="tx1"/>
                </a:solidFill>
                <a:effectLst/>
                <a:latin typeface="+mn-lt"/>
                <a:ea typeface="+mn-ea"/>
                <a:cs typeface="+mn-cs"/>
              </a:rPr>
              <a:t>memiliki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kebutuhan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tersendiri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sesuai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dengan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pertumbuhan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perkembangannya</a:t>
            </a:r>
            <a:r>
              <a:rPr lang="en-US" sz="1200" b="0" i="0" kern="1200" dirty="0">
                <a:solidFill>
                  <a:schemeClr val="tx1"/>
                </a:solidFill>
                <a:effectLst/>
                <a:latin typeface="+mn-lt"/>
                <a:ea typeface="+mn-ea"/>
                <a:cs typeface="+mn-cs"/>
              </a:rPr>
              <a:t>.</a:t>
            </a:r>
          </a:p>
          <a:p>
            <a:endParaRPr lang="id-ID" dirty="0"/>
          </a:p>
        </p:txBody>
      </p:sp>
      <p:sp>
        <p:nvSpPr>
          <p:cNvPr id="4" name="Slide Number Placeholder 3"/>
          <p:cNvSpPr>
            <a:spLocks noGrp="1"/>
          </p:cNvSpPr>
          <p:nvPr>
            <p:ph type="sldNum" sz="quarter" idx="10"/>
          </p:nvPr>
        </p:nvSpPr>
        <p:spPr/>
        <p:txBody>
          <a:bodyPr/>
          <a:lstStyle/>
          <a:p>
            <a:fld id="{71B95DF7-4260-48C2-9C98-CF40081B61CA}" type="slidenum">
              <a:rPr lang="id-ID" smtClean="0"/>
              <a:t>3</a:t>
            </a:fld>
            <a:endParaRPr lang="id-ID"/>
          </a:p>
        </p:txBody>
      </p:sp>
    </p:spTree>
    <p:extLst>
      <p:ext uri="{BB962C8B-B14F-4D97-AF65-F5344CB8AC3E}">
        <p14:creationId xmlns:p14="http://schemas.microsoft.com/office/powerpoint/2010/main" val="341309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Perkembangan anak sangat dipengaruhi rangsangan terutama dari nlingkungan eksternal, yaitu lingkungan yang aman , peduli,</a:t>
            </a:r>
            <a:r>
              <a:rPr lang="id-ID" baseline="0" dirty="0"/>
              <a:t> dan penuh kasih sayang. </a:t>
            </a:r>
            <a:endParaRPr lang="id-ID" dirty="0"/>
          </a:p>
        </p:txBody>
      </p:sp>
      <p:sp>
        <p:nvSpPr>
          <p:cNvPr id="4" name="Slide Number Placeholder 3"/>
          <p:cNvSpPr>
            <a:spLocks noGrp="1"/>
          </p:cNvSpPr>
          <p:nvPr>
            <p:ph type="sldNum" sz="quarter" idx="10"/>
          </p:nvPr>
        </p:nvSpPr>
        <p:spPr/>
        <p:txBody>
          <a:bodyPr/>
          <a:lstStyle/>
          <a:p>
            <a:fld id="{71B95DF7-4260-48C2-9C98-CF40081B61CA}" type="slidenum">
              <a:rPr lang="id-ID" smtClean="0"/>
              <a:t>5</a:t>
            </a:fld>
            <a:endParaRPr lang="id-ID"/>
          </a:p>
        </p:txBody>
      </p:sp>
    </p:spTree>
    <p:extLst>
      <p:ext uri="{BB962C8B-B14F-4D97-AF65-F5344CB8AC3E}">
        <p14:creationId xmlns:p14="http://schemas.microsoft.com/office/powerpoint/2010/main" val="4170488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Bentuk intervensi utama yang diperlukan anak dan keluarga adalah pemberian dukungan , pemberian pendidikan kesehatan, dan upaya rujukan kepada</a:t>
            </a:r>
            <a:r>
              <a:rPr lang="id-ID" baseline="0" dirty="0"/>
              <a:t> tenaga kesehatan lain yang berkompeten sesuai dengan kebutuhan dan sesuai dengan kebutuhan anak. </a:t>
            </a:r>
            <a:endParaRPr lang="id-ID" dirty="0"/>
          </a:p>
        </p:txBody>
      </p:sp>
      <p:sp>
        <p:nvSpPr>
          <p:cNvPr id="4" name="Slide Number Placeholder 3"/>
          <p:cNvSpPr>
            <a:spLocks noGrp="1"/>
          </p:cNvSpPr>
          <p:nvPr>
            <p:ph type="sldNum" sz="quarter" idx="10"/>
          </p:nvPr>
        </p:nvSpPr>
        <p:spPr/>
        <p:txBody>
          <a:bodyPr/>
          <a:lstStyle/>
          <a:p>
            <a:fld id="{71B95DF7-4260-48C2-9C98-CF40081B61CA}" type="slidenum">
              <a:rPr lang="id-ID" smtClean="0"/>
              <a:t>6</a:t>
            </a:fld>
            <a:endParaRPr lang="id-ID"/>
          </a:p>
        </p:txBody>
      </p:sp>
    </p:spTree>
    <p:extLst>
      <p:ext uri="{BB962C8B-B14F-4D97-AF65-F5344CB8AC3E}">
        <p14:creationId xmlns:p14="http://schemas.microsoft.com/office/powerpoint/2010/main" val="2254986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Etos asuhan yang berpussat pada keluarga pada dasarnya karena asuhan dan pemberi rasa aman dan nyaman orang tua terhadap anaknya sehingga askep pada anak dirumah sakit harus berpusat pada konsep anak sebagai keluarga sebagai pemberi dukungan paling baik bagi anak selama hospitalisasi</a:t>
            </a:r>
          </a:p>
        </p:txBody>
      </p:sp>
      <p:sp>
        <p:nvSpPr>
          <p:cNvPr id="4" name="Slide Number Placeholder 3"/>
          <p:cNvSpPr>
            <a:spLocks noGrp="1"/>
          </p:cNvSpPr>
          <p:nvPr>
            <p:ph type="sldNum" sz="quarter" idx="10"/>
          </p:nvPr>
        </p:nvSpPr>
        <p:spPr/>
        <p:txBody>
          <a:bodyPr/>
          <a:lstStyle/>
          <a:p>
            <a:fld id="{71B95DF7-4260-48C2-9C98-CF40081B61CA}" type="slidenum">
              <a:rPr lang="id-ID" smtClean="0"/>
              <a:t>9</a:t>
            </a:fld>
            <a:endParaRPr lang="id-ID"/>
          </a:p>
        </p:txBody>
      </p:sp>
    </p:spTree>
    <p:extLst>
      <p:ext uri="{BB962C8B-B14F-4D97-AF65-F5344CB8AC3E}">
        <p14:creationId xmlns:p14="http://schemas.microsoft.com/office/powerpoint/2010/main" val="191503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Kperawatan anak mengalami</a:t>
            </a:r>
            <a:r>
              <a:rPr lang="id-ID" baseline="0" dirty="0"/>
              <a:t> perubahan dari perawatan isolasi menjadi roming in dengan diterimanya fcc atau asuhan yang berpusat pada keluarga sebagai suatu pendektakan dalam merawat anak</a:t>
            </a:r>
          </a:p>
          <a:p>
            <a:r>
              <a:rPr lang="id-ID" baseline="0"/>
              <a:t>Orang tua diyakini sebagai orang yang paling tepat dan paling baik dalam memberikan perawatan pada anak, baik dalam keadaan sehat maupun sakit , sedangkan perawat memberikan bantuan apabila keluarga tidak mampu melakukannya </a:t>
            </a:r>
            <a:endParaRPr lang="id-ID"/>
          </a:p>
        </p:txBody>
      </p:sp>
      <p:sp>
        <p:nvSpPr>
          <p:cNvPr id="4" name="Slide Number Placeholder 3"/>
          <p:cNvSpPr>
            <a:spLocks noGrp="1"/>
          </p:cNvSpPr>
          <p:nvPr>
            <p:ph type="sldNum" sz="quarter" idx="10"/>
          </p:nvPr>
        </p:nvSpPr>
        <p:spPr/>
        <p:txBody>
          <a:bodyPr/>
          <a:lstStyle/>
          <a:p>
            <a:fld id="{71B95DF7-4260-48C2-9C98-CF40081B61CA}" type="slidenum">
              <a:rPr lang="id-ID" smtClean="0"/>
              <a:t>16</a:t>
            </a:fld>
            <a:endParaRPr lang="id-ID"/>
          </a:p>
        </p:txBody>
      </p:sp>
    </p:spTree>
    <p:extLst>
      <p:ext uri="{BB962C8B-B14F-4D97-AF65-F5344CB8AC3E}">
        <p14:creationId xmlns:p14="http://schemas.microsoft.com/office/powerpoint/2010/main" val="3943759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2ACADEE6-D975-41B0-B15B-685101780CBE}" type="datetimeFigureOut">
              <a:rPr lang="id-ID" smtClean="0"/>
              <a:t>10/02/2022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102756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ACADEE6-D975-41B0-B15B-685101780CBE}" type="datetimeFigureOut">
              <a:rPr lang="id-ID" smtClean="0"/>
              <a:t>10/02/2022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2520663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ACADEE6-D975-41B0-B15B-685101780CBE}" type="datetimeFigureOut">
              <a:rPr lang="id-ID" smtClean="0"/>
              <a:t>10/02/2022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193849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ACADEE6-D975-41B0-B15B-685101780CBE}" type="datetimeFigureOut">
              <a:rPr lang="id-ID" smtClean="0"/>
              <a:t>10/02/2022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36367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CADEE6-D975-41B0-B15B-685101780CBE}" type="datetimeFigureOut">
              <a:rPr lang="id-ID" smtClean="0"/>
              <a:t>10/02/2022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1050077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2ACADEE6-D975-41B0-B15B-685101780CBE}" type="datetimeFigureOut">
              <a:rPr lang="id-ID" smtClean="0"/>
              <a:t>10/02/2022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215410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2ACADEE6-D975-41B0-B15B-685101780CBE}" type="datetimeFigureOut">
              <a:rPr lang="id-ID" smtClean="0"/>
              <a:t>10/02/2022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415741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2ACADEE6-D975-41B0-B15B-685101780CBE}" type="datetimeFigureOut">
              <a:rPr lang="id-ID" smtClean="0"/>
              <a:t>10/02/2022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189634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ADEE6-D975-41B0-B15B-685101780CBE}" type="datetimeFigureOut">
              <a:rPr lang="id-ID" smtClean="0"/>
              <a:t>10/02/2022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4236210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CADEE6-D975-41B0-B15B-685101780CBE}" type="datetimeFigureOut">
              <a:rPr lang="id-ID" smtClean="0"/>
              <a:t>10/02/2022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136176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CADEE6-D975-41B0-B15B-685101780CBE}" type="datetimeFigureOut">
              <a:rPr lang="id-ID" smtClean="0"/>
              <a:t>10/02/2022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412772-09CB-486C-BD4B-B415F2287F32}" type="slidenum">
              <a:rPr lang="id-ID" smtClean="0"/>
              <a:t>‹#›</a:t>
            </a:fld>
            <a:endParaRPr lang="id-ID"/>
          </a:p>
        </p:txBody>
      </p:sp>
    </p:spTree>
    <p:extLst>
      <p:ext uri="{BB962C8B-B14F-4D97-AF65-F5344CB8AC3E}">
        <p14:creationId xmlns:p14="http://schemas.microsoft.com/office/powerpoint/2010/main" val="78682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ADEE6-D975-41B0-B15B-685101780CBE}" type="datetimeFigureOut">
              <a:rPr lang="id-ID" smtClean="0"/>
              <a:t>10/02/2022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412772-09CB-486C-BD4B-B415F2287F32}" type="slidenum">
              <a:rPr lang="id-ID" smtClean="0"/>
              <a:t>‹#›</a:t>
            </a:fld>
            <a:endParaRPr lang="id-ID"/>
          </a:p>
        </p:txBody>
      </p:sp>
    </p:spTree>
    <p:extLst>
      <p:ext uri="{BB962C8B-B14F-4D97-AF65-F5344CB8AC3E}">
        <p14:creationId xmlns:p14="http://schemas.microsoft.com/office/powerpoint/2010/main" val="2481172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logger.com/post-create.g?blogID=8161940662905346561#_msocom_1" TargetMode="External"/><Relationship Id="rId2" Type="http://schemas.openxmlformats.org/officeDocument/2006/relationships/hyperlink" Target="http://iin-stikesmuhkudus.blogspot.com/2012/05/konsep-dasar-keperawatan-anak.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97152"/>
            <a:ext cx="7772400" cy="1179562"/>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id-ID" b="1" dirty="0">
                <a:latin typeface="Aharoni" pitchFamily="2" charset="-79"/>
                <a:cs typeface="Aharoni" pitchFamily="2" charset="-79"/>
              </a:rPr>
              <a:t>Konsep Keperawatan Anak </a:t>
            </a:r>
            <a:br>
              <a:rPr lang="id-ID" b="1" dirty="0">
                <a:latin typeface="Aharoni" pitchFamily="2" charset="-79"/>
                <a:cs typeface="Aharoni" pitchFamily="2" charset="-79"/>
              </a:rPr>
            </a:br>
            <a:r>
              <a:rPr lang="id-ID" b="1" dirty="0">
                <a:latin typeface="Aharoni" pitchFamily="2" charset="-79"/>
                <a:cs typeface="Aharoni" pitchFamily="2" charset="-79"/>
              </a:rPr>
              <a:t>Sehat dan Sakit </a:t>
            </a:r>
          </a:p>
        </p:txBody>
      </p:sp>
      <p:sp>
        <p:nvSpPr>
          <p:cNvPr id="3" name="Subtitle 2"/>
          <p:cNvSpPr>
            <a:spLocks noGrp="1"/>
          </p:cNvSpPr>
          <p:nvPr>
            <p:ph type="subTitle" idx="1"/>
          </p:nvPr>
        </p:nvSpPr>
        <p:spPr>
          <a:xfrm>
            <a:off x="5508104" y="6093296"/>
            <a:ext cx="3168352" cy="648072"/>
          </a:xfrm>
        </p:spPr>
        <p:style>
          <a:lnRef idx="1">
            <a:schemeClr val="accent5"/>
          </a:lnRef>
          <a:fillRef idx="2">
            <a:schemeClr val="accent5"/>
          </a:fillRef>
          <a:effectRef idx="1">
            <a:schemeClr val="accent5"/>
          </a:effectRef>
          <a:fontRef idx="minor">
            <a:schemeClr val="dk1"/>
          </a:fontRef>
        </p:style>
        <p:txBody>
          <a:bodyPr/>
          <a:lstStyle/>
          <a:p>
            <a:r>
              <a:rPr lang="id-ID" dirty="0"/>
              <a:t>Etik Pratiwi</a:t>
            </a:r>
          </a:p>
        </p:txBody>
      </p:sp>
      <p:pic>
        <p:nvPicPr>
          <p:cNvPr id="6146" name="Picture 2" descr="D:\kuliah anak\atraumatic pic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kuliah anak\atraumatic pic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841427"/>
            <a:ext cx="7488831" cy="498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6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692696"/>
            <a:ext cx="5472608" cy="1143000"/>
          </a:xfrm>
        </p:spPr>
        <p:style>
          <a:lnRef idx="1">
            <a:schemeClr val="accent2"/>
          </a:lnRef>
          <a:fillRef idx="2">
            <a:schemeClr val="accent2"/>
          </a:fillRef>
          <a:effectRef idx="1">
            <a:schemeClr val="accent2"/>
          </a:effectRef>
          <a:fontRef idx="minor">
            <a:schemeClr val="dk1"/>
          </a:fontRef>
        </p:style>
        <p:txBody>
          <a:bodyPr/>
          <a:lstStyle/>
          <a:p>
            <a:r>
              <a:rPr lang="id-ID" dirty="0"/>
              <a:t>Atraumatic Care </a:t>
            </a:r>
          </a:p>
        </p:txBody>
      </p:sp>
      <p:sp>
        <p:nvSpPr>
          <p:cNvPr id="3" name="Content Placeholder 2"/>
          <p:cNvSpPr>
            <a:spLocks noGrp="1"/>
          </p:cNvSpPr>
          <p:nvPr>
            <p:ph idx="1"/>
          </p:nvPr>
        </p:nvSpPr>
        <p:spPr>
          <a:xfrm>
            <a:off x="467544" y="2636912"/>
            <a:ext cx="8229600" cy="2332856"/>
          </a:xfrm>
        </p:spPr>
        <p:style>
          <a:lnRef idx="1">
            <a:schemeClr val="accent3"/>
          </a:lnRef>
          <a:fillRef idx="2">
            <a:schemeClr val="accent3"/>
          </a:fillRef>
          <a:effectRef idx="1">
            <a:schemeClr val="accent3"/>
          </a:effectRef>
          <a:fontRef idx="minor">
            <a:schemeClr val="dk1"/>
          </a:fontRef>
        </p:style>
        <p:txBody>
          <a:bodyPr/>
          <a:lstStyle/>
          <a:p>
            <a:pPr marL="0" indent="0">
              <a:buNone/>
            </a:pPr>
            <a:r>
              <a:rPr lang="id-ID" dirty="0"/>
              <a:t>Asuhan yang tidak menimbulkan trauma pada anak dan keluarganya merupakan asuhan terapeutik karena bertujuan sebagai terapi bagi anak </a:t>
            </a:r>
          </a:p>
        </p:txBody>
      </p:sp>
    </p:spTree>
    <p:extLst>
      <p:ext uri="{BB962C8B-B14F-4D97-AF65-F5344CB8AC3E}">
        <p14:creationId xmlns:p14="http://schemas.microsoft.com/office/powerpoint/2010/main" val="3058143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kuliah anak\current-trends-in-pediatric-nursing-15-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1"/>
            <a:ext cx="8136903" cy="5799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2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 anak\current-trends-in-pediatric-nursing-7-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74307"/>
            <a:ext cx="7776864" cy="566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933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kuliah anak\current-trends-in-pediatric-nursing-16-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55567"/>
            <a:ext cx="8352927" cy="5997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85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kuliah anak\pics hospitalisasi\IMG_155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620688"/>
            <a:ext cx="7848872" cy="5400600"/>
          </a:xfrm>
          <a:prstGeom prst="rect">
            <a:avLst/>
          </a:prstGeom>
          <a:noFill/>
          <a:ln>
            <a:noFill/>
          </a:ln>
        </p:spPr>
      </p:pic>
    </p:spTree>
    <p:extLst>
      <p:ext uri="{BB962C8B-B14F-4D97-AF65-F5344CB8AC3E}">
        <p14:creationId xmlns:p14="http://schemas.microsoft.com/office/powerpoint/2010/main" val="4109130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128792" cy="1143000"/>
          </a:xfrm>
        </p:spPr>
        <p:style>
          <a:lnRef idx="1">
            <a:schemeClr val="dk1"/>
          </a:lnRef>
          <a:fillRef idx="2">
            <a:schemeClr val="dk1"/>
          </a:fillRef>
          <a:effectRef idx="1">
            <a:schemeClr val="dk1"/>
          </a:effectRef>
          <a:fontRef idx="minor">
            <a:schemeClr val="dk1"/>
          </a:fontRef>
        </p:style>
        <p:txBody>
          <a:bodyPr>
            <a:normAutofit fontScale="90000"/>
          </a:bodyPr>
          <a:lstStyle/>
          <a:p>
            <a:r>
              <a:rPr lang="id-ID" dirty="0"/>
              <a:t>Prinsip Utama Dalam </a:t>
            </a:r>
            <a:br>
              <a:rPr lang="id-ID" dirty="0"/>
            </a:br>
            <a:r>
              <a:rPr lang="id-ID" dirty="0"/>
              <a:t>Asuhan Terapeutik</a:t>
            </a:r>
          </a:p>
        </p:txBody>
      </p:sp>
      <p:sp>
        <p:nvSpPr>
          <p:cNvPr id="3" name="Content Placeholder 2"/>
          <p:cNvSpPr>
            <a:spLocks noGrp="1"/>
          </p:cNvSpPr>
          <p:nvPr>
            <p:ph idx="1"/>
          </p:nvPr>
        </p:nvSpPr>
        <p:spPr>
          <a:xfrm>
            <a:off x="467544" y="1844824"/>
            <a:ext cx="8229600" cy="452596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514350" indent="-514350">
              <a:buAutoNum type="alphaUcPeriod"/>
            </a:pPr>
            <a:r>
              <a:rPr lang="id-ID" dirty="0"/>
              <a:t>Cegah atau turunkan dampak perpisahan antara orang tua dan anak dengan menggunakan pendekatan family centred</a:t>
            </a:r>
          </a:p>
          <a:p>
            <a:pPr marL="514350" indent="-514350">
              <a:buAutoNum type="alphaUcPeriod"/>
            </a:pPr>
            <a:r>
              <a:rPr lang="id-ID" dirty="0"/>
              <a:t>Tingkatkan kemampuan orang tua dalam mengontrol perawatan anak</a:t>
            </a:r>
          </a:p>
          <a:p>
            <a:pPr marL="514350" indent="-514350">
              <a:buAutoNum type="alphaUcPeriod"/>
            </a:pPr>
            <a:r>
              <a:rPr lang="id-ID" dirty="0"/>
              <a:t>Cegah cedera dan atau turunkan cedera baik fisik maupun psikologis </a:t>
            </a:r>
          </a:p>
          <a:p>
            <a:pPr marL="514350" indent="-514350">
              <a:buAutoNum type="alphaUcPeriod"/>
            </a:pPr>
            <a:r>
              <a:rPr lang="id-ID" dirty="0"/>
              <a:t>Modifikasi lingkungan fisik rumah sakit dengan mendesain seperti rumah </a:t>
            </a:r>
          </a:p>
        </p:txBody>
      </p:sp>
    </p:spTree>
    <p:extLst>
      <p:ext uri="{BB962C8B-B14F-4D97-AF65-F5344CB8AC3E}">
        <p14:creationId xmlns:p14="http://schemas.microsoft.com/office/powerpoint/2010/main" val="470951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Reference</a:t>
            </a:r>
          </a:p>
        </p:txBody>
      </p:sp>
      <p:sp>
        <p:nvSpPr>
          <p:cNvPr id="3" name="Content Placeholder 2"/>
          <p:cNvSpPr>
            <a:spLocks noGrp="1"/>
          </p:cNvSpPr>
          <p:nvPr>
            <p:ph idx="1"/>
          </p:nvPr>
        </p:nvSpPr>
        <p:spPr/>
        <p:txBody>
          <a:bodyPr>
            <a:normAutofit fontScale="62500" lnSpcReduction="20000"/>
          </a:bodyPr>
          <a:lstStyle/>
          <a:p>
            <a:r>
              <a:rPr lang="fi-FI" dirty="0"/>
              <a:t>Nelson. 2000. </a:t>
            </a:r>
            <a:r>
              <a:rPr lang="fi-FI" b="1" dirty="0"/>
              <a:t>Ilmu Kesehatan Anak.  </a:t>
            </a:r>
            <a:r>
              <a:rPr lang="fi-FI" dirty="0"/>
              <a:t>EGC. </a:t>
            </a:r>
            <a:r>
              <a:rPr lang="fi-FI" dirty="0">
                <a:hlinkClick r:id="rId2"/>
              </a:rPr>
              <a:t>Jakarta</a:t>
            </a:r>
            <a:r>
              <a:rPr lang="fi-FI" dirty="0">
                <a:hlinkClick r:id="rId3"/>
              </a:rPr>
              <a:t>[a1]</a:t>
            </a:r>
            <a:r>
              <a:rPr lang="fi-FI" dirty="0"/>
              <a:t> .</a:t>
            </a:r>
          </a:p>
          <a:p>
            <a:pPr marL="0" indent="0">
              <a:buNone/>
            </a:pPr>
            <a:br>
              <a:rPr lang="fi-FI" dirty="0"/>
            </a:br>
            <a:endParaRPr lang="fi-FI" dirty="0"/>
          </a:p>
          <a:p>
            <a:r>
              <a:rPr lang="fi-FI" dirty="0"/>
              <a:t>Hidayat, Aziz, Alimul. 2005. </a:t>
            </a:r>
            <a:r>
              <a:rPr lang="fi-FI" b="1" dirty="0"/>
              <a:t>Pengantar Ilmu Keperawatan Anak 1.</a:t>
            </a:r>
            <a:r>
              <a:rPr lang="fi-FI" dirty="0"/>
              <a:t> Salemba Medika, Jakarta.</a:t>
            </a:r>
          </a:p>
          <a:p>
            <a:pPr marL="0" indent="0">
              <a:buNone/>
            </a:pPr>
            <a:br>
              <a:rPr lang="fi-FI" dirty="0"/>
            </a:br>
            <a:endParaRPr lang="fi-FI" dirty="0"/>
          </a:p>
          <a:p>
            <a:r>
              <a:rPr lang="fi-FI" dirty="0"/>
              <a:t>Sacharin, Rossa. 2000. </a:t>
            </a:r>
            <a:r>
              <a:rPr lang="fi-FI" b="1" dirty="0"/>
              <a:t>Ilmu Kesehatan Anak.</a:t>
            </a:r>
            <a:r>
              <a:rPr lang="fi-FI" dirty="0"/>
              <a:t> EGC. Jakarta.</a:t>
            </a:r>
          </a:p>
          <a:p>
            <a:pPr marL="0" indent="0">
              <a:buNone/>
            </a:pPr>
            <a:br>
              <a:rPr lang="fi-FI" dirty="0"/>
            </a:br>
            <a:endParaRPr lang="fi-FI" dirty="0"/>
          </a:p>
          <a:p>
            <a:r>
              <a:rPr lang="fi-FI" dirty="0"/>
              <a:t>Soetjiningsih. 1998. </a:t>
            </a:r>
            <a:r>
              <a:rPr lang="fi-FI" b="1" dirty="0"/>
              <a:t>Tumbuh Kembang Anak. </a:t>
            </a:r>
            <a:r>
              <a:rPr lang="fi-FI" dirty="0"/>
              <a:t>FK Universitas Udayana.</a:t>
            </a:r>
          </a:p>
          <a:p>
            <a:br>
              <a:rPr lang="fi-FI" dirty="0"/>
            </a:br>
            <a:endParaRPr lang="fi-FI" dirty="0"/>
          </a:p>
          <a:p>
            <a:r>
              <a:rPr lang="fi-FI" dirty="0"/>
              <a:t>Wong. Whalley. 2005. </a:t>
            </a:r>
            <a:r>
              <a:rPr lang="fi-FI" b="1" dirty="0"/>
              <a:t>Manual of Pediatric Nursing. </a:t>
            </a:r>
            <a:r>
              <a:rPr lang="fi-FI" dirty="0"/>
              <a:t>Philadelphia. Mosby Company </a:t>
            </a:r>
            <a:endParaRPr lang="id-ID" dirty="0"/>
          </a:p>
        </p:txBody>
      </p:sp>
    </p:spTree>
    <p:extLst>
      <p:ext uri="{BB962C8B-B14F-4D97-AF65-F5344CB8AC3E}">
        <p14:creationId xmlns:p14="http://schemas.microsoft.com/office/powerpoint/2010/main" val="397548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Tugas Kelompok</a:t>
            </a:r>
          </a:p>
        </p:txBody>
      </p:sp>
      <p:sp>
        <p:nvSpPr>
          <p:cNvPr id="3" name="Content Placeholder 2"/>
          <p:cNvSpPr>
            <a:spLocks noGrp="1"/>
          </p:cNvSpPr>
          <p:nvPr>
            <p:ph idx="1"/>
          </p:nvPr>
        </p:nvSpPr>
        <p:spPr/>
        <p:txBody>
          <a:bodyPr/>
          <a:lstStyle/>
          <a:p>
            <a:pPr marL="0" indent="0">
              <a:buNone/>
            </a:pPr>
            <a:r>
              <a:rPr lang="en-US" dirty="0" err="1"/>
              <a:t>Melakukan</a:t>
            </a:r>
            <a:r>
              <a:rPr lang="en-US" dirty="0"/>
              <a:t>  review 10 </a:t>
            </a:r>
            <a:r>
              <a:rPr lang="en-US" dirty="0" err="1"/>
              <a:t>Prinsip</a:t>
            </a:r>
            <a:r>
              <a:rPr lang="en-US" dirty="0"/>
              <a:t> </a:t>
            </a:r>
            <a:r>
              <a:rPr lang="en-US" dirty="0" err="1"/>
              <a:t>Dalam</a:t>
            </a:r>
            <a:r>
              <a:rPr lang="en-US" dirty="0"/>
              <a:t> </a:t>
            </a:r>
            <a:r>
              <a:rPr lang="en-US" dirty="0" err="1"/>
              <a:t>Asuhan</a:t>
            </a:r>
            <a:r>
              <a:rPr lang="en-US" dirty="0"/>
              <a:t> </a:t>
            </a:r>
            <a:r>
              <a:rPr lang="en-US" dirty="0" err="1"/>
              <a:t>Keperawatan</a:t>
            </a:r>
            <a:r>
              <a:rPr lang="en-US" dirty="0"/>
              <a:t> Anak </a:t>
            </a:r>
            <a:r>
              <a:rPr lang="en-US" dirty="0" err="1"/>
              <a:t>Sakit</a:t>
            </a:r>
            <a:r>
              <a:rPr lang="en-US" dirty="0"/>
              <a:t> </a:t>
            </a:r>
            <a:endParaRPr lang="id-ID" dirty="0"/>
          </a:p>
        </p:txBody>
      </p:sp>
    </p:spTree>
    <p:extLst>
      <p:ext uri="{BB962C8B-B14F-4D97-AF65-F5344CB8AC3E}">
        <p14:creationId xmlns:p14="http://schemas.microsoft.com/office/powerpoint/2010/main" val="195226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464496" cy="1143000"/>
          </a:xfrm>
        </p:spPr>
        <p:style>
          <a:lnRef idx="1">
            <a:schemeClr val="accent3"/>
          </a:lnRef>
          <a:fillRef idx="2">
            <a:schemeClr val="accent3"/>
          </a:fillRef>
          <a:effectRef idx="1">
            <a:schemeClr val="accent3"/>
          </a:effectRef>
          <a:fontRef idx="minor">
            <a:schemeClr val="dk1"/>
          </a:fontRef>
        </p:style>
        <p:txBody>
          <a:bodyPr/>
          <a:lstStyle/>
          <a:p>
            <a:r>
              <a:rPr lang="id-ID" dirty="0"/>
              <a:t>Children </a:t>
            </a:r>
          </a:p>
        </p:txBody>
      </p:sp>
      <p:sp>
        <p:nvSpPr>
          <p:cNvPr id="3" name="Content Placeholder 2"/>
          <p:cNvSpPr>
            <a:spLocks noGrp="1"/>
          </p:cNvSpPr>
          <p:nvPr>
            <p:ph idx="1"/>
          </p:nvPr>
        </p:nvSpPr>
        <p:spPr>
          <a:xfrm>
            <a:off x="467544" y="2276872"/>
            <a:ext cx="4752528" cy="2980928"/>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buNone/>
            </a:pPr>
            <a:r>
              <a:rPr lang="id-ID" dirty="0"/>
              <a:t>Anak adalah individu yang berusia antara 0 sampai 18 tahun yang sedang dalam proses tumbuh kembang , mempunyai kebutuhan yang spsifik, fisik, psikologis, sosial dan spiritual yang berbeda dengan orang dewasa (E, Burns , 2003)</a:t>
            </a:r>
          </a:p>
        </p:txBody>
      </p:sp>
      <p:pic>
        <p:nvPicPr>
          <p:cNvPr id="1027" name="Picture 3" descr="D:\kuliah anak\atraumatic pic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3" y="620688"/>
            <a:ext cx="3339454"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79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id-ID" dirty="0"/>
              <a:t>Paradigma Keperawatan Anak</a:t>
            </a:r>
          </a:p>
        </p:txBody>
      </p:sp>
      <p:sp>
        <p:nvSpPr>
          <p:cNvPr id="3" name="Content Placeholder 2"/>
          <p:cNvSpPr>
            <a:spLocks noGrp="1"/>
          </p:cNvSpPr>
          <p:nvPr>
            <p:ph idx="1"/>
          </p:nvPr>
        </p:nvSpPr>
        <p:spPr>
          <a:xfrm>
            <a:off x="3707904" y="1772816"/>
            <a:ext cx="1728192" cy="72008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buNone/>
            </a:pPr>
            <a:r>
              <a:rPr lang="id-ID" dirty="0"/>
              <a:t>Manusia (Anak) </a:t>
            </a:r>
          </a:p>
        </p:txBody>
      </p:sp>
      <p:sp>
        <p:nvSpPr>
          <p:cNvPr id="4" name="Content Placeholder 2"/>
          <p:cNvSpPr txBox="1">
            <a:spLocks/>
          </p:cNvSpPr>
          <p:nvPr/>
        </p:nvSpPr>
        <p:spPr>
          <a:xfrm>
            <a:off x="6012160" y="3438930"/>
            <a:ext cx="2746648" cy="792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dirty="0"/>
              <a:t>Lingkungan  </a:t>
            </a:r>
          </a:p>
        </p:txBody>
      </p:sp>
      <p:sp>
        <p:nvSpPr>
          <p:cNvPr id="5" name="Content Placeholder 2"/>
          <p:cNvSpPr txBox="1">
            <a:spLocks/>
          </p:cNvSpPr>
          <p:nvPr/>
        </p:nvSpPr>
        <p:spPr>
          <a:xfrm>
            <a:off x="3347864" y="5373216"/>
            <a:ext cx="2746648" cy="7920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dirty="0"/>
              <a:t>Keperawatan </a:t>
            </a:r>
          </a:p>
        </p:txBody>
      </p:sp>
      <p:sp>
        <p:nvSpPr>
          <p:cNvPr id="6" name="Content Placeholder 2"/>
          <p:cNvSpPr txBox="1">
            <a:spLocks/>
          </p:cNvSpPr>
          <p:nvPr/>
        </p:nvSpPr>
        <p:spPr>
          <a:xfrm>
            <a:off x="630591" y="3510938"/>
            <a:ext cx="2304256" cy="72008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id-ID" dirty="0"/>
              <a:t>Sehat- Sakit </a:t>
            </a:r>
          </a:p>
        </p:txBody>
      </p:sp>
      <p:cxnSp>
        <p:nvCxnSpPr>
          <p:cNvPr id="8" name="Straight Connector 7"/>
          <p:cNvCxnSpPr/>
          <p:nvPr/>
        </p:nvCxnSpPr>
        <p:spPr>
          <a:xfrm flipV="1">
            <a:off x="2195736" y="2348880"/>
            <a:ext cx="1296144"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652120" y="2259360"/>
            <a:ext cx="1584176"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860" y="4581128"/>
            <a:ext cx="1224136" cy="100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300192" y="4365104"/>
            <a:ext cx="1224136" cy="1224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9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id-ID" dirty="0"/>
              <a:t>Sehat dalam keperawatan anak adalah sehat dalam rentang sehat sakit</a:t>
            </a:r>
          </a:p>
          <a:p>
            <a:pPr marL="0" indent="0">
              <a:buNone/>
            </a:pPr>
            <a:r>
              <a:rPr lang="id-ID" dirty="0">
                <a:solidFill>
                  <a:srgbClr val="FF0000"/>
                </a:solidFill>
              </a:rPr>
              <a:t>Sehat optimal	Sakit Berat		Meninggal</a:t>
            </a:r>
          </a:p>
          <a:p>
            <a:pPr marL="0" indent="0">
              <a:buNone/>
            </a:pPr>
            <a:endParaRPr lang="id-ID" dirty="0"/>
          </a:p>
          <a:p>
            <a:pPr marL="0" indent="0">
              <a:buNone/>
            </a:pPr>
            <a:endParaRPr lang="id-ID" dirty="0"/>
          </a:p>
          <a:p>
            <a:pPr marL="0" indent="0">
              <a:buNone/>
            </a:pPr>
            <a:endParaRPr lang="id-ID" dirty="0"/>
          </a:p>
          <a:p>
            <a:pPr marL="0" indent="0">
              <a:buNone/>
            </a:pPr>
            <a:r>
              <a:rPr lang="id-ID" dirty="0"/>
              <a:t>Sehat merupakan keadaan kesejahteraan optimal antara fisik, mental, dan sosial yang harus dicapai sepanjang kehidupan anak dalam rangka mencapai tingkat pertumbuhan dan perkembangan yang optimal sesuai dengan usianya </a:t>
            </a:r>
          </a:p>
        </p:txBody>
      </p:sp>
      <p:sp>
        <p:nvSpPr>
          <p:cNvPr id="4" name="Left-Right Arrow 3"/>
          <p:cNvSpPr/>
          <p:nvPr/>
        </p:nvSpPr>
        <p:spPr>
          <a:xfrm>
            <a:off x="522784" y="2204864"/>
            <a:ext cx="8208912" cy="72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835814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3"/>
            <a:ext cx="8229600" cy="1944215"/>
          </a:xfrm>
        </p:spPr>
        <p:style>
          <a:lnRef idx="3">
            <a:schemeClr val="lt1"/>
          </a:lnRef>
          <a:fillRef idx="1">
            <a:schemeClr val="dk1"/>
          </a:fillRef>
          <a:effectRef idx="1">
            <a:schemeClr val="dk1"/>
          </a:effectRef>
          <a:fontRef idx="minor">
            <a:schemeClr val="lt1"/>
          </a:fontRef>
        </p:style>
        <p:txBody>
          <a:bodyPr>
            <a:normAutofit fontScale="92500" lnSpcReduction="10000"/>
          </a:bodyPr>
          <a:lstStyle/>
          <a:p>
            <a:pPr marL="0" indent="0">
              <a:buNone/>
            </a:pPr>
            <a:r>
              <a:rPr lang="id-ID" dirty="0"/>
              <a:t>Lingkungan </a:t>
            </a:r>
          </a:p>
          <a:p>
            <a:pPr marL="0" indent="0">
              <a:buNone/>
            </a:pPr>
            <a:r>
              <a:rPr lang="id-ID" dirty="0"/>
              <a:t>Lingkungan terdiri dari lingkungan internal dan lingkungan eksternal yang dapat mempengaruhi kesehatan anak</a:t>
            </a:r>
          </a:p>
        </p:txBody>
      </p:sp>
      <p:sp>
        <p:nvSpPr>
          <p:cNvPr id="4" name="Content Placeholder 2"/>
          <p:cNvSpPr txBox="1">
            <a:spLocks/>
          </p:cNvSpPr>
          <p:nvPr/>
        </p:nvSpPr>
        <p:spPr>
          <a:xfrm>
            <a:off x="454937" y="2852936"/>
            <a:ext cx="8229600" cy="158417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Lingkungan internal : Genetik, kematangan biologis, jenis kelamin, intelektual, emosi dan adanya predisposisi atau resistensi penyakit </a:t>
            </a:r>
          </a:p>
        </p:txBody>
      </p:sp>
      <p:sp>
        <p:nvSpPr>
          <p:cNvPr id="5" name="Content Placeholder 2"/>
          <p:cNvSpPr txBox="1">
            <a:spLocks/>
          </p:cNvSpPr>
          <p:nvPr/>
        </p:nvSpPr>
        <p:spPr>
          <a:xfrm>
            <a:off x="443996" y="4786777"/>
            <a:ext cx="8229600" cy="158417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id-ID" dirty="0"/>
              <a:t>Lingkungan eksternal : status nutrisi, orang tua, saudara kandung, kelompok, ekonomi, cuaca sekitar, iklim </a:t>
            </a:r>
          </a:p>
        </p:txBody>
      </p:sp>
    </p:spTree>
    <p:extLst>
      <p:ext uri="{BB962C8B-B14F-4D97-AF65-F5344CB8AC3E}">
        <p14:creationId xmlns:p14="http://schemas.microsoft.com/office/powerpoint/2010/main" val="324439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8229600" cy="3960439"/>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id-ID" dirty="0"/>
              <a:t>Fokus Utama dalam pelaksanaan pelayanaan keperawatan anak  adalah peningkatan kesehatan dan pencegahan penyakit , dengan falsafah yang utama yaitu asuhan keperawatan yang </a:t>
            </a:r>
            <a:r>
              <a:rPr lang="id-ID" b="1" dirty="0">
                <a:solidFill>
                  <a:srgbClr val="002060"/>
                </a:solidFill>
              </a:rPr>
              <a:t>berpusat pada keluarga dan perawatan yang terapeutik </a:t>
            </a:r>
          </a:p>
        </p:txBody>
      </p:sp>
    </p:spTree>
    <p:extLst>
      <p:ext uri="{BB962C8B-B14F-4D97-AF65-F5344CB8AC3E}">
        <p14:creationId xmlns:p14="http://schemas.microsoft.com/office/powerpoint/2010/main" val="3654582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 Family centred Care&#10;2.High technology care&#10;3. Evidence based practice&#10;4 Primary nursing&#10;5.Case management&#1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964488" cy="647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329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kuliah anak\current-trends-in-pediatric-nursing-3-6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7"/>
            <a:ext cx="8280919" cy="537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8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id-ID" dirty="0"/>
              <a:t>Family Center Care</a:t>
            </a: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lphaUcPeriod"/>
            </a:pPr>
            <a:r>
              <a:rPr lang="id-ID" dirty="0"/>
              <a:t>Hubungan anak dan orang tua adalah unik</a:t>
            </a:r>
          </a:p>
          <a:p>
            <a:pPr marL="514350" indent="-514350">
              <a:buAutoNum type="alphaUcPeriod"/>
            </a:pPr>
            <a:r>
              <a:rPr lang="id-ID" dirty="0"/>
              <a:t>Orang tua dapat memberikan asuhan yang efektif selama hospitalisasi anaknya</a:t>
            </a:r>
          </a:p>
          <a:p>
            <a:pPr marL="514350" indent="-514350">
              <a:buAutoNum type="alphaUcPeriod"/>
            </a:pPr>
            <a:r>
              <a:rPr lang="id-ID" dirty="0"/>
              <a:t>Kerjasama dalam model asuhan adalah fleksibel</a:t>
            </a:r>
          </a:p>
          <a:p>
            <a:pPr marL="514350" indent="-514350">
              <a:buAutoNum type="alphaUcPeriod"/>
            </a:pPr>
            <a:r>
              <a:rPr lang="id-ID" dirty="0"/>
              <a:t>Keberhasilan dari pendekatan ini bergantung pada kesepakatan tim untuk mendukung </a:t>
            </a:r>
          </a:p>
        </p:txBody>
      </p:sp>
    </p:spTree>
    <p:extLst>
      <p:ext uri="{BB962C8B-B14F-4D97-AF65-F5344CB8AC3E}">
        <p14:creationId xmlns:p14="http://schemas.microsoft.com/office/powerpoint/2010/main" val="2863998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2041</TotalTime>
  <Words>970</Words>
  <Application>Microsoft Office PowerPoint</Application>
  <PresentationFormat>On-screen Show (4:3)</PresentationFormat>
  <Paragraphs>73</Paragraphs>
  <Slides>18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Aharoni</vt:lpstr>
      <vt:lpstr>Arial</vt:lpstr>
      <vt:lpstr>Calibri</vt:lpstr>
      <vt:lpstr>Office Theme</vt:lpstr>
      <vt:lpstr>Konsep Keperawatan Anak  Sehat dan Sakit </vt:lpstr>
      <vt:lpstr>Children </vt:lpstr>
      <vt:lpstr>Paradigma Keperawatan Anak</vt:lpstr>
      <vt:lpstr>PowerPoint Presentation</vt:lpstr>
      <vt:lpstr>PowerPoint Presentation</vt:lpstr>
      <vt:lpstr>PowerPoint Presentation</vt:lpstr>
      <vt:lpstr>PowerPoint Presentation</vt:lpstr>
      <vt:lpstr>PowerPoint Presentation</vt:lpstr>
      <vt:lpstr>Family Center Care</vt:lpstr>
      <vt:lpstr>PowerPoint Presentation</vt:lpstr>
      <vt:lpstr>Atraumatic Care </vt:lpstr>
      <vt:lpstr>PowerPoint Presentation</vt:lpstr>
      <vt:lpstr>PowerPoint Presentation</vt:lpstr>
      <vt:lpstr>PowerPoint Presentation</vt:lpstr>
      <vt:lpstr>PowerPoint Presentation</vt:lpstr>
      <vt:lpstr>Prinsip Utama Dalam  Asuhan Terapeutik</vt:lpstr>
      <vt:lpstr>Reference</vt:lpstr>
      <vt:lpstr>Tugas Kelompok</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Konsep Keperawatan Anak Sehat dan Sakit</dc:title>
  <dc:creator>ismail - [2010]</dc:creator>
  <cp:lastModifiedBy>ACER</cp:lastModifiedBy>
  <cp:revision>35</cp:revision>
  <dcterms:created xsi:type="dcterms:W3CDTF">2016-08-30T05:17:52Z</dcterms:created>
  <dcterms:modified xsi:type="dcterms:W3CDTF">2022-02-10T05:10:52Z</dcterms:modified>
</cp:coreProperties>
</file>