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0"/>
  </p:notesMasterIdLst>
  <p:handoutMasterIdLst>
    <p:handoutMasterId r:id="rId31"/>
  </p:handoutMasterIdLst>
  <p:sldIdLst>
    <p:sldId id="256" r:id="rId2"/>
    <p:sldId id="271" r:id="rId3"/>
    <p:sldId id="257" r:id="rId4"/>
    <p:sldId id="259" r:id="rId5"/>
    <p:sldId id="261" r:id="rId6"/>
    <p:sldId id="262" r:id="rId7"/>
    <p:sldId id="263" r:id="rId8"/>
    <p:sldId id="264" r:id="rId9"/>
    <p:sldId id="265" r:id="rId10"/>
    <p:sldId id="266" r:id="rId11"/>
    <p:sldId id="267" r:id="rId12"/>
    <p:sldId id="269" r:id="rId13"/>
    <p:sldId id="270" r:id="rId14"/>
    <p:sldId id="272" r:id="rId15"/>
    <p:sldId id="273" r:id="rId16"/>
    <p:sldId id="278" r:id="rId17"/>
    <p:sldId id="277" r:id="rId18"/>
    <p:sldId id="274" r:id="rId19"/>
    <p:sldId id="275" r:id="rId20"/>
    <p:sldId id="286" r:id="rId21"/>
    <p:sldId id="276" r:id="rId22"/>
    <p:sldId id="280" r:id="rId23"/>
    <p:sldId id="281" r:id="rId24"/>
    <p:sldId id="282" r:id="rId25"/>
    <p:sldId id="283" r:id="rId26"/>
    <p:sldId id="284" r:id="rId27"/>
    <p:sldId id="285" r:id="rId28"/>
    <p:sldId id="279" r:id="rId29"/>
  </p:sldIdLst>
  <p:sldSz cx="9144000" cy="6858000" type="screen4x3"/>
  <p:notesSz cx="6888163" cy="100203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F50AADA0-4EAB-4AC1-84CF-51A87B5C1550}" type="datetimeFigureOut">
              <a:rPr lang="id-ID" smtClean="0"/>
              <a:t>17/01/2020</a:t>
            </a:fld>
            <a:endParaRPr lang="id-ID"/>
          </a:p>
        </p:txBody>
      </p:sp>
      <p:sp>
        <p:nvSpPr>
          <p:cNvPr id="4" name="Footer Placeholder 3"/>
          <p:cNvSpPr>
            <a:spLocks noGrp="1"/>
          </p:cNvSpPr>
          <p:nvPr>
            <p:ph type="ftr" sz="quarter" idx="2"/>
          </p:nvPr>
        </p:nvSpPr>
        <p:spPr>
          <a:xfrm>
            <a:off x="0" y="9517063"/>
            <a:ext cx="2984500" cy="501650"/>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902075" y="9517063"/>
            <a:ext cx="2984500" cy="501650"/>
          </a:xfrm>
          <a:prstGeom prst="rect">
            <a:avLst/>
          </a:prstGeom>
        </p:spPr>
        <p:txBody>
          <a:bodyPr vert="horz" lIns="91440" tIns="45720" rIns="91440" bIns="45720" rtlCol="0" anchor="b"/>
          <a:lstStyle>
            <a:lvl1pPr algn="r">
              <a:defRPr sz="1200"/>
            </a:lvl1pPr>
          </a:lstStyle>
          <a:p>
            <a:fld id="{E50DA603-6304-44F2-B5FA-525691066F0D}" type="slidenum">
              <a:rPr lang="id-ID" smtClean="0"/>
              <a:t>‹#›</a:t>
            </a:fld>
            <a:endParaRPr lang="id-ID"/>
          </a:p>
        </p:txBody>
      </p:sp>
    </p:spTree>
    <p:extLst>
      <p:ext uri="{BB962C8B-B14F-4D97-AF65-F5344CB8AC3E}">
        <p14:creationId xmlns:p14="http://schemas.microsoft.com/office/powerpoint/2010/main" val="40035099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id-ID"/>
          </a:p>
        </p:txBody>
      </p:sp>
      <p:sp>
        <p:nvSpPr>
          <p:cNvPr id="3" name="Date Placeholder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7F656A2A-8853-4A62-8EA8-BA2D28440405}" type="datetimeFigureOut">
              <a:rPr lang="id-ID" smtClean="0"/>
              <a:t>17/01/2020</a:t>
            </a:fld>
            <a:endParaRPr lang="id-ID"/>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endParaRPr lang="id-ID"/>
          </a:p>
        </p:txBody>
      </p:sp>
      <p:sp>
        <p:nvSpPr>
          <p:cNvPr id="5" name="Notes Placeholder 4"/>
          <p:cNvSpPr>
            <a:spLocks noGrp="1"/>
          </p:cNvSpPr>
          <p:nvPr>
            <p:ph type="body" sz="quarter" idx="3"/>
          </p:nvPr>
        </p:nvSpPr>
        <p:spPr>
          <a:xfrm>
            <a:off x="688817" y="4759643"/>
            <a:ext cx="5510530" cy="4509135"/>
          </a:xfrm>
          <a:prstGeom prst="rect">
            <a:avLst/>
          </a:prstGeom>
        </p:spPr>
        <p:txBody>
          <a:bodyPr vert="horz" lIns="96616" tIns="48308" rIns="96616" bIns="4830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id-ID"/>
          </a:p>
        </p:txBody>
      </p:sp>
      <p:sp>
        <p:nvSpPr>
          <p:cNvPr id="7" name="Slide Number Placeholder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4BA72372-3E91-47D2-8C13-9460B201ED07}" type="slidenum">
              <a:rPr lang="id-ID" smtClean="0"/>
              <a:t>‹#›</a:t>
            </a:fld>
            <a:endParaRPr lang="id-ID"/>
          </a:p>
        </p:txBody>
      </p:sp>
    </p:spTree>
    <p:extLst>
      <p:ext uri="{BB962C8B-B14F-4D97-AF65-F5344CB8AC3E}">
        <p14:creationId xmlns:p14="http://schemas.microsoft.com/office/powerpoint/2010/main" val="3577999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d-ID" dirty="0" smtClean="0"/>
              <a:t>Hasil dari analisa</a:t>
            </a:r>
            <a:r>
              <a:rPr lang="id-ID" baseline="0" dirty="0" smtClean="0"/>
              <a:t> kualitatif  setelah dilakukan pengkodingan kemudian data dikelompokkan menjadi 6 kategori besar yang terdiri dari : kegembiraan dan syukur, doa sebagai penyembuh sakit, mencari bantuan dalam mengatasi kesulitasn, bersosialisasi dengan lingkungan sekitar, interaksi sebagai sumber kebahagiaan, kesepian sebagai sumber kesedihan.  </a:t>
            </a:r>
            <a:endParaRPr lang="id-ID" dirty="0"/>
          </a:p>
        </p:txBody>
      </p:sp>
      <p:sp>
        <p:nvSpPr>
          <p:cNvPr id="4" name="Slide Number Placeholder 3"/>
          <p:cNvSpPr>
            <a:spLocks noGrp="1"/>
          </p:cNvSpPr>
          <p:nvPr>
            <p:ph type="sldNum" sz="quarter" idx="10"/>
          </p:nvPr>
        </p:nvSpPr>
        <p:spPr/>
        <p:txBody>
          <a:bodyPr/>
          <a:lstStyle/>
          <a:p>
            <a:fld id="{02A2C131-E7BF-4C8E-80B7-33DBB05707B9}" type="slidenum">
              <a:rPr lang="id-ID" smtClean="0"/>
              <a:pPr/>
              <a:t>23</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d-ID" dirty="0" smtClean="0"/>
              <a:t>Hasil dalam penelitian ini didukung dari hasil wawancara mendalam  </a:t>
            </a:r>
            <a:endParaRPr lang="id-ID" dirty="0"/>
          </a:p>
        </p:txBody>
      </p:sp>
      <p:sp>
        <p:nvSpPr>
          <p:cNvPr id="4" name="Slide Number Placeholder 3"/>
          <p:cNvSpPr>
            <a:spLocks noGrp="1"/>
          </p:cNvSpPr>
          <p:nvPr>
            <p:ph type="sldNum" sz="quarter" idx="10"/>
          </p:nvPr>
        </p:nvSpPr>
        <p:spPr/>
        <p:txBody>
          <a:bodyPr/>
          <a:lstStyle/>
          <a:p>
            <a:fld id="{02A2C131-E7BF-4C8E-80B7-33DBB05707B9}" type="slidenum">
              <a:rPr lang="id-ID" smtClean="0"/>
              <a:pPr/>
              <a:t>24</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d-ID" dirty="0" smtClean="0"/>
              <a:t>Spiritualitas berhubungan dengan kualitas hidup khususnya domain sekolah dan emosi, hasil wawancara dengan orang tua menunjukkan bahwa rata-rata prestasi anak sebelum sakit</a:t>
            </a:r>
            <a:r>
              <a:rPr lang="id-ID" baseline="0" dirty="0" smtClean="0"/>
              <a:t> baik dan anak tidak pernah tinggal kelas, namun terjadi penurunan prestasi saat didiagnosa kanke dan harus menjalani kemoterapi. Bagi sebagian anak tetap menjalani proses belajar yang difasilitasi oleh Rumah Kita sebuah Yayasan Kanker yang memberikan fasilitas bagi anak kanker. Menurut Dale et al tahun 2011 yang melakukan penelitian terhadap anak yang mengalami Sickle Cell Disease menunjukkan bahwa KH anak dengan SCD lebih rendah dari anak sehat, perawatan komprehensive yang termasuk didalamnya perawatan psikososial yang dilakukan secara periodik dapat membantu adaptasi anak terhadap penyakitnya dan keyakinan personal berpengaruh pada koping anak dan ortu. </a:t>
            </a:r>
            <a:endParaRPr lang="id-ID" dirty="0"/>
          </a:p>
        </p:txBody>
      </p:sp>
      <p:sp>
        <p:nvSpPr>
          <p:cNvPr id="4" name="Slide Number Placeholder 3"/>
          <p:cNvSpPr>
            <a:spLocks noGrp="1"/>
          </p:cNvSpPr>
          <p:nvPr>
            <p:ph type="sldNum" sz="quarter" idx="10"/>
          </p:nvPr>
        </p:nvSpPr>
        <p:spPr/>
        <p:txBody>
          <a:bodyPr/>
          <a:lstStyle/>
          <a:p>
            <a:fld id="{02A2C131-E7BF-4C8E-80B7-33DBB05707B9}" type="slidenum">
              <a:rPr lang="id-ID" smtClean="0"/>
              <a:pPr/>
              <a:t>26</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d-ID" dirty="0" smtClean="0"/>
              <a:t>Sosialisasi anak merupakan aspek penting dalam proses tumbang, orang tua hendaknya bersikap bijak dengan tetap memberikan kesempatan kepada anak untuk bersosialisasi meskipun dalam keadaan sakit . Bagi penelitian selanjutnya perlu dilakukan penilaian kualitas hidup baik baik</a:t>
            </a:r>
            <a:r>
              <a:rPr lang="id-ID" baseline="0" dirty="0" smtClean="0"/>
              <a:t> dari laporan anak maupun dari laporan orang tua . Penelitian kualitatif mengenai spiritualitas anak perlu dilakukan guna mengeksplorasi perasaan anak yang lebih baik dan dilaksanaan saat anak tidak dalam kondisi perawatan di rumah sakit. </a:t>
            </a:r>
            <a:endParaRPr lang="id-ID" dirty="0"/>
          </a:p>
        </p:txBody>
      </p:sp>
      <p:sp>
        <p:nvSpPr>
          <p:cNvPr id="4" name="Slide Number Placeholder 3"/>
          <p:cNvSpPr>
            <a:spLocks noGrp="1"/>
          </p:cNvSpPr>
          <p:nvPr>
            <p:ph type="sldNum" sz="quarter" idx="10"/>
          </p:nvPr>
        </p:nvSpPr>
        <p:spPr/>
        <p:txBody>
          <a:bodyPr/>
          <a:lstStyle/>
          <a:p>
            <a:fld id="{02A2C131-E7BF-4C8E-80B7-33DBB05707B9}" type="slidenum">
              <a:rPr lang="id-ID" smtClean="0"/>
              <a:pPr/>
              <a:t>27</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4BC4CF9-54EF-49DA-9AD2-A8AD5088C4A2}" type="datetimeFigureOut">
              <a:rPr lang="id-ID" smtClean="0"/>
              <a:t>17/01/2020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57D770D-BDA4-4F00-8D62-2E2B5BBF2AB8}"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BC4CF9-54EF-49DA-9AD2-A8AD5088C4A2}" type="datetimeFigureOut">
              <a:rPr lang="id-ID" smtClean="0"/>
              <a:t>17/01/2020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57D770D-BDA4-4F00-8D62-2E2B5BBF2AB8}"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BC4CF9-54EF-49DA-9AD2-A8AD5088C4A2}" type="datetimeFigureOut">
              <a:rPr lang="id-ID" smtClean="0"/>
              <a:t>17/01/2020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57D770D-BDA4-4F00-8D62-2E2B5BBF2AB8}"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BC4CF9-54EF-49DA-9AD2-A8AD5088C4A2}" type="datetimeFigureOut">
              <a:rPr lang="id-ID" smtClean="0"/>
              <a:t>17/01/2020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57D770D-BDA4-4F00-8D62-2E2B5BBF2AB8}"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BC4CF9-54EF-49DA-9AD2-A8AD5088C4A2}" type="datetimeFigureOut">
              <a:rPr lang="id-ID" smtClean="0"/>
              <a:t>17/01/2020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57D770D-BDA4-4F00-8D62-2E2B5BBF2AB8}"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4BC4CF9-54EF-49DA-9AD2-A8AD5088C4A2}" type="datetimeFigureOut">
              <a:rPr lang="id-ID" smtClean="0"/>
              <a:t>17/01/2020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57D770D-BDA4-4F00-8D62-2E2B5BBF2AB8}"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BC4CF9-54EF-49DA-9AD2-A8AD5088C4A2}" type="datetimeFigureOut">
              <a:rPr lang="id-ID" smtClean="0"/>
              <a:t>17/01/2020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57D770D-BDA4-4F00-8D62-2E2B5BBF2AB8}"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BC4CF9-54EF-49DA-9AD2-A8AD5088C4A2}" type="datetimeFigureOut">
              <a:rPr lang="id-ID" smtClean="0"/>
              <a:t>17/01/2020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57D770D-BDA4-4F00-8D62-2E2B5BBF2AB8}"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BC4CF9-54EF-49DA-9AD2-A8AD5088C4A2}" type="datetimeFigureOut">
              <a:rPr lang="id-ID" smtClean="0"/>
              <a:t>17/01/2020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57D770D-BDA4-4F00-8D62-2E2B5BBF2AB8}"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BC4CF9-54EF-49DA-9AD2-A8AD5088C4A2}" type="datetimeFigureOut">
              <a:rPr lang="id-ID" smtClean="0"/>
              <a:t>17/01/2020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57D770D-BDA4-4F00-8D62-2E2B5BBF2AB8}" type="slidenum">
              <a:rPr lang="id-ID" smtClean="0"/>
              <a:t>‹#›</a:t>
            </a:fld>
            <a:endParaRPr lang="id-ID"/>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4BC4CF9-54EF-49DA-9AD2-A8AD5088C4A2}" type="datetimeFigureOut">
              <a:rPr lang="id-ID" smtClean="0"/>
              <a:t>17/01/2020</a:t>
            </a:fld>
            <a:endParaRPr lang="id-ID"/>
          </a:p>
        </p:txBody>
      </p:sp>
      <p:sp>
        <p:nvSpPr>
          <p:cNvPr id="9" name="Slide Number Placeholder 8"/>
          <p:cNvSpPr>
            <a:spLocks noGrp="1"/>
          </p:cNvSpPr>
          <p:nvPr>
            <p:ph type="sldNum" sz="quarter" idx="11"/>
          </p:nvPr>
        </p:nvSpPr>
        <p:spPr/>
        <p:txBody>
          <a:bodyPr/>
          <a:lstStyle/>
          <a:p>
            <a:fld id="{057D770D-BDA4-4F00-8D62-2E2B5BBF2AB8}" type="slidenum">
              <a:rPr lang="id-ID" smtClean="0"/>
              <a:t>‹#›</a:t>
            </a:fld>
            <a:endParaRPr lang="id-ID"/>
          </a:p>
        </p:txBody>
      </p:sp>
      <p:sp>
        <p:nvSpPr>
          <p:cNvPr id="10" name="Footer Placeholder 9"/>
          <p:cNvSpPr>
            <a:spLocks noGrp="1"/>
          </p:cNvSpPr>
          <p:nvPr>
            <p:ph type="ftr" sz="quarter" idx="12"/>
          </p:nvPr>
        </p:nvSpPr>
        <p:spPr/>
        <p:txBody>
          <a:bodyPr/>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57D770D-BDA4-4F00-8D62-2E2B5BBF2AB8}" type="slidenum">
              <a:rPr lang="id-ID" smtClean="0"/>
              <a:t>‹#›</a:t>
            </a:fld>
            <a:endParaRPr lang="id-ID"/>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id-ID"/>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4BC4CF9-54EF-49DA-9AD2-A8AD5088C4A2}" type="datetimeFigureOut">
              <a:rPr lang="id-ID" smtClean="0"/>
              <a:t>17/01/2020</a:t>
            </a:fld>
            <a:endParaRPr lang="id-ID"/>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youtube.com/watch?v=I5QLNsb9K-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332656"/>
            <a:ext cx="8458200" cy="1470025"/>
          </a:xfrm>
        </p:spPr>
        <p:txBody>
          <a:bodyPr/>
          <a:lstStyle/>
          <a:p>
            <a:r>
              <a:rPr lang="id-ID" dirty="0" smtClean="0"/>
              <a:t>Hospitalisasi Pada Anak</a:t>
            </a:r>
            <a:endParaRPr lang="id-ID" dirty="0"/>
          </a:p>
        </p:txBody>
      </p:sp>
      <p:pic>
        <p:nvPicPr>
          <p:cNvPr id="1026" name="Picture 2" descr="D:\kuliah anak\current-trends-in-pediatric-nursing-7-63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48880"/>
            <a:ext cx="9144000" cy="4509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1512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Adaptation to Hospitalization </a:t>
            </a:r>
            <a:endParaRPr lang="id-ID" dirty="0"/>
          </a:p>
        </p:txBody>
      </p:sp>
      <p:sp>
        <p:nvSpPr>
          <p:cNvPr id="3" name="Content Placeholder 2"/>
          <p:cNvSpPr>
            <a:spLocks noGrp="1"/>
          </p:cNvSpPr>
          <p:nvPr>
            <p:ph idx="1"/>
          </p:nvPr>
        </p:nvSpPr>
        <p:spPr/>
        <p:txBody>
          <a:bodyPr>
            <a:normAutofit/>
          </a:bodyPr>
          <a:lstStyle/>
          <a:p>
            <a:pPr marL="0" indent="0">
              <a:buNone/>
            </a:pPr>
            <a:r>
              <a:rPr lang="id-ID" dirty="0" smtClean="0"/>
              <a:t>Parents</a:t>
            </a:r>
          </a:p>
          <a:p>
            <a:pPr marL="514350" indent="-514350">
              <a:buAutoNum type="alphaLcPeriod"/>
            </a:pPr>
            <a:r>
              <a:rPr lang="id-ID" dirty="0" smtClean="0"/>
              <a:t>Tailor nursing care to family’s needs and preferences</a:t>
            </a:r>
          </a:p>
          <a:p>
            <a:pPr marL="514350" indent="-514350">
              <a:buAutoNum type="alphaLcPeriod"/>
            </a:pPr>
            <a:r>
              <a:rPr lang="id-ID" dirty="0" smtClean="0"/>
              <a:t>Maintain positive comunication with family</a:t>
            </a:r>
          </a:p>
          <a:p>
            <a:pPr marL="514350" indent="-514350">
              <a:buAutoNum type="alphaLcPeriod"/>
            </a:pPr>
            <a:r>
              <a:rPr lang="id-ID" dirty="0" smtClean="0"/>
              <a:t>Ask for parents participation in care </a:t>
            </a:r>
          </a:p>
          <a:p>
            <a:pPr marL="514350" indent="-514350">
              <a:buAutoNum type="alphaLcPeriod"/>
            </a:pPr>
            <a:r>
              <a:rPr lang="id-ID" dirty="0" smtClean="0"/>
              <a:t>Explain all aspects of treatment , keep family “in the loop”</a:t>
            </a:r>
          </a:p>
          <a:p>
            <a:pPr marL="514350" indent="-514350">
              <a:buAutoNum type="alphaLcPeriod"/>
            </a:pPr>
            <a:r>
              <a:rPr lang="id-ID" dirty="0" smtClean="0"/>
              <a:t>Provide information to family (teaching materials etc) </a:t>
            </a:r>
          </a:p>
        </p:txBody>
      </p:sp>
    </p:spTree>
    <p:extLst>
      <p:ext uri="{BB962C8B-B14F-4D97-AF65-F5344CB8AC3E}">
        <p14:creationId xmlns:p14="http://schemas.microsoft.com/office/powerpoint/2010/main" val="2271869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Adaptation to Hospitalization </a:t>
            </a:r>
            <a:endParaRPr lang="id-ID" dirty="0"/>
          </a:p>
        </p:txBody>
      </p:sp>
      <p:sp>
        <p:nvSpPr>
          <p:cNvPr id="3" name="Content Placeholder 2"/>
          <p:cNvSpPr>
            <a:spLocks noGrp="1"/>
          </p:cNvSpPr>
          <p:nvPr>
            <p:ph idx="1"/>
          </p:nvPr>
        </p:nvSpPr>
        <p:spPr/>
        <p:txBody>
          <a:bodyPr>
            <a:normAutofit/>
          </a:bodyPr>
          <a:lstStyle/>
          <a:p>
            <a:pPr marL="0" indent="0">
              <a:buNone/>
            </a:pPr>
            <a:r>
              <a:rPr lang="id-ID" dirty="0" smtClean="0"/>
              <a:t>Siblings</a:t>
            </a:r>
          </a:p>
          <a:p>
            <a:pPr>
              <a:buFontTx/>
              <a:buChar char="-"/>
            </a:pPr>
            <a:r>
              <a:rPr lang="id-ID" dirty="0" smtClean="0"/>
              <a:t>Inform siblings about their brother/ sister’s condition (using age –appropriate language and concepts at their developmental level)</a:t>
            </a:r>
          </a:p>
          <a:p>
            <a:pPr>
              <a:buFontTx/>
              <a:buChar char="-"/>
            </a:pPr>
            <a:r>
              <a:rPr lang="id-ID" dirty="0" smtClean="0"/>
              <a:t>Encourage siblings to visit (as appropriate)</a:t>
            </a:r>
          </a:p>
          <a:p>
            <a:pPr>
              <a:buFontTx/>
              <a:buChar char="-"/>
            </a:pPr>
            <a:r>
              <a:rPr lang="id-ID" dirty="0" smtClean="0"/>
              <a:t>Discuss what to expert before the visit w/ child, then how they are feeling after</a:t>
            </a:r>
          </a:p>
        </p:txBody>
      </p:sp>
    </p:spTree>
    <p:extLst>
      <p:ext uri="{BB962C8B-B14F-4D97-AF65-F5344CB8AC3E}">
        <p14:creationId xmlns:p14="http://schemas.microsoft.com/office/powerpoint/2010/main" val="1481464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Adaptation to Hospitalization </a:t>
            </a:r>
            <a:endParaRPr lang="id-ID" dirty="0"/>
          </a:p>
        </p:txBody>
      </p:sp>
      <p:sp>
        <p:nvSpPr>
          <p:cNvPr id="3" name="Content Placeholder 2"/>
          <p:cNvSpPr>
            <a:spLocks noGrp="1"/>
          </p:cNvSpPr>
          <p:nvPr>
            <p:ph idx="1"/>
          </p:nvPr>
        </p:nvSpPr>
        <p:spPr>
          <a:xfrm>
            <a:off x="467544" y="2132856"/>
            <a:ext cx="8229600" cy="4392488"/>
          </a:xfrm>
        </p:spPr>
        <p:txBody>
          <a:bodyPr>
            <a:normAutofit/>
          </a:bodyPr>
          <a:lstStyle/>
          <a:p>
            <a:pPr marL="0" indent="0">
              <a:buNone/>
            </a:pPr>
            <a:r>
              <a:rPr lang="id-ID" dirty="0" smtClean="0">
                <a:solidFill>
                  <a:srgbClr val="FF0000"/>
                </a:solidFill>
              </a:rPr>
              <a:t>Schedule Admission</a:t>
            </a:r>
          </a:p>
          <a:p>
            <a:pPr marL="0" indent="0">
              <a:buNone/>
            </a:pPr>
            <a:r>
              <a:rPr lang="id-ID" dirty="0" smtClean="0"/>
              <a:t>-Child/Parent</a:t>
            </a:r>
          </a:p>
          <a:p>
            <a:pPr marL="0" indent="0">
              <a:buNone/>
            </a:pPr>
            <a:r>
              <a:rPr lang="id-ID" dirty="0" smtClean="0">
                <a:solidFill>
                  <a:srgbClr val="FF0000"/>
                </a:solidFill>
              </a:rPr>
              <a:t>Prepration </a:t>
            </a:r>
          </a:p>
          <a:p>
            <a:pPr marL="0" indent="0">
              <a:buNone/>
            </a:pPr>
            <a:r>
              <a:rPr lang="id-ID" dirty="0" smtClean="0"/>
              <a:t>Tour</a:t>
            </a:r>
          </a:p>
          <a:p>
            <a:pPr marL="0" indent="0">
              <a:buNone/>
            </a:pPr>
            <a:r>
              <a:rPr lang="id-ID" dirty="0" smtClean="0"/>
              <a:t>Play</a:t>
            </a:r>
          </a:p>
          <a:p>
            <a:pPr marL="0" indent="0">
              <a:buNone/>
            </a:pPr>
            <a:r>
              <a:rPr lang="id-ID" dirty="0" smtClean="0"/>
              <a:t>written visula material</a:t>
            </a:r>
          </a:p>
          <a:p>
            <a:pPr marL="0" indent="0">
              <a:buNone/>
            </a:pPr>
            <a:r>
              <a:rPr lang="id-ID" dirty="0" smtClean="0"/>
              <a:t>talking with peers with similiar experience. </a:t>
            </a:r>
          </a:p>
        </p:txBody>
      </p:sp>
    </p:spTree>
    <p:extLst>
      <p:ext uri="{BB962C8B-B14F-4D97-AF65-F5344CB8AC3E}">
        <p14:creationId xmlns:p14="http://schemas.microsoft.com/office/powerpoint/2010/main" val="16298247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Adaptation to Hospitalization </a:t>
            </a:r>
            <a:endParaRPr lang="id-ID" dirty="0"/>
          </a:p>
        </p:txBody>
      </p:sp>
      <p:sp>
        <p:nvSpPr>
          <p:cNvPr id="3" name="Content Placeholder 2"/>
          <p:cNvSpPr>
            <a:spLocks noGrp="1"/>
          </p:cNvSpPr>
          <p:nvPr>
            <p:ph idx="1"/>
          </p:nvPr>
        </p:nvSpPr>
        <p:spPr/>
        <p:txBody>
          <a:bodyPr/>
          <a:lstStyle/>
          <a:p>
            <a:pPr marL="0" indent="0">
              <a:buNone/>
            </a:pPr>
            <a:r>
              <a:rPr lang="id-ID" dirty="0" smtClean="0"/>
              <a:t>Nurse can assist the parents in preaparing the child for hospitalization by : </a:t>
            </a:r>
          </a:p>
          <a:p>
            <a:pPr marL="0" indent="0">
              <a:buNone/>
            </a:pPr>
            <a:r>
              <a:rPr lang="id-ID" dirty="0" smtClean="0"/>
              <a:t>-Read stories about the experience</a:t>
            </a:r>
          </a:p>
          <a:p>
            <a:pPr marL="457200" indent="-457200">
              <a:buFontTx/>
              <a:buChar char="-"/>
            </a:pPr>
            <a:r>
              <a:rPr lang="id-ID" dirty="0" smtClean="0"/>
              <a:t>Talk about going to the hospital</a:t>
            </a:r>
          </a:p>
          <a:p>
            <a:pPr marL="457200" indent="-457200">
              <a:buFontTx/>
              <a:buChar char="-"/>
            </a:pPr>
            <a:r>
              <a:rPr lang="id-ID" dirty="0" smtClean="0"/>
              <a:t>Encourage child to ask question/draw picture</a:t>
            </a:r>
          </a:p>
          <a:p>
            <a:pPr marL="457200" indent="-457200">
              <a:buFontTx/>
              <a:buChar char="-"/>
            </a:pPr>
            <a:r>
              <a:rPr lang="id-ID" dirty="0" smtClean="0"/>
              <a:t>Visit hospital beforehand</a:t>
            </a:r>
          </a:p>
          <a:p>
            <a:pPr marL="457200" indent="-457200">
              <a:buFontTx/>
              <a:buChar char="-"/>
            </a:pPr>
            <a:r>
              <a:rPr lang="id-ID" dirty="0" smtClean="0"/>
              <a:t>Plan hospital stay/routine as much as posible</a:t>
            </a:r>
          </a:p>
          <a:p>
            <a:pPr marL="457200" indent="-457200">
              <a:buFontTx/>
              <a:buChar char="-"/>
            </a:pPr>
            <a:r>
              <a:rPr lang="id-ID" dirty="0" smtClean="0"/>
              <a:t>Be honest</a:t>
            </a:r>
            <a:endParaRPr lang="id-ID" dirty="0"/>
          </a:p>
        </p:txBody>
      </p:sp>
    </p:spTree>
    <p:extLst>
      <p:ext uri="{BB962C8B-B14F-4D97-AF65-F5344CB8AC3E}">
        <p14:creationId xmlns:p14="http://schemas.microsoft.com/office/powerpoint/2010/main" val="32727397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Adaptation to Hospitalization </a:t>
            </a:r>
            <a:endParaRPr lang="id-ID" dirty="0"/>
          </a:p>
        </p:txBody>
      </p:sp>
      <p:sp>
        <p:nvSpPr>
          <p:cNvPr id="3" name="Content Placeholder 2"/>
          <p:cNvSpPr>
            <a:spLocks noGrp="1"/>
          </p:cNvSpPr>
          <p:nvPr>
            <p:ph idx="1"/>
          </p:nvPr>
        </p:nvSpPr>
        <p:spPr/>
        <p:txBody>
          <a:bodyPr/>
          <a:lstStyle/>
          <a:p>
            <a:pPr marL="0" indent="0">
              <a:buNone/>
            </a:pPr>
            <a:r>
              <a:rPr lang="id-ID" dirty="0" smtClean="0"/>
              <a:t>Unanticipated Admission :</a:t>
            </a:r>
          </a:p>
          <a:p>
            <a:pPr marL="0" indent="0">
              <a:buNone/>
            </a:pPr>
            <a:r>
              <a:rPr lang="id-ID" dirty="0" smtClean="0"/>
              <a:t>Orientation to unit/enviroment : explain all of the procedure, opportunities for parents/child to express fears, stress-reduction methods</a:t>
            </a:r>
          </a:p>
          <a:p>
            <a:pPr marL="0" indent="0">
              <a:buNone/>
            </a:pPr>
            <a:r>
              <a:rPr lang="id-ID" dirty="0" smtClean="0"/>
              <a:t>Special Unit and type of Care:</a:t>
            </a:r>
          </a:p>
          <a:p>
            <a:pPr marL="0" indent="0">
              <a:buNone/>
            </a:pPr>
            <a:r>
              <a:rPr lang="id-ID" dirty="0" smtClean="0"/>
              <a:t>NICU/PICU, emergency department, acute/long term rehabilitative unit </a:t>
            </a:r>
            <a:endParaRPr lang="id-ID" dirty="0"/>
          </a:p>
        </p:txBody>
      </p:sp>
    </p:spTree>
    <p:extLst>
      <p:ext uri="{BB962C8B-B14F-4D97-AF65-F5344CB8AC3E}">
        <p14:creationId xmlns:p14="http://schemas.microsoft.com/office/powerpoint/2010/main" val="25112641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Adaptation to Hospitalization </a:t>
            </a:r>
            <a:endParaRPr lang="id-ID" dirty="0"/>
          </a:p>
        </p:txBody>
      </p:sp>
      <p:sp>
        <p:nvSpPr>
          <p:cNvPr id="3" name="Content Placeholder 2"/>
          <p:cNvSpPr>
            <a:spLocks noGrp="1"/>
          </p:cNvSpPr>
          <p:nvPr>
            <p:ph idx="1"/>
          </p:nvPr>
        </p:nvSpPr>
        <p:spPr/>
        <p:txBody>
          <a:bodyPr/>
          <a:lstStyle/>
          <a:p>
            <a:pPr marL="0" indent="0">
              <a:buNone/>
            </a:pPr>
            <a:r>
              <a:rPr lang="id-ID" dirty="0" smtClean="0"/>
              <a:t>Nursing care focuses on providing family center care </a:t>
            </a:r>
          </a:p>
          <a:p>
            <a:pPr marL="514350" indent="-514350">
              <a:buAutoNum type="alphaLcPeriod"/>
            </a:pPr>
            <a:r>
              <a:rPr lang="id-ID" dirty="0" smtClean="0"/>
              <a:t>Promoting the child’s and family’s coping strategies to deal w/ hospitalitation</a:t>
            </a:r>
          </a:p>
          <a:p>
            <a:pPr marL="514350" indent="-514350">
              <a:buAutoNum type="alphaLcPeriod"/>
            </a:pPr>
            <a:r>
              <a:rPr lang="id-ID" dirty="0" smtClean="0"/>
              <a:t>Promoting optimal development and safety</a:t>
            </a:r>
          </a:p>
          <a:p>
            <a:pPr marL="514350" indent="-514350">
              <a:buAutoNum type="alphaLcPeriod"/>
            </a:pPr>
            <a:r>
              <a:rPr lang="id-ID" dirty="0" smtClean="0"/>
              <a:t>Minimizing disruption of the child’s usual routine</a:t>
            </a:r>
            <a:endParaRPr lang="id-ID" dirty="0"/>
          </a:p>
        </p:txBody>
      </p:sp>
    </p:spTree>
    <p:extLst>
      <p:ext uri="{BB962C8B-B14F-4D97-AF65-F5344CB8AC3E}">
        <p14:creationId xmlns:p14="http://schemas.microsoft.com/office/powerpoint/2010/main" val="25112641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7848872" cy="720080"/>
          </a:xfrm>
        </p:spPr>
        <p:style>
          <a:lnRef idx="2">
            <a:schemeClr val="accent1"/>
          </a:lnRef>
          <a:fillRef idx="1">
            <a:schemeClr val="lt1"/>
          </a:fillRef>
          <a:effectRef idx="0">
            <a:schemeClr val="accent1"/>
          </a:effectRef>
          <a:fontRef idx="minor">
            <a:schemeClr val="dk1"/>
          </a:fontRef>
        </p:style>
        <p:txBody>
          <a:bodyPr>
            <a:noAutofit/>
          </a:bodyPr>
          <a:lstStyle/>
          <a:p>
            <a:pPr algn="ctr"/>
            <a:r>
              <a:rPr lang="id-ID" sz="2800" dirty="0" smtClean="0"/>
              <a:t>Strategies to Reduce Fear of Common Hospitalization </a:t>
            </a:r>
            <a:endParaRPr lang="id-ID"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7611314"/>
              </p:ext>
            </p:extLst>
          </p:nvPr>
        </p:nvGraphicFramePr>
        <p:xfrm>
          <a:off x="467544" y="1412776"/>
          <a:ext cx="8172400" cy="5112568"/>
        </p:xfrm>
        <a:graphic>
          <a:graphicData uri="http://schemas.openxmlformats.org/drawingml/2006/table">
            <a:tbl>
              <a:tblPr firstRow="1" bandRow="1">
                <a:tableStyleId>{5C22544A-7EE6-4342-B048-85BDC9FD1C3A}</a:tableStyleId>
              </a:tblPr>
              <a:tblGrid>
                <a:gridCol w="4086200"/>
                <a:gridCol w="4086200"/>
              </a:tblGrid>
              <a:tr h="730366">
                <a:tc>
                  <a:txBody>
                    <a:bodyPr/>
                    <a:lstStyle/>
                    <a:p>
                      <a:r>
                        <a:rPr lang="id-ID" sz="1800" dirty="0" smtClean="0">
                          <a:solidFill>
                            <a:schemeClr val="tx1"/>
                          </a:solidFill>
                        </a:rPr>
                        <a:t> Situation </a:t>
                      </a:r>
                      <a:endParaRPr lang="id-ID" sz="1800" dirty="0">
                        <a:solidFill>
                          <a:schemeClr val="tx1"/>
                        </a:solidFill>
                      </a:endParaRPr>
                    </a:p>
                  </a:txBody>
                  <a:tcPr/>
                </a:tc>
                <a:tc>
                  <a:txBody>
                    <a:bodyPr/>
                    <a:lstStyle/>
                    <a:p>
                      <a:r>
                        <a:rPr lang="id-ID" sz="1800" dirty="0" smtClean="0">
                          <a:solidFill>
                            <a:schemeClr val="tx1"/>
                          </a:solidFill>
                        </a:rPr>
                        <a:t>Strategies to Reduce Fear </a:t>
                      </a:r>
                      <a:endParaRPr lang="id-ID" sz="1800" dirty="0">
                        <a:solidFill>
                          <a:schemeClr val="tx1"/>
                        </a:solidFill>
                      </a:endParaRPr>
                    </a:p>
                  </a:txBody>
                  <a:tcPr/>
                </a:tc>
              </a:tr>
              <a:tr h="2678012">
                <a:tc>
                  <a:txBody>
                    <a:bodyPr/>
                    <a:lstStyle/>
                    <a:p>
                      <a:r>
                        <a:rPr lang="id-ID" sz="1800" dirty="0" smtClean="0">
                          <a:solidFill>
                            <a:schemeClr val="tx1"/>
                          </a:solidFill>
                        </a:rPr>
                        <a:t>Prosedur</a:t>
                      </a:r>
                      <a:r>
                        <a:rPr lang="id-ID" sz="1800" baseline="0" dirty="0" smtClean="0">
                          <a:solidFill>
                            <a:schemeClr val="tx1"/>
                          </a:solidFill>
                        </a:rPr>
                        <a:t> penggunaan alat-alat </a:t>
                      </a:r>
                      <a:endParaRPr lang="id-ID" sz="1800" dirty="0">
                        <a:solidFill>
                          <a:schemeClr val="tx1"/>
                        </a:solidFill>
                      </a:endParaRPr>
                    </a:p>
                  </a:txBody>
                  <a:tcPr/>
                </a:tc>
                <a:tc>
                  <a:txBody>
                    <a:bodyPr/>
                    <a:lstStyle/>
                    <a:p>
                      <a:r>
                        <a:rPr lang="id-ID" sz="1800" dirty="0" smtClean="0">
                          <a:solidFill>
                            <a:schemeClr val="tx1"/>
                          </a:solidFill>
                        </a:rPr>
                        <a:t>Mendeskripsikan prosedur kepada anak dengan bahasa yang mudah dimengerti </a:t>
                      </a:r>
                    </a:p>
                    <a:p>
                      <a:r>
                        <a:rPr lang="id-ID" sz="1800" dirty="0" smtClean="0">
                          <a:solidFill>
                            <a:schemeClr val="tx1"/>
                          </a:solidFill>
                        </a:rPr>
                        <a:t>Mereview langkah-langkah termasuk peralatan yang digunakan </a:t>
                      </a:r>
                    </a:p>
                    <a:p>
                      <a:r>
                        <a:rPr lang="id-ID" sz="1800" dirty="0" smtClean="0">
                          <a:solidFill>
                            <a:schemeClr val="tx1"/>
                          </a:solidFill>
                        </a:rPr>
                        <a:t>Bila memungkinkan lakukan roleplay</a:t>
                      </a:r>
                      <a:r>
                        <a:rPr lang="id-ID" sz="1800" baseline="0" dirty="0" smtClean="0">
                          <a:solidFill>
                            <a:schemeClr val="tx1"/>
                          </a:solidFill>
                        </a:rPr>
                        <a:t> </a:t>
                      </a:r>
                      <a:endParaRPr lang="id-ID" sz="1800" dirty="0">
                        <a:solidFill>
                          <a:schemeClr val="tx1"/>
                        </a:solidFill>
                      </a:endParaRPr>
                    </a:p>
                  </a:txBody>
                  <a:tcPr/>
                </a:tc>
              </a:tr>
              <a:tr h="1704190">
                <a:tc>
                  <a:txBody>
                    <a:bodyPr/>
                    <a:lstStyle/>
                    <a:p>
                      <a:r>
                        <a:rPr lang="id-ID" sz="1800" dirty="0" smtClean="0">
                          <a:solidFill>
                            <a:schemeClr val="tx1"/>
                          </a:solidFill>
                        </a:rPr>
                        <a:t>Kegelapan :ruang radiologi</a:t>
                      </a:r>
                      <a:r>
                        <a:rPr lang="id-ID" sz="1800" baseline="0" dirty="0" smtClean="0">
                          <a:solidFill>
                            <a:schemeClr val="tx1"/>
                          </a:solidFill>
                        </a:rPr>
                        <a:t> atau pada malam hari </a:t>
                      </a:r>
                      <a:endParaRPr lang="id-ID" sz="1800" dirty="0">
                        <a:solidFill>
                          <a:schemeClr val="tx1"/>
                        </a:solidFill>
                      </a:endParaRPr>
                    </a:p>
                  </a:txBody>
                  <a:tcPr/>
                </a:tc>
                <a:tc>
                  <a:txBody>
                    <a:bodyPr/>
                    <a:lstStyle/>
                    <a:p>
                      <a:r>
                        <a:rPr lang="id-ID" sz="1800" dirty="0" smtClean="0">
                          <a:solidFill>
                            <a:schemeClr val="tx1"/>
                          </a:solidFill>
                        </a:rPr>
                        <a:t>Gunakan cahaya pada area pemeriksaan , gunakan lampu malam pada ruangan anak , jika memungkinkan gunakanlah permainan </a:t>
                      </a:r>
                      <a:endParaRPr lang="id-ID" sz="1800" dirty="0">
                        <a:solidFill>
                          <a:schemeClr val="tx1"/>
                        </a:solidFill>
                      </a:endParaRPr>
                    </a:p>
                  </a:txBody>
                  <a:tcPr/>
                </a:tc>
              </a:tr>
            </a:tbl>
          </a:graphicData>
        </a:graphic>
      </p:graphicFrame>
    </p:spTree>
    <p:extLst>
      <p:ext uri="{BB962C8B-B14F-4D97-AF65-F5344CB8AC3E}">
        <p14:creationId xmlns:p14="http://schemas.microsoft.com/office/powerpoint/2010/main" val="24608075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76672"/>
            <a:ext cx="7581528" cy="648072"/>
          </a:xfrm>
        </p:spPr>
        <p:txBody>
          <a:bodyPr>
            <a:normAutofit/>
          </a:bodyPr>
          <a:lstStyle/>
          <a:p>
            <a:r>
              <a:rPr lang="id-ID" sz="2800" dirty="0" smtClean="0"/>
              <a:t>Strategies to Reduce Fear of Common Hospitalization </a:t>
            </a:r>
            <a:endParaRPr lang="id-ID"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16622932"/>
              </p:ext>
            </p:extLst>
          </p:nvPr>
        </p:nvGraphicFramePr>
        <p:xfrm>
          <a:off x="323528" y="1310264"/>
          <a:ext cx="8208912" cy="5258568"/>
        </p:xfrm>
        <a:graphic>
          <a:graphicData uri="http://schemas.openxmlformats.org/drawingml/2006/table">
            <a:tbl>
              <a:tblPr firstRow="1" bandRow="1">
                <a:tableStyleId>{5C22544A-7EE6-4342-B048-85BDC9FD1C3A}</a:tableStyleId>
              </a:tblPr>
              <a:tblGrid>
                <a:gridCol w="4104456"/>
                <a:gridCol w="4104456"/>
              </a:tblGrid>
              <a:tr h="426697">
                <a:tc>
                  <a:txBody>
                    <a:bodyPr/>
                    <a:lstStyle/>
                    <a:p>
                      <a:r>
                        <a:rPr lang="id-ID" sz="2400" dirty="0" smtClean="0">
                          <a:solidFill>
                            <a:schemeClr val="tx1"/>
                          </a:solidFill>
                        </a:rPr>
                        <a:t>Situation </a:t>
                      </a:r>
                      <a:endParaRPr lang="id-ID" sz="2400" dirty="0">
                        <a:solidFill>
                          <a:schemeClr val="tx1"/>
                        </a:solidFill>
                      </a:endParaRPr>
                    </a:p>
                  </a:txBody>
                  <a:tcPr/>
                </a:tc>
                <a:tc>
                  <a:txBody>
                    <a:bodyPr/>
                    <a:lstStyle/>
                    <a:p>
                      <a:r>
                        <a:rPr lang="id-ID" sz="2400" dirty="0" smtClean="0">
                          <a:solidFill>
                            <a:schemeClr val="tx1"/>
                          </a:solidFill>
                        </a:rPr>
                        <a:t>Strategies to reduce fear </a:t>
                      </a:r>
                      <a:endParaRPr lang="id-ID" sz="2400" dirty="0">
                        <a:solidFill>
                          <a:schemeClr val="tx1"/>
                        </a:solidFill>
                      </a:endParaRPr>
                    </a:p>
                  </a:txBody>
                  <a:tcPr/>
                </a:tc>
              </a:tr>
              <a:tr h="2400684">
                <a:tc>
                  <a:txBody>
                    <a:bodyPr/>
                    <a:lstStyle/>
                    <a:p>
                      <a:r>
                        <a:rPr lang="id-ID" sz="1800" dirty="0" smtClean="0">
                          <a:solidFill>
                            <a:schemeClr val="tx1"/>
                          </a:solidFill>
                        </a:rPr>
                        <a:t>Transport  menuju area lain </a:t>
                      </a:r>
                      <a:endParaRPr lang="id-ID" sz="1800" dirty="0">
                        <a:solidFill>
                          <a:schemeClr val="tx1"/>
                        </a:solidFill>
                      </a:endParaRPr>
                    </a:p>
                  </a:txBody>
                  <a:tcPr/>
                </a:tc>
                <a:tc>
                  <a:txBody>
                    <a:bodyPr/>
                    <a:lstStyle/>
                    <a:p>
                      <a:r>
                        <a:rPr lang="id-ID" sz="1800" dirty="0" smtClean="0">
                          <a:solidFill>
                            <a:schemeClr val="tx1"/>
                          </a:solidFill>
                        </a:rPr>
                        <a:t>Ijinkan orang</a:t>
                      </a:r>
                      <a:r>
                        <a:rPr lang="id-ID" sz="1800" baseline="0" dirty="0" smtClean="0">
                          <a:solidFill>
                            <a:schemeClr val="tx1"/>
                          </a:solidFill>
                        </a:rPr>
                        <a:t> tua untuk selalu menemani anak , informasikan kemana anak akan pergi dan jam berapa akan  kembali lagi , perkenalkan pada anak siapa yang akan mengantarkannya </a:t>
                      </a:r>
                      <a:endParaRPr lang="id-ID" sz="1800" dirty="0">
                        <a:solidFill>
                          <a:schemeClr val="tx1"/>
                        </a:solidFill>
                      </a:endParaRPr>
                    </a:p>
                  </a:txBody>
                  <a:tcPr/>
                </a:tc>
              </a:tr>
              <a:tr h="2400684">
                <a:tc>
                  <a:txBody>
                    <a:bodyPr/>
                    <a:lstStyle/>
                    <a:p>
                      <a:r>
                        <a:rPr lang="id-ID" sz="1800" dirty="0" smtClean="0">
                          <a:solidFill>
                            <a:schemeClr val="tx1"/>
                          </a:solidFill>
                        </a:rPr>
                        <a:t>Jumlah orang yang banyak dalam ruangan perawatan anak</a:t>
                      </a:r>
                      <a:endParaRPr lang="id-ID" sz="1800" dirty="0">
                        <a:solidFill>
                          <a:schemeClr val="tx1"/>
                        </a:solidFill>
                      </a:endParaRPr>
                    </a:p>
                  </a:txBody>
                  <a:tcPr/>
                </a:tc>
                <a:tc>
                  <a:txBody>
                    <a:bodyPr/>
                    <a:lstStyle/>
                    <a:p>
                      <a:r>
                        <a:rPr lang="id-ID" sz="1800" dirty="0" smtClean="0">
                          <a:solidFill>
                            <a:schemeClr val="tx1"/>
                          </a:solidFill>
                        </a:rPr>
                        <a:t>Perkenalkan</a:t>
                      </a:r>
                      <a:r>
                        <a:rPr lang="id-ID" sz="1800" baseline="0" dirty="0" smtClean="0">
                          <a:solidFill>
                            <a:schemeClr val="tx1"/>
                          </a:solidFill>
                        </a:rPr>
                        <a:t> staff bangsal yang akan melakukan perawatan , informasikan pada anak berapa lama perawat akan melakukan perawatan, beri selalu “salam” pada anak </a:t>
                      </a:r>
                      <a:endParaRPr lang="id-ID" sz="1800" dirty="0">
                        <a:solidFill>
                          <a:schemeClr val="tx1"/>
                        </a:solidFill>
                      </a:endParaRPr>
                    </a:p>
                  </a:txBody>
                  <a:tcPr/>
                </a:tc>
              </a:tr>
            </a:tbl>
          </a:graphicData>
        </a:graphic>
      </p:graphicFrame>
    </p:spTree>
    <p:extLst>
      <p:ext uri="{BB962C8B-B14F-4D97-AF65-F5344CB8AC3E}">
        <p14:creationId xmlns:p14="http://schemas.microsoft.com/office/powerpoint/2010/main" val="39558163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29600" cy="1565920"/>
          </a:xfrm>
        </p:spPr>
        <p:txBody>
          <a:bodyPr>
            <a:normAutofit fontScale="90000"/>
          </a:bodyPr>
          <a:lstStyle/>
          <a:p>
            <a:r>
              <a:rPr lang="id-ID" dirty="0" smtClean="0"/>
              <a:t>Nursing Strategies to Improve the Illness/Hospitalization Experience of Parents/Children</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61252718"/>
              </p:ext>
            </p:extLst>
          </p:nvPr>
        </p:nvGraphicFramePr>
        <p:xfrm>
          <a:off x="457200" y="2708275"/>
          <a:ext cx="8229600" cy="29260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id-ID" dirty="0" smtClean="0"/>
                        <a:t>Emergency Department</a:t>
                      </a:r>
                      <a:endParaRPr lang="id-ID" dirty="0"/>
                    </a:p>
                  </a:txBody>
                  <a:tcPr/>
                </a:tc>
                <a:tc>
                  <a:txBody>
                    <a:bodyPr/>
                    <a:lstStyle/>
                    <a:p>
                      <a:r>
                        <a:rPr lang="id-ID" dirty="0" smtClean="0"/>
                        <a:t>Same Day Surgery</a:t>
                      </a:r>
                      <a:endParaRPr lang="id-ID" dirty="0"/>
                    </a:p>
                  </a:txBody>
                  <a:tcPr/>
                </a:tc>
                <a:tc>
                  <a:txBody>
                    <a:bodyPr/>
                    <a:lstStyle/>
                    <a:p>
                      <a:r>
                        <a:rPr lang="id-ID" dirty="0" smtClean="0"/>
                        <a:t>ICU</a:t>
                      </a:r>
                      <a:endParaRPr lang="id-ID" dirty="0"/>
                    </a:p>
                  </a:txBody>
                  <a:tcPr/>
                </a:tc>
                <a:tc>
                  <a:txBody>
                    <a:bodyPr/>
                    <a:lstStyle/>
                    <a:p>
                      <a:r>
                        <a:rPr lang="id-ID" dirty="0" smtClean="0"/>
                        <a:t>Hospital care</a:t>
                      </a:r>
                      <a:endParaRPr lang="id-ID" dirty="0"/>
                    </a:p>
                  </a:txBody>
                  <a:tcPr/>
                </a:tc>
              </a:tr>
              <a:tr h="370840">
                <a:tc>
                  <a:txBody>
                    <a:bodyPr/>
                    <a:lstStyle/>
                    <a:p>
                      <a:r>
                        <a:rPr lang="id-ID" dirty="0" smtClean="0"/>
                        <a:t>Psychological</a:t>
                      </a:r>
                      <a:r>
                        <a:rPr lang="id-ID" baseline="0" dirty="0" smtClean="0"/>
                        <a:t> consideration</a:t>
                      </a:r>
                      <a:endParaRPr lang="id-ID" dirty="0"/>
                    </a:p>
                  </a:txBody>
                  <a:tcPr/>
                </a:tc>
                <a:tc>
                  <a:txBody>
                    <a:bodyPr/>
                    <a:lstStyle/>
                    <a:p>
                      <a:r>
                        <a:rPr lang="id-ID" dirty="0" smtClean="0"/>
                        <a:t>Discharge teaching instruction</a:t>
                      </a:r>
                      <a:endParaRPr lang="id-ID"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Psychological</a:t>
                      </a:r>
                      <a:r>
                        <a:rPr lang="id-ID" baseline="0" dirty="0" smtClean="0"/>
                        <a:t> consideration</a:t>
                      </a:r>
                      <a:endParaRPr lang="id-ID" dirty="0" smtClean="0"/>
                    </a:p>
                    <a:p>
                      <a:r>
                        <a:rPr lang="id-ID" dirty="0" smtClean="0"/>
                        <a:t>-parental decicion making /involvement care </a:t>
                      </a:r>
                      <a:endParaRPr lang="id-ID" dirty="0"/>
                    </a:p>
                  </a:txBody>
                  <a:tcPr/>
                </a:tc>
                <a:tc>
                  <a:txBody>
                    <a:bodyPr/>
                    <a:lstStyle/>
                    <a:p>
                      <a:r>
                        <a:rPr lang="id-ID" dirty="0" smtClean="0"/>
                        <a:t>Medication administration , educational need (individual education plan</a:t>
                      </a:r>
                      <a:r>
                        <a:rPr lang="id-ID" baseline="0" dirty="0" smtClean="0"/>
                        <a:t> ), teaching /partnering w/parents</a:t>
                      </a:r>
                      <a:endParaRPr lang="id-ID" dirty="0"/>
                    </a:p>
                  </a:txBody>
                  <a:tcPr/>
                </a:tc>
              </a:tr>
            </a:tbl>
          </a:graphicData>
        </a:graphic>
      </p:graphicFrame>
    </p:spTree>
    <p:extLst>
      <p:ext uri="{BB962C8B-B14F-4D97-AF65-F5344CB8AC3E}">
        <p14:creationId xmlns:p14="http://schemas.microsoft.com/office/powerpoint/2010/main" val="1208158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656184"/>
          </a:xfrm>
        </p:spPr>
        <p:txBody>
          <a:bodyPr>
            <a:normAutofit fontScale="90000"/>
          </a:bodyPr>
          <a:lstStyle/>
          <a:p>
            <a:r>
              <a:rPr lang="id-ID" dirty="0" smtClean="0"/>
              <a:t>Strategies to Promote Coping and Normal Development of the Hospitalized Care</a:t>
            </a:r>
            <a:endParaRPr lang="id-ID" dirty="0"/>
          </a:p>
        </p:txBody>
      </p:sp>
      <p:sp>
        <p:nvSpPr>
          <p:cNvPr id="3" name="Content Placeholder 2"/>
          <p:cNvSpPr>
            <a:spLocks noGrp="1"/>
          </p:cNvSpPr>
          <p:nvPr>
            <p:ph idx="1"/>
          </p:nvPr>
        </p:nvSpPr>
        <p:spPr>
          <a:xfrm>
            <a:off x="457200" y="2564904"/>
            <a:ext cx="4114800" cy="2016224"/>
          </a:xfrm>
        </p:spPr>
        <p:txBody>
          <a:bodyPr/>
          <a:lstStyle/>
          <a:p>
            <a:pPr marL="624078" indent="-514350">
              <a:buAutoNum type="arabicPeriod"/>
            </a:pPr>
            <a:r>
              <a:rPr lang="id-ID" dirty="0" smtClean="0"/>
              <a:t>Rooming In</a:t>
            </a:r>
          </a:p>
          <a:p>
            <a:pPr marL="624078" indent="-514350">
              <a:buAutoNum type="arabicPeriod"/>
            </a:pPr>
            <a:r>
              <a:rPr lang="id-ID" dirty="0" smtClean="0"/>
              <a:t>Child Life Programm </a:t>
            </a:r>
          </a:p>
          <a:p>
            <a:pPr marL="624078" indent="-514350">
              <a:buAutoNum type="arabicPeriod"/>
            </a:pPr>
            <a:r>
              <a:rPr lang="id-ID" dirty="0" smtClean="0"/>
              <a:t>Therapeutic Play</a:t>
            </a:r>
            <a:endParaRPr lang="id-ID" dirty="0"/>
          </a:p>
        </p:txBody>
      </p:sp>
      <p:pic>
        <p:nvPicPr>
          <p:cNvPr id="2050" name="Picture 2" descr="D:\kuliah anak\index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2492896"/>
            <a:ext cx="4666456" cy="3790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9731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8229600" cy="1066800"/>
          </a:xfrm>
        </p:spPr>
        <p:txBody>
          <a:bodyPr/>
          <a:lstStyle/>
          <a:p>
            <a:r>
              <a:rPr lang="id-ID" dirty="0" smtClean="0"/>
              <a:t>Case Study</a:t>
            </a:r>
            <a:endParaRPr lang="id-ID" dirty="0"/>
          </a:p>
        </p:txBody>
      </p:sp>
      <p:sp>
        <p:nvSpPr>
          <p:cNvPr id="3" name="Content Placeholder 2"/>
          <p:cNvSpPr>
            <a:spLocks noGrp="1"/>
          </p:cNvSpPr>
          <p:nvPr>
            <p:ph idx="1"/>
          </p:nvPr>
        </p:nvSpPr>
        <p:spPr>
          <a:xfrm>
            <a:off x="467544" y="1916832"/>
            <a:ext cx="7416824" cy="4253104"/>
          </a:xfrm>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marL="109728" lvl="0" indent="0">
              <a:lnSpc>
                <a:spcPct val="150000"/>
              </a:lnSpc>
              <a:buNone/>
            </a:pPr>
            <a:r>
              <a:rPr lang="id-ID" sz="2400" dirty="0"/>
              <a:t>Anak B 7 tahun yang dilakukan perawatan karena penyakit variselanya, saat ini dirawat pada Hari ke 6. Kondisinya sudah mulai </a:t>
            </a:r>
            <a:r>
              <a:rPr lang="id-ID" sz="2400" dirty="0" smtClean="0"/>
              <a:t>membaik N : 85 x permenit, S:36,5 C, TD : 110/70mm Hg.  Terdapat lesi, bulla hampir diseluruh kulit tubuhnya</a:t>
            </a:r>
            <a:r>
              <a:rPr lang="id-ID" sz="2400" dirty="0"/>
              <a:t>.</a:t>
            </a:r>
            <a:r>
              <a:rPr lang="id-ID" sz="2400" dirty="0" smtClean="0"/>
              <a:t> Ibu mengatakan bahwa selama di RS anak B susah tidur karena mendengar suara-suara kurang nyaman selama di RS, bau RS tidak sedap dan Anak B berdampingan dirawat dengan anak lain yang mengalami penyakit infeksius.  Ns Ani sedang melakukan analisa terhadap dampak hospitalisai yang dapat terjadi pada Anak B.  Hal ini ia lakukan guna meminimalisir stress yang mungkin terjadi pada Anak B. </a:t>
            </a:r>
            <a:endParaRPr lang="id-ID" sz="2400" dirty="0"/>
          </a:p>
          <a:p>
            <a:pPr marL="109728" indent="0">
              <a:buNone/>
            </a:pPr>
            <a:endParaRPr lang="id-ID" dirty="0"/>
          </a:p>
        </p:txBody>
      </p:sp>
    </p:spTree>
    <p:extLst>
      <p:ext uri="{BB962C8B-B14F-4D97-AF65-F5344CB8AC3E}">
        <p14:creationId xmlns:p14="http://schemas.microsoft.com/office/powerpoint/2010/main" val="30930557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Nursing Diagnosis </a:t>
            </a:r>
            <a:endParaRPr lang="id-ID" dirty="0"/>
          </a:p>
        </p:txBody>
      </p:sp>
      <p:sp>
        <p:nvSpPr>
          <p:cNvPr id="3" name="Content Placeholder 2"/>
          <p:cNvSpPr>
            <a:spLocks noGrp="1"/>
          </p:cNvSpPr>
          <p:nvPr>
            <p:ph idx="1"/>
          </p:nvPr>
        </p:nvSpPr>
        <p:spPr/>
        <p:txBody>
          <a:bodyPr/>
          <a:lstStyle/>
          <a:p>
            <a:pPr marL="109728" indent="0">
              <a:buNone/>
            </a:pPr>
            <a:r>
              <a:rPr lang="id-ID" dirty="0" smtClean="0"/>
              <a:t>Domain 9 (Koping/Toleransi Stress )</a:t>
            </a:r>
          </a:p>
          <a:p>
            <a:pPr marL="109728" indent="0">
              <a:buNone/>
            </a:pPr>
            <a:endParaRPr lang="id-ID" dirty="0"/>
          </a:p>
          <a:p>
            <a:pPr marL="109728" indent="0">
              <a:buNone/>
            </a:pPr>
            <a:r>
              <a:rPr lang="id-ID" dirty="0" smtClean="0"/>
              <a:t>Kelas 2 Respons Koping </a:t>
            </a:r>
          </a:p>
          <a:p>
            <a:pPr marL="624078" indent="-514350">
              <a:buAutoNum type="alphaLcPeriod"/>
            </a:pPr>
            <a:r>
              <a:rPr lang="id-ID" dirty="0" smtClean="0"/>
              <a:t>Ansietas</a:t>
            </a:r>
          </a:p>
          <a:p>
            <a:pPr marL="624078" indent="-514350">
              <a:buAutoNum type="alphaLcPeriod"/>
            </a:pPr>
            <a:r>
              <a:rPr lang="id-ID" dirty="0" smtClean="0"/>
              <a:t>Ketidakefektifan Koping</a:t>
            </a:r>
          </a:p>
          <a:p>
            <a:pPr marL="624078" indent="-514350">
              <a:buAutoNum type="alphaLcPeriod"/>
            </a:pPr>
            <a:r>
              <a:rPr lang="id-ID" dirty="0" smtClean="0"/>
              <a:t>Hambatan penyesuaian individu</a:t>
            </a:r>
          </a:p>
          <a:p>
            <a:pPr marL="624078" indent="-514350">
              <a:buAutoNum type="alphaLcPeriod"/>
            </a:pPr>
            <a:r>
              <a:rPr lang="id-ID" dirty="0" smtClean="0"/>
              <a:t>Resiko hambatan penyesuaian individu</a:t>
            </a:r>
          </a:p>
          <a:p>
            <a:pPr marL="624078" indent="-514350">
              <a:buAutoNum type="alphaLcPeriod"/>
            </a:pPr>
            <a:r>
              <a:rPr lang="id-ID" dirty="0" smtClean="0"/>
              <a:t>Kesiapan meningkatlan penyesuaian individu </a:t>
            </a:r>
            <a:endParaRPr lang="id-ID" dirty="0"/>
          </a:p>
        </p:txBody>
      </p:sp>
    </p:spTree>
    <p:extLst>
      <p:ext uri="{BB962C8B-B14F-4D97-AF65-F5344CB8AC3E}">
        <p14:creationId xmlns:p14="http://schemas.microsoft.com/office/powerpoint/2010/main" val="404645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229600" cy="1066800"/>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id-ID" dirty="0" smtClean="0"/>
              <a:t>Profesional Practice Standards for Pediatric Nursing Practice </a:t>
            </a:r>
            <a:endParaRPr lang="id-ID"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marL="624078" indent="-514350">
              <a:buAutoNum type="arabicPeriod"/>
            </a:pPr>
            <a:r>
              <a:rPr lang="id-ID" dirty="0" smtClean="0"/>
              <a:t>Collecting Data  (assessing the child and family)</a:t>
            </a:r>
          </a:p>
          <a:p>
            <a:pPr marL="624078" indent="-514350">
              <a:buAutoNum type="arabicPeriod"/>
            </a:pPr>
            <a:r>
              <a:rPr lang="id-ID" dirty="0" smtClean="0"/>
              <a:t>Analyzig the assessment data in determining diagnoses</a:t>
            </a:r>
          </a:p>
          <a:p>
            <a:pPr marL="624078" indent="-514350">
              <a:buAutoNum type="arabicPeriod"/>
            </a:pPr>
            <a:r>
              <a:rPr lang="id-ID" dirty="0" smtClean="0"/>
              <a:t>Identifying expected outcomes individualized to the child and family </a:t>
            </a:r>
          </a:p>
          <a:p>
            <a:pPr marL="624078" indent="-514350">
              <a:buAutoNum type="arabicPeriod"/>
            </a:pPr>
            <a:r>
              <a:rPr lang="id-ID" dirty="0" smtClean="0"/>
              <a:t>Developing a plan of care that prescribes interventions to attain expected outcomes</a:t>
            </a:r>
          </a:p>
          <a:p>
            <a:pPr marL="624078" indent="-514350">
              <a:buAutoNum type="arabicPeriod"/>
            </a:pPr>
            <a:r>
              <a:rPr lang="id-ID" dirty="0" smtClean="0"/>
              <a:t>Implementing the intervention </a:t>
            </a:r>
            <a:endParaRPr lang="id-ID" dirty="0"/>
          </a:p>
        </p:txBody>
      </p:sp>
    </p:spTree>
    <p:extLst>
      <p:ext uri="{BB962C8B-B14F-4D97-AF65-F5344CB8AC3E}">
        <p14:creationId xmlns:p14="http://schemas.microsoft.com/office/powerpoint/2010/main" val="12121115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1066800"/>
          </a:xfrm>
        </p:spPr>
        <p:style>
          <a:lnRef idx="2">
            <a:schemeClr val="accent2"/>
          </a:lnRef>
          <a:fillRef idx="1">
            <a:schemeClr val="lt1"/>
          </a:fillRef>
          <a:effectRef idx="0">
            <a:schemeClr val="accent2"/>
          </a:effectRef>
          <a:fontRef idx="minor">
            <a:schemeClr val="dk1"/>
          </a:fontRef>
        </p:style>
        <p:txBody>
          <a:bodyPr/>
          <a:lstStyle/>
          <a:p>
            <a:r>
              <a:rPr lang="id-ID" dirty="0" smtClean="0"/>
              <a:t>Evidence Based Nursing </a:t>
            </a:r>
            <a:endParaRPr lang="id-ID" dirty="0"/>
          </a:p>
        </p:txBody>
      </p:sp>
      <p:sp>
        <p:nvSpPr>
          <p:cNvPr id="3" name="Content Placeholder 2"/>
          <p:cNvSpPr>
            <a:spLocks noGrp="1"/>
          </p:cNvSpPr>
          <p:nvPr>
            <p:ph idx="1"/>
          </p:nvPr>
        </p:nvSpPr>
        <p:spPr>
          <a:xfrm>
            <a:off x="539552" y="1988840"/>
            <a:ext cx="8229600" cy="4325112"/>
          </a:xfrm>
        </p:spPr>
        <p:style>
          <a:lnRef idx="2">
            <a:schemeClr val="accent1"/>
          </a:lnRef>
          <a:fillRef idx="1">
            <a:schemeClr val="lt1"/>
          </a:fillRef>
          <a:effectRef idx="0">
            <a:schemeClr val="accent1"/>
          </a:effectRef>
          <a:fontRef idx="minor">
            <a:schemeClr val="dk1"/>
          </a:fontRef>
        </p:style>
        <p:txBody>
          <a:bodyPr/>
          <a:lstStyle/>
          <a:p>
            <a:pPr marL="109728" indent="0">
              <a:buNone/>
            </a:pPr>
            <a:r>
              <a:rPr lang="id-ID" dirty="0" smtClean="0"/>
              <a:t>Spiritualitas merupakan bagian integral dalam proses penyembuhan anak sakit. </a:t>
            </a:r>
          </a:p>
          <a:p>
            <a:pPr marL="109728" indent="0">
              <a:buNone/>
            </a:pPr>
            <a:endParaRPr lang="id-ID" dirty="0" smtClean="0"/>
          </a:p>
          <a:p>
            <a:pPr marL="109728" indent="0">
              <a:buNone/>
            </a:pPr>
            <a:r>
              <a:rPr lang="id-ID" dirty="0" smtClean="0"/>
              <a:t>Spiritualitas pada anak dapat dilakukan dengan adanya peran dan dukungan dari orang tua, keluarga , maupun perawat gar anak dapat semakin siap dalam menjalani proses pengobatan dirumah sakit .</a:t>
            </a:r>
            <a:endParaRPr lang="id-ID" dirty="0"/>
          </a:p>
        </p:txBody>
      </p:sp>
    </p:spTree>
    <p:extLst>
      <p:ext uri="{BB962C8B-B14F-4D97-AF65-F5344CB8AC3E}">
        <p14:creationId xmlns:p14="http://schemas.microsoft.com/office/powerpoint/2010/main" val="1698543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836712"/>
            <a:ext cx="8229600" cy="994792"/>
          </a:xfrm>
        </p:spPr>
        <p:txBody>
          <a:bodyPr>
            <a:noAutofit/>
          </a:bodyPr>
          <a:lstStyle/>
          <a:p>
            <a:r>
              <a:rPr lang="id-ID" sz="2400" b="1" dirty="0" smtClean="0">
                <a:solidFill>
                  <a:schemeClr val="tx1"/>
                </a:solidFill>
              </a:rPr>
              <a:t>Hasil Pengkategorian spiritualitas dan kualitas hidup pada Penyandang Kanker Anak di RSUP Dr. Sardjito Agustus-September 2014   </a:t>
            </a:r>
            <a:br>
              <a:rPr lang="id-ID" sz="2400" b="1" dirty="0" smtClean="0">
                <a:solidFill>
                  <a:schemeClr val="tx1"/>
                </a:solidFill>
              </a:rPr>
            </a:br>
            <a:endParaRPr lang="id-ID" sz="2400" b="1" dirty="0">
              <a:solidFill>
                <a:schemeClr val="tx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4038215"/>
              </p:ext>
            </p:extLst>
          </p:nvPr>
        </p:nvGraphicFramePr>
        <p:xfrm>
          <a:off x="1259632" y="1978362"/>
          <a:ext cx="5400600" cy="4236720"/>
        </p:xfrm>
        <a:graphic>
          <a:graphicData uri="http://schemas.openxmlformats.org/drawingml/2006/table">
            <a:tbl>
              <a:tblPr firstRow="1" bandRow="1">
                <a:tableStyleId>{5C22544A-7EE6-4342-B048-85BDC9FD1C3A}</a:tableStyleId>
              </a:tblPr>
              <a:tblGrid>
                <a:gridCol w="590676"/>
                <a:gridCol w="4809924"/>
              </a:tblGrid>
              <a:tr h="337708">
                <a:tc>
                  <a:txBody>
                    <a:bodyPr/>
                    <a:lstStyle/>
                    <a:p>
                      <a:pPr algn="ctr"/>
                      <a:r>
                        <a:rPr lang="id-ID" sz="2000" dirty="0" smtClean="0">
                          <a:solidFill>
                            <a:schemeClr val="bg1"/>
                          </a:solidFill>
                        </a:rPr>
                        <a:t>No</a:t>
                      </a:r>
                      <a:endParaRPr lang="id-ID" sz="2000" dirty="0">
                        <a:solidFill>
                          <a:schemeClr val="bg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sz="2000" dirty="0" smtClean="0">
                          <a:solidFill>
                            <a:schemeClr val="bg1"/>
                          </a:solidFill>
                        </a:rPr>
                        <a:t>Kategori </a:t>
                      </a:r>
                      <a:endParaRPr lang="id-ID" sz="2000" dirty="0">
                        <a:solidFill>
                          <a:schemeClr val="bg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9663">
                <a:tc>
                  <a:txBody>
                    <a:bodyPr/>
                    <a:lstStyle/>
                    <a:p>
                      <a:r>
                        <a:rPr lang="id-ID" sz="2400" dirty="0" smtClean="0"/>
                        <a:t>1</a:t>
                      </a:r>
                      <a:endParaRPr lang="id-ID" sz="2400" dirty="0"/>
                    </a:p>
                  </a:txBody>
                  <a:tcPr>
                    <a:lnT w="12700" cap="flat" cmpd="sng" algn="ctr">
                      <a:solidFill>
                        <a:schemeClr val="tx1"/>
                      </a:solidFill>
                      <a:prstDash val="solid"/>
                      <a:round/>
                      <a:headEnd type="none" w="med" len="med"/>
                      <a:tailEnd type="none" w="med" len="med"/>
                    </a:lnT>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id-ID" sz="2400" kern="1200" dirty="0" smtClean="0">
                          <a:solidFill>
                            <a:schemeClr val="dk1"/>
                          </a:solidFill>
                          <a:latin typeface="+mn-lt"/>
                          <a:ea typeface="+mn-ea"/>
                          <a:cs typeface="+mn-cs"/>
                        </a:rPr>
                        <a:t>Doa sebagai penyembuh sakit </a:t>
                      </a:r>
                    </a:p>
                  </a:txBody>
                  <a:tcPr marL="68580" marR="68580" marT="0" marB="0" anchor="b">
                    <a:lnT w="12700" cap="flat" cmpd="sng" algn="ctr">
                      <a:solidFill>
                        <a:schemeClr val="tx1"/>
                      </a:solidFill>
                      <a:prstDash val="solid"/>
                      <a:round/>
                      <a:headEnd type="none" w="med" len="med"/>
                      <a:tailEnd type="none" w="med" len="med"/>
                    </a:lnT>
                  </a:tcPr>
                </a:tc>
              </a:tr>
              <a:tr h="389663">
                <a:tc>
                  <a:txBody>
                    <a:bodyPr/>
                    <a:lstStyle/>
                    <a:p>
                      <a:r>
                        <a:rPr lang="id-ID" sz="2400" dirty="0" smtClean="0"/>
                        <a:t>2</a:t>
                      </a:r>
                      <a:endParaRPr lang="id-ID" sz="2400" dirty="0"/>
                    </a:p>
                  </a:txBody>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id-ID" sz="2400" kern="1200" dirty="0" smtClean="0">
                          <a:solidFill>
                            <a:schemeClr val="dk1"/>
                          </a:solidFill>
                          <a:latin typeface="+mn-lt"/>
                          <a:ea typeface="+mn-ea"/>
                          <a:cs typeface="+mn-cs"/>
                        </a:rPr>
                        <a:t>Kegembiraan dan syukur</a:t>
                      </a:r>
                    </a:p>
                  </a:txBody>
                  <a:tcPr marL="68580" marR="68580" marT="0" marB="0" anchor="b"/>
                </a:tc>
              </a:tr>
              <a:tr h="389663">
                <a:tc>
                  <a:txBody>
                    <a:bodyPr/>
                    <a:lstStyle/>
                    <a:p>
                      <a:r>
                        <a:rPr lang="id-ID" sz="2400" dirty="0" smtClean="0"/>
                        <a:t>3</a:t>
                      </a:r>
                    </a:p>
                  </a:txBody>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id-ID" sz="2400" kern="1200" dirty="0" smtClean="0">
                          <a:solidFill>
                            <a:schemeClr val="dk1"/>
                          </a:solidFill>
                          <a:latin typeface="+mn-lt"/>
                          <a:ea typeface="+mn-ea"/>
                          <a:cs typeface="+mn-cs"/>
                        </a:rPr>
                        <a:t>Interaksi sumber kebahagiaan</a:t>
                      </a:r>
                      <a:endParaRPr lang="id-ID" sz="2400" dirty="0" smtClean="0"/>
                    </a:p>
                  </a:txBody>
                  <a:tcPr marL="68580" marR="68580" marT="0" marB="0" anchor="b"/>
                </a:tc>
              </a:tr>
              <a:tr h="389663">
                <a:tc>
                  <a:txBody>
                    <a:bodyPr/>
                    <a:lstStyle/>
                    <a:p>
                      <a:r>
                        <a:rPr lang="id-ID" sz="2400" dirty="0" smtClean="0"/>
                        <a:t>4</a:t>
                      </a:r>
                      <a:endParaRPr lang="id-ID" sz="2400" dirty="0"/>
                    </a:p>
                  </a:txBody>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id-ID" sz="2400" kern="1200" dirty="0" smtClean="0">
                          <a:solidFill>
                            <a:schemeClr val="dk1"/>
                          </a:solidFill>
                          <a:latin typeface="+mn-lt"/>
                          <a:ea typeface="+mn-ea"/>
                          <a:cs typeface="+mn-cs"/>
                        </a:rPr>
                        <a:t>Kesepian sumber kesedihan</a:t>
                      </a:r>
                    </a:p>
                  </a:txBody>
                  <a:tcPr marL="68580" marR="68580" marT="0" marB="0" anchor="b"/>
                </a:tc>
              </a:tr>
              <a:tr h="701394">
                <a:tc>
                  <a:txBody>
                    <a:bodyPr/>
                    <a:lstStyle/>
                    <a:p>
                      <a:r>
                        <a:rPr lang="id-ID" sz="2400" dirty="0" smtClean="0"/>
                        <a:t>5</a:t>
                      </a:r>
                      <a:endParaRPr lang="id-ID" sz="2400" dirty="0"/>
                    </a:p>
                  </a:txBody>
                  <a:tcPr/>
                </a:tc>
                <a:tc>
                  <a:txBody>
                    <a:bodyPr/>
                    <a:lstStyle/>
                    <a:p>
                      <a:pPr algn="just"/>
                      <a:r>
                        <a:rPr lang="id-ID" sz="2400" kern="1200" dirty="0" smtClean="0">
                          <a:solidFill>
                            <a:schemeClr val="dk1"/>
                          </a:solidFill>
                          <a:latin typeface="+mn-lt"/>
                          <a:ea typeface="+mn-ea"/>
                          <a:cs typeface="+mn-cs"/>
                        </a:rPr>
                        <a:t>Bersosialisasi dengan lingkungan sekitar</a:t>
                      </a:r>
                      <a:endParaRPr lang="id-ID" sz="2400" dirty="0"/>
                    </a:p>
                  </a:txBody>
                  <a:tcPr/>
                </a:tc>
              </a:tr>
              <a:tr h="1013124">
                <a:tc>
                  <a:txBody>
                    <a:bodyPr/>
                    <a:lstStyle/>
                    <a:p>
                      <a:r>
                        <a:rPr lang="id-ID" sz="2400" dirty="0" smtClean="0"/>
                        <a:t>6</a:t>
                      </a:r>
                      <a:endParaRPr lang="id-ID" sz="2400" dirty="0"/>
                    </a:p>
                  </a:txBody>
                  <a:tcPr>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id-ID" sz="2400" kern="1200" dirty="0" smtClean="0">
                          <a:solidFill>
                            <a:schemeClr val="dk1"/>
                          </a:solidFill>
                          <a:latin typeface="+mn-lt"/>
                          <a:ea typeface="+mn-ea"/>
                          <a:cs typeface="+mn-cs"/>
                        </a:rPr>
                        <a:t> Mencari bantuan dalam mengatasai kesulitan</a:t>
                      </a:r>
                    </a:p>
                    <a:p>
                      <a:pPr algn="just"/>
                      <a:endParaRPr lang="id-ID" sz="2400" dirty="0"/>
                    </a:p>
                  </a:txBody>
                  <a:tcPr>
                    <a:lnB w="12700" cap="flat" cmpd="sng" algn="ctr">
                      <a:solidFill>
                        <a:schemeClr val="tx1"/>
                      </a:solidFill>
                      <a:prstDash val="solid"/>
                      <a:round/>
                      <a:headEnd type="none" w="med" len="med"/>
                      <a:tailEnd type="none" w="med" len="med"/>
                    </a:lnB>
                  </a:tcPr>
                </a:tc>
              </a:tr>
            </a:tbl>
          </a:graphicData>
        </a:graphic>
      </p:graphicFrame>
      <p:sp>
        <p:nvSpPr>
          <p:cNvPr id="4" name="Rectangle 3"/>
          <p:cNvSpPr/>
          <p:nvPr/>
        </p:nvSpPr>
        <p:spPr>
          <a:xfrm>
            <a:off x="642910" y="5857892"/>
            <a:ext cx="7786742" cy="714380"/>
          </a:xfrm>
          <a:prstGeom prst="rect">
            <a:avLst/>
          </a:prstGeom>
          <a:solidFill>
            <a:srgbClr val="EBF1DE"/>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000" b="1" dirty="0" smtClean="0">
                <a:solidFill>
                  <a:schemeClr val="tx1"/>
                </a:solidFill>
              </a:rPr>
              <a:t>Hasil pengkategorian dari analisa wawancara mendalam terhadap penyandang kanker anak</a:t>
            </a:r>
            <a:r>
              <a:rPr lang="id-ID" dirty="0" smtClean="0">
                <a:solidFill>
                  <a:schemeClr val="tx1"/>
                </a:solidFill>
              </a:rPr>
              <a:t> </a:t>
            </a:r>
            <a:endParaRPr lang="id-ID" dirty="0">
              <a:solidFill>
                <a:schemeClr val="tx1"/>
              </a:solidFill>
            </a:endParaRPr>
          </a:p>
        </p:txBody>
      </p:sp>
    </p:spTree>
    <p:extLst>
      <p:ext uri="{BB962C8B-B14F-4D97-AF65-F5344CB8AC3E}">
        <p14:creationId xmlns:p14="http://schemas.microsoft.com/office/powerpoint/2010/main" val="2383830287"/>
      </p:ext>
    </p:extLst>
  </p:cSld>
  <p:clrMapOvr>
    <a:masterClrMapping/>
  </p:clrMapOvr>
  <p:transition>
    <p:wheel spokes="2"/>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85728"/>
            <a:ext cx="8229600" cy="1143000"/>
          </a:xfrm>
          <a:solidFill>
            <a:srgbClr val="C00000"/>
          </a:solidFill>
        </p:spPr>
        <p:txBody>
          <a:bodyPr>
            <a:normAutofit/>
          </a:bodyPr>
          <a:lstStyle/>
          <a:p>
            <a:r>
              <a:rPr lang="id-ID" sz="4800" b="1" dirty="0" smtClean="0"/>
              <a:t>Pembahasan </a:t>
            </a:r>
            <a:endParaRPr lang="id-ID" sz="4800" b="1" dirty="0"/>
          </a:p>
        </p:txBody>
      </p:sp>
      <p:sp>
        <p:nvSpPr>
          <p:cNvPr id="4" name="Content Placeholder 2"/>
          <p:cNvSpPr txBox="1">
            <a:spLocks/>
          </p:cNvSpPr>
          <p:nvPr/>
        </p:nvSpPr>
        <p:spPr>
          <a:xfrm>
            <a:off x="928662" y="1714488"/>
            <a:ext cx="7358114" cy="428628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id-ID" sz="3200" b="0" i="0" u="none" strike="noStrike" kern="1200" cap="none" spc="0" normalizeH="0" baseline="0" noProof="0" dirty="0" smtClean="0">
                <a:ln>
                  <a:noFill/>
                </a:ln>
                <a:solidFill>
                  <a:schemeClr val="tx1"/>
                </a:solidFill>
                <a:effectLst/>
                <a:uLnTx/>
                <a:uFillTx/>
                <a:latin typeface="+mn-lt"/>
                <a:ea typeface="+mn-ea"/>
                <a:cs typeface="+mn-cs"/>
              </a:rPr>
              <a:t> 	</a:t>
            </a:r>
            <a:r>
              <a:rPr kumimoji="0" lang="id-ID" sz="3600" b="0" i="0" u="none" strike="noStrike" kern="1200" cap="none" spc="0" normalizeH="0" baseline="0" noProof="0" dirty="0" smtClean="0">
                <a:ln>
                  <a:noFill/>
                </a:ln>
                <a:solidFill>
                  <a:schemeClr val="tx1"/>
                </a:solidFill>
                <a:effectLst/>
                <a:uLnTx/>
                <a:uFillTx/>
                <a:latin typeface="Microsoft PhagsPa" pitchFamily="34" charset="0"/>
              </a:rPr>
              <a:t>Responden memiliki keyakinan bahwa sakit dapat disembuhkan dan percaya akan kekuatan doa.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r>
              <a:rPr lang="id-ID" sz="3600" dirty="0" smtClean="0">
                <a:latin typeface="Microsoft PhagsPa" pitchFamily="34" charset="0"/>
              </a:rPr>
              <a:t>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r>
              <a:rPr lang="id-ID" sz="3600" dirty="0" smtClean="0">
                <a:latin typeface="Microsoft PhagsPa" pitchFamily="34" charset="0"/>
              </a:rPr>
              <a:t>	Doa mampu memberikan sugesti terhadap kondisi fisik sehingga dapat menjadikan lebih baik </a:t>
            </a:r>
            <a:endParaRPr kumimoji="0" lang="id-ID" sz="3600" b="0" i="0" u="none" strike="noStrike" kern="1200" cap="none" spc="0" normalizeH="0" baseline="0" noProof="0" dirty="0" smtClean="0">
              <a:ln>
                <a:noFill/>
              </a:ln>
              <a:solidFill>
                <a:schemeClr val="tx1"/>
              </a:solidFill>
              <a:effectLst/>
              <a:uLnTx/>
              <a:uFillTx/>
              <a:latin typeface="Microsoft PhagsPa"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d-ID" sz="3600" b="0" i="0" u="none" strike="noStrike" kern="1200" cap="none" spc="0" normalizeH="0" baseline="0" noProof="0" dirty="0">
              <a:ln>
                <a:noFill/>
              </a:ln>
              <a:solidFill>
                <a:schemeClr val="tx1"/>
              </a:solidFill>
              <a:effectLst/>
              <a:uLnTx/>
              <a:uFillTx/>
              <a:latin typeface="Microsoft PhagsPa" pitchFamily="34" charset="0"/>
            </a:endParaRPr>
          </a:p>
        </p:txBody>
      </p:sp>
    </p:spTree>
    <p:extLst>
      <p:ext uri="{BB962C8B-B14F-4D97-AF65-F5344CB8AC3E}">
        <p14:creationId xmlns:p14="http://schemas.microsoft.com/office/powerpoint/2010/main" val="1197564425"/>
      </p:ext>
    </p:extLst>
  </p:cSld>
  <p:clrMapOvr>
    <a:masterClrMapping/>
  </p:clrMapOvr>
  <p:transition>
    <p:comb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txBody>
          <a:bodyPr/>
          <a:lstStyle/>
          <a:p>
            <a:r>
              <a:rPr lang="id-ID" b="1" dirty="0" smtClean="0"/>
              <a:t>Pembahasan</a:t>
            </a:r>
            <a:r>
              <a:rPr lang="id-ID" dirty="0" smtClean="0"/>
              <a:t> </a:t>
            </a:r>
            <a:endParaRPr lang="id-ID" dirty="0"/>
          </a:p>
        </p:txBody>
      </p:sp>
      <p:sp>
        <p:nvSpPr>
          <p:cNvPr id="3" name="Content Placeholder 2"/>
          <p:cNvSpPr>
            <a:spLocks noGrp="1"/>
          </p:cNvSpPr>
          <p:nvPr>
            <p:ph idx="1"/>
          </p:nvPr>
        </p:nvSpPr>
        <p:spPr>
          <a:solidFill>
            <a:schemeClr val="bg2"/>
          </a:solidFill>
        </p:spPr>
        <p:txBody>
          <a:bodyPr>
            <a:normAutofit/>
          </a:bodyPr>
          <a:lstStyle/>
          <a:p>
            <a:pPr>
              <a:buNone/>
            </a:pPr>
            <a:r>
              <a:rPr lang="id-ID" dirty="0" smtClean="0"/>
              <a:t>	 </a:t>
            </a:r>
            <a:r>
              <a:rPr lang="id-ID" b="1" dirty="0" smtClean="0"/>
              <a:t>Adegbola (2006) : </a:t>
            </a:r>
          </a:p>
          <a:p>
            <a:pPr algn="just">
              <a:buNone/>
            </a:pPr>
            <a:r>
              <a:rPr lang="id-ID" b="1" dirty="0" smtClean="0"/>
              <a:t>	</a:t>
            </a:r>
            <a:r>
              <a:rPr lang="id-ID" dirty="0" smtClean="0"/>
              <a:t>Spiritualitas secara signifikan mampu membantu klien beradaptasi terhadap perubahan yang disebabkan oleh penyakit kronis, sehingga dapat membantu peningkatan kualitas hidupnya. </a:t>
            </a:r>
          </a:p>
          <a:p>
            <a:pPr>
              <a:buNone/>
            </a:pPr>
            <a:r>
              <a:rPr lang="id-ID" dirty="0" smtClean="0"/>
              <a:t>	</a:t>
            </a:r>
            <a:r>
              <a:rPr lang="id-ID" b="1" dirty="0" smtClean="0"/>
              <a:t>Gamayanti (2006); Smeltzer and Bare (2000):  </a:t>
            </a:r>
            <a:r>
              <a:rPr lang="id-ID" dirty="0" smtClean="0"/>
              <a:t>Spiritualitas memberikan pengaruh positif terhadap koping dan pencapaian adaptasi</a:t>
            </a:r>
            <a:endParaRPr lang="id-ID" dirty="0"/>
          </a:p>
        </p:txBody>
      </p:sp>
    </p:spTree>
    <p:extLst>
      <p:ext uri="{BB962C8B-B14F-4D97-AF65-F5344CB8AC3E}">
        <p14:creationId xmlns:p14="http://schemas.microsoft.com/office/powerpoint/2010/main" val="3149042966"/>
      </p:ext>
    </p:extLst>
  </p:cSld>
  <p:clrMapOvr>
    <a:masterClrMapping/>
  </p:clrMapOvr>
  <p:transition>
    <p:newsfla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txBody>
          <a:bodyPr/>
          <a:lstStyle/>
          <a:p>
            <a:r>
              <a:rPr lang="id-ID" b="1" dirty="0" smtClean="0"/>
              <a:t>Pembahasan </a:t>
            </a:r>
            <a:endParaRPr lang="id-ID" b="1" dirty="0"/>
          </a:p>
        </p:txBody>
      </p:sp>
      <p:sp>
        <p:nvSpPr>
          <p:cNvPr id="3" name="Content Placeholder 2"/>
          <p:cNvSpPr>
            <a:spLocks noGrp="1"/>
          </p:cNvSpPr>
          <p:nvPr>
            <p:ph idx="1"/>
          </p:nvPr>
        </p:nvSpPr>
        <p:spPr>
          <a:solidFill>
            <a:schemeClr val="bg2">
              <a:lumMod val="90000"/>
            </a:schemeClr>
          </a:solidFill>
        </p:spPr>
        <p:txBody>
          <a:bodyPr>
            <a:normAutofit/>
          </a:bodyPr>
          <a:lstStyle/>
          <a:p>
            <a:pPr algn="ctr">
              <a:buNone/>
            </a:pPr>
            <a:r>
              <a:rPr lang="id-ID" dirty="0" smtClean="0"/>
              <a:t>	</a:t>
            </a:r>
            <a:r>
              <a:rPr lang="id-ID" b="1" dirty="0" smtClean="0"/>
              <a:t>Spiritualitas berhubungan dengan kualitas hidup khususnya domain sekolah dan emosi </a:t>
            </a:r>
          </a:p>
          <a:p>
            <a:pPr>
              <a:buFontTx/>
              <a:buChar char="-"/>
            </a:pPr>
            <a:r>
              <a:rPr lang="id-ID" dirty="0" smtClean="0"/>
              <a:t>Prestasi sekolah anak sebelum sakit </a:t>
            </a:r>
            <a:r>
              <a:rPr lang="id-ID" b="1" dirty="0" smtClean="0"/>
              <a:t>baik</a:t>
            </a:r>
            <a:r>
              <a:rPr lang="id-ID" dirty="0" smtClean="0"/>
              <a:t> dan anak </a:t>
            </a:r>
            <a:r>
              <a:rPr lang="id-ID" b="1" dirty="0" smtClean="0"/>
              <a:t>tidak pernah tinggal kelas </a:t>
            </a:r>
          </a:p>
          <a:p>
            <a:pPr>
              <a:buFontTx/>
              <a:buChar char="-"/>
            </a:pPr>
            <a:r>
              <a:rPr lang="id-ID" dirty="0" smtClean="0"/>
              <a:t>Namun terjadi </a:t>
            </a:r>
            <a:r>
              <a:rPr lang="id-ID" b="1" dirty="0" smtClean="0"/>
              <a:t>penurunan prestasi</a:t>
            </a:r>
            <a:r>
              <a:rPr lang="id-ID" dirty="0" smtClean="0"/>
              <a:t> saat didiagnosa kanker dan harus menjalani kemoterapi. </a:t>
            </a:r>
          </a:p>
          <a:p>
            <a:pPr>
              <a:buFontTx/>
              <a:buChar char="-"/>
            </a:pPr>
            <a:r>
              <a:rPr lang="id-ID" b="1" dirty="0" smtClean="0"/>
              <a:t>Dale </a:t>
            </a:r>
            <a:r>
              <a:rPr lang="id-ID" b="1" i="1" dirty="0" smtClean="0"/>
              <a:t>et al </a:t>
            </a:r>
            <a:r>
              <a:rPr lang="id-ID" b="1" dirty="0" smtClean="0"/>
              <a:t>(2011</a:t>
            </a:r>
            <a:r>
              <a:rPr lang="id-ID" dirty="0" smtClean="0"/>
              <a:t>) Skor Kualitas hidup anak SCD domain sekolah lebih rendah dibandingkan anak sehat. </a:t>
            </a:r>
            <a:endParaRPr lang="id-ID" dirty="0"/>
          </a:p>
        </p:txBody>
      </p:sp>
    </p:spTree>
    <p:extLst>
      <p:ext uri="{BB962C8B-B14F-4D97-AF65-F5344CB8AC3E}">
        <p14:creationId xmlns:p14="http://schemas.microsoft.com/office/powerpoint/2010/main" val="2352351288"/>
      </p:ext>
    </p:extLst>
  </p:cSld>
  <p:clrMapOvr>
    <a:masterClrMapping/>
  </p:clrMapOvr>
  <p:transition>
    <p:blinds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066800"/>
          </a:xfrm>
          <a:solidFill>
            <a:srgbClr val="800000"/>
          </a:solidFill>
          <a:ln>
            <a:solidFill>
              <a:srgbClr val="4F81BD"/>
            </a:solidFill>
          </a:ln>
        </p:spPr>
        <p:txBody>
          <a:bodyPr/>
          <a:lstStyle/>
          <a:p>
            <a:r>
              <a:rPr lang="id-ID" dirty="0" smtClean="0">
                <a:solidFill>
                  <a:srgbClr val="FFFFFF"/>
                </a:solidFill>
              </a:rPr>
              <a:t>Kesimpulan dan Saran </a:t>
            </a:r>
            <a:endParaRPr lang="id-ID" dirty="0">
              <a:solidFill>
                <a:srgbClr val="FFFFFF"/>
              </a:solidFill>
            </a:endParaRPr>
          </a:p>
        </p:txBody>
      </p:sp>
      <p:sp>
        <p:nvSpPr>
          <p:cNvPr id="3" name="Content Placeholder 2"/>
          <p:cNvSpPr>
            <a:spLocks noGrp="1"/>
          </p:cNvSpPr>
          <p:nvPr>
            <p:ph idx="1"/>
          </p:nvPr>
        </p:nvSpPr>
        <p:spPr>
          <a:xfrm>
            <a:off x="457200" y="1844824"/>
            <a:ext cx="8229600" cy="4727448"/>
          </a:xfrm>
          <a:ln>
            <a:solidFill>
              <a:srgbClr val="4F81BD"/>
            </a:solidFill>
          </a:ln>
        </p:spPr>
        <p:txBody>
          <a:bodyPr>
            <a:normAutofit/>
          </a:bodyPr>
          <a:lstStyle/>
          <a:p>
            <a:pPr marL="514350" indent="-514350" algn="just">
              <a:buAutoNum type="alphaUcPeriod"/>
            </a:pPr>
            <a:r>
              <a:rPr lang="id-ID" sz="2800" dirty="0" smtClean="0"/>
              <a:t>Kesimpulan </a:t>
            </a:r>
          </a:p>
          <a:p>
            <a:pPr marL="514350" indent="-514350" algn="just">
              <a:buNone/>
            </a:pPr>
            <a:r>
              <a:rPr lang="id-ID" sz="2800" dirty="0" smtClean="0"/>
              <a:t>	Terdapat hubungan antara spiritualitas anak religius dengan kualitas hidup anak yang tinggi  pada penyandang kanker anak . </a:t>
            </a:r>
            <a:endParaRPr lang="id-ID" sz="2800" dirty="0" smtClean="0">
              <a:solidFill>
                <a:srgbClr val="FF0000"/>
              </a:solidFill>
            </a:endParaRPr>
          </a:p>
          <a:p>
            <a:pPr marL="514350" indent="-514350" algn="just">
              <a:buNone/>
            </a:pPr>
            <a:r>
              <a:rPr lang="id-ID" sz="2800" dirty="0" smtClean="0"/>
              <a:t>B. Saran </a:t>
            </a:r>
          </a:p>
          <a:p>
            <a:pPr marL="514350" indent="-514350" algn="just">
              <a:buFontTx/>
              <a:buChar char="-"/>
            </a:pPr>
            <a:r>
              <a:rPr lang="id-ID" sz="2800" dirty="0" smtClean="0"/>
              <a:t>Sosialisasi anak</a:t>
            </a:r>
          </a:p>
          <a:p>
            <a:pPr marL="514350" indent="-514350" algn="just">
              <a:buFontTx/>
              <a:buChar char="-"/>
            </a:pPr>
            <a:r>
              <a:rPr lang="id-ID" sz="2800" dirty="0" smtClean="0"/>
              <a:t>Peningkatan pelayanan paliatif  di RS </a:t>
            </a:r>
          </a:p>
          <a:p>
            <a:pPr marL="514350" indent="-514350" algn="just">
              <a:buFontTx/>
              <a:buChar char="-"/>
            </a:pPr>
            <a:r>
              <a:rPr lang="id-ID" sz="2800" dirty="0" smtClean="0"/>
              <a:t>Peningkatan sosialisasi pendidikan bagi anak kanker </a:t>
            </a:r>
          </a:p>
          <a:p>
            <a:pPr marL="514350" indent="-514350" algn="just">
              <a:buFontTx/>
              <a:buChar char="-"/>
            </a:pPr>
            <a:r>
              <a:rPr lang="id-ID" sz="2800" dirty="0" smtClean="0"/>
              <a:t>Bagi penelitian selanjutnya </a:t>
            </a:r>
          </a:p>
          <a:p>
            <a:pPr marL="514350" indent="-514350" algn="just">
              <a:buFontTx/>
              <a:buChar char="-"/>
            </a:pPr>
            <a:endParaRPr lang="id-ID" dirty="0" smtClean="0"/>
          </a:p>
          <a:p>
            <a:pPr marL="514350" indent="-514350" algn="just">
              <a:buFontTx/>
              <a:buChar char="-"/>
            </a:pPr>
            <a:endParaRPr lang="id-ID" dirty="0"/>
          </a:p>
        </p:txBody>
      </p:sp>
    </p:spTree>
    <p:extLst>
      <p:ext uri="{BB962C8B-B14F-4D97-AF65-F5344CB8AC3E}">
        <p14:creationId xmlns:p14="http://schemas.microsoft.com/office/powerpoint/2010/main" val="1029679128"/>
      </p:ext>
    </p:extLst>
  </p:cSld>
  <p:clrMapOvr>
    <a:masterClrMapping/>
  </p:clrMapOvr>
  <p:transition>
    <p:strips dir="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Reference</a:t>
            </a:r>
            <a:endParaRPr lang="id-ID" dirty="0"/>
          </a:p>
        </p:txBody>
      </p:sp>
      <p:sp>
        <p:nvSpPr>
          <p:cNvPr id="3" name="Content Placeholder 2"/>
          <p:cNvSpPr>
            <a:spLocks noGrp="1"/>
          </p:cNvSpPr>
          <p:nvPr>
            <p:ph idx="1"/>
          </p:nvPr>
        </p:nvSpPr>
        <p:spPr/>
        <p:txBody>
          <a:bodyPr>
            <a:normAutofit/>
          </a:bodyPr>
          <a:lstStyle/>
          <a:p>
            <a:pPr marL="109728" indent="0">
              <a:buNone/>
            </a:pPr>
            <a:r>
              <a:rPr lang="id-ID" dirty="0" smtClean="0"/>
              <a:t>1. Burns</a:t>
            </a:r>
            <a:r>
              <a:rPr lang="id-ID" dirty="0"/>
              <a:t>, C., Brady, M., Dunn, A. B. 2004. Pediatric Primary Care A Handbook for Nurse Practitioners :Value and Belief. United State America Elsevier.pp481-487 </a:t>
            </a:r>
          </a:p>
          <a:p>
            <a:pPr marL="109728" indent="0">
              <a:buNone/>
            </a:pPr>
            <a:r>
              <a:rPr lang="id-ID" dirty="0" smtClean="0"/>
              <a:t>2. Adegbolaa</a:t>
            </a:r>
            <a:r>
              <a:rPr lang="id-ID" dirty="0"/>
              <a:t>,  M. 2006. Spirituality and Quality of Life in chronic Illness. </a:t>
            </a:r>
            <a:r>
              <a:rPr lang="id-ID" i="1" dirty="0"/>
              <a:t>J Theory Constr</a:t>
            </a:r>
            <a:r>
              <a:rPr lang="id-ID" dirty="0"/>
              <a:t> </a:t>
            </a:r>
            <a:r>
              <a:rPr lang="id-ID" i="1" dirty="0"/>
              <a:t>Test. </a:t>
            </a:r>
            <a:r>
              <a:rPr lang="id-ID" dirty="0"/>
              <a:t>10</a:t>
            </a:r>
            <a:r>
              <a:rPr lang="id-ID" b="1" dirty="0"/>
              <a:t>,</a:t>
            </a:r>
            <a:r>
              <a:rPr lang="id-ID" dirty="0"/>
              <a:t> 42. Accessed at 18 February 2014</a:t>
            </a:r>
          </a:p>
          <a:p>
            <a:pPr marL="109728" indent="0">
              <a:buNone/>
            </a:pPr>
            <a:endParaRPr lang="id-ID" dirty="0" smtClean="0">
              <a:hlinkClick r:id="rId2"/>
            </a:endParaRPr>
          </a:p>
          <a:p>
            <a:pPr marL="109728" indent="0">
              <a:buNone/>
            </a:pPr>
            <a:endParaRPr lang="id-ID" dirty="0">
              <a:hlinkClick r:id="rId2"/>
            </a:endParaRPr>
          </a:p>
          <a:p>
            <a:pPr marL="109728" indent="0">
              <a:buNone/>
            </a:pPr>
            <a:r>
              <a:rPr lang="id-ID" dirty="0" smtClean="0">
                <a:hlinkClick r:id="rId2"/>
              </a:rPr>
              <a:t>https</a:t>
            </a:r>
            <a:r>
              <a:rPr lang="id-ID" dirty="0">
                <a:hlinkClick r:id="rId2"/>
              </a:rPr>
              <a:t>://</a:t>
            </a:r>
            <a:r>
              <a:rPr lang="id-ID" dirty="0" smtClean="0">
                <a:hlinkClick r:id="rId2"/>
              </a:rPr>
              <a:t>www.youtube.com/watch?v=I5QLNsb9K-Y</a:t>
            </a:r>
            <a:r>
              <a:rPr lang="id-ID" dirty="0" smtClean="0"/>
              <a:t> </a:t>
            </a:r>
            <a:endParaRPr lang="id-ID" dirty="0"/>
          </a:p>
        </p:txBody>
      </p:sp>
    </p:spTree>
    <p:extLst>
      <p:ext uri="{BB962C8B-B14F-4D97-AF65-F5344CB8AC3E}">
        <p14:creationId xmlns:p14="http://schemas.microsoft.com/office/powerpoint/2010/main" val="2223785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r>
              <a:rPr lang="id-ID" dirty="0" smtClean="0"/>
              <a:t>Bagaimanakah Konsep Hospitalisasi?</a:t>
            </a:r>
            <a:endParaRPr lang="id-ID" dirty="0"/>
          </a:p>
          <a:p>
            <a:pPr lvl="0"/>
            <a:r>
              <a:rPr lang="id-ID" dirty="0" smtClean="0"/>
              <a:t>Apa itu  hospitalisasi ?</a:t>
            </a:r>
            <a:endParaRPr lang="id-ID" dirty="0"/>
          </a:p>
          <a:p>
            <a:pPr lvl="0"/>
            <a:r>
              <a:rPr lang="id-ID" dirty="0"/>
              <a:t>Stressor umum pada </a:t>
            </a:r>
            <a:r>
              <a:rPr lang="id-ID" dirty="0" smtClean="0"/>
              <a:t>hospitalisasi?</a:t>
            </a:r>
            <a:endParaRPr lang="id-ID" dirty="0"/>
          </a:p>
          <a:p>
            <a:pPr lvl="0"/>
            <a:r>
              <a:rPr lang="id-ID" dirty="0"/>
              <a:t>Faktor-faktor yang mempengaruhi hospitalisasi pada </a:t>
            </a:r>
            <a:r>
              <a:rPr lang="id-ID" dirty="0" smtClean="0"/>
              <a:t>anak?</a:t>
            </a:r>
            <a:endParaRPr lang="id-ID" dirty="0"/>
          </a:p>
          <a:p>
            <a:pPr lvl="0"/>
            <a:r>
              <a:rPr lang="id-ID" dirty="0"/>
              <a:t>Reaksi orang tua terhadap hospitalisasi anak</a:t>
            </a:r>
          </a:p>
          <a:p>
            <a:pPr lvl="0"/>
            <a:r>
              <a:rPr lang="id-ID" dirty="0"/>
              <a:t>Pendekatan yang digunakan dalam </a:t>
            </a:r>
            <a:r>
              <a:rPr lang="id-ID" dirty="0" smtClean="0"/>
              <a:t>hospitalisasi</a:t>
            </a:r>
          </a:p>
          <a:p>
            <a:pPr lvl="0"/>
            <a:r>
              <a:rPr lang="id-ID" dirty="0"/>
              <a:t>Stressor dan reaksi anak terhadap hospitalisasi</a:t>
            </a:r>
          </a:p>
          <a:p>
            <a:pPr lvl="0"/>
            <a:r>
              <a:rPr lang="id-ID" dirty="0"/>
              <a:t>Gangguan peran orang tua dan keluarga</a:t>
            </a:r>
          </a:p>
          <a:p>
            <a:r>
              <a:rPr lang="id-ID" dirty="0"/>
              <a:t>Askep anak dengan hospitalisasi</a:t>
            </a:r>
          </a:p>
          <a:p>
            <a:pPr lvl="0"/>
            <a:endParaRPr lang="id-ID" dirty="0"/>
          </a:p>
          <a:p>
            <a:pPr marL="0" indent="0">
              <a:buNone/>
            </a:pPr>
            <a:endParaRPr lang="id-ID" dirty="0"/>
          </a:p>
        </p:txBody>
      </p:sp>
    </p:spTree>
    <p:extLst>
      <p:ext uri="{BB962C8B-B14F-4D97-AF65-F5344CB8AC3E}">
        <p14:creationId xmlns:p14="http://schemas.microsoft.com/office/powerpoint/2010/main" val="3492635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Children’s Understanding of Health and Illness</a:t>
            </a:r>
            <a:endParaRPr lang="id-ID"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marL="514350" indent="-514350">
              <a:buAutoNum type="alphaUcPeriod"/>
            </a:pPr>
            <a:r>
              <a:rPr lang="id-ID" dirty="0" smtClean="0"/>
              <a:t>Developmental Considerations</a:t>
            </a:r>
          </a:p>
          <a:p>
            <a:pPr marL="0" indent="0">
              <a:buNone/>
            </a:pPr>
            <a:r>
              <a:rPr lang="id-ID" dirty="0" smtClean="0"/>
              <a:t>Infant </a:t>
            </a:r>
          </a:p>
          <a:p>
            <a:pPr marL="0" indent="0">
              <a:buNone/>
            </a:pPr>
            <a:r>
              <a:rPr lang="id-ID" dirty="0" smtClean="0"/>
              <a:t>-separation (highest age risk)</a:t>
            </a:r>
          </a:p>
          <a:p>
            <a:pPr>
              <a:buFontTx/>
              <a:buChar char="-"/>
            </a:pPr>
            <a:r>
              <a:rPr lang="id-ID" dirty="0" smtClean="0"/>
              <a:t>Stranger anxiety (6-18 mo)</a:t>
            </a:r>
          </a:p>
          <a:p>
            <a:pPr>
              <a:buFontTx/>
              <a:buChar char="-"/>
            </a:pPr>
            <a:endParaRPr lang="id-ID" dirty="0" smtClean="0"/>
          </a:p>
          <a:p>
            <a:pPr marL="0" indent="0">
              <a:buNone/>
            </a:pPr>
            <a:r>
              <a:rPr lang="id-ID" dirty="0" smtClean="0"/>
              <a:t>Toddler</a:t>
            </a:r>
          </a:p>
          <a:p>
            <a:pPr marL="0" indent="0">
              <a:buNone/>
            </a:pPr>
            <a:r>
              <a:rPr lang="id-ID" dirty="0" smtClean="0"/>
              <a:t>-separation anxiety</a:t>
            </a:r>
          </a:p>
          <a:p>
            <a:pPr indent="-342900">
              <a:buFontTx/>
              <a:buChar char="-"/>
            </a:pPr>
            <a:r>
              <a:rPr lang="id-ID" dirty="0" smtClean="0"/>
              <a:t>Loss </a:t>
            </a:r>
            <a:r>
              <a:rPr lang="id-ID" dirty="0" smtClean="0"/>
              <a:t>of self control </a:t>
            </a:r>
            <a:endParaRPr lang="id-ID" dirty="0" smtClean="0"/>
          </a:p>
          <a:p>
            <a:pPr indent="-342900">
              <a:buFontTx/>
              <a:buChar char="-"/>
            </a:pPr>
            <a:endParaRPr lang="id-ID" dirty="0"/>
          </a:p>
        </p:txBody>
      </p:sp>
    </p:spTree>
    <p:extLst>
      <p:ext uri="{BB962C8B-B14F-4D97-AF65-F5344CB8AC3E}">
        <p14:creationId xmlns:p14="http://schemas.microsoft.com/office/powerpoint/2010/main" val="2897091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Children’s Understanding of Health and Illness</a:t>
            </a:r>
            <a:endParaRPr lang="id-ID" dirty="0"/>
          </a:p>
        </p:txBody>
      </p:sp>
      <p:sp>
        <p:nvSpPr>
          <p:cNvPr id="3" name="Content Placeholder 2"/>
          <p:cNvSpPr>
            <a:spLocks noGrp="1"/>
          </p:cNvSpPr>
          <p:nvPr>
            <p:ph idx="1"/>
          </p:nvPr>
        </p:nvSpPr>
        <p:spPr>
          <a:xfrm>
            <a:off x="395536" y="2852936"/>
            <a:ext cx="7931224" cy="3195800"/>
          </a:xfrm>
        </p:spPr>
        <p:style>
          <a:lnRef idx="2">
            <a:schemeClr val="dk1"/>
          </a:lnRef>
          <a:fillRef idx="1">
            <a:schemeClr val="lt1"/>
          </a:fillRef>
          <a:effectRef idx="0">
            <a:schemeClr val="dk1"/>
          </a:effectRef>
          <a:fontRef idx="minor">
            <a:schemeClr val="dk1"/>
          </a:fontRef>
        </p:style>
        <p:txBody>
          <a:bodyPr>
            <a:normAutofit/>
          </a:bodyPr>
          <a:lstStyle/>
          <a:p>
            <a:pPr marL="514350" indent="-514350">
              <a:buAutoNum type="alphaUcPeriod"/>
            </a:pPr>
            <a:r>
              <a:rPr lang="id-ID" dirty="0" smtClean="0"/>
              <a:t>Developmental Considerations</a:t>
            </a:r>
          </a:p>
          <a:p>
            <a:pPr marL="0" indent="0">
              <a:buNone/>
            </a:pPr>
            <a:r>
              <a:rPr lang="id-ID" dirty="0" smtClean="0">
                <a:solidFill>
                  <a:srgbClr val="FF0000"/>
                </a:solidFill>
              </a:rPr>
              <a:t>Preschooler</a:t>
            </a:r>
          </a:p>
          <a:p>
            <a:pPr marL="0" indent="0">
              <a:buNone/>
            </a:pPr>
            <a:r>
              <a:rPr lang="id-ID" dirty="0" smtClean="0"/>
              <a:t>-regression (highest age risk)</a:t>
            </a:r>
          </a:p>
          <a:p>
            <a:pPr>
              <a:buFontTx/>
              <a:buChar char="-"/>
            </a:pPr>
            <a:r>
              <a:rPr lang="id-ID" dirty="0" smtClean="0"/>
              <a:t>Separation anxiety and fear of abandonment</a:t>
            </a:r>
          </a:p>
          <a:p>
            <a:pPr>
              <a:buFontTx/>
              <a:buChar char="-"/>
            </a:pPr>
            <a:r>
              <a:rPr lang="id-ID" dirty="0" smtClean="0"/>
              <a:t>Inability to distinguish fact/ fiction</a:t>
            </a:r>
          </a:p>
          <a:p>
            <a:pPr marL="0" indent="0">
              <a:buNone/>
            </a:pPr>
            <a:r>
              <a:rPr lang="id-ID" dirty="0" smtClean="0"/>
              <a:t>- Unable to understand reason for hospitalization</a:t>
            </a:r>
            <a:endParaRPr lang="id-ID" dirty="0"/>
          </a:p>
        </p:txBody>
      </p:sp>
    </p:spTree>
    <p:extLst>
      <p:ext uri="{BB962C8B-B14F-4D97-AF65-F5344CB8AC3E}">
        <p14:creationId xmlns:p14="http://schemas.microsoft.com/office/powerpoint/2010/main" val="32359185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Children’s Understanding of Health and Illness</a:t>
            </a:r>
            <a:endParaRPr lang="id-ID" dirty="0"/>
          </a:p>
        </p:txBody>
      </p:sp>
      <p:sp>
        <p:nvSpPr>
          <p:cNvPr id="3" name="Content Placeholder 2"/>
          <p:cNvSpPr>
            <a:spLocks noGrp="1"/>
          </p:cNvSpPr>
          <p:nvPr>
            <p:ph idx="1"/>
          </p:nvPr>
        </p:nvSpPr>
        <p:spPr>
          <a:xfrm>
            <a:off x="395536" y="1988840"/>
            <a:ext cx="7488832" cy="2736304"/>
          </a:xfrm>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id-ID" dirty="0" smtClean="0"/>
              <a:t>B. Developmental Aspects</a:t>
            </a:r>
          </a:p>
          <a:p>
            <a:pPr>
              <a:buFontTx/>
              <a:buChar char="-"/>
            </a:pPr>
            <a:r>
              <a:rPr lang="id-ID" dirty="0" smtClean="0"/>
              <a:t>School Age : Loss of control/ privacy</a:t>
            </a:r>
          </a:p>
          <a:p>
            <a:pPr>
              <a:buFontTx/>
              <a:buChar char="-"/>
            </a:pPr>
            <a:r>
              <a:rPr lang="id-ID" dirty="0" smtClean="0"/>
              <a:t>Adolescent : aware of the physiologic and behavioral causes of illness, concerned with appearance, separation from peer group </a:t>
            </a:r>
          </a:p>
          <a:p>
            <a:pPr marL="0" indent="0">
              <a:buNone/>
            </a:pPr>
            <a:endParaRPr lang="id-ID" dirty="0"/>
          </a:p>
        </p:txBody>
      </p:sp>
    </p:spTree>
    <p:extLst>
      <p:ext uri="{BB962C8B-B14F-4D97-AF65-F5344CB8AC3E}">
        <p14:creationId xmlns:p14="http://schemas.microsoft.com/office/powerpoint/2010/main" val="35530205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14202"/>
          </a:xfrm>
        </p:spPr>
        <p:style>
          <a:lnRef idx="1">
            <a:schemeClr val="accent3"/>
          </a:lnRef>
          <a:fillRef idx="2">
            <a:schemeClr val="accent3"/>
          </a:fillRef>
          <a:effectRef idx="1">
            <a:schemeClr val="accent3"/>
          </a:effectRef>
          <a:fontRef idx="minor">
            <a:schemeClr val="dk1"/>
          </a:fontRef>
        </p:style>
        <p:txBody>
          <a:bodyPr>
            <a:normAutofit/>
          </a:bodyPr>
          <a:lstStyle/>
          <a:p>
            <a:r>
              <a:rPr lang="id-ID" sz="3600" dirty="0" smtClean="0"/>
              <a:t>Stressors of Hospitalization for Children at </a:t>
            </a:r>
            <a:br>
              <a:rPr lang="id-ID" sz="3600" dirty="0" smtClean="0"/>
            </a:br>
            <a:r>
              <a:rPr lang="id-ID" sz="3600" dirty="0" smtClean="0"/>
              <a:t>Various Developmental Stage</a:t>
            </a:r>
            <a:endParaRPr lang="id-ID"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54414522"/>
              </p:ext>
            </p:extLst>
          </p:nvPr>
        </p:nvGraphicFramePr>
        <p:xfrm>
          <a:off x="457200" y="2205038"/>
          <a:ext cx="7715200" cy="3528218"/>
        </p:xfrm>
        <a:graphic>
          <a:graphicData uri="http://schemas.openxmlformats.org/drawingml/2006/table">
            <a:tbl>
              <a:tblPr firstRow="1" bandRow="1">
                <a:tableStyleId>{5C22544A-7EE6-4342-B048-85BDC9FD1C3A}</a:tableStyleId>
              </a:tblPr>
              <a:tblGrid>
                <a:gridCol w="1543040"/>
                <a:gridCol w="1543040"/>
                <a:gridCol w="1543040"/>
                <a:gridCol w="1543040"/>
                <a:gridCol w="1543040"/>
              </a:tblGrid>
              <a:tr h="1764109">
                <a:tc>
                  <a:txBody>
                    <a:bodyPr/>
                    <a:lstStyle/>
                    <a:p>
                      <a:r>
                        <a:rPr lang="id-ID" dirty="0" smtClean="0"/>
                        <a:t>Infant</a:t>
                      </a:r>
                    </a:p>
                    <a:p>
                      <a:r>
                        <a:rPr lang="id-ID" dirty="0" smtClean="0"/>
                        <a:t>Psychological Aspect</a:t>
                      </a:r>
                      <a:endParaRPr lang="id-ID" dirty="0"/>
                    </a:p>
                  </a:txBody>
                  <a:tcPr/>
                </a:tc>
                <a:tc>
                  <a:txBody>
                    <a:bodyPr/>
                    <a:lstStyle/>
                    <a:p>
                      <a:r>
                        <a:rPr lang="id-ID" dirty="0" smtClean="0"/>
                        <a:t>Toddler</a:t>
                      </a:r>
                    </a:p>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Psychological Aspect</a:t>
                      </a:r>
                    </a:p>
                    <a:p>
                      <a:endParaRPr lang="id-ID" dirty="0"/>
                    </a:p>
                  </a:txBody>
                  <a:tcPr/>
                </a:tc>
                <a:tc>
                  <a:txBody>
                    <a:bodyPr/>
                    <a:lstStyle/>
                    <a:p>
                      <a:r>
                        <a:rPr lang="id-ID" dirty="0" smtClean="0"/>
                        <a:t>Preschooler</a:t>
                      </a:r>
                    </a:p>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Psychological Aspect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School-Aged</a:t>
                      </a:r>
                      <a:r>
                        <a:rPr lang="id-ID" baseline="0" dirty="0" smtClean="0"/>
                        <a:t> Children</a:t>
                      </a:r>
                    </a:p>
                    <a:p>
                      <a:pPr marL="0" marR="0" indent="0" algn="l" defTabSz="914400" rtl="0" eaLnBrk="1" fontAlgn="auto" latinLnBrk="0" hangingPunct="1">
                        <a:lnSpc>
                          <a:spcPct val="100000"/>
                        </a:lnSpc>
                        <a:spcBef>
                          <a:spcPts val="0"/>
                        </a:spcBef>
                        <a:spcAft>
                          <a:spcPts val="0"/>
                        </a:spcAft>
                        <a:buClrTx/>
                        <a:buSzTx/>
                        <a:buFontTx/>
                        <a:buNone/>
                        <a:tabLst/>
                        <a:defRPr/>
                      </a:pPr>
                      <a:r>
                        <a:rPr lang="id-ID" baseline="0" dirty="0" smtClean="0"/>
                        <a:t>Psychological Aspect</a:t>
                      </a:r>
                      <a:endParaRPr lang="id-ID"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Adolescents </a:t>
                      </a:r>
                    </a:p>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Psychological Aspect</a:t>
                      </a:r>
                    </a:p>
                  </a:txBody>
                  <a:tcPr/>
                </a:tc>
              </a:tr>
              <a:tr h="1764109">
                <a:tc>
                  <a:txBody>
                    <a:bodyPr/>
                    <a:lstStyle/>
                    <a:p>
                      <a:r>
                        <a:rPr lang="id-ID" dirty="0" smtClean="0"/>
                        <a:t>Issues with</a:t>
                      </a:r>
                      <a:r>
                        <a:rPr lang="id-ID" baseline="0" dirty="0" smtClean="0"/>
                        <a:t> attachment</a:t>
                      </a:r>
                      <a:endParaRPr lang="id-ID" dirty="0"/>
                    </a:p>
                  </a:txBody>
                  <a:tcPr/>
                </a:tc>
                <a:tc>
                  <a:txBody>
                    <a:bodyPr/>
                    <a:lstStyle/>
                    <a:p>
                      <a:r>
                        <a:rPr lang="id-ID" dirty="0" smtClean="0"/>
                        <a:t>Disruption</a:t>
                      </a:r>
                      <a:r>
                        <a:rPr lang="id-ID" baseline="0" dirty="0" smtClean="0"/>
                        <a:t> of routine/separation from parents</a:t>
                      </a:r>
                      <a:endParaRPr lang="id-ID" dirty="0"/>
                    </a:p>
                  </a:txBody>
                  <a:tcPr/>
                </a:tc>
                <a:tc>
                  <a:txBody>
                    <a:bodyPr/>
                    <a:lstStyle/>
                    <a:p>
                      <a:r>
                        <a:rPr lang="id-ID" dirty="0" smtClean="0"/>
                        <a:t>Loss</a:t>
                      </a:r>
                      <a:r>
                        <a:rPr lang="id-ID" baseline="0" dirty="0" smtClean="0"/>
                        <a:t> of self – control</a:t>
                      </a:r>
                    </a:p>
                    <a:p>
                      <a:r>
                        <a:rPr lang="id-ID" baseline="0" dirty="0" smtClean="0"/>
                        <a:t>Fear of dark</a:t>
                      </a:r>
                    </a:p>
                    <a:p>
                      <a:r>
                        <a:rPr lang="id-ID" baseline="0" dirty="0" smtClean="0"/>
                        <a:t>Injury </a:t>
                      </a:r>
                      <a:endParaRPr lang="id-ID" dirty="0"/>
                    </a:p>
                  </a:txBody>
                  <a:tcPr/>
                </a:tc>
                <a:tc>
                  <a:txBody>
                    <a:bodyPr/>
                    <a:lstStyle/>
                    <a:p>
                      <a:r>
                        <a:rPr lang="id-ID" dirty="0" smtClean="0"/>
                        <a:t>Pain </a:t>
                      </a:r>
                    </a:p>
                    <a:p>
                      <a:r>
                        <a:rPr lang="id-ID" dirty="0" smtClean="0"/>
                        <a:t>Body</a:t>
                      </a:r>
                      <a:r>
                        <a:rPr lang="id-ID" baseline="0" dirty="0" smtClean="0"/>
                        <a:t> Injury</a:t>
                      </a:r>
                    </a:p>
                    <a:p>
                      <a:r>
                        <a:rPr lang="id-ID" baseline="0" dirty="0" smtClean="0"/>
                        <a:t>Death</a:t>
                      </a:r>
                      <a:endParaRPr lang="id-ID" dirty="0" smtClean="0"/>
                    </a:p>
                  </a:txBody>
                  <a:tcPr/>
                </a:tc>
                <a:tc>
                  <a:txBody>
                    <a:bodyPr/>
                    <a:lstStyle/>
                    <a:p>
                      <a:r>
                        <a:rPr lang="id-ID" dirty="0" smtClean="0"/>
                        <a:t>Loss of control/privacy </a:t>
                      </a:r>
                    </a:p>
                    <a:p>
                      <a:r>
                        <a:rPr lang="id-ID" dirty="0" smtClean="0"/>
                        <a:t>Fear of altered</a:t>
                      </a:r>
                      <a:r>
                        <a:rPr lang="id-ID" baseline="0" dirty="0" smtClean="0"/>
                        <a:t> body image</a:t>
                      </a:r>
                      <a:endParaRPr lang="id-ID" dirty="0" smtClean="0"/>
                    </a:p>
                  </a:txBody>
                  <a:tcPr/>
                </a:tc>
              </a:tr>
            </a:tbl>
          </a:graphicData>
        </a:graphic>
      </p:graphicFrame>
    </p:spTree>
    <p:extLst>
      <p:ext uri="{BB962C8B-B14F-4D97-AF65-F5344CB8AC3E}">
        <p14:creationId xmlns:p14="http://schemas.microsoft.com/office/powerpoint/2010/main" val="2089247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id-ID" dirty="0" smtClean="0"/>
              <a:t>The Effect of Hospitalization on the Child and Family</a:t>
            </a:r>
            <a:endParaRPr lang="id-ID" dirty="0"/>
          </a:p>
        </p:txBody>
      </p:sp>
      <p:sp>
        <p:nvSpPr>
          <p:cNvPr id="3" name="Content Placeholder 2"/>
          <p:cNvSpPr>
            <a:spLocks noGrp="1"/>
          </p:cNvSpPr>
          <p:nvPr>
            <p:ph idx="1"/>
          </p:nvPr>
        </p:nvSpPr>
        <p:spPr>
          <a:xfrm>
            <a:off x="323528" y="1988840"/>
            <a:ext cx="7704856" cy="1872208"/>
          </a:xfrm>
        </p:spPr>
        <p:style>
          <a:lnRef idx="1">
            <a:schemeClr val="accent2"/>
          </a:lnRef>
          <a:fillRef idx="2">
            <a:schemeClr val="accent2"/>
          </a:fillRef>
          <a:effectRef idx="1">
            <a:schemeClr val="accent2"/>
          </a:effectRef>
          <a:fontRef idx="minor">
            <a:schemeClr val="dk1"/>
          </a:fontRef>
        </p:style>
        <p:txBody>
          <a:bodyPr/>
          <a:lstStyle/>
          <a:p>
            <a:pPr>
              <a:buFontTx/>
              <a:buChar char="-"/>
            </a:pPr>
            <a:r>
              <a:rPr lang="id-ID" dirty="0" smtClean="0"/>
              <a:t>children’s understanding of health and illness is primarily based on their cognitive ability at their developmental level</a:t>
            </a:r>
          </a:p>
          <a:p>
            <a:pPr>
              <a:buFontTx/>
              <a:buChar char="-"/>
            </a:pPr>
            <a:r>
              <a:rPr lang="id-ID" dirty="0" smtClean="0"/>
              <a:t>Previos experiences with healthcare professional</a:t>
            </a:r>
            <a:endParaRPr lang="id-ID" dirty="0"/>
          </a:p>
        </p:txBody>
      </p:sp>
    </p:spTree>
    <p:extLst>
      <p:ext uri="{BB962C8B-B14F-4D97-AF65-F5344CB8AC3E}">
        <p14:creationId xmlns:p14="http://schemas.microsoft.com/office/powerpoint/2010/main" val="263495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style>
          <a:lnRef idx="1">
            <a:schemeClr val="accent3"/>
          </a:lnRef>
          <a:fillRef idx="2">
            <a:schemeClr val="accent3"/>
          </a:fillRef>
          <a:effectRef idx="1">
            <a:schemeClr val="accent3"/>
          </a:effectRef>
          <a:fontRef idx="minor">
            <a:schemeClr val="dk1"/>
          </a:fontRef>
        </p:style>
        <p:txBody>
          <a:bodyPr>
            <a:normAutofit/>
          </a:bodyPr>
          <a:lstStyle/>
          <a:p>
            <a:r>
              <a:rPr lang="id-ID" dirty="0" smtClean="0"/>
              <a:t>The effect of Hospitalization on the Child and the Family </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19518334"/>
              </p:ext>
            </p:extLst>
          </p:nvPr>
        </p:nvGraphicFramePr>
        <p:xfrm>
          <a:off x="467544" y="2132856"/>
          <a:ext cx="7762056" cy="3816424"/>
        </p:xfrm>
        <a:graphic>
          <a:graphicData uri="http://schemas.openxmlformats.org/drawingml/2006/table">
            <a:tbl>
              <a:tblPr firstRow="1" bandRow="1">
                <a:tableStyleId>{5C22544A-7EE6-4342-B048-85BDC9FD1C3A}</a:tableStyleId>
              </a:tblPr>
              <a:tblGrid>
                <a:gridCol w="3881028"/>
                <a:gridCol w="3881028"/>
              </a:tblGrid>
              <a:tr h="771742">
                <a:tc>
                  <a:txBody>
                    <a:bodyPr/>
                    <a:lstStyle/>
                    <a:p>
                      <a:r>
                        <a:rPr lang="id-ID" dirty="0" smtClean="0"/>
                        <a:t>Parents</a:t>
                      </a:r>
                      <a:endParaRPr lang="id-ID" dirty="0"/>
                    </a:p>
                  </a:txBody>
                  <a:tcPr/>
                </a:tc>
                <a:tc>
                  <a:txBody>
                    <a:bodyPr/>
                    <a:lstStyle/>
                    <a:p>
                      <a:r>
                        <a:rPr lang="id-ID" dirty="0" smtClean="0"/>
                        <a:t>Siblings</a:t>
                      </a:r>
                      <a:endParaRPr lang="id-ID" dirty="0"/>
                    </a:p>
                  </a:txBody>
                  <a:tcPr/>
                </a:tc>
              </a:tr>
              <a:tr h="3044682">
                <a:tc>
                  <a:txBody>
                    <a:bodyPr/>
                    <a:lstStyle/>
                    <a:p>
                      <a:r>
                        <a:rPr lang="id-ID" dirty="0" smtClean="0"/>
                        <a:t>Disrupt</a:t>
                      </a:r>
                      <a:r>
                        <a:rPr lang="id-ID" baseline="0" dirty="0" smtClean="0"/>
                        <a:t> usual routine</a:t>
                      </a:r>
                    </a:p>
                    <a:p>
                      <a:r>
                        <a:rPr lang="id-ID" baseline="0" dirty="0" smtClean="0"/>
                        <a:t>Fear/anxiety</a:t>
                      </a:r>
                    </a:p>
                    <a:p>
                      <a:r>
                        <a:rPr lang="id-ID" baseline="0" dirty="0" smtClean="0"/>
                        <a:t>Coping abilities (made more difficult if lack of financial, community or family support)</a:t>
                      </a:r>
                      <a:endParaRPr lang="id-ID" dirty="0"/>
                    </a:p>
                  </a:txBody>
                  <a:tcPr/>
                </a:tc>
                <a:tc>
                  <a:txBody>
                    <a:bodyPr/>
                    <a:lstStyle/>
                    <a:p>
                      <a:r>
                        <a:rPr lang="id-ID" dirty="0" smtClean="0"/>
                        <a:t>Fears</a:t>
                      </a:r>
                    </a:p>
                    <a:p>
                      <a:r>
                        <a:rPr lang="id-ID" dirty="0" smtClean="0"/>
                        <a:t>Behavioral disruption </a:t>
                      </a:r>
                      <a:endParaRPr lang="id-ID" dirty="0"/>
                    </a:p>
                  </a:txBody>
                  <a:tcPr/>
                </a:tc>
              </a:tr>
            </a:tbl>
          </a:graphicData>
        </a:graphic>
      </p:graphicFrame>
    </p:spTree>
    <p:extLst>
      <p:ext uri="{BB962C8B-B14F-4D97-AF65-F5344CB8AC3E}">
        <p14:creationId xmlns:p14="http://schemas.microsoft.com/office/powerpoint/2010/main" val="17326184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459</TotalTime>
  <Words>1304</Words>
  <Application>Microsoft Office PowerPoint</Application>
  <PresentationFormat>On-screen Show (4:3)</PresentationFormat>
  <Paragraphs>202</Paragraphs>
  <Slides>28</Slides>
  <Notes>4</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Adjacency</vt:lpstr>
      <vt:lpstr>Hospitalisasi Pada Anak</vt:lpstr>
      <vt:lpstr>Case Study</vt:lpstr>
      <vt:lpstr>PowerPoint Presentation</vt:lpstr>
      <vt:lpstr>Children’s Understanding of Health and Illness</vt:lpstr>
      <vt:lpstr>Children’s Understanding of Health and Illness</vt:lpstr>
      <vt:lpstr>Children’s Understanding of Health and Illness</vt:lpstr>
      <vt:lpstr>Stressors of Hospitalization for Children at  Various Developmental Stage</vt:lpstr>
      <vt:lpstr>The Effect of Hospitalization on the Child and Family</vt:lpstr>
      <vt:lpstr>The effect of Hospitalization on the Child and the Family </vt:lpstr>
      <vt:lpstr>Adaptation to Hospitalization </vt:lpstr>
      <vt:lpstr>Adaptation to Hospitalization </vt:lpstr>
      <vt:lpstr>Adaptation to Hospitalization </vt:lpstr>
      <vt:lpstr>Adaptation to Hospitalization </vt:lpstr>
      <vt:lpstr>Adaptation to Hospitalization </vt:lpstr>
      <vt:lpstr>Adaptation to Hospitalization </vt:lpstr>
      <vt:lpstr>Strategies to Reduce Fear of Common Hospitalization </vt:lpstr>
      <vt:lpstr>Strategies to Reduce Fear of Common Hospitalization </vt:lpstr>
      <vt:lpstr>Nursing Strategies to Improve the Illness/Hospitalization Experience of Parents/Children</vt:lpstr>
      <vt:lpstr>Strategies to Promote Coping and Normal Development of the Hospitalized Care</vt:lpstr>
      <vt:lpstr>Nursing Diagnosis </vt:lpstr>
      <vt:lpstr>Profesional Practice Standards for Pediatric Nursing Practice </vt:lpstr>
      <vt:lpstr>Evidence Based Nursing </vt:lpstr>
      <vt:lpstr>Hasil Pengkategorian spiritualitas dan kualitas hidup pada Penyandang Kanker Anak di RSUP Dr. Sardjito Agustus-September 2014    </vt:lpstr>
      <vt:lpstr>Pembahasan </vt:lpstr>
      <vt:lpstr>Pembahasan </vt:lpstr>
      <vt:lpstr>Pembahasan </vt:lpstr>
      <vt:lpstr>Kesimpulan dan Saran </vt:lpstr>
      <vt:lpstr>Reference</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Hospitalisasi Pada Anak</dc:title>
  <dc:creator>ismail - [2010]</dc:creator>
  <cp:lastModifiedBy>LENOVO</cp:lastModifiedBy>
  <cp:revision>26</cp:revision>
  <cp:lastPrinted>2019-02-03T09:03:25Z</cp:lastPrinted>
  <dcterms:created xsi:type="dcterms:W3CDTF">2016-09-05T07:52:42Z</dcterms:created>
  <dcterms:modified xsi:type="dcterms:W3CDTF">2020-01-17T02:56:56Z</dcterms:modified>
</cp:coreProperties>
</file>