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77" r:id="rId24"/>
    <p:sldId id="278" r:id="rId25"/>
    <p:sldId id="279" r:id="rId26"/>
  </p:sldIdLst>
  <p:sldSz cx="18288000" cy="10287000"/>
  <p:notesSz cx="6858000" cy="9144000"/>
  <p:embeddedFontLst>
    <p:embeddedFont>
      <p:font typeface="Open Sans 1" panose="020B0604020202020204" charset="0"/>
      <p:regular r:id="rId27"/>
    </p:embeddedFont>
    <p:embeddedFont>
      <p:font typeface="Open Sans 1 Bold" panose="020B0604020202020204" charset="0"/>
      <p:regular r:id="rId28"/>
    </p:embeddedFont>
    <p:embeddedFont>
      <p:font typeface="Open Sans 1 Italics" panose="020B0604020202020204" charset="0"/>
      <p:regular r:id="rId29"/>
    </p:embeddedFont>
    <p:embeddedFont>
      <p:font typeface="Open Sans 2" panose="020B0604020202020204" charset="0"/>
      <p:regular r:id="rId30"/>
    </p:embeddedFont>
    <p:embeddedFont>
      <p:font typeface="Open Sans 2 Bold" panose="020B0604020202020204" charset="0"/>
      <p:regular r:id="rId31"/>
    </p:embeddedFont>
    <p:embeddedFont>
      <p:font typeface="Open Sans 2 Italics" panose="020B0604020202020204" charset="0"/>
      <p:regular r:id="rId32"/>
    </p:embeddedFont>
    <p:embeddedFont>
      <p:font typeface="Poppins Bold" panose="020B0604020202020204" charset="0"/>
      <p:regular r:id="rId33"/>
    </p:embeddedFont>
    <p:embeddedFont>
      <p:font typeface="Poppins Semi-Bold" panose="020B0604020202020204" charset="0"/>
      <p:regular r:id="rId34"/>
    </p:embeddedFont>
    <p:embeddedFont>
      <p:font typeface="TT Backwards 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27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sv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sv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sv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9.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2.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5.png"/><Relationship Id="rId12"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0.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26.svg"/><Relationship Id="rId4" Type="http://schemas.openxmlformats.org/officeDocument/2006/relationships/image" Target="../media/image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24032" y="2791510"/>
            <a:ext cx="7877068" cy="9542704"/>
          </a:xfrm>
          <a:custGeom>
            <a:avLst/>
            <a:gdLst/>
            <a:ahLst/>
            <a:cxnLst/>
            <a:rect l="l" t="t" r="r" b="b"/>
            <a:pathLst>
              <a:path w="7877068" h="9542704">
                <a:moveTo>
                  <a:pt x="0" y="0"/>
                </a:moveTo>
                <a:lnTo>
                  <a:pt x="7877068" y="0"/>
                </a:lnTo>
                <a:lnTo>
                  <a:pt x="7877068" y="9542703"/>
                </a:lnTo>
                <a:lnTo>
                  <a:pt x="0" y="9542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20240" y="2791510"/>
            <a:ext cx="12152929" cy="4771352"/>
            <a:chOff x="0" y="0"/>
            <a:chExt cx="3200772" cy="1256652"/>
          </a:xfrm>
        </p:grpSpPr>
        <p:sp>
          <p:nvSpPr>
            <p:cNvPr id="4" name="Freeform 4"/>
            <p:cNvSpPr/>
            <p:nvPr/>
          </p:nvSpPr>
          <p:spPr>
            <a:xfrm>
              <a:off x="0" y="0"/>
              <a:ext cx="3200771" cy="1256652"/>
            </a:xfrm>
            <a:custGeom>
              <a:avLst/>
              <a:gdLst/>
              <a:ahLst/>
              <a:cxnLst/>
              <a:rect l="l" t="t" r="r" b="b"/>
              <a:pathLst>
                <a:path w="3200771" h="1256652">
                  <a:moveTo>
                    <a:pt x="32250" y="0"/>
                  </a:moveTo>
                  <a:lnTo>
                    <a:pt x="3168521" y="0"/>
                  </a:lnTo>
                  <a:cubicBezTo>
                    <a:pt x="3177074" y="0"/>
                    <a:pt x="3185277" y="3398"/>
                    <a:pt x="3191326" y="9446"/>
                  </a:cubicBezTo>
                  <a:cubicBezTo>
                    <a:pt x="3197374" y="15494"/>
                    <a:pt x="3200771" y="23697"/>
                    <a:pt x="3200771" y="32250"/>
                  </a:cubicBezTo>
                  <a:lnTo>
                    <a:pt x="3200771" y="1224402"/>
                  </a:lnTo>
                  <a:cubicBezTo>
                    <a:pt x="3200771" y="1232955"/>
                    <a:pt x="3197374" y="1241158"/>
                    <a:pt x="3191326" y="1247207"/>
                  </a:cubicBezTo>
                  <a:cubicBezTo>
                    <a:pt x="3185277" y="1253255"/>
                    <a:pt x="3177074" y="1256652"/>
                    <a:pt x="3168521" y="1256652"/>
                  </a:cubicBezTo>
                  <a:lnTo>
                    <a:pt x="32250" y="1256652"/>
                  </a:lnTo>
                  <a:cubicBezTo>
                    <a:pt x="23697" y="1256652"/>
                    <a:pt x="15494" y="1253255"/>
                    <a:pt x="9446" y="1247207"/>
                  </a:cubicBezTo>
                  <a:cubicBezTo>
                    <a:pt x="3398" y="1241158"/>
                    <a:pt x="0" y="1232955"/>
                    <a:pt x="0" y="1224402"/>
                  </a:cubicBezTo>
                  <a:lnTo>
                    <a:pt x="0" y="32250"/>
                  </a:lnTo>
                  <a:cubicBezTo>
                    <a:pt x="0" y="23697"/>
                    <a:pt x="3398" y="15494"/>
                    <a:pt x="9446" y="9446"/>
                  </a:cubicBezTo>
                  <a:cubicBezTo>
                    <a:pt x="15494" y="3398"/>
                    <a:pt x="23697" y="0"/>
                    <a:pt x="32250" y="0"/>
                  </a:cubicBezTo>
                  <a:close/>
                </a:path>
              </a:pathLst>
            </a:custGeom>
            <a:solidFill>
              <a:srgbClr val="000000">
                <a:alpha val="0"/>
              </a:srgbClr>
            </a:solidFill>
            <a:ln w="66675" cap="rnd">
              <a:solidFill>
                <a:srgbClr val="000000"/>
              </a:solidFill>
              <a:prstDash val="solid"/>
              <a:round/>
            </a:ln>
          </p:spPr>
        </p:sp>
        <p:sp>
          <p:nvSpPr>
            <p:cNvPr id="5" name="TextBox 5"/>
            <p:cNvSpPr txBox="1"/>
            <p:nvPr/>
          </p:nvSpPr>
          <p:spPr>
            <a:xfrm>
              <a:off x="0" y="-114300"/>
              <a:ext cx="3200772" cy="1370952"/>
            </a:xfrm>
            <a:prstGeom prst="rect">
              <a:avLst/>
            </a:prstGeom>
          </p:spPr>
          <p:txBody>
            <a:bodyPr lIns="50800" tIns="50800" rIns="50800" bIns="50800" rtlCol="0" anchor="ctr"/>
            <a:lstStyle/>
            <a:p>
              <a:pPr algn="ctr">
                <a:lnSpc>
                  <a:spcPts val="3765"/>
                </a:lnSpc>
              </a:pPr>
              <a:endParaRPr/>
            </a:p>
          </p:txBody>
        </p:sp>
      </p:grpSp>
      <p:sp>
        <p:nvSpPr>
          <p:cNvPr id="6" name="Freeform 6"/>
          <p:cNvSpPr/>
          <p:nvPr/>
        </p:nvSpPr>
        <p:spPr>
          <a:xfrm rot="-1611477">
            <a:off x="-4130174" y="-1544589"/>
            <a:ext cx="9569710" cy="5463434"/>
          </a:xfrm>
          <a:custGeom>
            <a:avLst/>
            <a:gdLst/>
            <a:ahLst/>
            <a:cxnLst/>
            <a:rect l="l" t="t" r="r" b="b"/>
            <a:pathLst>
              <a:path w="9569710" h="5463434">
                <a:moveTo>
                  <a:pt x="0" y="0"/>
                </a:moveTo>
                <a:lnTo>
                  <a:pt x="9569709" y="0"/>
                </a:lnTo>
                <a:lnTo>
                  <a:pt x="9569709" y="5463434"/>
                </a:lnTo>
                <a:lnTo>
                  <a:pt x="0" y="546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730445">
            <a:off x="-3083541" y="7817617"/>
            <a:ext cx="5509779" cy="4938766"/>
          </a:xfrm>
          <a:custGeom>
            <a:avLst/>
            <a:gdLst/>
            <a:ahLst/>
            <a:cxnLst/>
            <a:rect l="l" t="t" r="r" b="b"/>
            <a:pathLst>
              <a:path w="5509779" h="4938766">
                <a:moveTo>
                  <a:pt x="0" y="0"/>
                </a:moveTo>
                <a:lnTo>
                  <a:pt x="5509779" y="0"/>
                </a:lnTo>
                <a:lnTo>
                  <a:pt x="5509779" y="4938766"/>
                </a:lnTo>
                <a:lnTo>
                  <a:pt x="0" y="4938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003578">
            <a:off x="8523211" y="-2494240"/>
            <a:ext cx="4559515" cy="4086983"/>
          </a:xfrm>
          <a:custGeom>
            <a:avLst/>
            <a:gdLst/>
            <a:ahLst/>
            <a:cxnLst/>
            <a:rect l="l" t="t" r="r" b="b"/>
            <a:pathLst>
              <a:path w="4559515" h="4086983">
                <a:moveTo>
                  <a:pt x="0" y="0"/>
                </a:moveTo>
                <a:lnTo>
                  <a:pt x="4559515" y="0"/>
                </a:lnTo>
                <a:lnTo>
                  <a:pt x="4559515" y="4086983"/>
                </a:lnTo>
                <a:lnTo>
                  <a:pt x="0" y="4086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920240" y="5604900"/>
            <a:ext cx="12152929" cy="1095375"/>
          </a:xfrm>
          <a:prstGeom prst="rect">
            <a:avLst/>
          </a:prstGeom>
        </p:spPr>
        <p:txBody>
          <a:bodyPr lIns="0" tIns="0" rIns="0" bIns="0" rtlCol="0" anchor="t">
            <a:spAutoFit/>
          </a:bodyPr>
          <a:lstStyle/>
          <a:p>
            <a:pPr algn="ctr">
              <a:lnSpc>
                <a:spcPts val="8400"/>
              </a:lnSpc>
              <a:spcBef>
                <a:spcPct val="0"/>
              </a:spcBef>
            </a:pPr>
            <a:r>
              <a:rPr lang="en-US" sz="6000">
                <a:solidFill>
                  <a:srgbClr val="203847"/>
                </a:solidFill>
                <a:latin typeface="Poppins Semi-Bold"/>
              </a:rPr>
              <a:t>INFANT - REMAJA</a:t>
            </a:r>
          </a:p>
        </p:txBody>
      </p:sp>
      <p:sp>
        <p:nvSpPr>
          <p:cNvPr id="10" name="TextBox 10"/>
          <p:cNvSpPr txBox="1"/>
          <p:nvPr/>
        </p:nvSpPr>
        <p:spPr>
          <a:xfrm>
            <a:off x="2920240" y="3291499"/>
            <a:ext cx="12152929" cy="2221387"/>
          </a:xfrm>
          <a:prstGeom prst="rect">
            <a:avLst/>
          </a:prstGeom>
        </p:spPr>
        <p:txBody>
          <a:bodyPr lIns="0" tIns="0" rIns="0" bIns="0" rtlCol="0" anchor="t">
            <a:spAutoFit/>
          </a:bodyPr>
          <a:lstStyle/>
          <a:p>
            <a:pPr algn="ctr">
              <a:lnSpc>
                <a:spcPts val="8592"/>
              </a:lnSpc>
            </a:pPr>
            <a:r>
              <a:rPr lang="en-US" sz="8423" spc="244" dirty="0" err="1">
                <a:solidFill>
                  <a:srgbClr val="203847"/>
                </a:solidFill>
                <a:latin typeface="TT Backwards Bold"/>
              </a:rPr>
              <a:t>Promosi</a:t>
            </a:r>
            <a:r>
              <a:rPr lang="en-US" sz="8423" spc="244" dirty="0">
                <a:solidFill>
                  <a:srgbClr val="203847"/>
                </a:solidFill>
                <a:latin typeface="TT Backwards Bold"/>
              </a:rPr>
              <a:t> Kesehatan dan Pendidikan </a:t>
            </a:r>
            <a:r>
              <a:rPr lang="en-US" sz="8423" spc="244" dirty="0" err="1">
                <a:solidFill>
                  <a:srgbClr val="203847"/>
                </a:solidFill>
                <a:latin typeface="TT Backwards Bold"/>
              </a:rPr>
              <a:t>Seksual</a:t>
            </a:r>
            <a:endParaRPr lang="en-US" sz="8423" spc="244" dirty="0">
              <a:solidFill>
                <a:srgbClr val="203847"/>
              </a:solidFill>
              <a:latin typeface="TT Backwards Bold"/>
            </a:endParaRPr>
          </a:p>
        </p:txBody>
      </p:sp>
      <p:sp>
        <p:nvSpPr>
          <p:cNvPr id="11" name="Freeform 11"/>
          <p:cNvSpPr/>
          <p:nvPr/>
        </p:nvSpPr>
        <p:spPr>
          <a:xfrm rot="-785784">
            <a:off x="7343958" y="9500951"/>
            <a:ext cx="2416638" cy="2394668"/>
          </a:xfrm>
          <a:custGeom>
            <a:avLst/>
            <a:gdLst/>
            <a:ahLst/>
            <a:cxnLst/>
            <a:rect l="l" t="t" r="r" b="b"/>
            <a:pathLst>
              <a:path w="2416638" h="2394668">
                <a:moveTo>
                  <a:pt x="0" y="0"/>
                </a:moveTo>
                <a:lnTo>
                  <a:pt x="2416638" y="0"/>
                </a:lnTo>
                <a:lnTo>
                  <a:pt x="2416638" y="2394668"/>
                </a:lnTo>
                <a:lnTo>
                  <a:pt x="0" y="2394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169751" y="6860422"/>
            <a:ext cx="7674186" cy="498965"/>
          </a:xfrm>
          <a:prstGeom prst="rect">
            <a:avLst/>
          </a:prstGeom>
        </p:spPr>
        <p:txBody>
          <a:bodyPr lIns="0" tIns="0" rIns="0" bIns="0" rtlCol="0" anchor="t">
            <a:spAutoFit/>
          </a:bodyPr>
          <a:lstStyle/>
          <a:p>
            <a:pPr algn="ctr">
              <a:lnSpc>
                <a:spcPts val="3836"/>
              </a:lnSpc>
              <a:spcBef>
                <a:spcPct val="0"/>
              </a:spcBef>
            </a:pPr>
            <a:r>
              <a:rPr lang="en-US" sz="2740" dirty="0">
                <a:solidFill>
                  <a:srgbClr val="203847"/>
                </a:solidFill>
                <a:latin typeface="Poppins Semi-Bold"/>
              </a:rPr>
              <a:t>Prima </a:t>
            </a:r>
            <a:r>
              <a:rPr lang="en-US" sz="2740" dirty="0" err="1">
                <a:solidFill>
                  <a:srgbClr val="203847"/>
                </a:solidFill>
                <a:latin typeface="Poppins Semi-Bold"/>
              </a:rPr>
              <a:t>Daniyati</a:t>
            </a:r>
            <a:r>
              <a:rPr lang="en-US" sz="2740" dirty="0">
                <a:solidFill>
                  <a:srgbClr val="203847"/>
                </a:solidFill>
                <a:latin typeface="Poppins Semi-Bold"/>
              </a:rPr>
              <a:t> K, </a:t>
            </a:r>
            <a:r>
              <a:rPr lang="en-US" sz="2740" dirty="0" err="1">
                <a:solidFill>
                  <a:srgbClr val="203847"/>
                </a:solidFill>
                <a:latin typeface="Poppins Semi-Bold"/>
              </a:rPr>
              <a:t>M.Kep</a:t>
            </a:r>
            <a:endParaRPr lang="en-US" sz="2740" dirty="0">
              <a:solidFill>
                <a:srgbClr val="203847"/>
              </a:solidFill>
              <a:latin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26758">
            <a:off x="11681014" y="-2835641"/>
            <a:ext cx="8782363" cy="5013931"/>
          </a:xfrm>
          <a:custGeom>
            <a:avLst/>
            <a:gdLst/>
            <a:ahLst/>
            <a:cxnLst/>
            <a:rect l="l" t="t" r="r" b="b"/>
            <a:pathLst>
              <a:path w="8782363" h="5013931">
                <a:moveTo>
                  <a:pt x="0" y="0"/>
                </a:moveTo>
                <a:lnTo>
                  <a:pt x="8782362" y="0"/>
                </a:lnTo>
                <a:lnTo>
                  <a:pt x="8782362" y="5013931"/>
                </a:lnTo>
                <a:lnTo>
                  <a:pt x="0" y="5013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08680" y="9258300"/>
            <a:ext cx="19505361" cy="15817074"/>
            <a:chOff x="0" y="0"/>
            <a:chExt cx="26007147" cy="21089432"/>
          </a:xfrm>
        </p:grpSpPr>
        <p:grpSp>
          <p:nvGrpSpPr>
            <p:cNvPr id="4" name="Group 4"/>
            <p:cNvGrpSpPr/>
            <p:nvPr/>
          </p:nvGrpSpPr>
          <p:grpSpPr>
            <a:xfrm rot="-5400000">
              <a:off x="7701470" y="-7701470"/>
              <a:ext cx="10544716" cy="25947656"/>
              <a:chOff x="0" y="0"/>
              <a:chExt cx="1272376" cy="3130969"/>
            </a:xfrm>
          </p:grpSpPr>
          <p:sp>
            <p:nvSpPr>
              <p:cNvPr id="5" name="Freeform 5"/>
              <p:cNvSpPr/>
              <p:nvPr/>
            </p:nvSpPr>
            <p:spPr>
              <a:xfrm>
                <a:off x="0" y="0"/>
                <a:ext cx="1272376" cy="3130969"/>
              </a:xfrm>
              <a:custGeom>
                <a:avLst/>
                <a:gdLst/>
                <a:ahLst/>
                <a:cxnLst/>
                <a:rect l="l" t="t" r="r" b="b"/>
                <a:pathLst>
                  <a:path w="1272376" h="3130969">
                    <a:moveTo>
                      <a:pt x="0" y="0"/>
                    </a:moveTo>
                    <a:lnTo>
                      <a:pt x="1272376" y="0"/>
                    </a:lnTo>
                    <a:lnTo>
                      <a:pt x="1272376" y="3130969"/>
                    </a:lnTo>
                    <a:lnTo>
                      <a:pt x="0" y="3130969"/>
                    </a:lnTo>
                    <a:close/>
                  </a:path>
                </a:pathLst>
              </a:custGeom>
              <a:solidFill>
                <a:srgbClr val="476376"/>
              </a:solidFill>
            </p:spPr>
          </p:sp>
          <p:sp>
            <p:nvSpPr>
              <p:cNvPr id="6" name="TextBox 6"/>
              <p:cNvSpPr txBox="1"/>
              <p:nvPr/>
            </p:nvSpPr>
            <p:spPr>
              <a:xfrm>
                <a:off x="0" y="-114300"/>
                <a:ext cx="1272376" cy="3245269"/>
              </a:xfrm>
              <a:prstGeom prst="rect">
                <a:avLst/>
              </a:prstGeom>
            </p:spPr>
            <p:txBody>
              <a:bodyPr lIns="50800" tIns="50800" rIns="50800" bIns="50800" rtlCol="0" anchor="ctr"/>
              <a:lstStyle/>
              <a:p>
                <a:pPr algn="ctr">
                  <a:lnSpc>
                    <a:spcPts val="3765"/>
                  </a:lnSpc>
                </a:pPr>
                <a:endParaRPr/>
              </a:p>
            </p:txBody>
          </p:sp>
        </p:grpSp>
        <p:sp>
          <p:nvSpPr>
            <p:cNvPr id="7" name="Freeform 7"/>
            <p:cNvSpPr/>
            <p:nvPr/>
          </p:nvSpPr>
          <p:spPr>
            <a:xfrm rot="-5400000">
              <a:off x="2458858" y="-2458858"/>
              <a:ext cx="21089432" cy="26007147"/>
            </a:xfrm>
            <a:custGeom>
              <a:avLst/>
              <a:gdLst/>
              <a:ahLst/>
              <a:cxnLst/>
              <a:rect l="l" t="t" r="r" b="b"/>
              <a:pathLst>
                <a:path w="21089432" h="26007147">
                  <a:moveTo>
                    <a:pt x="0" y="0"/>
                  </a:moveTo>
                  <a:lnTo>
                    <a:pt x="21089432" y="0"/>
                  </a:lnTo>
                  <a:lnTo>
                    <a:pt x="21089432" y="26007148"/>
                  </a:lnTo>
                  <a:lnTo>
                    <a:pt x="0" y="260071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Freeform 8"/>
          <p:cNvSpPr/>
          <p:nvPr/>
        </p:nvSpPr>
        <p:spPr>
          <a:xfrm>
            <a:off x="9881644" y="4332336"/>
            <a:ext cx="6724865" cy="4925964"/>
          </a:xfrm>
          <a:custGeom>
            <a:avLst/>
            <a:gdLst/>
            <a:ahLst/>
            <a:cxnLst/>
            <a:rect l="l" t="t" r="r" b="b"/>
            <a:pathLst>
              <a:path w="6724865" h="4925964">
                <a:moveTo>
                  <a:pt x="0" y="0"/>
                </a:moveTo>
                <a:lnTo>
                  <a:pt x="6724865" y="0"/>
                </a:lnTo>
                <a:lnTo>
                  <a:pt x="6724865" y="4925964"/>
                </a:lnTo>
                <a:lnTo>
                  <a:pt x="0" y="4925964"/>
                </a:lnTo>
                <a:lnTo>
                  <a:pt x="0" y="0"/>
                </a:lnTo>
                <a:close/>
              </a:path>
            </a:pathLst>
          </a:custGeom>
          <a:blipFill>
            <a:blip r:embed="rId6"/>
            <a:stretch>
              <a:fillRect/>
            </a:stretch>
          </a:blipFill>
        </p:spPr>
      </p:sp>
      <p:sp>
        <p:nvSpPr>
          <p:cNvPr id="9" name="TextBox 9"/>
          <p:cNvSpPr txBox="1"/>
          <p:nvPr/>
        </p:nvSpPr>
        <p:spPr>
          <a:xfrm>
            <a:off x="1277918" y="1348580"/>
            <a:ext cx="7866082" cy="695325"/>
          </a:xfrm>
          <a:prstGeom prst="rect">
            <a:avLst/>
          </a:prstGeom>
        </p:spPr>
        <p:txBody>
          <a:bodyPr lIns="0" tIns="0" rIns="0" bIns="0" rtlCol="0" anchor="t">
            <a:spAutoFit/>
          </a:bodyPr>
          <a:lstStyle/>
          <a:p>
            <a:pPr>
              <a:lnSpc>
                <a:spcPts val="5250"/>
              </a:lnSpc>
            </a:pPr>
            <a:r>
              <a:rPr lang="en-US" sz="5000">
                <a:solidFill>
                  <a:srgbClr val="203847"/>
                </a:solidFill>
                <a:latin typeface="TT Backwards Bold"/>
              </a:rPr>
              <a:t>Perkembangan Gender Anak</a:t>
            </a:r>
          </a:p>
        </p:txBody>
      </p:sp>
      <p:sp>
        <p:nvSpPr>
          <p:cNvPr id="10" name="TextBox 10"/>
          <p:cNvSpPr txBox="1"/>
          <p:nvPr/>
        </p:nvSpPr>
        <p:spPr>
          <a:xfrm>
            <a:off x="1277918" y="2763873"/>
            <a:ext cx="7681382" cy="4049395"/>
          </a:xfrm>
          <a:prstGeom prst="rect">
            <a:avLst/>
          </a:prstGeom>
        </p:spPr>
        <p:txBody>
          <a:bodyPr lIns="0" tIns="0" rIns="0" bIns="0" rtlCol="0" anchor="t">
            <a:spAutoFit/>
          </a:bodyPr>
          <a:lstStyle/>
          <a:p>
            <a:pPr>
              <a:lnSpc>
                <a:spcPts val="4159"/>
              </a:lnSpc>
            </a:pPr>
            <a:r>
              <a:rPr lang="en-US" sz="2599">
                <a:solidFill>
                  <a:srgbClr val="203847"/>
                </a:solidFill>
                <a:latin typeface="Open Sans 1"/>
              </a:rPr>
              <a:t>Tahapan membentuk identitas gender </a:t>
            </a:r>
          </a:p>
          <a:p>
            <a:pPr>
              <a:lnSpc>
                <a:spcPts val="3680"/>
              </a:lnSpc>
            </a:pPr>
            <a:r>
              <a:rPr lang="en-US" sz="2300">
                <a:solidFill>
                  <a:srgbClr val="203847"/>
                </a:solidFill>
                <a:latin typeface="Open Sans 1"/>
              </a:rPr>
              <a:t>(Kohlberg dalam Sigelman dan Tider (2018):</a:t>
            </a:r>
          </a:p>
          <a:p>
            <a:pPr>
              <a:lnSpc>
                <a:spcPts val="3680"/>
              </a:lnSpc>
            </a:pPr>
            <a:endParaRPr lang="en-US" sz="2300">
              <a:solidFill>
                <a:srgbClr val="203847"/>
              </a:solidFill>
              <a:latin typeface="Open Sans 1"/>
            </a:endParaRPr>
          </a:p>
          <a:p>
            <a:pPr marL="561339" lvl="1" indent="-280669">
              <a:lnSpc>
                <a:spcPts val="4159"/>
              </a:lnSpc>
              <a:buAutoNum type="arabicPeriod"/>
            </a:pPr>
            <a:r>
              <a:rPr lang="en-US" sz="2599">
                <a:solidFill>
                  <a:srgbClr val="203847"/>
                </a:solidFill>
                <a:latin typeface="Open Sans 1"/>
              </a:rPr>
              <a:t>Anak usia 2 - 2,5 tahun mulai mengetahui jenis kelaminnya</a:t>
            </a:r>
          </a:p>
          <a:p>
            <a:pPr marL="561339" lvl="1" indent="-280669">
              <a:lnSpc>
                <a:spcPts val="4159"/>
              </a:lnSpc>
              <a:buAutoNum type="arabicPeriod"/>
            </a:pPr>
            <a:r>
              <a:rPr lang="en-US" sz="2599">
                <a:solidFill>
                  <a:srgbClr val="203847"/>
                </a:solidFill>
                <a:latin typeface="Open Sans 1"/>
              </a:rPr>
              <a:t>Gender Stability</a:t>
            </a:r>
          </a:p>
          <a:p>
            <a:pPr marL="561339" lvl="1" indent="-280669">
              <a:lnSpc>
                <a:spcPts val="4159"/>
              </a:lnSpc>
              <a:buAutoNum type="arabicPeriod"/>
            </a:pPr>
            <a:r>
              <a:rPr lang="en-US" sz="2599">
                <a:solidFill>
                  <a:srgbClr val="203847"/>
                </a:solidFill>
                <a:latin typeface="Open Sans 1"/>
              </a:rPr>
              <a:t>Gender Consistency</a:t>
            </a:r>
          </a:p>
          <a:p>
            <a:pPr>
              <a:lnSpc>
                <a:spcPts val="4159"/>
              </a:lnSpc>
            </a:pPr>
            <a:endParaRPr lang="en-US" sz="2599">
              <a:solidFill>
                <a:srgbClr val="203847"/>
              </a:solidFill>
              <a:latin typeface="Open Sans 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42562" y="2013833"/>
            <a:ext cx="5887936" cy="5881508"/>
          </a:xfrm>
          <a:custGeom>
            <a:avLst/>
            <a:gdLst/>
            <a:ahLst/>
            <a:cxnLst/>
            <a:rect l="l" t="t" r="r" b="b"/>
            <a:pathLst>
              <a:path w="5887936" h="5881508">
                <a:moveTo>
                  <a:pt x="0" y="0"/>
                </a:moveTo>
                <a:lnTo>
                  <a:pt x="5887936" y="0"/>
                </a:lnTo>
                <a:lnTo>
                  <a:pt x="5887936" y="5881509"/>
                </a:lnTo>
                <a:lnTo>
                  <a:pt x="0" y="5881509"/>
                </a:lnTo>
                <a:lnTo>
                  <a:pt x="0" y="0"/>
                </a:lnTo>
                <a:close/>
              </a:path>
            </a:pathLst>
          </a:custGeom>
          <a:blipFill>
            <a:blip r:embed="rId2"/>
            <a:stretch>
              <a:fillRect/>
            </a:stretch>
          </a:blipFill>
        </p:spPr>
      </p:sp>
      <p:sp>
        <p:nvSpPr>
          <p:cNvPr id="3" name="Freeform 3"/>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4201765"/>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0-3 tahun</a:t>
            </a:r>
          </a:p>
        </p:txBody>
      </p:sp>
      <p:sp>
        <p:nvSpPr>
          <p:cNvPr id="5" name="TextBox 5"/>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6" name="Freeform 6"/>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843460" y="5753682"/>
            <a:ext cx="7417994" cy="1835785"/>
          </a:xfrm>
          <a:prstGeom prst="rect">
            <a:avLst/>
          </a:prstGeom>
        </p:spPr>
        <p:txBody>
          <a:bodyPr lIns="0" tIns="0" rIns="0" bIns="0" rtlCol="0" anchor="t">
            <a:spAutoFit/>
          </a:bodyPr>
          <a:lstStyle/>
          <a:p>
            <a:pPr marL="496571" lvl="1" indent="-248285">
              <a:lnSpc>
                <a:spcPts val="3680"/>
              </a:lnSpc>
              <a:buFont typeface="Arial"/>
              <a:buChar char="•"/>
            </a:pPr>
            <a:r>
              <a:rPr lang="en-US" sz="2300">
                <a:solidFill>
                  <a:srgbClr val="203847"/>
                </a:solidFill>
                <a:latin typeface="Open Sans 1"/>
              </a:rPr>
              <a:t>Ibu sebagai orang tua bisa memberi tahu nama-nama bagian tubuh yang sebenarnya. </a:t>
            </a:r>
          </a:p>
          <a:p>
            <a:pPr marL="496571" lvl="1" indent="-248285">
              <a:lnSpc>
                <a:spcPts val="3680"/>
              </a:lnSpc>
              <a:buFont typeface="Arial"/>
              <a:buChar char="•"/>
            </a:pPr>
            <a:r>
              <a:rPr lang="en-US" sz="2300">
                <a:solidFill>
                  <a:srgbClr val="203847"/>
                </a:solidFill>
                <a:latin typeface="Open Sans 1"/>
              </a:rPr>
              <a:t>Ibu juga bisa mengajari anak perilaku yang boleh dilakukan di rumah atau di tempat umum.</a:t>
            </a:r>
          </a:p>
        </p:txBody>
      </p:sp>
      <p:sp>
        <p:nvSpPr>
          <p:cNvPr id="8" name="TextBox 8"/>
          <p:cNvSpPr txBox="1"/>
          <p:nvPr/>
        </p:nvSpPr>
        <p:spPr>
          <a:xfrm>
            <a:off x="1028700" y="4849812"/>
            <a:ext cx="7417994" cy="524511"/>
          </a:xfrm>
          <a:prstGeom prst="rect">
            <a:avLst/>
          </a:prstGeom>
        </p:spPr>
        <p:txBody>
          <a:bodyPr lIns="0" tIns="0" rIns="0" bIns="0" rtlCol="0" anchor="t">
            <a:spAutoFit/>
          </a:bodyPr>
          <a:lstStyle/>
          <a:p>
            <a:pPr>
              <a:lnSpc>
                <a:spcPts val="4479"/>
              </a:lnSpc>
            </a:pPr>
            <a:r>
              <a:rPr lang="en-US" sz="2799">
                <a:solidFill>
                  <a:srgbClr val="203847"/>
                </a:solidFill>
                <a:latin typeface="Open Sans 1 Bold"/>
              </a:rPr>
              <a:t>Kenalkan Bagian Tubuh</a:t>
            </a:r>
          </a:p>
        </p:txBody>
      </p:sp>
      <p:sp>
        <p:nvSpPr>
          <p:cNvPr id="9" name="Freeform 9"/>
          <p:cNvSpPr/>
          <p:nvPr/>
        </p:nvSpPr>
        <p:spPr>
          <a:xfrm>
            <a:off x="11438478" y="2465064"/>
            <a:ext cx="3896104" cy="4979047"/>
          </a:xfrm>
          <a:custGeom>
            <a:avLst/>
            <a:gdLst/>
            <a:ahLst/>
            <a:cxnLst/>
            <a:rect l="l" t="t" r="r" b="b"/>
            <a:pathLst>
              <a:path w="3896104" h="4979047">
                <a:moveTo>
                  <a:pt x="0" y="0"/>
                </a:moveTo>
                <a:lnTo>
                  <a:pt x="3896104" y="0"/>
                </a:lnTo>
                <a:lnTo>
                  <a:pt x="3896104" y="4979047"/>
                </a:lnTo>
                <a:lnTo>
                  <a:pt x="0" y="4979047"/>
                </a:lnTo>
                <a:lnTo>
                  <a:pt x="0" y="0"/>
                </a:lnTo>
                <a:close/>
              </a:path>
            </a:pathLst>
          </a:custGeom>
          <a:blipFill>
            <a:blip r:embed="rId7"/>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63047" y="2195268"/>
            <a:ext cx="6365059" cy="6358110"/>
          </a:xfrm>
          <a:custGeom>
            <a:avLst/>
            <a:gdLst/>
            <a:ahLst/>
            <a:cxnLst/>
            <a:rect l="l" t="t" r="r" b="b"/>
            <a:pathLst>
              <a:path w="6365059" h="6358110">
                <a:moveTo>
                  <a:pt x="0" y="0"/>
                </a:moveTo>
                <a:lnTo>
                  <a:pt x="6365058" y="0"/>
                </a:lnTo>
                <a:lnTo>
                  <a:pt x="6365058" y="6358110"/>
                </a:lnTo>
                <a:lnTo>
                  <a:pt x="0" y="6358110"/>
                </a:lnTo>
                <a:lnTo>
                  <a:pt x="0" y="0"/>
                </a:lnTo>
                <a:close/>
              </a:path>
            </a:pathLst>
          </a:custGeom>
          <a:blipFill>
            <a:blip r:embed="rId2"/>
            <a:stretch>
              <a:fillRect/>
            </a:stretch>
          </a:blipFill>
        </p:spPr>
      </p:sp>
      <p:sp>
        <p:nvSpPr>
          <p:cNvPr id="3" name="Freeform 3"/>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103015" y="3923335"/>
            <a:ext cx="2468096" cy="2440330"/>
          </a:xfrm>
          <a:custGeom>
            <a:avLst/>
            <a:gdLst/>
            <a:ahLst/>
            <a:cxnLst/>
            <a:rect l="l" t="t" r="r" b="b"/>
            <a:pathLst>
              <a:path w="2468096" h="2440330">
                <a:moveTo>
                  <a:pt x="0" y="0"/>
                </a:moveTo>
                <a:lnTo>
                  <a:pt x="2468097" y="0"/>
                </a:lnTo>
                <a:lnTo>
                  <a:pt x="2468097" y="2440330"/>
                </a:lnTo>
                <a:lnTo>
                  <a:pt x="0" y="2440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1238659" y="3923335"/>
            <a:ext cx="2034625" cy="2440330"/>
          </a:xfrm>
          <a:custGeom>
            <a:avLst/>
            <a:gdLst/>
            <a:ahLst/>
            <a:cxnLst/>
            <a:rect l="l" t="t" r="r" b="b"/>
            <a:pathLst>
              <a:path w="2034625" h="2440330">
                <a:moveTo>
                  <a:pt x="0" y="0"/>
                </a:moveTo>
                <a:lnTo>
                  <a:pt x="2034625" y="0"/>
                </a:lnTo>
                <a:lnTo>
                  <a:pt x="2034625" y="2440330"/>
                </a:lnTo>
                <a:lnTo>
                  <a:pt x="0" y="2440330"/>
                </a:lnTo>
                <a:lnTo>
                  <a:pt x="0" y="0"/>
                </a:lnTo>
                <a:close/>
              </a:path>
            </a:pathLst>
          </a:custGeom>
          <a:blipFill>
            <a:blip r:embed="rId7"/>
            <a:stretch>
              <a:fillRect/>
            </a:stretch>
          </a:blipFill>
        </p:spPr>
      </p:sp>
      <p:sp>
        <p:nvSpPr>
          <p:cNvPr id="6" name="TextBox 6"/>
          <p:cNvSpPr txBox="1"/>
          <p:nvPr/>
        </p:nvSpPr>
        <p:spPr>
          <a:xfrm>
            <a:off x="843460" y="6022340"/>
            <a:ext cx="7417994" cy="2769235"/>
          </a:xfrm>
          <a:prstGeom prst="rect">
            <a:avLst/>
          </a:prstGeom>
        </p:spPr>
        <p:txBody>
          <a:bodyPr lIns="0" tIns="0" rIns="0" bIns="0" rtlCol="0" anchor="t">
            <a:spAutoFit/>
          </a:bodyPr>
          <a:lstStyle/>
          <a:p>
            <a:pPr marL="496571" lvl="1" indent="-248285">
              <a:lnSpc>
                <a:spcPts val="3680"/>
              </a:lnSpc>
              <a:buFont typeface="Arial"/>
              <a:buChar char="•"/>
            </a:pPr>
            <a:r>
              <a:rPr lang="en-US" sz="2300">
                <a:solidFill>
                  <a:srgbClr val="203847"/>
                </a:solidFill>
                <a:latin typeface="Open Sans 1"/>
              </a:rPr>
              <a:t>Mengajarkan nama-nama dari bagian tubuh internal dan eksternal, khususnya bagian-bagian  reproduksi. </a:t>
            </a:r>
          </a:p>
          <a:p>
            <a:pPr marL="496571" lvl="1" indent="-248285">
              <a:lnSpc>
                <a:spcPts val="3680"/>
              </a:lnSpc>
              <a:buFont typeface="Arial"/>
              <a:buChar char="•"/>
            </a:pPr>
            <a:r>
              <a:rPr lang="en-US" sz="2300">
                <a:solidFill>
                  <a:srgbClr val="203847"/>
                </a:solidFill>
                <a:latin typeface="Open Sans 1"/>
              </a:rPr>
              <a:t>Menjelaskan bagaimana bayi bisa berada dalam rahim seorang ibu. Bahasa yang digunakan harus disesuaikan dengan usianya, tidak boleh vulgar.</a:t>
            </a:r>
          </a:p>
        </p:txBody>
      </p:sp>
      <p:sp>
        <p:nvSpPr>
          <p:cNvPr id="7" name="TextBox 7"/>
          <p:cNvSpPr txBox="1"/>
          <p:nvPr/>
        </p:nvSpPr>
        <p:spPr>
          <a:xfrm>
            <a:off x="1028700" y="4849812"/>
            <a:ext cx="7417994" cy="1086486"/>
          </a:xfrm>
          <a:prstGeom prst="rect">
            <a:avLst/>
          </a:prstGeom>
        </p:spPr>
        <p:txBody>
          <a:bodyPr lIns="0" tIns="0" rIns="0" bIns="0" rtlCol="0" anchor="t">
            <a:spAutoFit/>
          </a:bodyPr>
          <a:lstStyle/>
          <a:p>
            <a:pPr>
              <a:lnSpc>
                <a:spcPts val="4479"/>
              </a:lnSpc>
            </a:pPr>
            <a:r>
              <a:rPr lang="en-US" sz="2799">
                <a:solidFill>
                  <a:srgbClr val="203847"/>
                </a:solidFill>
                <a:latin typeface="Open Sans 1 Bold"/>
              </a:rPr>
              <a:t>Kenalkan Organ Reproduksi dan Ajarkan Privasi</a:t>
            </a:r>
          </a:p>
        </p:txBody>
      </p:sp>
      <p:sp>
        <p:nvSpPr>
          <p:cNvPr id="8" name="TextBox 8"/>
          <p:cNvSpPr txBox="1"/>
          <p:nvPr/>
        </p:nvSpPr>
        <p:spPr>
          <a:xfrm>
            <a:off x="1028700" y="4207192"/>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4-5 tahun</a:t>
            </a:r>
          </a:p>
        </p:txBody>
      </p:sp>
      <p:sp>
        <p:nvSpPr>
          <p:cNvPr id="9" name="TextBox 9"/>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10" name="Freeform 10"/>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1189" y="2384180"/>
            <a:ext cx="6365059" cy="6358110"/>
          </a:xfrm>
          <a:custGeom>
            <a:avLst/>
            <a:gdLst/>
            <a:ahLst/>
            <a:cxnLst/>
            <a:rect l="l" t="t" r="r" b="b"/>
            <a:pathLst>
              <a:path w="6365059" h="6358110">
                <a:moveTo>
                  <a:pt x="0" y="0"/>
                </a:moveTo>
                <a:lnTo>
                  <a:pt x="6365059" y="0"/>
                </a:lnTo>
                <a:lnTo>
                  <a:pt x="6365059" y="6358111"/>
                </a:lnTo>
                <a:lnTo>
                  <a:pt x="0" y="6358111"/>
                </a:lnTo>
                <a:lnTo>
                  <a:pt x="0" y="0"/>
                </a:lnTo>
                <a:close/>
              </a:path>
            </a:pathLst>
          </a:custGeom>
          <a:blipFill>
            <a:blip r:embed="rId2"/>
            <a:stretch>
              <a:fillRect/>
            </a:stretch>
          </a:blipFill>
        </p:spPr>
      </p:sp>
      <p:sp>
        <p:nvSpPr>
          <p:cNvPr id="3" name="Freeform 3"/>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32152" y="3760243"/>
            <a:ext cx="5433098" cy="3796377"/>
          </a:xfrm>
          <a:custGeom>
            <a:avLst/>
            <a:gdLst/>
            <a:ahLst/>
            <a:cxnLst/>
            <a:rect l="l" t="t" r="r" b="b"/>
            <a:pathLst>
              <a:path w="5433098" h="3796377">
                <a:moveTo>
                  <a:pt x="0" y="0"/>
                </a:moveTo>
                <a:lnTo>
                  <a:pt x="5433097" y="0"/>
                </a:lnTo>
                <a:lnTo>
                  <a:pt x="5433097" y="3796377"/>
                </a:lnTo>
                <a:lnTo>
                  <a:pt x="0" y="3796377"/>
                </a:lnTo>
                <a:lnTo>
                  <a:pt x="0" y="0"/>
                </a:lnTo>
                <a:close/>
              </a:path>
            </a:pathLst>
          </a:custGeom>
          <a:blipFill>
            <a:blip r:embed="rId5"/>
            <a:stretch>
              <a:fillRect/>
            </a:stretch>
          </a:blipFill>
        </p:spPr>
      </p:sp>
      <p:sp>
        <p:nvSpPr>
          <p:cNvPr id="5" name="TextBox 5"/>
          <p:cNvSpPr txBox="1"/>
          <p:nvPr/>
        </p:nvSpPr>
        <p:spPr>
          <a:xfrm>
            <a:off x="1028700" y="5922633"/>
            <a:ext cx="7417994" cy="1835785"/>
          </a:xfrm>
          <a:prstGeom prst="rect">
            <a:avLst/>
          </a:prstGeom>
        </p:spPr>
        <p:txBody>
          <a:bodyPr lIns="0" tIns="0" rIns="0" bIns="0" rtlCol="0" anchor="t">
            <a:spAutoFit/>
          </a:bodyPr>
          <a:lstStyle/>
          <a:p>
            <a:pPr marL="496571" lvl="1" indent="-248285">
              <a:lnSpc>
                <a:spcPts val="3680"/>
              </a:lnSpc>
              <a:buFont typeface="Arial"/>
              <a:buChar char="•"/>
            </a:pPr>
            <a:r>
              <a:rPr lang="en-US" sz="2300">
                <a:solidFill>
                  <a:srgbClr val="203847"/>
                </a:solidFill>
                <a:latin typeface="Open Sans 1"/>
              </a:rPr>
              <a:t>Orang tua sebaiknya mulai membicarakan apa yang akan terjadi ketika mereka mulai pubertas.</a:t>
            </a:r>
          </a:p>
          <a:p>
            <a:pPr marL="496571" lvl="1" indent="-248285">
              <a:lnSpc>
                <a:spcPts val="3680"/>
              </a:lnSpc>
              <a:buFont typeface="Arial"/>
              <a:buChar char="•"/>
            </a:pPr>
            <a:r>
              <a:rPr lang="en-US" sz="2300">
                <a:solidFill>
                  <a:srgbClr val="203847"/>
                </a:solidFill>
                <a:latin typeface="Open Sans 1"/>
              </a:rPr>
              <a:t>Tujuannya, sebagai persiapan anak ketika mengalami masa tersebut.</a:t>
            </a:r>
          </a:p>
        </p:txBody>
      </p:sp>
      <p:sp>
        <p:nvSpPr>
          <p:cNvPr id="6" name="TextBox 6"/>
          <p:cNvSpPr txBox="1"/>
          <p:nvPr/>
        </p:nvSpPr>
        <p:spPr>
          <a:xfrm>
            <a:off x="1028700" y="5038725"/>
            <a:ext cx="7417994" cy="524511"/>
          </a:xfrm>
          <a:prstGeom prst="rect">
            <a:avLst/>
          </a:prstGeom>
        </p:spPr>
        <p:txBody>
          <a:bodyPr lIns="0" tIns="0" rIns="0" bIns="0" rtlCol="0" anchor="t">
            <a:spAutoFit/>
          </a:bodyPr>
          <a:lstStyle/>
          <a:p>
            <a:pPr>
              <a:lnSpc>
                <a:spcPts val="4479"/>
              </a:lnSpc>
            </a:pPr>
            <a:r>
              <a:rPr lang="en-US" sz="2799">
                <a:solidFill>
                  <a:srgbClr val="203847"/>
                </a:solidFill>
                <a:latin typeface="Open Sans 1 Bold"/>
              </a:rPr>
              <a:t>Mulai Bicarakan Soal Pubertas</a:t>
            </a:r>
          </a:p>
        </p:txBody>
      </p:sp>
      <p:sp>
        <p:nvSpPr>
          <p:cNvPr id="7" name="TextBox 7"/>
          <p:cNvSpPr txBox="1"/>
          <p:nvPr/>
        </p:nvSpPr>
        <p:spPr>
          <a:xfrm>
            <a:off x="1028700" y="4207192"/>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6-8 tahun</a:t>
            </a:r>
          </a:p>
        </p:txBody>
      </p:sp>
      <p:sp>
        <p:nvSpPr>
          <p:cNvPr id="8" name="TextBox 8"/>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9" name="Freeform 9"/>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80982" y="1865829"/>
            <a:ext cx="6184267" cy="6177516"/>
          </a:xfrm>
          <a:custGeom>
            <a:avLst/>
            <a:gdLst/>
            <a:ahLst/>
            <a:cxnLst/>
            <a:rect l="l" t="t" r="r" b="b"/>
            <a:pathLst>
              <a:path w="6184267" h="6177516">
                <a:moveTo>
                  <a:pt x="0" y="0"/>
                </a:moveTo>
                <a:lnTo>
                  <a:pt x="6184267" y="0"/>
                </a:lnTo>
                <a:lnTo>
                  <a:pt x="6184267" y="6177516"/>
                </a:lnTo>
                <a:lnTo>
                  <a:pt x="0" y="6177516"/>
                </a:lnTo>
                <a:lnTo>
                  <a:pt x="0" y="0"/>
                </a:lnTo>
                <a:close/>
              </a:path>
            </a:pathLst>
          </a:custGeom>
          <a:blipFill>
            <a:blip r:embed="rId2"/>
            <a:stretch>
              <a:fillRect/>
            </a:stretch>
          </a:blipFill>
        </p:spPr>
      </p:sp>
      <p:sp>
        <p:nvSpPr>
          <p:cNvPr id="3" name="Freeform 3"/>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276656" y="2892232"/>
            <a:ext cx="3774111" cy="4124711"/>
          </a:xfrm>
          <a:custGeom>
            <a:avLst/>
            <a:gdLst/>
            <a:ahLst/>
            <a:cxnLst/>
            <a:rect l="l" t="t" r="r" b="b"/>
            <a:pathLst>
              <a:path w="3774111" h="4124711">
                <a:moveTo>
                  <a:pt x="0" y="0"/>
                </a:moveTo>
                <a:lnTo>
                  <a:pt x="3774110" y="0"/>
                </a:lnTo>
                <a:lnTo>
                  <a:pt x="3774110" y="4124711"/>
                </a:lnTo>
                <a:lnTo>
                  <a:pt x="0" y="4124711"/>
                </a:lnTo>
                <a:lnTo>
                  <a:pt x="0" y="0"/>
                </a:lnTo>
                <a:close/>
              </a:path>
            </a:pathLst>
          </a:custGeom>
          <a:blipFill>
            <a:blip r:embed="rId5"/>
            <a:stretch>
              <a:fillRect/>
            </a:stretch>
          </a:blipFill>
        </p:spPr>
      </p:sp>
      <p:sp>
        <p:nvSpPr>
          <p:cNvPr id="5" name="Freeform 5"/>
          <p:cNvSpPr/>
          <p:nvPr/>
        </p:nvSpPr>
        <p:spPr>
          <a:xfrm>
            <a:off x="14355566" y="3904267"/>
            <a:ext cx="1404356" cy="3020121"/>
          </a:xfrm>
          <a:custGeom>
            <a:avLst/>
            <a:gdLst/>
            <a:ahLst/>
            <a:cxnLst/>
            <a:rect l="l" t="t" r="r" b="b"/>
            <a:pathLst>
              <a:path w="1404356" h="3020121">
                <a:moveTo>
                  <a:pt x="0" y="0"/>
                </a:moveTo>
                <a:lnTo>
                  <a:pt x="1404356" y="0"/>
                </a:lnTo>
                <a:lnTo>
                  <a:pt x="1404356" y="3020121"/>
                </a:lnTo>
                <a:lnTo>
                  <a:pt x="0" y="30201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028700" y="6018213"/>
            <a:ext cx="7192894" cy="2602865"/>
          </a:xfrm>
          <a:prstGeom prst="rect">
            <a:avLst/>
          </a:prstGeom>
        </p:spPr>
        <p:txBody>
          <a:bodyPr lIns="0" tIns="0" rIns="0" bIns="0" rtlCol="0" anchor="t">
            <a:spAutoFit/>
          </a:bodyPr>
          <a:lstStyle/>
          <a:p>
            <a:pPr marL="474981" lvl="1" indent="-237491">
              <a:lnSpc>
                <a:spcPts val="3520"/>
              </a:lnSpc>
              <a:buFont typeface="Arial"/>
              <a:buChar char="•"/>
            </a:pPr>
            <a:r>
              <a:rPr lang="en-US" sz="2200">
                <a:solidFill>
                  <a:srgbClr val="203847"/>
                </a:solidFill>
                <a:latin typeface="Open Sans 1"/>
              </a:rPr>
              <a:t>Mulai berbicara dengan anak terkait perubahan yang mereka lalui. Hal ini agar anak memahami kalau menstruasi, ereksi, dan ejakulasi adalah hal yang normal. </a:t>
            </a:r>
          </a:p>
          <a:p>
            <a:pPr marL="474981" lvl="1" indent="-237491">
              <a:lnSpc>
                <a:spcPts val="3520"/>
              </a:lnSpc>
              <a:buFont typeface="Arial"/>
              <a:buChar char="•"/>
            </a:pPr>
            <a:r>
              <a:rPr lang="en-US" sz="2200">
                <a:solidFill>
                  <a:srgbClr val="203847"/>
                </a:solidFill>
                <a:latin typeface="Open Sans 1"/>
              </a:rPr>
              <a:t>Mengajarkan mereka betapa berharganya diri dan tubuh mereka.</a:t>
            </a:r>
          </a:p>
        </p:txBody>
      </p:sp>
      <p:sp>
        <p:nvSpPr>
          <p:cNvPr id="7" name="TextBox 7"/>
          <p:cNvSpPr txBox="1"/>
          <p:nvPr/>
        </p:nvSpPr>
        <p:spPr>
          <a:xfrm>
            <a:off x="1028700" y="4897437"/>
            <a:ext cx="7417994" cy="976630"/>
          </a:xfrm>
          <a:prstGeom prst="rect">
            <a:avLst/>
          </a:prstGeom>
        </p:spPr>
        <p:txBody>
          <a:bodyPr lIns="0" tIns="0" rIns="0" bIns="0" rtlCol="0" anchor="t">
            <a:spAutoFit/>
          </a:bodyPr>
          <a:lstStyle/>
          <a:p>
            <a:pPr>
              <a:lnSpc>
                <a:spcPts val="3919"/>
              </a:lnSpc>
            </a:pPr>
            <a:r>
              <a:rPr lang="en-US" sz="2799">
                <a:solidFill>
                  <a:srgbClr val="203847"/>
                </a:solidFill>
                <a:latin typeface="Open Sans 1 Bold"/>
              </a:rPr>
              <a:t>Jelaskan tentang Perilaku Seksual &amp; Proses Reproduksi</a:t>
            </a:r>
          </a:p>
        </p:txBody>
      </p:sp>
      <p:sp>
        <p:nvSpPr>
          <p:cNvPr id="8" name="TextBox 8"/>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9" name="TextBox 9"/>
          <p:cNvSpPr txBox="1"/>
          <p:nvPr/>
        </p:nvSpPr>
        <p:spPr>
          <a:xfrm>
            <a:off x="1028700" y="4111942"/>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9-12 tahun</a:t>
            </a:r>
          </a:p>
        </p:txBody>
      </p:sp>
      <p:sp>
        <p:nvSpPr>
          <p:cNvPr id="10" name="Freeform 10"/>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184" y="2014129"/>
            <a:ext cx="6727733" cy="6720388"/>
          </a:xfrm>
          <a:custGeom>
            <a:avLst/>
            <a:gdLst/>
            <a:ahLst/>
            <a:cxnLst/>
            <a:rect l="l" t="t" r="r" b="b"/>
            <a:pathLst>
              <a:path w="6727733" h="6720388">
                <a:moveTo>
                  <a:pt x="0" y="0"/>
                </a:moveTo>
                <a:lnTo>
                  <a:pt x="6727733" y="0"/>
                </a:lnTo>
                <a:lnTo>
                  <a:pt x="6727733" y="6720388"/>
                </a:lnTo>
                <a:lnTo>
                  <a:pt x="0" y="6720388"/>
                </a:lnTo>
                <a:lnTo>
                  <a:pt x="0" y="0"/>
                </a:lnTo>
                <a:close/>
              </a:path>
            </a:pathLst>
          </a:custGeom>
          <a:blipFill>
            <a:blip r:embed="rId2"/>
            <a:stretch>
              <a:fillRect/>
            </a:stretch>
          </a:blipFill>
        </p:spPr>
      </p:sp>
      <p:sp>
        <p:nvSpPr>
          <p:cNvPr id="3" name="Freeform 3"/>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6226008"/>
            <a:ext cx="7417994" cy="2302510"/>
          </a:xfrm>
          <a:prstGeom prst="rect">
            <a:avLst/>
          </a:prstGeom>
        </p:spPr>
        <p:txBody>
          <a:bodyPr lIns="0" tIns="0" rIns="0" bIns="0" rtlCol="0" anchor="t">
            <a:spAutoFit/>
          </a:bodyPr>
          <a:lstStyle/>
          <a:p>
            <a:pPr marL="496571" lvl="1" indent="-248285">
              <a:lnSpc>
                <a:spcPts val="3680"/>
              </a:lnSpc>
              <a:buFont typeface="Arial"/>
              <a:buChar char="•"/>
            </a:pPr>
            <a:r>
              <a:rPr lang="en-US" sz="2300">
                <a:solidFill>
                  <a:srgbClr val="203847"/>
                </a:solidFill>
                <a:latin typeface="Open Sans 1"/>
              </a:rPr>
              <a:t>Tahap di mana anak mulai tertarik dengan lawan jenisnya.</a:t>
            </a:r>
          </a:p>
          <a:p>
            <a:pPr marL="496571" lvl="1" indent="-248285">
              <a:lnSpc>
                <a:spcPts val="3680"/>
              </a:lnSpc>
              <a:buFont typeface="Arial"/>
              <a:buChar char="•"/>
            </a:pPr>
            <a:r>
              <a:rPr lang="en-US" sz="2300">
                <a:solidFill>
                  <a:srgbClr val="203847"/>
                </a:solidFill>
                <a:latin typeface="Open Sans 1"/>
              </a:rPr>
              <a:t>Orang tua sah-sah saja membahas masalah cinta, keintiman, dan cara mengatur batas dalam hubungan mereka dengan lawan jenis.</a:t>
            </a:r>
          </a:p>
        </p:txBody>
      </p:sp>
      <p:sp>
        <p:nvSpPr>
          <p:cNvPr id="5" name="TextBox 5"/>
          <p:cNvSpPr txBox="1"/>
          <p:nvPr/>
        </p:nvSpPr>
        <p:spPr>
          <a:xfrm>
            <a:off x="1028700" y="4897437"/>
            <a:ext cx="7417994" cy="976630"/>
          </a:xfrm>
          <a:prstGeom prst="rect">
            <a:avLst/>
          </a:prstGeom>
        </p:spPr>
        <p:txBody>
          <a:bodyPr lIns="0" tIns="0" rIns="0" bIns="0" rtlCol="0" anchor="t">
            <a:spAutoFit/>
          </a:bodyPr>
          <a:lstStyle/>
          <a:p>
            <a:pPr>
              <a:lnSpc>
                <a:spcPts val="3919"/>
              </a:lnSpc>
            </a:pPr>
            <a:r>
              <a:rPr lang="en-US" sz="2799">
                <a:solidFill>
                  <a:srgbClr val="203847"/>
                </a:solidFill>
                <a:latin typeface="Open Sans 1 Bold"/>
              </a:rPr>
              <a:t>Jelaskan tentang Perilaku Seksual &amp; Proses Reproduksi</a:t>
            </a:r>
          </a:p>
        </p:txBody>
      </p:sp>
      <p:sp>
        <p:nvSpPr>
          <p:cNvPr id="6" name="Freeform 6"/>
          <p:cNvSpPr/>
          <p:nvPr/>
        </p:nvSpPr>
        <p:spPr>
          <a:xfrm>
            <a:off x="10543411" y="2997106"/>
            <a:ext cx="4671280" cy="4834443"/>
          </a:xfrm>
          <a:custGeom>
            <a:avLst/>
            <a:gdLst/>
            <a:ahLst/>
            <a:cxnLst/>
            <a:rect l="l" t="t" r="r" b="b"/>
            <a:pathLst>
              <a:path w="4671280" h="4834443">
                <a:moveTo>
                  <a:pt x="0" y="0"/>
                </a:moveTo>
                <a:lnTo>
                  <a:pt x="4671280" y="0"/>
                </a:lnTo>
                <a:lnTo>
                  <a:pt x="4671280" y="4834443"/>
                </a:lnTo>
                <a:lnTo>
                  <a:pt x="0" y="4834443"/>
                </a:lnTo>
                <a:lnTo>
                  <a:pt x="0" y="0"/>
                </a:lnTo>
                <a:close/>
              </a:path>
            </a:pathLst>
          </a:custGeom>
          <a:blipFill>
            <a:blip r:embed="rId5"/>
            <a:stretch>
              <a:fillRect/>
            </a:stretch>
          </a:blipFill>
        </p:spPr>
      </p:sp>
      <p:sp>
        <p:nvSpPr>
          <p:cNvPr id="7" name="TextBox 7"/>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8" name="TextBox 8"/>
          <p:cNvSpPr txBox="1"/>
          <p:nvPr/>
        </p:nvSpPr>
        <p:spPr>
          <a:xfrm>
            <a:off x="1028700" y="4111942"/>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13-18 tahun</a:t>
            </a:r>
          </a:p>
        </p:txBody>
      </p:sp>
      <p:sp>
        <p:nvSpPr>
          <p:cNvPr id="9" name="Freeform 9"/>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17300" y="2222538"/>
            <a:ext cx="6247949" cy="6241128"/>
          </a:xfrm>
          <a:custGeom>
            <a:avLst/>
            <a:gdLst/>
            <a:ahLst/>
            <a:cxnLst/>
            <a:rect l="l" t="t" r="r" b="b"/>
            <a:pathLst>
              <a:path w="6247949" h="6241128">
                <a:moveTo>
                  <a:pt x="0" y="0"/>
                </a:moveTo>
                <a:lnTo>
                  <a:pt x="6247949" y="0"/>
                </a:lnTo>
                <a:lnTo>
                  <a:pt x="6247949" y="6241129"/>
                </a:lnTo>
                <a:lnTo>
                  <a:pt x="0" y="6241129"/>
                </a:lnTo>
                <a:lnTo>
                  <a:pt x="0" y="0"/>
                </a:lnTo>
                <a:close/>
              </a:path>
            </a:pathLst>
          </a:custGeom>
          <a:blipFill>
            <a:blip r:embed="rId2"/>
            <a:stretch>
              <a:fillRect/>
            </a:stretch>
          </a:blipFill>
        </p:spPr>
      </p:sp>
      <p:sp>
        <p:nvSpPr>
          <p:cNvPr id="3" name="Freeform 3"/>
          <p:cNvSpPr/>
          <p:nvPr/>
        </p:nvSpPr>
        <p:spPr>
          <a:xfrm rot="-1797353">
            <a:off x="-4784855" y="-1829310"/>
            <a:ext cx="9569710" cy="5463434"/>
          </a:xfrm>
          <a:custGeom>
            <a:avLst/>
            <a:gdLst/>
            <a:ahLst/>
            <a:cxnLst/>
            <a:rect l="l" t="t" r="r" b="b"/>
            <a:pathLst>
              <a:path w="9569710" h="5463434">
                <a:moveTo>
                  <a:pt x="0" y="0"/>
                </a:moveTo>
                <a:lnTo>
                  <a:pt x="9569710" y="0"/>
                </a:lnTo>
                <a:lnTo>
                  <a:pt x="9569710" y="5463435"/>
                </a:lnTo>
                <a:lnTo>
                  <a:pt x="0" y="5463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982743" y="3225101"/>
            <a:ext cx="1588610" cy="1227201"/>
          </a:xfrm>
          <a:custGeom>
            <a:avLst/>
            <a:gdLst/>
            <a:ahLst/>
            <a:cxnLst/>
            <a:rect l="l" t="t" r="r" b="b"/>
            <a:pathLst>
              <a:path w="1588610" h="1227201">
                <a:moveTo>
                  <a:pt x="0" y="0"/>
                </a:moveTo>
                <a:lnTo>
                  <a:pt x="1588610" y="0"/>
                </a:lnTo>
                <a:lnTo>
                  <a:pt x="1588610" y="1227201"/>
                </a:lnTo>
                <a:lnTo>
                  <a:pt x="0" y="1227201"/>
                </a:lnTo>
                <a:lnTo>
                  <a:pt x="0" y="0"/>
                </a:lnTo>
                <a:close/>
              </a:path>
            </a:pathLst>
          </a:custGeom>
          <a:blipFill>
            <a:blip r:embed="rId5"/>
            <a:stretch>
              <a:fillRect/>
            </a:stretch>
          </a:blipFill>
        </p:spPr>
      </p:sp>
      <p:sp>
        <p:nvSpPr>
          <p:cNvPr id="5" name="Freeform 5"/>
          <p:cNvSpPr/>
          <p:nvPr/>
        </p:nvSpPr>
        <p:spPr>
          <a:xfrm>
            <a:off x="13592007" y="2907185"/>
            <a:ext cx="2473242" cy="1820924"/>
          </a:xfrm>
          <a:custGeom>
            <a:avLst/>
            <a:gdLst/>
            <a:ahLst/>
            <a:cxnLst/>
            <a:rect l="l" t="t" r="r" b="b"/>
            <a:pathLst>
              <a:path w="2473242" h="1820924">
                <a:moveTo>
                  <a:pt x="0" y="0"/>
                </a:moveTo>
                <a:lnTo>
                  <a:pt x="2473242" y="0"/>
                </a:lnTo>
                <a:lnTo>
                  <a:pt x="2473242" y="1820925"/>
                </a:lnTo>
                <a:lnTo>
                  <a:pt x="0" y="1820925"/>
                </a:lnTo>
                <a:lnTo>
                  <a:pt x="0" y="0"/>
                </a:lnTo>
                <a:close/>
              </a:path>
            </a:pathLst>
          </a:custGeom>
          <a:blipFill>
            <a:blip r:embed="rId6"/>
            <a:stretch>
              <a:fillRect/>
            </a:stretch>
          </a:blipFill>
        </p:spPr>
      </p:sp>
      <p:sp>
        <p:nvSpPr>
          <p:cNvPr id="6" name="Freeform 6"/>
          <p:cNvSpPr/>
          <p:nvPr/>
        </p:nvSpPr>
        <p:spPr>
          <a:xfrm>
            <a:off x="11273783" y="5343103"/>
            <a:ext cx="3554845" cy="2608367"/>
          </a:xfrm>
          <a:custGeom>
            <a:avLst/>
            <a:gdLst/>
            <a:ahLst/>
            <a:cxnLst/>
            <a:rect l="l" t="t" r="r" b="b"/>
            <a:pathLst>
              <a:path w="3554845" h="2608367">
                <a:moveTo>
                  <a:pt x="0" y="0"/>
                </a:moveTo>
                <a:lnTo>
                  <a:pt x="3554845" y="0"/>
                </a:lnTo>
                <a:lnTo>
                  <a:pt x="3554845" y="2608367"/>
                </a:lnTo>
                <a:lnTo>
                  <a:pt x="0" y="2608367"/>
                </a:lnTo>
                <a:lnTo>
                  <a:pt x="0" y="0"/>
                </a:lnTo>
                <a:close/>
              </a:path>
            </a:pathLst>
          </a:custGeom>
          <a:blipFill>
            <a:blip r:embed="rId7"/>
            <a:stretch>
              <a:fillRect/>
            </a:stretch>
          </a:blipFill>
        </p:spPr>
      </p:sp>
      <p:sp>
        <p:nvSpPr>
          <p:cNvPr id="7" name="TextBox 7"/>
          <p:cNvSpPr txBox="1"/>
          <p:nvPr/>
        </p:nvSpPr>
        <p:spPr>
          <a:xfrm>
            <a:off x="1028700" y="6226008"/>
            <a:ext cx="7417994" cy="2769235"/>
          </a:xfrm>
          <a:prstGeom prst="rect">
            <a:avLst/>
          </a:prstGeom>
        </p:spPr>
        <p:txBody>
          <a:bodyPr lIns="0" tIns="0" rIns="0" bIns="0" rtlCol="0" anchor="t">
            <a:spAutoFit/>
          </a:bodyPr>
          <a:lstStyle/>
          <a:p>
            <a:pPr marL="496571" lvl="1" indent="-248285">
              <a:lnSpc>
                <a:spcPts val="3680"/>
              </a:lnSpc>
              <a:buFont typeface="Arial"/>
              <a:buChar char="•"/>
            </a:pPr>
            <a:r>
              <a:rPr lang="en-US" sz="2300">
                <a:solidFill>
                  <a:srgbClr val="203847"/>
                </a:solidFill>
                <a:latin typeface="Open Sans 1"/>
              </a:rPr>
              <a:t>Jelaskan tentang penyakit menular seksual.</a:t>
            </a:r>
          </a:p>
          <a:p>
            <a:pPr marL="496571" lvl="1" indent="-248285">
              <a:lnSpc>
                <a:spcPts val="3680"/>
              </a:lnSpc>
              <a:buFont typeface="Arial"/>
              <a:buChar char="•"/>
            </a:pPr>
            <a:r>
              <a:rPr lang="en-US" sz="2300">
                <a:solidFill>
                  <a:srgbClr val="203847"/>
                </a:solidFill>
                <a:latin typeface="Open Sans 1"/>
              </a:rPr>
              <a:t>Informasi dasar tentang kehamilan, aborsi, dan cara mencegah kehamilan.</a:t>
            </a:r>
          </a:p>
          <a:p>
            <a:pPr marL="496571" lvl="1" indent="-248285">
              <a:lnSpc>
                <a:spcPts val="3680"/>
              </a:lnSpc>
              <a:buFont typeface="Arial"/>
              <a:buChar char="•"/>
            </a:pPr>
            <a:r>
              <a:rPr lang="en-US" sz="2300">
                <a:solidFill>
                  <a:srgbClr val="203847"/>
                </a:solidFill>
                <a:latin typeface="Open Sans 1"/>
              </a:rPr>
              <a:t>Nilai-nilai yang ditanamkan orang tua tentang cinta, pacaran, kontrasepsi, kapan anak diperbolehkan aktif secara seksual.</a:t>
            </a:r>
          </a:p>
        </p:txBody>
      </p:sp>
      <p:sp>
        <p:nvSpPr>
          <p:cNvPr id="8" name="TextBox 8"/>
          <p:cNvSpPr txBox="1"/>
          <p:nvPr/>
        </p:nvSpPr>
        <p:spPr>
          <a:xfrm>
            <a:off x="1396836" y="1979899"/>
            <a:ext cx="8225695" cy="1495425"/>
          </a:xfrm>
          <a:prstGeom prst="rect">
            <a:avLst/>
          </a:prstGeom>
        </p:spPr>
        <p:txBody>
          <a:bodyPr lIns="0" tIns="0" rIns="0" bIns="0" rtlCol="0" anchor="t">
            <a:spAutoFit/>
          </a:bodyPr>
          <a:lstStyle/>
          <a:p>
            <a:pPr>
              <a:lnSpc>
                <a:spcPts val="5850"/>
              </a:lnSpc>
            </a:pPr>
            <a:r>
              <a:rPr lang="en-US" sz="5000">
                <a:solidFill>
                  <a:srgbClr val="203847"/>
                </a:solidFill>
                <a:latin typeface="TT Backwards Bold"/>
              </a:rPr>
              <a:t>Pendidikan Seks Sesuai Fase Tumbuh Kembang Anak</a:t>
            </a:r>
          </a:p>
        </p:txBody>
      </p:sp>
      <p:sp>
        <p:nvSpPr>
          <p:cNvPr id="9" name="TextBox 9"/>
          <p:cNvSpPr txBox="1"/>
          <p:nvPr/>
        </p:nvSpPr>
        <p:spPr>
          <a:xfrm>
            <a:off x="1028700" y="4897437"/>
            <a:ext cx="7417994" cy="976630"/>
          </a:xfrm>
          <a:prstGeom prst="rect">
            <a:avLst/>
          </a:prstGeom>
        </p:spPr>
        <p:txBody>
          <a:bodyPr lIns="0" tIns="0" rIns="0" bIns="0" rtlCol="0" anchor="t">
            <a:spAutoFit/>
          </a:bodyPr>
          <a:lstStyle/>
          <a:p>
            <a:pPr>
              <a:lnSpc>
                <a:spcPts val="3919"/>
              </a:lnSpc>
            </a:pPr>
            <a:r>
              <a:rPr lang="en-US" sz="2799">
                <a:solidFill>
                  <a:srgbClr val="203847"/>
                </a:solidFill>
                <a:latin typeface="Open Sans 1 Bold"/>
              </a:rPr>
              <a:t>Jelaskan tentang Perilaku Seksual &amp; Proses Reproduksi</a:t>
            </a:r>
          </a:p>
        </p:txBody>
      </p:sp>
      <p:sp>
        <p:nvSpPr>
          <p:cNvPr id="10" name="TextBox 10"/>
          <p:cNvSpPr txBox="1"/>
          <p:nvPr/>
        </p:nvSpPr>
        <p:spPr>
          <a:xfrm>
            <a:off x="1028700" y="4111942"/>
            <a:ext cx="3523757" cy="575946"/>
          </a:xfrm>
          <a:prstGeom prst="rect">
            <a:avLst/>
          </a:prstGeom>
        </p:spPr>
        <p:txBody>
          <a:bodyPr lIns="0" tIns="0" rIns="0" bIns="0" rtlCol="0" anchor="t">
            <a:spAutoFit/>
          </a:bodyPr>
          <a:lstStyle/>
          <a:p>
            <a:pPr>
              <a:lnSpc>
                <a:spcPts val="4959"/>
              </a:lnSpc>
            </a:pPr>
            <a:r>
              <a:rPr lang="en-US" sz="3099">
                <a:solidFill>
                  <a:srgbClr val="C83537"/>
                </a:solidFill>
                <a:latin typeface="Open Sans 1 Bold"/>
              </a:rPr>
              <a:t>Usia 13-18 tahun</a:t>
            </a:r>
          </a:p>
        </p:txBody>
      </p:sp>
      <p:sp>
        <p:nvSpPr>
          <p:cNvPr id="11" name="Freeform 11"/>
          <p:cNvSpPr/>
          <p:nvPr/>
        </p:nvSpPr>
        <p:spPr>
          <a:xfrm rot="-10800000">
            <a:off x="16065249" y="5374323"/>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91024" y="1825077"/>
            <a:ext cx="8179857" cy="811530"/>
          </a:xfrm>
          <a:prstGeom prst="rect">
            <a:avLst/>
          </a:prstGeom>
        </p:spPr>
        <p:txBody>
          <a:bodyPr lIns="0" tIns="0" rIns="0" bIns="0" rtlCol="0" anchor="t">
            <a:spAutoFit/>
          </a:bodyPr>
          <a:lstStyle/>
          <a:p>
            <a:pPr>
              <a:lnSpc>
                <a:spcPts val="6434"/>
              </a:lnSpc>
            </a:pPr>
            <a:r>
              <a:rPr lang="en-US" sz="5499">
                <a:solidFill>
                  <a:srgbClr val="203847"/>
                </a:solidFill>
                <a:latin typeface="TT Backwards Bold"/>
              </a:rPr>
              <a:t>Orientasi Seksual</a:t>
            </a:r>
          </a:p>
        </p:txBody>
      </p:sp>
      <p:sp>
        <p:nvSpPr>
          <p:cNvPr id="3" name="Freeform 3"/>
          <p:cNvSpPr/>
          <p:nvPr/>
        </p:nvSpPr>
        <p:spPr>
          <a:xfrm rot="1846596">
            <a:off x="11136746" y="-2821482"/>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881407" y="-7478524"/>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0" y="2357430"/>
            <a:ext cx="7083103" cy="6631555"/>
          </a:xfrm>
          <a:custGeom>
            <a:avLst/>
            <a:gdLst/>
            <a:ahLst/>
            <a:cxnLst/>
            <a:rect l="l" t="t" r="r" b="b"/>
            <a:pathLst>
              <a:path w="7083103" h="6631555">
                <a:moveTo>
                  <a:pt x="0" y="0"/>
                </a:moveTo>
                <a:lnTo>
                  <a:pt x="7083103" y="0"/>
                </a:lnTo>
                <a:lnTo>
                  <a:pt x="7083103" y="6631555"/>
                </a:lnTo>
                <a:lnTo>
                  <a:pt x="0" y="66315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791024" y="3203574"/>
            <a:ext cx="7849424" cy="977901"/>
          </a:xfrm>
          <a:prstGeom prst="rect">
            <a:avLst/>
          </a:prstGeom>
        </p:spPr>
        <p:txBody>
          <a:bodyPr lIns="0" tIns="0" rIns="0" bIns="0" rtlCol="0" anchor="t">
            <a:spAutoFit/>
          </a:bodyPr>
          <a:lstStyle/>
          <a:p>
            <a:pPr>
              <a:lnSpc>
                <a:spcPts val="3999"/>
              </a:lnSpc>
            </a:pPr>
            <a:r>
              <a:rPr lang="en-US" sz="2499">
                <a:solidFill>
                  <a:srgbClr val="203847"/>
                </a:solidFill>
                <a:latin typeface="Open Sans 2"/>
              </a:rPr>
              <a:t>Keterkaitan seseorang kepada orang lain secara fisik dan emosional.</a:t>
            </a:r>
          </a:p>
        </p:txBody>
      </p:sp>
      <p:sp>
        <p:nvSpPr>
          <p:cNvPr id="7" name="TextBox 7"/>
          <p:cNvSpPr txBox="1"/>
          <p:nvPr/>
        </p:nvSpPr>
        <p:spPr>
          <a:xfrm>
            <a:off x="8791024" y="4495800"/>
            <a:ext cx="7064616" cy="2492376"/>
          </a:xfrm>
          <a:prstGeom prst="rect">
            <a:avLst/>
          </a:prstGeom>
        </p:spPr>
        <p:txBody>
          <a:bodyPr lIns="0" tIns="0" rIns="0" bIns="0" rtlCol="0" anchor="t">
            <a:spAutoFit/>
          </a:bodyPr>
          <a:lstStyle/>
          <a:p>
            <a:pPr marL="539748" lvl="1" indent="-269874" algn="just">
              <a:lnSpc>
                <a:spcPts val="3999"/>
              </a:lnSpc>
              <a:buAutoNum type="arabicPeriod"/>
            </a:pPr>
            <a:r>
              <a:rPr lang="en-US" sz="2499">
                <a:solidFill>
                  <a:srgbClr val="203847"/>
                </a:solidFill>
                <a:latin typeface="Open Sans 2"/>
              </a:rPr>
              <a:t>Heteroseksual</a:t>
            </a:r>
          </a:p>
          <a:p>
            <a:pPr marL="539748" lvl="1" indent="-269874" algn="just">
              <a:lnSpc>
                <a:spcPts val="3999"/>
              </a:lnSpc>
              <a:buAutoNum type="arabicPeriod"/>
            </a:pPr>
            <a:r>
              <a:rPr lang="en-US" sz="2499">
                <a:solidFill>
                  <a:srgbClr val="203847"/>
                </a:solidFill>
                <a:latin typeface="Open Sans 2"/>
              </a:rPr>
              <a:t>Biseksual</a:t>
            </a:r>
          </a:p>
          <a:p>
            <a:pPr marL="539748" lvl="1" indent="-269874" algn="just">
              <a:lnSpc>
                <a:spcPts val="3999"/>
              </a:lnSpc>
              <a:buAutoNum type="arabicPeriod"/>
            </a:pPr>
            <a:r>
              <a:rPr lang="en-US" sz="2499">
                <a:solidFill>
                  <a:srgbClr val="203847"/>
                </a:solidFill>
                <a:latin typeface="Open Sans 2"/>
              </a:rPr>
              <a:t>Homoseksual</a:t>
            </a:r>
          </a:p>
          <a:p>
            <a:pPr marL="539748" lvl="1" indent="-269874" algn="just">
              <a:lnSpc>
                <a:spcPts val="3999"/>
              </a:lnSpc>
              <a:buAutoNum type="arabicPeriod"/>
            </a:pPr>
            <a:r>
              <a:rPr lang="en-US" sz="2499">
                <a:solidFill>
                  <a:srgbClr val="203847"/>
                </a:solidFill>
                <a:latin typeface="Open Sans 2"/>
              </a:rPr>
              <a:t>Panseksual</a:t>
            </a:r>
          </a:p>
          <a:p>
            <a:pPr marL="539748" lvl="1" indent="-269874" algn="just">
              <a:lnSpc>
                <a:spcPts val="3999"/>
              </a:lnSpc>
              <a:buAutoNum type="arabicPeriod"/>
            </a:pPr>
            <a:r>
              <a:rPr lang="en-US" sz="2499">
                <a:solidFill>
                  <a:srgbClr val="203847"/>
                </a:solidFill>
                <a:latin typeface="Open Sans 2"/>
              </a:rPr>
              <a:t>Aseksual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81407" y="-7478524"/>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8791024" y="1825077"/>
            <a:ext cx="8179857" cy="811530"/>
          </a:xfrm>
          <a:prstGeom prst="rect">
            <a:avLst/>
          </a:prstGeom>
        </p:spPr>
        <p:txBody>
          <a:bodyPr lIns="0" tIns="0" rIns="0" bIns="0" rtlCol="0" anchor="t">
            <a:spAutoFit/>
          </a:bodyPr>
          <a:lstStyle/>
          <a:p>
            <a:pPr>
              <a:lnSpc>
                <a:spcPts val="6434"/>
              </a:lnSpc>
            </a:pPr>
            <a:r>
              <a:rPr lang="en-US" sz="5499">
                <a:solidFill>
                  <a:srgbClr val="203847"/>
                </a:solidFill>
                <a:latin typeface="TT Backwards Bold"/>
              </a:rPr>
              <a:t>Dorongan Seksual</a:t>
            </a:r>
          </a:p>
        </p:txBody>
      </p:sp>
      <p:sp>
        <p:nvSpPr>
          <p:cNvPr id="4" name="Freeform 4"/>
          <p:cNvSpPr/>
          <p:nvPr/>
        </p:nvSpPr>
        <p:spPr>
          <a:xfrm rot="1846596">
            <a:off x="11136746" y="-2821482"/>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69528" y="2623805"/>
            <a:ext cx="6183301" cy="5039390"/>
          </a:xfrm>
          <a:custGeom>
            <a:avLst/>
            <a:gdLst/>
            <a:ahLst/>
            <a:cxnLst/>
            <a:rect l="l" t="t" r="r" b="b"/>
            <a:pathLst>
              <a:path w="6183301" h="5039390">
                <a:moveTo>
                  <a:pt x="0" y="0"/>
                </a:moveTo>
                <a:lnTo>
                  <a:pt x="6183301" y="0"/>
                </a:lnTo>
                <a:lnTo>
                  <a:pt x="6183301" y="5039390"/>
                </a:lnTo>
                <a:lnTo>
                  <a:pt x="0" y="5039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791024" y="3533434"/>
            <a:ext cx="7064616" cy="1482726"/>
          </a:xfrm>
          <a:prstGeom prst="rect">
            <a:avLst/>
          </a:prstGeom>
        </p:spPr>
        <p:txBody>
          <a:bodyPr lIns="0" tIns="0" rIns="0" bIns="0" rtlCol="0" anchor="t">
            <a:spAutoFit/>
          </a:bodyPr>
          <a:lstStyle/>
          <a:p>
            <a:pPr>
              <a:lnSpc>
                <a:spcPts val="3999"/>
              </a:lnSpc>
            </a:pPr>
            <a:r>
              <a:rPr lang="en-US" sz="2499">
                <a:solidFill>
                  <a:srgbClr val="203847"/>
                </a:solidFill>
                <a:latin typeface="Open Sans 2"/>
              </a:rPr>
              <a:t>Ketika seseorang mulai memasuki masa pubertas, organ-organ seksualnya sudah mulai matang karena hormon.</a:t>
            </a:r>
          </a:p>
        </p:txBody>
      </p:sp>
      <p:sp>
        <p:nvSpPr>
          <p:cNvPr id="7" name="TextBox 7"/>
          <p:cNvSpPr txBox="1"/>
          <p:nvPr/>
        </p:nvSpPr>
        <p:spPr>
          <a:xfrm>
            <a:off x="8791024" y="5453394"/>
            <a:ext cx="7064616" cy="1482726"/>
          </a:xfrm>
          <a:prstGeom prst="rect">
            <a:avLst/>
          </a:prstGeom>
        </p:spPr>
        <p:txBody>
          <a:bodyPr lIns="0" tIns="0" rIns="0" bIns="0" rtlCol="0" anchor="t">
            <a:spAutoFit/>
          </a:bodyPr>
          <a:lstStyle/>
          <a:p>
            <a:pPr>
              <a:lnSpc>
                <a:spcPts val="3999"/>
              </a:lnSpc>
            </a:pPr>
            <a:r>
              <a:rPr lang="en-US" sz="2499">
                <a:solidFill>
                  <a:srgbClr val="203847"/>
                </a:solidFill>
                <a:latin typeface="Open Sans 2"/>
              </a:rPr>
              <a:t>Keinginan untuk mendapatkan kepuasan secara seksual yang diperoleh dengan perilaku seksual.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91024" y="1825077"/>
            <a:ext cx="8179857" cy="811530"/>
          </a:xfrm>
          <a:prstGeom prst="rect">
            <a:avLst/>
          </a:prstGeom>
        </p:spPr>
        <p:txBody>
          <a:bodyPr lIns="0" tIns="0" rIns="0" bIns="0" rtlCol="0" anchor="t">
            <a:spAutoFit/>
          </a:bodyPr>
          <a:lstStyle/>
          <a:p>
            <a:pPr>
              <a:lnSpc>
                <a:spcPts val="6434"/>
              </a:lnSpc>
            </a:pPr>
            <a:r>
              <a:rPr lang="en-US" sz="5499">
                <a:solidFill>
                  <a:srgbClr val="203847"/>
                </a:solidFill>
                <a:latin typeface="TT Backwards Bold"/>
              </a:rPr>
              <a:t>Perilaku Seksual</a:t>
            </a:r>
          </a:p>
        </p:txBody>
      </p:sp>
      <p:sp>
        <p:nvSpPr>
          <p:cNvPr id="3" name="Freeform 3"/>
          <p:cNvSpPr/>
          <p:nvPr/>
        </p:nvSpPr>
        <p:spPr>
          <a:xfrm rot="1846596">
            <a:off x="11136746" y="-2821482"/>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881407" y="-7478524"/>
            <a:ext cx="9662106" cy="11915154"/>
          </a:xfrm>
          <a:custGeom>
            <a:avLst/>
            <a:gdLst/>
            <a:ahLst/>
            <a:cxnLst/>
            <a:rect l="l" t="t" r="r" b="b"/>
            <a:pathLst>
              <a:path w="9662106" h="11915154">
                <a:moveTo>
                  <a:pt x="0" y="0"/>
                </a:moveTo>
                <a:lnTo>
                  <a:pt x="9662106" y="0"/>
                </a:lnTo>
                <a:lnTo>
                  <a:pt x="9662106" y="11915154"/>
                </a:lnTo>
                <a:lnTo>
                  <a:pt x="0" y="11915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96500" y="2848509"/>
            <a:ext cx="5917593" cy="5022557"/>
          </a:xfrm>
          <a:custGeom>
            <a:avLst/>
            <a:gdLst/>
            <a:ahLst/>
            <a:cxnLst/>
            <a:rect l="l" t="t" r="r" b="b"/>
            <a:pathLst>
              <a:path w="5917593" h="5022557">
                <a:moveTo>
                  <a:pt x="0" y="0"/>
                </a:moveTo>
                <a:lnTo>
                  <a:pt x="5917593" y="0"/>
                </a:lnTo>
                <a:lnTo>
                  <a:pt x="5917593" y="5022557"/>
                </a:lnTo>
                <a:lnTo>
                  <a:pt x="0" y="5022557"/>
                </a:lnTo>
                <a:lnTo>
                  <a:pt x="0" y="0"/>
                </a:lnTo>
                <a:close/>
              </a:path>
            </a:pathLst>
          </a:custGeom>
          <a:blipFill>
            <a:blip r:embed="rId6"/>
            <a:stretch>
              <a:fillRect/>
            </a:stretch>
          </a:blipFill>
        </p:spPr>
      </p:sp>
      <p:sp>
        <p:nvSpPr>
          <p:cNvPr id="6" name="TextBox 6"/>
          <p:cNvSpPr txBox="1"/>
          <p:nvPr/>
        </p:nvSpPr>
        <p:spPr>
          <a:xfrm>
            <a:off x="8791024" y="2953904"/>
            <a:ext cx="7936625" cy="1482726"/>
          </a:xfrm>
          <a:prstGeom prst="rect">
            <a:avLst/>
          </a:prstGeom>
        </p:spPr>
        <p:txBody>
          <a:bodyPr lIns="0" tIns="0" rIns="0" bIns="0" rtlCol="0" anchor="t">
            <a:spAutoFit/>
          </a:bodyPr>
          <a:lstStyle/>
          <a:p>
            <a:pPr>
              <a:lnSpc>
                <a:spcPts val="3999"/>
              </a:lnSpc>
            </a:pPr>
            <a:r>
              <a:rPr lang="en-US" sz="2499">
                <a:solidFill>
                  <a:srgbClr val="203847"/>
                </a:solidFill>
                <a:latin typeface="Open Sans 2"/>
              </a:rPr>
              <a:t>Segala tingkah laku yang didorong oleh hasrat seksual, baik dengan lawan jenis maupun dengan sesama jenis.</a:t>
            </a:r>
          </a:p>
        </p:txBody>
      </p:sp>
      <p:sp>
        <p:nvSpPr>
          <p:cNvPr id="7" name="TextBox 7"/>
          <p:cNvSpPr txBox="1"/>
          <p:nvPr/>
        </p:nvSpPr>
        <p:spPr>
          <a:xfrm>
            <a:off x="8791024" y="4873865"/>
            <a:ext cx="7064616" cy="2997201"/>
          </a:xfrm>
          <a:prstGeom prst="rect">
            <a:avLst/>
          </a:prstGeom>
        </p:spPr>
        <p:txBody>
          <a:bodyPr lIns="0" tIns="0" rIns="0" bIns="0" rtlCol="0" anchor="t">
            <a:spAutoFit/>
          </a:bodyPr>
          <a:lstStyle/>
          <a:p>
            <a:pPr>
              <a:lnSpc>
                <a:spcPts val="3999"/>
              </a:lnSpc>
            </a:pPr>
            <a:r>
              <a:rPr lang="en-US" sz="2499">
                <a:solidFill>
                  <a:srgbClr val="203847"/>
                </a:solidFill>
                <a:latin typeface="Open Sans 2"/>
              </a:rPr>
              <a:t>Faktor penyebab perilaku seksual remaja:</a:t>
            </a:r>
          </a:p>
          <a:p>
            <a:pPr marL="539748" lvl="1" indent="-269874">
              <a:lnSpc>
                <a:spcPts val="3999"/>
              </a:lnSpc>
              <a:buAutoNum type="arabicPeriod"/>
            </a:pPr>
            <a:r>
              <a:rPr lang="en-US" sz="2499">
                <a:solidFill>
                  <a:srgbClr val="203847"/>
                </a:solidFill>
                <a:latin typeface="Open Sans 2"/>
              </a:rPr>
              <a:t>Meningkatnya libido </a:t>
            </a:r>
          </a:p>
          <a:p>
            <a:pPr marL="539748" lvl="1" indent="-269874">
              <a:lnSpc>
                <a:spcPts val="3999"/>
              </a:lnSpc>
              <a:buAutoNum type="arabicPeriod"/>
            </a:pPr>
            <a:r>
              <a:rPr lang="en-US" sz="2499">
                <a:solidFill>
                  <a:srgbClr val="203847"/>
                </a:solidFill>
                <a:latin typeface="Open Sans 2"/>
              </a:rPr>
              <a:t>Penundaan usia perkawinan</a:t>
            </a:r>
          </a:p>
          <a:p>
            <a:pPr marL="539748" lvl="1" indent="-269874">
              <a:lnSpc>
                <a:spcPts val="3999"/>
              </a:lnSpc>
              <a:buAutoNum type="arabicPeriod"/>
            </a:pPr>
            <a:r>
              <a:rPr lang="en-US" sz="2499">
                <a:solidFill>
                  <a:srgbClr val="203847"/>
                </a:solidFill>
                <a:latin typeface="Open Sans 2"/>
              </a:rPr>
              <a:t>Tabu</a:t>
            </a:r>
          </a:p>
          <a:p>
            <a:pPr marL="539748" lvl="1" indent="-269874">
              <a:lnSpc>
                <a:spcPts val="3999"/>
              </a:lnSpc>
              <a:buAutoNum type="arabicPeriod"/>
            </a:pPr>
            <a:r>
              <a:rPr lang="en-US" sz="2499">
                <a:solidFill>
                  <a:srgbClr val="203847"/>
                </a:solidFill>
                <a:latin typeface="Open Sans 2"/>
              </a:rPr>
              <a:t>Kurangnya informasi</a:t>
            </a:r>
          </a:p>
          <a:p>
            <a:pPr marL="539748" lvl="1" indent="-269874">
              <a:lnSpc>
                <a:spcPts val="3999"/>
              </a:lnSpc>
              <a:buAutoNum type="arabicPeriod"/>
            </a:pPr>
            <a:r>
              <a:rPr lang="en-US" sz="2499">
                <a:solidFill>
                  <a:srgbClr val="203847"/>
                </a:solidFill>
                <a:latin typeface="Open Sans 2"/>
              </a:rPr>
              <a:t>Pergaulan bebas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716250" y="2437815"/>
            <a:ext cx="3086100" cy="9785420"/>
            <a:chOff x="0" y="0"/>
            <a:chExt cx="660400" cy="2093999"/>
          </a:xfrm>
        </p:grpSpPr>
        <p:sp>
          <p:nvSpPr>
            <p:cNvPr id="3" name="Freeform 3"/>
            <p:cNvSpPr/>
            <p:nvPr/>
          </p:nvSpPr>
          <p:spPr>
            <a:xfrm>
              <a:off x="0" y="0"/>
              <a:ext cx="660400" cy="2093999"/>
            </a:xfrm>
            <a:custGeom>
              <a:avLst/>
              <a:gdLst/>
              <a:ahLst/>
              <a:cxnLst/>
              <a:rect l="l" t="t" r="r" b="b"/>
              <a:pathLst>
                <a:path w="660400" h="2093999">
                  <a:moveTo>
                    <a:pt x="220252" y="2074930"/>
                  </a:moveTo>
                  <a:cubicBezTo>
                    <a:pt x="254109" y="2086444"/>
                    <a:pt x="292600" y="2093999"/>
                    <a:pt x="330378" y="2093999"/>
                  </a:cubicBezTo>
                  <a:cubicBezTo>
                    <a:pt x="368157" y="2093999"/>
                    <a:pt x="404509" y="2087522"/>
                    <a:pt x="438009" y="2076009"/>
                  </a:cubicBezTo>
                  <a:cubicBezTo>
                    <a:pt x="438723" y="2075649"/>
                    <a:pt x="439435" y="2075649"/>
                    <a:pt x="440148" y="2075290"/>
                  </a:cubicBezTo>
                  <a:cubicBezTo>
                    <a:pt x="565955" y="2029234"/>
                    <a:pt x="658618" y="1907620"/>
                    <a:pt x="660400" y="1737038"/>
                  </a:cubicBezTo>
                  <a:lnTo>
                    <a:pt x="660400" y="0"/>
                  </a:lnTo>
                  <a:lnTo>
                    <a:pt x="0" y="0"/>
                  </a:lnTo>
                  <a:lnTo>
                    <a:pt x="0" y="1735749"/>
                  </a:lnTo>
                  <a:cubicBezTo>
                    <a:pt x="1782" y="1908339"/>
                    <a:pt x="93019" y="2029954"/>
                    <a:pt x="220252" y="2074930"/>
                  </a:cubicBezTo>
                  <a:close/>
                </a:path>
              </a:pathLst>
            </a:custGeom>
            <a:gradFill rotWithShape="1">
              <a:gsLst>
                <a:gs pos="0">
                  <a:srgbClr val="AD4A4D">
                    <a:alpha val="100000"/>
                  </a:srgbClr>
                </a:gs>
                <a:gs pos="100000">
                  <a:srgbClr val="FFBEC4">
                    <a:alpha val="100000"/>
                  </a:srgbClr>
                </a:gs>
              </a:gsLst>
              <a:path path="circle">
                <a:fillToRect r="100000" b="100000"/>
              </a:path>
              <a:tileRect l="-100000" t="-100000"/>
            </a:gradFill>
          </p:spPr>
        </p:sp>
        <p:sp>
          <p:nvSpPr>
            <p:cNvPr id="4" name="TextBox 4"/>
            <p:cNvSpPr txBox="1"/>
            <p:nvPr/>
          </p:nvSpPr>
          <p:spPr>
            <a:xfrm>
              <a:off x="0" y="-114300"/>
              <a:ext cx="660400" cy="2081299"/>
            </a:xfrm>
            <a:prstGeom prst="rect">
              <a:avLst/>
            </a:prstGeom>
          </p:spPr>
          <p:txBody>
            <a:bodyPr lIns="50800" tIns="50800" rIns="50800" bIns="50800" rtlCol="0" anchor="ctr"/>
            <a:lstStyle/>
            <a:p>
              <a:pPr algn="ctr">
                <a:lnSpc>
                  <a:spcPts val="3765"/>
                </a:lnSpc>
              </a:pPr>
              <a:endParaRPr/>
            </a:p>
          </p:txBody>
        </p:sp>
      </p:grpSp>
      <p:sp>
        <p:nvSpPr>
          <p:cNvPr id="5" name="Freeform 5"/>
          <p:cNvSpPr/>
          <p:nvPr/>
        </p:nvSpPr>
        <p:spPr>
          <a:xfrm rot="-7875543">
            <a:off x="12543015" y="-2332617"/>
            <a:ext cx="8624289" cy="5490553"/>
          </a:xfrm>
          <a:custGeom>
            <a:avLst/>
            <a:gdLst/>
            <a:ahLst/>
            <a:cxnLst/>
            <a:rect l="l" t="t" r="r" b="b"/>
            <a:pathLst>
              <a:path w="8624289" h="5490553">
                <a:moveTo>
                  <a:pt x="0" y="0"/>
                </a:moveTo>
                <a:lnTo>
                  <a:pt x="8624288" y="0"/>
                </a:lnTo>
                <a:lnTo>
                  <a:pt x="8624288" y="5490552"/>
                </a:lnTo>
                <a:lnTo>
                  <a:pt x="0" y="5490552"/>
                </a:lnTo>
                <a:lnTo>
                  <a:pt x="0" y="0"/>
                </a:lnTo>
                <a:close/>
              </a:path>
            </a:pathLst>
          </a:custGeom>
          <a:blipFill>
            <a:blip r:embed="rId2">
              <a:extLst>
                <a:ext uri="{96DAC541-7B7A-43D3-8B79-37D633B846F1}">
                  <asvg:svgBlip xmlns:asvg="http://schemas.microsoft.com/office/drawing/2016/SVG/main" r:embed="rId3"/>
                </a:ext>
              </a:extLst>
            </a:blip>
            <a:stretch>
              <a:fillRect t="-90289"/>
            </a:stretch>
          </a:blipFill>
        </p:spPr>
      </p:sp>
      <p:sp>
        <p:nvSpPr>
          <p:cNvPr id="6" name="Freeform 6"/>
          <p:cNvSpPr/>
          <p:nvPr/>
        </p:nvSpPr>
        <p:spPr>
          <a:xfrm>
            <a:off x="9674381" y="3241188"/>
            <a:ext cx="6865637" cy="4823110"/>
          </a:xfrm>
          <a:custGeom>
            <a:avLst/>
            <a:gdLst/>
            <a:ahLst/>
            <a:cxnLst/>
            <a:rect l="l" t="t" r="r" b="b"/>
            <a:pathLst>
              <a:path w="6865637" h="4823110">
                <a:moveTo>
                  <a:pt x="0" y="0"/>
                </a:moveTo>
                <a:lnTo>
                  <a:pt x="6865637" y="0"/>
                </a:lnTo>
                <a:lnTo>
                  <a:pt x="6865637" y="4823110"/>
                </a:lnTo>
                <a:lnTo>
                  <a:pt x="0" y="4823110"/>
                </a:lnTo>
                <a:lnTo>
                  <a:pt x="0" y="0"/>
                </a:lnTo>
                <a:close/>
              </a:path>
            </a:pathLst>
          </a:custGeom>
          <a:blipFill>
            <a:blip r:embed="rId4"/>
            <a:stretch>
              <a:fillRect/>
            </a:stretch>
          </a:blipFill>
        </p:spPr>
      </p:sp>
      <p:sp>
        <p:nvSpPr>
          <p:cNvPr id="7" name="TextBox 7"/>
          <p:cNvSpPr txBox="1"/>
          <p:nvPr/>
        </p:nvSpPr>
        <p:spPr>
          <a:xfrm>
            <a:off x="906337" y="1095375"/>
            <a:ext cx="8346152" cy="842010"/>
          </a:xfrm>
          <a:prstGeom prst="rect">
            <a:avLst/>
          </a:prstGeom>
        </p:spPr>
        <p:txBody>
          <a:bodyPr lIns="0" tIns="0" rIns="0" bIns="0" rtlCol="0" anchor="t">
            <a:spAutoFit/>
          </a:bodyPr>
          <a:lstStyle/>
          <a:p>
            <a:pPr>
              <a:lnSpc>
                <a:spcPts val="6420"/>
              </a:lnSpc>
            </a:pPr>
            <a:r>
              <a:rPr lang="en-US" sz="6000">
                <a:solidFill>
                  <a:srgbClr val="203847"/>
                </a:solidFill>
                <a:latin typeface="TT Backwards Bold"/>
              </a:rPr>
              <a:t>Seks, Seksual, Seksualitas</a:t>
            </a:r>
          </a:p>
        </p:txBody>
      </p:sp>
      <p:sp>
        <p:nvSpPr>
          <p:cNvPr id="8" name="TextBox 8"/>
          <p:cNvSpPr txBox="1"/>
          <p:nvPr/>
        </p:nvSpPr>
        <p:spPr>
          <a:xfrm>
            <a:off x="906337" y="3611218"/>
            <a:ext cx="7616018" cy="4335780"/>
          </a:xfrm>
          <a:prstGeom prst="rect">
            <a:avLst/>
          </a:prstGeom>
        </p:spPr>
        <p:txBody>
          <a:bodyPr lIns="0" tIns="0" rIns="0" bIns="0" rtlCol="0" anchor="t">
            <a:spAutoFit/>
          </a:bodyPr>
          <a:lstStyle/>
          <a:p>
            <a:pPr marL="518160" lvl="1" indent="-259080">
              <a:lnSpc>
                <a:spcPts val="3840"/>
              </a:lnSpc>
              <a:buFont typeface="Arial"/>
              <a:buChar char="•"/>
            </a:pPr>
            <a:r>
              <a:rPr lang="en-US" sz="2400">
                <a:solidFill>
                  <a:srgbClr val="000000"/>
                </a:solidFill>
                <a:latin typeface="Open Sans 1 Bold"/>
              </a:rPr>
              <a:t>Seks </a:t>
            </a:r>
            <a:r>
              <a:rPr lang="en-US" sz="2400">
                <a:solidFill>
                  <a:srgbClr val="000000"/>
                </a:solidFill>
                <a:latin typeface="Open Sans 1"/>
              </a:rPr>
              <a:t>: suatu konsep tentang pembedaan jenis kelamin manusia berdasarkan faktor-faktor biologis, hormonal, dan patologis.</a:t>
            </a:r>
          </a:p>
          <a:p>
            <a:pPr marL="518160" lvl="1" indent="-259080">
              <a:lnSpc>
                <a:spcPts val="3840"/>
              </a:lnSpc>
              <a:buFont typeface="Arial"/>
              <a:buChar char="•"/>
            </a:pPr>
            <a:r>
              <a:rPr lang="en-US" sz="2400">
                <a:solidFill>
                  <a:srgbClr val="000000"/>
                </a:solidFill>
                <a:latin typeface="Open Sans 1"/>
              </a:rPr>
              <a:t>Secara biologis, manusia hanya dibedakan dalam dua jenis kelamin (seks), yaitu laki-laki </a:t>
            </a:r>
            <a:r>
              <a:rPr lang="en-US" sz="2400">
                <a:solidFill>
                  <a:srgbClr val="000000"/>
                </a:solidFill>
                <a:latin typeface="Open Sans 1 Italics"/>
              </a:rPr>
              <a:t>(male)</a:t>
            </a:r>
            <a:r>
              <a:rPr lang="en-US" sz="2400">
                <a:solidFill>
                  <a:srgbClr val="000000"/>
                </a:solidFill>
                <a:latin typeface="Open Sans 1"/>
              </a:rPr>
              <a:t> dan perempuan </a:t>
            </a:r>
            <a:r>
              <a:rPr lang="en-US" sz="2400">
                <a:solidFill>
                  <a:srgbClr val="000000"/>
                </a:solidFill>
                <a:latin typeface="Open Sans 1 Italics"/>
              </a:rPr>
              <a:t>(female).</a:t>
            </a:r>
          </a:p>
          <a:p>
            <a:pPr marL="518160" lvl="1" indent="-259080">
              <a:lnSpc>
                <a:spcPts val="3840"/>
              </a:lnSpc>
              <a:buFont typeface="Arial"/>
              <a:buChar char="•"/>
            </a:pPr>
            <a:r>
              <a:rPr lang="en-US" sz="2400">
                <a:solidFill>
                  <a:srgbClr val="000000"/>
                </a:solidFill>
                <a:latin typeface="Open Sans 1"/>
              </a:rPr>
              <a:t>Secara konsep sosial, dibedakan menjadi dua jenis kelamin (gender), yaitu laki-laki</a:t>
            </a:r>
            <a:r>
              <a:rPr lang="en-US" sz="2400">
                <a:solidFill>
                  <a:srgbClr val="000000"/>
                </a:solidFill>
                <a:latin typeface="Open Sans 1 Italics"/>
              </a:rPr>
              <a:t> (man) </a:t>
            </a:r>
            <a:r>
              <a:rPr lang="en-US" sz="2400">
                <a:solidFill>
                  <a:srgbClr val="000000"/>
                </a:solidFill>
                <a:latin typeface="Open Sans 1"/>
              </a:rPr>
              <a:t>dan perempuan</a:t>
            </a:r>
            <a:r>
              <a:rPr lang="en-US" sz="2400">
                <a:solidFill>
                  <a:srgbClr val="000000"/>
                </a:solidFill>
                <a:latin typeface="Open Sans 1 Italics"/>
              </a:rPr>
              <a:t> (woman).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52900" y="3131143"/>
            <a:ext cx="7877068" cy="9542704"/>
          </a:xfrm>
          <a:custGeom>
            <a:avLst/>
            <a:gdLst/>
            <a:ahLst/>
            <a:cxnLst/>
            <a:rect l="l" t="t" r="r" b="b"/>
            <a:pathLst>
              <a:path w="7877068" h="9542704">
                <a:moveTo>
                  <a:pt x="0" y="0"/>
                </a:moveTo>
                <a:lnTo>
                  <a:pt x="7877068" y="0"/>
                </a:lnTo>
                <a:lnTo>
                  <a:pt x="7877068" y="9542703"/>
                </a:lnTo>
                <a:lnTo>
                  <a:pt x="0" y="9542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356002">
            <a:off x="-5014248" y="1603003"/>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85784">
            <a:off x="15312719" y="-1608619"/>
            <a:ext cx="2416638" cy="2394668"/>
          </a:xfrm>
          <a:custGeom>
            <a:avLst/>
            <a:gdLst/>
            <a:ahLst/>
            <a:cxnLst/>
            <a:rect l="l" t="t" r="r" b="b"/>
            <a:pathLst>
              <a:path w="2416638" h="2394668">
                <a:moveTo>
                  <a:pt x="0" y="0"/>
                </a:moveTo>
                <a:lnTo>
                  <a:pt x="2416638" y="0"/>
                </a:lnTo>
                <a:lnTo>
                  <a:pt x="2416638" y="2394668"/>
                </a:lnTo>
                <a:lnTo>
                  <a:pt x="0" y="23946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7711285" y="1683681"/>
            <a:ext cx="8179857" cy="811530"/>
          </a:xfrm>
          <a:prstGeom prst="rect">
            <a:avLst/>
          </a:prstGeom>
        </p:spPr>
        <p:txBody>
          <a:bodyPr lIns="0" tIns="0" rIns="0" bIns="0" rtlCol="0" anchor="t">
            <a:spAutoFit/>
          </a:bodyPr>
          <a:lstStyle/>
          <a:p>
            <a:pPr>
              <a:lnSpc>
                <a:spcPts val="6434"/>
              </a:lnSpc>
            </a:pPr>
            <a:r>
              <a:rPr lang="en-US" sz="5499">
                <a:solidFill>
                  <a:srgbClr val="203847"/>
                </a:solidFill>
                <a:latin typeface="TT Backwards Bold"/>
              </a:rPr>
              <a:t>Perilaku Seksual Berisiko</a:t>
            </a:r>
          </a:p>
        </p:txBody>
      </p:sp>
      <p:sp>
        <p:nvSpPr>
          <p:cNvPr id="6" name="Freeform 6"/>
          <p:cNvSpPr/>
          <p:nvPr/>
        </p:nvSpPr>
        <p:spPr>
          <a:xfrm>
            <a:off x="874918" y="2958133"/>
            <a:ext cx="5661482" cy="4944361"/>
          </a:xfrm>
          <a:custGeom>
            <a:avLst/>
            <a:gdLst/>
            <a:ahLst/>
            <a:cxnLst/>
            <a:rect l="l" t="t" r="r" b="b"/>
            <a:pathLst>
              <a:path w="5661482" h="4944361">
                <a:moveTo>
                  <a:pt x="0" y="0"/>
                </a:moveTo>
                <a:lnTo>
                  <a:pt x="5661482" y="0"/>
                </a:lnTo>
                <a:lnTo>
                  <a:pt x="5661482" y="4944361"/>
                </a:lnTo>
                <a:lnTo>
                  <a:pt x="0" y="4944361"/>
                </a:lnTo>
                <a:lnTo>
                  <a:pt x="0" y="0"/>
                </a:lnTo>
                <a:close/>
              </a:path>
            </a:pathLst>
          </a:custGeom>
          <a:blipFill>
            <a:blip r:embed="rId8"/>
            <a:stretch>
              <a:fillRect/>
            </a:stretch>
          </a:blipFill>
        </p:spPr>
      </p:sp>
      <p:sp>
        <p:nvSpPr>
          <p:cNvPr id="7" name="TextBox 7"/>
          <p:cNvSpPr txBox="1"/>
          <p:nvPr/>
        </p:nvSpPr>
        <p:spPr>
          <a:xfrm>
            <a:off x="7510994" y="3045418"/>
            <a:ext cx="8580440" cy="4636135"/>
          </a:xfrm>
          <a:prstGeom prst="rect">
            <a:avLst/>
          </a:prstGeom>
        </p:spPr>
        <p:txBody>
          <a:bodyPr lIns="0" tIns="0" rIns="0" bIns="0" rtlCol="0" anchor="t">
            <a:spAutoFit/>
          </a:bodyPr>
          <a:lstStyle/>
          <a:p>
            <a:pPr marL="496569" lvl="1" indent="-248284">
              <a:lnSpc>
                <a:spcPts val="3679"/>
              </a:lnSpc>
              <a:buFont typeface="Arial"/>
              <a:buChar char="•"/>
            </a:pPr>
            <a:r>
              <a:rPr lang="en-US" sz="2299">
                <a:solidFill>
                  <a:srgbClr val="C83537"/>
                </a:solidFill>
                <a:latin typeface="Open Sans 2 Bold"/>
              </a:rPr>
              <a:t>Perundungan / Bullying Seksual: </a:t>
            </a:r>
            <a:r>
              <a:rPr lang="en-US" sz="2299">
                <a:solidFill>
                  <a:srgbClr val="203847"/>
                </a:solidFill>
                <a:latin typeface="Open Sans 2"/>
              </a:rPr>
              <a:t>mengancam membuat video sensual &amp; disebar melalui media sosial; pelecehan seksual; </a:t>
            </a:r>
            <a:r>
              <a:rPr lang="en-US" sz="2299">
                <a:solidFill>
                  <a:srgbClr val="203847"/>
                </a:solidFill>
                <a:latin typeface="Open Sans 2 Italics"/>
              </a:rPr>
              <a:t>phone sex</a:t>
            </a:r>
            <a:r>
              <a:rPr lang="en-US" sz="2299">
                <a:solidFill>
                  <a:srgbClr val="203847"/>
                </a:solidFill>
                <a:latin typeface="Open Sans 2"/>
              </a:rPr>
              <a:t>.</a:t>
            </a:r>
          </a:p>
          <a:p>
            <a:pPr marL="496569" lvl="1" indent="-248284">
              <a:lnSpc>
                <a:spcPts val="3679"/>
              </a:lnSpc>
              <a:buFont typeface="Arial"/>
              <a:buChar char="•"/>
            </a:pPr>
            <a:r>
              <a:rPr lang="en-US" sz="2299">
                <a:solidFill>
                  <a:srgbClr val="C83537"/>
                </a:solidFill>
                <a:latin typeface="Open Sans 2 Bold"/>
              </a:rPr>
              <a:t>Kekerasan Seksual:</a:t>
            </a:r>
            <a:r>
              <a:rPr lang="en-US" sz="2299">
                <a:solidFill>
                  <a:srgbClr val="203847"/>
                </a:solidFill>
                <a:latin typeface="Open Sans 2"/>
              </a:rPr>
              <a:t> pemaksaan pada anak atau individu yang mengalami disabilitas intelegensi.</a:t>
            </a:r>
          </a:p>
          <a:p>
            <a:pPr marL="496569" lvl="1" indent="-248284">
              <a:lnSpc>
                <a:spcPts val="3679"/>
              </a:lnSpc>
              <a:buFont typeface="Arial"/>
              <a:buChar char="•"/>
            </a:pPr>
            <a:r>
              <a:rPr lang="en-US" sz="2299">
                <a:solidFill>
                  <a:srgbClr val="C83537"/>
                </a:solidFill>
                <a:latin typeface="Open Sans 2 Bold"/>
              </a:rPr>
              <a:t>Perilaku Seksual yang Dilarang:</a:t>
            </a:r>
            <a:r>
              <a:rPr lang="en-US" sz="2299">
                <a:solidFill>
                  <a:srgbClr val="203847"/>
                </a:solidFill>
                <a:latin typeface="Open Sans 2"/>
              </a:rPr>
              <a:t> hubungan seksual pra nikah, lebih dari satu pasangan, transaksional.</a:t>
            </a:r>
          </a:p>
          <a:p>
            <a:pPr marL="496569" lvl="1" indent="-248284">
              <a:lnSpc>
                <a:spcPts val="3679"/>
              </a:lnSpc>
              <a:buFont typeface="Arial"/>
              <a:buChar char="•"/>
            </a:pPr>
            <a:r>
              <a:rPr lang="en-US" sz="2299">
                <a:solidFill>
                  <a:srgbClr val="C83537"/>
                </a:solidFill>
                <a:latin typeface="Open Sans 2 Bold"/>
              </a:rPr>
              <a:t>Kelainan dan Gangguan Seksual: </a:t>
            </a:r>
            <a:r>
              <a:rPr lang="en-US" sz="2299">
                <a:solidFill>
                  <a:srgbClr val="203847"/>
                </a:solidFill>
                <a:latin typeface="Open Sans 2"/>
              </a:rPr>
              <a:t>gangguan identitas jenis, parafilia (zoofilia, pedofilia, ekshibisionisme, fetishisme, voyeurisme, sadisme, dll).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3142" y="-702377"/>
            <a:ext cx="4831053" cy="11342986"/>
            <a:chOff x="0" y="0"/>
            <a:chExt cx="1272376" cy="2987453"/>
          </a:xfrm>
        </p:grpSpPr>
        <p:sp>
          <p:nvSpPr>
            <p:cNvPr id="3" name="Freeform 3"/>
            <p:cNvSpPr/>
            <p:nvPr/>
          </p:nvSpPr>
          <p:spPr>
            <a:xfrm>
              <a:off x="0" y="0"/>
              <a:ext cx="1272376" cy="2987453"/>
            </a:xfrm>
            <a:custGeom>
              <a:avLst/>
              <a:gdLst/>
              <a:ahLst/>
              <a:cxnLst/>
              <a:rect l="l" t="t" r="r" b="b"/>
              <a:pathLst>
                <a:path w="1272376" h="2987453">
                  <a:moveTo>
                    <a:pt x="0" y="0"/>
                  </a:moveTo>
                  <a:lnTo>
                    <a:pt x="1272376" y="0"/>
                  </a:lnTo>
                  <a:lnTo>
                    <a:pt x="1272376" y="2987453"/>
                  </a:lnTo>
                  <a:lnTo>
                    <a:pt x="0" y="2987453"/>
                  </a:lnTo>
                  <a:close/>
                </a:path>
              </a:pathLst>
            </a:custGeom>
            <a:solidFill>
              <a:srgbClr val="476376"/>
            </a:solidFill>
          </p:spPr>
        </p:sp>
        <p:sp>
          <p:nvSpPr>
            <p:cNvPr id="4" name="TextBox 4"/>
            <p:cNvSpPr txBox="1"/>
            <p:nvPr/>
          </p:nvSpPr>
          <p:spPr>
            <a:xfrm>
              <a:off x="0" y="-114300"/>
              <a:ext cx="1272376" cy="3101753"/>
            </a:xfrm>
            <a:prstGeom prst="rect">
              <a:avLst/>
            </a:prstGeom>
          </p:spPr>
          <p:txBody>
            <a:bodyPr lIns="50800" tIns="50800" rIns="50800" bIns="50800" rtlCol="0" anchor="ctr"/>
            <a:lstStyle/>
            <a:p>
              <a:pPr algn="ctr">
                <a:lnSpc>
                  <a:spcPts val="3765"/>
                </a:lnSpc>
              </a:pPr>
              <a:endParaRPr/>
            </a:p>
          </p:txBody>
        </p:sp>
      </p:grpSp>
      <p:sp>
        <p:nvSpPr>
          <p:cNvPr id="5" name="Freeform 5"/>
          <p:cNvSpPr/>
          <p:nvPr/>
        </p:nvSpPr>
        <p:spPr>
          <a:xfrm>
            <a:off x="-5704195" y="-1274545"/>
            <a:ext cx="9662106" cy="11915154"/>
          </a:xfrm>
          <a:custGeom>
            <a:avLst/>
            <a:gdLst/>
            <a:ahLst/>
            <a:cxnLst/>
            <a:rect l="l" t="t" r="r" b="b"/>
            <a:pathLst>
              <a:path w="9662106" h="11915154">
                <a:moveTo>
                  <a:pt x="0" y="0"/>
                </a:moveTo>
                <a:lnTo>
                  <a:pt x="9662106" y="0"/>
                </a:lnTo>
                <a:lnTo>
                  <a:pt x="9662106" y="11915153"/>
                </a:lnTo>
                <a:lnTo>
                  <a:pt x="0" y="11915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8791024" y="1815552"/>
            <a:ext cx="8179857" cy="1495425"/>
          </a:xfrm>
          <a:prstGeom prst="rect">
            <a:avLst/>
          </a:prstGeom>
        </p:spPr>
        <p:txBody>
          <a:bodyPr lIns="0" tIns="0" rIns="0" bIns="0" rtlCol="0" anchor="t">
            <a:spAutoFit/>
          </a:bodyPr>
          <a:lstStyle/>
          <a:p>
            <a:pPr>
              <a:lnSpc>
                <a:spcPts val="5850"/>
              </a:lnSpc>
            </a:pPr>
            <a:r>
              <a:rPr lang="en-US" sz="5000" dirty="0" err="1">
                <a:solidFill>
                  <a:srgbClr val="203847"/>
                </a:solidFill>
                <a:latin typeface="TT Backwards Bold"/>
              </a:rPr>
              <a:t>Bentuk-Bentuk</a:t>
            </a:r>
            <a:r>
              <a:rPr lang="en-US" sz="5000" dirty="0">
                <a:solidFill>
                  <a:srgbClr val="203847"/>
                </a:solidFill>
                <a:latin typeface="TT Backwards Bold"/>
              </a:rPr>
              <a:t> </a:t>
            </a:r>
            <a:r>
              <a:rPr lang="en-US" sz="5000" dirty="0" err="1">
                <a:solidFill>
                  <a:srgbClr val="203847"/>
                </a:solidFill>
                <a:latin typeface="TT Backwards Bold"/>
              </a:rPr>
              <a:t>Perilaku</a:t>
            </a:r>
            <a:r>
              <a:rPr lang="en-US" sz="5000" dirty="0">
                <a:solidFill>
                  <a:srgbClr val="203847"/>
                </a:solidFill>
                <a:latin typeface="TT Backwards Bold"/>
              </a:rPr>
              <a:t> </a:t>
            </a:r>
            <a:r>
              <a:rPr lang="en-US" sz="5000" dirty="0" err="1">
                <a:solidFill>
                  <a:srgbClr val="203847"/>
                </a:solidFill>
                <a:latin typeface="TT Backwards Bold"/>
              </a:rPr>
              <a:t>Seksual</a:t>
            </a:r>
            <a:r>
              <a:rPr lang="en-US" sz="5000" dirty="0">
                <a:solidFill>
                  <a:srgbClr val="203847"/>
                </a:solidFill>
                <a:latin typeface="TT Backwards Bold"/>
              </a:rPr>
              <a:t> pada </a:t>
            </a:r>
            <a:r>
              <a:rPr lang="en-US" sz="5000" dirty="0" err="1">
                <a:solidFill>
                  <a:srgbClr val="203847"/>
                </a:solidFill>
                <a:latin typeface="TT Backwards Bold"/>
              </a:rPr>
              <a:t>Remaja</a:t>
            </a:r>
            <a:endParaRPr lang="en-US" sz="5000" dirty="0">
              <a:solidFill>
                <a:srgbClr val="203847"/>
              </a:solidFill>
              <a:latin typeface="TT Backwards Bold"/>
            </a:endParaRPr>
          </a:p>
        </p:txBody>
      </p:sp>
      <p:sp>
        <p:nvSpPr>
          <p:cNvPr id="7" name="Freeform 7"/>
          <p:cNvSpPr/>
          <p:nvPr/>
        </p:nvSpPr>
        <p:spPr>
          <a:xfrm rot="1846596">
            <a:off x="11136746" y="-2821482"/>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981878" y="1917759"/>
            <a:ext cx="5588596" cy="6451482"/>
          </a:xfrm>
          <a:custGeom>
            <a:avLst/>
            <a:gdLst/>
            <a:ahLst/>
            <a:cxnLst/>
            <a:rect l="l" t="t" r="r" b="b"/>
            <a:pathLst>
              <a:path w="5588596" h="6451482">
                <a:moveTo>
                  <a:pt x="0" y="0"/>
                </a:moveTo>
                <a:lnTo>
                  <a:pt x="5588596" y="0"/>
                </a:lnTo>
                <a:lnTo>
                  <a:pt x="5588596" y="6451482"/>
                </a:lnTo>
                <a:lnTo>
                  <a:pt x="0" y="6451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8791024" y="3836555"/>
            <a:ext cx="7064616" cy="5016501"/>
          </a:xfrm>
          <a:prstGeom prst="rect">
            <a:avLst/>
          </a:prstGeom>
        </p:spPr>
        <p:txBody>
          <a:bodyPr lIns="0" tIns="0" rIns="0" bIns="0" rtlCol="0" anchor="t">
            <a:spAutoFit/>
          </a:bodyPr>
          <a:lstStyle/>
          <a:p>
            <a:pPr marL="539748" lvl="1" indent="-269874" algn="just">
              <a:lnSpc>
                <a:spcPts val="3999"/>
              </a:lnSpc>
              <a:buFont typeface="Arial"/>
              <a:buChar char="•"/>
            </a:pPr>
            <a:r>
              <a:rPr lang="en-US" sz="2499" dirty="0" err="1">
                <a:solidFill>
                  <a:srgbClr val="203847"/>
                </a:solidFill>
                <a:latin typeface="Open Sans 2"/>
              </a:rPr>
              <a:t>Masturbasi</a:t>
            </a:r>
            <a:endParaRPr lang="en-US" sz="2499" dirty="0">
              <a:solidFill>
                <a:srgbClr val="203847"/>
              </a:solidFill>
              <a:latin typeface="Open Sans 2"/>
            </a:endParaRPr>
          </a:p>
          <a:p>
            <a:pPr marL="539748" lvl="1" indent="-269874" algn="just">
              <a:lnSpc>
                <a:spcPts val="3999"/>
              </a:lnSpc>
              <a:buFont typeface="Arial"/>
              <a:buChar char="•"/>
            </a:pPr>
            <a:r>
              <a:rPr lang="en-US" sz="2499" dirty="0">
                <a:solidFill>
                  <a:srgbClr val="203847"/>
                </a:solidFill>
                <a:latin typeface="Open Sans 2 Italics"/>
              </a:rPr>
              <a:t>Nocturnal sex dream</a:t>
            </a:r>
          </a:p>
          <a:p>
            <a:pPr marL="539748" lvl="1" indent="-269874" algn="just">
              <a:lnSpc>
                <a:spcPts val="3999"/>
              </a:lnSpc>
              <a:buFont typeface="Arial"/>
              <a:buChar char="•"/>
            </a:pPr>
            <a:r>
              <a:rPr lang="en-US" sz="2499" dirty="0">
                <a:solidFill>
                  <a:srgbClr val="203847"/>
                </a:solidFill>
                <a:latin typeface="Open Sans 2 Italics"/>
              </a:rPr>
              <a:t>Nocturnal emission</a:t>
            </a:r>
          </a:p>
          <a:p>
            <a:pPr marL="539748" lvl="1" indent="-269874" algn="just">
              <a:lnSpc>
                <a:spcPts val="3999"/>
              </a:lnSpc>
              <a:buFont typeface="Arial"/>
              <a:buChar char="•"/>
            </a:pPr>
            <a:r>
              <a:rPr lang="en-US" sz="2499" dirty="0" err="1">
                <a:solidFill>
                  <a:srgbClr val="203847"/>
                </a:solidFill>
                <a:latin typeface="Open Sans 2"/>
              </a:rPr>
              <a:t>Fantasi</a:t>
            </a:r>
            <a:endParaRPr lang="en-US" sz="2499" dirty="0">
              <a:solidFill>
                <a:srgbClr val="203847"/>
              </a:solidFill>
              <a:latin typeface="Open Sans 2"/>
            </a:endParaRPr>
          </a:p>
          <a:p>
            <a:pPr marL="539748" lvl="1" indent="-269874" algn="just">
              <a:lnSpc>
                <a:spcPts val="3999"/>
              </a:lnSpc>
              <a:buFont typeface="Arial"/>
              <a:buChar char="•"/>
            </a:pPr>
            <a:r>
              <a:rPr lang="en-US" sz="2499" dirty="0">
                <a:solidFill>
                  <a:srgbClr val="203847"/>
                </a:solidFill>
                <a:latin typeface="Open Sans 2 Italics"/>
              </a:rPr>
              <a:t>Kissing</a:t>
            </a:r>
          </a:p>
          <a:p>
            <a:pPr marL="539748" lvl="1" indent="-269874" algn="just">
              <a:lnSpc>
                <a:spcPts val="3999"/>
              </a:lnSpc>
              <a:buFont typeface="Arial"/>
              <a:buChar char="•"/>
            </a:pPr>
            <a:r>
              <a:rPr lang="en-US" sz="2499" dirty="0">
                <a:solidFill>
                  <a:srgbClr val="203847"/>
                </a:solidFill>
                <a:latin typeface="Open Sans 2 Italics"/>
              </a:rPr>
              <a:t>Necking</a:t>
            </a:r>
          </a:p>
          <a:p>
            <a:pPr marL="539748" lvl="1" indent="-269874" algn="just">
              <a:lnSpc>
                <a:spcPts val="3999"/>
              </a:lnSpc>
              <a:buFont typeface="Arial"/>
              <a:buChar char="•"/>
            </a:pPr>
            <a:r>
              <a:rPr lang="en-US" sz="2499" dirty="0">
                <a:solidFill>
                  <a:srgbClr val="203847"/>
                </a:solidFill>
                <a:latin typeface="Open Sans 2 Italics"/>
              </a:rPr>
              <a:t>Petting</a:t>
            </a:r>
          </a:p>
          <a:p>
            <a:pPr marL="539748" lvl="1" indent="-269874" algn="just">
              <a:lnSpc>
                <a:spcPts val="3999"/>
              </a:lnSpc>
              <a:buFont typeface="Arial"/>
              <a:buChar char="•"/>
            </a:pPr>
            <a:r>
              <a:rPr lang="en-US" sz="2499" dirty="0">
                <a:solidFill>
                  <a:srgbClr val="203847"/>
                </a:solidFill>
                <a:latin typeface="Open Sans 2 Italics"/>
              </a:rPr>
              <a:t>Oral sex</a:t>
            </a:r>
          </a:p>
          <a:p>
            <a:pPr marL="539748" lvl="1" indent="-269874" algn="just">
              <a:lnSpc>
                <a:spcPts val="3999"/>
              </a:lnSpc>
              <a:buFont typeface="Arial"/>
              <a:buChar char="•"/>
            </a:pPr>
            <a:r>
              <a:rPr lang="en-US" sz="2499" dirty="0">
                <a:solidFill>
                  <a:srgbClr val="203847"/>
                </a:solidFill>
                <a:latin typeface="Open Sans 2 Italics"/>
              </a:rPr>
              <a:t>Anal sex</a:t>
            </a:r>
          </a:p>
          <a:p>
            <a:pPr marL="539748" lvl="1" indent="-269874" algn="just">
              <a:lnSpc>
                <a:spcPts val="3999"/>
              </a:lnSpc>
              <a:buFont typeface="Arial"/>
              <a:buChar char="•"/>
            </a:pPr>
            <a:r>
              <a:rPr lang="en-US" sz="2499" dirty="0">
                <a:solidFill>
                  <a:srgbClr val="203847"/>
                </a:solidFill>
                <a:latin typeface="Open Sans 2 Italics"/>
              </a:rPr>
              <a:t>Vaginal sex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3142" y="-702377"/>
            <a:ext cx="4831053" cy="11342986"/>
            <a:chOff x="0" y="0"/>
            <a:chExt cx="1272376" cy="2987453"/>
          </a:xfrm>
        </p:grpSpPr>
        <p:sp>
          <p:nvSpPr>
            <p:cNvPr id="3" name="Freeform 3"/>
            <p:cNvSpPr/>
            <p:nvPr/>
          </p:nvSpPr>
          <p:spPr>
            <a:xfrm>
              <a:off x="0" y="0"/>
              <a:ext cx="1272376" cy="2987453"/>
            </a:xfrm>
            <a:custGeom>
              <a:avLst/>
              <a:gdLst/>
              <a:ahLst/>
              <a:cxnLst/>
              <a:rect l="l" t="t" r="r" b="b"/>
              <a:pathLst>
                <a:path w="1272376" h="2987453">
                  <a:moveTo>
                    <a:pt x="0" y="0"/>
                  </a:moveTo>
                  <a:lnTo>
                    <a:pt x="1272376" y="0"/>
                  </a:lnTo>
                  <a:lnTo>
                    <a:pt x="1272376" y="2987453"/>
                  </a:lnTo>
                  <a:lnTo>
                    <a:pt x="0" y="2987453"/>
                  </a:lnTo>
                  <a:close/>
                </a:path>
              </a:pathLst>
            </a:custGeom>
            <a:solidFill>
              <a:srgbClr val="476376"/>
            </a:solidFill>
          </p:spPr>
        </p:sp>
        <p:sp>
          <p:nvSpPr>
            <p:cNvPr id="4" name="TextBox 4"/>
            <p:cNvSpPr txBox="1"/>
            <p:nvPr/>
          </p:nvSpPr>
          <p:spPr>
            <a:xfrm>
              <a:off x="0" y="-114300"/>
              <a:ext cx="1272376" cy="3101753"/>
            </a:xfrm>
            <a:prstGeom prst="rect">
              <a:avLst/>
            </a:prstGeom>
          </p:spPr>
          <p:txBody>
            <a:bodyPr lIns="50800" tIns="50800" rIns="50800" bIns="50800" rtlCol="0" anchor="ctr"/>
            <a:lstStyle/>
            <a:p>
              <a:pPr algn="ctr">
                <a:lnSpc>
                  <a:spcPts val="3765"/>
                </a:lnSpc>
              </a:pPr>
              <a:endParaRPr/>
            </a:p>
          </p:txBody>
        </p:sp>
      </p:grpSp>
      <p:sp>
        <p:nvSpPr>
          <p:cNvPr id="5" name="Freeform 5"/>
          <p:cNvSpPr/>
          <p:nvPr/>
        </p:nvSpPr>
        <p:spPr>
          <a:xfrm>
            <a:off x="-5704195" y="-1274545"/>
            <a:ext cx="9662106" cy="11915154"/>
          </a:xfrm>
          <a:custGeom>
            <a:avLst/>
            <a:gdLst/>
            <a:ahLst/>
            <a:cxnLst/>
            <a:rect l="l" t="t" r="r" b="b"/>
            <a:pathLst>
              <a:path w="9662106" h="11915154">
                <a:moveTo>
                  <a:pt x="0" y="0"/>
                </a:moveTo>
                <a:lnTo>
                  <a:pt x="9662106" y="0"/>
                </a:lnTo>
                <a:lnTo>
                  <a:pt x="9662106" y="11915153"/>
                </a:lnTo>
                <a:lnTo>
                  <a:pt x="0" y="11915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8791024" y="1815552"/>
            <a:ext cx="8179857" cy="1516441"/>
          </a:xfrm>
          <a:prstGeom prst="rect">
            <a:avLst/>
          </a:prstGeom>
        </p:spPr>
        <p:txBody>
          <a:bodyPr lIns="0" tIns="0" rIns="0" bIns="0" rtlCol="0" anchor="t">
            <a:spAutoFit/>
          </a:bodyPr>
          <a:lstStyle/>
          <a:p>
            <a:pPr>
              <a:lnSpc>
                <a:spcPts val="5850"/>
              </a:lnSpc>
            </a:pPr>
            <a:r>
              <a:rPr lang="en-US" sz="5000" dirty="0" err="1">
                <a:solidFill>
                  <a:srgbClr val="203847"/>
                </a:solidFill>
                <a:latin typeface="TT Backwards Bold"/>
              </a:rPr>
              <a:t>Penyimpangan</a:t>
            </a:r>
            <a:r>
              <a:rPr lang="en-US" sz="5000" dirty="0">
                <a:solidFill>
                  <a:srgbClr val="203847"/>
                </a:solidFill>
                <a:latin typeface="TT Backwards Bold"/>
              </a:rPr>
              <a:t> </a:t>
            </a:r>
            <a:r>
              <a:rPr lang="en-US" sz="5000" dirty="0" err="1">
                <a:solidFill>
                  <a:srgbClr val="203847"/>
                </a:solidFill>
                <a:latin typeface="TT Backwards Bold"/>
              </a:rPr>
              <a:t>Perilaku</a:t>
            </a:r>
            <a:r>
              <a:rPr lang="en-US" sz="5000" dirty="0">
                <a:solidFill>
                  <a:srgbClr val="203847"/>
                </a:solidFill>
                <a:latin typeface="TT Backwards Bold"/>
              </a:rPr>
              <a:t> </a:t>
            </a:r>
            <a:r>
              <a:rPr lang="en-US" sz="5000" dirty="0" err="1">
                <a:solidFill>
                  <a:srgbClr val="203847"/>
                </a:solidFill>
                <a:latin typeface="TT Backwards Bold"/>
              </a:rPr>
              <a:t>Seksual</a:t>
            </a:r>
            <a:r>
              <a:rPr lang="en-US" sz="5000" dirty="0">
                <a:solidFill>
                  <a:srgbClr val="203847"/>
                </a:solidFill>
                <a:latin typeface="TT Backwards Bold"/>
              </a:rPr>
              <a:t> pada </a:t>
            </a:r>
            <a:r>
              <a:rPr lang="en-US" sz="5000" dirty="0" err="1">
                <a:solidFill>
                  <a:srgbClr val="203847"/>
                </a:solidFill>
                <a:latin typeface="TT Backwards Bold"/>
              </a:rPr>
              <a:t>Remaja</a:t>
            </a:r>
            <a:endParaRPr lang="en-US" sz="5000" dirty="0">
              <a:solidFill>
                <a:srgbClr val="203847"/>
              </a:solidFill>
              <a:latin typeface="TT Backwards Bold"/>
            </a:endParaRPr>
          </a:p>
        </p:txBody>
      </p:sp>
      <p:sp>
        <p:nvSpPr>
          <p:cNvPr id="7" name="Freeform 7"/>
          <p:cNvSpPr/>
          <p:nvPr/>
        </p:nvSpPr>
        <p:spPr>
          <a:xfrm rot="1846596">
            <a:off x="11136746" y="-2821482"/>
            <a:ext cx="8585914" cy="4901776"/>
          </a:xfrm>
          <a:custGeom>
            <a:avLst/>
            <a:gdLst/>
            <a:ahLst/>
            <a:cxnLst/>
            <a:rect l="l" t="t" r="r" b="b"/>
            <a:pathLst>
              <a:path w="8585914" h="4901776">
                <a:moveTo>
                  <a:pt x="0" y="0"/>
                </a:moveTo>
                <a:lnTo>
                  <a:pt x="8585914" y="0"/>
                </a:lnTo>
                <a:lnTo>
                  <a:pt x="8585914" y="4901776"/>
                </a:lnTo>
                <a:lnTo>
                  <a:pt x="0" y="4901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981878" y="1917759"/>
            <a:ext cx="5588596" cy="6451482"/>
          </a:xfrm>
          <a:custGeom>
            <a:avLst/>
            <a:gdLst/>
            <a:ahLst/>
            <a:cxnLst/>
            <a:rect l="l" t="t" r="r" b="b"/>
            <a:pathLst>
              <a:path w="5588596" h="6451482">
                <a:moveTo>
                  <a:pt x="0" y="0"/>
                </a:moveTo>
                <a:lnTo>
                  <a:pt x="5588596" y="0"/>
                </a:lnTo>
                <a:lnTo>
                  <a:pt x="5588596" y="6451482"/>
                </a:lnTo>
                <a:lnTo>
                  <a:pt x="0" y="6451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8791024" y="3836555"/>
            <a:ext cx="7064616" cy="3032240"/>
          </a:xfrm>
          <a:prstGeom prst="rect">
            <a:avLst/>
          </a:prstGeom>
        </p:spPr>
        <p:txBody>
          <a:bodyPr lIns="0" tIns="0" rIns="0" bIns="0" rtlCol="0" anchor="t">
            <a:spAutoFit/>
          </a:bodyPr>
          <a:lstStyle/>
          <a:p>
            <a:pPr marL="539748" lvl="1" indent="-269874" algn="just">
              <a:lnSpc>
                <a:spcPts val="3999"/>
              </a:lnSpc>
              <a:buFont typeface="Arial"/>
              <a:buChar char="•"/>
            </a:pPr>
            <a:r>
              <a:rPr lang="en-US" sz="2499" dirty="0" err="1">
                <a:solidFill>
                  <a:srgbClr val="203847"/>
                </a:solidFill>
                <a:latin typeface="Open Sans 2"/>
              </a:rPr>
              <a:t>Pacaran</a:t>
            </a:r>
            <a:r>
              <a:rPr lang="en-US" sz="2499" dirty="0">
                <a:solidFill>
                  <a:srgbClr val="203847"/>
                </a:solidFill>
                <a:latin typeface="Open Sans 2"/>
              </a:rPr>
              <a:t> </a:t>
            </a:r>
            <a:r>
              <a:rPr lang="en-US" sz="2499" dirty="0" err="1">
                <a:solidFill>
                  <a:srgbClr val="203847"/>
                </a:solidFill>
                <a:latin typeface="Open Sans 2"/>
              </a:rPr>
              <a:t>berisiko</a:t>
            </a:r>
            <a:endParaRPr lang="en-US" sz="2499" dirty="0">
              <a:solidFill>
                <a:srgbClr val="203847"/>
              </a:solidFill>
              <a:latin typeface="Open Sans 2"/>
            </a:endParaRPr>
          </a:p>
          <a:p>
            <a:pPr marL="539748" lvl="1" indent="-269874" algn="just">
              <a:lnSpc>
                <a:spcPts val="3999"/>
              </a:lnSpc>
              <a:buFont typeface="Arial"/>
              <a:buChar char="•"/>
            </a:pPr>
            <a:r>
              <a:rPr lang="en-US" sz="2499" dirty="0" err="1">
                <a:solidFill>
                  <a:srgbClr val="203847"/>
                </a:solidFill>
                <a:latin typeface="Open Sans 2"/>
              </a:rPr>
              <a:t>Pornografi</a:t>
            </a:r>
            <a:endParaRPr lang="en-US" sz="2499" dirty="0">
              <a:solidFill>
                <a:srgbClr val="203847"/>
              </a:solidFill>
              <a:latin typeface="Open Sans 2"/>
            </a:endParaRPr>
          </a:p>
          <a:p>
            <a:pPr marL="539748" lvl="1" indent="-269874" algn="just">
              <a:lnSpc>
                <a:spcPts val="3999"/>
              </a:lnSpc>
              <a:buFont typeface="Arial"/>
              <a:buChar char="•"/>
            </a:pPr>
            <a:r>
              <a:rPr lang="en-US" sz="2499" dirty="0" err="1">
                <a:solidFill>
                  <a:srgbClr val="203847"/>
                </a:solidFill>
                <a:latin typeface="Open Sans 2"/>
              </a:rPr>
              <a:t>Masturbasi</a:t>
            </a:r>
            <a:r>
              <a:rPr lang="en-US" sz="2499" dirty="0">
                <a:solidFill>
                  <a:srgbClr val="203847"/>
                </a:solidFill>
                <a:latin typeface="Open Sans 2"/>
              </a:rPr>
              <a:t> </a:t>
            </a:r>
            <a:r>
              <a:rPr lang="en-US" sz="2499" dirty="0" err="1">
                <a:solidFill>
                  <a:srgbClr val="203847"/>
                </a:solidFill>
                <a:latin typeface="Open Sans 2"/>
              </a:rPr>
              <a:t>Kronis</a:t>
            </a:r>
            <a:endParaRPr lang="en-US" sz="2499" dirty="0">
              <a:solidFill>
                <a:srgbClr val="203847"/>
              </a:solidFill>
              <a:latin typeface="Open Sans 2"/>
            </a:endParaRPr>
          </a:p>
          <a:p>
            <a:pPr marL="539748" lvl="1" indent="-269874" algn="just">
              <a:lnSpc>
                <a:spcPts val="3999"/>
              </a:lnSpc>
              <a:buFont typeface="Arial"/>
              <a:buChar char="•"/>
            </a:pPr>
            <a:r>
              <a:rPr lang="en-US" sz="2499" dirty="0" err="1">
                <a:solidFill>
                  <a:srgbClr val="203847"/>
                </a:solidFill>
                <a:latin typeface="Open Sans 2"/>
              </a:rPr>
              <a:t>Fenomena</a:t>
            </a:r>
            <a:r>
              <a:rPr lang="en-US" sz="2499" dirty="0">
                <a:solidFill>
                  <a:srgbClr val="203847"/>
                </a:solidFill>
                <a:latin typeface="Open Sans 2"/>
              </a:rPr>
              <a:t> </a:t>
            </a:r>
            <a:r>
              <a:rPr lang="en-US" sz="2499" i="1" dirty="0">
                <a:solidFill>
                  <a:srgbClr val="203847"/>
                </a:solidFill>
                <a:latin typeface="Open Sans 2"/>
              </a:rPr>
              <a:t>“sugar baby – sugar daddy”</a:t>
            </a:r>
          </a:p>
          <a:p>
            <a:pPr marL="539748" lvl="1" indent="-269874" algn="just">
              <a:lnSpc>
                <a:spcPts val="3999"/>
              </a:lnSpc>
              <a:buFont typeface="Arial"/>
              <a:buChar char="•"/>
            </a:pPr>
            <a:r>
              <a:rPr lang="en-US" sz="2499" dirty="0">
                <a:solidFill>
                  <a:srgbClr val="203847"/>
                </a:solidFill>
                <a:latin typeface="Open Sans 2"/>
              </a:rPr>
              <a:t>LGBT</a:t>
            </a:r>
          </a:p>
          <a:p>
            <a:pPr marL="539748" lvl="1" indent="-269874" algn="just">
              <a:lnSpc>
                <a:spcPts val="3999"/>
              </a:lnSpc>
              <a:buFont typeface="Arial"/>
              <a:buChar char="•"/>
            </a:pPr>
            <a:endParaRPr lang="en-US" sz="2499" dirty="0">
              <a:solidFill>
                <a:srgbClr val="203847"/>
              </a:solidFill>
              <a:latin typeface="Open Sans 2 Italics"/>
            </a:endParaRPr>
          </a:p>
        </p:txBody>
      </p:sp>
    </p:spTree>
    <p:extLst>
      <p:ext uri="{BB962C8B-B14F-4D97-AF65-F5344CB8AC3E}">
        <p14:creationId xmlns:p14="http://schemas.microsoft.com/office/powerpoint/2010/main" val="185498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26758">
            <a:off x="11832864" y="-3025455"/>
            <a:ext cx="8782363" cy="5013931"/>
          </a:xfrm>
          <a:custGeom>
            <a:avLst/>
            <a:gdLst/>
            <a:ahLst/>
            <a:cxnLst/>
            <a:rect l="l" t="t" r="r" b="b"/>
            <a:pathLst>
              <a:path w="8782363" h="5013931">
                <a:moveTo>
                  <a:pt x="0" y="0"/>
                </a:moveTo>
                <a:lnTo>
                  <a:pt x="8782363" y="0"/>
                </a:lnTo>
                <a:lnTo>
                  <a:pt x="8782363" y="5013931"/>
                </a:lnTo>
                <a:lnTo>
                  <a:pt x="0" y="5013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373077" y="9548492"/>
            <a:ext cx="12451494" cy="10097030"/>
            <a:chOff x="0" y="0"/>
            <a:chExt cx="16601992" cy="13462707"/>
          </a:xfrm>
        </p:grpSpPr>
        <p:grpSp>
          <p:nvGrpSpPr>
            <p:cNvPr id="4" name="Group 4"/>
            <p:cNvGrpSpPr/>
            <p:nvPr/>
          </p:nvGrpSpPr>
          <p:grpSpPr>
            <a:xfrm rot="-5400000">
              <a:off x="5333935" y="-4536704"/>
              <a:ext cx="6731353" cy="15804761"/>
              <a:chOff x="0" y="0"/>
              <a:chExt cx="1272376" cy="2987453"/>
            </a:xfrm>
          </p:grpSpPr>
          <p:sp>
            <p:nvSpPr>
              <p:cNvPr id="5" name="Freeform 5"/>
              <p:cNvSpPr/>
              <p:nvPr/>
            </p:nvSpPr>
            <p:spPr>
              <a:xfrm>
                <a:off x="0" y="0"/>
                <a:ext cx="1272376" cy="2987453"/>
              </a:xfrm>
              <a:custGeom>
                <a:avLst/>
                <a:gdLst/>
                <a:ahLst/>
                <a:cxnLst/>
                <a:rect l="l" t="t" r="r" b="b"/>
                <a:pathLst>
                  <a:path w="1272376" h="2987453">
                    <a:moveTo>
                      <a:pt x="0" y="0"/>
                    </a:moveTo>
                    <a:lnTo>
                      <a:pt x="1272376" y="0"/>
                    </a:lnTo>
                    <a:lnTo>
                      <a:pt x="1272376" y="2987453"/>
                    </a:lnTo>
                    <a:lnTo>
                      <a:pt x="0" y="2987453"/>
                    </a:lnTo>
                    <a:close/>
                  </a:path>
                </a:pathLst>
              </a:custGeom>
              <a:solidFill>
                <a:srgbClr val="476376"/>
              </a:solidFill>
            </p:spPr>
          </p:sp>
          <p:sp>
            <p:nvSpPr>
              <p:cNvPr id="6" name="TextBox 6"/>
              <p:cNvSpPr txBox="1"/>
              <p:nvPr/>
            </p:nvSpPr>
            <p:spPr>
              <a:xfrm>
                <a:off x="0" y="-114300"/>
                <a:ext cx="1272376" cy="3101753"/>
              </a:xfrm>
              <a:prstGeom prst="rect">
                <a:avLst/>
              </a:prstGeom>
            </p:spPr>
            <p:txBody>
              <a:bodyPr lIns="50800" tIns="50800" rIns="50800" bIns="50800" rtlCol="0" anchor="ctr"/>
              <a:lstStyle/>
              <a:p>
                <a:pPr algn="ctr">
                  <a:lnSpc>
                    <a:spcPts val="3765"/>
                  </a:lnSpc>
                </a:pPr>
                <a:endParaRPr/>
              </a:p>
            </p:txBody>
          </p:sp>
        </p:grpSp>
        <p:sp>
          <p:nvSpPr>
            <p:cNvPr id="7" name="Freeform 7"/>
            <p:cNvSpPr/>
            <p:nvPr/>
          </p:nvSpPr>
          <p:spPr>
            <a:xfrm rot="-5400000">
              <a:off x="1569643" y="-1569643"/>
              <a:ext cx="13462707" cy="16601992"/>
            </a:xfrm>
            <a:custGeom>
              <a:avLst/>
              <a:gdLst/>
              <a:ahLst/>
              <a:cxnLst/>
              <a:rect l="l" t="t" r="r" b="b"/>
              <a:pathLst>
                <a:path w="13462707" h="16601992">
                  <a:moveTo>
                    <a:pt x="0" y="0"/>
                  </a:moveTo>
                  <a:lnTo>
                    <a:pt x="13462706" y="0"/>
                  </a:lnTo>
                  <a:lnTo>
                    <a:pt x="13462706" y="16601992"/>
                  </a:lnTo>
                  <a:lnTo>
                    <a:pt x="0" y="1660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8" name="Group 8"/>
          <p:cNvGrpSpPr/>
          <p:nvPr/>
        </p:nvGrpSpPr>
        <p:grpSpPr>
          <a:xfrm>
            <a:off x="-250836" y="9548492"/>
            <a:ext cx="12451494" cy="10097030"/>
            <a:chOff x="0" y="0"/>
            <a:chExt cx="16601992" cy="13462707"/>
          </a:xfrm>
        </p:grpSpPr>
        <p:grpSp>
          <p:nvGrpSpPr>
            <p:cNvPr id="9" name="Group 9"/>
            <p:cNvGrpSpPr/>
            <p:nvPr/>
          </p:nvGrpSpPr>
          <p:grpSpPr>
            <a:xfrm rot="-5400000">
              <a:off x="4916331" y="-4916331"/>
              <a:ext cx="6731353" cy="16564015"/>
              <a:chOff x="0" y="0"/>
              <a:chExt cx="1272376" cy="3130969"/>
            </a:xfrm>
          </p:grpSpPr>
          <p:sp>
            <p:nvSpPr>
              <p:cNvPr id="10" name="Freeform 10"/>
              <p:cNvSpPr/>
              <p:nvPr/>
            </p:nvSpPr>
            <p:spPr>
              <a:xfrm>
                <a:off x="0" y="0"/>
                <a:ext cx="1272376" cy="3130969"/>
              </a:xfrm>
              <a:custGeom>
                <a:avLst/>
                <a:gdLst/>
                <a:ahLst/>
                <a:cxnLst/>
                <a:rect l="l" t="t" r="r" b="b"/>
                <a:pathLst>
                  <a:path w="1272376" h="3130969">
                    <a:moveTo>
                      <a:pt x="0" y="0"/>
                    </a:moveTo>
                    <a:lnTo>
                      <a:pt x="1272376" y="0"/>
                    </a:lnTo>
                    <a:lnTo>
                      <a:pt x="1272376" y="3130969"/>
                    </a:lnTo>
                    <a:lnTo>
                      <a:pt x="0" y="3130969"/>
                    </a:lnTo>
                    <a:close/>
                  </a:path>
                </a:pathLst>
              </a:custGeom>
              <a:solidFill>
                <a:srgbClr val="476376"/>
              </a:solidFill>
            </p:spPr>
          </p:sp>
          <p:sp>
            <p:nvSpPr>
              <p:cNvPr id="11" name="TextBox 11"/>
              <p:cNvSpPr txBox="1"/>
              <p:nvPr/>
            </p:nvSpPr>
            <p:spPr>
              <a:xfrm>
                <a:off x="0" y="-114300"/>
                <a:ext cx="1272376" cy="3245269"/>
              </a:xfrm>
              <a:prstGeom prst="rect">
                <a:avLst/>
              </a:prstGeom>
            </p:spPr>
            <p:txBody>
              <a:bodyPr lIns="50800" tIns="50800" rIns="50800" bIns="50800" rtlCol="0" anchor="ctr"/>
              <a:lstStyle/>
              <a:p>
                <a:pPr algn="ctr">
                  <a:lnSpc>
                    <a:spcPts val="3765"/>
                  </a:lnSpc>
                </a:pPr>
                <a:endParaRPr/>
              </a:p>
            </p:txBody>
          </p:sp>
        </p:grpSp>
        <p:sp>
          <p:nvSpPr>
            <p:cNvPr id="12" name="Freeform 12"/>
            <p:cNvSpPr/>
            <p:nvPr/>
          </p:nvSpPr>
          <p:spPr>
            <a:xfrm rot="-5400000">
              <a:off x="1569643" y="-1569643"/>
              <a:ext cx="13462707" cy="16601992"/>
            </a:xfrm>
            <a:custGeom>
              <a:avLst/>
              <a:gdLst/>
              <a:ahLst/>
              <a:cxnLst/>
              <a:rect l="l" t="t" r="r" b="b"/>
              <a:pathLst>
                <a:path w="13462707" h="16601992">
                  <a:moveTo>
                    <a:pt x="0" y="0"/>
                  </a:moveTo>
                  <a:lnTo>
                    <a:pt x="13462706" y="0"/>
                  </a:lnTo>
                  <a:lnTo>
                    <a:pt x="13462706" y="16601992"/>
                  </a:lnTo>
                  <a:lnTo>
                    <a:pt x="0" y="1660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Freeform 13"/>
          <p:cNvSpPr/>
          <p:nvPr/>
        </p:nvSpPr>
        <p:spPr>
          <a:xfrm>
            <a:off x="11805363" y="1775243"/>
            <a:ext cx="4498768" cy="7773249"/>
          </a:xfrm>
          <a:custGeom>
            <a:avLst/>
            <a:gdLst/>
            <a:ahLst/>
            <a:cxnLst/>
            <a:rect l="l" t="t" r="r" b="b"/>
            <a:pathLst>
              <a:path w="4498768" h="7773249">
                <a:moveTo>
                  <a:pt x="0" y="0"/>
                </a:moveTo>
                <a:lnTo>
                  <a:pt x="4498768" y="0"/>
                </a:lnTo>
                <a:lnTo>
                  <a:pt x="4498768" y="7773249"/>
                </a:lnTo>
                <a:lnTo>
                  <a:pt x="0" y="7773249"/>
                </a:lnTo>
                <a:lnTo>
                  <a:pt x="0" y="0"/>
                </a:lnTo>
                <a:close/>
              </a:path>
            </a:pathLst>
          </a:custGeom>
          <a:blipFill>
            <a:blip r:embed="rId6"/>
            <a:stretch>
              <a:fillRect/>
            </a:stretch>
          </a:blipFill>
        </p:spPr>
      </p:sp>
      <p:sp>
        <p:nvSpPr>
          <p:cNvPr id="14" name="TextBox 14"/>
          <p:cNvSpPr txBox="1"/>
          <p:nvPr/>
        </p:nvSpPr>
        <p:spPr>
          <a:xfrm>
            <a:off x="1268191" y="818390"/>
            <a:ext cx="8487731" cy="758825"/>
          </a:xfrm>
          <a:prstGeom prst="rect">
            <a:avLst/>
          </a:prstGeom>
        </p:spPr>
        <p:txBody>
          <a:bodyPr lIns="0" tIns="0" rIns="0" bIns="0" rtlCol="0" anchor="t">
            <a:spAutoFit/>
          </a:bodyPr>
          <a:lstStyle/>
          <a:p>
            <a:pPr>
              <a:lnSpc>
                <a:spcPts val="5950"/>
              </a:lnSpc>
            </a:pPr>
            <a:r>
              <a:rPr lang="en-US" sz="5000" spc="-115">
                <a:solidFill>
                  <a:srgbClr val="203847"/>
                </a:solidFill>
                <a:latin typeface="TT Backwards Bold"/>
              </a:rPr>
              <a:t>Cara Menghindari Pelecehan Seksual</a:t>
            </a:r>
          </a:p>
        </p:txBody>
      </p:sp>
      <p:sp>
        <p:nvSpPr>
          <p:cNvPr id="15" name="TextBox 15"/>
          <p:cNvSpPr txBox="1"/>
          <p:nvPr/>
        </p:nvSpPr>
        <p:spPr>
          <a:xfrm>
            <a:off x="1028700" y="2377264"/>
            <a:ext cx="9446630" cy="4435475"/>
          </a:xfrm>
          <a:prstGeom prst="rect">
            <a:avLst/>
          </a:prstGeom>
        </p:spPr>
        <p:txBody>
          <a:bodyPr lIns="0" tIns="0" rIns="0" bIns="0" rtlCol="0" anchor="t">
            <a:spAutoFit/>
          </a:bodyPr>
          <a:lstStyle/>
          <a:p>
            <a:pPr marL="539749" lvl="1" indent="-269875">
              <a:lnSpc>
                <a:spcPts val="3924"/>
              </a:lnSpc>
              <a:buAutoNum type="arabicPeriod"/>
            </a:pPr>
            <a:r>
              <a:rPr lang="en-US" sz="2499">
                <a:solidFill>
                  <a:srgbClr val="203847"/>
                </a:solidFill>
                <a:latin typeface="Open Sans 2"/>
              </a:rPr>
              <a:t>Tanamkan pada diri sendiri bahwa </a:t>
            </a:r>
            <a:r>
              <a:rPr lang="en-US" sz="2499">
                <a:solidFill>
                  <a:srgbClr val="C83537"/>
                </a:solidFill>
                <a:latin typeface="Open Sans 2 Bold"/>
              </a:rPr>
              <a:t>“Tubuh Kita Merupakan Milik Pribadi yang Berharga“</a:t>
            </a:r>
            <a:r>
              <a:rPr lang="en-US" sz="2499">
                <a:solidFill>
                  <a:srgbClr val="203847"/>
                </a:solidFill>
                <a:latin typeface="Open Sans 2"/>
              </a:rPr>
              <a:t>.</a:t>
            </a:r>
          </a:p>
          <a:p>
            <a:pPr marL="539749" lvl="1" indent="-269875">
              <a:lnSpc>
                <a:spcPts val="3924"/>
              </a:lnSpc>
              <a:buAutoNum type="arabicPeriod"/>
            </a:pPr>
            <a:r>
              <a:rPr lang="en-US" sz="2499">
                <a:solidFill>
                  <a:srgbClr val="203847"/>
                </a:solidFill>
                <a:latin typeface="Open Sans 2"/>
              </a:rPr>
              <a:t>Tidak semua orang boleh menyentuh bagian pribadi, seperti alat kelamin dan dada.</a:t>
            </a:r>
          </a:p>
          <a:p>
            <a:pPr marL="539749" lvl="1" indent="-269875">
              <a:lnSpc>
                <a:spcPts val="3924"/>
              </a:lnSpc>
              <a:buAutoNum type="arabicPeriod"/>
            </a:pPr>
            <a:r>
              <a:rPr lang="en-US" sz="2499">
                <a:solidFill>
                  <a:srgbClr val="203847"/>
                </a:solidFill>
                <a:latin typeface="Open Sans 2"/>
              </a:rPr>
              <a:t>Bedakan</a:t>
            </a:r>
            <a:r>
              <a:rPr lang="en-US" sz="2499">
                <a:solidFill>
                  <a:srgbClr val="203847"/>
                </a:solidFill>
                <a:latin typeface="Open Sans 2 Bold"/>
              </a:rPr>
              <a:t> </a:t>
            </a:r>
            <a:r>
              <a:rPr lang="en-US" sz="2499">
                <a:solidFill>
                  <a:srgbClr val="94CEA8"/>
                </a:solidFill>
                <a:latin typeface="Open Sans 2 Bold"/>
              </a:rPr>
              <a:t>“Sentuhan Boleh”</a:t>
            </a:r>
            <a:r>
              <a:rPr lang="en-US" sz="2499">
                <a:solidFill>
                  <a:srgbClr val="203847"/>
                </a:solidFill>
                <a:latin typeface="Open Sans 2"/>
              </a:rPr>
              <a:t> dan</a:t>
            </a:r>
            <a:r>
              <a:rPr lang="en-US" sz="2499">
                <a:solidFill>
                  <a:srgbClr val="203847"/>
                </a:solidFill>
                <a:latin typeface="Open Sans 2 Bold"/>
              </a:rPr>
              <a:t> </a:t>
            </a:r>
            <a:r>
              <a:rPr lang="en-US" sz="2499">
                <a:solidFill>
                  <a:srgbClr val="CD6A6D"/>
                </a:solidFill>
                <a:latin typeface="Open Sans 2 Bold"/>
              </a:rPr>
              <a:t>“Sentuhan Tidak Boleh”</a:t>
            </a:r>
            <a:r>
              <a:rPr lang="en-US" sz="2499">
                <a:solidFill>
                  <a:srgbClr val="203847"/>
                </a:solidFill>
                <a:latin typeface="Open Sans 2"/>
              </a:rPr>
              <a:t>.</a:t>
            </a:r>
          </a:p>
          <a:p>
            <a:pPr marL="539749" lvl="1" indent="-269875">
              <a:lnSpc>
                <a:spcPts val="3924"/>
              </a:lnSpc>
              <a:buAutoNum type="arabicPeriod"/>
            </a:pPr>
            <a:r>
              <a:rPr lang="en-US" sz="2499">
                <a:solidFill>
                  <a:srgbClr val="203847"/>
                </a:solidFill>
                <a:latin typeface="Open Sans 2"/>
              </a:rPr>
              <a:t>Berani berkata</a:t>
            </a:r>
            <a:r>
              <a:rPr lang="en-US" sz="2499">
                <a:solidFill>
                  <a:srgbClr val="2E3192"/>
                </a:solidFill>
                <a:latin typeface="Open Sans 2 Bold"/>
              </a:rPr>
              <a:t> “TIDAK”</a:t>
            </a:r>
            <a:r>
              <a:rPr lang="en-US" sz="2499">
                <a:solidFill>
                  <a:srgbClr val="203847"/>
                </a:solidFill>
                <a:latin typeface="Open Sans 2"/>
              </a:rPr>
              <a:t> pada setiap ajakan yang mengarah ke kekerasan seksual.</a:t>
            </a:r>
          </a:p>
          <a:p>
            <a:pPr marL="539749" lvl="1" indent="-269875">
              <a:lnSpc>
                <a:spcPts val="3924"/>
              </a:lnSpc>
              <a:buAutoNum type="arabicPeriod"/>
            </a:pPr>
            <a:r>
              <a:rPr lang="en-US" sz="2499">
                <a:solidFill>
                  <a:srgbClr val="203847"/>
                </a:solidFill>
                <a:latin typeface="Open Sans 2"/>
              </a:rPr>
              <a:t>Biasakan budaya </a:t>
            </a:r>
            <a:r>
              <a:rPr lang="en-US" sz="2499">
                <a:solidFill>
                  <a:srgbClr val="FDB94E"/>
                </a:solidFill>
                <a:latin typeface="Open Sans 2 Bold"/>
              </a:rPr>
              <a:t>malu</a:t>
            </a:r>
            <a:r>
              <a:rPr lang="en-US" sz="2499">
                <a:solidFill>
                  <a:srgbClr val="203847"/>
                </a:solidFill>
                <a:latin typeface="Open Sans 2"/>
              </a:rPr>
              <a:t>.</a:t>
            </a:r>
          </a:p>
          <a:p>
            <a:pPr marL="539749" lvl="1" indent="-269875">
              <a:lnSpc>
                <a:spcPts val="3924"/>
              </a:lnSpc>
              <a:buAutoNum type="arabicPeriod"/>
            </a:pPr>
            <a:r>
              <a:rPr lang="en-US" sz="2499">
                <a:solidFill>
                  <a:srgbClr val="203847"/>
                </a:solidFill>
                <a:latin typeface="Open Sans 2 Bold"/>
              </a:rPr>
              <a:t>Segera melapor</a:t>
            </a:r>
            <a:r>
              <a:rPr lang="en-US" sz="2499">
                <a:solidFill>
                  <a:srgbClr val="203847"/>
                </a:solidFill>
                <a:latin typeface="Open Sans 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26758">
            <a:off x="11832864" y="-3025455"/>
            <a:ext cx="8782363" cy="5013931"/>
          </a:xfrm>
          <a:custGeom>
            <a:avLst/>
            <a:gdLst/>
            <a:ahLst/>
            <a:cxnLst/>
            <a:rect l="l" t="t" r="r" b="b"/>
            <a:pathLst>
              <a:path w="8782363" h="5013931">
                <a:moveTo>
                  <a:pt x="0" y="0"/>
                </a:moveTo>
                <a:lnTo>
                  <a:pt x="8782363" y="0"/>
                </a:lnTo>
                <a:lnTo>
                  <a:pt x="8782363" y="5013931"/>
                </a:lnTo>
                <a:lnTo>
                  <a:pt x="0" y="5013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373077" y="9548492"/>
            <a:ext cx="12451494" cy="10097030"/>
            <a:chOff x="0" y="0"/>
            <a:chExt cx="16601992" cy="13462707"/>
          </a:xfrm>
        </p:grpSpPr>
        <p:grpSp>
          <p:nvGrpSpPr>
            <p:cNvPr id="4" name="Group 4"/>
            <p:cNvGrpSpPr/>
            <p:nvPr/>
          </p:nvGrpSpPr>
          <p:grpSpPr>
            <a:xfrm rot="-5400000">
              <a:off x="5333935" y="-4536704"/>
              <a:ext cx="6731353" cy="15804761"/>
              <a:chOff x="0" y="0"/>
              <a:chExt cx="1272376" cy="2987453"/>
            </a:xfrm>
          </p:grpSpPr>
          <p:sp>
            <p:nvSpPr>
              <p:cNvPr id="5" name="Freeform 5"/>
              <p:cNvSpPr/>
              <p:nvPr/>
            </p:nvSpPr>
            <p:spPr>
              <a:xfrm>
                <a:off x="0" y="0"/>
                <a:ext cx="1272376" cy="2987453"/>
              </a:xfrm>
              <a:custGeom>
                <a:avLst/>
                <a:gdLst/>
                <a:ahLst/>
                <a:cxnLst/>
                <a:rect l="l" t="t" r="r" b="b"/>
                <a:pathLst>
                  <a:path w="1272376" h="2987453">
                    <a:moveTo>
                      <a:pt x="0" y="0"/>
                    </a:moveTo>
                    <a:lnTo>
                      <a:pt x="1272376" y="0"/>
                    </a:lnTo>
                    <a:lnTo>
                      <a:pt x="1272376" y="2987453"/>
                    </a:lnTo>
                    <a:lnTo>
                      <a:pt x="0" y="2987453"/>
                    </a:lnTo>
                    <a:close/>
                  </a:path>
                </a:pathLst>
              </a:custGeom>
              <a:solidFill>
                <a:srgbClr val="476376"/>
              </a:solidFill>
            </p:spPr>
          </p:sp>
          <p:sp>
            <p:nvSpPr>
              <p:cNvPr id="6" name="TextBox 6"/>
              <p:cNvSpPr txBox="1"/>
              <p:nvPr/>
            </p:nvSpPr>
            <p:spPr>
              <a:xfrm>
                <a:off x="0" y="-114300"/>
                <a:ext cx="1272376" cy="3101753"/>
              </a:xfrm>
              <a:prstGeom prst="rect">
                <a:avLst/>
              </a:prstGeom>
            </p:spPr>
            <p:txBody>
              <a:bodyPr lIns="50800" tIns="50800" rIns="50800" bIns="50800" rtlCol="0" anchor="ctr"/>
              <a:lstStyle/>
              <a:p>
                <a:pPr algn="ctr">
                  <a:lnSpc>
                    <a:spcPts val="3765"/>
                  </a:lnSpc>
                </a:pPr>
                <a:endParaRPr/>
              </a:p>
            </p:txBody>
          </p:sp>
        </p:grpSp>
        <p:sp>
          <p:nvSpPr>
            <p:cNvPr id="7" name="Freeform 7"/>
            <p:cNvSpPr/>
            <p:nvPr/>
          </p:nvSpPr>
          <p:spPr>
            <a:xfrm rot="-5400000">
              <a:off x="1569643" y="-1569643"/>
              <a:ext cx="13462707" cy="16601992"/>
            </a:xfrm>
            <a:custGeom>
              <a:avLst/>
              <a:gdLst/>
              <a:ahLst/>
              <a:cxnLst/>
              <a:rect l="l" t="t" r="r" b="b"/>
              <a:pathLst>
                <a:path w="13462707" h="16601992">
                  <a:moveTo>
                    <a:pt x="0" y="0"/>
                  </a:moveTo>
                  <a:lnTo>
                    <a:pt x="13462706" y="0"/>
                  </a:lnTo>
                  <a:lnTo>
                    <a:pt x="13462706" y="16601992"/>
                  </a:lnTo>
                  <a:lnTo>
                    <a:pt x="0" y="1660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8" name="Group 8"/>
          <p:cNvGrpSpPr/>
          <p:nvPr/>
        </p:nvGrpSpPr>
        <p:grpSpPr>
          <a:xfrm>
            <a:off x="-250836" y="9548492"/>
            <a:ext cx="12451494" cy="10097030"/>
            <a:chOff x="0" y="0"/>
            <a:chExt cx="16601992" cy="13462707"/>
          </a:xfrm>
        </p:grpSpPr>
        <p:grpSp>
          <p:nvGrpSpPr>
            <p:cNvPr id="9" name="Group 9"/>
            <p:cNvGrpSpPr/>
            <p:nvPr/>
          </p:nvGrpSpPr>
          <p:grpSpPr>
            <a:xfrm rot="-5400000">
              <a:off x="4916331" y="-4916331"/>
              <a:ext cx="6731353" cy="16564015"/>
              <a:chOff x="0" y="0"/>
              <a:chExt cx="1272376" cy="3130969"/>
            </a:xfrm>
          </p:grpSpPr>
          <p:sp>
            <p:nvSpPr>
              <p:cNvPr id="10" name="Freeform 10"/>
              <p:cNvSpPr/>
              <p:nvPr/>
            </p:nvSpPr>
            <p:spPr>
              <a:xfrm>
                <a:off x="0" y="0"/>
                <a:ext cx="1272376" cy="3130969"/>
              </a:xfrm>
              <a:custGeom>
                <a:avLst/>
                <a:gdLst/>
                <a:ahLst/>
                <a:cxnLst/>
                <a:rect l="l" t="t" r="r" b="b"/>
                <a:pathLst>
                  <a:path w="1272376" h="3130969">
                    <a:moveTo>
                      <a:pt x="0" y="0"/>
                    </a:moveTo>
                    <a:lnTo>
                      <a:pt x="1272376" y="0"/>
                    </a:lnTo>
                    <a:lnTo>
                      <a:pt x="1272376" y="3130969"/>
                    </a:lnTo>
                    <a:lnTo>
                      <a:pt x="0" y="3130969"/>
                    </a:lnTo>
                    <a:close/>
                  </a:path>
                </a:pathLst>
              </a:custGeom>
              <a:solidFill>
                <a:srgbClr val="476376"/>
              </a:solidFill>
            </p:spPr>
          </p:sp>
          <p:sp>
            <p:nvSpPr>
              <p:cNvPr id="11" name="TextBox 11"/>
              <p:cNvSpPr txBox="1"/>
              <p:nvPr/>
            </p:nvSpPr>
            <p:spPr>
              <a:xfrm>
                <a:off x="0" y="-114300"/>
                <a:ext cx="1272376" cy="3245269"/>
              </a:xfrm>
              <a:prstGeom prst="rect">
                <a:avLst/>
              </a:prstGeom>
            </p:spPr>
            <p:txBody>
              <a:bodyPr lIns="50800" tIns="50800" rIns="50800" bIns="50800" rtlCol="0" anchor="ctr"/>
              <a:lstStyle/>
              <a:p>
                <a:pPr algn="ctr">
                  <a:lnSpc>
                    <a:spcPts val="3765"/>
                  </a:lnSpc>
                </a:pPr>
                <a:endParaRPr/>
              </a:p>
            </p:txBody>
          </p:sp>
        </p:grpSp>
        <p:sp>
          <p:nvSpPr>
            <p:cNvPr id="12" name="Freeform 12"/>
            <p:cNvSpPr/>
            <p:nvPr/>
          </p:nvSpPr>
          <p:spPr>
            <a:xfrm rot="-5400000">
              <a:off x="1569643" y="-1569643"/>
              <a:ext cx="13462707" cy="16601992"/>
            </a:xfrm>
            <a:custGeom>
              <a:avLst/>
              <a:gdLst/>
              <a:ahLst/>
              <a:cxnLst/>
              <a:rect l="l" t="t" r="r" b="b"/>
              <a:pathLst>
                <a:path w="13462707" h="16601992">
                  <a:moveTo>
                    <a:pt x="0" y="0"/>
                  </a:moveTo>
                  <a:lnTo>
                    <a:pt x="13462706" y="0"/>
                  </a:lnTo>
                  <a:lnTo>
                    <a:pt x="13462706" y="16601992"/>
                  </a:lnTo>
                  <a:lnTo>
                    <a:pt x="0" y="1660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Freeform 13"/>
          <p:cNvSpPr/>
          <p:nvPr/>
        </p:nvSpPr>
        <p:spPr>
          <a:xfrm>
            <a:off x="10517581" y="1546606"/>
            <a:ext cx="4494235" cy="6865795"/>
          </a:xfrm>
          <a:custGeom>
            <a:avLst/>
            <a:gdLst/>
            <a:ahLst/>
            <a:cxnLst/>
            <a:rect l="l" t="t" r="r" b="b"/>
            <a:pathLst>
              <a:path w="4494235" h="6865795">
                <a:moveTo>
                  <a:pt x="0" y="0"/>
                </a:moveTo>
                <a:lnTo>
                  <a:pt x="4494235" y="0"/>
                </a:lnTo>
                <a:lnTo>
                  <a:pt x="4494235" y="6865794"/>
                </a:lnTo>
                <a:lnTo>
                  <a:pt x="0" y="6865794"/>
                </a:lnTo>
                <a:lnTo>
                  <a:pt x="0" y="0"/>
                </a:lnTo>
                <a:close/>
              </a:path>
            </a:pathLst>
          </a:custGeom>
          <a:blipFill>
            <a:blip r:embed="rId6"/>
            <a:stretch>
              <a:fillRect/>
            </a:stretch>
          </a:blipFill>
        </p:spPr>
      </p:sp>
      <p:sp>
        <p:nvSpPr>
          <p:cNvPr id="14" name="TextBox 14"/>
          <p:cNvSpPr txBox="1"/>
          <p:nvPr/>
        </p:nvSpPr>
        <p:spPr>
          <a:xfrm>
            <a:off x="1268191" y="1167193"/>
            <a:ext cx="8487731" cy="758825"/>
          </a:xfrm>
          <a:prstGeom prst="rect">
            <a:avLst/>
          </a:prstGeom>
        </p:spPr>
        <p:txBody>
          <a:bodyPr lIns="0" tIns="0" rIns="0" bIns="0" rtlCol="0" anchor="t">
            <a:spAutoFit/>
          </a:bodyPr>
          <a:lstStyle/>
          <a:p>
            <a:pPr>
              <a:lnSpc>
                <a:spcPts val="5950"/>
              </a:lnSpc>
            </a:pPr>
            <a:r>
              <a:rPr lang="en-US" sz="5000" spc="-115">
                <a:solidFill>
                  <a:srgbClr val="203847"/>
                </a:solidFill>
                <a:latin typeface="TT Backwards Bold"/>
              </a:rPr>
              <a:t>Pendidikan Seksual Anak Usia Dini</a:t>
            </a:r>
          </a:p>
        </p:txBody>
      </p:sp>
      <p:sp>
        <p:nvSpPr>
          <p:cNvPr id="15" name="TextBox 15"/>
          <p:cNvSpPr txBox="1"/>
          <p:nvPr/>
        </p:nvSpPr>
        <p:spPr>
          <a:xfrm>
            <a:off x="1028700" y="2860101"/>
            <a:ext cx="7378941" cy="2632075"/>
          </a:xfrm>
          <a:prstGeom prst="rect">
            <a:avLst/>
          </a:prstGeom>
        </p:spPr>
        <p:txBody>
          <a:bodyPr lIns="0" tIns="0" rIns="0" bIns="0" rtlCol="0" anchor="t">
            <a:spAutoFit/>
          </a:bodyPr>
          <a:lstStyle/>
          <a:p>
            <a:pPr marL="539749" lvl="1" indent="-269875">
              <a:lnSpc>
                <a:spcPts val="4249"/>
              </a:lnSpc>
              <a:buAutoNum type="arabicPeriod"/>
            </a:pPr>
            <a:r>
              <a:rPr lang="en-US" sz="2499">
                <a:solidFill>
                  <a:srgbClr val="203847"/>
                </a:solidFill>
                <a:latin typeface="Open Sans 2"/>
              </a:rPr>
              <a:t>Harus dilakukan orang terdekat (komunikatif, rendah hati, dan mau mendengarkan)</a:t>
            </a:r>
          </a:p>
          <a:p>
            <a:pPr marL="539749" lvl="1" indent="-269875">
              <a:lnSpc>
                <a:spcPts val="4249"/>
              </a:lnSpc>
              <a:buAutoNum type="arabicPeriod"/>
            </a:pPr>
            <a:r>
              <a:rPr lang="en-US" sz="2499">
                <a:solidFill>
                  <a:srgbClr val="203847"/>
                </a:solidFill>
                <a:latin typeface="Open Sans 2"/>
              </a:rPr>
              <a:t>Disesuaikan dengan daya tangkap anak</a:t>
            </a:r>
          </a:p>
          <a:p>
            <a:pPr marL="539749" lvl="1" indent="-269875">
              <a:lnSpc>
                <a:spcPts val="4249"/>
              </a:lnSpc>
              <a:buAutoNum type="arabicPeriod"/>
            </a:pPr>
            <a:r>
              <a:rPr lang="en-US" sz="2499">
                <a:solidFill>
                  <a:srgbClr val="203847"/>
                </a:solidFill>
                <a:latin typeface="Open Sans 2"/>
              </a:rPr>
              <a:t>Pemantauan terus-menerus</a:t>
            </a:r>
          </a:p>
          <a:p>
            <a:pPr marL="539749" lvl="1" indent="-269875">
              <a:lnSpc>
                <a:spcPts val="4249"/>
              </a:lnSpc>
              <a:buAutoNum type="arabicPeriod"/>
            </a:pPr>
            <a:r>
              <a:rPr lang="en-US" sz="2499">
                <a:solidFill>
                  <a:srgbClr val="203847"/>
                </a:solidFill>
                <a:latin typeface="Open Sans 2"/>
              </a:rPr>
              <a:t>Penjelasan yang tepat dan menyeluruh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24032" y="2791510"/>
            <a:ext cx="7877068" cy="9542704"/>
          </a:xfrm>
          <a:custGeom>
            <a:avLst/>
            <a:gdLst/>
            <a:ahLst/>
            <a:cxnLst/>
            <a:rect l="l" t="t" r="r" b="b"/>
            <a:pathLst>
              <a:path w="7877068" h="9542704">
                <a:moveTo>
                  <a:pt x="0" y="0"/>
                </a:moveTo>
                <a:lnTo>
                  <a:pt x="7877068" y="0"/>
                </a:lnTo>
                <a:lnTo>
                  <a:pt x="7877068" y="9542703"/>
                </a:lnTo>
                <a:lnTo>
                  <a:pt x="0" y="9542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20240" y="2791510"/>
            <a:ext cx="12152929" cy="4771352"/>
            <a:chOff x="0" y="0"/>
            <a:chExt cx="3200772" cy="1256652"/>
          </a:xfrm>
        </p:grpSpPr>
        <p:sp>
          <p:nvSpPr>
            <p:cNvPr id="4" name="Freeform 4"/>
            <p:cNvSpPr/>
            <p:nvPr/>
          </p:nvSpPr>
          <p:spPr>
            <a:xfrm>
              <a:off x="0" y="0"/>
              <a:ext cx="3200771" cy="1256652"/>
            </a:xfrm>
            <a:custGeom>
              <a:avLst/>
              <a:gdLst/>
              <a:ahLst/>
              <a:cxnLst/>
              <a:rect l="l" t="t" r="r" b="b"/>
              <a:pathLst>
                <a:path w="3200771" h="1256652">
                  <a:moveTo>
                    <a:pt x="32250" y="0"/>
                  </a:moveTo>
                  <a:lnTo>
                    <a:pt x="3168521" y="0"/>
                  </a:lnTo>
                  <a:cubicBezTo>
                    <a:pt x="3177074" y="0"/>
                    <a:pt x="3185277" y="3398"/>
                    <a:pt x="3191326" y="9446"/>
                  </a:cubicBezTo>
                  <a:cubicBezTo>
                    <a:pt x="3197374" y="15494"/>
                    <a:pt x="3200771" y="23697"/>
                    <a:pt x="3200771" y="32250"/>
                  </a:cubicBezTo>
                  <a:lnTo>
                    <a:pt x="3200771" y="1224402"/>
                  </a:lnTo>
                  <a:cubicBezTo>
                    <a:pt x="3200771" y="1232955"/>
                    <a:pt x="3197374" y="1241158"/>
                    <a:pt x="3191326" y="1247207"/>
                  </a:cubicBezTo>
                  <a:cubicBezTo>
                    <a:pt x="3185277" y="1253255"/>
                    <a:pt x="3177074" y="1256652"/>
                    <a:pt x="3168521" y="1256652"/>
                  </a:cubicBezTo>
                  <a:lnTo>
                    <a:pt x="32250" y="1256652"/>
                  </a:lnTo>
                  <a:cubicBezTo>
                    <a:pt x="23697" y="1256652"/>
                    <a:pt x="15494" y="1253255"/>
                    <a:pt x="9446" y="1247207"/>
                  </a:cubicBezTo>
                  <a:cubicBezTo>
                    <a:pt x="3398" y="1241158"/>
                    <a:pt x="0" y="1232955"/>
                    <a:pt x="0" y="1224402"/>
                  </a:cubicBezTo>
                  <a:lnTo>
                    <a:pt x="0" y="32250"/>
                  </a:lnTo>
                  <a:cubicBezTo>
                    <a:pt x="0" y="23697"/>
                    <a:pt x="3398" y="15494"/>
                    <a:pt x="9446" y="9446"/>
                  </a:cubicBezTo>
                  <a:cubicBezTo>
                    <a:pt x="15494" y="3398"/>
                    <a:pt x="23697" y="0"/>
                    <a:pt x="32250" y="0"/>
                  </a:cubicBezTo>
                  <a:close/>
                </a:path>
              </a:pathLst>
            </a:custGeom>
            <a:solidFill>
              <a:srgbClr val="000000">
                <a:alpha val="0"/>
              </a:srgbClr>
            </a:solidFill>
            <a:ln w="66675" cap="rnd">
              <a:solidFill>
                <a:srgbClr val="000000"/>
              </a:solidFill>
              <a:prstDash val="solid"/>
              <a:round/>
            </a:ln>
          </p:spPr>
        </p:sp>
        <p:sp>
          <p:nvSpPr>
            <p:cNvPr id="5" name="TextBox 5"/>
            <p:cNvSpPr txBox="1"/>
            <p:nvPr/>
          </p:nvSpPr>
          <p:spPr>
            <a:xfrm>
              <a:off x="0" y="-114300"/>
              <a:ext cx="3200772" cy="1370952"/>
            </a:xfrm>
            <a:prstGeom prst="rect">
              <a:avLst/>
            </a:prstGeom>
          </p:spPr>
          <p:txBody>
            <a:bodyPr lIns="50800" tIns="50800" rIns="50800" bIns="50800" rtlCol="0" anchor="ctr"/>
            <a:lstStyle/>
            <a:p>
              <a:pPr algn="ctr">
                <a:lnSpc>
                  <a:spcPts val="3765"/>
                </a:lnSpc>
              </a:pPr>
              <a:endParaRPr/>
            </a:p>
          </p:txBody>
        </p:sp>
      </p:grpSp>
      <p:sp>
        <p:nvSpPr>
          <p:cNvPr id="6" name="Freeform 6"/>
          <p:cNvSpPr/>
          <p:nvPr/>
        </p:nvSpPr>
        <p:spPr>
          <a:xfrm rot="-1611477">
            <a:off x="-4130174" y="-1544589"/>
            <a:ext cx="9569710" cy="5463434"/>
          </a:xfrm>
          <a:custGeom>
            <a:avLst/>
            <a:gdLst/>
            <a:ahLst/>
            <a:cxnLst/>
            <a:rect l="l" t="t" r="r" b="b"/>
            <a:pathLst>
              <a:path w="9569710" h="5463434">
                <a:moveTo>
                  <a:pt x="0" y="0"/>
                </a:moveTo>
                <a:lnTo>
                  <a:pt x="9569709" y="0"/>
                </a:lnTo>
                <a:lnTo>
                  <a:pt x="9569709" y="5463434"/>
                </a:lnTo>
                <a:lnTo>
                  <a:pt x="0" y="546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730445">
            <a:off x="-3083541" y="7817617"/>
            <a:ext cx="5509779" cy="4938766"/>
          </a:xfrm>
          <a:custGeom>
            <a:avLst/>
            <a:gdLst/>
            <a:ahLst/>
            <a:cxnLst/>
            <a:rect l="l" t="t" r="r" b="b"/>
            <a:pathLst>
              <a:path w="5509779" h="4938766">
                <a:moveTo>
                  <a:pt x="0" y="0"/>
                </a:moveTo>
                <a:lnTo>
                  <a:pt x="5509779" y="0"/>
                </a:lnTo>
                <a:lnTo>
                  <a:pt x="5509779" y="4938766"/>
                </a:lnTo>
                <a:lnTo>
                  <a:pt x="0" y="4938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003578">
            <a:off x="8523211" y="-2494240"/>
            <a:ext cx="4559515" cy="4086983"/>
          </a:xfrm>
          <a:custGeom>
            <a:avLst/>
            <a:gdLst/>
            <a:ahLst/>
            <a:cxnLst/>
            <a:rect l="l" t="t" r="r" b="b"/>
            <a:pathLst>
              <a:path w="4559515" h="4086983">
                <a:moveTo>
                  <a:pt x="0" y="0"/>
                </a:moveTo>
                <a:lnTo>
                  <a:pt x="4559515" y="0"/>
                </a:lnTo>
                <a:lnTo>
                  <a:pt x="4559515" y="4086983"/>
                </a:lnTo>
                <a:lnTo>
                  <a:pt x="0" y="4086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785784">
            <a:off x="7343958" y="9500951"/>
            <a:ext cx="2416638" cy="2394668"/>
          </a:xfrm>
          <a:custGeom>
            <a:avLst/>
            <a:gdLst/>
            <a:ahLst/>
            <a:cxnLst/>
            <a:rect l="l" t="t" r="r" b="b"/>
            <a:pathLst>
              <a:path w="2416638" h="2394668">
                <a:moveTo>
                  <a:pt x="0" y="0"/>
                </a:moveTo>
                <a:lnTo>
                  <a:pt x="2416638" y="0"/>
                </a:lnTo>
                <a:lnTo>
                  <a:pt x="2416638" y="2394668"/>
                </a:lnTo>
                <a:lnTo>
                  <a:pt x="0" y="2394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3475397" y="7228274"/>
            <a:ext cx="7674186" cy="501902"/>
          </a:xfrm>
          <a:prstGeom prst="rect">
            <a:avLst/>
          </a:prstGeom>
        </p:spPr>
        <p:txBody>
          <a:bodyPr lIns="0" tIns="0" rIns="0" bIns="0" rtlCol="0" anchor="t">
            <a:spAutoFit/>
          </a:bodyPr>
          <a:lstStyle/>
          <a:p>
            <a:pPr algn="ctr">
              <a:lnSpc>
                <a:spcPts val="3836"/>
              </a:lnSpc>
              <a:spcBef>
                <a:spcPct val="0"/>
              </a:spcBef>
            </a:pPr>
            <a:r>
              <a:rPr lang="en-US" sz="2740">
                <a:solidFill>
                  <a:srgbClr val="203847"/>
                </a:solidFill>
                <a:latin typeface="Poppins Bold"/>
              </a:rPr>
              <a:t>                                           </a:t>
            </a:r>
          </a:p>
        </p:txBody>
      </p:sp>
      <p:sp>
        <p:nvSpPr>
          <p:cNvPr id="11" name="TextBox 11"/>
          <p:cNvSpPr txBox="1"/>
          <p:nvPr/>
        </p:nvSpPr>
        <p:spPr>
          <a:xfrm>
            <a:off x="3256291" y="4241799"/>
            <a:ext cx="11468977" cy="1803401"/>
          </a:xfrm>
          <a:prstGeom prst="rect">
            <a:avLst/>
          </a:prstGeom>
        </p:spPr>
        <p:txBody>
          <a:bodyPr lIns="0" tIns="0" rIns="0" bIns="0" rtlCol="0" anchor="t">
            <a:spAutoFit/>
          </a:bodyPr>
          <a:lstStyle/>
          <a:p>
            <a:pPr algn="ctr">
              <a:lnSpc>
                <a:spcPts val="13999"/>
              </a:lnSpc>
              <a:spcBef>
                <a:spcPct val="0"/>
              </a:spcBef>
            </a:pPr>
            <a:r>
              <a:rPr lang="en-US" sz="9999" dirty="0">
                <a:solidFill>
                  <a:srgbClr val="203847"/>
                </a:solidFill>
                <a:latin typeface="Poppins Semi-Bold"/>
              </a:rPr>
              <a:t>TERIMA KASIH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716250" y="2437815"/>
            <a:ext cx="3086100" cy="9785420"/>
            <a:chOff x="0" y="0"/>
            <a:chExt cx="660400" cy="2093999"/>
          </a:xfrm>
        </p:grpSpPr>
        <p:sp>
          <p:nvSpPr>
            <p:cNvPr id="3" name="Freeform 3"/>
            <p:cNvSpPr/>
            <p:nvPr/>
          </p:nvSpPr>
          <p:spPr>
            <a:xfrm>
              <a:off x="0" y="0"/>
              <a:ext cx="660400" cy="2093999"/>
            </a:xfrm>
            <a:custGeom>
              <a:avLst/>
              <a:gdLst/>
              <a:ahLst/>
              <a:cxnLst/>
              <a:rect l="l" t="t" r="r" b="b"/>
              <a:pathLst>
                <a:path w="660400" h="2093999">
                  <a:moveTo>
                    <a:pt x="220252" y="2074930"/>
                  </a:moveTo>
                  <a:cubicBezTo>
                    <a:pt x="254109" y="2086444"/>
                    <a:pt x="292600" y="2093999"/>
                    <a:pt x="330378" y="2093999"/>
                  </a:cubicBezTo>
                  <a:cubicBezTo>
                    <a:pt x="368157" y="2093999"/>
                    <a:pt x="404509" y="2087522"/>
                    <a:pt x="438009" y="2076009"/>
                  </a:cubicBezTo>
                  <a:cubicBezTo>
                    <a:pt x="438723" y="2075649"/>
                    <a:pt x="439435" y="2075649"/>
                    <a:pt x="440148" y="2075290"/>
                  </a:cubicBezTo>
                  <a:cubicBezTo>
                    <a:pt x="565955" y="2029234"/>
                    <a:pt x="658618" y="1907620"/>
                    <a:pt x="660400" y="1737038"/>
                  </a:cubicBezTo>
                  <a:lnTo>
                    <a:pt x="660400" y="0"/>
                  </a:lnTo>
                  <a:lnTo>
                    <a:pt x="0" y="0"/>
                  </a:lnTo>
                  <a:lnTo>
                    <a:pt x="0" y="1735749"/>
                  </a:lnTo>
                  <a:cubicBezTo>
                    <a:pt x="1782" y="1908339"/>
                    <a:pt x="93019" y="2029954"/>
                    <a:pt x="220252" y="2074930"/>
                  </a:cubicBezTo>
                  <a:close/>
                </a:path>
              </a:pathLst>
            </a:custGeom>
            <a:gradFill rotWithShape="1">
              <a:gsLst>
                <a:gs pos="0">
                  <a:srgbClr val="AD4A4D">
                    <a:alpha val="100000"/>
                  </a:srgbClr>
                </a:gs>
                <a:gs pos="100000">
                  <a:srgbClr val="FFBEC4">
                    <a:alpha val="100000"/>
                  </a:srgbClr>
                </a:gs>
              </a:gsLst>
              <a:path path="circle">
                <a:fillToRect r="100000" b="100000"/>
              </a:path>
              <a:tileRect l="-100000" t="-100000"/>
            </a:gradFill>
          </p:spPr>
        </p:sp>
        <p:sp>
          <p:nvSpPr>
            <p:cNvPr id="4" name="TextBox 4"/>
            <p:cNvSpPr txBox="1"/>
            <p:nvPr/>
          </p:nvSpPr>
          <p:spPr>
            <a:xfrm>
              <a:off x="0" y="-114300"/>
              <a:ext cx="660400" cy="2081299"/>
            </a:xfrm>
            <a:prstGeom prst="rect">
              <a:avLst/>
            </a:prstGeom>
          </p:spPr>
          <p:txBody>
            <a:bodyPr lIns="50800" tIns="50800" rIns="50800" bIns="50800" rtlCol="0" anchor="ctr"/>
            <a:lstStyle/>
            <a:p>
              <a:pPr algn="ctr">
                <a:lnSpc>
                  <a:spcPts val="3765"/>
                </a:lnSpc>
              </a:pPr>
              <a:endParaRPr/>
            </a:p>
          </p:txBody>
        </p:sp>
      </p:grpSp>
      <p:sp>
        <p:nvSpPr>
          <p:cNvPr id="5" name="Freeform 5"/>
          <p:cNvSpPr/>
          <p:nvPr/>
        </p:nvSpPr>
        <p:spPr>
          <a:xfrm rot="-7875543">
            <a:off x="12543015" y="-2332617"/>
            <a:ext cx="8624289" cy="5490553"/>
          </a:xfrm>
          <a:custGeom>
            <a:avLst/>
            <a:gdLst/>
            <a:ahLst/>
            <a:cxnLst/>
            <a:rect l="l" t="t" r="r" b="b"/>
            <a:pathLst>
              <a:path w="8624289" h="5490553">
                <a:moveTo>
                  <a:pt x="0" y="0"/>
                </a:moveTo>
                <a:lnTo>
                  <a:pt x="8624288" y="0"/>
                </a:lnTo>
                <a:lnTo>
                  <a:pt x="8624288" y="5490552"/>
                </a:lnTo>
                <a:lnTo>
                  <a:pt x="0" y="5490552"/>
                </a:lnTo>
                <a:lnTo>
                  <a:pt x="0" y="0"/>
                </a:lnTo>
                <a:close/>
              </a:path>
            </a:pathLst>
          </a:custGeom>
          <a:blipFill>
            <a:blip r:embed="rId2">
              <a:extLst>
                <a:ext uri="{96DAC541-7B7A-43D3-8B79-37D633B846F1}">
                  <asvg:svgBlip xmlns:asvg="http://schemas.microsoft.com/office/drawing/2016/SVG/main" r:embed="rId3"/>
                </a:ext>
              </a:extLst>
            </a:blip>
            <a:stretch>
              <a:fillRect t="-90289"/>
            </a:stretch>
          </a:blipFill>
        </p:spPr>
      </p:sp>
      <p:sp>
        <p:nvSpPr>
          <p:cNvPr id="6" name="Freeform 6"/>
          <p:cNvSpPr/>
          <p:nvPr/>
        </p:nvSpPr>
        <p:spPr>
          <a:xfrm>
            <a:off x="9748033" y="1937385"/>
            <a:ext cx="4099774" cy="6554871"/>
          </a:xfrm>
          <a:custGeom>
            <a:avLst/>
            <a:gdLst/>
            <a:ahLst/>
            <a:cxnLst/>
            <a:rect l="l" t="t" r="r" b="b"/>
            <a:pathLst>
              <a:path w="4099774" h="6554871">
                <a:moveTo>
                  <a:pt x="0" y="0"/>
                </a:moveTo>
                <a:lnTo>
                  <a:pt x="4099774" y="0"/>
                </a:lnTo>
                <a:lnTo>
                  <a:pt x="4099774" y="6554871"/>
                </a:lnTo>
                <a:lnTo>
                  <a:pt x="0" y="65548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906337" y="1095375"/>
            <a:ext cx="8346152" cy="842010"/>
          </a:xfrm>
          <a:prstGeom prst="rect">
            <a:avLst/>
          </a:prstGeom>
        </p:spPr>
        <p:txBody>
          <a:bodyPr lIns="0" tIns="0" rIns="0" bIns="0" rtlCol="0" anchor="t">
            <a:spAutoFit/>
          </a:bodyPr>
          <a:lstStyle/>
          <a:p>
            <a:pPr>
              <a:lnSpc>
                <a:spcPts val="6420"/>
              </a:lnSpc>
            </a:pPr>
            <a:r>
              <a:rPr lang="en-US" sz="6000">
                <a:solidFill>
                  <a:srgbClr val="203847"/>
                </a:solidFill>
                <a:latin typeface="TT Backwards Bold"/>
              </a:rPr>
              <a:t>Seks, Seksual, Seksualitas</a:t>
            </a:r>
          </a:p>
        </p:txBody>
      </p:sp>
      <p:sp>
        <p:nvSpPr>
          <p:cNvPr id="8" name="TextBox 8"/>
          <p:cNvSpPr txBox="1"/>
          <p:nvPr/>
        </p:nvSpPr>
        <p:spPr>
          <a:xfrm>
            <a:off x="906337" y="3028615"/>
            <a:ext cx="7773588" cy="2392680"/>
          </a:xfrm>
          <a:prstGeom prst="rect">
            <a:avLst/>
          </a:prstGeom>
        </p:spPr>
        <p:txBody>
          <a:bodyPr lIns="0" tIns="0" rIns="0" bIns="0" rtlCol="0" anchor="t">
            <a:spAutoFit/>
          </a:bodyPr>
          <a:lstStyle/>
          <a:p>
            <a:pPr marL="518160" lvl="1" indent="-259080">
              <a:lnSpc>
                <a:spcPts val="3840"/>
              </a:lnSpc>
              <a:buFont typeface="Arial"/>
              <a:buChar char="•"/>
            </a:pPr>
            <a:r>
              <a:rPr lang="en-US" sz="2400">
                <a:solidFill>
                  <a:srgbClr val="000000"/>
                </a:solidFill>
                <a:latin typeface="Open Sans 1 Bold"/>
              </a:rPr>
              <a:t>Seksual </a:t>
            </a:r>
            <a:r>
              <a:rPr lang="en-US" sz="2400">
                <a:solidFill>
                  <a:srgbClr val="000000"/>
                </a:solidFill>
                <a:latin typeface="Open Sans 1"/>
              </a:rPr>
              <a:t>: aktivitas seks yang juga melibatkan organ tubuh lain baik fisik maupun non fisik.</a:t>
            </a:r>
          </a:p>
          <a:p>
            <a:pPr marL="518160" lvl="1" indent="-259080">
              <a:lnSpc>
                <a:spcPts val="3840"/>
              </a:lnSpc>
              <a:buFont typeface="Arial"/>
              <a:buChar char="•"/>
            </a:pPr>
            <a:r>
              <a:rPr lang="en-US" sz="2400">
                <a:solidFill>
                  <a:srgbClr val="000000"/>
                </a:solidFill>
                <a:latin typeface="Open Sans 1 Bold"/>
              </a:rPr>
              <a:t>Seksualitas </a:t>
            </a:r>
            <a:r>
              <a:rPr lang="en-US" sz="2400">
                <a:solidFill>
                  <a:srgbClr val="000000"/>
                </a:solidFill>
                <a:latin typeface="Open Sans 1"/>
              </a:rPr>
              <a:t>: kombinasi pikiran, perasaan dan perilaku yang berkaitan dengan pemenuhan kebutuhan seksual dan reproduksi.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6086" y="9111142"/>
            <a:ext cx="22412028" cy="10920770"/>
            <a:chOff x="0" y="0"/>
            <a:chExt cx="29882704" cy="14561027"/>
          </a:xfrm>
        </p:grpSpPr>
        <p:grpSp>
          <p:nvGrpSpPr>
            <p:cNvPr id="3" name="Group 3"/>
            <p:cNvGrpSpPr/>
            <p:nvPr/>
          </p:nvGrpSpPr>
          <p:grpSpPr>
            <a:xfrm rot="-5400000">
              <a:off x="10237823" y="-7701470"/>
              <a:ext cx="10544716" cy="25947656"/>
              <a:chOff x="0" y="0"/>
              <a:chExt cx="1272376" cy="3130969"/>
            </a:xfrm>
          </p:grpSpPr>
          <p:sp>
            <p:nvSpPr>
              <p:cNvPr id="4" name="Freeform 4"/>
              <p:cNvSpPr/>
              <p:nvPr/>
            </p:nvSpPr>
            <p:spPr>
              <a:xfrm>
                <a:off x="0" y="0"/>
                <a:ext cx="1272376" cy="3130969"/>
              </a:xfrm>
              <a:custGeom>
                <a:avLst/>
                <a:gdLst/>
                <a:ahLst/>
                <a:cxnLst/>
                <a:rect l="l" t="t" r="r" b="b"/>
                <a:pathLst>
                  <a:path w="1272376" h="3130969">
                    <a:moveTo>
                      <a:pt x="0" y="0"/>
                    </a:moveTo>
                    <a:lnTo>
                      <a:pt x="1272376" y="0"/>
                    </a:lnTo>
                    <a:lnTo>
                      <a:pt x="1272376" y="3130969"/>
                    </a:lnTo>
                    <a:lnTo>
                      <a:pt x="0" y="3130969"/>
                    </a:lnTo>
                    <a:close/>
                  </a:path>
                </a:pathLst>
              </a:custGeom>
              <a:solidFill>
                <a:srgbClr val="344D5D"/>
              </a:solidFill>
            </p:spPr>
          </p:sp>
          <p:sp>
            <p:nvSpPr>
              <p:cNvPr id="5" name="TextBox 5"/>
              <p:cNvSpPr txBox="1"/>
              <p:nvPr/>
            </p:nvSpPr>
            <p:spPr>
              <a:xfrm>
                <a:off x="0" y="-114300"/>
                <a:ext cx="1272376" cy="3245269"/>
              </a:xfrm>
              <a:prstGeom prst="rect">
                <a:avLst/>
              </a:prstGeom>
            </p:spPr>
            <p:txBody>
              <a:bodyPr lIns="79579" tIns="79579" rIns="79579" bIns="79579" rtlCol="0" anchor="ctr"/>
              <a:lstStyle/>
              <a:p>
                <a:pPr algn="ctr">
                  <a:lnSpc>
                    <a:spcPts val="3765"/>
                  </a:lnSpc>
                </a:pPr>
                <a:endParaRPr/>
              </a:p>
            </p:txBody>
          </p:sp>
        </p:grpSp>
        <p:sp>
          <p:nvSpPr>
            <p:cNvPr id="6" name="Freeform 6"/>
            <p:cNvSpPr/>
            <p:nvPr/>
          </p:nvSpPr>
          <p:spPr>
            <a:xfrm>
              <a:off x="0" y="0"/>
              <a:ext cx="29882704" cy="14561027"/>
            </a:xfrm>
            <a:custGeom>
              <a:avLst/>
              <a:gdLst/>
              <a:ahLst/>
              <a:cxnLst/>
              <a:rect l="l" t="t" r="r" b="b"/>
              <a:pathLst>
                <a:path w="29882704" h="14561027">
                  <a:moveTo>
                    <a:pt x="0" y="0"/>
                  </a:moveTo>
                  <a:lnTo>
                    <a:pt x="29882704" y="0"/>
                  </a:lnTo>
                  <a:lnTo>
                    <a:pt x="29882704" y="14561027"/>
                  </a:lnTo>
                  <a:lnTo>
                    <a:pt x="0" y="14561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9947547">
            <a:off x="-2875315" y="-2441218"/>
            <a:ext cx="8624289" cy="5490553"/>
          </a:xfrm>
          <a:custGeom>
            <a:avLst/>
            <a:gdLst/>
            <a:ahLst/>
            <a:cxnLst/>
            <a:rect l="l" t="t" r="r" b="b"/>
            <a:pathLst>
              <a:path w="8624289" h="5490553">
                <a:moveTo>
                  <a:pt x="0" y="0"/>
                </a:moveTo>
                <a:lnTo>
                  <a:pt x="8624289" y="0"/>
                </a:lnTo>
                <a:lnTo>
                  <a:pt x="8624289" y="5490553"/>
                </a:lnTo>
                <a:lnTo>
                  <a:pt x="0" y="5490553"/>
                </a:lnTo>
                <a:lnTo>
                  <a:pt x="0" y="0"/>
                </a:lnTo>
                <a:close/>
              </a:path>
            </a:pathLst>
          </a:custGeom>
          <a:blipFill>
            <a:blip r:embed="rId4">
              <a:extLst>
                <a:ext uri="{96DAC541-7B7A-43D3-8B79-37D633B846F1}">
                  <asvg:svgBlip xmlns:asvg="http://schemas.microsoft.com/office/drawing/2016/SVG/main" r:embed="rId5"/>
                </a:ext>
              </a:extLst>
            </a:blip>
            <a:stretch>
              <a:fillRect t="-90289"/>
            </a:stretch>
          </a:blipFill>
        </p:spPr>
      </p:sp>
      <p:sp>
        <p:nvSpPr>
          <p:cNvPr id="8" name="Freeform 8"/>
          <p:cNvSpPr/>
          <p:nvPr/>
        </p:nvSpPr>
        <p:spPr>
          <a:xfrm>
            <a:off x="9874564" y="1843487"/>
            <a:ext cx="8200456" cy="7267654"/>
          </a:xfrm>
          <a:custGeom>
            <a:avLst/>
            <a:gdLst/>
            <a:ahLst/>
            <a:cxnLst/>
            <a:rect l="l" t="t" r="r" b="b"/>
            <a:pathLst>
              <a:path w="8200456" h="7267654">
                <a:moveTo>
                  <a:pt x="0" y="0"/>
                </a:moveTo>
                <a:lnTo>
                  <a:pt x="8200456" y="0"/>
                </a:lnTo>
                <a:lnTo>
                  <a:pt x="8200456" y="7267655"/>
                </a:lnTo>
                <a:lnTo>
                  <a:pt x="0" y="726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203102" y="3937992"/>
            <a:ext cx="7940898" cy="3106456"/>
          </a:xfrm>
          <a:prstGeom prst="rect">
            <a:avLst/>
          </a:prstGeom>
        </p:spPr>
        <p:txBody>
          <a:bodyPr lIns="0" tIns="0" rIns="0" bIns="0" rtlCol="0" anchor="t">
            <a:spAutoFit/>
          </a:bodyPr>
          <a:lstStyle/>
          <a:p>
            <a:pPr>
              <a:lnSpc>
                <a:spcPts val="3558"/>
              </a:lnSpc>
            </a:pPr>
            <a:r>
              <a:rPr lang="en-US" sz="2224">
                <a:solidFill>
                  <a:srgbClr val="000000"/>
                </a:solidFill>
                <a:latin typeface="Open Sans 1"/>
              </a:rPr>
              <a:t>Pendidikan seks yaitu memberikan pengetahuan tentang perubahan biologis, psikologis dan psikososial sebagai akibat pertumbuhan dan perkembangan manusia atau sebuah pendidikan untuk memberikan pengetahuan tentang fungsi organ reproduksi dengan menanamkan moral, etika serta komitmen agama agar tidak terjadi “penyalahgunaan” organ reproduksi tersebut.</a:t>
            </a:r>
          </a:p>
        </p:txBody>
      </p:sp>
      <p:sp>
        <p:nvSpPr>
          <p:cNvPr id="10" name="TextBox 10"/>
          <p:cNvSpPr txBox="1"/>
          <p:nvPr/>
        </p:nvSpPr>
        <p:spPr>
          <a:xfrm>
            <a:off x="1203102" y="2823214"/>
            <a:ext cx="7440261" cy="811530"/>
          </a:xfrm>
          <a:prstGeom prst="rect">
            <a:avLst/>
          </a:prstGeom>
        </p:spPr>
        <p:txBody>
          <a:bodyPr lIns="0" tIns="0" rIns="0" bIns="0" rtlCol="0" anchor="t">
            <a:spAutoFit/>
          </a:bodyPr>
          <a:lstStyle/>
          <a:p>
            <a:pPr algn="just">
              <a:lnSpc>
                <a:spcPts val="6434"/>
              </a:lnSpc>
            </a:pPr>
            <a:r>
              <a:rPr lang="en-US" sz="5499">
                <a:solidFill>
                  <a:srgbClr val="203847"/>
                </a:solidFill>
                <a:latin typeface="TT Backwards Bold"/>
              </a:rPr>
              <a:t>Pendidikan Seksual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271940">
            <a:off x="11243209" y="-4382419"/>
            <a:ext cx="8624289" cy="10447927"/>
          </a:xfrm>
          <a:custGeom>
            <a:avLst/>
            <a:gdLst/>
            <a:ahLst/>
            <a:cxnLst/>
            <a:rect l="l" t="t" r="r" b="b"/>
            <a:pathLst>
              <a:path w="8624289" h="10447927">
                <a:moveTo>
                  <a:pt x="0" y="0"/>
                </a:moveTo>
                <a:lnTo>
                  <a:pt x="8624288" y="0"/>
                </a:lnTo>
                <a:lnTo>
                  <a:pt x="8624288" y="10447927"/>
                </a:lnTo>
                <a:lnTo>
                  <a:pt x="0" y="104479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901410" y="1554095"/>
            <a:ext cx="8653943" cy="1787525"/>
          </a:xfrm>
          <a:prstGeom prst="rect">
            <a:avLst/>
          </a:prstGeom>
        </p:spPr>
        <p:txBody>
          <a:bodyPr lIns="0" tIns="0" rIns="0" bIns="0" rtlCol="0" anchor="t">
            <a:spAutoFit/>
          </a:bodyPr>
          <a:lstStyle/>
          <a:p>
            <a:pPr algn="ctr">
              <a:lnSpc>
                <a:spcPts val="7149"/>
              </a:lnSpc>
            </a:pPr>
            <a:r>
              <a:rPr lang="en-US" sz="5499">
                <a:solidFill>
                  <a:srgbClr val="203847"/>
                </a:solidFill>
                <a:latin typeface="TT Backwards Bold"/>
              </a:rPr>
              <a:t>Perkembangan Psikoseksual Manusia</a:t>
            </a:r>
          </a:p>
        </p:txBody>
      </p:sp>
      <p:sp>
        <p:nvSpPr>
          <p:cNvPr id="4" name="Freeform 4"/>
          <p:cNvSpPr/>
          <p:nvPr/>
        </p:nvSpPr>
        <p:spPr>
          <a:xfrm>
            <a:off x="-954839" y="1601720"/>
            <a:ext cx="7883525" cy="7874918"/>
          </a:xfrm>
          <a:custGeom>
            <a:avLst/>
            <a:gdLst/>
            <a:ahLst/>
            <a:cxnLst/>
            <a:rect l="l" t="t" r="r" b="b"/>
            <a:pathLst>
              <a:path w="7883525" h="7874918">
                <a:moveTo>
                  <a:pt x="0" y="0"/>
                </a:moveTo>
                <a:lnTo>
                  <a:pt x="7883525" y="0"/>
                </a:lnTo>
                <a:lnTo>
                  <a:pt x="7883525" y="7874919"/>
                </a:lnTo>
                <a:lnTo>
                  <a:pt x="0" y="7874919"/>
                </a:lnTo>
                <a:lnTo>
                  <a:pt x="0" y="0"/>
                </a:lnTo>
                <a:close/>
              </a:path>
            </a:pathLst>
          </a:custGeom>
          <a:blipFill>
            <a:blip r:embed="rId4"/>
            <a:stretch>
              <a:fillRect/>
            </a:stretch>
          </a:blipFill>
        </p:spPr>
      </p:sp>
      <p:sp>
        <p:nvSpPr>
          <p:cNvPr id="5" name="Freeform 5"/>
          <p:cNvSpPr/>
          <p:nvPr/>
        </p:nvSpPr>
        <p:spPr>
          <a:xfrm rot="-7020582">
            <a:off x="-3178768" y="7548377"/>
            <a:ext cx="8797390" cy="5022510"/>
          </a:xfrm>
          <a:custGeom>
            <a:avLst/>
            <a:gdLst/>
            <a:ahLst/>
            <a:cxnLst/>
            <a:rect l="l" t="t" r="r" b="b"/>
            <a:pathLst>
              <a:path w="8797390" h="5022510">
                <a:moveTo>
                  <a:pt x="0" y="0"/>
                </a:moveTo>
                <a:lnTo>
                  <a:pt x="8797390" y="0"/>
                </a:lnTo>
                <a:lnTo>
                  <a:pt x="8797390" y="5022509"/>
                </a:lnTo>
                <a:lnTo>
                  <a:pt x="0" y="50225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8730445">
            <a:off x="14504410" y="7547920"/>
            <a:ext cx="5509779" cy="4938766"/>
          </a:xfrm>
          <a:custGeom>
            <a:avLst/>
            <a:gdLst/>
            <a:ahLst/>
            <a:cxnLst/>
            <a:rect l="l" t="t" r="r" b="b"/>
            <a:pathLst>
              <a:path w="5509779" h="4938766">
                <a:moveTo>
                  <a:pt x="0" y="0"/>
                </a:moveTo>
                <a:lnTo>
                  <a:pt x="5509780" y="0"/>
                </a:lnTo>
                <a:lnTo>
                  <a:pt x="5509780" y="4938766"/>
                </a:lnTo>
                <a:lnTo>
                  <a:pt x="0" y="4938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537940" y="-2523087"/>
            <a:ext cx="4887620" cy="4381085"/>
          </a:xfrm>
          <a:custGeom>
            <a:avLst/>
            <a:gdLst/>
            <a:ahLst/>
            <a:cxnLst/>
            <a:rect l="l" t="t" r="r" b="b"/>
            <a:pathLst>
              <a:path w="4887620" h="4381085">
                <a:moveTo>
                  <a:pt x="0" y="0"/>
                </a:moveTo>
                <a:lnTo>
                  <a:pt x="4887620" y="0"/>
                </a:lnTo>
                <a:lnTo>
                  <a:pt x="4887620" y="4381085"/>
                </a:lnTo>
                <a:lnTo>
                  <a:pt x="0" y="43810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119753" y="2524878"/>
            <a:ext cx="3941026" cy="5237243"/>
          </a:xfrm>
          <a:custGeom>
            <a:avLst/>
            <a:gdLst/>
            <a:ahLst/>
            <a:cxnLst/>
            <a:rect l="l" t="t" r="r" b="b"/>
            <a:pathLst>
              <a:path w="3941026" h="5237243">
                <a:moveTo>
                  <a:pt x="0" y="0"/>
                </a:moveTo>
                <a:lnTo>
                  <a:pt x="3941026" y="0"/>
                </a:lnTo>
                <a:lnTo>
                  <a:pt x="3941026" y="5237244"/>
                </a:lnTo>
                <a:lnTo>
                  <a:pt x="0" y="5237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8446930" y="3929571"/>
            <a:ext cx="7851254" cy="2492376"/>
          </a:xfrm>
          <a:prstGeom prst="rect">
            <a:avLst/>
          </a:prstGeom>
        </p:spPr>
        <p:txBody>
          <a:bodyPr lIns="0" tIns="0" rIns="0" bIns="0" rtlCol="0" anchor="t">
            <a:spAutoFit/>
          </a:bodyPr>
          <a:lstStyle/>
          <a:p>
            <a:pPr marL="539748" lvl="1" indent="-269874">
              <a:lnSpc>
                <a:spcPts val="3999"/>
              </a:lnSpc>
              <a:buAutoNum type="arabicPeriod"/>
            </a:pPr>
            <a:r>
              <a:rPr lang="en-US" sz="2499">
                <a:solidFill>
                  <a:srgbClr val="000000"/>
                </a:solidFill>
                <a:latin typeface="Open Sans 1"/>
              </a:rPr>
              <a:t>Oral (kelahiran - 1,5 tahun)</a:t>
            </a:r>
          </a:p>
          <a:p>
            <a:pPr marL="539748" lvl="1" indent="-269874">
              <a:lnSpc>
                <a:spcPts val="3999"/>
              </a:lnSpc>
              <a:buAutoNum type="arabicPeriod"/>
            </a:pPr>
            <a:r>
              <a:rPr lang="en-US" sz="2499">
                <a:solidFill>
                  <a:srgbClr val="000000"/>
                </a:solidFill>
                <a:latin typeface="Open Sans 1"/>
              </a:rPr>
              <a:t>Anal (1,5 - 3 tahun)</a:t>
            </a:r>
          </a:p>
          <a:p>
            <a:pPr marL="539748" lvl="1" indent="-269874">
              <a:lnSpc>
                <a:spcPts val="3999"/>
              </a:lnSpc>
              <a:buAutoNum type="arabicPeriod"/>
            </a:pPr>
            <a:r>
              <a:rPr lang="en-US" sz="2499">
                <a:solidFill>
                  <a:srgbClr val="000000"/>
                </a:solidFill>
                <a:latin typeface="Open Sans 1"/>
              </a:rPr>
              <a:t>Phallic (3 - 6 tahun)</a:t>
            </a:r>
          </a:p>
          <a:p>
            <a:pPr marL="539748" lvl="1" indent="-269874">
              <a:lnSpc>
                <a:spcPts val="3999"/>
              </a:lnSpc>
              <a:buAutoNum type="arabicPeriod"/>
            </a:pPr>
            <a:r>
              <a:rPr lang="en-US" sz="2499">
                <a:solidFill>
                  <a:srgbClr val="000000"/>
                </a:solidFill>
                <a:latin typeface="Open Sans 1"/>
              </a:rPr>
              <a:t>Laten (6 - 12 tahun)</a:t>
            </a:r>
          </a:p>
          <a:p>
            <a:pPr marL="539748" lvl="1" indent="-269874">
              <a:lnSpc>
                <a:spcPts val="3999"/>
              </a:lnSpc>
              <a:buAutoNum type="arabicPeriod"/>
            </a:pPr>
            <a:r>
              <a:rPr lang="en-US" sz="2499">
                <a:solidFill>
                  <a:srgbClr val="000000"/>
                </a:solidFill>
                <a:latin typeface="Open Sans 1"/>
              </a:rPr>
              <a:t>Genital (12 tahun - perkembangan remaja akhir)</a:t>
            </a:r>
          </a:p>
        </p:txBody>
      </p:sp>
      <p:sp>
        <p:nvSpPr>
          <p:cNvPr id="10" name="Freeform 10"/>
          <p:cNvSpPr/>
          <p:nvPr/>
        </p:nvSpPr>
        <p:spPr>
          <a:xfrm>
            <a:off x="1858858" y="7692847"/>
            <a:ext cx="4201921" cy="1418148"/>
          </a:xfrm>
          <a:custGeom>
            <a:avLst/>
            <a:gdLst/>
            <a:ahLst/>
            <a:cxnLst/>
            <a:rect l="l" t="t" r="r" b="b"/>
            <a:pathLst>
              <a:path w="4201921" h="1418148">
                <a:moveTo>
                  <a:pt x="0" y="0"/>
                </a:moveTo>
                <a:lnTo>
                  <a:pt x="4201921" y="0"/>
                </a:lnTo>
                <a:lnTo>
                  <a:pt x="4201921" y="1418149"/>
                </a:lnTo>
                <a:lnTo>
                  <a:pt x="0" y="1418149"/>
                </a:lnTo>
                <a:lnTo>
                  <a:pt x="0" y="0"/>
                </a:lnTo>
                <a:close/>
              </a:path>
            </a:pathLst>
          </a:custGeom>
          <a:blipFill>
            <a:blip r:embed="rId13"/>
            <a:stretch>
              <a:fillRect/>
            </a:stretch>
          </a:blipFill>
        </p:spPr>
      </p:sp>
      <p:sp>
        <p:nvSpPr>
          <p:cNvPr id="11" name="TextBox 11"/>
          <p:cNvSpPr txBox="1"/>
          <p:nvPr/>
        </p:nvSpPr>
        <p:spPr>
          <a:xfrm>
            <a:off x="1771440" y="8297830"/>
            <a:ext cx="4376756" cy="478155"/>
          </a:xfrm>
          <a:prstGeom prst="rect">
            <a:avLst/>
          </a:prstGeom>
        </p:spPr>
        <p:txBody>
          <a:bodyPr lIns="0" tIns="0" rIns="0" bIns="0" rtlCol="0" anchor="t">
            <a:spAutoFit/>
          </a:bodyPr>
          <a:lstStyle/>
          <a:p>
            <a:pPr algn="ctr">
              <a:lnSpc>
                <a:spcPts val="3840"/>
              </a:lnSpc>
            </a:pPr>
            <a:r>
              <a:rPr lang="en-US" sz="2400">
                <a:solidFill>
                  <a:srgbClr val="203847"/>
                </a:solidFill>
                <a:latin typeface="Poppins Semi-Bold"/>
              </a:rPr>
              <a:t>1856-1903</a:t>
            </a:r>
          </a:p>
        </p:txBody>
      </p:sp>
      <p:sp>
        <p:nvSpPr>
          <p:cNvPr id="12" name="TextBox 12"/>
          <p:cNvSpPr txBox="1"/>
          <p:nvPr/>
        </p:nvSpPr>
        <p:spPr>
          <a:xfrm>
            <a:off x="2008121" y="7947213"/>
            <a:ext cx="3903395" cy="441325"/>
          </a:xfrm>
          <a:prstGeom prst="rect">
            <a:avLst/>
          </a:prstGeom>
        </p:spPr>
        <p:txBody>
          <a:bodyPr lIns="0" tIns="0" rIns="0" bIns="0" rtlCol="0" anchor="t">
            <a:spAutoFit/>
          </a:bodyPr>
          <a:lstStyle/>
          <a:p>
            <a:pPr algn="ctr">
              <a:lnSpc>
                <a:spcPts val="3499"/>
              </a:lnSpc>
              <a:spcBef>
                <a:spcPct val="0"/>
              </a:spcBef>
            </a:pPr>
            <a:r>
              <a:rPr lang="en-US" sz="2499">
                <a:solidFill>
                  <a:srgbClr val="203847"/>
                </a:solidFill>
                <a:latin typeface="Poppins Semi-Bold"/>
              </a:rPr>
              <a:t>SIGMUND FREUD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38059">
            <a:off x="-332511" y="6799751"/>
            <a:ext cx="3638945" cy="3261818"/>
          </a:xfrm>
          <a:custGeom>
            <a:avLst/>
            <a:gdLst/>
            <a:ahLst/>
            <a:cxnLst/>
            <a:rect l="l" t="t" r="r" b="b"/>
            <a:pathLst>
              <a:path w="3638945" h="3261818">
                <a:moveTo>
                  <a:pt x="0" y="0"/>
                </a:moveTo>
                <a:lnTo>
                  <a:pt x="3638944" y="0"/>
                </a:lnTo>
                <a:lnTo>
                  <a:pt x="3638944" y="3261818"/>
                </a:lnTo>
                <a:lnTo>
                  <a:pt x="0" y="3261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128572" y="933450"/>
            <a:ext cx="14661197" cy="927100"/>
          </a:xfrm>
          <a:prstGeom prst="rect">
            <a:avLst/>
          </a:prstGeom>
        </p:spPr>
        <p:txBody>
          <a:bodyPr lIns="0" tIns="0" rIns="0" bIns="0" rtlCol="0" anchor="t">
            <a:spAutoFit/>
          </a:bodyPr>
          <a:lstStyle/>
          <a:p>
            <a:pPr algn="ctr">
              <a:lnSpc>
                <a:spcPts val="7699"/>
              </a:lnSpc>
              <a:spcBef>
                <a:spcPct val="0"/>
              </a:spcBef>
            </a:pPr>
            <a:r>
              <a:rPr lang="en-US" sz="5499">
                <a:solidFill>
                  <a:srgbClr val="203847"/>
                </a:solidFill>
                <a:latin typeface="TT Backwards Bold"/>
              </a:rPr>
              <a:t>FASE ORAL</a:t>
            </a:r>
          </a:p>
        </p:txBody>
      </p:sp>
      <p:sp>
        <p:nvSpPr>
          <p:cNvPr id="4" name="Freeform 4"/>
          <p:cNvSpPr/>
          <p:nvPr/>
        </p:nvSpPr>
        <p:spPr>
          <a:xfrm rot="-6006407">
            <a:off x="13676419" y="-1536619"/>
            <a:ext cx="8624289" cy="5490553"/>
          </a:xfrm>
          <a:custGeom>
            <a:avLst/>
            <a:gdLst/>
            <a:ahLst/>
            <a:cxnLst/>
            <a:rect l="l" t="t" r="r" b="b"/>
            <a:pathLst>
              <a:path w="8624289" h="5490553">
                <a:moveTo>
                  <a:pt x="0" y="0"/>
                </a:moveTo>
                <a:lnTo>
                  <a:pt x="8624289" y="0"/>
                </a:lnTo>
                <a:lnTo>
                  <a:pt x="8624289" y="5490553"/>
                </a:lnTo>
                <a:lnTo>
                  <a:pt x="0" y="5490553"/>
                </a:lnTo>
                <a:lnTo>
                  <a:pt x="0" y="0"/>
                </a:lnTo>
                <a:close/>
              </a:path>
            </a:pathLst>
          </a:custGeom>
          <a:blipFill>
            <a:blip r:embed="rId4">
              <a:extLst>
                <a:ext uri="{96DAC541-7B7A-43D3-8B79-37D633B846F1}">
                  <asvg:svgBlip xmlns:asvg="http://schemas.microsoft.com/office/drawing/2016/SVG/main" r:embed="rId5"/>
                </a:ext>
              </a:extLst>
            </a:blip>
            <a:stretch>
              <a:fillRect t="-90289"/>
            </a:stretch>
          </a:blipFill>
        </p:spPr>
      </p:sp>
      <p:sp>
        <p:nvSpPr>
          <p:cNvPr id="5" name="Freeform 5"/>
          <p:cNvSpPr/>
          <p:nvPr/>
        </p:nvSpPr>
        <p:spPr>
          <a:xfrm rot="-2004895">
            <a:off x="-3214008" y="-566239"/>
            <a:ext cx="7145447" cy="4079400"/>
          </a:xfrm>
          <a:custGeom>
            <a:avLst/>
            <a:gdLst/>
            <a:ahLst/>
            <a:cxnLst/>
            <a:rect l="l" t="t" r="r" b="b"/>
            <a:pathLst>
              <a:path w="7145447" h="4079400">
                <a:moveTo>
                  <a:pt x="0" y="0"/>
                </a:moveTo>
                <a:lnTo>
                  <a:pt x="7145447" y="0"/>
                </a:lnTo>
                <a:lnTo>
                  <a:pt x="7145447" y="4079400"/>
                </a:lnTo>
                <a:lnTo>
                  <a:pt x="0" y="4079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8809440" y="3592603"/>
            <a:ext cx="3827313" cy="679572"/>
            <a:chOff x="0" y="0"/>
            <a:chExt cx="5103084" cy="906096"/>
          </a:xfrm>
        </p:grpSpPr>
        <p:sp>
          <p:nvSpPr>
            <p:cNvPr id="7" name="Freeform 7"/>
            <p:cNvSpPr/>
            <p:nvPr/>
          </p:nvSpPr>
          <p:spPr>
            <a:xfrm>
              <a:off x="0" y="677333"/>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8"/>
              <a:stretch>
                <a:fillRect/>
              </a:stretch>
            </a:blipFill>
          </p:spPr>
        </p:sp>
        <p:sp>
          <p:nvSpPr>
            <p:cNvPr id="8" name="TextBox 8"/>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Sumber Libido</a:t>
              </a:r>
            </a:p>
          </p:txBody>
        </p:sp>
      </p:grpSp>
      <p:grpSp>
        <p:nvGrpSpPr>
          <p:cNvPr id="9" name="Group 9"/>
          <p:cNvGrpSpPr/>
          <p:nvPr/>
        </p:nvGrpSpPr>
        <p:grpSpPr>
          <a:xfrm>
            <a:off x="8809440" y="5153909"/>
            <a:ext cx="3827313" cy="649536"/>
            <a:chOff x="0" y="0"/>
            <a:chExt cx="5103084" cy="866047"/>
          </a:xfrm>
        </p:grpSpPr>
        <p:sp>
          <p:nvSpPr>
            <p:cNvPr id="10" name="Freeform 10"/>
            <p:cNvSpPr/>
            <p:nvPr/>
          </p:nvSpPr>
          <p:spPr>
            <a:xfrm>
              <a:off x="0" y="637284"/>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8"/>
              <a:stretch>
                <a:fillRect/>
              </a:stretch>
            </a:blipFill>
          </p:spPr>
        </p:sp>
        <p:sp>
          <p:nvSpPr>
            <p:cNvPr id="11" name="TextBox 11"/>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Pengaruh Penting</a:t>
              </a:r>
            </a:p>
          </p:txBody>
        </p:sp>
      </p:grpSp>
      <p:sp>
        <p:nvSpPr>
          <p:cNvPr id="12" name="Freeform 12"/>
          <p:cNvSpPr/>
          <p:nvPr/>
        </p:nvSpPr>
        <p:spPr>
          <a:xfrm>
            <a:off x="1323123" y="3592603"/>
            <a:ext cx="5538450" cy="5483066"/>
          </a:xfrm>
          <a:custGeom>
            <a:avLst/>
            <a:gdLst/>
            <a:ahLst/>
            <a:cxnLst/>
            <a:rect l="l" t="t" r="r" b="b"/>
            <a:pathLst>
              <a:path w="5538450" h="5483066">
                <a:moveTo>
                  <a:pt x="0" y="0"/>
                </a:moveTo>
                <a:lnTo>
                  <a:pt x="5538450" y="0"/>
                </a:lnTo>
                <a:lnTo>
                  <a:pt x="5538450" y="5483065"/>
                </a:lnTo>
                <a:lnTo>
                  <a:pt x="0" y="5483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8809440" y="4332163"/>
            <a:ext cx="7347830" cy="389255"/>
          </a:xfrm>
          <a:prstGeom prst="rect">
            <a:avLst/>
          </a:prstGeom>
        </p:spPr>
        <p:txBody>
          <a:bodyPr lIns="0" tIns="0" rIns="0" bIns="0" rtlCol="0" anchor="t">
            <a:spAutoFit/>
          </a:bodyPr>
          <a:lstStyle/>
          <a:p>
            <a:pPr>
              <a:lnSpc>
                <a:spcPts val="3220"/>
              </a:lnSpc>
            </a:pPr>
            <a:r>
              <a:rPr lang="en-US" sz="2300">
                <a:solidFill>
                  <a:srgbClr val="203847"/>
                </a:solidFill>
                <a:latin typeface="Open Sans 1"/>
              </a:rPr>
              <a:t>Kesenangan bayi berpusat di mulut.</a:t>
            </a:r>
          </a:p>
        </p:txBody>
      </p:sp>
      <p:sp>
        <p:nvSpPr>
          <p:cNvPr id="14" name="TextBox 14"/>
          <p:cNvSpPr txBox="1"/>
          <p:nvPr/>
        </p:nvSpPr>
        <p:spPr>
          <a:xfrm>
            <a:off x="8809440" y="5889169"/>
            <a:ext cx="7714117" cy="2789555"/>
          </a:xfrm>
          <a:prstGeom prst="rect">
            <a:avLst/>
          </a:prstGeom>
        </p:spPr>
        <p:txBody>
          <a:bodyPr lIns="0" tIns="0" rIns="0" bIns="0" rtlCol="0" anchor="t">
            <a:spAutoFit/>
          </a:bodyPr>
          <a:lstStyle/>
          <a:p>
            <a:pPr>
              <a:lnSpc>
                <a:spcPts val="3220"/>
              </a:lnSpc>
            </a:pPr>
            <a:r>
              <a:rPr lang="en-US" sz="2300">
                <a:solidFill>
                  <a:srgbClr val="203847"/>
                </a:solidFill>
                <a:latin typeface="Open Sans 1"/>
              </a:rPr>
              <a:t>Ketika bayi mencapai usia lebih dari 6 bulan, ia mulai makan makanan padat, serta harus belajar menunggu untuk menerima makanan dari ibu. </a:t>
            </a:r>
          </a:p>
          <a:p>
            <a:pPr>
              <a:lnSpc>
                <a:spcPts val="3220"/>
              </a:lnSpc>
            </a:pPr>
            <a:endParaRPr lang="en-US" sz="2300">
              <a:solidFill>
                <a:srgbClr val="203847"/>
              </a:solidFill>
              <a:latin typeface="Open Sans 1"/>
            </a:endParaRPr>
          </a:p>
          <a:p>
            <a:pPr>
              <a:lnSpc>
                <a:spcPts val="3220"/>
              </a:lnSpc>
            </a:pPr>
            <a:r>
              <a:rPr lang="en-US" sz="2300">
                <a:solidFill>
                  <a:srgbClr val="203847"/>
                </a:solidFill>
                <a:latin typeface="Open Sans 1"/>
              </a:rPr>
              <a:t>Dalam mengatasi kondisi tersebut, anak akan mengembangkan ego serta anak mulai membedakan dirinya dari orang yang ada disekitar (terutama ibu).</a:t>
            </a:r>
          </a:p>
        </p:txBody>
      </p:sp>
      <p:sp>
        <p:nvSpPr>
          <p:cNvPr id="15" name="TextBox 15"/>
          <p:cNvSpPr txBox="1"/>
          <p:nvPr/>
        </p:nvSpPr>
        <p:spPr>
          <a:xfrm>
            <a:off x="2111341" y="1793875"/>
            <a:ext cx="14661197" cy="596900"/>
          </a:xfrm>
          <a:prstGeom prst="rect">
            <a:avLst/>
          </a:prstGeom>
        </p:spPr>
        <p:txBody>
          <a:bodyPr lIns="0" tIns="0" rIns="0" bIns="0" rtlCol="0" anchor="t">
            <a:spAutoFit/>
          </a:bodyPr>
          <a:lstStyle/>
          <a:p>
            <a:pPr algn="ctr">
              <a:lnSpc>
                <a:spcPts val="4900"/>
              </a:lnSpc>
              <a:spcBef>
                <a:spcPct val="0"/>
              </a:spcBef>
            </a:pPr>
            <a:r>
              <a:rPr lang="en-US" sz="3500">
                <a:solidFill>
                  <a:srgbClr val="203847"/>
                </a:solidFill>
                <a:latin typeface="TT Backwards Bold"/>
              </a:rPr>
              <a:t>Kelahiran - 1,5 tahun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38059">
            <a:off x="-332511" y="6799751"/>
            <a:ext cx="3638945" cy="3261818"/>
          </a:xfrm>
          <a:custGeom>
            <a:avLst/>
            <a:gdLst/>
            <a:ahLst/>
            <a:cxnLst/>
            <a:rect l="l" t="t" r="r" b="b"/>
            <a:pathLst>
              <a:path w="3638945" h="3261818">
                <a:moveTo>
                  <a:pt x="0" y="0"/>
                </a:moveTo>
                <a:lnTo>
                  <a:pt x="3638944" y="0"/>
                </a:lnTo>
                <a:lnTo>
                  <a:pt x="3638944" y="3261818"/>
                </a:lnTo>
                <a:lnTo>
                  <a:pt x="0" y="3261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006407">
            <a:off x="13676419" y="-1536619"/>
            <a:ext cx="8624289" cy="5490553"/>
          </a:xfrm>
          <a:custGeom>
            <a:avLst/>
            <a:gdLst/>
            <a:ahLst/>
            <a:cxnLst/>
            <a:rect l="l" t="t" r="r" b="b"/>
            <a:pathLst>
              <a:path w="8624289" h="5490553">
                <a:moveTo>
                  <a:pt x="0" y="0"/>
                </a:moveTo>
                <a:lnTo>
                  <a:pt x="8624289" y="0"/>
                </a:lnTo>
                <a:lnTo>
                  <a:pt x="8624289" y="5490553"/>
                </a:lnTo>
                <a:lnTo>
                  <a:pt x="0" y="5490553"/>
                </a:lnTo>
                <a:lnTo>
                  <a:pt x="0" y="0"/>
                </a:lnTo>
                <a:close/>
              </a:path>
            </a:pathLst>
          </a:custGeom>
          <a:blipFill>
            <a:blip r:embed="rId4">
              <a:extLst>
                <a:ext uri="{96DAC541-7B7A-43D3-8B79-37D633B846F1}">
                  <asvg:svgBlip xmlns:asvg="http://schemas.microsoft.com/office/drawing/2016/SVG/main" r:embed="rId5"/>
                </a:ext>
              </a:extLst>
            </a:blip>
            <a:stretch>
              <a:fillRect t="-90289"/>
            </a:stretch>
          </a:blipFill>
        </p:spPr>
      </p:sp>
      <p:sp>
        <p:nvSpPr>
          <p:cNvPr id="4" name="Freeform 4"/>
          <p:cNvSpPr/>
          <p:nvPr/>
        </p:nvSpPr>
        <p:spPr>
          <a:xfrm rot="-2004895">
            <a:off x="-3214008" y="-566239"/>
            <a:ext cx="7145447" cy="4079400"/>
          </a:xfrm>
          <a:custGeom>
            <a:avLst/>
            <a:gdLst/>
            <a:ahLst/>
            <a:cxnLst/>
            <a:rect l="l" t="t" r="r" b="b"/>
            <a:pathLst>
              <a:path w="7145447" h="4079400">
                <a:moveTo>
                  <a:pt x="0" y="0"/>
                </a:moveTo>
                <a:lnTo>
                  <a:pt x="7145447" y="0"/>
                </a:lnTo>
                <a:lnTo>
                  <a:pt x="7145447" y="4079400"/>
                </a:lnTo>
                <a:lnTo>
                  <a:pt x="0" y="4079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86961" y="3064257"/>
            <a:ext cx="5808103" cy="5742762"/>
          </a:xfrm>
          <a:custGeom>
            <a:avLst/>
            <a:gdLst/>
            <a:ahLst/>
            <a:cxnLst/>
            <a:rect l="l" t="t" r="r" b="b"/>
            <a:pathLst>
              <a:path w="5808103" h="5742762">
                <a:moveTo>
                  <a:pt x="0" y="0"/>
                </a:moveTo>
                <a:lnTo>
                  <a:pt x="5808103" y="0"/>
                </a:lnTo>
                <a:lnTo>
                  <a:pt x="5808103" y="5742762"/>
                </a:lnTo>
                <a:lnTo>
                  <a:pt x="0" y="5742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9144000" y="4611281"/>
            <a:ext cx="7347830" cy="789305"/>
          </a:xfrm>
          <a:prstGeom prst="rect">
            <a:avLst/>
          </a:prstGeom>
        </p:spPr>
        <p:txBody>
          <a:bodyPr lIns="0" tIns="0" rIns="0" bIns="0" rtlCol="0" anchor="t">
            <a:spAutoFit/>
          </a:bodyPr>
          <a:lstStyle/>
          <a:p>
            <a:pPr>
              <a:lnSpc>
                <a:spcPts val="3220"/>
              </a:lnSpc>
            </a:pPr>
            <a:r>
              <a:rPr lang="en-US" sz="2300">
                <a:solidFill>
                  <a:srgbClr val="203847"/>
                </a:solidFill>
                <a:latin typeface="Open Sans 1"/>
              </a:rPr>
              <a:t>Kesenangan anak berfokus pada anus</a:t>
            </a:r>
            <a:r>
              <a:rPr lang="en-US" sz="2300">
                <a:solidFill>
                  <a:srgbClr val="203847"/>
                </a:solidFill>
                <a:latin typeface="Open Sans 1 Italics"/>
              </a:rPr>
              <a:t> (toilet atau potty training).</a:t>
            </a:r>
          </a:p>
        </p:txBody>
      </p:sp>
      <p:sp>
        <p:nvSpPr>
          <p:cNvPr id="7" name="TextBox 7"/>
          <p:cNvSpPr txBox="1"/>
          <p:nvPr/>
        </p:nvSpPr>
        <p:spPr>
          <a:xfrm>
            <a:off x="9144000" y="6410398"/>
            <a:ext cx="7347830" cy="1589405"/>
          </a:xfrm>
          <a:prstGeom prst="rect">
            <a:avLst/>
          </a:prstGeom>
        </p:spPr>
        <p:txBody>
          <a:bodyPr lIns="0" tIns="0" rIns="0" bIns="0" rtlCol="0" anchor="t">
            <a:spAutoFit/>
          </a:bodyPr>
          <a:lstStyle/>
          <a:p>
            <a:pPr>
              <a:lnSpc>
                <a:spcPts val="3220"/>
              </a:lnSpc>
            </a:pPr>
            <a:r>
              <a:rPr lang="en-US" sz="2300">
                <a:solidFill>
                  <a:srgbClr val="203847"/>
                </a:solidFill>
                <a:latin typeface="Open Sans 1"/>
              </a:rPr>
              <a:t>Anak diharapkan untuk bisa mengeluarkan kotoran hanya di waktu dan lokasi yang sesuai. Anak juga mulai belajar mengenal anggota tubuh, baik secara nama atau fungsi.</a:t>
            </a:r>
          </a:p>
        </p:txBody>
      </p:sp>
      <p:sp>
        <p:nvSpPr>
          <p:cNvPr id="8" name="TextBox 8"/>
          <p:cNvSpPr txBox="1"/>
          <p:nvPr/>
        </p:nvSpPr>
        <p:spPr>
          <a:xfrm>
            <a:off x="2128572" y="933450"/>
            <a:ext cx="14661197" cy="927100"/>
          </a:xfrm>
          <a:prstGeom prst="rect">
            <a:avLst/>
          </a:prstGeom>
        </p:spPr>
        <p:txBody>
          <a:bodyPr lIns="0" tIns="0" rIns="0" bIns="0" rtlCol="0" anchor="t">
            <a:spAutoFit/>
          </a:bodyPr>
          <a:lstStyle/>
          <a:p>
            <a:pPr algn="ctr">
              <a:lnSpc>
                <a:spcPts val="7699"/>
              </a:lnSpc>
              <a:spcBef>
                <a:spcPct val="0"/>
              </a:spcBef>
            </a:pPr>
            <a:r>
              <a:rPr lang="en-US" sz="5499">
                <a:solidFill>
                  <a:srgbClr val="203847"/>
                </a:solidFill>
                <a:latin typeface="TT Backwards Bold"/>
              </a:rPr>
              <a:t>FASE ANAL</a:t>
            </a:r>
          </a:p>
        </p:txBody>
      </p:sp>
      <p:sp>
        <p:nvSpPr>
          <p:cNvPr id="9" name="TextBox 9"/>
          <p:cNvSpPr txBox="1"/>
          <p:nvPr/>
        </p:nvSpPr>
        <p:spPr>
          <a:xfrm>
            <a:off x="2111341" y="1793875"/>
            <a:ext cx="14661197" cy="596900"/>
          </a:xfrm>
          <a:prstGeom prst="rect">
            <a:avLst/>
          </a:prstGeom>
        </p:spPr>
        <p:txBody>
          <a:bodyPr lIns="0" tIns="0" rIns="0" bIns="0" rtlCol="0" anchor="t">
            <a:spAutoFit/>
          </a:bodyPr>
          <a:lstStyle/>
          <a:p>
            <a:pPr algn="ctr">
              <a:lnSpc>
                <a:spcPts val="4900"/>
              </a:lnSpc>
              <a:spcBef>
                <a:spcPct val="0"/>
              </a:spcBef>
            </a:pPr>
            <a:r>
              <a:rPr lang="en-US" sz="3500">
                <a:solidFill>
                  <a:srgbClr val="203847"/>
                </a:solidFill>
                <a:latin typeface="TT Backwards Bold"/>
              </a:rPr>
              <a:t>1,5 - 3 tahun</a:t>
            </a:r>
          </a:p>
        </p:txBody>
      </p:sp>
      <p:grpSp>
        <p:nvGrpSpPr>
          <p:cNvPr id="10" name="Group 10"/>
          <p:cNvGrpSpPr/>
          <p:nvPr/>
        </p:nvGrpSpPr>
        <p:grpSpPr>
          <a:xfrm>
            <a:off x="9144000" y="3979334"/>
            <a:ext cx="3827313" cy="679572"/>
            <a:chOff x="0" y="0"/>
            <a:chExt cx="5103084" cy="906096"/>
          </a:xfrm>
        </p:grpSpPr>
        <p:sp>
          <p:nvSpPr>
            <p:cNvPr id="11" name="Freeform 11"/>
            <p:cNvSpPr/>
            <p:nvPr/>
          </p:nvSpPr>
          <p:spPr>
            <a:xfrm>
              <a:off x="0" y="677333"/>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10"/>
              <a:stretch>
                <a:fillRect/>
              </a:stretch>
            </a:blipFill>
          </p:spPr>
        </p:sp>
        <p:sp>
          <p:nvSpPr>
            <p:cNvPr id="12" name="TextBox 12"/>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Sumber Libido</a:t>
              </a:r>
            </a:p>
          </p:txBody>
        </p:sp>
      </p:grpSp>
      <p:grpSp>
        <p:nvGrpSpPr>
          <p:cNvPr id="13" name="Group 13"/>
          <p:cNvGrpSpPr/>
          <p:nvPr/>
        </p:nvGrpSpPr>
        <p:grpSpPr>
          <a:xfrm>
            <a:off x="9144000" y="5808488"/>
            <a:ext cx="3827313" cy="649536"/>
            <a:chOff x="0" y="0"/>
            <a:chExt cx="5103084" cy="866047"/>
          </a:xfrm>
        </p:grpSpPr>
        <p:sp>
          <p:nvSpPr>
            <p:cNvPr id="14" name="Freeform 14"/>
            <p:cNvSpPr/>
            <p:nvPr/>
          </p:nvSpPr>
          <p:spPr>
            <a:xfrm>
              <a:off x="0" y="637284"/>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10"/>
              <a:stretch>
                <a:fillRect/>
              </a:stretch>
            </a:blipFill>
          </p:spPr>
        </p:sp>
        <p:sp>
          <p:nvSpPr>
            <p:cNvPr id="15" name="TextBox 15"/>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Pengaruh Penting</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38059">
            <a:off x="-332511" y="6799751"/>
            <a:ext cx="3638945" cy="3261818"/>
          </a:xfrm>
          <a:custGeom>
            <a:avLst/>
            <a:gdLst/>
            <a:ahLst/>
            <a:cxnLst/>
            <a:rect l="l" t="t" r="r" b="b"/>
            <a:pathLst>
              <a:path w="3638945" h="3261818">
                <a:moveTo>
                  <a:pt x="0" y="0"/>
                </a:moveTo>
                <a:lnTo>
                  <a:pt x="3638944" y="0"/>
                </a:lnTo>
                <a:lnTo>
                  <a:pt x="3638944" y="3261818"/>
                </a:lnTo>
                <a:lnTo>
                  <a:pt x="0" y="3261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006407">
            <a:off x="13676419" y="-1536619"/>
            <a:ext cx="8624289" cy="5490553"/>
          </a:xfrm>
          <a:custGeom>
            <a:avLst/>
            <a:gdLst/>
            <a:ahLst/>
            <a:cxnLst/>
            <a:rect l="l" t="t" r="r" b="b"/>
            <a:pathLst>
              <a:path w="8624289" h="5490553">
                <a:moveTo>
                  <a:pt x="0" y="0"/>
                </a:moveTo>
                <a:lnTo>
                  <a:pt x="8624289" y="0"/>
                </a:lnTo>
                <a:lnTo>
                  <a:pt x="8624289" y="5490553"/>
                </a:lnTo>
                <a:lnTo>
                  <a:pt x="0" y="5490553"/>
                </a:lnTo>
                <a:lnTo>
                  <a:pt x="0" y="0"/>
                </a:lnTo>
                <a:close/>
              </a:path>
            </a:pathLst>
          </a:custGeom>
          <a:blipFill>
            <a:blip r:embed="rId4">
              <a:extLst>
                <a:ext uri="{96DAC541-7B7A-43D3-8B79-37D633B846F1}">
                  <asvg:svgBlip xmlns:asvg="http://schemas.microsoft.com/office/drawing/2016/SVG/main" r:embed="rId5"/>
                </a:ext>
              </a:extLst>
            </a:blip>
            <a:stretch>
              <a:fillRect t="-90289"/>
            </a:stretch>
          </a:blipFill>
        </p:spPr>
      </p:sp>
      <p:sp>
        <p:nvSpPr>
          <p:cNvPr id="4" name="Freeform 4"/>
          <p:cNvSpPr/>
          <p:nvPr/>
        </p:nvSpPr>
        <p:spPr>
          <a:xfrm rot="-2004895">
            <a:off x="-3214008" y="-566239"/>
            <a:ext cx="7145447" cy="4079400"/>
          </a:xfrm>
          <a:custGeom>
            <a:avLst/>
            <a:gdLst/>
            <a:ahLst/>
            <a:cxnLst/>
            <a:rect l="l" t="t" r="r" b="b"/>
            <a:pathLst>
              <a:path w="7145447" h="4079400">
                <a:moveTo>
                  <a:pt x="0" y="0"/>
                </a:moveTo>
                <a:lnTo>
                  <a:pt x="7145447" y="0"/>
                </a:lnTo>
                <a:lnTo>
                  <a:pt x="7145447" y="4079400"/>
                </a:lnTo>
                <a:lnTo>
                  <a:pt x="0" y="4079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28700" y="3592603"/>
            <a:ext cx="6688394" cy="4088281"/>
          </a:xfrm>
          <a:custGeom>
            <a:avLst/>
            <a:gdLst/>
            <a:ahLst/>
            <a:cxnLst/>
            <a:rect l="l" t="t" r="r" b="b"/>
            <a:pathLst>
              <a:path w="6688394" h="4088281">
                <a:moveTo>
                  <a:pt x="0" y="0"/>
                </a:moveTo>
                <a:lnTo>
                  <a:pt x="6688394" y="0"/>
                </a:lnTo>
                <a:lnTo>
                  <a:pt x="6688394" y="4088281"/>
                </a:lnTo>
                <a:lnTo>
                  <a:pt x="0" y="4088281"/>
                </a:lnTo>
                <a:lnTo>
                  <a:pt x="0" y="0"/>
                </a:lnTo>
                <a:close/>
              </a:path>
            </a:pathLst>
          </a:custGeom>
          <a:blipFill>
            <a:blip r:embed="rId8"/>
            <a:stretch>
              <a:fillRect/>
            </a:stretch>
          </a:blipFill>
        </p:spPr>
      </p:sp>
      <p:sp>
        <p:nvSpPr>
          <p:cNvPr id="6" name="TextBox 6"/>
          <p:cNvSpPr txBox="1"/>
          <p:nvPr/>
        </p:nvSpPr>
        <p:spPr>
          <a:xfrm>
            <a:off x="9144000" y="4294577"/>
            <a:ext cx="7347830" cy="789305"/>
          </a:xfrm>
          <a:prstGeom prst="rect">
            <a:avLst/>
          </a:prstGeom>
        </p:spPr>
        <p:txBody>
          <a:bodyPr lIns="0" tIns="0" rIns="0" bIns="0" rtlCol="0" anchor="t">
            <a:spAutoFit/>
          </a:bodyPr>
          <a:lstStyle/>
          <a:p>
            <a:pPr>
              <a:lnSpc>
                <a:spcPts val="3220"/>
              </a:lnSpc>
            </a:pPr>
            <a:r>
              <a:rPr lang="en-US" sz="2300">
                <a:solidFill>
                  <a:srgbClr val="203847"/>
                </a:solidFill>
                <a:latin typeface="Open Sans 1"/>
              </a:rPr>
              <a:t>Kesenangan anak berfokus pada alat kelamin. Anak juga mulai mengenal perbedaan jenis kelamin.</a:t>
            </a:r>
          </a:p>
        </p:txBody>
      </p:sp>
      <p:sp>
        <p:nvSpPr>
          <p:cNvPr id="7" name="TextBox 7"/>
          <p:cNvSpPr txBox="1"/>
          <p:nvPr/>
        </p:nvSpPr>
        <p:spPr>
          <a:xfrm>
            <a:off x="9144000" y="6278472"/>
            <a:ext cx="7645769" cy="2715895"/>
          </a:xfrm>
          <a:prstGeom prst="rect">
            <a:avLst/>
          </a:prstGeom>
        </p:spPr>
        <p:txBody>
          <a:bodyPr lIns="0" tIns="0" rIns="0" bIns="0" rtlCol="0" anchor="t">
            <a:spAutoFit/>
          </a:bodyPr>
          <a:lstStyle/>
          <a:p>
            <a:pPr>
              <a:lnSpc>
                <a:spcPts val="3080"/>
              </a:lnSpc>
            </a:pPr>
            <a:r>
              <a:rPr lang="en-US" sz="2200">
                <a:solidFill>
                  <a:srgbClr val="203847"/>
                </a:solidFill>
                <a:latin typeface="Open Sans 1"/>
              </a:rPr>
              <a:t>Anak mendapatkan kepuasan libido dengan memanipulasi alat kelamin, namun ketika orang tua melarangnya maka menimbulkan perasaan bersalah yang menghambat perkembangan psikoseksual anak. Anak juga perlu diajarkan untuk menjaga alat genital agar tidak tersentuh oleh orang lain, selain ibu atau dokter sebagai tujuan pemeriksaan.</a:t>
            </a:r>
          </a:p>
        </p:txBody>
      </p:sp>
      <p:sp>
        <p:nvSpPr>
          <p:cNvPr id="8" name="TextBox 8"/>
          <p:cNvSpPr txBox="1"/>
          <p:nvPr/>
        </p:nvSpPr>
        <p:spPr>
          <a:xfrm>
            <a:off x="2128572" y="933450"/>
            <a:ext cx="14661197" cy="927100"/>
          </a:xfrm>
          <a:prstGeom prst="rect">
            <a:avLst/>
          </a:prstGeom>
        </p:spPr>
        <p:txBody>
          <a:bodyPr lIns="0" tIns="0" rIns="0" bIns="0" rtlCol="0" anchor="t">
            <a:spAutoFit/>
          </a:bodyPr>
          <a:lstStyle/>
          <a:p>
            <a:pPr algn="ctr">
              <a:lnSpc>
                <a:spcPts val="7699"/>
              </a:lnSpc>
              <a:spcBef>
                <a:spcPct val="0"/>
              </a:spcBef>
            </a:pPr>
            <a:r>
              <a:rPr lang="en-US" sz="5499">
                <a:solidFill>
                  <a:srgbClr val="203847"/>
                </a:solidFill>
                <a:latin typeface="TT Backwards Bold"/>
              </a:rPr>
              <a:t>FASE PHALLIC</a:t>
            </a:r>
          </a:p>
        </p:txBody>
      </p:sp>
      <p:sp>
        <p:nvSpPr>
          <p:cNvPr id="9" name="TextBox 9"/>
          <p:cNvSpPr txBox="1"/>
          <p:nvPr/>
        </p:nvSpPr>
        <p:spPr>
          <a:xfrm>
            <a:off x="2111341" y="1793875"/>
            <a:ext cx="14661197" cy="596900"/>
          </a:xfrm>
          <a:prstGeom prst="rect">
            <a:avLst/>
          </a:prstGeom>
        </p:spPr>
        <p:txBody>
          <a:bodyPr lIns="0" tIns="0" rIns="0" bIns="0" rtlCol="0" anchor="t">
            <a:spAutoFit/>
          </a:bodyPr>
          <a:lstStyle/>
          <a:p>
            <a:pPr algn="ctr">
              <a:lnSpc>
                <a:spcPts val="4900"/>
              </a:lnSpc>
              <a:spcBef>
                <a:spcPct val="0"/>
              </a:spcBef>
            </a:pPr>
            <a:r>
              <a:rPr lang="en-US" sz="3500">
                <a:solidFill>
                  <a:srgbClr val="203847"/>
                </a:solidFill>
                <a:latin typeface="TT Backwards Bold"/>
              </a:rPr>
              <a:t>3 - 6 tahun</a:t>
            </a:r>
          </a:p>
        </p:txBody>
      </p:sp>
      <p:grpSp>
        <p:nvGrpSpPr>
          <p:cNvPr id="10" name="Group 10"/>
          <p:cNvGrpSpPr/>
          <p:nvPr/>
        </p:nvGrpSpPr>
        <p:grpSpPr>
          <a:xfrm>
            <a:off x="9144000" y="3592603"/>
            <a:ext cx="3827313" cy="679572"/>
            <a:chOff x="0" y="0"/>
            <a:chExt cx="5103084" cy="906096"/>
          </a:xfrm>
        </p:grpSpPr>
        <p:sp>
          <p:nvSpPr>
            <p:cNvPr id="11" name="Freeform 11"/>
            <p:cNvSpPr/>
            <p:nvPr/>
          </p:nvSpPr>
          <p:spPr>
            <a:xfrm>
              <a:off x="0" y="677333"/>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9"/>
              <a:stretch>
                <a:fillRect/>
              </a:stretch>
            </a:blipFill>
          </p:spPr>
        </p:sp>
        <p:sp>
          <p:nvSpPr>
            <p:cNvPr id="12" name="TextBox 12"/>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Sumber Libido</a:t>
              </a:r>
            </a:p>
          </p:txBody>
        </p:sp>
      </p:grpSp>
      <p:grpSp>
        <p:nvGrpSpPr>
          <p:cNvPr id="13" name="Group 13"/>
          <p:cNvGrpSpPr/>
          <p:nvPr/>
        </p:nvGrpSpPr>
        <p:grpSpPr>
          <a:xfrm>
            <a:off x="9144000" y="5480912"/>
            <a:ext cx="3827313" cy="649536"/>
            <a:chOff x="0" y="0"/>
            <a:chExt cx="5103084" cy="866047"/>
          </a:xfrm>
        </p:grpSpPr>
        <p:sp>
          <p:nvSpPr>
            <p:cNvPr id="14" name="Freeform 14"/>
            <p:cNvSpPr/>
            <p:nvPr/>
          </p:nvSpPr>
          <p:spPr>
            <a:xfrm>
              <a:off x="0" y="637284"/>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9"/>
              <a:stretch>
                <a:fillRect/>
              </a:stretch>
            </a:blipFill>
          </p:spPr>
        </p:sp>
        <p:sp>
          <p:nvSpPr>
            <p:cNvPr id="15" name="TextBox 15"/>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Pengaruh Penting</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038059">
            <a:off x="-332511" y="6799751"/>
            <a:ext cx="3638945" cy="3261818"/>
          </a:xfrm>
          <a:custGeom>
            <a:avLst/>
            <a:gdLst/>
            <a:ahLst/>
            <a:cxnLst/>
            <a:rect l="l" t="t" r="r" b="b"/>
            <a:pathLst>
              <a:path w="3638945" h="3261818">
                <a:moveTo>
                  <a:pt x="0" y="0"/>
                </a:moveTo>
                <a:lnTo>
                  <a:pt x="3638944" y="0"/>
                </a:lnTo>
                <a:lnTo>
                  <a:pt x="3638944" y="3261818"/>
                </a:lnTo>
                <a:lnTo>
                  <a:pt x="0" y="3261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006407">
            <a:off x="13676419" y="-1536619"/>
            <a:ext cx="8624289" cy="5490553"/>
          </a:xfrm>
          <a:custGeom>
            <a:avLst/>
            <a:gdLst/>
            <a:ahLst/>
            <a:cxnLst/>
            <a:rect l="l" t="t" r="r" b="b"/>
            <a:pathLst>
              <a:path w="8624289" h="5490553">
                <a:moveTo>
                  <a:pt x="0" y="0"/>
                </a:moveTo>
                <a:lnTo>
                  <a:pt x="8624289" y="0"/>
                </a:lnTo>
                <a:lnTo>
                  <a:pt x="8624289" y="5490553"/>
                </a:lnTo>
                <a:lnTo>
                  <a:pt x="0" y="5490553"/>
                </a:lnTo>
                <a:lnTo>
                  <a:pt x="0" y="0"/>
                </a:lnTo>
                <a:close/>
              </a:path>
            </a:pathLst>
          </a:custGeom>
          <a:blipFill>
            <a:blip r:embed="rId4">
              <a:extLst>
                <a:ext uri="{96DAC541-7B7A-43D3-8B79-37D633B846F1}">
                  <asvg:svgBlip xmlns:asvg="http://schemas.microsoft.com/office/drawing/2016/SVG/main" r:embed="rId5"/>
                </a:ext>
              </a:extLst>
            </a:blip>
            <a:stretch>
              <a:fillRect t="-90289"/>
            </a:stretch>
          </a:blipFill>
        </p:spPr>
      </p:sp>
      <p:sp>
        <p:nvSpPr>
          <p:cNvPr id="4" name="Freeform 4"/>
          <p:cNvSpPr/>
          <p:nvPr/>
        </p:nvSpPr>
        <p:spPr>
          <a:xfrm rot="-2004895">
            <a:off x="-3214008" y="-566239"/>
            <a:ext cx="7145447" cy="4079400"/>
          </a:xfrm>
          <a:custGeom>
            <a:avLst/>
            <a:gdLst/>
            <a:ahLst/>
            <a:cxnLst/>
            <a:rect l="l" t="t" r="r" b="b"/>
            <a:pathLst>
              <a:path w="7145447" h="4079400">
                <a:moveTo>
                  <a:pt x="0" y="0"/>
                </a:moveTo>
                <a:lnTo>
                  <a:pt x="7145447" y="0"/>
                </a:lnTo>
                <a:lnTo>
                  <a:pt x="7145447" y="4079400"/>
                </a:lnTo>
                <a:lnTo>
                  <a:pt x="0" y="4079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390223" y="2125663"/>
            <a:ext cx="3523741" cy="7047483"/>
          </a:xfrm>
          <a:custGeom>
            <a:avLst/>
            <a:gdLst/>
            <a:ahLst/>
            <a:cxnLst/>
            <a:rect l="l" t="t" r="r" b="b"/>
            <a:pathLst>
              <a:path w="3523741" h="7047483">
                <a:moveTo>
                  <a:pt x="0" y="0"/>
                </a:moveTo>
                <a:lnTo>
                  <a:pt x="3523742" y="0"/>
                </a:lnTo>
                <a:lnTo>
                  <a:pt x="3523742" y="7047482"/>
                </a:lnTo>
                <a:lnTo>
                  <a:pt x="0" y="7047482"/>
                </a:lnTo>
                <a:lnTo>
                  <a:pt x="0" y="0"/>
                </a:lnTo>
                <a:close/>
              </a:path>
            </a:pathLst>
          </a:custGeom>
          <a:blipFill>
            <a:blip r:embed="rId8"/>
            <a:stretch>
              <a:fillRect/>
            </a:stretch>
          </a:blipFill>
        </p:spPr>
      </p:sp>
      <p:sp>
        <p:nvSpPr>
          <p:cNvPr id="6" name="TextBox 6"/>
          <p:cNvSpPr txBox="1"/>
          <p:nvPr/>
        </p:nvSpPr>
        <p:spPr>
          <a:xfrm>
            <a:off x="8809440" y="4224550"/>
            <a:ext cx="7347830" cy="789305"/>
          </a:xfrm>
          <a:prstGeom prst="rect">
            <a:avLst/>
          </a:prstGeom>
        </p:spPr>
        <p:txBody>
          <a:bodyPr lIns="0" tIns="0" rIns="0" bIns="0" rtlCol="0" anchor="t">
            <a:spAutoFit/>
          </a:bodyPr>
          <a:lstStyle/>
          <a:p>
            <a:pPr>
              <a:lnSpc>
                <a:spcPts val="3220"/>
              </a:lnSpc>
            </a:pPr>
            <a:r>
              <a:rPr lang="en-US" sz="2300">
                <a:solidFill>
                  <a:srgbClr val="203847"/>
                </a:solidFill>
                <a:latin typeface="Open Sans 1"/>
              </a:rPr>
              <a:t>Anak menekankan minat seksual serta mengembangkan keterampilan sosial dan intelektual.</a:t>
            </a:r>
          </a:p>
        </p:txBody>
      </p:sp>
      <p:sp>
        <p:nvSpPr>
          <p:cNvPr id="7" name="TextBox 7"/>
          <p:cNvSpPr txBox="1"/>
          <p:nvPr/>
        </p:nvSpPr>
        <p:spPr>
          <a:xfrm>
            <a:off x="8809440" y="6127816"/>
            <a:ext cx="7963098" cy="2389505"/>
          </a:xfrm>
          <a:prstGeom prst="rect">
            <a:avLst/>
          </a:prstGeom>
        </p:spPr>
        <p:txBody>
          <a:bodyPr lIns="0" tIns="0" rIns="0" bIns="0" rtlCol="0" anchor="t">
            <a:spAutoFit/>
          </a:bodyPr>
          <a:lstStyle/>
          <a:p>
            <a:pPr>
              <a:lnSpc>
                <a:spcPts val="3220"/>
              </a:lnSpc>
            </a:pPr>
            <a:r>
              <a:rPr lang="en-US" sz="2300">
                <a:solidFill>
                  <a:srgbClr val="203847"/>
                </a:solidFill>
                <a:latin typeface="Open Sans 1"/>
              </a:rPr>
              <a:t>Libido mengacu pada energi laten yang terkait dengan naluri seksual yang diperluas untuk mencari kesenangan. Di fase laten, fokus anak berada pada penyesuaian diri terhadap lingkungan dengan memperoleh pengetahuan dan keterampilan yang mereka butuhkan sebagai orang dewasa.</a:t>
            </a:r>
          </a:p>
        </p:txBody>
      </p:sp>
      <p:sp>
        <p:nvSpPr>
          <p:cNvPr id="8" name="TextBox 8"/>
          <p:cNvSpPr txBox="1"/>
          <p:nvPr/>
        </p:nvSpPr>
        <p:spPr>
          <a:xfrm>
            <a:off x="2128572" y="933450"/>
            <a:ext cx="14661197" cy="927100"/>
          </a:xfrm>
          <a:prstGeom prst="rect">
            <a:avLst/>
          </a:prstGeom>
        </p:spPr>
        <p:txBody>
          <a:bodyPr lIns="0" tIns="0" rIns="0" bIns="0" rtlCol="0" anchor="t">
            <a:spAutoFit/>
          </a:bodyPr>
          <a:lstStyle/>
          <a:p>
            <a:pPr algn="ctr">
              <a:lnSpc>
                <a:spcPts val="7699"/>
              </a:lnSpc>
              <a:spcBef>
                <a:spcPct val="0"/>
              </a:spcBef>
            </a:pPr>
            <a:r>
              <a:rPr lang="en-US" sz="5499">
                <a:solidFill>
                  <a:srgbClr val="203847"/>
                </a:solidFill>
                <a:latin typeface="TT Backwards Bold"/>
              </a:rPr>
              <a:t>FASE LATEN</a:t>
            </a:r>
          </a:p>
        </p:txBody>
      </p:sp>
      <p:sp>
        <p:nvSpPr>
          <p:cNvPr id="9" name="TextBox 9"/>
          <p:cNvSpPr txBox="1"/>
          <p:nvPr/>
        </p:nvSpPr>
        <p:spPr>
          <a:xfrm>
            <a:off x="2111341" y="1793875"/>
            <a:ext cx="14661197" cy="596900"/>
          </a:xfrm>
          <a:prstGeom prst="rect">
            <a:avLst/>
          </a:prstGeom>
        </p:spPr>
        <p:txBody>
          <a:bodyPr lIns="0" tIns="0" rIns="0" bIns="0" rtlCol="0" anchor="t">
            <a:spAutoFit/>
          </a:bodyPr>
          <a:lstStyle/>
          <a:p>
            <a:pPr algn="ctr">
              <a:lnSpc>
                <a:spcPts val="4900"/>
              </a:lnSpc>
              <a:spcBef>
                <a:spcPct val="0"/>
              </a:spcBef>
            </a:pPr>
            <a:r>
              <a:rPr lang="en-US" sz="3500">
                <a:solidFill>
                  <a:srgbClr val="203847"/>
                </a:solidFill>
                <a:latin typeface="TT Backwards Bold"/>
              </a:rPr>
              <a:t>6 - 12 tahun</a:t>
            </a:r>
          </a:p>
        </p:txBody>
      </p:sp>
      <p:grpSp>
        <p:nvGrpSpPr>
          <p:cNvPr id="10" name="Group 10"/>
          <p:cNvGrpSpPr/>
          <p:nvPr/>
        </p:nvGrpSpPr>
        <p:grpSpPr>
          <a:xfrm>
            <a:off x="8809440" y="3432556"/>
            <a:ext cx="3827313" cy="679572"/>
            <a:chOff x="0" y="0"/>
            <a:chExt cx="5103084" cy="906096"/>
          </a:xfrm>
        </p:grpSpPr>
        <p:sp>
          <p:nvSpPr>
            <p:cNvPr id="11" name="Freeform 11"/>
            <p:cNvSpPr/>
            <p:nvPr/>
          </p:nvSpPr>
          <p:spPr>
            <a:xfrm>
              <a:off x="0" y="677333"/>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9"/>
              <a:stretch>
                <a:fillRect/>
              </a:stretch>
            </a:blipFill>
          </p:spPr>
        </p:sp>
        <p:sp>
          <p:nvSpPr>
            <p:cNvPr id="12" name="TextBox 12"/>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Sumber Libido</a:t>
              </a:r>
            </a:p>
          </p:txBody>
        </p:sp>
      </p:grpSp>
      <p:grpSp>
        <p:nvGrpSpPr>
          <p:cNvPr id="13" name="Group 13"/>
          <p:cNvGrpSpPr/>
          <p:nvPr/>
        </p:nvGrpSpPr>
        <p:grpSpPr>
          <a:xfrm>
            <a:off x="8809440" y="5393711"/>
            <a:ext cx="3827313" cy="649536"/>
            <a:chOff x="0" y="0"/>
            <a:chExt cx="5103084" cy="866047"/>
          </a:xfrm>
        </p:grpSpPr>
        <p:sp>
          <p:nvSpPr>
            <p:cNvPr id="14" name="Freeform 14"/>
            <p:cNvSpPr/>
            <p:nvPr/>
          </p:nvSpPr>
          <p:spPr>
            <a:xfrm>
              <a:off x="0" y="637284"/>
              <a:ext cx="4357392" cy="228763"/>
            </a:xfrm>
            <a:custGeom>
              <a:avLst/>
              <a:gdLst/>
              <a:ahLst/>
              <a:cxnLst/>
              <a:rect l="l" t="t" r="r" b="b"/>
              <a:pathLst>
                <a:path w="4357392" h="228763">
                  <a:moveTo>
                    <a:pt x="0" y="0"/>
                  </a:moveTo>
                  <a:lnTo>
                    <a:pt x="4357392" y="0"/>
                  </a:lnTo>
                  <a:lnTo>
                    <a:pt x="4357392" y="228763"/>
                  </a:lnTo>
                  <a:lnTo>
                    <a:pt x="0" y="228763"/>
                  </a:lnTo>
                  <a:lnTo>
                    <a:pt x="0" y="0"/>
                  </a:lnTo>
                  <a:close/>
                </a:path>
              </a:pathLst>
            </a:custGeom>
            <a:blipFill>
              <a:blip r:embed="rId9"/>
              <a:stretch>
                <a:fillRect/>
              </a:stretch>
            </a:blipFill>
          </p:spPr>
        </p:sp>
        <p:sp>
          <p:nvSpPr>
            <p:cNvPr id="15" name="TextBox 15"/>
            <p:cNvSpPr txBox="1"/>
            <p:nvPr/>
          </p:nvSpPr>
          <p:spPr>
            <a:xfrm>
              <a:off x="0" y="-47625"/>
              <a:ext cx="5103084" cy="547158"/>
            </a:xfrm>
            <a:prstGeom prst="rect">
              <a:avLst/>
            </a:prstGeom>
          </p:spPr>
          <p:txBody>
            <a:bodyPr lIns="0" tIns="0" rIns="0" bIns="0" rtlCol="0" anchor="t">
              <a:spAutoFit/>
            </a:bodyPr>
            <a:lstStyle/>
            <a:p>
              <a:pPr>
                <a:lnSpc>
                  <a:spcPts val="3499"/>
                </a:lnSpc>
                <a:spcBef>
                  <a:spcPct val="0"/>
                </a:spcBef>
              </a:pPr>
              <a:r>
                <a:rPr lang="en-US" sz="2499">
                  <a:solidFill>
                    <a:srgbClr val="C83537"/>
                  </a:solidFill>
                  <a:latin typeface="Open Sans 1 Bold"/>
                </a:rPr>
                <a:t>Pengaruh Penting</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1073</Words>
  <Application>Microsoft Office PowerPoint</Application>
  <PresentationFormat>Custom</PresentationFormat>
  <Paragraphs>138</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Open Sans 1 Bold</vt:lpstr>
      <vt:lpstr>Arial</vt:lpstr>
      <vt:lpstr>Open Sans 2 Italics</vt:lpstr>
      <vt:lpstr>Poppins Bold</vt:lpstr>
      <vt:lpstr>Open Sans 1 Italics</vt:lpstr>
      <vt:lpstr>Calibri</vt:lpstr>
      <vt:lpstr>Poppins Semi-Bold</vt:lpstr>
      <vt:lpstr>Open Sans 2</vt:lpstr>
      <vt:lpstr>Open Sans 2 Bold</vt:lpstr>
      <vt:lpstr>TT Backwards Bold</vt:lpstr>
      <vt:lpstr>Open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dc:title>
  <cp:lastModifiedBy>Reviewer</cp:lastModifiedBy>
  <cp:revision>3</cp:revision>
  <dcterms:created xsi:type="dcterms:W3CDTF">2006-08-16T00:00:00Z</dcterms:created>
  <dcterms:modified xsi:type="dcterms:W3CDTF">2024-03-21T01:04:26Z</dcterms:modified>
  <dc:identifier>DAF_7D7fvuw</dc:identifier>
</cp:coreProperties>
</file>