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media/image13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  <p:sldMasterId id="2147483696" r:id="rId3"/>
  </p:sldMasterIdLst>
  <p:sldIdLst>
    <p:sldId id="266" r:id="rId4"/>
    <p:sldId id="267" r:id="rId5"/>
    <p:sldId id="268" r:id="rId6"/>
    <p:sldId id="259" r:id="rId7"/>
    <p:sldId id="260" r:id="rId8"/>
    <p:sldId id="261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69" r:id="rId19"/>
    <p:sldId id="280" r:id="rId20"/>
    <p:sldId id="281" r:id="rId21"/>
    <p:sldId id="283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3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192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21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1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033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2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505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1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3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348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9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3679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6249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08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123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6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4698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01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58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31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0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860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8492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37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0174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220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6722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120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6254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9707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4486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8831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54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58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99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6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60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852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98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20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42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239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jp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0.jp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8008-9FC8-3847-287E-0E443C432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1597152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+mn-lt"/>
              </a:rPr>
              <a:t>Etik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dalam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Perawatan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Paliatif</a:t>
            </a:r>
            <a:endParaRPr lang="en-ID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E62E0-4D98-8AAD-B237-FBB358B6E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6400800" cy="106375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Eva </a:t>
            </a:r>
            <a:r>
              <a:rPr lang="en-US" sz="3600" b="1" dirty="0" err="1">
                <a:solidFill>
                  <a:schemeClr val="tx1"/>
                </a:solidFill>
              </a:rPr>
              <a:t>Nurlina</a:t>
            </a:r>
            <a:r>
              <a:rPr lang="en-US" sz="3600" b="1" dirty="0">
                <a:solidFill>
                  <a:schemeClr val="tx1"/>
                </a:solidFill>
              </a:rPr>
              <a:t> Aprilia, M.</a:t>
            </a:r>
            <a:r>
              <a:rPr lang="en-US" sz="3600" b="1" dirty="0" err="1">
                <a:solidFill>
                  <a:schemeClr val="tx1"/>
                </a:solidFill>
              </a:rPr>
              <a:t>Kep</a:t>
            </a:r>
            <a:r>
              <a:rPr lang="en-US" sz="3600" b="1" dirty="0">
                <a:solidFill>
                  <a:schemeClr val="tx1"/>
                </a:solidFill>
              </a:rPr>
              <a:t>.,Ns.,</a:t>
            </a:r>
            <a:r>
              <a:rPr lang="en-US" sz="3600" b="1" dirty="0" err="1">
                <a:solidFill>
                  <a:schemeClr val="tx1"/>
                </a:solidFill>
              </a:rPr>
              <a:t>Sp.Kep.Kom</a:t>
            </a:r>
            <a:endParaRPr lang="en-ID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DA96E-3A62-0DEF-F529-1C598191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2895600"/>
            <a:ext cx="3429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9034-08C5-8C90-DFA9-11966971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05206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Veracity (</a:t>
            </a:r>
            <a:r>
              <a:rPr lang="en-US" b="1" dirty="0" err="1">
                <a:solidFill>
                  <a:schemeClr val="tx1"/>
                </a:solidFill>
              </a:rPr>
              <a:t>Kejujuran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B136-56E9-4E53-223C-7C33BE3BE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524000"/>
            <a:ext cx="3657600" cy="45328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penyampaian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kejujuran</a:t>
            </a:r>
            <a:r>
              <a:rPr lang="en-US" b="1" dirty="0"/>
              <a:t> dan </a:t>
            </a:r>
            <a:r>
              <a:rPr lang="en-US" b="1" dirty="0" err="1"/>
              <a:t>kebenaran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Bahasa dan </a:t>
            </a:r>
            <a:r>
              <a:rPr lang="en-US" b="1" dirty="0" err="1"/>
              <a:t>tutur</a:t>
            </a:r>
            <a:r>
              <a:rPr lang="en-US" b="1" dirty="0"/>
              <a:t> kata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dan </a:t>
            </a:r>
            <a:r>
              <a:rPr lang="en-US" b="1" dirty="0" err="1"/>
              <a:t>sopan</a:t>
            </a:r>
            <a:r>
              <a:rPr lang="en-US" b="1" dirty="0"/>
              <a:t>,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berkesan</a:t>
            </a:r>
            <a:r>
              <a:rPr lang="en-US" b="1" dirty="0"/>
              <a:t> </a:t>
            </a:r>
            <a:r>
              <a:rPr lang="en-US" b="1" dirty="0" err="1"/>
              <a:t>menggurui</a:t>
            </a:r>
            <a:r>
              <a:rPr lang="en-US" b="1" dirty="0"/>
              <a:t> </a:t>
            </a:r>
          </a:p>
          <a:p>
            <a:r>
              <a:rPr lang="en-US" b="1" dirty="0"/>
              <a:t>Nilai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diperlukan</a:t>
            </a:r>
            <a:r>
              <a:rPr lang="en-US" b="1" dirty="0"/>
              <a:t> oleh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Kesehatan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menyampaikan</a:t>
            </a:r>
            <a:r>
              <a:rPr lang="en-US" b="1" dirty="0"/>
              <a:t> </a:t>
            </a:r>
            <a:r>
              <a:rPr lang="en-US" b="1" dirty="0" err="1"/>
              <a:t>kebenaran</a:t>
            </a:r>
            <a:r>
              <a:rPr lang="en-US" b="1" dirty="0"/>
              <a:t> pada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dan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meyakinkan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sangat </a:t>
            </a:r>
            <a:r>
              <a:rPr lang="en-US" b="1" dirty="0" err="1"/>
              <a:t>mengerti</a:t>
            </a:r>
            <a:r>
              <a:rPr lang="en-US" b="1" dirty="0"/>
              <a:t> </a:t>
            </a:r>
          </a:p>
          <a:p>
            <a:r>
              <a:rPr lang="en-US" b="1" dirty="0"/>
              <a:t>Veracity </a:t>
            </a:r>
            <a:r>
              <a:rPr lang="en-US" b="1" dirty="0" err="1"/>
              <a:t>berhubungan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kemamouan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mengatakan</a:t>
            </a:r>
            <a:r>
              <a:rPr lang="en-US" b="1" dirty="0"/>
              <a:t> </a:t>
            </a:r>
            <a:r>
              <a:rPr lang="en-US" b="1" dirty="0" err="1"/>
              <a:t>kebenaran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FA648-A73D-6897-1418-A22DE844A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657600" cy="45110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akutrat</a:t>
            </a:r>
            <a:r>
              <a:rPr lang="en-US" b="1" dirty="0"/>
              <a:t>, </a:t>
            </a:r>
            <a:r>
              <a:rPr lang="en-US" b="1" dirty="0" err="1"/>
              <a:t>komprehensif</a:t>
            </a:r>
            <a:r>
              <a:rPr lang="en-US" b="1" dirty="0"/>
              <a:t> dan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Memberikan </a:t>
            </a:r>
            <a:r>
              <a:rPr lang="en-US" b="1" dirty="0" err="1"/>
              <a:t>pemahaman</a:t>
            </a:r>
            <a:r>
              <a:rPr lang="en-US" b="1" dirty="0"/>
              <a:t> dan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dan </a:t>
            </a:r>
            <a:r>
              <a:rPr lang="en-US" b="1" dirty="0" err="1"/>
              <a:t>mengatakan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sebenarnya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sesuatu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berhubungan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keadaan</a:t>
            </a:r>
            <a:r>
              <a:rPr lang="en-US" b="1" dirty="0"/>
              <a:t> </a:t>
            </a:r>
            <a:r>
              <a:rPr lang="en-US" b="1" dirty="0" err="1"/>
              <a:t>dirinya</a:t>
            </a:r>
            <a:r>
              <a:rPr lang="en-US" b="1" dirty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menjalani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0C383-4D4F-EE20-1679-7AC75CE9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343400"/>
            <a:ext cx="2255649" cy="2407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42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38B9-69DD-C255-F38E-0BF8FBBF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29C9-9589-D667-8558-921737071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76" y="838200"/>
            <a:ext cx="5428856" cy="511265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 err="1"/>
              <a:t>Tetapi</a:t>
            </a:r>
            <a:r>
              <a:rPr lang="en-US" sz="2000" b="1" dirty="0"/>
              <a:t> </a:t>
            </a:r>
            <a:r>
              <a:rPr lang="en-US" sz="2000" b="1" dirty="0" err="1"/>
              <a:t>sbg</a:t>
            </a:r>
            <a:r>
              <a:rPr lang="en-US" sz="2000" b="1" dirty="0"/>
              <a:t> </a:t>
            </a:r>
            <a:r>
              <a:rPr lang="en-US" sz="2000" b="1" dirty="0" err="1"/>
              <a:t>relawan</a:t>
            </a:r>
            <a:r>
              <a:rPr lang="en-US" sz="2000" b="1" dirty="0"/>
              <a:t> </a:t>
            </a:r>
            <a:r>
              <a:rPr lang="en-US" sz="2000" b="1" dirty="0" err="1"/>
              <a:t>tetap</a:t>
            </a:r>
            <a:r>
              <a:rPr lang="en-US" sz="2000" b="1" dirty="0"/>
              <a:t> </a:t>
            </a:r>
            <a:r>
              <a:rPr lang="en-US" sz="2000" b="1" dirty="0" err="1"/>
              <a:t>ada</a:t>
            </a:r>
            <a:r>
              <a:rPr lang="en-US" sz="2000" b="1" dirty="0"/>
              <a:t> </a:t>
            </a:r>
            <a:r>
              <a:rPr lang="en-US" sz="2000" b="1" dirty="0" err="1"/>
              <a:t>keterbatasan</a:t>
            </a:r>
            <a:r>
              <a:rPr lang="en-US" sz="2000" b="1" dirty="0"/>
              <a:t> dan </a:t>
            </a:r>
            <a:r>
              <a:rPr lang="en-US" sz="2000" b="1" dirty="0" err="1"/>
              <a:t>tdk</a:t>
            </a:r>
            <a:r>
              <a:rPr lang="en-US" sz="2000" b="1" dirty="0"/>
              <a:t> </a:t>
            </a:r>
            <a:r>
              <a:rPr lang="en-US" sz="2000" b="1" dirty="0" err="1"/>
              <a:t>dianjurkan</a:t>
            </a:r>
            <a:r>
              <a:rPr lang="en-US" sz="2000" b="1" dirty="0"/>
              <a:t> </a:t>
            </a:r>
            <a:r>
              <a:rPr lang="en-US" sz="2000" b="1" dirty="0" err="1"/>
              <a:t>utk</a:t>
            </a:r>
            <a:r>
              <a:rPr lang="en-US" sz="2000" b="1" dirty="0"/>
              <a:t> </a:t>
            </a:r>
            <a:r>
              <a:rPr lang="en-US" sz="2000" b="1" dirty="0" err="1"/>
              <a:t>mengatakan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jujur</a:t>
            </a:r>
            <a:r>
              <a:rPr lang="en-US" sz="2000" b="1" dirty="0"/>
              <a:t> </a:t>
            </a:r>
            <a:r>
              <a:rPr lang="en-US" sz="2000" b="1" dirty="0" err="1"/>
              <a:t>dlm</a:t>
            </a:r>
            <a:r>
              <a:rPr lang="en-US" sz="2000" b="1" dirty="0"/>
              <a:t> </a:t>
            </a:r>
            <a:r>
              <a:rPr lang="en-US" sz="2000" b="1" dirty="0" err="1"/>
              <a:t>hal</a:t>
            </a:r>
            <a:r>
              <a:rPr lang="en-US" sz="2000" b="1" dirty="0"/>
              <a:t> </a:t>
            </a:r>
            <a:r>
              <a:rPr lang="en-US" sz="2000" b="1" dirty="0" err="1"/>
              <a:t>yg</a:t>
            </a:r>
            <a:r>
              <a:rPr lang="en-US" sz="2000" b="1" dirty="0"/>
              <a:t> </a:t>
            </a:r>
            <a:r>
              <a:rPr lang="en-US" sz="2000" b="1" dirty="0" err="1"/>
              <a:t>terkait</a:t>
            </a:r>
            <a:r>
              <a:rPr lang="en-US" sz="2000" b="1" dirty="0"/>
              <a:t> </a:t>
            </a:r>
            <a:r>
              <a:rPr lang="en-US" sz="2000" b="1" dirty="0" err="1"/>
              <a:t>dgn</a:t>
            </a:r>
            <a:r>
              <a:rPr lang="en-US" sz="2000" b="1" dirty="0"/>
              <a:t> </a:t>
            </a:r>
            <a:r>
              <a:rPr lang="en-US" sz="2000" b="1" dirty="0" err="1"/>
              <a:t>ranah</a:t>
            </a:r>
            <a:r>
              <a:rPr lang="en-US" sz="2000" b="1" dirty="0"/>
              <a:t> </a:t>
            </a:r>
            <a:r>
              <a:rPr lang="en-US" sz="2000" b="1" dirty="0" err="1"/>
              <a:t>dokter</a:t>
            </a:r>
            <a:r>
              <a:rPr lang="en-US" sz="2000" b="1" dirty="0"/>
              <a:t> </a:t>
            </a:r>
            <a:r>
              <a:rPr lang="en-US" sz="2000" b="1" dirty="0" err="1"/>
              <a:t>seperti</a:t>
            </a:r>
            <a:r>
              <a:rPr lang="en-US" sz="2000" b="1" dirty="0"/>
              <a:t> </a:t>
            </a:r>
            <a:r>
              <a:rPr lang="en-US" sz="2000" b="1" dirty="0" err="1"/>
              <a:t>penyampaian</a:t>
            </a:r>
            <a:r>
              <a:rPr lang="en-US" sz="2000" b="1" dirty="0"/>
              <a:t> diagnose dan </a:t>
            </a:r>
            <a:r>
              <a:rPr lang="en-US" sz="2000" b="1" dirty="0" err="1"/>
              <a:t>perjalanan</a:t>
            </a:r>
            <a:r>
              <a:rPr lang="en-US" sz="2000" b="1" dirty="0"/>
              <a:t> </a:t>
            </a:r>
            <a:r>
              <a:rPr lang="en-US" sz="2000" b="1" dirty="0" err="1"/>
              <a:t>penyakit</a:t>
            </a:r>
            <a:r>
              <a:rPr lang="en-US" sz="2000" b="1" dirty="0"/>
              <a:t>, </a:t>
            </a:r>
            <a:r>
              <a:rPr lang="en-US" sz="2000" b="1" dirty="0" err="1"/>
              <a:t>tindak</a:t>
            </a:r>
            <a:r>
              <a:rPr lang="en-US" sz="2000" b="1" dirty="0"/>
              <a:t> </a:t>
            </a:r>
            <a:r>
              <a:rPr lang="en-US" sz="2000" b="1" dirty="0" err="1"/>
              <a:t>lanjut</a:t>
            </a:r>
            <a:r>
              <a:rPr lang="en-US" sz="2000" b="1" dirty="0"/>
              <a:t> </a:t>
            </a:r>
            <a:r>
              <a:rPr lang="en-US" sz="2000" b="1" dirty="0" err="1"/>
              <a:t>pengobatan</a:t>
            </a:r>
            <a:r>
              <a:rPr lang="en-US" sz="2000" b="1" dirty="0"/>
              <a:t> dan </a:t>
            </a:r>
            <a:r>
              <a:rPr lang="en-US" sz="2000" b="1" dirty="0" err="1"/>
              <a:t>tindakan</a:t>
            </a:r>
            <a:r>
              <a:rPr lang="en-US" sz="2000" b="1" dirty="0"/>
              <a:t> </a:t>
            </a:r>
          </a:p>
          <a:p>
            <a:r>
              <a:rPr lang="en-US" sz="2000" b="1" dirty="0" err="1"/>
              <a:t>Sehingga</a:t>
            </a:r>
            <a:r>
              <a:rPr lang="en-US" sz="2000" b="1" dirty="0"/>
              <a:t>, </a:t>
            </a:r>
            <a:r>
              <a:rPr lang="en-US" sz="2000" b="1" dirty="0" err="1"/>
              <a:t>jika</a:t>
            </a:r>
            <a:r>
              <a:rPr lang="en-US" sz="2000" b="1" dirty="0"/>
              <a:t> </a:t>
            </a:r>
            <a:r>
              <a:rPr lang="en-US" sz="2000" b="1" dirty="0" err="1"/>
              <a:t>tidka</a:t>
            </a:r>
            <a:r>
              <a:rPr lang="en-US" sz="2000" b="1" dirty="0"/>
              <a:t> </a:t>
            </a:r>
            <a:r>
              <a:rPr lang="en-US" sz="2000" b="1" dirty="0" err="1"/>
              <a:t>berkompeten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menjawab</a:t>
            </a:r>
            <a:r>
              <a:rPr lang="en-US" sz="2000" b="1" dirty="0"/>
              <a:t> </a:t>
            </a:r>
            <a:r>
              <a:rPr lang="en-US" sz="2000" b="1" dirty="0" err="1"/>
              <a:t>pertanyaan</a:t>
            </a:r>
            <a:r>
              <a:rPr lang="en-US" sz="2000" b="1" dirty="0"/>
              <a:t> </a:t>
            </a:r>
            <a:r>
              <a:rPr lang="en-US" sz="2000" b="1" dirty="0" err="1"/>
              <a:t>pasien</a:t>
            </a:r>
            <a:r>
              <a:rPr lang="en-US" sz="2000" b="1" dirty="0"/>
              <a:t> dan </a:t>
            </a:r>
            <a:r>
              <a:rPr lang="en-US" sz="2000" b="1" dirty="0" err="1"/>
              <a:t>keluarga</a:t>
            </a:r>
            <a:r>
              <a:rPr lang="en-US" sz="2000" b="1" dirty="0"/>
              <a:t>, </a:t>
            </a:r>
            <a:r>
              <a:rPr lang="en-US" sz="2000" b="1" dirty="0" err="1"/>
              <a:t>sebaiknya</a:t>
            </a:r>
            <a:r>
              <a:rPr lang="en-US" sz="2000" b="1" dirty="0"/>
              <a:t> di </a:t>
            </a:r>
            <a:r>
              <a:rPr lang="en-US" sz="2000" b="1" dirty="0" err="1"/>
              <a:t>sampaikan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jujur</a:t>
            </a:r>
            <a:r>
              <a:rPr lang="en-US" sz="2000" b="1" dirty="0"/>
              <a:t> </a:t>
            </a:r>
            <a:r>
              <a:rPr lang="en-US" sz="2000" b="1" dirty="0" err="1"/>
              <a:t>bahwa</a:t>
            </a:r>
            <a:r>
              <a:rPr lang="en-US" sz="2000" b="1" dirty="0"/>
              <a:t> </a:t>
            </a:r>
            <a:r>
              <a:rPr lang="en-US" sz="2000" b="1" dirty="0" err="1"/>
              <a:t>harus</a:t>
            </a:r>
            <a:r>
              <a:rPr lang="en-US" sz="2000" b="1" dirty="0"/>
              <a:t> </a:t>
            </a:r>
            <a:r>
              <a:rPr lang="en-US" sz="2000" b="1" dirty="0" err="1"/>
              <a:t>dikonsultasikan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dulu</a:t>
            </a:r>
            <a:r>
              <a:rPr lang="en-US" sz="2000" b="1" dirty="0"/>
              <a:t> </a:t>
            </a:r>
            <a:r>
              <a:rPr lang="en-US" sz="2000" b="1" dirty="0" err="1"/>
              <a:t>dgn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media (</a:t>
            </a:r>
            <a:r>
              <a:rPr lang="en-US" sz="2000" b="1" dirty="0" err="1"/>
              <a:t>dokter</a:t>
            </a:r>
            <a:r>
              <a:rPr lang="en-US" sz="2000" b="1" dirty="0"/>
              <a:t> dan Perawat)</a:t>
            </a:r>
          </a:p>
          <a:p>
            <a:r>
              <a:rPr lang="en-US" sz="2000" b="1" dirty="0" err="1"/>
              <a:t>Kebenaran</a:t>
            </a:r>
            <a:r>
              <a:rPr lang="en-US" sz="2000" b="1" dirty="0"/>
              <a:t>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dasar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membangun</a:t>
            </a:r>
            <a:r>
              <a:rPr lang="en-US" sz="2000" b="1" dirty="0"/>
              <a:t> </a:t>
            </a:r>
            <a:r>
              <a:rPr lang="en-US" sz="2000" b="1" dirty="0" err="1"/>
              <a:t>hubungan</a:t>
            </a:r>
            <a:r>
              <a:rPr lang="en-US" sz="2000" b="1" dirty="0"/>
              <a:t> </a:t>
            </a:r>
            <a:r>
              <a:rPr lang="en-US" sz="2000" b="1" dirty="0" err="1"/>
              <a:t>saling</a:t>
            </a:r>
            <a:r>
              <a:rPr lang="en-US" sz="2000" b="1" dirty="0"/>
              <a:t> </a:t>
            </a:r>
            <a:r>
              <a:rPr lang="en-US" sz="2000" b="1" dirty="0" err="1"/>
              <a:t>percaya</a:t>
            </a:r>
            <a:r>
              <a:rPr lang="en-US" sz="2000" b="1" dirty="0"/>
              <a:t> </a:t>
            </a:r>
            <a:endParaRPr lang="en-ID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641AF-8423-B92E-81A8-A1276DBBB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832" y="4114800"/>
            <a:ext cx="2207968" cy="26887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5918A-F6A8-A050-C152-6037E541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6047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87BE-D291-D22E-9781-E1173C21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81406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Beneficence (</a:t>
            </a:r>
            <a:r>
              <a:rPr lang="en-US" b="1" dirty="0" err="1"/>
              <a:t>Berbuat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8A83E-35B0-D2FD-1002-29C5FC44D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3070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Beneficence </a:t>
            </a:r>
            <a:r>
              <a:rPr lang="en-US" sz="2400" b="1" dirty="0" err="1"/>
              <a:t>berarti</a:t>
            </a:r>
            <a:r>
              <a:rPr lang="en-US" sz="2400" b="1" dirty="0"/>
              <a:t>, </a:t>
            </a:r>
            <a:r>
              <a:rPr lang="en-US" sz="2400" b="1" dirty="0" err="1"/>
              <a:t>mengajarkan</a:t>
            </a:r>
            <a:r>
              <a:rPr lang="en-US" sz="2400" b="1" dirty="0"/>
              <a:t> </a:t>
            </a:r>
            <a:r>
              <a:rPr lang="en-US" sz="2400" b="1" dirty="0" err="1"/>
              <a:t>segala</a:t>
            </a:r>
            <a:r>
              <a:rPr lang="en-US" sz="2400" b="1" dirty="0"/>
              <a:t> </a:t>
            </a:r>
            <a:r>
              <a:rPr lang="en-US" sz="2400" b="1" dirty="0" err="1"/>
              <a:t>sesuatu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dasar</a:t>
            </a:r>
            <a:r>
              <a:rPr lang="en-US" sz="2400" b="1" dirty="0"/>
              <a:t> </a:t>
            </a:r>
            <a:r>
              <a:rPr lang="en-US" sz="2400" b="1" dirty="0" err="1"/>
              <a:t>kepentingan</a:t>
            </a:r>
            <a:r>
              <a:rPr lang="en-US" sz="2400" b="1" dirty="0"/>
              <a:t> </a:t>
            </a:r>
            <a:r>
              <a:rPr lang="en-US" sz="2400" b="1" dirty="0" err="1"/>
              <a:t>pasien</a:t>
            </a:r>
            <a:r>
              <a:rPr lang="en-US" sz="2400" b="1" dirty="0"/>
              <a:t> dan Memberikan </a:t>
            </a:r>
            <a:r>
              <a:rPr lang="en-US" sz="2400" b="1" dirty="0" err="1"/>
              <a:t>keuntungan</a:t>
            </a:r>
            <a:r>
              <a:rPr lang="en-US" sz="2400" b="1" dirty="0"/>
              <a:t> </a:t>
            </a:r>
            <a:r>
              <a:rPr lang="en-US" sz="2400" b="1" dirty="0" err="1"/>
              <a:t>bagi</a:t>
            </a:r>
            <a:r>
              <a:rPr lang="en-US" sz="2400" b="1" dirty="0"/>
              <a:t> </a:t>
            </a:r>
            <a:r>
              <a:rPr lang="en-US" sz="2400" b="1" dirty="0" err="1"/>
              <a:t>pasien</a:t>
            </a:r>
            <a:r>
              <a:rPr lang="en-US" sz="2400" b="1" dirty="0"/>
              <a:t> </a:t>
            </a:r>
            <a:endParaRPr lang="en-ID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A55F-FBB1-6683-1F81-06C4CBF46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0784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/>
              <a:t>Terkadang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situasi</a:t>
            </a:r>
            <a:r>
              <a:rPr lang="en-US" sz="2400" b="1" dirty="0"/>
              <a:t> Pelayanan Kesehatan, </a:t>
            </a:r>
            <a:r>
              <a:rPr lang="en-US" sz="2400" b="1" dirty="0" err="1"/>
              <a:t>terjadi</a:t>
            </a:r>
            <a:r>
              <a:rPr lang="en-US" sz="2400" b="1" dirty="0"/>
              <a:t> </a:t>
            </a:r>
            <a:r>
              <a:rPr lang="en-US" sz="2400" b="1" dirty="0" err="1"/>
              <a:t>konflik</a:t>
            </a:r>
            <a:r>
              <a:rPr lang="en-US" sz="2400" b="1" dirty="0"/>
              <a:t> </a:t>
            </a:r>
            <a:r>
              <a:rPr lang="en-US" sz="2400" b="1" dirty="0" err="1"/>
              <a:t>antara</a:t>
            </a:r>
            <a:r>
              <a:rPr lang="en-US" sz="2400" b="1" dirty="0"/>
              <a:t> </a:t>
            </a:r>
            <a:r>
              <a:rPr lang="en-US" sz="2400" b="1" dirty="0" err="1"/>
              <a:t>prinsip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otonomi</a:t>
            </a:r>
            <a:r>
              <a:rPr lang="en-US" sz="2400" b="1" dirty="0"/>
              <a:t> </a:t>
            </a:r>
            <a:endParaRPr lang="en-ID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7CDF9-8079-762B-B5EC-37F4E3EC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191000"/>
            <a:ext cx="2103249" cy="24994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95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6759-FE2C-0C4B-FE33-E7C4058C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29006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Justice (</a:t>
            </a:r>
            <a:r>
              <a:rPr lang="en-US" b="1" dirty="0" err="1"/>
              <a:t>Keadilan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6755-7598-AC32-8C10-D693EDAA2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676400"/>
            <a:ext cx="3657600" cy="435864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err="1"/>
              <a:t>Prinsip</a:t>
            </a:r>
            <a:r>
              <a:rPr lang="en-US" sz="2400" b="1" dirty="0"/>
              <a:t> </a:t>
            </a:r>
            <a:r>
              <a:rPr lang="en-US" sz="2400" b="1" dirty="0" err="1"/>
              <a:t>keadilan</a:t>
            </a:r>
            <a:r>
              <a:rPr lang="en-US" sz="2400" b="1" dirty="0"/>
              <a:t> </a:t>
            </a:r>
            <a:r>
              <a:rPr lang="en-US" sz="2400" b="1" dirty="0" err="1"/>
              <a:t>dibutuhkan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tercapai</a:t>
            </a:r>
            <a:r>
              <a:rPr lang="en-US" sz="2400" b="1" dirty="0"/>
              <a:t> yang </a:t>
            </a:r>
            <a:r>
              <a:rPr lang="en-US" sz="2400" b="1" dirty="0" err="1"/>
              <a:t>sama</a:t>
            </a:r>
            <a:r>
              <a:rPr lang="en-US" sz="2400" b="1" dirty="0"/>
              <a:t> dan </a:t>
            </a:r>
            <a:r>
              <a:rPr lang="en-US" sz="2400" b="1" dirty="0" err="1"/>
              <a:t>adil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orang lain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menjunjung</a:t>
            </a:r>
            <a:r>
              <a:rPr lang="en-US" sz="2400" b="1" dirty="0"/>
              <a:t> prinsip2 moral, legal dan </a:t>
            </a:r>
            <a:r>
              <a:rPr lang="en-US" sz="2400" b="1" dirty="0" err="1"/>
              <a:t>kemanusiaan</a:t>
            </a:r>
            <a:r>
              <a:rPr lang="en-US" sz="2400" b="1" dirty="0"/>
              <a:t> </a:t>
            </a:r>
            <a:endParaRPr lang="en-ID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9FACF-D356-0267-AB37-435E78672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600200"/>
            <a:ext cx="3657600" cy="46152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Nilai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direfleksikan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praktik</a:t>
            </a:r>
            <a:r>
              <a:rPr lang="en-US" sz="2400" b="1" dirty="0"/>
              <a:t> </a:t>
            </a:r>
            <a:r>
              <a:rPr lang="en-US" sz="2400" b="1" dirty="0" err="1"/>
              <a:t>profesional</a:t>
            </a:r>
            <a:r>
              <a:rPr lang="en-US" sz="2400" b="1" dirty="0"/>
              <a:t> </a:t>
            </a:r>
            <a:r>
              <a:rPr lang="en-US" sz="2400" b="1" dirty="0" err="1"/>
              <a:t>ketika</a:t>
            </a:r>
            <a:r>
              <a:rPr lang="en-US" sz="2400" b="1" dirty="0"/>
              <a:t> </a:t>
            </a:r>
            <a:r>
              <a:rPr lang="en-US" sz="2400" b="1" dirty="0" err="1"/>
              <a:t>tim</a:t>
            </a:r>
            <a:r>
              <a:rPr lang="en-US" sz="2400" b="1" dirty="0"/>
              <a:t> </a:t>
            </a:r>
            <a:r>
              <a:rPr lang="en-US" sz="2400" b="1" dirty="0" err="1"/>
              <a:t>perawatan</a:t>
            </a:r>
            <a:r>
              <a:rPr lang="en-US" sz="2400" b="1" dirty="0"/>
              <a:t> </a:t>
            </a:r>
            <a:r>
              <a:rPr lang="en-US" sz="2400" b="1" dirty="0" err="1"/>
              <a:t>paliatif</a:t>
            </a:r>
            <a:r>
              <a:rPr lang="en-US" sz="2400" b="1" dirty="0"/>
              <a:t> </a:t>
            </a:r>
            <a:r>
              <a:rPr lang="en-US" sz="2400" b="1" dirty="0" err="1"/>
              <a:t>bekerja</a:t>
            </a:r>
            <a:r>
              <a:rPr lang="en-US" sz="2400" b="1" dirty="0"/>
              <a:t> </a:t>
            </a:r>
            <a:r>
              <a:rPr lang="en-US" sz="2400" b="1" dirty="0" err="1"/>
              <a:t>utk</a:t>
            </a:r>
            <a:r>
              <a:rPr lang="en-US" sz="2400" b="1" dirty="0"/>
              <a:t> </a:t>
            </a:r>
            <a:r>
              <a:rPr lang="en-US" sz="2400" b="1" dirty="0" err="1"/>
              <a:t>terapi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benar</a:t>
            </a:r>
            <a:r>
              <a:rPr lang="en-US" sz="2400" b="1" dirty="0"/>
              <a:t> </a:t>
            </a:r>
            <a:r>
              <a:rPr lang="en-US" sz="2400" b="1" dirty="0" err="1"/>
              <a:t>sesuai</a:t>
            </a:r>
            <a:r>
              <a:rPr lang="en-US" sz="2400" b="1" dirty="0"/>
              <a:t> </a:t>
            </a:r>
            <a:r>
              <a:rPr lang="en-US" sz="2400" b="1" dirty="0" err="1"/>
              <a:t>hukum</a:t>
            </a:r>
            <a:r>
              <a:rPr lang="en-US" sz="2400" b="1" dirty="0"/>
              <a:t>, </a:t>
            </a:r>
            <a:r>
              <a:rPr lang="en-US" sz="2400" b="1" dirty="0" err="1"/>
              <a:t>standar</a:t>
            </a:r>
            <a:r>
              <a:rPr lang="en-US" sz="2400" b="1" dirty="0"/>
              <a:t> </a:t>
            </a:r>
            <a:r>
              <a:rPr lang="en-US" sz="2400" b="1" dirty="0" err="1"/>
              <a:t>praktik</a:t>
            </a:r>
            <a:r>
              <a:rPr lang="en-US" sz="2400" b="1" dirty="0"/>
              <a:t> dan </a:t>
            </a:r>
            <a:r>
              <a:rPr lang="en-US" sz="2400" b="1" dirty="0" err="1"/>
              <a:t>keyakinan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benar</a:t>
            </a:r>
            <a:r>
              <a:rPr lang="en-US" sz="2400" b="1" dirty="0"/>
              <a:t> </a:t>
            </a:r>
            <a:r>
              <a:rPr lang="en-US" sz="2400" b="1" dirty="0" err="1"/>
              <a:t>utk</a:t>
            </a:r>
            <a:r>
              <a:rPr lang="en-US" sz="2400" b="1" dirty="0"/>
              <a:t> </a:t>
            </a:r>
            <a:r>
              <a:rPr lang="en-US" sz="2400" b="1" dirty="0" err="1"/>
              <a:t>memperolah</a:t>
            </a:r>
            <a:r>
              <a:rPr lang="en-US" sz="2400" b="1" dirty="0"/>
              <a:t> </a:t>
            </a:r>
            <a:r>
              <a:rPr lang="en-US" sz="2400" b="1" dirty="0" err="1"/>
              <a:t>kualitas</a:t>
            </a:r>
            <a:r>
              <a:rPr lang="en-US" sz="2400" b="1" dirty="0"/>
              <a:t> Pelayanan Kesehatan </a:t>
            </a:r>
            <a:endParaRPr lang="en-ID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83B2B-DDE7-DA3E-62C1-45DDDE13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394904"/>
            <a:ext cx="1493649" cy="1280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43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F2C5-5B8D-11C8-34E5-84BF879E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805206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Confidentiality (</a:t>
            </a:r>
            <a:r>
              <a:rPr lang="en-US" b="1" dirty="0" err="1"/>
              <a:t>Kerahasiaan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5D753-55B4-F642-3F7A-39C8D8481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524000"/>
            <a:ext cx="3657600" cy="4876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kerahasiaan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di jaga </a:t>
            </a:r>
            <a:r>
              <a:rPr lang="en-US" b="1" dirty="0" err="1"/>
              <a:t>privacynya</a:t>
            </a:r>
            <a:r>
              <a:rPr lang="en-US" b="1" dirty="0"/>
              <a:t> </a:t>
            </a:r>
          </a:p>
          <a:p>
            <a:r>
              <a:rPr lang="en-US" b="1" dirty="0"/>
              <a:t>Apa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keseatan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boleh</a:t>
            </a:r>
            <a:r>
              <a:rPr lang="en-US" b="1" dirty="0"/>
              <a:t> di </a:t>
            </a:r>
            <a:r>
              <a:rPr lang="en-US" b="1" dirty="0" err="1"/>
              <a:t>baca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rangka</a:t>
            </a:r>
            <a:r>
              <a:rPr lang="en-US" b="1" dirty="0"/>
              <a:t> </a:t>
            </a:r>
            <a:r>
              <a:rPr lang="en-US" b="1" dirty="0" err="1"/>
              <a:t>pengobatan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</a:p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orangpun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memperoleh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kecuali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diijinkan</a:t>
            </a:r>
            <a:r>
              <a:rPr lang="en-US" b="1" dirty="0"/>
              <a:t> oleh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persetujuannya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A95B-8AFE-6FCC-B9CF-F206A87E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524000"/>
            <a:ext cx="3657600" cy="48768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Diskusi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diluar</a:t>
            </a:r>
            <a:r>
              <a:rPr lang="en-US" b="1" dirty="0"/>
              <a:t> area Pelayanan, </a:t>
            </a:r>
            <a:r>
              <a:rPr lang="en-US" b="1" dirty="0" err="1"/>
              <a:t>meyampaikannya</a:t>
            </a:r>
            <a:r>
              <a:rPr lang="en-US" b="1" dirty="0"/>
              <a:t> pada </a:t>
            </a:r>
            <a:r>
              <a:rPr lang="en-US" b="1" dirty="0" err="1"/>
              <a:t>teman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Kesehatan lain </a:t>
            </a:r>
            <a:r>
              <a:rPr lang="en-US" b="1" dirty="0" err="1"/>
              <a:t>harus</a:t>
            </a:r>
            <a:r>
              <a:rPr lang="en-US" b="1" dirty="0"/>
              <a:t> di </a:t>
            </a:r>
            <a:r>
              <a:rPr lang="en-US" b="1" dirty="0" err="1"/>
              <a:t>cegah</a:t>
            </a:r>
            <a:r>
              <a:rPr lang="en-US" b="1" dirty="0"/>
              <a:t> </a:t>
            </a:r>
          </a:p>
          <a:p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terjaga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oleh 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kepercayaan</a:t>
            </a:r>
            <a:r>
              <a:rPr lang="en-US" b="1" dirty="0"/>
              <a:t> dan </a:t>
            </a:r>
            <a:r>
              <a:rPr lang="en-US" b="1" dirty="0" err="1"/>
              <a:t>keyakinan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bocor 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C43DA-3761-D687-06E8-09CE185CA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410200"/>
            <a:ext cx="1493649" cy="1280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690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DAA6-4324-007D-AE2E-0E75067E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1000"/>
            <a:ext cx="7680960" cy="533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Accountability (</a:t>
            </a:r>
            <a:r>
              <a:rPr lang="en-US" b="1" dirty="0" err="1"/>
              <a:t>Akuntabilitas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11242-48D6-71FF-7625-0C20368DC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1066800"/>
            <a:ext cx="3657600" cy="5562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berhubungan</a:t>
            </a:r>
            <a:r>
              <a:rPr lang="en-US" b="1" dirty="0"/>
              <a:t> </a:t>
            </a:r>
            <a:r>
              <a:rPr lang="en-US" b="1" dirty="0" err="1"/>
              <a:t>erat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fidelity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bhawa</a:t>
            </a:r>
            <a:r>
              <a:rPr lang="en-US" b="1" dirty="0"/>
              <a:t> </a:t>
            </a:r>
            <a:r>
              <a:rPr lang="en-US" b="1" dirty="0" err="1"/>
              <a:t>tanggungjawab</a:t>
            </a:r>
            <a:r>
              <a:rPr lang="en-US" b="1" dirty="0"/>
              <a:t> </a:t>
            </a:r>
            <a:r>
              <a:rPr lang="en-US" b="1" dirty="0" err="1"/>
              <a:t>pasti</a:t>
            </a:r>
            <a:r>
              <a:rPr lang="en-US" b="1" dirty="0"/>
              <a:t> pada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dan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menilai</a:t>
            </a:r>
            <a:r>
              <a:rPr lang="en-US" b="1" dirty="0"/>
              <a:t> orang lain</a:t>
            </a:r>
          </a:p>
          <a:p>
            <a:r>
              <a:rPr lang="en-US" b="1" dirty="0" err="1"/>
              <a:t>Akuntabilitas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standar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pasti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mana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b="1" dirty="0" err="1"/>
              <a:t>seorang</a:t>
            </a:r>
            <a:r>
              <a:rPr lang="en-US" b="1" dirty="0"/>
              <a:t> </a:t>
            </a:r>
            <a:r>
              <a:rPr lang="en-US" b="1" dirty="0" err="1"/>
              <a:t>relawan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dinilai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situasi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jelas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terkecuali</a:t>
            </a:r>
            <a:r>
              <a:rPr lang="en-US" b="1" dirty="0"/>
              <a:t> </a:t>
            </a:r>
          </a:p>
          <a:p>
            <a:r>
              <a:rPr lang="en-US" b="1" dirty="0" err="1"/>
              <a:t>Secara</a:t>
            </a:r>
            <a:r>
              <a:rPr lang="en-US" b="1" dirty="0"/>
              <a:t> moral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memulai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melihat</a:t>
            </a:r>
            <a:r>
              <a:rPr lang="en-US" b="1" dirty="0"/>
              <a:t> pada </a:t>
            </a:r>
            <a:r>
              <a:rPr lang="en-US" b="1" dirty="0" err="1"/>
              <a:t>situasi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konsekuensi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di </a:t>
            </a:r>
            <a:r>
              <a:rPr lang="en-US" b="1" dirty="0" err="1"/>
              <a:t>alami</a:t>
            </a:r>
            <a:r>
              <a:rPr lang="en-US" b="1" dirty="0"/>
              <a:t> orang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terlibat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F6244-D0E4-5634-EA41-F90F43CF5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1066800"/>
            <a:ext cx="3657600" cy="5562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1900" b="1" dirty="0" err="1"/>
              <a:t>Kesadaran</a:t>
            </a:r>
            <a:r>
              <a:rPr lang="en-US" sz="1900" b="1" dirty="0"/>
              <a:t> </a:t>
            </a:r>
            <a:r>
              <a:rPr lang="en-US" sz="1900" b="1" dirty="0" err="1"/>
              <a:t>etis</a:t>
            </a:r>
            <a:r>
              <a:rPr lang="en-US" sz="1900" b="1" dirty="0"/>
              <a:t> </a:t>
            </a:r>
            <a:r>
              <a:rPr lang="en-US" sz="1900" b="1" dirty="0" err="1"/>
              <a:t>perlu</a:t>
            </a:r>
            <a:r>
              <a:rPr lang="en-US" sz="1900" b="1" dirty="0"/>
              <a:t> </a:t>
            </a:r>
            <a:r>
              <a:rPr lang="en-US" sz="1900" b="1" dirty="0" err="1"/>
              <a:t>dimiliki</a:t>
            </a:r>
            <a:r>
              <a:rPr lang="en-US" sz="1900" b="1" dirty="0"/>
              <a:t> oleh </a:t>
            </a:r>
            <a:r>
              <a:rPr lang="en-US" sz="1900" b="1" dirty="0" err="1"/>
              <a:t>tim</a:t>
            </a:r>
            <a:r>
              <a:rPr lang="en-US" sz="1900" b="1" dirty="0"/>
              <a:t> </a:t>
            </a:r>
            <a:r>
              <a:rPr lang="en-US" sz="1900" b="1" dirty="0" err="1"/>
              <a:t>perawatan</a:t>
            </a:r>
            <a:r>
              <a:rPr lang="en-US" sz="1900" b="1" dirty="0"/>
              <a:t> </a:t>
            </a:r>
            <a:r>
              <a:rPr lang="en-US" sz="1900" b="1" dirty="0" err="1"/>
              <a:t>paliatif</a:t>
            </a:r>
            <a:r>
              <a:rPr lang="en-US" sz="1900" b="1" dirty="0"/>
              <a:t> agar </a:t>
            </a:r>
            <a:r>
              <a:rPr lang="en-US" sz="1900" b="1" dirty="0" err="1"/>
              <a:t>dpt</a:t>
            </a:r>
            <a:r>
              <a:rPr lang="en-US" sz="1900" b="1" dirty="0"/>
              <a:t> </a:t>
            </a:r>
            <a:r>
              <a:rPr lang="en-US" sz="1900" b="1" dirty="0" err="1"/>
              <a:t>selalu</a:t>
            </a:r>
            <a:r>
              <a:rPr lang="en-US" sz="1900" b="1" dirty="0"/>
              <a:t> </a:t>
            </a:r>
            <a:r>
              <a:rPr lang="en-US" sz="1900" b="1" dirty="0" err="1"/>
              <a:t>mempertimbangkan</a:t>
            </a:r>
            <a:r>
              <a:rPr lang="en-US" sz="1900" b="1" dirty="0"/>
              <a:t> </a:t>
            </a:r>
            <a:r>
              <a:rPr lang="en-US" sz="1900" b="1" dirty="0" err="1"/>
              <a:t>setiap</a:t>
            </a:r>
            <a:r>
              <a:rPr lang="en-US" sz="1900" b="1" dirty="0"/>
              <a:t> </a:t>
            </a:r>
            <a:r>
              <a:rPr lang="en-US" sz="1900" b="1" dirty="0" err="1"/>
              <a:t>tindakan</a:t>
            </a:r>
            <a:r>
              <a:rPr lang="en-US" sz="1900" b="1" dirty="0"/>
              <a:t> </a:t>
            </a:r>
            <a:r>
              <a:rPr lang="en-US" sz="1900" b="1" dirty="0" err="1"/>
              <a:t>yg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dilakukan</a:t>
            </a:r>
            <a:r>
              <a:rPr lang="en-US" sz="1900" b="1" dirty="0"/>
              <a:t> </a:t>
            </a:r>
            <a:r>
              <a:rPr lang="en-US" sz="1900" b="1" dirty="0" err="1"/>
              <a:t>dgn</a:t>
            </a:r>
            <a:r>
              <a:rPr lang="en-US" sz="1900" b="1" dirty="0"/>
              <a:t> </a:t>
            </a:r>
            <a:r>
              <a:rPr lang="en-US" sz="1900" b="1" dirty="0" err="1"/>
              <a:t>mengingat</a:t>
            </a:r>
            <a:r>
              <a:rPr lang="en-US" sz="1900" b="1" dirty="0"/>
              <a:t> dan </a:t>
            </a:r>
            <a:r>
              <a:rPr lang="en-US" sz="1900" b="1" dirty="0" err="1"/>
              <a:t>mengutamakan</a:t>
            </a:r>
            <a:r>
              <a:rPr lang="en-US" sz="1900" b="1" dirty="0"/>
              <a:t> </a:t>
            </a:r>
            <a:r>
              <a:rPr lang="en-US" sz="1900" b="1" dirty="0" err="1"/>
              <a:t>kepentingan</a:t>
            </a:r>
            <a:r>
              <a:rPr lang="en-US" sz="1900" b="1" dirty="0"/>
              <a:t> </a:t>
            </a:r>
            <a:r>
              <a:rPr lang="en-US" sz="1900" b="1" dirty="0" err="1"/>
              <a:t>pasien</a:t>
            </a:r>
            <a:r>
              <a:rPr lang="en-US" sz="1900" b="1" dirty="0"/>
              <a:t> </a:t>
            </a:r>
          </a:p>
          <a:p>
            <a:r>
              <a:rPr lang="en-US" sz="1900" b="1" dirty="0" err="1"/>
              <a:t>Kesadaran</a:t>
            </a:r>
            <a:r>
              <a:rPr lang="en-US" sz="1900" b="1" dirty="0"/>
              <a:t> </a:t>
            </a:r>
            <a:r>
              <a:rPr lang="en-US" sz="1900" b="1" dirty="0" err="1"/>
              <a:t>etis</a:t>
            </a:r>
            <a:r>
              <a:rPr lang="en-US" sz="1900" b="1" dirty="0"/>
              <a:t> </a:t>
            </a:r>
            <a:r>
              <a:rPr lang="en-US" sz="1900" b="1" dirty="0" err="1"/>
              <a:t>dari</a:t>
            </a:r>
            <a:r>
              <a:rPr lang="en-US" sz="1900" b="1" dirty="0"/>
              <a:t> </a:t>
            </a:r>
            <a:r>
              <a:rPr lang="en-US" sz="1900" b="1" dirty="0" err="1"/>
              <a:t>pasien</a:t>
            </a:r>
            <a:r>
              <a:rPr lang="en-US" sz="1900" b="1" dirty="0"/>
              <a:t> </a:t>
            </a:r>
            <a:r>
              <a:rPr lang="en-US" sz="1900" b="1" dirty="0" err="1"/>
              <a:t>jg</a:t>
            </a:r>
            <a:r>
              <a:rPr lang="en-US" sz="1900" b="1" dirty="0"/>
              <a:t> </a:t>
            </a:r>
            <a:r>
              <a:rPr lang="en-US" sz="1900" b="1" dirty="0" err="1"/>
              <a:t>diperlukan</a:t>
            </a:r>
            <a:r>
              <a:rPr lang="en-US" sz="1900" b="1" dirty="0"/>
              <a:t> agar </a:t>
            </a:r>
            <a:r>
              <a:rPr lang="en-US" sz="1900" b="1" dirty="0" err="1"/>
              <a:t>menghargai</a:t>
            </a:r>
            <a:r>
              <a:rPr lang="en-US" sz="1900" b="1" dirty="0"/>
              <a:t> </a:t>
            </a:r>
            <a:r>
              <a:rPr lang="en-US" sz="1900" b="1" dirty="0" err="1"/>
              <a:t>setiap</a:t>
            </a:r>
            <a:r>
              <a:rPr lang="en-US" sz="1900" b="1" dirty="0"/>
              <a:t> </a:t>
            </a:r>
            <a:r>
              <a:rPr lang="en-US" sz="1900" b="1" dirty="0" err="1"/>
              <a:t>upaya</a:t>
            </a:r>
            <a:r>
              <a:rPr lang="en-US" sz="1900" b="1" dirty="0"/>
              <a:t> </a:t>
            </a:r>
            <a:r>
              <a:rPr lang="en-US" sz="1900" b="1" dirty="0" err="1"/>
              <a:t>medis</a:t>
            </a:r>
            <a:r>
              <a:rPr lang="en-US" sz="1900" b="1" dirty="0"/>
              <a:t> </a:t>
            </a:r>
            <a:r>
              <a:rPr lang="en-US" sz="1900" b="1" dirty="0" err="1"/>
              <a:t>yg</a:t>
            </a:r>
            <a:r>
              <a:rPr lang="en-US" sz="1900" b="1" dirty="0"/>
              <a:t> </a:t>
            </a:r>
            <a:r>
              <a:rPr lang="en-US" sz="1900" b="1" dirty="0" err="1"/>
              <a:t>dilakukan</a:t>
            </a:r>
            <a:r>
              <a:rPr lang="en-US" sz="1900" b="1" dirty="0"/>
              <a:t> </a:t>
            </a:r>
            <a:r>
              <a:rPr lang="en-US" sz="1900" b="1" dirty="0" err="1"/>
              <a:t>tim</a:t>
            </a:r>
            <a:r>
              <a:rPr lang="en-US" sz="1900" b="1" dirty="0"/>
              <a:t> </a:t>
            </a:r>
            <a:r>
              <a:rPr lang="en-US" sz="1900" b="1" dirty="0" err="1"/>
              <a:t>perawatan</a:t>
            </a:r>
            <a:r>
              <a:rPr lang="en-US" sz="1900" b="1" dirty="0"/>
              <a:t> </a:t>
            </a:r>
            <a:r>
              <a:rPr lang="en-US" sz="1900" b="1" dirty="0" err="1"/>
              <a:t>paliatif</a:t>
            </a:r>
            <a:r>
              <a:rPr lang="en-US" sz="1900" b="1" dirty="0"/>
              <a:t> </a:t>
            </a:r>
            <a:r>
              <a:rPr lang="en-US" sz="1900" b="1" dirty="0" err="1"/>
              <a:t>dlm</a:t>
            </a:r>
            <a:r>
              <a:rPr lang="en-US" sz="1900" b="1" dirty="0"/>
              <a:t> </a:t>
            </a:r>
            <a:r>
              <a:rPr lang="en-US" sz="1900" b="1" dirty="0" err="1"/>
              <a:t>usaha</a:t>
            </a:r>
            <a:r>
              <a:rPr lang="en-US" sz="1900" b="1" dirty="0"/>
              <a:t> </a:t>
            </a:r>
            <a:r>
              <a:rPr lang="en-US" sz="1900" b="1" dirty="0" err="1"/>
              <a:t>meringankan</a:t>
            </a:r>
            <a:r>
              <a:rPr lang="en-US" sz="1900" b="1" dirty="0"/>
              <a:t>/</a:t>
            </a:r>
            <a:r>
              <a:rPr lang="en-US" sz="1900" b="1" dirty="0" err="1"/>
              <a:t>membebaskan</a:t>
            </a:r>
            <a:r>
              <a:rPr lang="en-US" sz="1900" b="1" dirty="0"/>
              <a:t> </a:t>
            </a:r>
            <a:r>
              <a:rPr lang="en-US" sz="1900" b="1" dirty="0" err="1"/>
              <a:t>penderitaan</a:t>
            </a:r>
            <a:r>
              <a:rPr lang="en-US" sz="1900" b="1" dirty="0"/>
              <a:t> </a:t>
            </a:r>
            <a:r>
              <a:rPr lang="en-US" sz="1900" b="1" dirty="0" err="1"/>
              <a:t>penyakitnya</a:t>
            </a:r>
            <a:r>
              <a:rPr lang="en-US" sz="1900" b="1" dirty="0"/>
              <a:t> </a:t>
            </a:r>
          </a:p>
          <a:p>
            <a:r>
              <a:rPr lang="en-US" sz="1900" b="1" dirty="0" err="1"/>
              <a:t>Kesadaran</a:t>
            </a:r>
            <a:r>
              <a:rPr lang="en-US" sz="1900" b="1" dirty="0"/>
              <a:t> </a:t>
            </a:r>
            <a:r>
              <a:rPr lang="en-US" sz="1900" b="1" dirty="0" err="1"/>
              <a:t>etis</a:t>
            </a:r>
            <a:r>
              <a:rPr lang="en-US" sz="1900" b="1" dirty="0"/>
              <a:t> </a:t>
            </a:r>
            <a:r>
              <a:rPr lang="en-US" sz="1900" b="1" dirty="0" err="1"/>
              <a:t>itu</a:t>
            </a:r>
            <a:r>
              <a:rPr lang="en-US" sz="1900" b="1" dirty="0"/>
              <a:t> </a:t>
            </a:r>
            <a:r>
              <a:rPr lang="en-US" sz="1900" b="1" dirty="0" err="1"/>
              <a:t>akan</a:t>
            </a:r>
            <a:r>
              <a:rPr lang="en-US" sz="1900" b="1" dirty="0"/>
              <a:t> </a:t>
            </a:r>
            <a:r>
              <a:rPr lang="en-US" sz="1900" b="1" dirty="0" err="1"/>
              <a:t>berfungsi</a:t>
            </a:r>
            <a:r>
              <a:rPr lang="en-US" sz="1900" b="1" dirty="0"/>
              <a:t> </a:t>
            </a:r>
            <a:r>
              <a:rPr lang="en-US" sz="1900" b="1" dirty="0" err="1"/>
              <a:t>dlm</a:t>
            </a:r>
            <a:r>
              <a:rPr lang="en-US" sz="1900" b="1" dirty="0"/>
              <a:t> </a:t>
            </a:r>
            <a:r>
              <a:rPr lang="en-US" sz="1900" b="1" dirty="0" err="1"/>
              <a:t>tindakan</a:t>
            </a:r>
            <a:r>
              <a:rPr lang="en-US" sz="1900" b="1" dirty="0"/>
              <a:t> </a:t>
            </a:r>
            <a:r>
              <a:rPr lang="en-US" sz="1900" b="1" dirty="0" err="1"/>
              <a:t>konkret</a:t>
            </a:r>
            <a:r>
              <a:rPr lang="en-US" sz="1900" b="1" dirty="0"/>
              <a:t> </a:t>
            </a:r>
            <a:r>
              <a:rPr lang="en-US" sz="1900" b="1" dirty="0" err="1"/>
              <a:t>ketika</a:t>
            </a:r>
            <a:r>
              <a:rPr lang="en-US" sz="1900" b="1" dirty="0"/>
              <a:t> </a:t>
            </a:r>
            <a:r>
              <a:rPr lang="en-US" sz="1900" b="1" dirty="0" err="1"/>
              <a:t>mengambil</a:t>
            </a:r>
            <a:r>
              <a:rPr lang="en-US" sz="1900" b="1" dirty="0"/>
              <a:t> </a:t>
            </a:r>
            <a:r>
              <a:rPr lang="en-US" sz="1900" b="1" dirty="0" err="1"/>
              <a:t>kepitusan</a:t>
            </a:r>
            <a:r>
              <a:rPr lang="en-US" sz="1900" b="1" dirty="0"/>
              <a:t> </a:t>
            </a:r>
            <a:r>
              <a:rPr lang="en-US" sz="1900" b="1" dirty="0" err="1"/>
              <a:t>terhadap</a:t>
            </a:r>
            <a:r>
              <a:rPr lang="en-US" sz="1900" b="1" dirty="0"/>
              <a:t> </a:t>
            </a:r>
            <a:r>
              <a:rPr lang="en-US" sz="1900" b="1" dirty="0" err="1"/>
              <a:t>tindakan</a:t>
            </a:r>
            <a:r>
              <a:rPr lang="en-US" sz="1900" b="1" dirty="0"/>
              <a:t> </a:t>
            </a:r>
            <a:r>
              <a:rPr lang="en-US" sz="1900" b="1" dirty="0" err="1"/>
              <a:t>tertentu</a:t>
            </a:r>
            <a:r>
              <a:rPr lang="en-US" sz="1900" b="1" dirty="0"/>
              <a:t> </a:t>
            </a:r>
            <a:r>
              <a:rPr lang="en-US" sz="1900" b="1" dirty="0" err="1"/>
              <a:t>dgn</a:t>
            </a:r>
            <a:r>
              <a:rPr lang="en-US" sz="1900" b="1" dirty="0"/>
              <a:t> </a:t>
            </a:r>
            <a:r>
              <a:rPr lang="en-US" sz="1900" b="1" dirty="0" err="1"/>
              <a:t>mempertimbangkan</a:t>
            </a:r>
            <a:r>
              <a:rPr lang="en-US" sz="1900" b="1" dirty="0"/>
              <a:t> </a:t>
            </a:r>
            <a:r>
              <a:rPr lang="en-US" sz="1900" b="1" dirty="0" err="1"/>
              <a:t>baik</a:t>
            </a:r>
            <a:r>
              <a:rPr lang="en-US" sz="1900" b="1" dirty="0"/>
              <a:t> </a:t>
            </a:r>
            <a:r>
              <a:rPr lang="en-US" sz="1900" b="1" dirty="0" err="1"/>
              <a:t>buruknya</a:t>
            </a:r>
            <a:r>
              <a:rPr lang="en-US" sz="1900" b="1" dirty="0"/>
              <a:t> </a:t>
            </a:r>
            <a:r>
              <a:rPr lang="en-US" sz="1900" b="1" dirty="0" err="1"/>
              <a:t>secara</a:t>
            </a:r>
            <a:r>
              <a:rPr lang="en-US" sz="1900" b="1" dirty="0"/>
              <a:t> </a:t>
            </a:r>
            <a:r>
              <a:rPr lang="en-US" sz="1900" b="1" dirty="0" err="1"/>
              <a:t>bertanggungjawab</a:t>
            </a:r>
            <a:r>
              <a:rPr lang="en-US" sz="1900" b="1" dirty="0"/>
              <a:t>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D1F99-7CBD-EC10-DAB3-E9D83295B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62600"/>
            <a:ext cx="1036449" cy="1066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93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ADC7-C5F3-8692-CFDE-90013E22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762001"/>
            <a:ext cx="6798734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0" lang="en-ID" sz="32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ETIKA</a:t>
            </a:r>
            <a:r>
              <a:rPr kumimoji="0" lang="en-ID" sz="3200" b="1" i="0" u="none" strike="noStrike" kern="120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ID" sz="32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DALAM</a:t>
            </a:r>
            <a:r>
              <a:rPr kumimoji="0" lang="en-ID" sz="3200" b="1" i="0" u="none" strike="noStrike" kern="120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ID" sz="32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ISU</a:t>
            </a:r>
            <a:r>
              <a:rPr kumimoji="0" lang="en-ID" sz="3200" b="1" i="0" u="none" strike="noStrike" kern="1200" cap="none" spc="-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 </a:t>
            </a:r>
            <a:r>
              <a:rPr kumimoji="0" lang="en-ID" sz="3200" b="1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PERAWATAN </a:t>
            </a:r>
            <a:r>
              <a:rPr kumimoji="0" lang="en-ID" sz="3200" b="1" i="0" u="none" strike="noStrike" kern="120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PALIATIF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1D71AFB5-D5E2-65E3-F9FD-322A23BDC7CA}"/>
              </a:ext>
            </a:extLst>
          </p:cNvPr>
          <p:cNvSpPr txBox="1">
            <a:spLocks/>
          </p:cNvSpPr>
          <p:nvPr/>
        </p:nvSpPr>
        <p:spPr>
          <a:xfrm>
            <a:off x="1168399" y="1724925"/>
            <a:ext cx="6798735" cy="3399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13335" rIns="0" bIns="0" rtlCol="0" anchor="ctr">
            <a:sp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lvl="0" indent="913765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Sifat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perawatan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paliatif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berfokus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perdebatan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tentang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masalah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etika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pada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kematian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Keadaan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pada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akhir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hidup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48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mengakibatkan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dilema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etika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lebih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rumit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oleh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isu-isu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tentang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kompetensi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orang 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yang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meninggal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mereka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49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menolak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menerima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perawatan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mempertahankan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integritas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pribadi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mereka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kematian</a:t>
            </a:r>
            <a:r>
              <a:rPr kumimoji="0" lang="en-ID" sz="20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mereka</a:t>
            </a:r>
            <a:r>
              <a:rPr kumimoji="0" lang="en-ID" sz="20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sendiri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  <a:r>
              <a:rPr kumimoji="0" lang="en-ID" sz="20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1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Dilema</a:t>
            </a:r>
            <a:r>
              <a:rPr kumimoji="0" lang="en-ID" sz="2000" b="0" i="0" u="none" strike="noStrike" kern="1200" cap="none" spc="1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etika</a:t>
            </a:r>
            <a:r>
              <a:rPr kumimoji="0" lang="en-ID" sz="2000" b="0" i="0" u="none" strike="noStrike" kern="1200" cap="none" spc="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mungkin</a:t>
            </a:r>
            <a:r>
              <a:rPr kumimoji="0" lang="en-ID" sz="20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timbul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perbedaan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nilai2,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ditempatkan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nilai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kehidupan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wali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mereka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.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Setiap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 orang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memiliki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hak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mengakses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setiap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kemungkian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pengobatan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berapapun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harga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hal</a:t>
            </a:r>
            <a:r>
              <a:rPr kumimoji="0" lang="en-ID" sz="20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-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keuangan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,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waktu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 dan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sumber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daya</a:t>
            </a:r>
            <a:r>
              <a:rPr lang="en-ID" sz="2000" spc="-5" dirty="0">
                <a:solidFill>
                  <a:schemeClr val="tx1"/>
                </a:solidFill>
                <a:latin typeface="Corbel" panose="020B0503020204020204"/>
              </a:rPr>
              <a:t> yang </a:t>
            </a:r>
            <a:r>
              <a:rPr lang="en-ID" sz="2000" spc="-5" dirty="0" err="1">
                <a:solidFill>
                  <a:schemeClr val="tx1"/>
                </a:solidFill>
                <a:latin typeface="Corbel" panose="020B0503020204020204"/>
              </a:rPr>
              <a:t>tersedia</a:t>
            </a:r>
            <a:endParaRPr kumimoji="0" lang="en-ID" sz="2000" b="0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1E69D-7C07-CA7C-F486-820687ED4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8656"/>
            <a:ext cx="182880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D2FE-DA74-88A8-6943-7696AAB59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60959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DAFTAR PUSTAKA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F20D-4BFB-181E-9231-60402423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6999"/>
            <a:ext cx="7543800" cy="3581399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/>
              <a:t>Asshiddiqie.Jimly</a:t>
            </a:r>
            <a:r>
              <a:rPr lang="en-US" dirty="0"/>
              <a:t>, 2005. </a:t>
            </a:r>
            <a:r>
              <a:rPr lang="en-US" dirty="0" err="1"/>
              <a:t>Demokrasi</a:t>
            </a:r>
            <a:r>
              <a:rPr lang="en-US" dirty="0"/>
              <a:t> dan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Ketua</a:t>
            </a:r>
            <a:r>
              <a:rPr lang="en-US" dirty="0"/>
              <a:t> </a:t>
            </a:r>
            <a:r>
              <a:rPr lang="en-US" dirty="0" err="1"/>
              <a:t>Mahkamah</a:t>
            </a:r>
            <a:r>
              <a:rPr lang="en-US" dirty="0"/>
              <a:t> </a:t>
            </a:r>
            <a:r>
              <a:rPr lang="en-US" dirty="0" err="1"/>
              <a:t>Konstitusi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dan Guru </a:t>
            </a:r>
            <a:r>
              <a:rPr lang="en-US" dirty="0" err="1"/>
              <a:t>Besar</a:t>
            </a:r>
            <a:r>
              <a:rPr lang="en-US" dirty="0"/>
              <a:t> Hukum Tata Negara </a:t>
            </a:r>
            <a:r>
              <a:rPr lang="en-US" dirty="0" err="1"/>
              <a:t>Fakultas</a:t>
            </a:r>
            <a:r>
              <a:rPr lang="en-US" dirty="0"/>
              <a:t> Hukum Universitas Indonesia </a:t>
            </a:r>
          </a:p>
          <a:p>
            <a:r>
              <a:rPr lang="en-US" dirty="0" err="1"/>
              <a:t>Achadiat</a:t>
            </a:r>
            <a:r>
              <a:rPr lang="en-US" dirty="0"/>
              <a:t>, </a:t>
            </a:r>
            <a:r>
              <a:rPr lang="en-US" dirty="0" err="1"/>
              <a:t>Chritiono</a:t>
            </a:r>
            <a:r>
              <a:rPr lang="en-US" dirty="0"/>
              <a:t> M, 2007. </a:t>
            </a:r>
            <a:r>
              <a:rPr lang="en-US" dirty="0" err="1"/>
              <a:t>Dinamika</a:t>
            </a:r>
            <a:r>
              <a:rPr lang="en-US" dirty="0"/>
              <a:t> Etika dan Hukum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zaman, ECG, Jakarta </a:t>
            </a:r>
            <a:r>
              <a:rPr lang="en-US" dirty="0" err="1"/>
              <a:t>Guwandi</a:t>
            </a:r>
            <a:r>
              <a:rPr lang="en-US" dirty="0"/>
              <a:t>, 2000, Bioethics &amp; </a:t>
            </a:r>
            <a:r>
              <a:rPr lang="en-US" dirty="0" err="1"/>
              <a:t>Biolaw</a:t>
            </a:r>
            <a:r>
              <a:rPr lang="en-US" dirty="0"/>
              <a:t>,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Universitas Indonesia, Jakarta 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4E400-1913-87B5-1864-690C54D9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35" y="1143000"/>
            <a:ext cx="1953865" cy="1347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64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11A7-DB16-402F-1B4F-A832F2BB9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1447801"/>
            <a:ext cx="6798736" cy="4487332"/>
          </a:xfr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/>
              <a:t>Komalawati.D.Veronica</a:t>
            </a:r>
            <a:r>
              <a:rPr lang="en-US" dirty="0"/>
              <a:t>, 2009. Hukum dan Etika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, Pustaka Harapan, Jakarta </a:t>
            </a:r>
          </a:p>
          <a:p>
            <a:r>
              <a:rPr lang="en-US" dirty="0" err="1"/>
              <a:t>Tejawinata</a:t>
            </a:r>
            <a:r>
              <a:rPr lang="en-US" dirty="0"/>
              <a:t>, </a:t>
            </a:r>
            <a:r>
              <a:rPr lang="en-US" dirty="0" err="1"/>
              <a:t>Sunaryadi</a:t>
            </a:r>
            <a:r>
              <a:rPr lang="en-US" dirty="0"/>
              <a:t>, 2008.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paliatif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, </a:t>
            </a:r>
            <a:r>
              <a:rPr lang="en-US" dirty="0" err="1"/>
              <a:t>disampaikan</a:t>
            </a:r>
            <a:r>
              <a:rPr lang="en-US" dirty="0"/>
              <a:t> pada seminar </a:t>
            </a:r>
            <a:r>
              <a:rPr lang="en-US" dirty="0" err="1"/>
              <a:t>peringatan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paliatif</a:t>
            </a:r>
            <a:r>
              <a:rPr lang="en-US" dirty="0"/>
              <a:t> </a:t>
            </a:r>
            <a:r>
              <a:rPr lang="en-US" dirty="0" err="1"/>
              <a:t>sedunia</a:t>
            </a:r>
            <a:r>
              <a:rPr lang="en-US" dirty="0"/>
              <a:t> 26 </a:t>
            </a:r>
            <a:r>
              <a:rPr lang="en-US" dirty="0" err="1"/>
              <a:t>Oktober</a:t>
            </a:r>
            <a:r>
              <a:rPr lang="en-US" dirty="0"/>
              <a:t> 2008, Surabaya (</a:t>
            </a:r>
            <a:r>
              <a:rPr lang="en-US" dirty="0" err="1"/>
              <a:t>Kepala</a:t>
            </a:r>
            <a:r>
              <a:rPr lang="en-US" dirty="0"/>
              <a:t> Pusat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Paliatif</a:t>
            </a:r>
            <a:r>
              <a:rPr lang="en-US" dirty="0"/>
              <a:t> &amp;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RSU Dr. </a:t>
            </a:r>
            <a:r>
              <a:rPr lang="en-US" dirty="0" err="1"/>
              <a:t>Soetomo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1992-2006)</a:t>
            </a:r>
          </a:p>
          <a:p>
            <a:r>
              <a:rPr lang="en-US" dirty="0" err="1"/>
              <a:t>Cherny</a:t>
            </a:r>
            <a:r>
              <a:rPr lang="en-US" dirty="0"/>
              <a:t>, </a:t>
            </a:r>
            <a:r>
              <a:rPr lang="en-US" dirty="0" err="1"/>
              <a:t>N.,Fallon</a:t>
            </a:r>
            <a:r>
              <a:rPr lang="en-US" dirty="0"/>
              <a:t>, M.,</a:t>
            </a:r>
            <a:r>
              <a:rPr lang="en-US" dirty="0" err="1"/>
              <a:t>Kaasa</a:t>
            </a:r>
            <a:r>
              <a:rPr lang="en-US" dirty="0"/>
              <a:t>, S.,</a:t>
            </a:r>
            <a:r>
              <a:rPr lang="en-US" dirty="0" err="1"/>
              <a:t>Portenoy</a:t>
            </a:r>
            <a:r>
              <a:rPr lang="en-US" dirty="0"/>
              <a:t>, R.,</a:t>
            </a:r>
            <a:r>
              <a:rPr lang="en-US" dirty="0" err="1"/>
              <a:t>Currow</a:t>
            </a:r>
            <a:r>
              <a:rPr lang="en-US" dirty="0"/>
              <a:t>, D.C. 2015. Ethical issues, Oxford Textbook of Palliative Medicine, PP. 273-279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264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400EF5-C5EC-3877-321E-ACBBB7F8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28800"/>
            <a:ext cx="2666999" cy="267318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26491F-B008-57BF-0DE8-A74EC3586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585" y="4682063"/>
            <a:ext cx="6803136" cy="7958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___TERIMAKASIH___ 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35585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9A4C-4CB5-E9E8-3B59-B442468ECE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-12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APA ITU PERAWATAN</a:t>
            </a:r>
            <a:r>
              <a:rPr kumimoji="0" lang="en-US" sz="4400" b="1" i="0" u="none" strike="noStrike" kern="1200" cap="none" spc="-11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85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PALIATIF ?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1BBB9-D8E6-F23B-987D-00377B33960E}"/>
              </a:ext>
            </a:extLst>
          </p:cNvPr>
          <p:cNvSpPr txBox="1"/>
          <p:nvPr/>
        </p:nvSpPr>
        <p:spPr>
          <a:xfrm>
            <a:off x="838200" y="2305616"/>
            <a:ext cx="7467599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Menurut</a:t>
            </a:r>
            <a:r>
              <a:rPr kumimoji="0" lang="en-ID" sz="2800" b="0" i="0" u="none" strike="noStrike" kern="1200" cap="none" spc="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WHO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1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palliative</a:t>
            </a:r>
            <a:r>
              <a:rPr kumimoji="0" lang="en-ID" sz="2800" b="0" i="1" u="none" strike="noStrike" kern="1200" cap="none" spc="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1" u="none" strike="noStrike" kern="1200" cap="none" spc="-3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care</a:t>
            </a:r>
            <a:r>
              <a:rPr kumimoji="0" lang="en-ID" sz="2800" b="0" i="1" u="none" strike="noStrike" kern="1200" cap="none" spc="-3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merupakan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pendekatan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untuk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meningkatkan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kualitas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hidup</a:t>
            </a:r>
            <a:r>
              <a:rPr kumimoji="0" lang="en-ID" sz="2800" b="0" i="0" u="none" strike="noStrike" kern="1200" cap="none" spc="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pasien</a:t>
            </a:r>
            <a:r>
              <a:rPr kumimoji="0" lang="en-ID" sz="2800" b="0" i="0" u="none" strike="noStrike" kern="1200" cap="none" spc="12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dan</a:t>
            </a:r>
            <a:r>
              <a:rPr kumimoji="0" lang="en-ID" sz="2800" b="0" i="0" u="none" strike="noStrike" kern="1200" cap="none" spc="12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keluarga</a:t>
            </a:r>
            <a:r>
              <a:rPr kumimoji="0" lang="en-ID" sz="2800" b="0" i="0" u="none" strike="noStrike" kern="1200" cap="none" spc="13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dalam</a:t>
            </a:r>
            <a:r>
              <a:rPr kumimoji="0" lang="en-ID" sz="2800" b="0" i="0" u="none" strike="noStrike" kern="1200" cap="none" spc="12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menghadapi</a:t>
            </a:r>
            <a:r>
              <a:rPr kumimoji="0" lang="en-ID" sz="2800" b="0" i="0" u="none" strike="noStrike" kern="1200" cap="none" spc="145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masalah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yg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berkaitan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dgn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masalah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yang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mengancam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jiwa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melalui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pencegahan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dan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menghentikan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penderitaan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dgn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identifikasi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dan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penilaian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dini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ID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penangana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n 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nyeri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 dan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masalah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lainnya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seperti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fisik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,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psikologis</a:t>
            </a:r>
            <a:r>
              <a:rPr lang="en-ID" sz="2800" spc="-10" dirty="0">
                <a:solidFill>
                  <a:srgbClr val="622422"/>
                </a:solidFill>
                <a:latin typeface="Times New Roman"/>
                <a:cs typeface="Times New Roman"/>
              </a:rPr>
              <a:t>, </a:t>
            </a:r>
            <a:r>
              <a:rPr lang="en-ID" sz="2800" spc="-10" dirty="0" err="1">
                <a:solidFill>
                  <a:srgbClr val="622422"/>
                </a:solidFill>
                <a:latin typeface="Times New Roman"/>
                <a:cs typeface="Times New Roman"/>
              </a:rPr>
              <a:t>sosial</a:t>
            </a:r>
            <a:r>
              <a:rPr kumimoji="0" lang="en-ID" sz="2800" b="0" i="0" u="none" strike="noStrike" kern="1200" cap="none" spc="-10" normalizeH="0" baseline="0" noProof="0" dirty="0">
                <a:ln>
                  <a:noFill/>
                </a:ln>
                <a:solidFill>
                  <a:srgbClr val="62242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dan spiritual (WHO, 2017)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36D99-FBD0-9572-03CC-36871196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6" y="-65314"/>
            <a:ext cx="1839686" cy="2305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645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6954-7C77-A0AF-3726-EBF6A7CDF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81" y="1905001"/>
            <a:ext cx="6801440" cy="533400"/>
          </a:xfrm>
          <a:solidFill>
            <a:srgbClr val="92D050"/>
          </a:solidFill>
        </p:spPr>
        <p:txBody>
          <a:bodyPr/>
          <a:lstStyle/>
          <a:p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ETIK</a:t>
            </a:r>
            <a:r>
              <a:rPr kumimoji="0" lang="en-US" sz="2800" b="1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114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PERAWATAN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8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PALIATIF</a:t>
            </a:r>
            <a:endParaRPr lang="en-ID" sz="28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5F57C-7E4E-C489-C091-8F41F59C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514600"/>
            <a:ext cx="8382000" cy="3810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096E9-AF89-7E4A-377A-81B84B48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18573"/>
            <a:ext cx="3124200" cy="18864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413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262" y="564864"/>
            <a:ext cx="7635875" cy="50526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chemeClr val="tx1"/>
                </a:solidFill>
              </a:rPr>
              <a:t>DASAR</a:t>
            </a:r>
            <a:r>
              <a:rPr sz="3200" b="1" dirty="0">
                <a:solidFill>
                  <a:schemeClr val="tx1"/>
                </a:solidFill>
              </a:rPr>
              <a:t> </a:t>
            </a:r>
            <a:r>
              <a:rPr sz="3200" b="1" spc="-10" dirty="0">
                <a:solidFill>
                  <a:schemeClr val="tx1"/>
                </a:solidFill>
              </a:rPr>
              <a:t>HUKUM</a:t>
            </a:r>
            <a:r>
              <a:rPr sz="3200" b="1" spc="-5" dirty="0">
                <a:solidFill>
                  <a:schemeClr val="tx1"/>
                </a:solidFill>
              </a:rPr>
              <a:t> </a:t>
            </a:r>
            <a:r>
              <a:rPr sz="3200" b="1" spc="-80" dirty="0">
                <a:solidFill>
                  <a:schemeClr val="tx1"/>
                </a:solidFill>
              </a:rPr>
              <a:t>KEPERAWATAN</a:t>
            </a:r>
            <a:r>
              <a:rPr sz="3200" b="1" spc="-10" dirty="0">
                <a:solidFill>
                  <a:schemeClr val="tx1"/>
                </a:solidFill>
              </a:rPr>
              <a:t> </a:t>
            </a:r>
            <a:r>
              <a:rPr sz="3200" b="1" spc="-70" dirty="0">
                <a:solidFill>
                  <a:schemeClr val="tx1"/>
                </a:solidFill>
              </a:rPr>
              <a:t>PALIATIF</a:t>
            </a:r>
            <a:endParaRPr sz="3200" b="1" dirty="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6155" y="5001780"/>
            <a:ext cx="3823970" cy="1309370"/>
            <a:chOff x="486155" y="5001780"/>
            <a:chExt cx="3823970" cy="13093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5" y="5001780"/>
              <a:ext cx="3823716" cy="13091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1" y="5021580"/>
              <a:ext cx="2068068" cy="1086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5029200"/>
              <a:ext cx="3733800" cy="1219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3399" y="5029200"/>
              <a:ext cx="3733800" cy="1219200"/>
            </a:xfrm>
            <a:custGeom>
              <a:avLst/>
              <a:gdLst/>
              <a:ahLst/>
              <a:cxnLst/>
              <a:rect l="l" t="t" r="r" b="b"/>
              <a:pathLst>
                <a:path w="3733800" h="1219200">
                  <a:moveTo>
                    <a:pt x="0" y="0"/>
                  </a:moveTo>
                  <a:lnTo>
                    <a:pt x="2426081" y="0"/>
                  </a:lnTo>
                  <a:lnTo>
                    <a:pt x="2426081" y="457200"/>
                  </a:lnTo>
                  <a:lnTo>
                    <a:pt x="2790190" y="457200"/>
                  </a:lnTo>
                  <a:lnTo>
                    <a:pt x="2790190" y="304800"/>
                  </a:lnTo>
                  <a:lnTo>
                    <a:pt x="3733800" y="609600"/>
                  </a:lnTo>
                  <a:lnTo>
                    <a:pt x="2790190" y="914400"/>
                  </a:lnTo>
                  <a:lnTo>
                    <a:pt x="2790190" y="762000"/>
                  </a:lnTo>
                  <a:lnTo>
                    <a:pt x="2426081" y="762000"/>
                  </a:lnTo>
                  <a:lnTo>
                    <a:pt x="2426081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6868" y="5104638"/>
            <a:ext cx="1579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Medi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ol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al  </a:t>
            </a:r>
            <a:r>
              <a:rPr sz="2400" b="1" spc="-5" dirty="0">
                <a:latin typeface="Calibri"/>
                <a:cs typeface="Calibri"/>
              </a:rPr>
              <a:t>Euthanasia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6155" y="1877567"/>
            <a:ext cx="4052570" cy="2071370"/>
            <a:chOff x="486155" y="1801367"/>
            <a:chExt cx="4052570" cy="20713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155" y="1801367"/>
              <a:ext cx="4052316" cy="20711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111" y="2110739"/>
              <a:ext cx="2604516" cy="12390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399" y="1828799"/>
              <a:ext cx="3962400" cy="1981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3399" y="1828799"/>
              <a:ext cx="3962400" cy="1981200"/>
            </a:xfrm>
            <a:custGeom>
              <a:avLst/>
              <a:gdLst/>
              <a:ahLst/>
              <a:cxnLst/>
              <a:rect l="l" t="t" r="r" b="b"/>
              <a:pathLst>
                <a:path w="3962400" h="1981200">
                  <a:moveTo>
                    <a:pt x="0" y="0"/>
                  </a:moveTo>
                  <a:lnTo>
                    <a:pt x="2574671" y="0"/>
                  </a:lnTo>
                  <a:lnTo>
                    <a:pt x="2574671" y="742950"/>
                  </a:lnTo>
                  <a:lnTo>
                    <a:pt x="2867533" y="742950"/>
                  </a:lnTo>
                  <a:lnTo>
                    <a:pt x="2867533" y="495300"/>
                  </a:lnTo>
                  <a:lnTo>
                    <a:pt x="3962400" y="990600"/>
                  </a:lnTo>
                  <a:lnTo>
                    <a:pt x="2867533" y="1485900"/>
                  </a:lnTo>
                  <a:lnTo>
                    <a:pt x="2867533" y="1238250"/>
                  </a:lnTo>
                  <a:lnTo>
                    <a:pt x="2574671" y="1238250"/>
                  </a:lnTo>
                  <a:lnTo>
                    <a:pt x="2574671" y="1981200"/>
                  </a:lnTo>
                  <a:lnTo>
                    <a:pt x="0" y="198120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7613" y="2170302"/>
            <a:ext cx="23044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marR="641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Aspek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Medikolegal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dalam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perawatan</a:t>
            </a:r>
            <a:r>
              <a:rPr sz="1600" b="1" spc="-5" dirty="0">
                <a:latin typeface="Calibri"/>
                <a:cs typeface="Calibri"/>
              </a:rPr>
              <a:t> paliatif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(</a:t>
            </a:r>
            <a:r>
              <a:rPr sz="1600" b="1" spc="34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Kep.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Menkes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NOMOR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: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812/Menkes/SK/VII/2007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24755" y="1385303"/>
            <a:ext cx="4128770" cy="835660"/>
            <a:chOff x="4524755" y="1385303"/>
            <a:chExt cx="4128770" cy="83566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4755" y="1420368"/>
              <a:ext cx="4128515" cy="6995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9347" y="1385303"/>
              <a:ext cx="3849624" cy="8351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99" y="1447800"/>
              <a:ext cx="4038600" cy="6096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72000" y="1447800"/>
            <a:ext cx="4038600" cy="6096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659765" marR="293370" indent="-361315">
              <a:lnSpc>
                <a:spcPct val="100000"/>
              </a:lnSpc>
              <a:spcBef>
                <a:spcPts val="120"/>
              </a:spcBef>
            </a:pPr>
            <a:r>
              <a:rPr sz="1800" spc="-15" dirty="0">
                <a:latin typeface="Calibri"/>
                <a:cs typeface="Calibri"/>
              </a:rPr>
              <a:t>Persetujuan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tindakan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medis/infomed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 pasien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paliatif.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4755" y="2071103"/>
            <a:ext cx="4128770" cy="835660"/>
            <a:chOff x="4524755" y="2071103"/>
            <a:chExt cx="4128770" cy="83566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4755" y="2106167"/>
              <a:ext cx="4128515" cy="6995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17719" y="2071103"/>
              <a:ext cx="3992879" cy="8351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99" y="2133599"/>
              <a:ext cx="4038600" cy="6096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572000" y="2133600"/>
            <a:ext cx="4038600" cy="6096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677670" marR="214629" indent="-1451610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latin typeface="Calibri"/>
                <a:cs typeface="Calibri"/>
              </a:rPr>
              <a:t>Resusitasi/Tidak resisutasi </a:t>
            </a:r>
            <a:r>
              <a:rPr sz="1800" dirty="0">
                <a:latin typeface="Calibri"/>
                <a:cs typeface="Calibri"/>
              </a:rPr>
              <a:t>pada pasien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paliatif.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24755" y="2791967"/>
            <a:ext cx="4128770" cy="699770"/>
            <a:chOff x="4524755" y="2791967"/>
            <a:chExt cx="4128770" cy="69977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4755" y="2791967"/>
              <a:ext cx="4128515" cy="6995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0807" y="2894063"/>
              <a:ext cx="3293364" cy="5608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99" y="2819399"/>
              <a:ext cx="4038600" cy="6096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572000" y="2819400"/>
            <a:ext cx="4038600" cy="6096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1800" spc="-20" dirty="0">
                <a:latin typeface="Calibri"/>
                <a:cs typeface="Calibri"/>
              </a:rPr>
              <a:t>Perawatan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pasien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paliatif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ICU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24755" y="3442703"/>
            <a:ext cx="4128770" cy="835660"/>
            <a:chOff x="4524755" y="3442703"/>
            <a:chExt cx="4128770" cy="8356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4755" y="3477768"/>
              <a:ext cx="4128515" cy="6995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8887" y="3442703"/>
              <a:ext cx="3590544" cy="83516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1999" y="3505200"/>
              <a:ext cx="4038600" cy="6096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572000" y="3505200"/>
            <a:ext cx="4038600" cy="60960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800" spc="-5" dirty="0">
                <a:latin typeface="Calibri"/>
                <a:cs typeface="Calibri"/>
              </a:rPr>
              <a:t>Masalah</a:t>
            </a:r>
            <a:r>
              <a:rPr sz="1800" spc="-10" dirty="0">
                <a:latin typeface="Calibri"/>
                <a:cs typeface="Calibri"/>
              </a:rPr>
              <a:t> medikolegal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lainnya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pada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perawatan</a:t>
            </a:r>
            <a:r>
              <a:rPr sz="1800" spc="-5" dirty="0">
                <a:latin typeface="Calibri"/>
                <a:cs typeface="Calibri"/>
              </a:rPr>
              <a:t> pasien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paliatif.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296155" y="4392167"/>
            <a:ext cx="4585970" cy="2299970"/>
            <a:chOff x="4296155" y="4392167"/>
            <a:chExt cx="4585970" cy="2299970"/>
          </a:xfrm>
        </p:grpSpPr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96155" y="4392167"/>
              <a:ext cx="4585715" cy="22997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75403" y="4471415"/>
              <a:ext cx="4480559" cy="22067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3399" y="4419599"/>
              <a:ext cx="4495800" cy="22098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343399" y="4419599"/>
              <a:ext cx="4495800" cy="2209800"/>
            </a:xfrm>
            <a:custGeom>
              <a:avLst/>
              <a:gdLst/>
              <a:ahLst/>
              <a:cxnLst/>
              <a:rect l="l" t="t" r="r" b="b"/>
              <a:pathLst>
                <a:path w="4495800" h="2209800">
                  <a:moveTo>
                    <a:pt x="0" y="368300"/>
                  </a:moveTo>
                  <a:lnTo>
                    <a:pt x="2868" y="322091"/>
                  </a:lnTo>
                  <a:lnTo>
                    <a:pt x="11245" y="277599"/>
                  </a:lnTo>
                  <a:lnTo>
                    <a:pt x="24784" y="235166"/>
                  </a:lnTo>
                  <a:lnTo>
                    <a:pt x="43142" y="195139"/>
                  </a:lnTo>
                  <a:lnTo>
                    <a:pt x="65974" y="157861"/>
                  </a:lnTo>
                  <a:lnTo>
                    <a:pt x="92934" y="123678"/>
                  </a:lnTo>
                  <a:lnTo>
                    <a:pt x="123678" y="92934"/>
                  </a:lnTo>
                  <a:lnTo>
                    <a:pt x="157861" y="65974"/>
                  </a:lnTo>
                  <a:lnTo>
                    <a:pt x="195139" y="43142"/>
                  </a:lnTo>
                  <a:lnTo>
                    <a:pt x="235166" y="24784"/>
                  </a:lnTo>
                  <a:lnTo>
                    <a:pt x="277599" y="11245"/>
                  </a:lnTo>
                  <a:lnTo>
                    <a:pt x="322091" y="2868"/>
                  </a:lnTo>
                  <a:lnTo>
                    <a:pt x="368300" y="0"/>
                  </a:lnTo>
                  <a:lnTo>
                    <a:pt x="4127500" y="0"/>
                  </a:lnTo>
                  <a:lnTo>
                    <a:pt x="4173708" y="2868"/>
                  </a:lnTo>
                  <a:lnTo>
                    <a:pt x="4218200" y="11245"/>
                  </a:lnTo>
                  <a:lnTo>
                    <a:pt x="4260633" y="24784"/>
                  </a:lnTo>
                  <a:lnTo>
                    <a:pt x="4300660" y="43142"/>
                  </a:lnTo>
                  <a:lnTo>
                    <a:pt x="4337938" y="65974"/>
                  </a:lnTo>
                  <a:lnTo>
                    <a:pt x="4372121" y="92934"/>
                  </a:lnTo>
                  <a:lnTo>
                    <a:pt x="4402865" y="123678"/>
                  </a:lnTo>
                  <a:lnTo>
                    <a:pt x="4429825" y="157861"/>
                  </a:lnTo>
                  <a:lnTo>
                    <a:pt x="4452657" y="195139"/>
                  </a:lnTo>
                  <a:lnTo>
                    <a:pt x="4471015" y="235166"/>
                  </a:lnTo>
                  <a:lnTo>
                    <a:pt x="4484554" y="277599"/>
                  </a:lnTo>
                  <a:lnTo>
                    <a:pt x="4492931" y="322091"/>
                  </a:lnTo>
                  <a:lnTo>
                    <a:pt x="4495800" y="368300"/>
                  </a:lnTo>
                  <a:lnTo>
                    <a:pt x="4495800" y="1841487"/>
                  </a:lnTo>
                  <a:lnTo>
                    <a:pt x="4492931" y="1887688"/>
                  </a:lnTo>
                  <a:lnTo>
                    <a:pt x="4484554" y="1932176"/>
                  </a:lnTo>
                  <a:lnTo>
                    <a:pt x="4471015" y="1974606"/>
                  </a:lnTo>
                  <a:lnTo>
                    <a:pt x="4452657" y="2014634"/>
                  </a:lnTo>
                  <a:lnTo>
                    <a:pt x="4429825" y="2051913"/>
                  </a:lnTo>
                  <a:lnTo>
                    <a:pt x="4402865" y="2086099"/>
                  </a:lnTo>
                  <a:lnTo>
                    <a:pt x="4372121" y="2116847"/>
                  </a:lnTo>
                  <a:lnTo>
                    <a:pt x="4337938" y="2143811"/>
                  </a:lnTo>
                  <a:lnTo>
                    <a:pt x="4300660" y="2166646"/>
                  </a:lnTo>
                  <a:lnTo>
                    <a:pt x="4260633" y="2185008"/>
                  </a:lnTo>
                  <a:lnTo>
                    <a:pt x="4218200" y="2198551"/>
                  </a:lnTo>
                  <a:lnTo>
                    <a:pt x="4173708" y="2206930"/>
                  </a:lnTo>
                  <a:lnTo>
                    <a:pt x="4127500" y="2209800"/>
                  </a:lnTo>
                  <a:lnTo>
                    <a:pt x="368300" y="2209800"/>
                  </a:lnTo>
                  <a:lnTo>
                    <a:pt x="322091" y="2206930"/>
                  </a:lnTo>
                  <a:lnTo>
                    <a:pt x="277599" y="2198551"/>
                  </a:lnTo>
                  <a:lnTo>
                    <a:pt x="235166" y="2185008"/>
                  </a:lnTo>
                  <a:lnTo>
                    <a:pt x="195139" y="2166646"/>
                  </a:lnTo>
                  <a:lnTo>
                    <a:pt x="157861" y="2143811"/>
                  </a:lnTo>
                  <a:lnTo>
                    <a:pt x="123678" y="2116847"/>
                  </a:lnTo>
                  <a:lnTo>
                    <a:pt x="92934" y="2086099"/>
                  </a:lnTo>
                  <a:lnTo>
                    <a:pt x="65974" y="2051913"/>
                  </a:lnTo>
                  <a:lnTo>
                    <a:pt x="43142" y="2014634"/>
                  </a:lnTo>
                  <a:lnTo>
                    <a:pt x="24784" y="1974606"/>
                  </a:lnTo>
                  <a:lnTo>
                    <a:pt x="11245" y="1932176"/>
                  </a:lnTo>
                  <a:lnTo>
                    <a:pt x="2868" y="1887688"/>
                  </a:lnTo>
                  <a:lnTo>
                    <a:pt x="0" y="1841487"/>
                  </a:lnTo>
                  <a:lnTo>
                    <a:pt x="0" y="368300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543805" y="4537329"/>
            <a:ext cx="409575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Euthanasia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adalah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dengan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sengaja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tidak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melakukan </a:t>
            </a:r>
            <a:r>
              <a:rPr sz="1800" spc="-5" dirty="0">
                <a:latin typeface="Calibri"/>
                <a:cs typeface="Calibri"/>
              </a:rPr>
              <a:t>sesuatu untuk </a:t>
            </a:r>
            <a:r>
              <a:rPr sz="1800" dirty="0">
                <a:latin typeface="Calibri"/>
                <a:cs typeface="Calibri"/>
              </a:rPr>
              <a:t>memperpanjang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hidup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seseorang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pasien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atau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sengaja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melakukan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sesuatu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memperpendek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hidup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atau</a:t>
            </a:r>
            <a:r>
              <a:rPr sz="1800" spc="-5" dirty="0">
                <a:latin typeface="Calibri"/>
                <a:cs typeface="Calibri"/>
              </a:rPr>
              <a:t> mengakhiri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hidup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seorang </a:t>
            </a:r>
            <a:r>
              <a:rPr sz="1800" spc="-5" dirty="0">
                <a:latin typeface="Calibri"/>
                <a:cs typeface="Calibri"/>
              </a:rPr>
              <a:t> pasien,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dan </a:t>
            </a:r>
            <a:r>
              <a:rPr sz="1800" dirty="0">
                <a:latin typeface="Calibri"/>
                <a:cs typeface="Calibri"/>
              </a:rPr>
              <a:t>ini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dilakukan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untuk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kepentingan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pasien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sendiri.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7C20F5C-2693-CC9E-6488-0390C7BBC2B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19627" y="3442588"/>
            <a:ext cx="1358645" cy="1559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65455"/>
            <a:ext cx="7591425" cy="44371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00"/>
                </a:solidFill>
              </a:rPr>
              <a:t>KAJIAN</a:t>
            </a:r>
            <a:r>
              <a:rPr sz="2800" b="1" spc="-15" dirty="0">
                <a:solidFill>
                  <a:srgbClr val="000000"/>
                </a:solidFill>
              </a:rPr>
              <a:t> </a:t>
            </a:r>
            <a:r>
              <a:rPr sz="2800" b="1" spc="-5" dirty="0">
                <a:solidFill>
                  <a:srgbClr val="000000"/>
                </a:solidFill>
              </a:rPr>
              <a:t>ETIK</a:t>
            </a:r>
            <a:r>
              <a:rPr sz="2800" b="1" spc="-10" dirty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</a:rPr>
              <a:t>TENTANG</a:t>
            </a:r>
            <a:r>
              <a:rPr sz="2800" b="1" spc="-5" dirty="0">
                <a:solidFill>
                  <a:srgbClr val="000000"/>
                </a:solidFill>
              </a:rPr>
              <a:t> </a:t>
            </a:r>
            <a:r>
              <a:rPr sz="2800" b="1" dirty="0">
                <a:solidFill>
                  <a:srgbClr val="000000"/>
                </a:solidFill>
              </a:rPr>
              <a:t>PERAWATAN</a:t>
            </a:r>
            <a:r>
              <a:rPr sz="2800" b="1" spc="-35" dirty="0">
                <a:solidFill>
                  <a:srgbClr val="000000"/>
                </a:solidFill>
              </a:rPr>
              <a:t> </a:t>
            </a:r>
            <a:r>
              <a:rPr sz="2800" b="1" spc="-5" dirty="0">
                <a:solidFill>
                  <a:srgbClr val="000000"/>
                </a:solidFill>
              </a:rPr>
              <a:t>PALATIF</a:t>
            </a:r>
            <a:endParaRPr sz="2800" b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043" y="2112264"/>
            <a:ext cx="2890266" cy="22197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2699131"/>
            <a:ext cx="2023745" cy="94106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Prinsip </a:t>
            </a:r>
            <a:r>
              <a:rPr sz="2000" b="1" dirty="0">
                <a:latin typeface="Calibri"/>
                <a:cs typeface="Calibri"/>
              </a:rPr>
              <a:t>dasar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perawatan </a:t>
            </a:r>
            <a:r>
              <a:rPr sz="2000" b="1" spc="-5" dirty="0">
                <a:latin typeface="Calibri"/>
                <a:cs typeface="Calibri"/>
              </a:rPr>
              <a:t>paliatif: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Rasjidi,2010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6808" y="3694163"/>
            <a:ext cx="5236845" cy="2961640"/>
            <a:chOff x="3416808" y="3694163"/>
            <a:chExt cx="5236845" cy="29616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6" y="6144767"/>
              <a:ext cx="5195315" cy="3947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6808" y="6094476"/>
              <a:ext cx="2543556" cy="560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6172200"/>
              <a:ext cx="5105400" cy="304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05200" y="6172200"/>
              <a:ext cx="5105400" cy="304800"/>
            </a:xfrm>
            <a:custGeom>
              <a:avLst/>
              <a:gdLst/>
              <a:ahLst/>
              <a:cxnLst/>
              <a:rect l="l" t="t" r="r" b="b"/>
              <a:pathLst>
                <a:path w="5105400" h="304800">
                  <a:moveTo>
                    <a:pt x="0" y="304800"/>
                  </a:moveTo>
                  <a:lnTo>
                    <a:pt x="5105400" y="3048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6" y="5763767"/>
              <a:ext cx="5195315" cy="3947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6808" y="5713476"/>
              <a:ext cx="3608832" cy="5608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5791200"/>
              <a:ext cx="5105400" cy="30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05200" y="5791200"/>
              <a:ext cx="5105400" cy="304800"/>
            </a:xfrm>
            <a:custGeom>
              <a:avLst/>
              <a:gdLst/>
              <a:ahLst/>
              <a:cxnLst/>
              <a:rect l="l" t="t" r="r" b="b"/>
              <a:pathLst>
                <a:path w="5105400" h="304800">
                  <a:moveTo>
                    <a:pt x="0" y="304800"/>
                  </a:moveTo>
                  <a:lnTo>
                    <a:pt x="5105400" y="3048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6" y="5382767"/>
              <a:ext cx="5195315" cy="3947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6808" y="5332476"/>
              <a:ext cx="3820667" cy="560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5410200"/>
              <a:ext cx="5105400" cy="3048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05200" y="5410200"/>
              <a:ext cx="5105400" cy="304800"/>
            </a:xfrm>
            <a:custGeom>
              <a:avLst/>
              <a:gdLst/>
              <a:ahLst/>
              <a:cxnLst/>
              <a:rect l="l" t="t" r="r" b="b"/>
              <a:pathLst>
                <a:path w="5105400" h="304800">
                  <a:moveTo>
                    <a:pt x="0" y="304800"/>
                  </a:moveTo>
                  <a:lnTo>
                    <a:pt x="5105400" y="3048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6" y="5001729"/>
              <a:ext cx="5195315" cy="3947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16808" y="4951463"/>
              <a:ext cx="3540251" cy="560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5029200"/>
              <a:ext cx="5105400" cy="3048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05200" y="5029200"/>
              <a:ext cx="5105400" cy="304800"/>
            </a:xfrm>
            <a:custGeom>
              <a:avLst/>
              <a:gdLst/>
              <a:ahLst/>
              <a:cxnLst/>
              <a:rect l="l" t="t" r="r" b="b"/>
              <a:pathLst>
                <a:path w="5105400" h="304800">
                  <a:moveTo>
                    <a:pt x="0" y="304800"/>
                  </a:moveTo>
                  <a:lnTo>
                    <a:pt x="5105400" y="3048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956" y="4620729"/>
              <a:ext cx="5195315" cy="39475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6808" y="4570463"/>
              <a:ext cx="4456176" cy="5608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4648200"/>
              <a:ext cx="5105400" cy="304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05200" y="4648200"/>
              <a:ext cx="5105400" cy="304800"/>
            </a:xfrm>
            <a:custGeom>
              <a:avLst/>
              <a:gdLst/>
              <a:ahLst/>
              <a:cxnLst/>
              <a:rect l="l" t="t" r="r" b="b"/>
              <a:pathLst>
                <a:path w="5105400" h="304800">
                  <a:moveTo>
                    <a:pt x="0" y="304800"/>
                  </a:moveTo>
                  <a:lnTo>
                    <a:pt x="5105400" y="3048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4163567"/>
              <a:ext cx="5195315" cy="4709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6808" y="4151363"/>
              <a:ext cx="4719828" cy="5608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4190999"/>
              <a:ext cx="5105400" cy="381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05200" y="4190999"/>
              <a:ext cx="5105400" cy="381000"/>
            </a:xfrm>
            <a:custGeom>
              <a:avLst/>
              <a:gdLst/>
              <a:ahLst/>
              <a:cxnLst/>
              <a:rect l="l" t="t" r="r" b="b"/>
              <a:pathLst>
                <a:path w="5105400" h="381000">
                  <a:moveTo>
                    <a:pt x="0" y="381000"/>
                  </a:moveTo>
                  <a:lnTo>
                    <a:pt x="5105400" y="3810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3706367"/>
              <a:ext cx="5195315" cy="4709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16808" y="3694163"/>
              <a:ext cx="4023360" cy="5608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3733799"/>
              <a:ext cx="5105400" cy="3810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505200" y="3733799"/>
              <a:ext cx="5105400" cy="381000"/>
            </a:xfrm>
            <a:custGeom>
              <a:avLst/>
              <a:gdLst/>
              <a:ahLst/>
              <a:cxnLst/>
              <a:rect l="l" t="t" r="r" b="b"/>
              <a:pathLst>
                <a:path w="5105400" h="381000">
                  <a:moveTo>
                    <a:pt x="0" y="381000"/>
                  </a:moveTo>
                  <a:lnTo>
                    <a:pt x="5105400" y="3810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84575" y="3760089"/>
            <a:ext cx="4343400" cy="270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241300" algn="l"/>
              </a:tabLst>
            </a:pPr>
            <a:r>
              <a:rPr sz="1800" b="1" dirty="0">
                <a:latin typeface="Calibri"/>
                <a:cs typeface="Calibri"/>
              </a:rPr>
              <a:t>Aspek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klinis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perawatan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sesuai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AutoNum type="arabicPeriod" startAt="7"/>
              <a:tabLst>
                <a:tab pos="241300" algn="l"/>
              </a:tabLst>
            </a:pPr>
            <a:r>
              <a:rPr sz="1800" b="1" spc="-20" dirty="0">
                <a:latin typeface="Calibri"/>
                <a:cs typeface="Calibri"/>
              </a:rPr>
              <a:t>Perawatan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komprehensif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terkoordinasi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40"/>
              </a:spcBef>
              <a:buAutoNum type="arabicPeriod" startAt="7"/>
              <a:tabLst>
                <a:tab pos="241300" algn="l"/>
              </a:tabLst>
            </a:pPr>
            <a:r>
              <a:rPr sz="1800" b="1" spc="-5" dirty="0">
                <a:latin typeface="Calibri"/>
                <a:cs typeface="Calibri"/>
              </a:rPr>
              <a:t>Kualitas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perawatan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Sebaik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mungkin</a:t>
            </a:r>
            <a:endParaRPr sz="1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AutoNum type="arabicPeriod" startAt="7"/>
              <a:tabLst>
                <a:tab pos="357505" algn="l"/>
              </a:tabLst>
            </a:pPr>
            <a:r>
              <a:rPr sz="1800" b="1" spc="-10" dirty="0">
                <a:latin typeface="Calibri"/>
                <a:cs typeface="Calibri"/>
              </a:rPr>
              <a:t>Perwatan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yang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berkelanjutan.</a:t>
            </a:r>
            <a:endParaRPr sz="1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AutoNum type="arabicPeriod" startAt="7"/>
              <a:tabLst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Mencegah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terjadinya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kegawatan</a:t>
            </a:r>
            <a:endParaRPr sz="1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AutoNum type="arabicPeriod" startAt="7"/>
              <a:tabLst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Bantuan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kepada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perawat</a:t>
            </a:r>
            <a:endParaRPr sz="1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840"/>
              </a:spcBef>
              <a:buAutoNum type="arabicPeriod" startAt="7"/>
              <a:tabLst>
                <a:tab pos="357505" algn="l"/>
              </a:tabLst>
            </a:pPr>
            <a:r>
              <a:rPr sz="1800" b="1" spc="-10" dirty="0">
                <a:latin typeface="Calibri"/>
                <a:cs typeface="Calibri"/>
              </a:rPr>
              <a:t>Pemeriksaan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ulang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16808" y="2779763"/>
            <a:ext cx="5236845" cy="561340"/>
            <a:chOff x="3416808" y="2779763"/>
            <a:chExt cx="5236845" cy="56134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2791967"/>
              <a:ext cx="5195315" cy="47091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6808" y="2779763"/>
              <a:ext cx="4488180" cy="56084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2819399"/>
              <a:ext cx="5105400" cy="3810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505200" y="2819399"/>
              <a:ext cx="5105400" cy="381000"/>
            </a:xfrm>
            <a:custGeom>
              <a:avLst/>
              <a:gdLst/>
              <a:ahLst/>
              <a:cxnLst/>
              <a:rect l="l" t="t" r="r" b="b"/>
              <a:pathLst>
                <a:path w="5105400" h="381000">
                  <a:moveTo>
                    <a:pt x="0" y="381000"/>
                  </a:moveTo>
                  <a:lnTo>
                    <a:pt x="5105400" y="3810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84575" y="2845434"/>
            <a:ext cx="4157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5.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Memilih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tempat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dilakukannya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perawatan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16808" y="3236963"/>
            <a:ext cx="5236845" cy="561340"/>
            <a:chOff x="3416808" y="3236963"/>
            <a:chExt cx="5236845" cy="561340"/>
          </a:xfrm>
        </p:grpSpPr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3249167"/>
              <a:ext cx="5195315" cy="4709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6808" y="3236963"/>
              <a:ext cx="1684019" cy="5608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3276599"/>
              <a:ext cx="5105400" cy="38100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505200" y="3276600"/>
            <a:ext cx="5105400" cy="3810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latin typeface="Calibri"/>
                <a:cs typeface="Calibri"/>
              </a:rPr>
              <a:t>6.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Komunikasi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16808" y="950963"/>
            <a:ext cx="5236845" cy="1932939"/>
            <a:chOff x="3416808" y="950963"/>
            <a:chExt cx="5236845" cy="1932939"/>
          </a:xfrm>
        </p:grpSpPr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2334767"/>
              <a:ext cx="5195315" cy="4709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6808" y="2322563"/>
              <a:ext cx="1720595" cy="5608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2362200"/>
              <a:ext cx="5105400" cy="3810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05200" y="2362200"/>
              <a:ext cx="5105400" cy="381000"/>
            </a:xfrm>
            <a:custGeom>
              <a:avLst/>
              <a:gdLst/>
              <a:ahLst/>
              <a:cxnLst/>
              <a:rect l="l" t="t" r="r" b="b"/>
              <a:pathLst>
                <a:path w="5105400" h="381000">
                  <a:moveTo>
                    <a:pt x="0" y="381000"/>
                  </a:moveTo>
                  <a:lnTo>
                    <a:pt x="5105400" y="3810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963167"/>
              <a:ext cx="5195315" cy="47091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16808" y="950963"/>
              <a:ext cx="3375660" cy="5608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990599"/>
              <a:ext cx="5105400" cy="38100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505200" y="990600"/>
            <a:ext cx="5105400" cy="3810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Calibri"/>
                <a:cs typeface="Calibri"/>
              </a:rPr>
              <a:t>1.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Sikap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peduli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terhadap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pasien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3416808" y="1865363"/>
            <a:ext cx="5236845" cy="561340"/>
            <a:chOff x="3416808" y="1865363"/>
            <a:chExt cx="5236845" cy="56134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1877567"/>
              <a:ext cx="5195315" cy="47091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16808" y="1865363"/>
              <a:ext cx="3163824" cy="56084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1904999"/>
              <a:ext cx="5105400" cy="38100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505200" y="1904999"/>
              <a:ext cx="5105400" cy="381000"/>
            </a:xfrm>
            <a:custGeom>
              <a:avLst/>
              <a:gdLst/>
              <a:ahLst/>
              <a:cxnLst/>
              <a:rect l="l" t="t" r="r" b="b"/>
              <a:pathLst>
                <a:path w="5105400" h="381000">
                  <a:moveTo>
                    <a:pt x="0" y="381000"/>
                  </a:moveTo>
                  <a:lnTo>
                    <a:pt x="5105400" y="381000"/>
                  </a:lnTo>
                  <a:lnTo>
                    <a:pt x="51054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84575" y="1930349"/>
            <a:ext cx="278765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41300" algn="l"/>
              </a:tabLst>
            </a:pPr>
            <a:r>
              <a:rPr sz="1800" b="1" spc="-10" dirty="0">
                <a:latin typeface="Calibri"/>
                <a:cs typeface="Calibri"/>
              </a:rPr>
              <a:t>Pertimbangan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kebudayaan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AutoNum type="arabicPeriod" startAt="3"/>
              <a:tabLst>
                <a:tab pos="241300" algn="l"/>
              </a:tabLst>
            </a:pPr>
            <a:r>
              <a:rPr sz="1800" b="1" spc="-10" dirty="0">
                <a:latin typeface="Calibri"/>
                <a:cs typeface="Calibri"/>
              </a:rPr>
              <a:t>Persetujuan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416808" y="1408163"/>
            <a:ext cx="5236845" cy="561340"/>
            <a:chOff x="3416808" y="1408163"/>
            <a:chExt cx="5236845" cy="561340"/>
          </a:xfrm>
        </p:grpSpPr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956" y="1420367"/>
              <a:ext cx="5195315" cy="47091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16808" y="1408163"/>
              <a:ext cx="4861560" cy="56084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5200" y="1447799"/>
              <a:ext cx="5105400" cy="381000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505200" y="1447800"/>
            <a:ext cx="5105400" cy="3810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Calibri"/>
                <a:cs typeface="Calibri"/>
              </a:rPr>
              <a:t>2.</a:t>
            </a:r>
            <a:r>
              <a:rPr sz="1800" b="1" spc="-10" dirty="0">
                <a:latin typeface="Calibri"/>
                <a:cs typeface="Calibri"/>
              </a:rPr>
              <a:t> Menganggap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pasien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sebagai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seorang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individu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47D26C8-C356-159A-2AD9-A030E22B55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9198" y="4357726"/>
            <a:ext cx="1827496" cy="2086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45110"/>
            <a:ext cx="4036060" cy="6350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00"/>
                </a:solidFill>
              </a:rPr>
              <a:t>Lanjutan…</a:t>
            </a:r>
            <a:endParaRPr sz="4000" b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3" y="2417064"/>
            <a:ext cx="3225546" cy="19149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140" y="3138042"/>
            <a:ext cx="2358390" cy="3911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Prinsip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–Prisip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Etik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87367" y="2182367"/>
            <a:ext cx="4642485" cy="699770"/>
            <a:chOff x="4087367" y="2182367"/>
            <a:chExt cx="4642485" cy="6997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5" y="2182367"/>
              <a:ext cx="4585715" cy="6995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7367" y="2263114"/>
              <a:ext cx="4390644" cy="6141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9" y="2209799"/>
              <a:ext cx="4495800" cy="6096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91000" y="2209800"/>
            <a:ext cx="4495800" cy="609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75"/>
              </a:spcBef>
            </a:pPr>
            <a:r>
              <a:rPr sz="2000" b="1" dirty="0">
                <a:latin typeface="Calibri"/>
                <a:cs typeface="Calibri"/>
              </a:rPr>
              <a:t>2.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maleficienci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(tidak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merugikan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87367" y="2868180"/>
            <a:ext cx="4642485" cy="775970"/>
            <a:chOff x="4087367" y="2868180"/>
            <a:chExt cx="4642485" cy="77597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755" y="2868180"/>
              <a:ext cx="4585715" cy="775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7367" y="2987014"/>
              <a:ext cx="2816351" cy="614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0999" y="2895600"/>
              <a:ext cx="4495800" cy="6858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91000" y="2895600"/>
            <a:ext cx="4495800" cy="6858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75"/>
              </a:spcBef>
            </a:pPr>
            <a:r>
              <a:rPr sz="2000" b="1" dirty="0">
                <a:latin typeface="Calibri"/>
                <a:cs typeface="Calibri"/>
              </a:rPr>
              <a:t>3.</a:t>
            </a:r>
            <a:r>
              <a:rPr sz="2000" b="1" spc="-20" dirty="0">
                <a:latin typeface="Calibri"/>
                <a:cs typeface="Calibri"/>
              </a:rPr>
              <a:t> Veracity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kejujuran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87367" y="1485695"/>
            <a:ext cx="4642485" cy="775970"/>
            <a:chOff x="4087367" y="1420380"/>
            <a:chExt cx="4642485" cy="7759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3755" y="1420380"/>
              <a:ext cx="4585715" cy="775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7367" y="1539214"/>
              <a:ext cx="2918460" cy="61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0999" y="1447800"/>
              <a:ext cx="4495800" cy="6858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191000" y="1447800"/>
            <a:ext cx="4495800" cy="6858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70"/>
              </a:spcBef>
            </a:pPr>
            <a:r>
              <a:rPr sz="2000" b="1" dirty="0">
                <a:latin typeface="Calibri"/>
                <a:cs typeface="Calibri"/>
              </a:rPr>
              <a:t>1.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Autonomy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(otonomi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87367" y="3630167"/>
            <a:ext cx="4642485" cy="699770"/>
            <a:chOff x="4087367" y="3630167"/>
            <a:chExt cx="4642485" cy="69977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5" y="3630167"/>
              <a:ext cx="4585715" cy="6995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7367" y="3710914"/>
              <a:ext cx="3657599" cy="61419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9" y="3657599"/>
              <a:ext cx="4495800" cy="6096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91000" y="3657600"/>
            <a:ext cx="4495800" cy="609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75"/>
              </a:spcBef>
            </a:pPr>
            <a:r>
              <a:rPr sz="2000" b="1" dirty="0">
                <a:latin typeface="Calibri"/>
                <a:cs typeface="Calibri"/>
              </a:rPr>
              <a:t>4.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Beneficienec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5" dirty="0">
                <a:latin typeface="Calibri"/>
                <a:cs typeface="Calibri"/>
              </a:rPr>
              <a:t> berbuat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baik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87367" y="4315967"/>
            <a:ext cx="4642485" cy="699770"/>
            <a:chOff x="4087367" y="4315967"/>
            <a:chExt cx="4642485" cy="699770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5" y="4315967"/>
              <a:ext cx="4585715" cy="6995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7367" y="4396714"/>
              <a:ext cx="2564891" cy="61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9" y="4343399"/>
              <a:ext cx="4495800" cy="6096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191000" y="4343400"/>
            <a:ext cx="4495800" cy="609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75"/>
              </a:spcBef>
            </a:pPr>
            <a:r>
              <a:rPr sz="2000" b="1" dirty="0">
                <a:latin typeface="Calibri"/>
                <a:cs typeface="Calibri"/>
              </a:rPr>
              <a:t>5.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Justice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keadilan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087367" y="5001767"/>
            <a:ext cx="4642485" cy="699770"/>
            <a:chOff x="4087367" y="5001767"/>
            <a:chExt cx="4642485" cy="699770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5" y="5001767"/>
              <a:ext cx="4585715" cy="69951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7367" y="5082539"/>
              <a:ext cx="3936491" cy="6141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9" y="5029199"/>
              <a:ext cx="4495800" cy="60960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191000" y="5029200"/>
            <a:ext cx="4495800" cy="609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Calibri"/>
                <a:cs typeface="Calibri"/>
              </a:rPr>
              <a:t>6.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Kerahasiaaan</a:t>
            </a:r>
            <a:r>
              <a:rPr sz="2000" b="1" dirty="0">
                <a:latin typeface="Calibri"/>
                <a:cs typeface="Calibri"/>
              </a:rPr>
              <a:t> (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Confidentiality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087367" y="5687567"/>
            <a:ext cx="4642485" cy="699770"/>
            <a:chOff x="4087367" y="5687567"/>
            <a:chExt cx="4642485" cy="699770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3755" y="5687567"/>
              <a:ext cx="4585715" cy="6995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7367" y="5768339"/>
              <a:ext cx="3785616" cy="6141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90999" y="5714999"/>
              <a:ext cx="4495800" cy="60960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191000" y="5715000"/>
            <a:ext cx="4495800" cy="60960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Calibri"/>
                <a:cs typeface="Calibri"/>
              </a:rPr>
              <a:t>7.</a:t>
            </a:r>
            <a:r>
              <a:rPr sz="2000" b="1" spc="-10" dirty="0">
                <a:latin typeface="Calibri"/>
                <a:cs typeface="Calibri"/>
              </a:rPr>
              <a:t> Akuntabilitas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(accountability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8471FCC-3178-93C2-1F14-6D3C85F93C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425" y="4303685"/>
            <a:ext cx="2231329" cy="20606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22F3-1ED7-B474-A414-938B96FE01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Penerapan</a:t>
            </a:r>
            <a:r>
              <a:rPr lang="en-US" b="1" dirty="0"/>
              <a:t> Prinsip2 </a:t>
            </a:r>
            <a:r>
              <a:rPr lang="en-US" b="1" dirty="0" err="1"/>
              <a:t>Etik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Paliatif</a:t>
            </a:r>
            <a:r>
              <a:rPr lang="en-US" b="1" dirty="0"/>
              <a:t>?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1CFC-6A65-5421-D100-E345803B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70608"/>
            <a:ext cx="2479808" cy="31015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040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D834-58D5-0186-99C8-4EC87DA2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04800"/>
            <a:ext cx="7680960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entury" panose="02040604050505020304" pitchFamily="18" charset="0"/>
              </a:rPr>
              <a:t>Penerapan</a:t>
            </a: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err="1">
                <a:latin typeface="Century" panose="02040604050505020304" pitchFamily="18" charset="0"/>
              </a:rPr>
              <a:t>Etik</a:t>
            </a: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err="1">
                <a:latin typeface="Century" panose="02040604050505020304" pitchFamily="18" charset="0"/>
              </a:rPr>
              <a:t>dalam</a:t>
            </a:r>
            <a:r>
              <a:rPr lang="en-US" b="1" dirty="0">
                <a:latin typeface="Century" panose="02040604050505020304" pitchFamily="18" charset="0"/>
              </a:rPr>
              <a:t> </a:t>
            </a:r>
            <a:br>
              <a:rPr lang="en-US" b="1" dirty="0">
                <a:latin typeface="Century" panose="02040604050505020304" pitchFamily="18" charset="0"/>
              </a:rPr>
            </a:br>
            <a:r>
              <a:rPr lang="en-US" b="1" dirty="0" err="1">
                <a:latin typeface="Century" panose="02040604050505020304" pitchFamily="18" charset="0"/>
              </a:rPr>
              <a:t>Perawatan</a:t>
            </a: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err="1">
                <a:latin typeface="Century" panose="02040604050505020304" pitchFamily="18" charset="0"/>
              </a:rPr>
              <a:t>Paliatif</a:t>
            </a:r>
            <a:r>
              <a:rPr lang="en-US" b="1" dirty="0">
                <a:latin typeface="Century" panose="02040604050505020304" pitchFamily="18" charset="0"/>
              </a:rPr>
              <a:t> </a:t>
            </a:r>
            <a:endParaRPr lang="en-ID" b="1" dirty="0">
              <a:latin typeface="Century" panose="020406040505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5F7DE-36FE-E75C-0E89-F1E1EADF3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71600"/>
            <a:ext cx="3657600" cy="5334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Autonomy </a:t>
            </a:r>
            <a:endParaRPr lang="en-ID" sz="28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8C853-705F-BACD-59C8-E5ACAA4AB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1905000"/>
            <a:ext cx="3657600" cy="4495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1900" b="1" dirty="0" err="1"/>
              <a:t>Prinsip</a:t>
            </a:r>
            <a:r>
              <a:rPr lang="en-US" sz="1900" b="1" dirty="0"/>
              <a:t> </a:t>
            </a:r>
            <a:r>
              <a:rPr lang="en-US" sz="1900" b="1" dirty="0" err="1"/>
              <a:t>otonomi</a:t>
            </a:r>
            <a:r>
              <a:rPr lang="en-US" sz="1900" b="1" dirty="0"/>
              <a:t> di </a:t>
            </a:r>
            <a:r>
              <a:rPr lang="en-US" sz="1900" b="1" dirty="0" err="1"/>
              <a:t>dasarkan</a:t>
            </a:r>
            <a:r>
              <a:rPr lang="en-US" sz="1900" b="1" dirty="0"/>
              <a:t> pada </a:t>
            </a:r>
            <a:r>
              <a:rPr lang="en-US" sz="1900" b="1" dirty="0" err="1"/>
              <a:t>keyakinan</a:t>
            </a:r>
            <a:r>
              <a:rPr lang="en-US" sz="1900" b="1" dirty="0"/>
              <a:t> </a:t>
            </a:r>
            <a:r>
              <a:rPr lang="en-US" sz="1900" b="1" dirty="0" err="1"/>
              <a:t>bahwa</a:t>
            </a:r>
            <a:r>
              <a:rPr lang="en-US" sz="1900" b="1" dirty="0"/>
              <a:t> </a:t>
            </a:r>
            <a:r>
              <a:rPr lang="en-US" sz="1900" b="1" dirty="0" err="1"/>
              <a:t>kita</a:t>
            </a:r>
            <a:r>
              <a:rPr lang="en-US" sz="1900" b="1" dirty="0"/>
              <a:t> </a:t>
            </a:r>
            <a:r>
              <a:rPr lang="en-US" sz="1900" b="1" dirty="0" err="1"/>
              <a:t>mamou</a:t>
            </a:r>
            <a:r>
              <a:rPr lang="en-US" sz="1900" b="1" dirty="0"/>
              <a:t> </a:t>
            </a:r>
            <a:r>
              <a:rPr lang="en-US" sz="1900" b="1" dirty="0" err="1"/>
              <a:t>berpikir</a:t>
            </a:r>
            <a:r>
              <a:rPr lang="en-US" sz="1900" b="1" dirty="0"/>
              <a:t> </a:t>
            </a:r>
            <a:r>
              <a:rPr lang="en-US" sz="1900" b="1" dirty="0" err="1"/>
              <a:t>logis</a:t>
            </a:r>
            <a:r>
              <a:rPr lang="en-US" sz="1900" b="1" dirty="0"/>
              <a:t> dan </a:t>
            </a:r>
            <a:r>
              <a:rPr lang="en-US" sz="1900" b="1" dirty="0" err="1"/>
              <a:t>mampu</a:t>
            </a:r>
            <a:r>
              <a:rPr lang="en-US" sz="1900" b="1" dirty="0"/>
              <a:t> </a:t>
            </a:r>
            <a:r>
              <a:rPr lang="en-US" sz="1900" b="1" dirty="0" err="1"/>
              <a:t>membuat</a:t>
            </a:r>
            <a:r>
              <a:rPr lang="en-US" sz="1900" b="1" dirty="0"/>
              <a:t> </a:t>
            </a:r>
            <a:r>
              <a:rPr lang="en-US" sz="1900" b="1" dirty="0" err="1"/>
              <a:t>keputusan</a:t>
            </a:r>
            <a:r>
              <a:rPr lang="en-US" sz="1900" b="1" dirty="0"/>
              <a:t> </a:t>
            </a:r>
            <a:r>
              <a:rPr lang="en-US" sz="1900" b="1" dirty="0" err="1"/>
              <a:t>sendiri</a:t>
            </a:r>
            <a:r>
              <a:rPr lang="en-US" sz="1900" b="1" dirty="0"/>
              <a:t> </a:t>
            </a:r>
          </a:p>
          <a:p>
            <a:r>
              <a:rPr lang="en-US" sz="1900" b="1" dirty="0"/>
              <a:t>Orang </a:t>
            </a:r>
            <a:r>
              <a:rPr lang="en-US" sz="1900" b="1" dirty="0" err="1"/>
              <a:t>dewasa</a:t>
            </a:r>
            <a:r>
              <a:rPr lang="en-US" sz="1900" b="1" dirty="0"/>
              <a:t> di </a:t>
            </a:r>
            <a:r>
              <a:rPr lang="en-US" sz="1900" b="1" dirty="0" err="1"/>
              <a:t>anggap</a:t>
            </a:r>
            <a:r>
              <a:rPr lang="en-US" sz="1900" b="1" dirty="0"/>
              <a:t> </a:t>
            </a:r>
            <a:r>
              <a:rPr lang="en-US" sz="1900" b="1" dirty="0" err="1"/>
              <a:t>kompeten</a:t>
            </a:r>
            <a:r>
              <a:rPr lang="en-US" sz="1900" b="1" dirty="0"/>
              <a:t> dan </a:t>
            </a:r>
            <a:r>
              <a:rPr lang="en-US" sz="1900" b="1" dirty="0" err="1"/>
              <a:t>memiliki</a:t>
            </a:r>
            <a:r>
              <a:rPr lang="en-US" sz="1900" b="1" dirty="0"/>
              <a:t> </a:t>
            </a:r>
            <a:r>
              <a:rPr lang="en-US" sz="1900" b="1" dirty="0" err="1"/>
              <a:t>kekuatan</a:t>
            </a:r>
            <a:r>
              <a:rPr lang="en-US" sz="1900" b="1" dirty="0"/>
              <a:t> </a:t>
            </a:r>
            <a:r>
              <a:rPr lang="en-US" sz="1900" b="1" dirty="0" err="1"/>
              <a:t>membuat</a:t>
            </a:r>
            <a:r>
              <a:rPr lang="en-US" sz="1900" b="1" dirty="0"/>
              <a:t> dan </a:t>
            </a:r>
            <a:r>
              <a:rPr lang="en-US" sz="1900" b="1" dirty="0" err="1"/>
              <a:t>memiliki</a:t>
            </a:r>
            <a:r>
              <a:rPr lang="en-US" sz="1900" b="1" dirty="0"/>
              <a:t> </a:t>
            </a:r>
            <a:r>
              <a:rPr lang="en-US" sz="1900" b="1" dirty="0" err="1"/>
              <a:t>berbagai</a:t>
            </a:r>
            <a:r>
              <a:rPr lang="en-US" sz="1900" b="1" dirty="0"/>
              <a:t> </a:t>
            </a:r>
            <a:r>
              <a:rPr lang="en-US" sz="1900" b="1" dirty="0" err="1"/>
              <a:t>keputusan</a:t>
            </a:r>
            <a:r>
              <a:rPr lang="en-US" sz="1900" b="1" dirty="0"/>
              <a:t> </a:t>
            </a:r>
            <a:r>
              <a:rPr lang="en-US" sz="1900" b="1" dirty="0" err="1"/>
              <a:t>atau</a:t>
            </a:r>
            <a:r>
              <a:rPr lang="en-US" sz="1900" b="1" dirty="0"/>
              <a:t> </a:t>
            </a:r>
            <a:r>
              <a:rPr lang="en-US" sz="1900" b="1" dirty="0" err="1"/>
              <a:t>pilihan</a:t>
            </a:r>
            <a:r>
              <a:rPr lang="en-US" sz="1900" b="1" dirty="0"/>
              <a:t> </a:t>
            </a:r>
            <a:r>
              <a:rPr lang="en-US" sz="1900" b="1" dirty="0" err="1"/>
              <a:t>yg</a:t>
            </a:r>
            <a:r>
              <a:rPr lang="en-US" sz="1900" b="1" dirty="0"/>
              <a:t> </a:t>
            </a:r>
            <a:r>
              <a:rPr lang="en-US" sz="1900" b="1" dirty="0" err="1"/>
              <a:t>harus</a:t>
            </a:r>
            <a:r>
              <a:rPr lang="en-US" sz="1900" b="1" dirty="0"/>
              <a:t> </a:t>
            </a:r>
            <a:r>
              <a:rPr lang="en-US" sz="1900" b="1" dirty="0" err="1"/>
              <a:t>dihargai</a:t>
            </a:r>
            <a:r>
              <a:rPr lang="en-US" sz="1900" b="1" dirty="0"/>
              <a:t> oleh org lain </a:t>
            </a:r>
          </a:p>
          <a:p>
            <a:r>
              <a:rPr lang="en-US" sz="1900" b="1" dirty="0" err="1"/>
              <a:t>Prinsip</a:t>
            </a:r>
            <a:r>
              <a:rPr lang="en-US" sz="1900" b="1" dirty="0"/>
              <a:t> </a:t>
            </a:r>
            <a:r>
              <a:rPr lang="en-US" sz="1900" b="1" dirty="0" err="1"/>
              <a:t>otonomi</a:t>
            </a:r>
            <a:r>
              <a:rPr lang="en-US" sz="1900" b="1" dirty="0"/>
              <a:t> </a:t>
            </a:r>
            <a:r>
              <a:rPr lang="en-US" sz="1900" b="1" dirty="0" err="1"/>
              <a:t>merupakan</a:t>
            </a:r>
            <a:r>
              <a:rPr lang="en-US" sz="1900" b="1" dirty="0"/>
              <a:t> </a:t>
            </a:r>
            <a:r>
              <a:rPr lang="en-US" sz="1900" b="1" dirty="0" err="1"/>
              <a:t>bentuk</a:t>
            </a:r>
            <a:r>
              <a:rPr lang="en-US" sz="1900" b="1" dirty="0"/>
              <a:t> </a:t>
            </a:r>
            <a:r>
              <a:rPr lang="en-US" sz="1900" b="1" dirty="0" err="1"/>
              <a:t>respek</a:t>
            </a:r>
            <a:r>
              <a:rPr lang="en-US" sz="1900" b="1" dirty="0"/>
              <a:t> </a:t>
            </a:r>
            <a:r>
              <a:rPr lang="en-US" sz="1900" b="1" dirty="0" err="1"/>
              <a:t>terhadap</a:t>
            </a:r>
            <a:r>
              <a:rPr lang="en-US" sz="1900" b="1" dirty="0"/>
              <a:t> </a:t>
            </a:r>
            <a:r>
              <a:rPr lang="en-US" sz="1900" b="1" dirty="0" err="1"/>
              <a:t>seseorang</a:t>
            </a:r>
            <a:r>
              <a:rPr lang="en-US" sz="1900" b="1" dirty="0"/>
              <a:t> </a:t>
            </a:r>
            <a:r>
              <a:rPr lang="en-US" sz="1900" b="1" dirty="0" err="1"/>
              <a:t>atau</a:t>
            </a:r>
            <a:r>
              <a:rPr lang="en-US" sz="1900" b="1" dirty="0"/>
              <a:t> </a:t>
            </a:r>
            <a:r>
              <a:rPr lang="en-US" sz="1900" b="1" dirty="0" err="1"/>
              <a:t>dipandang</a:t>
            </a:r>
            <a:r>
              <a:rPr lang="en-US" sz="1900" b="1" dirty="0"/>
              <a:t> </a:t>
            </a:r>
            <a:r>
              <a:rPr lang="en-US" sz="1900" b="1" dirty="0" err="1"/>
              <a:t>sbg</a:t>
            </a:r>
            <a:r>
              <a:rPr lang="en-US" sz="1900" b="1" dirty="0"/>
              <a:t> </a:t>
            </a:r>
            <a:r>
              <a:rPr lang="en-US" sz="1900" b="1" dirty="0" err="1"/>
              <a:t>persetujuan</a:t>
            </a:r>
            <a:r>
              <a:rPr lang="en-US" sz="1900" b="1" dirty="0"/>
              <a:t> </a:t>
            </a:r>
            <a:r>
              <a:rPr lang="en-US" sz="1900" b="1" dirty="0" err="1"/>
              <a:t>tidak</a:t>
            </a:r>
            <a:r>
              <a:rPr lang="en-US" sz="1900" b="1" dirty="0"/>
              <a:t> </a:t>
            </a:r>
            <a:r>
              <a:rPr lang="en-US" sz="1900" b="1" dirty="0" err="1"/>
              <a:t>memaksa</a:t>
            </a:r>
            <a:r>
              <a:rPr lang="en-US" sz="1900" b="1" dirty="0"/>
              <a:t> dan </a:t>
            </a:r>
            <a:r>
              <a:rPr lang="en-US" sz="1900" b="1" dirty="0" err="1"/>
              <a:t>bertindak</a:t>
            </a:r>
            <a:r>
              <a:rPr lang="en-US" sz="1900" b="1" dirty="0"/>
              <a:t> </a:t>
            </a:r>
            <a:r>
              <a:rPr lang="en-US" sz="1900" b="1" dirty="0" err="1"/>
              <a:t>secara</a:t>
            </a:r>
            <a:r>
              <a:rPr lang="en-US" sz="1900" b="1" dirty="0"/>
              <a:t> </a:t>
            </a:r>
            <a:r>
              <a:rPr lang="en-US" sz="1900" b="1" dirty="0" err="1"/>
              <a:t>rasional</a:t>
            </a:r>
            <a:endParaRPr lang="en-US" sz="1900" b="1" dirty="0"/>
          </a:p>
          <a:p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377793-0BA3-5DE1-DCE1-BE2D5F13B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657600" cy="41281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Otonomi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kemandirian</a:t>
            </a:r>
            <a:r>
              <a:rPr lang="en-US" b="1" dirty="0"/>
              <a:t> dan </a:t>
            </a:r>
            <a:r>
              <a:rPr lang="en-US" b="1" dirty="0" err="1"/>
              <a:t>kebebasan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menuntut</a:t>
            </a:r>
            <a:r>
              <a:rPr lang="en-US" b="1" dirty="0"/>
              <a:t> </a:t>
            </a:r>
            <a:r>
              <a:rPr lang="en-US" b="1" dirty="0" err="1"/>
              <a:t>haknya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</a:p>
          <a:p>
            <a:r>
              <a:rPr lang="en-US" b="1" dirty="0"/>
              <a:t>Oleh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,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Pelayanan </a:t>
            </a:r>
            <a:r>
              <a:rPr lang="en-US" b="1" dirty="0" err="1"/>
              <a:t>paliatif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menghargai</a:t>
            </a:r>
            <a:r>
              <a:rPr lang="en-US" b="1" dirty="0"/>
              <a:t> hak2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dirinya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endParaRPr lang="en-ID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AC294-DD7C-479E-75DA-1D805D2D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038600"/>
            <a:ext cx="2408049" cy="2604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62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943D-84D0-6631-380C-979E2F79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43000"/>
            <a:ext cx="7680960" cy="914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Non Maleficence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)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8827-7BD8-A904-FA74-552C6C9FF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0" y="2286000"/>
            <a:ext cx="3657600" cy="3749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Pelayanan </a:t>
            </a:r>
            <a:r>
              <a:rPr lang="en-US" b="1" dirty="0" err="1"/>
              <a:t>paliatif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menimbulkan</a:t>
            </a:r>
            <a:r>
              <a:rPr lang="en-US" b="1" dirty="0"/>
              <a:t> </a:t>
            </a:r>
            <a:r>
              <a:rPr lang="en-US" b="1" dirty="0" err="1"/>
              <a:t>bahaya</a:t>
            </a:r>
            <a:r>
              <a:rPr lang="en-US" b="1" dirty="0"/>
              <a:t>/</a:t>
            </a:r>
            <a:r>
              <a:rPr lang="en-US" b="1" dirty="0" err="1"/>
              <a:t>cidera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dan </a:t>
            </a:r>
            <a:r>
              <a:rPr lang="en-US" b="1" dirty="0" err="1"/>
              <a:t>psikologis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endParaRPr lang="en-US" b="1" dirty="0"/>
          </a:p>
          <a:p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 (Non-maleficence, do no harm) </a:t>
            </a:r>
            <a:r>
              <a:rPr lang="en-US" b="1" dirty="0" err="1"/>
              <a:t>dlm</a:t>
            </a:r>
            <a:r>
              <a:rPr lang="en-US" b="1" dirty="0"/>
              <a:t> arti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berkewajiban</a:t>
            </a:r>
            <a:r>
              <a:rPr lang="en-US" b="1" dirty="0"/>
              <a:t> </a:t>
            </a:r>
            <a:r>
              <a:rPr lang="en-US" b="1" dirty="0" err="1"/>
              <a:t>bila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tindakan</a:t>
            </a:r>
            <a:r>
              <a:rPr lang="en-US" b="1" dirty="0"/>
              <a:t> agar </a:t>
            </a:r>
            <a:r>
              <a:rPr lang="en-US" b="1" dirty="0" err="1"/>
              <a:t>jangan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 orang lain 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C370C-3B32-68D7-AF74-4005B3138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286000"/>
            <a:ext cx="3657600" cy="3749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salah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Hipocrates</a:t>
            </a:r>
            <a:r>
              <a:rPr lang="en-US" b="1" dirty="0"/>
              <a:t>, </a:t>
            </a:r>
            <a:r>
              <a:rPr lang="en-US" b="1" dirty="0" err="1"/>
              <a:t>yaitu</a:t>
            </a:r>
            <a:r>
              <a:rPr lang="en-US" b="1" dirty="0"/>
              <a:t> Premium non </a:t>
            </a:r>
            <a:r>
              <a:rPr lang="en-US" b="1" dirty="0" err="1"/>
              <a:t>nocere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yang </a:t>
            </a:r>
            <a:r>
              <a:rPr lang="en-US" b="1" dirty="0" err="1"/>
              <a:t>terpenting</a:t>
            </a:r>
            <a:r>
              <a:rPr lang="en-US" b="1" dirty="0"/>
              <a:t> </a:t>
            </a:r>
            <a:r>
              <a:rPr lang="en-US" b="1" dirty="0" err="1"/>
              <a:t>dalah</a:t>
            </a:r>
            <a:r>
              <a:rPr lang="en-US" b="1" dirty="0"/>
              <a:t> </a:t>
            </a:r>
            <a:r>
              <a:rPr lang="en-US" b="1" dirty="0" err="1"/>
              <a:t>jangan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merugikan</a:t>
            </a:r>
            <a:r>
              <a:rPr lang="en-US" b="1" dirty="0"/>
              <a:t> 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11EE1-FD33-D5FF-4C6A-B73BAB63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962400"/>
            <a:ext cx="2179449" cy="2712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9059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107</TotalTime>
  <Words>1183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</vt:lpstr>
      <vt:lpstr>Century Gothic</vt:lpstr>
      <vt:lpstr>Corbel</vt:lpstr>
      <vt:lpstr>Garamond</vt:lpstr>
      <vt:lpstr>Times New Roman</vt:lpstr>
      <vt:lpstr>Wingdings 2</vt:lpstr>
      <vt:lpstr>Frame</vt:lpstr>
      <vt:lpstr>Organic</vt:lpstr>
      <vt:lpstr>Savon</vt:lpstr>
      <vt:lpstr>Etik dalam Perawatan Paliatif</vt:lpstr>
      <vt:lpstr>APA ITU PERAWATAN PALIATIF ?</vt:lpstr>
      <vt:lpstr>ETIK DALAM PERAWATAN PALIATIF</vt:lpstr>
      <vt:lpstr>DASAR HUKUM KEPERAWATAN PALIATIF</vt:lpstr>
      <vt:lpstr>KAJIAN ETIK TENTANG PERAWATAN PALATIF</vt:lpstr>
      <vt:lpstr>Lanjutan…</vt:lpstr>
      <vt:lpstr>Bagaimana Penerapan Prinsip2 Etik Tersebut dalam Perawatan Paliatif?</vt:lpstr>
      <vt:lpstr>Penerapan Etik dalam  Perawatan Paliatif </vt:lpstr>
      <vt:lpstr>Non Maleficence  (Tidak Merugikan)</vt:lpstr>
      <vt:lpstr>Veracity (Kejujuran)</vt:lpstr>
      <vt:lpstr>PowerPoint Presentation</vt:lpstr>
      <vt:lpstr>Beneficence (Berbuat baik)</vt:lpstr>
      <vt:lpstr>Justice (Keadilan)</vt:lpstr>
      <vt:lpstr>Confidentiality (Kerahasiaan)</vt:lpstr>
      <vt:lpstr>Accountability (Akuntabilitas)</vt:lpstr>
      <vt:lpstr>ETIKA DALAM ISU PERAWATAN PALIATIF</vt:lpstr>
      <vt:lpstr>DAFTAR PUSTAKA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Icha</dc:creator>
  <cp:lastModifiedBy>HP</cp:lastModifiedBy>
  <cp:revision>14</cp:revision>
  <dcterms:created xsi:type="dcterms:W3CDTF">2024-03-30T02:24:01Z</dcterms:created>
  <dcterms:modified xsi:type="dcterms:W3CDTF">2024-03-30T05:19:14Z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2024-03-30T00:00:00Z</vt:filetime>
  </property>
</Properties>
</file>