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65" r:id="rId2"/>
    <p:sldId id="257" r:id="rId3"/>
    <p:sldId id="258" r:id="rId4"/>
    <p:sldId id="267" r:id="rId5"/>
    <p:sldId id="259" r:id="rId6"/>
    <p:sldId id="260" r:id="rId7"/>
    <p:sldId id="268" r:id="rId8"/>
    <p:sldId id="269" r:id="rId9"/>
    <p:sldId id="270" r:id="rId10"/>
    <p:sldId id="271" r:id="rId11"/>
    <p:sldId id="272" r:id="rId12"/>
    <p:sldId id="261" r:id="rId13"/>
    <p:sldId id="262" r:id="rId14"/>
    <p:sldId id="263" r:id="rId15"/>
    <p:sldId id="264" r:id="rId16"/>
    <p:sldId id="273" r:id="rId17"/>
  </p:sldIdLst>
  <p:sldSz cx="12192000" cy="6858000"/>
  <p:notesSz cx="12192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5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7137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7081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7772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32036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8708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0845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06613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66162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7305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5627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43691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5955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47248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5296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9183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9880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8772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1477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CDCB2-6BAC-62D1-2F9E-E5BADC3E8D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pPr algn="ctr">
              <a:lnSpc>
                <a:spcPct val="90000"/>
              </a:lnSpc>
            </a:pPr>
            <a:br>
              <a:rPr lang="en-ID" sz="3100" dirty="0">
                <a:latin typeface="Trebuchet MS"/>
                <a:cs typeface="Trebuchet MS"/>
              </a:rPr>
            </a:br>
            <a:r>
              <a:rPr lang="en-ID" sz="3100" b="1" spc="175" dirty="0">
                <a:solidFill>
                  <a:srgbClr val="002060"/>
                </a:solidFill>
                <a:cs typeface="Trebuchet MS"/>
              </a:rPr>
              <a:t>TINJAUAN</a:t>
            </a:r>
            <a:r>
              <a:rPr lang="en-ID" sz="3100" b="1" spc="85" dirty="0">
                <a:solidFill>
                  <a:srgbClr val="002060"/>
                </a:solidFill>
                <a:cs typeface="Trebuchet MS"/>
              </a:rPr>
              <a:t> </a:t>
            </a:r>
            <a:r>
              <a:rPr lang="en-ID" sz="3100" b="1" spc="345" dirty="0">
                <a:solidFill>
                  <a:srgbClr val="002060"/>
                </a:solidFill>
                <a:cs typeface="Trebuchet MS"/>
              </a:rPr>
              <a:t>AGAMA,</a:t>
            </a:r>
            <a:r>
              <a:rPr lang="en-ID" sz="3100" b="1" spc="90" dirty="0">
                <a:solidFill>
                  <a:srgbClr val="002060"/>
                </a:solidFill>
                <a:cs typeface="Trebuchet MS"/>
              </a:rPr>
              <a:t> </a:t>
            </a:r>
            <a:r>
              <a:rPr lang="en-ID" sz="3100" b="1" spc="430" dirty="0">
                <a:solidFill>
                  <a:srgbClr val="002060"/>
                </a:solidFill>
                <a:cs typeface="Trebuchet MS"/>
              </a:rPr>
              <a:t>SOSIAL</a:t>
            </a:r>
            <a:r>
              <a:rPr lang="en-ID" sz="3100" b="1" spc="85" dirty="0">
                <a:solidFill>
                  <a:srgbClr val="002060"/>
                </a:solidFill>
                <a:cs typeface="Trebuchet MS"/>
              </a:rPr>
              <a:t> </a:t>
            </a:r>
            <a:r>
              <a:rPr lang="en-ID" sz="3100" b="1" spc="275" dirty="0">
                <a:solidFill>
                  <a:srgbClr val="002060"/>
                </a:solidFill>
                <a:cs typeface="Trebuchet MS"/>
              </a:rPr>
              <a:t>&amp; </a:t>
            </a:r>
            <a:r>
              <a:rPr lang="en-ID" sz="3100" b="1" spc="295" dirty="0">
                <a:solidFill>
                  <a:srgbClr val="002060"/>
                </a:solidFill>
                <a:cs typeface="Trebuchet MS"/>
              </a:rPr>
              <a:t>BUDAYA</a:t>
            </a:r>
            <a:r>
              <a:rPr lang="en-ID" sz="3100" b="1" spc="90" dirty="0">
                <a:solidFill>
                  <a:srgbClr val="002060"/>
                </a:solidFill>
                <a:cs typeface="Trebuchet MS"/>
              </a:rPr>
              <a:t> </a:t>
            </a:r>
            <a:r>
              <a:rPr lang="en-ID" sz="3100" b="1" spc="500" dirty="0">
                <a:solidFill>
                  <a:srgbClr val="002060"/>
                </a:solidFill>
                <a:cs typeface="Trebuchet MS"/>
              </a:rPr>
              <a:t>DALAM</a:t>
            </a:r>
            <a:r>
              <a:rPr lang="en-ID" sz="3100" b="1" spc="100" dirty="0">
                <a:solidFill>
                  <a:srgbClr val="002060"/>
                </a:solidFill>
                <a:cs typeface="Trebuchet MS"/>
              </a:rPr>
              <a:t> </a:t>
            </a:r>
            <a:r>
              <a:rPr lang="en-ID" sz="3100" b="1" spc="229" dirty="0">
                <a:solidFill>
                  <a:srgbClr val="002060"/>
                </a:solidFill>
                <a:cs typeface="Trebuchet MS"/>
              </a:rPr>
              <a:t>PERAWATAN </a:t>
            </a:r>
            <a:r>
              <a:rPr lang="en-ID" sz="3100" b="1" spc="114" dirty="0">
                <a:solidFill>
                  <a:srgbClr val="002060"/>
                </a:solidFill>
                <a:cs typeface="Trebuchet MS"/>
              </a:rPr>
              <a:t>PALIATIF</a:t>
            </a:r>
            <a:endParaRPr lang="en-ID" sz="31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1C485A-D340-3AEE-B4FB-C160004406E0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6336286" y="2160589"/>
            <a:ext cx="4788913" cy="1116011"/>
          </a:xfrm>
        </p:spPr>
        <p:txBody>
          <a:bodyPr>
            <a:normAutofit/>
          </a:bodyPr>
          <a:lstStyle/>
          <a:p>
            <a:pPr marL="0" marR="5080" indent="0" algn="ctr">
              <a:spcBef>
                <a:spcPts val="100"/>
              </a:spcBef>
              <a:buNone/>
            </a:pPr>
            <a:r>
              <a:rPr lang="en-ID" b="1" spc="105" dirty="0" err="1">
                <a:latin typeface="Trebuchet MS"/>
                <a:cs typeface="Trebuchet MS"/>
              </a:rPr>
              <a:t>Ns.Suyamto</a:t>
            </a:r>
            <a:r>
              <a:rPr lang="en-ID" b="1" spc="105" dirty="0">
                <a:latin typeface="Trebuchet MS"/>
                <a:cs typeface="Trebuchet MS"/>
              </a:rPr>
              <a:t> SST., MPH</a:t>
            </a:r>
          </a:p>
          <a:p>
            <a:pPr marL="0" marR="5080" indent="0" algn="ctr">
              <a:spcBef>
                <a:spcPts val="100"/>
              </a:spcBef>
              <a:buNone/>
            </a:pPr>
            <a:r>
              <a:rPr lang="en-ID" b="1" spc="105" dirty="0" err="1">
                <a:latin typeface="Trebuchet MS"/>
                <a:cs typeface="Trebuchet MS"/>
              </a:rPr>
              <a:t>Stikes</a:t>
            </a:r>
            <a:r>
              <a:rPr lang="en-ID" b="1" spc="105" dirty="0">
                <a:latin typeface="Trebuchet MS"/>
                <a:cs typeface="Trebuchet MS"/>
              </a:rPr>
              <a:t>  </a:t>
            </a:r>
            <a:r>
              <a:rPr lang="en-ID" b="1" spc="105" dirty="0" err="1">
                <a:latin typeface="Trebuchet MS"/>
                <a:cs typeface="Trebuchet MS"/>
              </a:rPr>
              <a:t>Notokusumo</a:t>
            </a:r>
            <a:r>
              <a:rPr lang="en-ID" b="1" spc="105" dirty="0">
                <a:latin typeface="Trebuchet MS"/>
                <a:cs typeface="Trebuchet MS"/>
              </a:rPr>
              <a:t> Yogyakarta</a:t>
            </a:r>
          </a:p>
          <a:p>
            <a:pPr marL="0" marR="5080" indent="0" algn="ctr">
              <a:spcBef>
                <a:spcPts val="100"/>
              </a:spcBef>
              <a:buNone/>
            </a:pPr>
            <a:r>
              <a:rPr lang="en-ID" b="1" spc="105" dirty="0" err="1">
                <a:latin typeface="Trebuchet MS"/>
                <a:cs typeface="Trebuchet MS"/>
              </a:rPr>
              <a:t>Sesi</a:t>
            </a:r>
            <a:r>
              <a:rPr lang="en-ID" b="1" spc="105" dirty="0">
                <a:latin typeface="Trebuchet MS"/>
                <a:cs typeface="Trebuchet MS"/>
              </a:rPr>
              <a:t> 2</a:t>
            </a:r>
            <a:endParaRPr lang="en-ID" b="1" dirty="0">
              <a:latin typeface="Trebuchet MS"/>
              <a:cs typeface="Trebuchet MS"/>
            </a:endParaRPr>
          </a:p>
          <a:p>
            <a:pPr algn="ctr"/>
            <a:endParaRPr lang="en-ID" dirty="0"/>
          </a:p>
        </p:txBody>
      </p:sp>
      <p:pic>
        <p:nvPicPr>
          <p:cNvPr id="1026" name="Picture 2" descr="Agama dalam Budaya Halaman 1 - Kompasiana.com">
            <a:extLst>
              <a:ext uri="{FF2B5EF4-FFF2-40B4-BE49-F238E27FC236}">
                <a16:creationId xmlns:a16="http://schemas.microsoft.com/office/drawing/2014/main" id="{90879033-9317-35CF-FC6B-87AF6B5686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67" r="11666" b="-1"/>
          <a:stretch/>
        </p:blipFill>
        <p:spPr bwMode="auto">
          <a:xfrm>
            <a:off x="677334" y="2159331"/>
            <a:ext cx="5423429" cy="388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590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7E66B-E2F0-A895-C6A4-887046FD1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57859"/>
            <a:ext cx="10210800" cy="1107996"/>
          </a:xfrm>
        </p:spPr>
        <p:txBody>
          <a:bodyPr>
            <a:normAutofit fontScale="90000"/>
          </a:bodyPr>
          <a:lstStyle/>
          <a:p>
            <a:pPr algn="ctr"/>
            <a:r>
              <a:rPr lang="en-ID" sz="3600" dirty="0">
                <a:solidFill>
                  <a:srgbClr val="002060"/>
                </a:solidFill>
                <a:latin typeface="Times New Roman"/>
                <a:cs typeface="Times New Roman"/>
              </a:rPr>
              <a:t>Green</a:t>
            </a:r>
            <a:r>
              <a:rPr lang="en-ID" sz="3600" spc="46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ID" sz="3600" dirty="0" err="1">
                <a:solidFill>
                  <a:srgbClr val="002060"/>
                </a:solidFill>
                <a:latin typeface="Times New Roman"/>
                <a:cs typeface="Times New Roman"/>
              </a:rPr>
              <a:t>dalam</a:t>
            </a:r>
            <a:r>
              <a:rPr lang="en-ID" sz="3600" spc="47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ID" sz="3600" spc="-10" dirty="0" err="1">
                <a:solidFill>
                  <a:srgbClr val="002060"/>
                </a:solidFill>
                <a:latin typeface="Times New Roman"/>
                <a:cs typeface="Times New Roman"/>
              </a:rPr>
              <a:t>Notoatmodjo</a:t>
            </a:r>
            <a:r>
              <a:rPr lang="en-ID" sz="3600" spc="-1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ID" sz="3600" dirty="0">
                <a:solidFill>
                  <a:srgbClr val="002060"/>
                </a:solidFill>
                <a:latin typeface="Times New Roman"/>
                <a:cs typeface="Times New Roman"/>
              </a:rPr>
              <a:t>(2007)</a:t>
            </a:r>
            <a:r>
              <a:rPr lang="en-ID" sz="3600" spc="125" dirty="0">
                <a:solidFill>
                  <a:srgbClr val="002060"/>
                </a:solidFill>
                <a:latin typeface="Times New Roman"/>
                <a:cs typeface="Times New Roman"/>
              </a:rPr>
              <a:t>  factor </a:t>
            </a:r>
            <a:r>
              <a:rPr lang="en-ID" sz="3600" spc="125" dirty="0" err="1">
                <a:solidFill>
                  <a:srgbClr val="002060"/>
                </a:solidFill>
                <a:latin typeface="Times New Roman"/>
                <a:cs typeface="Times New Roman"/>
              </a:rPr>
              <a:t>factor</a:t>
            </a:r>
            <a:r>
              <a:rPr lang="en-ID" sz="3600" spc="12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ID" sz="3600" spc="125" dirty="0" err="1">
                <a:solidFill>
                  <a:srgbClr val="002060"/>
                </a:solidFill>
                <a:latin typeface="Times New Roman"/>
                <a:cs typeface="Times New Roman"/>
              </a:rPr>
              <a:t>Perilaku</a:t>
            </a:r>
            <a:r>
              <a:rPr lang="en-ID" sz="3600" spc="125" dirty="0">
                <a:solidFill>
                  <a:srgbClr val="002060"/>
                </a:solidFill>
                <a:latin typeface="Times New Roman"/>
                <a:cs typeface="Times New Roman"/>
              </a:rPr>
              <a:t> yang </a:t>
            </a:r>
            <a:r>
              <a:rPr lang="en-ID" sz="3600" spc="125" dirty="0" err="1">
                <a:solidFill>
                  <a:srgbClr val="002060"/>
                </a:solidFill>
                <a:latin typeface="Times New Roman"/>
                <a:cs typeface="Times New Roman"/>
              </a:rPr>
              <a:t>mempengaruhi</a:t>
            </a:r>
            <a:r>
              <a:rPr lang="en-ID" sz="3600" spc="125" dirty="0">
                <a:solidFill>
                  <a:srgbClr val="002060"/>
                </a:solidFill>
                <a:latin typeface="Times New Roman"/>
                <a:cs typeface="Times New Roman"/>
              </a:rPr>
              <a:t> Kesehatan </a:t>
            </a:r>
            <a:endParaRPr lang="en-ID" dirty="0">
              <a:solidFill>
                <a:srgbClr val="00206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1AA294-0A87-CB4F-DC98-E281927D1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0" y="2166620"/>
            <a:ext cx="11231880" cy="350525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ID" sz="4000" dirty="0" err="1">
                <a:latin typeface="Times New Roman"/>
                <a:cs typeface="Times New Roman"/>
              </a:rPr>
              <a:t>Faktor</a:t>
            </a:r>
            <a:r>
              <a:rPr lang="en-ID" sz="4000" dirty="0">
                <a:latin typeface="Times New Roman"/>
                <a:cs typeface="Times New Roman"/>
              </a:rPr>
              <a:t> </a:t>
            </a:r>
            <a:r>
              <a:rPr lang="en-ID" sz="4000" dirty="0" err="1">
                <a:latin typeface="Times New Roman"/>
                <a:cs typeface="Times New Roman"/>
              </a:rPr>
              <a:t>Perilaku</a:t>
            </a:r>
            <a:r>
              <a:rPr lang="en-ID" sz="4000" dirty="0">
                <a:latin typeface="Times New Roman"/>
                <a:cs typeface="Times New Roman"/>
              </a:rPr>
              <a:t>  </a:t>
            </a:r>
            <a:r>
              <a:rPr lang="en-ID" sz="4000" dirty="0" err="1">
                <a:latin typeface="Times New Roman"/>
                <a:cs typeface="Times New Roman"/>
              </a:rPr>
              <a:t>ada</a:t>
            </a:r>
            <a:r>
              <a:rPr lang="en-ID" sz="4000" dirty="0">
                <a:latin typeface="Times New Roman"/>
                <a:cs typeface="Times New Roman"/>
              </a:rPr>
              <a:t> 2 </a:t>
            </a:r>
            <a:r>
              <a:rPr lang="en-ID" sz="4000" spc="-10" dirty="0" err="1">
                <a:latin typeface="Times New Roman"/>
                <a:cs typeface="Times New Roman"/>
              </a:rPr>
              <a:t>yaitu</a:t>
            </a:r>
            <a:r>
              <a:rPr lang="en-ID" sz="4000" spc="-50" dirty="0">
                <a:latin typeface="Times New Roman"/>
                <a:cs typeface="Times New Roman"/>
              </a:rPr>
              <a:t> </a:t>
            </a:r>
          </a:p>
          <a:p>
            <a:pPr marL="742950" indent="-742950">
              <a:lnSpc>
                <a:spcPct val="200000"/>
              </a:lnSpc>
              <a:buFont typeface="+mj-lt"/>
              <a:buAutoNum type="arabicPeriod"/>
            </a:pPr>
            <a:r>
              <a:rPr lang="en-ID" sz="4000" dirty="0" err="1">
                <a:latin typeface="Times New Roman"/>
                <a:cs typeface="Times New Roman"/>
              </a:rPr>
              <a:t>Faktor</a:t>
            </a:r>
            <a:r>
              <a:rPr lang="en-ID" sz="4000" spc="-55" dirty="0">
                <a:latin typeface="Times New Roman"/>
                <a:cs typeface="Times New Roman"/>
              </a:rPr>
              <a:t> </a:t>
            </a:r>
            <a:r>
              <a:rPr lang="en-ID" sz="4000" dirty="0" err="1">
                <a:latin typeface="Times New Roman"/>
                <a:cs typeface="Times New Roman"/>
              </a:rPr>
              <a:t>perilaku</a:t>
            </a:r>
            <a:r>
              <a:rPr lang="en-ID" sz="4000" spc="-50" dirty="0">
                <a:latin typeface="Times New Roman"/>
                <a:cs typeface="Times New Roman"/>
              </a:rPr>
              <a:t> </a:t>
            </a:r>
            <a:r>
              <a:rPr lang="en-ID" sz="4000" dirty="0">
                <a:latin typeface="Times New Roman"/>
                <a:cs typeface="Times New Roman"/>
              </a:rPr>
              <a:t>(</a:t>
            </a:r>
            <a:r>
              <a:rPr lang="en-ID" sz="4000" i="1" dirty="0">
                <a:latin typeface="Times New Roman"/>
                <a:cs typeface="Times New Roman"/>
              </a:rPr>
              <a:t>behaviour</a:t>
            </a:r>
            <a:r>
              <a:rPr lang="en-ID" sz="4000" i="1" spc="-45" dirty="0">
                <a:latin typeface="Times New Roman"/>
                <a:cs typeface="Times New Roman"/>
              </a:rPr>
              <a:t> </a:t>
            </a:r>
            <a:r>
              <a:rPr lang="en-ID" sz="4000" i="1" dirty="0">
                <a:latin typeface="Times New Roman"/>
                <a:cs typeface="Times New Roman"/>
              </a:rPr>
              <a:t>cause</a:t>
            </a:r>
            <a:r>
              <a:rPr lang="en-ID" sz="4000" dirty="0">
                <a:latin typeface="Times New Roman"/>
                <a:cs typeface="Times New Roman"/>
              </a:rPr>
              <a:t>)</a:t>
            </a:r>
            <a:endParaRPr lang="en-ID" sz="4000" spc="-25" dirty="0">
              <a:latin typeface="Times New Roman"/>
              <a:cs typeface="Times New Roman"/>
            </a:endParaRPr>
          </a:p>
          <a:p>
            <a:pPr marL="742950" indent="-742950">
              <a:lnSpc>
                <a:spcPct val="200000"/>
              </a:lnSpc>
              <a:buFont typeface="+mj-lt"/>
              <a:buAutoNum type="arabicPeriod"/>
            </a:pPr>
            <a:r>
              <a:rPr lang="en-ID" sz="4000" dirty="0" err="1">
                <a:latin typeface="Times New Roman"/>
                <a:cs typeface="Times New Roman"/>
              </a:rPr>
              <a:t>Faktor</a:t>
            </a:r>
            <a:r>
              <a:rPr lang="en-ID" sz="4000" spc="-40" dirty="0">
                <a:latin typeface="Times New Roman"/>
                <a:cs typeface="Times New Roman"/>
              </a:rPr>
              <a:t> </a:t>
            </a:r>
            <a:r>
              <a:rPr lang="en-ID" sz="4000" dirty="0">
                <a:latin typeface="Times New Roman"/>
                <a:cs typeface="Times New Roman"/>
              </a:rPr>
              <a:t>di</a:t>
            </a:r>
            <a:r>
              <a:rPr lang="en-ID" sz="4000" spc="-30" dirty="0">
                <a:latin typeface="Times New Roman"/>
                <a:cs typeface="Times New Roman"/>
              </a:rPr>
              <a:t> </a:t>
            </a:r>
            <a:r>
              <a:rPr lang="en-ID" sz="4000" dirty="0" err="1">
                <a:latin typeface="Times New Roman"/>
                <a:cs typeface="Times New Roman"/>
              </a:rPr>
              <a:t>luar</a:t>
            </a:r>
            <a:r>
              <a:rPr lang="en-ID" sz="4000" spc="-35" dirty="0">
                <a:latin typeface="Times New Roman"/>
                <a:cs typeface="Times New Roman"/>
              </a:rPr>
              <a:t> </a:t>
            </a:r>
            <a:r>
              <a:rPr lang="en-ID" sz="4000" dirty="0" err="1">
                <a:latin typeface="Times New Roman"/>
                <a:cs typeface="Times New Roman"/>
              </a:rPr>
              <a:t>perilaku</a:t>
            </a:r>
            <a:r>
              <a:rPr lang="en-ID" sz="4000" spc="-20" dirty="0">
                <a:latin typeface="Times New Roman"/>
                <a:cs typeface="Times New Roman"/>
              </a:rPr>
              <a:t> </a:t>
            </a:r>
            <a:r>
              <a:rPr lang="en-ID" sz="4000" dirty="0">
                <a:latin typeface="Times New Roman"/>
                <a:cs typeface="Times New Roman"/>
              </a:rPr>
              <a:t>(</a:t>
            </a:r>
            <a:r>
              <a:rPr lang="en-ID" sz="4000" i="1" dirty="0">
                <a:latin typeface="Times New Roman"/>
                <a:cs typeface="Times New Roman"/>
              </a:rPr>
              <a:t>non-behaviour</a:t>
            </a:r>
            <a:r>
              <a:rPr lang="en-ID" sz="4000" i="1" spc="-15" dirty="0">
                <a:latin typeface="Times New Roman"/>
                <a:cs typeface="Times New Roman"/>
              </a:rPr>
              <a:t> </a:t>
            </a:r>
            <a:r>
              <a:rPr lang="en-ID" sz="4000" i="1" dirty="0">
                <a:latin typeface="Times New Roman"/>
                <a:cs typeface="Times New Roman"/>
              </a:rPr>
              <a:t>cause</a:t>
            </a:r>
            <a:r>
              <a:rPr lang="en-ID" sz="4000" dirty="0">
                <a:latin typeface="Times New Roman"/>
                <a:cs typeface="Times New Roman"/>
              </a:rPr>
              <a:t>).</a:t>
            </a:r>
            <a:endParaRPr lang="en-ID" sz="4000" dirty="0"/>
          </a:p>
        </p:txBody>
      </p:sp>
    </p:spTree>
    <p:extLst>
      <p:ext uri="{BB962C8B-B14F-4D97-AF65-F5344CB8AC3E}">
        <p14:creationId xmlns:p14="http://schemas.microsoft.com/office/powerpoint/2010/main" val="2987298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F23EF-990B-CCDC-4325-0873B2F47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ID" sz="2800" dirty="0">
                <a:latin typeface="Times New Roman"/>
                <a:cs typeface="Times New Roman"/>
              </a:rPr>
              <a:t>3 </a:t>
            </a:r>
            <a:r>
              <a:rPr lang="en-ID" sz="2800" dirty="0" err="1">
                <a:latin typeface="Times New Roman"/>
                <a:cs typeface="Times New Roman"/>
              </a:rPr>
              <a:t>faktor</a:t>
            </a:r>
            <a:r>
              <a:rPr lang="en-ID" sz="2800" dirty="0">
                <a:latin typeface="Times New Roman"/>
                <a:cs typeface="Times New Roman"/>
              </a:rPr>
              <a:t> yang </a:t>
            </a:r>
            <a:r>
              <a:rPr lang="en-ID" sz="2800" dirty="0" err="1">
                <a:latin typeface="Times New Roman"/>
                <a:cs typeface="Times New Roman"/>
              </a:rPr>
              <a:t>mempengaruhi</a:t>
            </a:r>
            <a:r>
              <a:rPr lang="en-ID" sz="2800" dirty="0">
                <a:latin typeface="Times New Roman"/>
                <a:cs typeface="Times New Roman"/>
              </a:rPr>
              <a:t> </a:t>
            </a:r>
            <a:r>
              <a:rPr lang="en-ID" sz="2800" dirty="0" err="1">
                <a:latin typeface="Times New Roman"/>
                <a:cs typeface="Times New Roman"/>
              </a:rPr>
              <a:t>masyarakat</a:t>
            </a:r>
            <a:r>
              <a:rPr lang="en-ID" sz="2800" dirty="0">
                <a:latin typeface="Times New Roman"/>
                <a:cs typeface="Times New Roman"/>
              </a:rPr>
              <a:t> </a:t>
            </a:r>
            <a:r>
              <a:rPr lang="en-ID" sz="2800" dirty="0" err="1">
                <a:latin typeface="Times New Roman"/>
                <a:cs typeface="Times New Roman"/>
              </a:rPr>
              <a:t>terhadap</a:t>
            </a:r>
            <a:r>
              <a:rPr lang="en-ID" sz="2800" dirty="0">
                <a:latin typeface="Times New Roman"/>
                <a:cs typeface="Times New Roman"/>
              </a:rPr>
              <a:t> </a:t>
            </a:r>
            <a:r>
              <a:rPr lang="en-ID" sz="2800" dirty="0" err="1">
                <a:latin typeface="Times New Roman"/>
                <a:cs typeface="Times New Roman"/>
              </a:rPr>
              <a:t>perawatan</a:t>
            </a:r>
            <a:r>
              <a:rPr lang="en-ID" sz="2800" dirty="0">
                <a:latin typeface="Times New Roman"/>
                <a:cs typeface="Times New Roman"/>
              </a:rPr>
              <a:t> </a:t>
            </a:r>
            <a:r>
              <a:rPr lang="en-ID" sz="2800" dirty="0" err="1">
                <a:latin typeface="Times New Roman"/>
                <a:cs typeface="Times New Roman"/>
              </a:rPr>
              <a:t>palitif</a:t>
            </a:r>
            <a:r>
              <a:rPr lang="en-ID" sz="2800" dirty="0">
                <a:latin typeface="Times New Roman"/>
                <a:cs typeface="Times New Roman"/>
              </a:rPr>
              <a:t> </a:t>
            </a:r>
            <a:br>
              <a:rPr lang="en-ID" sz="2800" dirty="0">
                <a:latin typeface="Times New Roman"/>
                <a:cs typeface="Times New Roman"/>
              </a:rPr>
            </a:br>
            <a:endParaRPr lang="en-ID" sz="2800" dirty="0"/>
          </a:p>
        </p:txBody>
      </p:sp>
      <p:pic>
        <p:nvPicPr>
          <p:cNvPr id="12290" name="Picture 2" descr="Sistim nilai budaya Vietnam pada latar belakang integrasi dan pembaruan">
            <a:extLst>
              <a:ext uri="{FF2B5EF4-FFF2-40B4-BE49-F238E27FC236}">
                <a16:creationId xmlns:a16="http://schemas.microsoft.com/office/drawing/2014/main" id="{C92523CE-8A44-AFBD-E2B2-156973D32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7474" y="2159331"/>
            <a:ext cx="5283289" cy="352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29C2C-41A1-C68C-8DC7-774B954FD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039" y="2160589"/>
            <a:ext cx="5090161" cy="3880773"/>
          </a:xfrm>
        </p:spPr>
        <p:txBody>
          <a:bodyPr>
            <a:normAutofit/>
          </a:bodyPr>
          <a:lstStyle/>
          <a:p>
            <a:pPr marL="684530" marR="5715" lvl="2" indent="-227329">
              <a:lnSpc>
                <a:spcPct val="90000"/>
              </a:lnSpc>
              <a:spcBef>
                <a:spcPts val="800"/>
              </a:spcBef>
              <a:buAutoNum type="arabicPeriod"/>
              <a:tabLst>
                <a:tab pos="685165" algn="l"/>
              </a:tabLst>
            </a:pPr>
            <a:r>
              <a:rPr lang="en-ID" sz="1200" dirty="0" err="1">
                <a:latin typeface="Times New Roman"/>
                <a:cs typeface="Times New Roman"/>
              </a:rPr>
              <a:t>Faktor</a:t>
            </a:r>
            <a:r>
              <a:rPr lang="en-ID" sz="1200" spc="235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Predisposisi</a:t>
            </a:r>
            <a:r>
              <a:rPr lang="en-ID" sz="1200" spc="235" dirty="0">
                <a:latin typeface="Times New Roman"/>
                <a:cs typeface="Times New Roman"/>
              </a:rPr>
              <a:t> </a:t>
            </a:r>
            <a:r>
              <a:rPr lang="en-ID" sz="1200" dirty="0">
                <a:latin typeface="Times New Roman"/>
                <a:cs typeface="Times New Roman"/>
              </a:rPr>
              <a:t>(</a:t>
            </a:r>
            <a:r>
              <a:rPr lang="en-ID" sz="1200" i="1" dirty="0">
                <a:latin typeface="Times New Roman"/>
                <a:cs typeface="Times New Roman"/>
              </a:rPr>
              <a:t>predisposing</a:t>
            </a:r>
            <a:r>
              <a:rPr lang="en-ID" sz="1200" i="1" spc="240" dirty="0">
                <a:latin typeface="Times New Roman"/>
                <a:cs typeface="Times New Roman"/>
              </a:rPr>
              <a:t> </a:t>
            </a:r>
            <a:r>
              <a:rPr lang="en-ID" sz="1200" i="1" dirty="0">
                <a:latin typeface="Times New Roman"/>
                <a:cs typeface="Times New Roman"/>
              </a:rPr>
              <a:t>factors</a:t>
            </a:r>
            <a:r>
              <a:rPr lang="en-ID" sz="1200" dirty="0">
                <a:latin typeface="Times New Roman"/>
                <a:cs typeface="Times New Roman"/>
              </a:rPr>
              <a:t>),</a:t>
            </a:r>
            <a:r>
              <a:rPr lang="en-ID" sz="1200" spc="235" dirty="0">
                <a:latin typeface="Times New Roman"/>
                <a:cs typeface="Times New Roman"/>
              </a:rPr>
              <a:t> </a:t>
            </a:r>
            <a:r>
              <a:rPr lang="en-ID" sz="1200" dirty="0">
                <a:latin typeface="Times New Roman"/>
                <a:cs typeface="Times New Roman"/>
              </a:rPr>
              <a:t>yang</a:t>
            </a:r>
            <a:r>
              <a:rPr lang="en-ID" sz="1200" spc="229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terwujud</a:t>
            </a:r>
            <a:r>
              <a:rPr lang="en-ID" sz="1200" spc="229" dirty="0">
                <a:latin typeface="Times New Roman"/>
                <a:cs typeface="Times New Roman"/>
              </a:rPr>
              <a:t> </a:t>
            </a:r>
            <a:r>
              <a:rPr lang="en-ID" sz="1200" spc="-10" dirty="0" err="1">
                <a:latin typeface="Times New Roman"/>
                <a:cs typeface="Times New Roman"/>
              </a:rPr>
              <a:t>dalam</a:t>
            </a:r>
            <a:r>
              <a:rPr lang="en-ID" sz="1200" spc="-10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pengetahuan</a:t>
            </a:r>
            <a:r>
              <a:rPr lang="en-ID" sz="1200" dirty="0">
                <a:latin typeface="Times New Roman"/>
                <a:cs typeface="Times New Roman"/>
              </a:rPr>
              <a:t>,</a:t>
            </a:r>
            <a:r>
              <a:rPr lang="en-ID" sz="1200" spc="220" dirty="0">
                <a:latin typeface="Times New Roman"/>
                <a:cs typeface="Times New Roman"/>
              </a:rPr>
              <a:t>  </a:t>
            </a:r>
            <a:r>
              <a:rPr lang="en-ID" sz="1200" dirty="0" err="1">
                <a:latin typeface="Times New Roman"/>
                <a:cs typeface="Times New Roman"/>
              </a:rPr>
              <a:t>sikap</a:t>
            </a:r>
            <a:r>
              <a:rPr lang="en-ID" sz="1200" dirty="0">
                <a:latin typeface="Times New Roman"/>
                <a:cs typeface="Times New Roman"/>
              </a:rPr>
              <a:t>,</a:t>
            </a:r>
            <a:r>
              <a:rPr lang="en-ID" sz="1200" spc="215" dirty="0">
                <a:latin typeface="Times New Roman"/>
                <a:cs typeface="Times New Roman"/>
              </a:rPr>
              <a:t>  </a:t>
            </a:r>
            <a:r>
              <a:rPr lang="en-ID" sz="1200" dirty="0" err="1">
                <a:latin typeface="Times New Roman"/>
                <a:cs typeface="Times New Roman"/>
              </a:rPr>
              <a:t>kepercayaan</a:t>
            </a:r>
            <a:r>
              <a:rPr lang="en-ID" sz="1200" dirty="0">
                <a:latin typeface="Times New Roman"/>
                <a:cs typeface="Times New Roman"/>
              </a:rPr>
              <a:t>,</a:t>
            </a:r>
            <a:r>
              <a:rPr lang="en-ID" sz="1200" spc="215" dirty="0">
                <a:latin typeface="Times New Roman"/>
                <a:cs typeface="Times New Roman"/>
              </a:rPr>
              <a:t>  </a:t>
            </a:r>
            <a:r>
              <a:rPr lang="en-ID" sz="1200" dirty="0" err="1">
                <a:latin typeface="Times New Roman"/>
                <a:cs typeface="Times New Roman"/>
              </a:rPr>
              <a:t>keyakinan</a:t>
            </a:r>
            <a:r>
              <a:rPr lang="en-ID" sz="1200" dirty="0">
                <a:latin typeface="Times New Roman"/>
                <a:cs typeface="Times New Roman"/>
              </a:rPr>
              <a:t>,</a:t>
            </a:r>
            <a:r>
              <a:rPr lang="en-ID" sz="1200" spc="220" dirty="0">
                <a:latin typeface="Times New Roman"/>
                <a:cs typeface="Times New Roman"/>
              </a:rPr>
              <a:t>  </a:t>
            </a:r>
            <a:r>
              <a:rPr lang="en-ID" sz="1200" spc="-10" dirty="0" err="1">
                <a:latin typeface="Times New Roman"/>
                <a:cs typeface="Times New Roman"/>
              </a:rPr>
              <a:t>nilai-</a:t>
            </a:r>
            <a:r>
              <a:rPr lang="en-ID" sz="1200" dirty="0" err="1">
                <a:latin typeface="Times New Roman"/>
                <a:cs typeface="Times New Roman"/>
              </a:rPr>
              <a:t>nilai</a:t>
            </a:r>
            <a:r>
              <a:rPr lang="en-ID" sz="1200" spc="215" dirty="0">
                <a:latin typeface="Times New Roman"/>
                <a:cs typeface="Times New Roman"/>
              </a:rPr>
              <a:t>  </a:t>
            </a:r>
            <a:r>
              <a:rPr lang="en-ID" sz="1200" spc="-25" dirty="0">
                <a:latin typeface="Times New Roman"/>
                <a:cs typeface="Times New Roman"/>
              </a:rPr>
              <a:t>dan </a:t>
            </a:r>
            <a:r>
              <a:rPr lang="en-ID" sz="1200" spc="-10" dirty="0" err="1">
                <a:latin typeface="Times New Roman"/>
                <a:cs typeface="Times New Roman"/>
              </a:rPr>
              <a:t>sebagainya</a:t>
            </a:r>
            <a:endParaRPr lang="en-ID" sz="1200" dirty="0">
              <a:latin typeface="Times New Roman"/>
              <a:cs typeface="Times New Roman"/>
            </a:endParaRPr>
          </a:p>
          <a:p>
            <a:pPr marL="684530" marR="5080" lvl="2" indent="-227329">
              <a:lnSpc>
                <a:spcPct val="90000"/>
              </a:lnSpc>
              <a:spcBef>
                <a:spcPts val="5"/>
              </a:spcBef>
              <a:buAutoNum type="arabicPeriod"/>
              <a:tabLst>
                <a:tab pos="685165" algn="l"/>
              </a:tabLst>
            </a:pPr>
            <a:r>
              <a:rPr lang="en-ID" sz="1200" dirty="0" err="1">
                <a:latin typeface="Times New Roman"/>
                <a:cs typeface="Times New Roman"/>
              </a:rPr>
              <a:t>Faktor</a:t>
            </a:r>
            <a:r>
              <a:rPr lang="en-ID" sz="1200" spc="180" dirty="0">
                <a:latin typeface="Times New Roman"/>
                <a:cs typeface="Times New Roman"/>
              </a:rPr>
              <a:t>  </a:t>
            </a:r>
            <a:r>
              <a:rPr lang="en-ID" sz="1200" dirty="0" err="1">
                <a:latin typeface="Times New Roman"/>
                <a:cs typeface="Times New Roman"/>
              </a:rPr>
              <a:t>pendukung</a:t>
            </a:r>
            <a:r>
              <a:rPr lang="en-ID" sz="1200" spc="185" dirty="0">
                <a:latin typeface="Times New Roman"/>
                <a:cs typeface="Times New Roman"/>
              </a:rPr>
              <a:t>  </a:t>
            </a:r>
            <a:r>
              <a:rPr lang="en-ID" sz="1200" dirty="0">
                <a:latin typeface="Times New Roman"/>
                <a:cs typeface="Times New Roman"/>
              </a:rPr>
              <a:t>(</a:t>
            </a:r>
            <a:r>
              <a:rPr lang="en-ID" sz="1200" i="1" dirty="0">
                <a:latin typeface="Times New Roman"/>
                <a:cs typeface="Times New Roman"/>
              </a:rPr>
              <a:t>enabling</a:t>
            </a:r>
            <a:r>
              <a:rPr lang="en-ID" sz="1200" i="1" spc="180" dirty="0">
                <a:latin typeface="Times New Roman"/>
                <a:cs typeface="Times New Roman"/>
              </a:rPr>
              <a:t>  </a:t>
            </a:r>
            <a:r>
              <a:rPr lang="en-ID" sz="1200" i="1" dirty="0">
                <a:latin typeface="Times New Roman"/>
                <a:cs typeface="Times New Roman"/>
              </a:rPr>
              <a:t>factors</a:t>
            </a:r>
            <a:r>
              <a:rPr lang="en-ID" sz="1200" dirty="0">
                <a:latin typeface="Times New Roman"/>
                <a:cs typeface="Times New Roman"/>
              </a:rPr>
              <a:t>),</a:t>
            </a:r>
            <a:r>
              <a:rPr lang="en-ID" sz="1200" spc="185" dirty="0">
                <a:latin typeface="Times New Roman"/>
                <a:cs typeface="Times New Roman"/>
              </a:rPr>
              <a:t>  </a:t>
            </a:r>
            <a:r>
              <a:rPr lang="en-ID" sz="1200" dirty="0">
                <a:latin typeface="Times New Roman"/>
                <a:cs typeface="Times New Roman"/>
              </a:rPr>
              <a:t>yang</a:t>
            </a:r>
            <a:r>
              <a:rPr lang="en-ID" sz="1200" spc="175" dirty="0">
                <a:latin typeface="Times New Roman"/>
                <a:cs typeface="Times New Roman"/>
              </a:rPr>
              <a:t>  </a:t>
            </a:r>
            <a:r>
              <a:rPr lang="en-ID" sz="1200" dirty="0" err="1">
                <a:latin typeface="Times New Roman"/>
                <a:cs typeface="Times New Roman"/>
              </a:rPr>
              <a:t>terwujud</a:t>
            </a:r>
            <a:r>
              <a:rPr lang="en-ID" sz="1200" spc="175" dirty="0">
                <a:latin typeface="Times New Roman"/>
                <a:cs typeface="Times New Roman"/>
              </a:rPr>
              <a:t>  </a:t>
            </a:r>
            <a:r>
              <a:rPr lang="en-ID" sz="1200" spc="-10" dirty="0" err="1">
                <a:latin typeface="Times New Roman"/>
                <a:cs typeface="Times New Roman"/>
              </a:rPr>
              <a:t>dalam</a:t>
            </a:r>
            <a:r>
              <a:rPr lang="en-ID" sz="1200" spc="-10" dirty="0">
                <a:latin typeface="Times New Roman"/>
                <a:cs typeface="Times New Roman"/>
              </a:rPr>
              <a:t> </a:t>
            </a:r>
            <a:r>
              <a:rPr lang="en-ID" sz="1200" spc="-10" dirty="0" err="1">
                <a:latin typeface="Times New Roman"/>
                <a:cs typeface="Times New Roman"/>
              </a:rPr>
              <a:t>lingkungan</a:t>
            </a:r>
            <a:r>
              <a:rPr lang="en-ID" sz="1200" spc="-10" dirty="0">
                <a:latin typeface="Times New Roman"/>
                <a:cs typeface="Times New Roman"/>
              </a:rPr>
              <a:t> </a:t>
            </a:r>
            <a:r>
              <a:rPr lang="en-ID" sz="1200" spc="-10" dirty="0" err="1">
                <a:latin typeface="Times New Roman"/>
                <a:cs typeface="Times New Roman"/>
              </a:rPr>
              <a:t>fisik</a:t>
            </a:r>
            <a:r>
              <a:rPr lang="en-ID" sz="1200" spc="-10" dirty="0">
                <a:latin typeface="Times New Roman"/>
                <a:cs typeface="Times New Roman"/>
              </a:rPr>
              <a:t>,</a:t>
            </a:r>
            <a:r>
              <a:rPr lang="en-ID" sz="1200" spc="-20" dirty="0">
                <a:latin typeface="Times New Roman"/>
                <a:cs typeface="Times New Roman"/>
              </a:rPr>
              <a:t> </a:t>
            </a:r>
            <a:r>
              <a:rPr lang="en-ID" sz="1200" spc="-10" dirty="0" err="1">
                <a:latin typeface="Times New Roman"/>
                <a:cs typeface="Times New Roman"/>
              </a:rPr>
              <a:t>tersedia</a:t>
            </a:r>
            <a:r>
              <a:rPr lang="en-ID" sz="1200" spc="-10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atau</a:t>
            </a:r>
            <a:r>
              <a:rPr lang="en-ID" sz="1200" spc="-20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tidak</a:t>
            </a:r>
            <a:r>
              <a:rPr lang="en-ID" sz="1200" spc="-15" dirty="0">
                <a:latin typeface="Times New Roman"/>
                <a:cs typeface="Times New Roman"/>
              </a:rPr>
              <a:t> </a:t>
            </a:r>
            <a:r>
              <a:rPr lang="en-ID" sz="1200" spc="-10" dirty="0" err="1">
                <a:latin typeface="Times New Roman"/>
                <a:cs typeface="Times New Roman"/>
              </a:rPr>
              <a:t>tersedianya</a:t>
            </a:r>
            <a:r>
              <a:rPr lang="en-ID" sz="1200" spc="-10" dirty="0">
                <a:latin typeface="Times New Roman"/>
                <a:cs typeface="Times New Roman"/>
              </a:rPr>
              <a:t> </a:t>
            </a:r>
            <a:r>
              <a:rPr lang="en-ID" sz="1200" spc="-10" dirty="0" err="1">
                <a:latin typeface="Times New Roman"/>
                <a:cs typeface="Times New Roman"/>
              </a:rPr>
              <a:t>fasilitasfasilitas</a:t>
            </a:r>
            <a:r>
              <a:rPr lang="en-ID" sz="1200" spc="-20" dirty="0">
                <a:latin typeface="Times New Roman"/>
                <a:cs typeface="Times New Roman"/>
              </a:rPr>
              <a:t> </a:t>
            </a:r>
            <a:r>
              <a:rPr lang="en-ID" sz="1200" spc="-20" dirty="0" err="1">
                <a:latin typeface="Times New Roman"/>
                <a:cs typeface="Times New Roman"/>
              </a:rPr>
              <a:t>atau</a:t>
            </a:r>
            <a:r>
              <a:rPr lang="en-ID" sz="1200" spc="-20" dirty="0">
                <a:latin typeface="Times New Roman"/>
                <a:cs typeface="Times New Roman"/>
              </a:rPr>
              <a:t> </a:t>
            </a:r>
            <a:r>
              <a:rPr lang="en-ID" sz="1200" spc="-10" dirty="0" err="1">
                <a:latin typeface="Times New Roman"/>
                <a:cs typeface="Times New Roman"/>
              </a:rPr>
              <a:t>sarana-</a:t>
            </a:r>
            <a:r>
              <a:rPr lang="en-ID" sz="1200" dirty="0" err="1">
                <a:latin typeface="Times New Roman"/>
                <a:cs typeface="Times New Roman"/>
              </a:rPr>
              <a:t>sarana</a:t>
            </a:r>
            <a:r>
              <a:rPr lang="en-ID" sz="1200" spc="455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kesehatan</a:t>
            </a:r>
            <a:r>
              <a:rPr lang="en-ID" sz="1200" dirty="0">
                <a:latin typeface="Times New Roman"/>
                <a:cs typeface="Times New Roman"/>
              </a:rPr>
              <a:t>,</a:t>
            </a:r>
            <a:r>
              <a:rPr lang="en-ID" sz="1200" spc="475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misalnya</a:t>
            </a:r>
            <a:r>
              <a:rPr lang="en-ID" sz="1200" spc="480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puskesmas</a:t>
            </a:r>
            <a:r>
              <a:rPr lang="en-ID" sz="1200" dirty="0">
                <a:latin typeface="Times New Roman"/>
                <a:cs typeface="Times New Roman"/>
              </a:rPr>
              <a:t>,</a:t>
            </a:r>
            <a:r>
              <a:rPr lang="en-ID" sz="1200" spc="480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obat-obatan</a:t>
            </a:r>
            <a:r>
              <a:rPr lang="en-ID" sz="1200" dirty="0">
                <a:latin typeface="Times New Roman"/>
                <a:cs typeface="Times New Roman"/>
              </a:rPr>
              <a:t>,</a:t>
            </a:r>
            <a:r>
              <a:rPr lang="en-ID" sz="1200" spc="480" dirty="0">
                <a:latin typeface="Times New Roman"/>
                <a:cs typeface="Times New Roman"/>
              </a:rPr>
              <a:t> </a:t>
            </a:r>
            <a:r>
              <a:rPr lang="en-ID" sz="1200" spc="-25" dirty="0">
                <a:latin typeface="Times New Roman"/>
                <a:cs typeface="Times New Roman"/>
              </a:rPr>
              <a:t>air </a:t>
            </a:r>
            <a:r>
              <a:rPr lang="en-ID" sz="1200" dirty="0" err="1">
                <a:latin typeface="Times New Roman"/>
                <a:cs typeface="Times New Roman"/>
              </a:rPr>
              <a:t>bersih</a:t>
            </a:r>
            <a:r>
              <a:rPr lang="en-ID" sz="1200" spc="-15" dirty="0">
                <a:latin typeface="Times New Roman"/>
                <a:cs typeface="Times New Roman"/>
              </a:rPr>
              <a:t> </a:t>
            </a:r>
            <a:r>
              <a:rPr lang="en-ID" sz="1200" dirty="0">
                <a:latin typeface="Times New Roman"/>
                <a:cs typeface="Times New Roman"/>
              </a:rPr>
              <a:t>dan</a:t>
            </a:r>
            <a:r>
              <a:rPr lang="en-ID" sz="1200" spc="-15" dirty="0">
                <a:latin typeface="Times New Roman"/>
                <a:cs typeface="Times New Roman"/>
              </a:rPr>
              <a:t> </a:t>
            </a:r>
            <a:r>
              <a:rPr lang="en-ID" sz="1200" spc="-10" dirty="0" err="1">
                <a:latin typeface="Times New Roman"/>
                <a:cs typeface="Times New Roman"/>
              </a:rPr>
              <a:t>sebagainya</a:t>
            </a:r>
            <a:endParaRPr lang="en-ID" sz="1200" dirty="0">
              <a:latin typeface="Times New Roman"/>
              <a:cs typeface="Times New Roman"/>
            </a:endParaRPr>
          </a:p>
          <a:p>
            <a:pPr marL="684530" marR="5080" lvl="2" indent="-227329">
              <a:lnSpc>
                <a:spcPct val="90000"/>
              </a:lnSpc>
              <a:spcBef>
                <a:spcPts val="10"/>
              </a:spcBef>
              <a:buAutoNum type="arabicPeriod"/>
              <a:tabLst>
                <a:tab pos="685165" algn="l"/>
              </a:tabLst>
            </a:pPr>
            <a:r>
              <a:rPr lang="en-ID" sz="1200" dirty="0" err="1">
                <a:latin typeface="Times New Roman"/>
                <a:cs typeface="Times New Roman"/>
              </a:rPr>
              <a:t>Faktor</a:t>
            </a:r>
            <a:r>
              <a:rPr lang="en-ID" sz="1200" spc="60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pendorong</a:t>
            </a:r>
            <a:r>
              <a:rPr lang="en-ID" sz="1200" spc="60" dirty="0">
                <a:latin typeface="Times New Roman"/>
                <a:cs typeface="Times New Roman"/>
              </a:rPr>
              <a:t> </a:t>
            </a:r>
            <a:r>
              <a:rPr lang="en-ID" sz="1200" dirty="0">
                <a:latin typeface="Times New Roman"/>
                <a:cs typeface="Times New Roman"/>
              </a:rPr>
              <a:t>(</a:t>
            </a:r>
            <a:r>
              <a:rPr lang="en-ID" sz="1200" i="1" dirty="0">
                <a:latin typeface="Times New Roman"/>
                <a:cs typeface="Times New Roman"/>
              </a:rPr>
              <a:t>reinforcing</a:t>
            </a:r>
            <a:r>
              <a:rPr lang="en-ID" sz="1200" i="1" spc="65" dirty="0">
                <a:latin typeface="Times New Roman"/>
                <a:cs typeface="Times New Roman"/>
              </a:rPr>
              <a:t> </a:t>
            </a:r>
            <a:r>
              <a:rPr lang="en-ID" sz="1200" i="1" dirty="0">
                <a:latin typeface="Times New Roman"/>
                <a:cs typeface="Times New Roman"/>
              </a:rPr>
              <a:t>factors)</a:t>
            </a:r>
            <a:r>
              <a:rPr lang="en-ID" sz="1200" i="1" spc="65" dirty="0">
                <a:latin typeface="Times New Roman"/>
                <a:cs typeface="Times New Roman"/>
              </a:rPr>
              <a:t> </a:t>
            </a:r>
            <a:r>
              <a:rPr lang="en-ID" sz="1200" dirty="0">
                <a:latin typeface="Times New Roman"/>
                <a:cs typeface="Times New Roman"/>
              </a:rPr>
              <a:t>yang</a:t>
            </a:r>
            <a:r>
              <a:rPr lang="en-ID" sz="1200" spc="50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terwujud</a:t>
            </a:r>
            <a:r>
              <a:rPr lang="en-ID" sz="1200" spc="65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dalam</a:t>
            </a:r>
            <a:r>
              <a:rPr lang="en-ID" sz="1200" spc="65" dirty="0">
                <a:latin typeface="Times New Roman"/>
                <a:cs typeface="Times New Roman"/>
              </a:rPr>
              <a:t> </a:t>
            </a:r>
            <a:r>
              <a:rPr lang="en-ID" sz="1200" spc="-10" dirty="0" err="1">
                <a:latin typeface="Times New Roman"/>
                <a:cs typeface="Times New Roman"/>
              </a:rPr>
              <a:t>sikap</a:t>
            </a:r>
            <a:r>
              <a:rPr lang="en-ID" sz="1200" spc="-10" dirty="0">
                <a:latin typeface="Times New Roman"/>
                <a:cs typeface="Times New Roman"/>
              </a:rPr>
              <a:t> </a:t>
            </a:r>
            <a:r>
              <a:rPr lang="en-ID" sz="1200" dirty="0">
                <a:latin typeface="Times New Roman"/>
                <a:cs typeface="Times New Roman"/>
              </a:rPr>
              <a:t>dan</a:t>
            </a:r>
            <a:r>
              <a:rPr lang="en-ID" sz="1200" spc="55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perilaku</a:t>
            </a:r>
            <a:r>
              <a:rPr lang="en-ID" sz="1200" spc="70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petugas</a:t>
            </a:r>
            <a:r>
              <a:rPr lang="en-ID" sz="1200" spc="75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kesehatan</a:t>
            </a:r>
            <a:r>
              <a:rPr lang="en-ID" sz="1200" spc="70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atau</a:t>
            </a:r>
            <a:r>
              <a:rPr lang="en-ID" sz="1200" spc="60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petugas</a:t>
            </a:r>
            <a:r>
              <a:rPr lang="en-ID" sz="1200" spc="65" dirty="0">
                <a:latin typeface="Times New Roman"/>
                <a:cs typeface="Times New Roman"/>
              </a:rPr>
              <a:t> </a:t>
            </a:r>
            <a:r>
              <a:rPr lang="en-ID" sz="1200" dirty="0">
                <a:latin typeface="Times New Roman"/>
                <a:cs typeface="Times New Roman"/>
              </a:rPr>
              <a:t>lain,</a:t>
            </a:r>
            <a:r>
              <a:rPr lang="en-ID" sz="1200" spc="85" dirty="0">
                <a:latin typeface="Times New Roman"/>
                <a:cs typeface="Times New Roman"/>
              </a:rPr>
              <a:t> </a:t>
            </a:r>
            <a:r>
              <a:rPr lang="en-ID" sz="1200" dirty="0">
                <a:latin typeface="Times New Roman"/>
                <a:cs typeface="Times New Roman"/>
              </a:rPr>
              <a:t>yang</a:t>
            </a:r>
            <a:r>
              <a:rPr lang="en-ID" sz="1200" spc="55" dirty="0">
                <a:latin typeface="Times New Roman"/>
                <a:cs typeface="Times New Roman"/>
              </a:rPr>
              <a:t> </a:t>
            </a:r>
            <a:r>
              <a:rPr lang="en-ID" sz="1200" spc="-10" dirty="0" err="1">
                <a:latin typeface="Times New Roman"/>
                <a:cs typeface="Times New Roman"/>
              </a:rPr>
              <a:t>merupakan</a:t>
            </a:r>
            <a:r>
              <a:rPr lang="en-ID" sz="1200" spc="-10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kelompok</a:t>
            </a:r>
            <a:r>
              <a:rPr lang="en-ID" sz="1200" spc="-15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referensi</a:t>
            </a:r>
            <a:r>
              <a:rPr lang="en-ID" sz="1200" spc="-15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dari</a:t>
            </a:r>
            <a:r>
              <a:rPr lang="en-ID" sz="1200" spc="-5" dirty="0">
                <a:latin typeface="Times New Roman"/>
                <a:cs typeface="Times New Roman"/>
              </a:rPr>
              <a:t> </a:t>
            </a:r>
            <a:r>
              <a:rPr lang="en-ID" sz="1200" dirty="0" err="1">
                <a:latin typeface="Times New Roman"/>
                <a:cs typeface="Times New Roman"/>
              </a:rPr>
              <a:t>perilaku</a:t>
            </a:r>
            <a:r>
              <a:rPr lang="en-ID" sz="1200" spc="-10" dirty="0">
                <a:latin typeface="Times New Roman"/>
                <a:cs typeface="Times New Roman"/>
              </a:rPr>
              <a:t> </a:t>
            </a:r>
            <a:r>
              <a:rPr lang="en-ID" sz="1200" spc="-10" dirty="0" err="1">
                <a:latin typeface="Times New Roman"/>
                <a:cs typeface="Times New Roman"/>
              </a:rPr>
              <a:t>masyarakat</a:t>
            </a:r>
            <a:r>
              <a:rPr lang="en-ID" sz="1200" spc="-10" dirty="0">
                <a:latin typeface="Times New Roman"/>
                <a:cs typeface="Times New Roman"/>
              </a:rPr>
              <a:t>.</a:t>
            </a:r>
            <a:endParaRPr lang="en-ID" sz="1200" dirty="0"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</a:pPr>
            <a:endParaRPr lang="en-ID" sz="1200" dirty="0"/>
          </a:p>
        </p:txBody>
      </p:sp>
    </p:spTree>
    <p:extLst>
      <p:ext uri="{BB962C8B-B14F-4D97-AF65-F5344CB8AC3E}">
        <p14:creationId xmlns:p14="http://schemas.microsoft.com/office/powerpoint/2010/main" val="2769719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5105399" y="76201"/>
            <a:ext cx="6858001" cy="59651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55600" marR="5080" algn="just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spc="1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Masalah</a:t>
            </a:r>
            <a:r>
              <a:rPr lang="en-US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8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social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pd</a:t>
            </a:r>
            <a:r>
              <a:rPr lang="en-US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pasien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terminal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i="1" u="sng" spc="8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isolasi</a:t>
            </a:r>
            <a:r>
              <a:rPr lang="en-US" b="1" i="1" u="sng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i="1" u="sng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social</a:t>
            </a:r>
            <a:r>
              <a:rPr lang="en-US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8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yaitu</a:t>
            </a:r>
            <a:r>
              <a:rPr lang="en-US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suatu</a:t>
            </a:r>
            <a:r>
              <a:rPr lang="en-US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14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keadaan</a:t>
            </a:r>
            <a:r>
              <a:rPr lang="en-US" spc="11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dimana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seseorang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8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individu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mengalami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penurunan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bahkan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8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sama</a:t>
            </a:r>
            <a:r>
              <a:rPr lang="en-US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7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sekali</a:t>
            </a:r>
            <a:r>
              <a:rPr lang="en-US" spc="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7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tidak</a:t>
            </a:r>
            <a:r>
              <a:rPr lang="en-US" spc="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8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mampu</a:t>
            </a:r>
            <a:r>
              <a:rPr lang="en-US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8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berinteraksi</a:t>
            </a:r>
            <a:r>
              <a:rPr lang="en-US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dengan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orang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lain </a:t>
            </a:r>
            <a:r>
              <a:rPr lang="en-US" spc="7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disekitarnya</a:t>
            </a:r>
            <a:r>
              <a:rPr lang="en-US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pc="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0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pasien</a:t>
            </a:r>
            <a:r>
              <a:rPr lang="en-US" spc="10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mungkin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merasa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ditolak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pc="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7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tidak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diterima</a:t>
            </a:r>
            <a:r>
              <a:rPr lang="en-US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8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kesepian</a:t>
            </a:r>
            <a:r>
              <a:rPr lang="en-US" spc="8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dan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7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tidak</a:t>
            </a:r>
            <a:r>
              <a:rPr lang="en-US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7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mampu</a:t>
            </a:r>
            <a:r>
              <a:rPr lang="en-US" spc="1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membina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hubungan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yang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6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berarti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dan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7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tidak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8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mampu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membina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hubungan</a:t>
            </a:r>
            <a:r>
              <a:rPr lang="en-US" spc="1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yang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6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berarti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dengan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orang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lain</a:t>
            </a:r>
            <a:r>
              <a:rPr lang="en-US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Kelliat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9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2006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355600" marR="508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pc="9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Pasien</a:t>
            </a:r>
            <a:r>
              <a:rPr lang="en-US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membatasi</a:t>
            </a:r>
            <a:r>
              <a:rPr lang="en-US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orang- </a:t>
            </a:r>
            <a:r>
              <a:rPr lang="en-US" spc="1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orang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yang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mengunjunginya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hanya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kepada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beberapa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orang</a:t>
            </a:r>
            <a:r>
              <a:rPr lang="en-US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anggota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keluarga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-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saja</a:t>
            </a:r>
            <a:r>
              <a:rPr lang="en-US" spc="-1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56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pc="1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Sebab</a:t>
            </a:r>
            <a:r>
              <a:rPr lang="en-US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-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27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tabLst>
                <a:tab pos="355600" algn="l"/>
              </a:tabLst>
            </a:pPr>
            <a:r>
              <a:rPr lang="en-US" spc="1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Konsep</a:t>
            </a:r>
            <a:r>
              <a:rPr lang="en-US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diri</a:t>
            </a:r>
            <a:r>
              <a:rPr lang="en-US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rendah</a:t>
            </a:r>
            <a:r>
              <a:rPr lang="en-US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pc="6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karena</a:t>
            </a:r>
            <a:r>
              <a:rPr lang="en-US" spc="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menurunnya</a:t>
            </a:r>
            <a:r>
              <a:rPr lang="en-US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fungsi</a:t>
            </a:r>
            <a:r>
              <a:rPr lang="en-US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mental</a:t>
            </a:r>
            <a:r>
              <a:rPr lang="en-US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dan</a:t>
            </a:r>
            <a:r>
              <a:rPr lang="en-US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-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fisik</a:t>
            </a:r>
            <a:r>
              <a:rPr lang="en-US" spc="-1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27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tabLst>
                <a:tab pos="355600" algn="l"/>
              </a:tabLst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Takut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8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melihat</a:t>
            </a:r>
            <a:r>
              <a:rPr lang="en-US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orang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lain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9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depresi</a:t>
            </a:r>
            <a:r>
              <a:rPr lang="en-US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8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kr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8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melihat</a:t>
            </a:r>
            <a:r>
              <a:rPr lang="en-US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&amp;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memikirkan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keadaannya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2700" marR="503555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tabLst>
                <a:tab pos="355600" algn="l"/>
              </a:tabLst>
            </a:pP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Merasa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bersalah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7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kr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7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telah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menyita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7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waktu</a:t>
            </a:r>
            <a:r>
              <a:rPr lang="en-US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tenaga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&amp;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14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biaya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04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yg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dimiliki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keluarga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8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utk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pengobatan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27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tabLst>
                <a:tab pos="355600" algn="l"/>
              </a:tabLst>
            </a:pP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Merasa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6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takut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9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mati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dan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marah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8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dg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kehidupan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268" name="Picture 4" descr="Sistim nilai budaya Vietnam pada latar belakang integrasi dan pembaruan">
            <a:extLst>
              <a:ext uri="{FF2B5EF4-FFF2-40B4-BE49-F238E27FC236}">
                <a16:creationId xmlns:a16="http://schemas.microsoft.com/office/drawing/2014/main" id="{853F7252-CE99-C1D5-099F-140DDB71F7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83" r="22806" b="-2"/>
          <a:stretch/>
        </p:blipFill>
        <p:spPr bwMode="auto"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3" name="Isosceles Triangle 11272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D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2700">
              <a:lnSpc>
                <a:spcPct val="90000"/>
              </a:lnSpc>
            </a:pPr>
            <a:r>
              <a:rPr lang="en-US" sz="2800" spc="100"/>
              <a:t>TINJAUAN</a:t>
            </a:r>
            <a:r>
              <a:rPr lang="en-US" sz="2800" spc="60"/>
              <a:t> </a:t>
            </a:r>
            <a:r>
              <a:rPr lang="en-US" sz="2800" spc="175"/>
              <a:t>BUDAYA</a:t>
            </a:r>
            <a:r>
              <a:rPr lang="en-US" sz="2800" spc="65"/>
              <a:t> </a:t>
            </a:r>
            <a:r>
              <a:rPr lang="en-US" sz="2800" spc="285"/>
              <a:t>DALAM</a:t>
            </a:r>
            <a:r>
              <a:rPr lang="en-US" sz="2800" spc="75"/>
              <a:t> </a:t>
            </a:r>
            <a:r>
              <a:rPr lang="en-US" sz="2800" spc="135"/>
              <a:t>PERAWATAN</a:t>
            </a:r>
            <a:r>
              <a:rPr lang="en-US" sz="2800" spc="65"/>
              <a:t> PALIATIF</a:t>
            </a:r>
            <a:endParaRPr lang="en-US" sz="2800"/>
          </a:p>
        </p:txBody>
      </p:sp>
      <p:sp>
        <p:nvSpPr>
          <p:cNvPr id="8" name="object 8"/>
          <p:cNvSpPr txBox="1"/>
          <p:nvPr/>
        </p:nvSpPr>
        <p:spPr>
          <a:xfrm>
            <a:off x="4953001" y="2160589"/>
            <a:ext cx="7010400" cy="4545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2700" marR="93345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spc="1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</a:t>
            </a:r>
            <a:r>
              <a:rPr lang="en-US" sz="2000" spc="1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ebudayaan</a:t>
            </a:r>
            <a:r>
              <a:rPr lang="en-US" sz="2000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14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adalah</a:t>
            </a:r>
            <a:r>
              <a:rPr lang="en-US" sz="2000" spc="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segala</a:t>
            </a:r>
            <a:r>
              <a:rPr lang="en-US" sz="2000" spc="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sesuatu</a:t>
            </a:r>
            <a:r>
              <a:rPr lang="en-US" sz="2000" spc="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0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atau</a:t>
            </a:r>
            <a:r>
              <a:rPr lang="en-US" sz="2000" spc="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tata</a:t>
            </a:r>
            <a:r>
              <a:rPr lang="en-US" sz="2000" spc="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nilai</a:t>
            </a:r>
            <a:r>
              <a:rPr lang="en-US" sz="2000" spc="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yang </a:t>
            </a:r>
            <a:r>
              <a:rPr lang="en-US" sz="2000" spc="8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berlaku</a:t>
            </a:r>
            <a:r>
              <a:rPr lang="en-US" sz="20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dalam</a:t>
            </a:r>
            <a:r>
              <a:rPr lang="en-US" sz="20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sebuah</a:t>
            </a:r>
            <a:r>
              <a:rPr lang="en-US" sz="20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masyarakat</a:t>
            </a:r>
            <a:r>
              <a:rPr lang="en-US" sz="20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yang</a:t>
            </a:r>
            <a:r>
              <a:rPr lang="en-US" sz="20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8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menjadi</a:t>
            </a:r>
            <a:r>
              <a:rPr lang="en-US" sz="20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ciri</a:t>
            </a:r>
            <a:r>
              <a:rPr lang="en-US" sz="20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khas</a:t>
            </a:r>
            <a:r>
              <a:rPr lang="en-US" sz="20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dari</a:t>
            </a:r>
            <a:r>
              <a:rPr lang="en-US" sz="20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masyarakat</a:t>
            </a:r>
            <a:r>
              <a:rPr lang="en-US" sz="2000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tersebut</a:t>
            </a:r>
            <a:r>
              <a:rPr lang="en-US" sz="20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27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spc="11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Indonesia</a:t>
            </a:r>
            <a:r>
              <a:rPr lang="en-US" sz="20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8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memiliki</a:t>
            </a:r>
            <a:r>
              <a:rPr lang="en-US" sz="20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beragam</a:t>
            </a:r>
            <a:r>
              <a:rPr lang="en-US" sz="20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8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etnis</a:t>
            </a:r>
            <a:r>
              <a:rPr lang="en-US" sz="20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&amp;</a:t>
            </a:r>
            <a:r>
              <a:rPr lang="en-US" sz="20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budaya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27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spc="1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Budaya</a:t>
            </a:r>
            <a:r>
              <a:rPr lang="en-US" sz="20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positif</a:t>
            </a:r>
            <a:r>
              <a:rPr lang="en-US" sz="20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 </a:t>
            </a:r>
            <a:r>
              <a:rPr lang="en-US" sz="2000" spc="1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suatu</a:t>
            </a:r>
            <a:r>
              <a:rPr lang="en-US" sz="20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8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etnis</a:t>
            </a:r>
            <a:r>
              <a:rPr lang="en-US" sz="20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mungkin</a:t>
            </a:r>
            <a:r>
              <a:rPr lang="en-US" sz="20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dianggap</a:t>
            </a:r>
            <a:r>
              <a:rPr lang="en-US" sz="20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1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negative</a:t>
            </a:r>
            <a:r>
              <a:rPr lang="en-US" sz="20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8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oleh</a:t>
            </a:r>
            <a:r>
              <a:rPr lang="en-US" sz="20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8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etnis</a:t>
            </a:r>
            <a:r>
              <a:rPr lang="en-US" sz="20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lain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2700" marR="47498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spc="6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Sulit</a:t>
            </a:r>
            <a:r>
              <a:rPr lang="en-US" sz="20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merubah</a:t>
            </a:r>
            <a:r>
              <a:rPr lang="en-US" sz="20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7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perilaku</a:t>
            </a:r>
            <a:r>
              <a:rPr lang="en-US" sz="20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204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yg</a:t>
            </a:r>
            <a:r>
              <a:rPr lang="en-US" sz="20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tertanam</a:t>
            </a:r>
            <a:r>
              <a:rPr lang="en-US" sz="20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&amp;</a:t>
            </a:r>
            <a:r>
              <a:rPr lang="en-US" sz="20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7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terinternalisasi</a:t>
            </a:r>
            <a:r>
              <a:rPr lang="en-US" sz="20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14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dlm</a:t>
            </a:r>
            <a:r>
              <a:rPr lang="en-US" sz="20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kehidupan</a:t>
            </a:r>
            <a:r>
              <a:rPr lang="en-US" sz="2000" spc="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masyarakat</a:t>
            </a:r>
            <a:r>
              <a:rPr lang="en-US" sz="2000" spc="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2700" marR="508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spc="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Perlu</a:t>
            </a:r>
            <a:r>
              <a:rPr lang="en-US" sz="20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pengetahuan</a:t>
            </a:r>
            <a:r>
              <a:rPr lang="en-US" sz="20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mengenai</a:t>
            </a:r>
            <a:r>
              <a:rPr lang="en-US" sz="20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budaya</a:t>
            </a:r>
            <a:r>
              <a:rPr lang="en-US" sz="20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suatu</a:t>
            </a:r>
            <a:r>
              <a:rPr lang="en-US" sz="20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9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daerah</a:t>
            </a:r>
            <a:r>
              <a:rPr lang="en-US" sz="2000" spc="9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z="20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14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promosi</a:t>
            </a:r>
            <a:r>
              <a:rPr lang="en-US" sz="20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0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kesehatan</a:t>
            </a:r>
            <a:r>
              <a:rPr lang="en-US" sz="2000" spc="10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&amp;</a:t>
            </a:r>
            <a:r>
              <a:rPr lang="en-US" sz="20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meluruskan</a:t>
            </a:r>
            <a:r>
              <a:rPr lang="en-US" sz="20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14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keyakinan</a:t>
            </a:r>
            <a:r>
              <a:rPr lang="en-US" sz="20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0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atau</a:t>
            </a:r>
            <a:r>
              <a:rPr lang="en-US" sz="20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budaya</a:t>
            </a:r>
            <a:r>
              <a:rPr lang="en-US" sz="20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8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yang</a:t>
            </a:r>
            <a:r>
              <a:rPr lang="en-US" sz="20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9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dianut</a:t>
            </a:r>
            <a:r>
              <a:rPr lang="en-US" sz="20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hubungannya</a:t>
            </a:r>
            <a:r>
              <a:rPr lang="en-US" sz="20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1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dengan</a:t>
            </a:r>
            <a:r>
              <a:rPr lang="en-US" sz="2000" spc="1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spc="8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kesehatan</a:t>
            </a:r>
            <a:r>
              <a:rPr lang="en-US" sz="1400" spc="8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42" name="Picture 2" descr="Asas Sistem Sosial Budaya Indonesia">
            <a:extLst>
              <a:ext uri="{FF2B5EF4-FFF2-40B4-BE49-F238E27FC236}">
                <a16:creationId xmlns:a16="http://schemas.microsoft.com/office/drawing/2014/main" id="{B8008D8D-E9A5-8A52-8E4C-E911E89710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03" r="16786" b="-2"/>
          <a:stretch/>
        </p:blipFill>
        <p:spPr bwMode="auto"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7" name="Isosceles Triangle 10246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D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ID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ID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ID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ID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ID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ID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ID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ID"/>
            </a:p>
          </p:txBody>
        </p:sp>
      </p:grpSp>
      <p:sp>
        <p:nvSpPr>
          <p:cNvPr id="4" name="object 4"/>
          <p:cNvSpPr txBox="1"/>
          <p:nvPr/>
        </p:nvSpPr>
        <p:spPr>
          <a:xfrm>
            <a:off x="5209563" y="533401"/>
            <a:ext cx="6601437" cy="5507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5600" marR="508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sz="2400" b="1" u="sng" spc="10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Green</a:t>
            </a:r>
            <a:r>
              <a:rPr lang="en-US" sz="2400" b="1" u="sng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u="sng" spc="1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dalam</a:t>
            </a:r>
            <a:r>
              <a:rPr lang="en-US" sz="2400" b="1" u="sng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u="sng" spc="9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Notoatmodjo</a:t>
            </a:r>
            <a:r>
              <a:rPr lang="en-US" sz="2400" b="1" u="sng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u="sng" spc="1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(2007)</a:t>
            </a:r>
            <a:r>
              <a:rPr lang="en-US" sz="2400" b="1" u="sng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Mengatakan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bahwa</a:t>
            </a:r>
            <a:r>
              <a:rPr lang="en-US" sz="24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7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perilaku</a:t>
            </a:r>
            <a:r>
              <a:rPr lang="en-US" sz="24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manusia</a:t>
            </a:r>
            <a:r>
              <a:rPr lang="en-US" sz="2400" spc="1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7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dari</a:t>
            </a:r>
            <a:r>
              <a:rPr lang="en-US" sz="24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8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tingkat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14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kesehatan</a:t>
            </a:r>
            <a:r>
              <a:rPr lang="en-US" sz="24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0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dipengaruhi</a:t>
            </a:r>
            <a:r>
              <a:rPr lang="en-US" sz="24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8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oleh</a:t>
            </a:r>
            <a:r>
              <a:rPr lang="en-US" sz="24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9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n-US" sz="24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6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faktor</a:t>
            </a:r>
            <a:r>
              <a:rPr lang="en-US" sz="24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7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pokok</a:t>
            </a:r>
            <a:r>
              <a:rPr lang="en-US" sz="2400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56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tabLst>
                <a:tab pos="355600" algn="l"/>
              </a:tabLst>
            </a:pPr>
            <a:r>
              <a:rPr lang="en-US" sz="2400" spc="-1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Faktor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7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perilaku</a:t>
            </a:r>
            <a:r>
              <a:rPr lang="en-US" sz="24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9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(behavior</a:t>
            </a:r>
            <a:r>
              <a:rPr lang="en-US" sz="24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cause)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-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0355" marR="257810"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tabLst>
                <a:tab pos="701675" algn="l"/>
                <a:tab pos="702310" algn="l"/>
              </a:tabLst>
            </a:pPr>
            <a:r>
              <a:rPr lang="en-US" sz="2400" spc="-1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Faktor</a:t>
            </a:r>
            <a:r>
              <a:rPr lang="en-US" sz="24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9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predisposisi</a:t>
            </a:r>
            <a:r>
              <a:rPr lang="en-US" sz="24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0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2400" spc="10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pengetahuan</a:t>
            </a:r>
            <a:r>
              <a:rPr lang="en-US" sz="2400" spc="10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z="24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7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sikap</a:t>
            </a:r>
            <a:r>
              <a:rPr lang="en-US" sz="2400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z="24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9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kepercayaan</a:t>
            </a:r>
            <a:r>
              <a:rPr lang="en-US" sz="2400" spc="9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9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keyakinan</a:t>
            </a:r>
            <a:r>
              <a:rPr lang="en-US" sz="2400" spc="9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z="24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-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nilai</a:t>
            </a:r>
            <a:r>
              <a:rPr lang="en-US" sz="2400" spc="-1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en-US" sz="2400" spc="-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nilai</a:t>
            </a:r>
            <a:r>
              <a:rPr lang="en-US" sz="2400" spc="-1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0990"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tabLst>
                <a:tab pos="701675" algn="l"/>
                <a:tab pos="702310" algn="l"/>
              </a:tabLst>
            </a:pPr>
            <a:r>
              <a:rPr lang="en-US" sz="2400" spc="-1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Faktor</a:t>
            </a:r>
            <a:r>
              <a:rPr lang="en-US" sz="24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pendukung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24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9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ketersediaan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8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faskes</a:t>
            </a:r>
            <a:r>
              <a:rPr lang="en-US" sz="2400" spc="8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z="24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7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obat-</a:t>
            </a:r>
            <a:r>
              <a:rPr lang="en-US" sz="2400" spc="8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obatan</a:t>
            </a:r>
            <a:r>
              <a:rPr lang="en-US" sz="2400" spc="8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z="24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air </a:t>
            </a:r>
            <a:r>
              <a:rPr lang="en-US" sz="2400" spc="8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bersih</a:t>
            </a:r>
            <a:r>
              <a:rPr lang="en-US" sz="2400" spc="8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0355" marR="251460"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tabLst>
                <a:tab pos="701675" algn="l"/>
                <a:tab pos="702310" algn="l"/>
              </a:tabLst>
            </a:pPr>
            <a:r>
              <a:rPr lang="en-US" sz="2400" spc="-1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Faktor</a:t>
            </a:r>
            <a:r>
              <a:rPr lang="en-US" sz="24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pendorong</a:t>
            </a:r>
            <a:r>
              <a:rPr lang="en-US" sz="24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9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2400" spc="9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sikap</a:t>
            </a:r>
            <a:r>
              <a:rPr lang="en-US" sz="24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&amp;</a:t>
            </a:r>
            <a:r>
              <a:rPr lang="en-US" sz="24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7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perilaku</a:t>
            </a:r>
            <a:r>
              <a:rPr lang="en-US" sz="24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petugas</a:t>
            </a:r>
            <a:r>
              <a:rPr lang="en-US" sz="24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,/</a:t>
            </a:r>
            <a:r>
              <a:rPr lang="en-US" sz="24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kelompok</a:t>
            </a:r>
            <a:r>
              <a:rPr lang="en-US" sz="24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6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referensi</a:t>
            </a:r>
            <a:r>
              <a:rPr lang="en-US" sz="24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dr</a:t>
            </a:r>
            <a:r>
              <a:rPr lang="en-US" sz="24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7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perilaku</a:t>
            </a:r>
            <a:r>
              <a:rPr lang="en-US" sz="24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14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masyarakat</a:t>
            </a:r>
            <a:r>
              <a:rPr lang="en-US" sz="2400" spc="11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56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tabLst>
                <a:tab pos="355600" algn="l"/>
              </a:tabLst>
            </a:pPr>
            <a:r>
              <a:rPr lang="en-US" sz="2400" spc="-1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Faktor</a:t>
            </a:r>
            <a:r>
              <a:rPr lang="en-US" sz="24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1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non-</a:t>
            </a:r>
            <a:r>
              <a:rPr lang="en-US" sz="2400" spc="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behavior</a:t>
            </a:r>
            <a:r>
              <a:rPr lang="en-US" sz="24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cause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 descr="Jarakdekat dari Bunglon pada cabang">
            <a:extLst>
              <a:ext uri="{FF2B5EF4-FFF2-40B4-BE49-F238E27FC236}">
                <a16:creationId xmlns:a16="http://schemas.microsoft.com/office/drawing/2014/main" id="{679762E8-0541-D6CC-F179-3583529209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19" r="15371" b="-2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D"/>
          </a:p>
        </p:txBody>
      </p:sp>
      <p:sp>
        <p:nvSpPr>
          <p:cNvPr id="2" name="object 2"/>
          <p:cNvSpPr/>
          <p:nvPr/>
        </p:nvSpPr>
        <p:spPr>
          <a:xfrm>
            <a:off x="0" y="713740"/>
            <a:ext cx="1591945" cy="508000"/>
          </a:xfrm>
          <a:custGeom>
            <a:avLst/>
            <a:gdLst/>
            <a:ahLst/>
            <a:cxnLst/>
            <a:rect l="l" t="t" r="r" b="b"/>
            <a:pathLst>
              <a:path w="1591945" h="508000">
                <a:moveTo>
                  <a:pt x="0" y="0"/>
                </a:moveTo>
                <a:lnTo>
                  <a:pt x="0" y="504201"/>
                </a:lnTo>
                <a:lnTo>
                  <a:pt x="1245870" y="508000"/>
                </a:lnTo>
                <a:lnTo>
                  <a:pt x="1346200" y="508000"/>
                </a:lnTo>
                <a:lnTo>
                  <a:pt x="1350010" y="502920"/>
                </a:lnTo>
                <a:lnTo>
                  <a:pt x="1351280" y="501650"/>
                </a:lnTo>
                <a:lnTo>
                  <a:pt x="1353820" y="500380"/>
                </a:lnTo>
                <a:lnTo>
                  <a:pt x="1355090" y="497839"/>
                </a:lnTo>
                <a:lnTo>
                  <a:pt x="1584960" y="269239"/>
                </a:lnTo>
                <a:lnTo>
                  <a:pt x="1589960" y="261818"/>
                </a:lnTo>
                <a:lnTo>
                  <a:pt x="1591627" y="254635"/>
                </a:lnTo>
                <a:lnTo>
                  <a:pt x="1589960" y="247451"/>
                </a:lnTo>
                <a:lnTo>
                  <a:pt x="1584960" y="240030"/>
                </a:lnTo>
                <a:lnTo>
                  <a:pt x="1355090" y="11430"/>
                </a:lnTo>
                <a:lnTo>
                  <a:pt x="1350010" y="11430"/>
                </a:lnTo>
                <a:lnTo>
                  <a:pt x="1350010" y="6350"/>
                </a:lnTo>
                <a:lnTo>
                  <a:pt x="1346200" y="6350"/>
                </a:lnTo>
                <a:lnTo>
                  <a:pt x="1341120" y="2539"/>
                </a:lnTo>
                <a:lnTo>
                  <a:pt x="1245870" y="2539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2595" marR="5080" algn="ctr">
              <a:lnSpc>
                <a:spcPct val="100000"/>
              </a:lnSpc>
              <a:spcBef>
                <a:spcPts val="100"/>
              </a:spcBef>
              <a:tabLst>
                <a:tab pos="2152650" algn="l"/>
              </a:tabLst>
            </a:pPr>
            <a:r>
              <a:rPr lang="en-ID" b="1" spc="235"/>
              <a:t>Contoh</a:t>
            </a:r>
            <a:r>
              <a:rPr lang="en-ID" b="1" spc="55"/>
              <a:t> </a:t>
            </a:r>
            <a:r>
              <a:rPr lang="en-ID" b="1" spc="275"/>
              <a:t>pengaruh</a:t>
            </a:r>
            <a:r>
              <a:rPr lang="en-ID" b="1" spc="55"/>
              <a:t> </a:t>
            </a:r>
            <a:r>
              <a:rPr lang="en-ID" b="1" spc="210"/>
              <a:t>sosial</a:t>
            </a:r>
            <a:r>
              <a:rPr lang="en-ID" b="1" spc="50"/>
              <a:t> </a:t>
            </a:r>
            <a:r>
              <a:rPr lang="en-ID" b="1" spc="280"/>
              <a:t>budaya </a:t>
            </a:r>
            <a:r>
              <a:rPr lang="en-ID" b="1" spc="245"/>
              <a:t>dalam</a:t>
            </a:r>
            <a:r>
              <a:rPr lang="en-ID" b="1"/>
              <a:t>	</a:t>
            </a:r>
            <a:r>
              <a:rPr lang="en-ID" b="1" spc="229"/>
              <a:t>kesehatan</a:t>
            </a:r>
            <a:endParaRPr lang="en-ID" b="1" spc="229" dirty="0"/>
          </a:p>
        </p:txBody>
      </p:sp>
      <p:sp>
        <p:nvSpPr>
          <p:cNvPr id="7" name="object 7"/>
          <p:cNvSpPr txBox="1"/>
          <p:nvPr/>
        </p:nvSpPr>
        <p:spPr>
          <a:xfrm>
            <a:off x="702318" y="1930400"/>
            <a:ext cx="8876030" cy="15166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368800" indent="-342900" algn="just">
              <a:lnSpc>
                <a:spcPct val="146300"/>
              </a:lnSpc>
              <a:spcBef>
                <a:spcPts val="100"/>
              </a:spcBef>
              <a:buFont typeface="+mj-lt"/>
              <a:buAutoNum type="arabicPeriod"/>
            </a:pPr>
            <a:r>
              <a:rPr lang="en-ID" sz="1800" spc="110" dirty="0" err="1">
                <a:solidFill>
                  <a:srgbClr val="3F3F3F"/>
                </a:solidFill>
                <a:latin typeface="Trebuchet MS"/>
                <a:cs typeface="Trebuchet MS"/>
              </a:rPr>
              <a:t>Kepercayaan</a:t>
            </a:r>
            <a:r>
              <a:rPr lang="en-ID" sz="1800" spc="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ID" sz="1800" spc="100" dirty="0" err="1">
                <a:solidFill>
                  <a:srgbClr val="3F3F3F"/>
                </a:solidFill>
                <a:latin typeface="Trebuchet MS"/>
                <a:cs typeface="Trebuchet MS"/>
              </a:rPr>
              <a:t>terhadap</a:t>
            </a:r>
            <a:r>
              <a:rPr lang="en-ID" sz="1800" spc="100" dirty="0">
                <a:solidFill>
                  <a:srgbClr val="3F3F3F"/>
                </a:solidFill>
                <a:latin typeface="Trebuchet MS"/>
                <a:cs typeface="Trebuchet MS"/>
              </a:rPr>
              <a:t>  </a:t>
            </a:r>
            <a:r>
              <a:rPr lang="en-ID" sz="1800" spc="110" dirty="0">
                <a:solidFill>
                  <a:srgbClr val="3F3F3F"/>
                </a:solidFill>
                <a:latin typeface="Trebuchet MS"/>
                <a:cs typeface="Trebuchet MS"/>
              </a:rPr>
              <a:t>dukun </a:t>
            </a:r>
          </a:p>
          <a:p>
            <a:pPr marL="355600" marR="4368800" indent="-342900" algn="just">
              <a:lnSpc>
                <a:spcPct val="146300"/>
              </a:lnSpc>
              <a:spcBef>
                <a:spcPts val="100"/>
              </a:spcBef>
              <a:buFont typeface="+mj-lt"/>
              <a:buAutoNum type="arabicPeriod"/>
            </a:pPr>
            <a:r>
              <a:rPr lang="en-ID" sz="1800" spc="110" dirty="0" err="1">
                <a:solidFill>
                  <a:srgbClr val="3F3F3F"/>
                </a:solidFill>
                <a:latin typeface="Trebuchet MS"/>
                <a:cs typeface="Trebuchet MS"/>
              </a:rPr>
              <a:t>Kepercayaan</a:t>
            </a:r>
            <a:r>
              <a:rPr lang="en-ID" sz="1800" spc="7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ID" sz="1800" spc="85" dirty="0" err="1">
                <a:solidFill>
                  <a:srgbClr val="3F3F3F"/>
                </a:solidFill>
                <a:latin typeface="Trebuchet MS"/>
                <a:cs typeface="Trebuchet MS"/>
              </a:rPr>
              <a:t>terhadap</a:t>
            </a:r>
            <a:r>
              <a:rPr lang="en-ID" sz="1800" spc="8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ID" sz="1800" spc="95" dirty="0" err="1">
                <a:solidFill>
                  <a:srgbClr val="3F3F3F"/>
                </a:solidFill>
                <a:latin typeface="Trebuchet MS"/>
                <a:cs typeface="Trebuchet MS"/>
              </a:rPr>
              <a:t>hal-</a:t>
            </a:r>
            <a:r>
              <a:rPr lang="en-ID" sz="1800" dirty="0" err="1">
                <a:solidFill>
                  <a:srgbClr val="3F3F3F"/>
                </a:solidFill>
                <a:latin typeface="Trebuchet MS"/>
                <a:cs typeface="Trebuchet MS"/>
              </a:rPr>
              <a:t>hal</a:t>
            </a:r>
            <a:r>
              <a:rPr lang="en-ID" sz="1800" spc="7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ID" sz="1800" spc="85" dirty="0" err="1">
                <a:solidFill>
                  <a:srgbClr val="3F3F3F"/>
                </a:solidFill>
                <a:latin typeface="Trebuchet MS"/>
                <a:cs typeface="Trebuchet MS"/>
              </a:rPr>
              <a:t>mistis</a:t>
            </a:r>
            <a:endParaRPr lang="en-ID" sz="1800" dirty="0">
              <a:latin typeface="Trebuchet MS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ID" spc="105" dirty="0">
                <a:solidFill>
                  <a:srgbClr val="3F3F3F"/>
                </a:solidFill>
                <a:latin typeface="Trebuchet MS"/>
                <a:cs typeface="Trebuchet MS"/>
              </a:rPr>
              <a:t>B</a:t>
            </a:r>
            <a:r>
              <a:rPr lang="en-ID" sz="1800" spc="105" dirty="0">
                <a:solidFill>
                  <a:srgbClr val="3F3F3F"/>
                </a:solidFill>
                <a:latin typeface="Trebuchet MS"/>
                <a:cs typeface="Trebuchet MS"/>
              </a:rPr>
              <a:t>ayi</a:t>
            </a:r>
            <a:r>
              <a:rPr lang="en-ID" sz="1800" spc="4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ID" sz="1800" spc="175" dirty="0">
                <a:solidFill>
                  <a:srgbClr val="3F3F3F"/>
                </a:solidFill>
                <a:latin typeface="Trebuchet MS"/>
                <a:cs typeface="Trebuchet MS"/>
              </a:rPr>
              <a:t>yang</a:t>
            </a:r>
            <a:r>
              <a:rPr lang="en-ID" sz="1800" spc="4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ID" sz="1800" spc="100" dirty="0" err="1">
                <a:solidFill>
                  <a:srgbClr val="3F3F3F"/>
                </a:solidFill>
                <a:latin typeface="Trebuchet MS"/>
                <a:cs typeface="Trebuchet MS"/>
              </a:rPr>
              <a:t>menderita</a:t>
            </a:r>
            <a:r>
              <a:rPr lang="en-ID" sz="1800" spc="4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ID" sz="1800" spc="175" dirty="0" err="1">
                <a:solidFill>
                  <a:srgbClr val="3F3F3F"/>
                </a:solidFill>
                <a:latin typeface="Trebuchet MS"/>
                <a:cs typeface="Trebuchet MS"/>
              </a:rPr>
              <a:t>demam</a:t>
            </a:r>
            <a:r>
              <a:rPr lang="en-ID" sz="1800" spc="4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ID" sz="1800" spc="105" dirty="0" err="1">
                <a:solidFill>
                  <a:srgbClr val="3F3F3F"/>
                </a:solidFill>
                <a:latin typeface="Trebuchet MS"/>
                <a:cs typeface="Trebuchet MS"/>
              </a:rPr>
              <a:t>atau</a:t>
            </a:r>
            <a:r>
              <a:rPr lang="en-ID" sz="1800" spc="4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ID" sz="1800" spc="70" dirty="0" err="1">
                <a:solidFill>
                  <a:srgbClr val="3F3F3F"/>
                </a:solidFill>
                <a:latin typeface="Trebuchet MS"/>
                <a:cs typeface="Trebuchet MS"/>
              </a:rPr>
              <a:t>diare</a:t>
            </a:r>
            <a:r>
              <a:rPr lang="en-ID" sz="1800" spc="4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ID" sz="1800" spc="60" dirty="0" err="1">
                <a:solidFill>
                  <a:srgbClr val="3F3F3F"/>
                </a:solidFill>
                <a:latin typeface="Trebuchet MS"/>
                <a:cs typeface="Trebuchet MS"/>
              </a:rPr>
              <a:t>berarti</a:t>
            </a:r>
            <a:r>
              <a:rPr lang="en-ID" sz="1800" spc="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ID" sz="1800" spc="100" dirty="0" err="1">
                <a:solidFill>
                  <a:srgbClr val="3F3F3F"/>
                </a:solidFill>
                <a:latin typeface="Trebuchet MS"/>
                <a:cs typeface="Trebuchet MS"/>
              </a:rPr>
              <a:t>pertanda</a:t>
            </a:r>
            <a:r>
              <a:rPr lang="en-ID" sz="1800" spc="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ID" sz="1800" spc="135" dirty="0" err="1">
                <a:solidFill>
                  <a:srgbClr val="3F3F3F"/>
                </a:solidFill>
                <a:latin typeface="Trebuchet MS"/>
                <a:cs typeface="Trebuchet MS"/>
              </a:rPr>
              <a:t>bahwa</a:t>
            </a:r>
            <a:r>
              <a:rPr lang="en-ID" sz="1800" spc="4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ID" sz="1800" spc="85" dirty="0" err="1">
                <a:solidFill>
                  <a:srgbClr val="3F3F3F"/>
                </a:solidFill>
                <a:latin typeface="Trebuchet MS"/>
                <a:cs typeface="Trebuchet MS"/>
              </a:rPr>
              <a:t>bayi</a:t>
            </a:r>
            <a:r>
              <a:rPr lang="en-ID" sz="1800" spc="8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ID" sz="1800" spc="85" dirty="0" err="1">
                <a:solidFill>
                  <a:srgbClr val="3F3F3F"/>
                </a:solidFill>
                <a:latin typeface="Trebuchet MS"/>
                <a:cs typeface="Trebuchet MS"/>
              </a:rPr>
              <a:t>tersebut</a:t>
            </a:r>
            <a:r>
              <a:rPr lang="en-ID" sz="1800" spc="3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ID" sz="1800" spc="130" dirty="0" err="1">
                <a:solidFill>
                  <a:srgbClr val="3F3F3F"/>
                </a:solidFill>
                <a:latin typeface="Trebuchet MS"/>
                <a:cs typeface="Trebuchet MS"/>
              </a:rPr>
              <a:t>akan</a:t>
            </a:r>
            <a:r>
              <a:rPr lang="en-ID" sz="1800" spc="4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ID" sz="1800" spc="70" dirty="0" err="1">
                <a:solidFill>
                  <a:srgbClr val="3F3F3F"/>
                </a:solidFill>
                <a:latin typeface="Trebuchet MS"/>
                <a:cs typeface="Trebuchet MS"/>
              </a:rPr>
              <a:t>pintar</a:t>
            </a:r>
            <a:r>
              <a:rPr lang="en-ID" sz="1800" spc="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ID" sz="1800" spc="35" dirty="0" err="1">
                <a:solidFill>
                  <a:srgbClr val="3F3F3F"/>
                </a:solidFill>
                <a:latin typeface="Trebuchet MS"/>
                <a:cs typeface="Trebuchet MS"/>
              </a:rPr>
              <a:t>berjalan</a:t>
            </a:r>
            <a:r>
              <a:rPr lang="en-ID" sz="1800" spc="35" dirty="0">
                <a:solidFill>
                  <a:srgbClr val="3F3F3F"/>
                </a:solidFill>
                <a:latin typeface="Trebuchet MS"/>
                <a:cs typeface="Trebuchet MS"/>
              </a:rPr>
              <a:t>.</a:t>
            </a:r>
            <a:endParaRPr lang="en-ID" sz="1800" dirty="0">
              <a:latin typeface="Trebuchet MS"/>
              <a:cs typeface="Trebuchet MS"/>
            </a:endParaRPr>
          </a:p>
        </p:txBody>
      </p:sp>
      <p:pic>
        <p:nvPicPr>
          <p:cNvPr id="9218" name="Picture 2" descr="Apa fungsi sistem sosial budaya Indonesia? - Diskusi Politik &amp; Pemerintahan  - Dictio Community">
            <a:extLst>
              <a:ext uri="{FF2B5EF4-FFF2-40B4-BE49-F238E27FC236}">
                <a16:creationId xmlns:a16="http://schemas.microsoft.com/office/drawing/2014/main" id="{10F0629E-F544-8F99-A352-62C09DF192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191000"/>
            <a:ext cx="4600575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09A21-1A9F-1F2C-1FE5-7E8F1698C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0" y="3886200"/>
            <a:ext cx="7708899" cy="553998"/>
          </a:xfrm>
        </p:spPr>
        <p:txBody>
          <a:bodyPr>
            <a:normAutofit fontScale="90000"/>
          </a:bodyPr>
          <a:lstStyle/>
          <a:p>
            <a:pPr algn="ctr"/>
            <a:r>
              <a:rPr lang="en-ID" dirty="0" err="1"/>
              <a:t>Sekian</a:t>
            </a:r>
            <a:r>
              <a:rPr lang="en-ID" dirty="0"/>
              <a:t> </a:t>
            </a:r>
            <a:r>
              <a:rPr lang="en-ID" dirty="0" err="1"/>
              <a:t>Terima</a:t>
            </a:r>
            <a:r>
              <a:rPr lang="en-ID" dirty="0"/>
              <a:t> Kasih</a:t>
            </a:r>
          </a:p>
        </p:txBody>
      </p:sp>
    </p:spTree>
    <p:extLst>
      <p:ext uri="{BB962C8B-B14F-4D97-AF65-F5344CB8AC3E}">
        <p14:creationId xmlns:p14="http://schemas.microsoft.com/office/powerpoint/2010/main" val="108898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0445" y="609600"/>
            <a:ext cx="3183556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/>
            <a:r>
              <a:rPr lang="en-US" spc="180"/>
              <a:t>PERAWATAN</a:t>
            </a:r>
            <a:r>
              <a:rPr lang="en-US" spc="60"/>
              <a:t> </a:t>
            </a:r>
            <a:r>
              <a:rPr lang="en-US" spc="85"/>
              <a:t>PALIATIF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094410" y="2160589"/>
            <a:ext cx="57927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12700" marR="5080" algn="just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tabLst>
                <a:tab pos="1625600" algn="l"/>
              </a:tabLst>
            </a:pPr>
            <a:r>
              <a:rPr lang="en-US" sz="2400" b="1" spc="3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Merupakan</a:t>
            </a:r>
            <a:r>
              <a:rPr lang="en-US" sz="2400" b="1" spc="3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spc="3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endekatan</a:t>
            </a:r>
            <a:r>
              <a:rPr lang="en-US" sz="2400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2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yang</a:t>
            </a:r>
            <a:r>
              <a:rPr lang="en-US" sz="2400" spc="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bertujuan</a:t>
            </a:r>
            <a:r>
              <a:rPr lang="en-US" sz="2400" spc="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meningkatkan</a:t>
            </a:r>
            <a:r>
              <a:rPr lang="en-US" sz="2400" spc="1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0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kualitas</a:t>
            </a:r>
            <a:r>
              <a:rPr lang="en-US" sz="24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hidup</a:t>
            </a:r>
            <a:r>
              <a:rPr lang="en-US" sz="24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6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pasien</a:t>
            </a:r>
            <a:r>
              <a:rPr lang="en-US" sz="2400" spc="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2400" spc="17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dewasa</a:t>
            </a:r>
            <a:r>
              <a:rPr lang="en-US" sz="24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9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dan</a:t>
            </a:r>
            <a:r>
              <a:rPr lang="en-US" sz="2400" spc="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anak-</a:t>
            </a:r>
            <a:r>
              <a:rPr lang="en-US" sz="2400" spc="16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anak</a:t>
            </a:r>
            <a:r>
              <a:rPr lang="en-US" sz="2400" spc="1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r>
              <a:rPr lang="en-US" sz="24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dan </a:t>
            </a:r>
            <a:r>
              <a:rPr lang="en-US" sz="2400" spc="1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keluarga</a:t>
            </a:r>
            <a:r>
              <a:rPr lang="en-US" sz="2400" spc="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7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dalam</a:t>
            </a:r>
            <a:r>
              <a:rPr lang="en-US" sz="24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9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menghadapi</a:t>
            </a:r>
            <a:r>
              <a:rPr lang="en-US" sz="24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penyakit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2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yang</a:t>
            </a:r>
            <a:r>
              <a:rPr lang="en-US" sz="24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2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mengancam</a:t>
            </a:r>
            <a:r>
              <a:rPr lang="en-US" sz="2400" spc="2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jiwa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z="24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2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dengan</a:t>
            </a:r>
            <a:r>
              <a:rPr lang="en-US" sz="2400" spc="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cara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7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meringankan</a:t>
            </a:r>
            <a:r>
              <a:rPr lang="en-US" sz="24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penderitaan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rasa</a:t>
            </a:r>
            <a:r>
              <a:rPr lang="en-US" sz="2400" spc="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0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sakit</a:t>
            </a:r>
            <a:r>
              <a:rPr lang="en-US" sz="2400" spc="10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melalui</a:t>
            </a:r>
            <a:r>
              <a:rPr lang="en-US" sz="2400" spc="9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8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identifikasi</a:t>
            </a:r>
            <a:r>
              <a:rPr lang="en-US" sz="2400" spc="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dini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z="2400" spc="10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pengkajian</a:t>
            </a:r>
            <a:r>
              <a:rPr lang="en-US" sz="2400" spc="9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2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yang</a:t>
            </a:r>
            <a:r>
              <a:rPr lang="en-US" sz="2400" spc="10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sempurna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z="2400" spc="10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dan </a:t>
            </a:r>
            <a:r>
              <a:rPr lang="en-US" sz="2400" spc="16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penatalaksanaan</a:t>
            </a:r>
            <a:r>
              <a:rPr lang="en-US" sz="24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14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nyeri</a:t>
            </a:r>
            <a:r>
              <a:rPr lang="en-US" sz="2400" spc="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serta</a:t>
            </a:r>
            <a:r>
              <a:rPr lang="en-US" sz="2400" spc="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9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masalah</a:t>
            </a:r>
            <a:r>
              <a:rPr lang="en-US" sz="24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lainnya</a:t>
            </a:r>
            <a:r>
              <a:rPr lang="en-US" sz="2400" spc="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baik</a:t>
            </a:r>
            <a:r>
              <a:rPr lang="en-US" sz="24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-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fisik</a:t>
            </a:r>
            <a:r>
              <a:rPr lang="en-US" sz="2400" spc="-1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400" spc="1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psikologis</a:t>
            </a:r>
            <a:r>
              <a:rPr lang="en-US" sz="2400" spc="11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z="24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sosial</a:t>
            </a:r>
            <a:r>
              <a:rPr lang="en-US" sz="24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atau</a:t>
            </a:r>
            <a:r>
              <a:rPr lang="en-US" sz="24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spiritual.(Who, 2016)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2700" marR="508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tabLst>
                <a:tab pos="1625600" algn="l"/>
              </a:tabLst>
            </a:pP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074" name="Picture 2" descr="Perawatan Paliatif Sebagai Pengobatan Tambahan untuk Kanker">
            <a:extLst>
              <a:ext uri="{FF2B5EF4-FFF2-40B4-BE49-F238E27FC236}">
                <a16:creationId xmlns:a16="http://schemas.microsoft.com/office/drawing/2014/main" id="{895CA1C1-F152-2588-CCC3-D2DDE2D2C5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" y="2416379"/>
            <a:ext cx="5062993" cy="336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0" tIns="16510" rIns="0" bIns="0" rtlCol="0" anchor="t">
            <a:normAutofit/>
          </a:bodyPr>
          <a:lstStyle/>
          <a:p>
            <a:pPr marL="12700">
              <a:spcBef>
                <a:spcPts val="130"/>
              </a:spcBef>
            </a:pPr>
            <a:r>
              <a:rPr lang="en-ID" spc="130"/>
              <a:t>TINJAUAN</a:t>
            </a:r>
            <a:r>
              <a:rPr lang="en-ID" spc="70"/>
              <a:t> </a:t>
            </a:r>
            <a:r>
              <a:rPr lang="en-ID" spc="310"/>
              <a:t>AGAMA</a:t>
            </a:r>
            <a:r>
              <a:rPr lang="en-ID" spc="90"/>
              <a:t> </a:t>
            </a:r>
            <a:r>
              <a:rPr lang="en-ID" spc="325"/>
              <a:t>DALAM</a:t>
            </a:r>
            <a:r>
              <a:rPr lang="en-ID" spc="95"/>
              <a:t> </a:t>
            </a:r>
            <a:r>
              <a:rPr lang="en-ID" spc="175"/>
              <a:t>PERAWATAN</a:t>
            </a:r>
            <a:r>
              <a:rPr lang="en-ID" spc="85"/>
              <a:t> </a:t>
            </a:r>
            <a:r>
              <a:rPr lang="en-ID" spc="90"/>
              <a:t>PALIATIF</a:t>
            </a:r>
            <a:endParaRPr lang="en-ID"/>
          </a:p>
        </p:txBody>
      </p:sp>
      <p:sp>
        <p:nvSpPr>
          <p:cNvPr id="5" name="object 5"/>
          <p:cNvSpPr txBox="1">
            <a:spLocks noGrp="1"/>
          </p:cNvSpPr>
          <p:nvPr>
            <p:ph idx="1"/>
          </p:nvPr>
        </p:nvSpPr>
        <p:spPr>
          <a:xfrm>
            <a:off x="6336286" y="2160589"/>
            <a:ext cx="5779513" cy="3880773"/>
          </a:xfrm>
          <a:prstGeom prst="rect">
            <a:avLst/>
          </a:prstGeom>
        </p:spPr>
        <p:txBody>
          <a:bodyPr vert="horz" lIns="0" tIns="12700" rIns="0" bIns="0" rtlCol="0">
            <a:normAutofit/>
          </a:bodyPr>
          <a:lstStyle/>
          <a:p>
            <a:pPr marL="0" marR="5080" indent="0" algn="ctr">
              <a:spcBef>
                <a:spcPts val="100"/>
              </a:spcBef>
              <a:buNone/>
            </a:pPr>
            <a:r>
              <a:rPr lang="en-ID" sz="2400" spc="170" dirty="0"/>
              <a:t>AGAMA</a:t>
            </a:r>
            <a:r>
              <a:rPr lang="en-ID" sz="2400" spc="35" dirty="0"/>
              <a:t> </a:t>
            </a:r>
            <a:r>
              <a:rPr lang="en-ID" sz="2400" dirty="0"/>
              <a:t>:</a:t>
            </a:r>
          </a:p>
          <a:p>
            <a:pPr marL="0" marR="5080" indent="0" algn="just">
              <a:spcBef>
                <a:spcPts val="100"/>
              </a:spcBef>
              <a:buNone/>
            </a:pPr>
            <a:r>
              <a:rPr lang="en-ID" sz="2400" spc="120" dirty="0" err="1"/>
              <a:t>Sistem</a:t>
            </a:r>
            <a:r>
              <a:rPr lang="en-ID" sz="2400" spc="40" dirty="0"/>
              <a:t> </a:t>
            </a:r>
            <a:r>
              <a:rPr lang="en-ID" sz="2400" spc="175" dirty="0"/>
              <a:t>yang</a:t>
            </a:r>
            <a:r>
              <a:rPr lang="en-ID" sz="2400" spc="40" dirty="0"/>
              <a:t> </a:t>
            </a:r>
            <a:r>
              <a:rPr lang="en-ID" sz="2400" spc="130" dirty="0" err="1"/>
              <a:t>mengatur</a:t>
            </a:r>
            <a:r>
              <a:rPr lang="en-ID" sz="2400" spc="45" dirty="0"/>
              <a:t> </a:t>
            </a:r>
            <a:r>
              <a:rPr lang="en-ID" sz="2400" spc="65" dirty="0"/>
              <a:t>tata</a:t>
            </a:r>
            <a:r>
              <a:rPr lang="en-ID" sz="2400" spc="35" dirty="0"/>
              <a:t> </a:t>
            </a:r>
            <a:r>
              <a:rPr lang="en-ID" sz="2400" spc="125" dirty="0" err="1"/>
              <a:t>keimanan</a:t>
            </a:r>
            <a:r>
              <a:rPr lang="en-ID" sz="2400" spc="35" dirty="0"/>
              <a:t> </a:t>
            </a:r>
            <a:r>
              <a:rPr lang="en-ID" sz="2400" spc="100" dirty="0"/>
              <a:t>(</a:t>
            </a:r>
            <a:r>
              <a:rPr lang="en-ID" sz="2400" spc="100" dirty="0" err="1"/>
              <a:t>kepercayaan</a:t>
            </a:r>
            <a:r>
              <a:rPr lang="en-ID" sz="2400" spc="100" dirty="0"/>
              <a:t>)</a:t>
            </a:r>
            <a:r>
              <a:rPr lang="en-ID" sz="2400" spc="40" dirty="0"/>
              <a:t> </a:t>
            </a:r>
            <a:r>
              <a:rPr lang="en-ID" sz="2400" spc="114" dirty="0"/>
              <a:t>dan </a:t>
            </a:r>
            <a:r>
              <a:rPr lang="en-ID" sz="2400" spc="95" dirty="0" err="1"/>
              <a:t>peribadatan</a:t>
            </a:r>
            <a:r>
              <a:rPr lang="en-ID" sz="2400" spc="45" dirty="0"/>
              <a:t> </a:t>
            </a:r>
            <a:r>
              <a:rPr lang="en-ID" sz="2400" spc="114" dirty="0" err="1"/>
              <a:t>kepada</a:t>
            </a:r>
            <a:r>
              <a:rPr lang="en-ID" sz="2400" spc="45" dirty="0"/>
              <a:t> </a:t>
            </a:r>
            <a:r>
              <a:rPr lang="en-ID" sz="2400" spc="70" dirty="0" err="1"/>
              <a:t>Tuhan</a:t>
            </a:r>
            <a:r>
              <a:rPr lang="en-ID" sz="2400" spc="45" dirty="0"/>
              <a:t> </a:t>
            </a:r>
            <a:r>
              <a:rPr lang="en-ID" sz="2400" spc="90" dirty="0"/>
              <a:t>Yang</a:t>
            </a:r>
            <a:r>
              <a:rPr lang="en-ID" sz="2400" spc="40" dirty="0"/>
              <a:t> </a:t>
            </a:r>
            <a:r>
              <a:rPr lang="en-ID" sz="2400" spc="180" dirty="0"/>
              <a:t>Maha</a:t>
            </a:r>
            <a:r>
              <a:rPr lang="en-ID" sz="2400" spc="45" dirty="0"/>
              <a:t> </a:t>
            </a:r>
            <a:r>
              <a:rPr lang="en-ID" sz="2400" spc="140" dirty="0" err="1"/>
              <a:t>kuasa</a:t>
            </a:r>
            <a:r>
              <a:rPr lang="en-ID" sz="2400" spc="50" dirty="0"/>
              <a:t> </a:t>
            </a:r>
            <a:r>
              <a:rPr lang="en-ID" sz="2400" spc="95" dirty="0" err="1"/>
              <a:t>serta</a:t>
            </a:r>
            <a:r>
              <a:rPr lang="en-ID" sz="2400" spc="45" dirty="0"/>
              <a:t> </a:t>
            </a:r>
            <a:r>
              <a:rPr lang="en-ID" sz="2400" spc="65" dirty="0"/>
              <a:t>tata</a:t>
            </a:r>
            <a:r>
              <a:rPr lang="en-ID" sz="2400" spc="55" dirty="0"/>
              <a:t> </a:t>
            </a:r>
            <a:r>
              <a:rPr lang="en-ID" sz="2400" spc="105" dirty="0" err="1"/>
              <a:t>kaidah</a:t>
            </a:r>
            <a:r>
              <a:rPr lang="en-ID" sz="2400" spc="50" dirty="0"/>
              <a:t> </a:t>
            </a:r>
            <a:r>
              <a:rPr lang="en-ID" sz="2400" spc="155" dirty="0"/>
              <a:t>yang </a:t>
            </a:r>
            <a:r>
              <a:rPr lang="en-ID" sz="2400" spc="135" dirty="0" err="1"/>
              <a:t>berhubungan</a:t>
            </a:r>
            <a:r>
              <a:rPr lang="en-ID" sz="2400" spc="40" dirty="0"/>
              <a:t> </a:t>
            </a:r>
            <a:r>
              <a:rPr lang="en-ID" sz="2400" spc="150" dirty="0" err="1"/>
              <a:t>dengan</a:t>
            </a:r>
            <a:r>
              <a:rPr lang="en-ID" sz="2400" spc="40" dirty="0"/>
              <a:t> </a:t>
            </a:r>
            <a:r>
              <a:rPr lang="en-ID" sz="2400" spc="114" dirty="0" err="1"/>
              <a:t>pergaulan</a:t>
            </a:r>
            <a:r>
              <a:rPr lang="en-ID" sz="2400" spc="40" dirty="0"/>
              <a:t> </a:t>
            </a:r>
            <a:r>
              <a:rPr lang="en-ID" sz="2400" spc="145" dirty="0" err="1"/>
              <a:t>manusia</a:t>
            </a:r>
            <a:r>
              <a:rPr lang="en-ID" sz="2400" spc="45" dirty="0"/>
              <a:t> </a:t>
            </a:r>
            <a:r>
              <a:rPr lang="en-ID" sz="2400" spc="135" dirty="0"/>
              <a:t>dan</a:t>
            </a:r>
            <a:r>
              <a:rPr lang="en-ID" sz="2400" spc="45" dirty="0"/>
              <a:t> </a:t>
            </a:r>
            <a:r>
              <a:rPr lang="en-ID" sz="2400" spc="145" dirty="0" err="1"/>
              <a:t>manusia</a:t>
            </a:r>
            <a:r>
              <a:rPr lang="en-ID" sz="2400" spc="45" dirty="0"/>
              <a:t> </a:t>
            </a:r>
            <a:r>
              <a:rPr lang="en-ID" sz="2400" spc="85" dirty="0" err="1"/>
              <a:t>serta</a:t>
            </a:r>
            <a:r>
              <a:rPr lang="en-ID" sz="2400" spc="85" dirty="0"/>
              <a:t> </a:t>
            </a:r>
            <a:r>
              <a:rPr lang="en-ID" sz="2400" spc="114" dirty="0" err="1"/>
              <a:t>lingkungannya</a:t>
            </a:r>
            <a:r>
              <a:rPr lang="en-ID" sz="2400" spc="114" dirty="0"/>
              <a:t>.</a:t>
            </a:r>
            <a:r>
              <a:rPr lang="en-ID" sz="2400" spc="35" dirty="0"/>
              <a:t> </a:t>
            </a:r>
            <a:r>
              <a:rPr lang="en-ID" sz="2400" spc="145" dirty="0"/>
              <a:t>(Kamus</a:t>
            </a:r>
            <a:r>
              <a:rPr lang="en-ID" sz="2400" spc="35" dirty="0"/>
              <a:t> </a:t>
            </a:r>
            <a:r>
              <a:rPr lang="en-ID" sz="2400" spc="140" dirty="0" err="1"/>
              <a:t>Besar</a:t>
            </a:r>
            <a:r>
              <a:rPr lang="en-ID" sz="2400" spc="45" dirty="0"/>
              <a:t> </a:t>
            </a:r>
            <a:r>
              <a:rPr lang="en-ID" sz="2400" spc="165" dirty="0"/>
              <a:t>Bahasa</a:t>
            </a:r>
            <a:r>
              <a:rPr lang="en-ID" sz="2400" spc="40" dirty="0"/>
              <a:t> </a:t>
            </a:r>
            <a:r>
              <a:rPr lang="en-ID" sz="2400" spc="95" dirty="0"/>
              <a:t>Indonesia</a:t>
            </a:r>
            <a:r>
              <a:rPr lang="en-ID" spc="95" dirty="0"/>
              <a:t>)</a:t>
            </a:r>
          </a:p>
        </p:txBody>
      </p:sp>
      <p:pic>
        <p:nvPicPr>
          <p:cNvPr id="4098" name="Picture 2" descr="Ini Daftar Agama Terbesar di Dunia dan Indonesia, Apa Saja?">
            <a:extLst>
              <a:ext uri="{FF2B5EF4-FFF2-40B4-BE49-F238E27FC236}">
                <a16:creationId xmlns:a16="http://schemas.microsoft.com/office/drawing/2014/main" id="{B363E403-8CD5-FB94-DE7E-4D1697AE3A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4" r="2" b="2"/>
          <a:stretch/>
        </p:blipFill>
        <p:spPr bwMode="auto">
          <a:xfrm>
            <a:off x="677334" y="2159331"/>
            <a:ext cx="5423429" cy="388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FB085-57BB-E559-82D2-0576FA7C2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en-US" b="1" spc="85"/>
              <a:t>Peran</a:t>
            </a:r>
            <a:r>
              <a:rPr lang="en-US" b="1" spc="30"/>
              <a:t> </a:t>
            </a:r>
            <a:r>
              <a:rPr lang="en-US" b="1" spc="185"/>
              <a:t>agama</a:t>
            </a:r>
            <a:r>
              <a:rPr lang="en-US" b="1" spc="35"/>
              <a:t> </a:t>
            </a:r>
            <a:r>
              <a:rPr lang="en-US" b="1" spc="114" err="1"/>
              <a:t>dlm</a:t>
            </a:r>
            <a:r>
              <a:rPr lang="en-US" b="1" spc="30"/>
              <a:t> </a:t>
            </a:r>
            <a:r>
              <a:rPr lang="en-US" b="1" spc="75" err="1"/>
              <a:t>pealiative</a:t>
            </a:r>
            <a:r>
              <a:rPr lang="en-US" b="1" spc="35"/>
              <a:t> </a:t>
            </a:r>
            <a:r>
              <a:rPr lang="en-US" b="1" spc="85"/>
              <a:t>care</a:t>
            </a:r>
            <a:r>
              <a:rPr lang="en-US" b="1" spc="35"/>
              <a:t> </a:t>
            </a:r>
            <a:r>
              <a:rPr lang="en-US" spc="-50" dirty="0"/>
              <a:t>:</a:t>
            </a:r>
            <a:br>
              <a:rPr lang="en-US" spc="-50" dirty="0"/>
            </a:br>
            <a:endParaRPr lang="en-ID" dirty="0"/>
          </a:p>
        </p:txBody>
      </p:sp>
      <p:sp>
        <p:nvSpPr>
          <p:cNvPr id="8" name="object 8"/>
          <p:cNvSpPr txBox="1">
            <a:spLocks noGrp="1"/>
          </p:cNvSpPr>
          <p:nvPr>
            <p:ph idx="1"/>
          </p:nvPr>
        </p:nvSpPr>
        <p:spPr>
          <a:xfrm>
            <a:off x="6336286" y="2160589"/>
            <a:ext cx="5627113" cy="3880773"/>
          </a:xfrm>
          <a:prstGeom prst="rect">
            <a:avLst/>
          </a:prstGeom>
        </p:spPr>
        <p:txBody>
          <a:bodyPr vert="horz" lIns="0" tIns="139700" rIns="0" bIns="0" rtlCol="0">
            <a:normAutofit/>
          </a:bodyPr>
          <a:lstStyle/>
          <a:p>
            <a:pPr marL="527050" indent="-514350">
              <a:lnSpc>
                <a:spcPct val="90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en-ID" sz="2400" spc="204" dirty="0" err="1">
                <a:latin typeface="Trebuchet MS"/>
                <a:cs typeface="Trebuchet MS"/>
              </a:rPr>
              <a:t>Sbg</a:t>
            </a:r>
            <a:r>
              <a:rPr lang="en-ID" sz="2400" spc="40" dirty="0">
                <a:latin typeface="Trebuchet MS"/>
                <a:cs typeface="Trebuchet MS"/>
              </a:rPr>
              <a:t> </a:t>
            </a:r>
            <a:r>
              <a:rPr lang="en-ID" sz="2400" spc="65" dirty="0">
                <a:latin typeface="Trebuchet MS"/>
                <a:cs typeface="Trebuchet MS"/>
              </a:rPr>
              <a:t>spiritual</a:t>
            </a:r>
            <a:r>
              <a:rPr lang="en-ID" sz="2400" spc="40" dirty="0">
                <a:latin typeface="Trebuchet MS"/>
                <a:cs typeface="Trebuchet MS"/>
              </a:rPr>
              <a:t> </a:t>
            </a:r>
            <a:r>
              <a:rPr lang="en-ID" sz="2400" spc="114" dirty="0">
                <a:latin typeface="Trebuchet MS"/>
                <a:cs typeface="Trebuchet MS"/>
              </a:rPr>
              <a:t>nourishment</a:t>
            </a:r>
            <a:r>
              <a:rPr lang="en-ID" sz="2400" spc="35" dirty="0">
                <a:latin typeface="Trebuchet MS"/>
                <a:cs typeface="Trebuchet MS"/>
              </a:rPr>
              <a:t> </a:t>
            </a:r>
            <a:r>
              <a:rPr lang="en-ID" sz="2400" spc="140" dirty="0">
                <a:latin typeface="Trebuchet MS"/>
                <a:cs typeface="Trebuchet MS"/>
              </a:rPr>
              <a:t>dan</a:t>
            </a:r>
            <a:r>
              <a:rPr lang="en-ID" sz="2400" spc="35" dirty="0">
                <a:latin typeface="Trebuchet MS"/>
                <a:cs typeface="Trebuchet MS"/>
              </a:rPr>
              <a:t> </a:t>
            </a:r>
            <a:r>
              <a:rPr lang="en-ID" sz="2400" spc="140" dirty="0" err="1">
                <a:latin typeface="Trebuchet MS"/>
                <a:cs typeface="Trebuchet MS"/>
              </a:rPr>
              <a:t>pencegahan</a:t>
            </a:r>
            <a:r>
              <a:rPr lang="en-ID" sz="2400" spc="40" dirty="0">
                <a:latin typeface="Trebuchet MS"/>
                <a:cs typeface="Trebuchet MS"/>
              </a:rPr>
              <a:t> </a:t>
            </a:r>
            <a:r>
              <a:rPr lang="en-ID" sz="2400" spc="75" dirty="0" err="1">
                <a:latin typeface="Trebuchet MS"/>
                <a:cs typeface="Trebuchet MS"/>
              </a:rPr>
              <a:t>penyakit</a:t>
            </a:r>
            <a:r>
              <a:rPr lang="en-ID" sz="2400" spc="75" dirty="0">
                <a:latin typeface="Trebuchet MS"/>
                <a:cs typeface="Trebuchet MS"/>
              </a:rPr>
              <a:t>.</a:t>
            </a:r>
            <a:r>
              <a:rPr lang="en-ID" sz="2400" spc="40" dirty="0">
                <a:latin typeface="Trebuchet MS"/>
                <a:cs typeface="Trebuchet MS"/>
              </a:rPr>
              <a:t> </a:t>
            </a:r>
          </a:p>
          <a:p>
            <a:pPr marL="527050" indent="-514350">
              <a:lnSpc>
                <a:spcPct val="90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en-ID" sz="2400" spc="204" dirty="0" err="1">
                <a:latin typeface="Trebuchet MS"/>
                <a:cs typeface="Trebuchet MS"/>
              </a:rPr>
              <a:t>Sbg</a:t>
            </a:r>
            <a:r>
              <a:rPr lang="en-ID" sz="2400" spc="40" dirty="0">
                <a:latin typeface="Trebuchet MS"/>
                <a:cs typeface="Trebuchet MS"/>
              </a:rPr>
              <a:t> </a:t>
            </a:r>
            <a:r>
              <a:rPr lang="en-ID" sz="2400" spc="140" dirty="0" err="1">
                <a:latin typeface="Trebuchet MS"/>
                <a:cs typeface="Trebuchet MS"/>
              </a:rPr>
              <a:t>mekanisme</a:t>
            </a:r>
            <a:r>
              <a:rPr lang="en-ID" sz="2400" spc="35" dirty="0">
                <a:latin typeface="Trebuchet MS"/>
                <a:cs typeface="Trebuchet MS"/>
              </a:rPr>
              <a:t> </a:t>
            </a:r>
            <a:r>
              <a:rPr lang="en-ID" sz="2400" spc="110" dirty="0" err="1">
                <a:latin typeface="Trebuchet MS"/>
                <a:cs typeface="Trebuchet MS"/>
              </a:rPr>
              <a:t>koping</a:t>
            </a:r>
            <a:r>
              <a:rPr lang="en-ID" sz="2400" spc="45" dirty="0">
                <a:latin typeface="Trebuchet MS"/>
                <a:cs typeface="Trebuchet MS"/>
              </a:rPr>
              <a:t> </a:t>
            </a:r>
            <a:r>
              <a:rPr lang="en-ID" sz="2400" spc="125" dirty="0">
                <a:latin typeface="Trebuchet MS"/>
                <a:cs typeface="Trebuchet MS"/>
              </a:rPr>
              <a:t>&amp;</a:t>
            </a:r>
            <a:r>
              <a:rPr lang="en-ID" sz="2400" spc="50" dirty="0">
                <a:latin typeface="Trebuchet MS"/>
                <a:cs typeface="Trebuchet MS"/>
              </a:rPr>
              <a:t> </a:t>
            </a:r>
            <a:r>
              <a:rPr lang="en-ID" sz="2400" spc="55" dirty="0">
                <a:latin typeface="Trebuchet MS"/>
                <a:cs typeface="Trebuchet MS"/>
              </a:rPr>
              <a:t>factor </a:t>
            </a:r>
            <a:r>
              <a:rPr lang="en-ID" sz="2400" spc="200" dirty="0" err="1">
                <a:latin typeface="Trebuchet MS"/>
                <a:cs typeface="Trebuchet MS"/>
              </a:rPr>
              <a:t>yg</a:t>
            </a:r>
            <a:r>
              <a:rPr lang="en-ID" sz="2400" spc="50" dirty="0">
                <a:latin typeface="Trebuchet MS"/>
                <a:cs typeface="Trebuchet MS"/>
              </a:rPr>
              <a:t> </a:t>
            </a:r>
            <a:r>
              <a:rPr lang="en-ID" sz="2400" spc="80" dirty="0" err="1">
                <a:latin typeface="Trebuchet MS"/>
                <a:cs typeface="Trebuchet MS"/>
              </a:rPr>
              <a:t>berkontribusi</a:t>
            </a:r>
            <a:r>
              <a:rPr lang="en-ID" sz="2400" spc="50" dirty="0">
                <a:latin typeface="Trebuchet MS"/>
                <a:cs typeface="Trebuchet MS"/>
              </a:rPr>
              <a:t> </a:t>
            </a:r>
            <a:r>
              <a:rPr lang="en-ID" sz="2400" spc="120" dirty="0" err="1">
                <a:latin typeface="Trebuchet MS"/>
                <a:cs typeface="Trebuchet MS"/>
              </a:rPr>
              <a:t>dalm</a:t>
            </a:r>
            <a:r>
              <a:rPr lang="en-ID" sz="2400" spc="55" dirty="0">
                <a:latin typeface="Trebuchet MS"/>
                <a:cs typeface="Trebuchet MS"/>
              </a:rPr>
              <a:t> </a:t>
            </a:r>
            <a:r>
              <a:rPr lang="en-ID" sz="2400" spc="105" dirty="0" err="1">
                <a:latin typeface="Trebuchet MS"/>
                <a:cs typeface="Trebuchet MS"/>
              </a:rPr>
              <a:t>pemulihan</a:t>
            </a:r>
            <a:r>
              <a:rPr lang="en-ID" sz="2400" spc="105" dirty="0">
                <a:latin typeface="Trebuchet MS"/>
                <a:cs typeface="Trebuchet MS"/>
              </a:rPr>
              <a:t> </a:t>
            </a:r>
            <a:r>
              <a:rPr lang="en-ID" sz="2400" spc="90" dirty="0" err="1">
                <a:latin typeface="Trebuchet MS"/>
                <a:cs typeface="Trebuchet MS"/>
              </a:rPr>
              <a:t>pasien</a:t>
            </a:r>
            <a:r>
              <a:rPr lang="en-ID" sz="2400" spc="90" dirty="0">
                <a:latin typeface="Trebuchet MS"/>
                <a:cs typeface="Trebuchet MS"/>
              </a:rPr>
              <a:t>.</a:t>
            </a:r>
            <a:r>
              <a:rPr lang="en-ID" sz="2400" spc="35" dirty="0">
                <a:latin typeface="Trebuchet MS"/>
                <a:cs typeface="Trebuchet MS"/>
              </a:rPr>
              <a:t> </a:t>
            </a:r>
          </a:p>
          <a:p>
            <a:pPr marL="527050" indent="-514350">
              <a:lnSpc>
                <a:spcPct val="90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en-ID" sz="2400" spc="204" dirty="0" err="1">
                <a:latin typeface="Trebuchet MS"/>
                <a:cs typeface="Trebuchet MS"/>
              </a:rPr>
              <a:t>Sbg</a:t>
            </a:r>
            <a:r>
              <a:rPr lang="en-ID" sz="2400" spc="45" dirty="0">
                <a:latin typeface="Trebuchet MS"/>
                <a:cs typeface="Trebuchet MS"/>
              </a:rPr>
              <a:t> </a:t>
            </a:r>
            <a:r>
              <a:rPr lang="en-ID" sz="2400" spc="140" dirty="0" err="1">
                <a:latin typeface="Trebuchet MS"/>
                <a:cs typeface="Trebuchet MS"/>
              </a:rPr>
              <a:t>sumber</a:t>
            </a:r>
            <a:r>
              <a:rPr lang="en-ID" sz="2400" spc="55" dirty="0">
                <a:latin typeface="Trebuchet MS"/>
                <a:cs typeface="Trebuchet MS"/>
              </a:rPr>
              <a:t> </a:t>
            </a:r>
            <a:r>
              <a:rPr lang="en-ID" sz="2400" spc="145" dirty="0" err="1">
                <a:latin typeface="Trebuchet MS"/>
                <a:cs typeface="Trebuchet MS"/>
              </a:rPr>
              <a:t>penyembuhan</a:t>
            </a:r>
            <a:r>
              <a:rPr lang="en-ID" sz="2400" spc="50" dirty="0">
                <a:latin typeface="Trebuchet MS"/>
                <a:cs typeface="Trebuchet MS"/>
              </a:rPr>
              <a:t> </a:t>
            </a:r>
            <a:r>
              <a:rPr lang="en-ID" sz="2400" spc="85" dirty="0">
                <a:latin typeface="Trebuchet MS"/>
                <a:cs typeface="Trebuchet MS"/>
              </a:rPr>
              <a:t>(healing)</a:t>
            </a:r>
            <a:r>
              <a:rPr lang="en-ID" sz="2400" spc="50" dirty="0">
                <a:latin typeface="Trebuchet MS"/>
                <a:cs typeface="Trebuchet MS"/>
              </a:rPr>
              <a:t> </a:t>
            </a:r>
            <a:r>
              <a:rPr lang="en-ID" sz="2400" spc="120" dirty="0" err="1">
                <a:latin typeface="Trebuchet MS"/>
                <a:cs typeface="Trebuchet MS"/>
              </a:rPr>
              <a:t>bagi</a:t>
            </a:r>
            <a:r>
              <a:rPr lang="en-ID" sz="2400" spc="45" dirty="0">
                <a:latin typeface="Trebuchet MS"/>
                <a:cs typeface="Trebuchet MS"/>
              </a:rPr>
              <a:t> </a:t>
            </a:r>
            <a:r>
              <a:rPr lang="en-ID" sz="2400" spc="120" dirty="0" err="1">
                <a:latin typeface="Trebuchet MS"/>
                <a:cs typeface="Trebuchet MS"/>
              </a:rPr>
              <a:t>pasien</a:t>
            </a:r>
            <a:r>
              <a:rPr lang="en-ID" sz="2400" spc="45" dirty="0">
                <a:latin typeface="Trebuchet MS"/>
                <a:cs typeface="Trebuchet MS"/>
              </a:rPr>
              <a:t> </a:t>
            </a:r>
            <a:r>
              <a:rPr lang="en-ID" sz="2400" spc="55" dirty="0">
                <a:latin typeface="Trebuchet MS"/>
                <a:cs typeface="Trebuchet MS"/>
              </a:rPr>
              <a:t>terminal.</a:t>
            </a:r>
            <a:r>
              <a:rPr lang="en-ID" sz="2400" spc="60" dirty="0">
                <a:latin typeface="Trebuchet MS"/>
                <a:cs typeface="Trebuchet MS"/>
              </a:rPr>
              <a:t> </a:t>
            </a:r>
            <a:endParaRPr lang="en-ID" sz="2400" dirty="0">
              <a:latin typeface="Trebuchet MS"/>
              <a:cs typeface="Trebuchet MS"/>
            </a:endParaRPr>
          </a:p>
        </p:txBody>
      </p:sp>
      <p:pic>
        <p:nvPicPr>
          <p:cNvPr id="5122" name="Picture 2" descr="Detail Cara Beribadah Agama Kristen Koleksi Nomer 32">
            <a:extLst>
              <a:ext uri="{FF2B5EF4-FFF2-40B4-BE49-F238E27FC236}">
                <a16:creationId xmlns:a16="http://schemas.microsoft.com/office/drawing/2014/main" id="{51D4538A-CE07-7D9A-4D71-E253AF3364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56" b="2"/>
          <a:stretch/>
        </p:blipFill>
        <p:spPr bwMode="auto">
          <a:xfrm>
            <a:off x="677334" y="2159331"/>
            <a:ext cx="5423429" cy="388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163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2079" y="657859"/>
            <a:ext cx="802259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185" dirty="0"/>
              <a:t>Peran</a:t>
            </a:r>
            <a:r>
              <a:rPr spc="60" dirty="0"/>
              <a:t> </a:t>
            </a:r>
            <a:r>
              <a:rPr spc="195" dirty="0"/>
              <a:t>perawat</a:t>
            </a:r>
            <a:r>
              <a:rPr spc="70" dirty="0"/>
              <a:t> </a:t>
            </a:r>
            <a:r>
              <a:rPr spc="254" dirty="0"/>
              <a:t>dalam</a:t>
            </a:r>
            <a:r>
              <a:rPr spc="70" dirty="0"/>
              <a:t> </a:t>
            </a:r>
            <a:r>
              <a:rPr spc="200" dirty="0"/>
              <a:t>keperawatan </a:t>
            </a:r>
            <a:r>
              <a:rPr spc="75" dirty="0"/>
              <a:t>paliatif</a:t>
            </a:r>
            <a:r>
              <a:rPr spc="70" dirty="0"/>
              <a:t> </a:t>
            </a:r>
            <a:r>
              <a:rPr spc="140" dirty="0"/>
              <a:t>dari</a:t>
            </a:r>
            <a:r>
              <a:rPr spc="70" dirty="0"/>
              <a:t> </a:t>
            </a:r>
            <a:r>
              <a:rPr spc="130" dirty="0"/>
              <a:t>tinjauan</a:t>
            </a:r>
            <a:r>
              <a:rPr spc="70" dirty="0"/>
              <a:t> </a:t>
            </a:r>
            <a:r>
              <a:rPr spc="350" dirty="0"/>
              <a:t>agama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87320" y="2233929"/>
            <a:ext cx="60325" cy="1524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676400" y="2039620"/>
            <a:ext cx="10210800" cy="3217740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 marR="692150" algn="just">
              <a:spcBef>
                <a:spcPts val="1000"/>
              </a:spcBef>
            </a:pPr>
            <a:r>
              <a:rPr sz="2000" spc="80" dirty="0" err="1">
                <a:solidFill>
                  <a:srgbClr val="3F3F3F"/>
                </a:solidFill>
                <a:latin typeface="Trebuchet MS"/>
                <a:cs typeface="Trebuchet MS"/>
              </a:rPr>
              <a:t>Perawat</a:t>
            </a:r>
            <a:r>
              <a:rPr sz="2000" spc="4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135" dirty="0">
                <a:solidFill>
                  <a:srgbClr val="3F3F3F"/>
                </a:solidFill>
                <a:latin typeface="Trebuchet MS"/>
                <a:cs typeface="Trebuchet MS"/>
              </a:rPr>
              <a:t>sebagai</a:t>
            </a:r>
            <a:r>
              <a:rPr sz="2000" spc="4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80" dirty="0">
                <a:solidFill>
                  <a:srgbClr val="3F3F3F"/>
                </a:solidFill>
                <a:latin typeface="Trebuchet MS"/>
                <a:cs typeface="Trebuchet MS"/>
              </a:rPr>
              <a:t>care</a:t>
            </a:r>
            <a:r>
              <a:rPr sz="2000" spc="4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85" dirty="0">
                <a:solidFill>
                  <a:srgbClr val="3F3F3F"/>
                </a:solidFill>
                <a:latin typeface="Trebuchet MS"/>
                <a:cs typeface="Trebuchet MS"/>
              </a:rPr>
              <a:t>provider</a:t>
            </a:r>
            <a:r>
              <a:rPr sz="2000" spc="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135" dirty="0">
                <a:solidFill>
                  <a:srgbClr val="3F3F3F"/>
                </a:solidFill>
                <a:latin typeface="Trebuchet MS"/>
                <a:cs typeface="Trebuchet MS"/>
              </a:rPr>
              <a:t>harus</a:t>
            </a:r>
            <a:r>
              <a:rPr sz="2000" spc="4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120" dirty="0">
                <a:solidFill>
                  <a:srgbClr val="3F3F3F"/>
                </a:solidFill>
                <a:latin typeface="Trebuchet MS"/>
                <a:cs typeface="Trebuchet MS"/>
              </a:rPr>
              <a:t>mengintegrasikan</a:t>
            </a:r>
            <a:r>
              <a:rPr sz="2000" spc="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125" dirty="0">
                <a:solidFill>
                  <a:srgbClr val="3F3F3F"/>
                </a:solidFill>
                <a:latin typeface="Trebuchet MS"/>
                <a:cs typeface="Trebuchet MS"/>
              </a:rPr>
              <a:t>konsep</a:t>
            </a:r>
            <a:r>
              <a:rPr sz="2000" spc="4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50" dirty="0">
                <a:solidFill>
                  <a:srgbClr val="3F3F3F"/>
                </a:solidFill>
                <a:latin typeface="Trebuchet MS"/>
                <a:cs typeface="Trebuchet MS"/>
              </a:rPr>
              <a:t>dari </a:t>
            </a:r>
            <a:r>
              <a:rPr sz="2000" spc="90" dirty="0">
                <a:solidFill>
                  <a:srgbClr val="3F3F3F"/>
                </a:solidFill>
                <a:latin typeface="Trebuchet MS"/>
                <a:cs typeface="Trebuchet MS"/>
              </a:rPr>
              <a:t>teknologi</a:t>
            </a:r>
            <a:r>
              <a:rPr sz="2000" spc="4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i="1" dirty="0">
                <a:solidFill>
                  <a:srgbClr val="3F3F3F"/>
                </a:solidFill>
                <a:latin typeface="Verdana"/>
                <a:cs typeface="Verdana"/>
              </a:rPr>
              <a:t>body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,</a:t>
            </a:r>
            <a:r>
              <a:rPr sz="2000" spc="3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i="1" dirty="0">
                <a:solidFill>
                  <a:srgbClr val="3F3F3F"/>
                </a:solidFill>
                <a:latin typeface="Verdana"/>
                <a:cs typeface="Verdana"/>
              </a:rPr>
              <a:t>mind</a:t>
            </a:r>
            <a:r>
              <a:rPr sz="2000" i="1" spc="-7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3F3F3F"/>
                </a:solidFill>
                <a:latin typeface="Verdana"/>
                <a:cs typeface="Verdana"/>
              </a:rPr>
              <a:t>and</a:t>
            </a:r>
            <a:r>
              <a:rPr sz="2000" i="1" spc="-70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3F3F3F"/>
                </a:solidFill>
                <a:latin typeface="Verdana"/>
                <a:cs typeface="Verdana"/>
              </a:rPr>
              <a:t>spirit</a:t>
            </a:r>
            <a:r>
              <a:rPr sz="2000" i="1" spc="-45" dirty="0">
                <a:solidFill>
                  <a:srgbClr val="3F3F3F"/>
                </a:solidFill>
                <a:latin typeface="Verdana"/>
                <a:cs typeface="Verdana"/>
              </a:rPr>
              <a:t> </a:t>
            </a:r>
            <a:r>
              <a:rPr sz="2000" spc="114" dirty="0">
                <a:solidFill>
                  <a:srgbClr val="3F3F3F"/>
                </a:solidFill>
                <a:latin typeface="Trebuchet MS"/>
                <a:cs typeface="Trebuchet MS"/>
              </a:rPr>
              <a:t>kedalam</a:t>
            </a:r>
            <a:r>
              <a:rPr sz="2000" spc="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95" dirty="0">
                <a:solidFill>
                  <a:srgbClr val="3F3F3F"/>
                </a:solidFill>
                <a:latin typeface="Trebuchet MS"/>
                <a:cs typeface="Trebuchet MS"/>
              </a:rPr>
              <a:t>praktek</a:t>
            </a:r>
            <a:r>
              <a:rPr sz="2000" spc="4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70" dirty="0" err="1">
                <a:solidFill>
                  <a:srgbClr val="3F3F3F"/>
                </a:solidFill>
                <a:latin typeface="Trebuchet MS"/>
                <a:cs typeface="Trebuchet MS"/>
              </a:rPr>
              <a:t>Keperawatan</a:t>
            </a:r>
            <a:r>
              <a:rPr sz="2000" spc="70" dirty="0">
                <a:solidFill>
                  <a:srgbClr val="3F3F3F"/>
                </a:solidFill>
                <a:latin typeface="Trebuchet MS"/>
                <a:cs typeface="Trebuchet MS"/>
              </a:rPr>
              <a:t>.</a:t>
            </a:r>
            <a:r>
              <a:rPr lang="nl-NL" sz="2000" spc="140" dirty="0">
                <a:solidFill>
                  <a:srgbClr val="3F3F3F"/>
                </a:solidFill>
                <a:latin typeface="Trebuchet MS"/>
                <a:cs typeface="Trebuchet MS"/>
              </a:rPr>
              <a:t> Dossey,</a:t>
            </a:r>
            <a:r>
              <a:rPr lang="nl-NL" sz="2000" spc="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nl-NL" sz="2000" spc="95" dirty="0">
                <a:solidFill>
                  <a:srgbClr val="3F3F3F"/>
                </a:solidFill>
                <a:latin typeface="Trebuchet MS"/>
                <a:cs typeface="Trebuchet MS"/>
              </a:rPr>
              <a:t>Keegan,</a:t>
            </a:r>
            <a:r>
              <a:rPr lang="nl-NL" sz="2000" spc="6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nl-NL" sz="2000" spc="135" dirty="0">
                <a:solidFill>
                  <a:srgbClr val="3F3F3F"/>
                </a:solidFill>
                <a:latin typeface="Trebuchet MS"/>
                <a:cs typeface="Trebuchet MS"/>
              </a:rPr>
              <a:t>dan</a:t>
            </a:r>
            <a:r>
              <a:rPr lang="nl-NL" sz="2000" spc="5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nl-NL" sz="2000" spc="85" dirty="0">
                <a:solidFill>
                  <a:srgbClr val="3F3F3F"/>
                </a:solidFill>
                <a:latin typeface="Trebuchet MS"/>
                <a:cs typeface="Trebuchet MS"/>
              </a:rPr>
              <a:t>Guzzetta</a:t>
            </a:r>
            <a:r>
              <a:rPr lang="nl-NL" sz="2000" spc="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nl-NL" sz="2000" spc="125" dirty="0">
                <a:solidFill>
                  <a:srgbClr val="3F3F3F"/>
                </a:solidFill>
                <a:latin typeface="Trebuchet MS"/>
                <a:cs typeface="Trebuchet MS"/>
              </a:rPr>
              <a:t>(2005)</a:t>
            </a:r>
            <a:endParaRPr lang="nl-NL" sz="20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000" spc="140" dirty="0" err="1">
                <a:solidFill>
                  <a:srgbClr val="3F3F3F"/>
                </a:solidFill>
                <a:latin typeface="Trebuchet MS"/>
                <a:cs typeface="Trebuchet MS"/>
              </a:rPr>
              <a:t>Caranya</a:t>
            </a:r>
            <a:r>
              <a:rPr sz="2000" spc="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3F3F3F"/>
                </a:solidFill>
                <a:latin typeface="Trebuchet MS"/>
                <a:cs typeface="Trebuchet MS"/>
              </a:rPr>
              <a:t>:</a:t>
            </a:r>
            <a:endParaRPr sz="2000" dirty="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AutoNum type="arabicPeriod"/>
              <a:tabLst>
                <a:tab pos="355600" algn="l"/>
              </a:tabLst>
            </a:pPr>
            <a:r>
              <a:rPr sz="2000" spc="80" dirty="0">
                <a:solidFill>
                  <a:srgbClr val="3F3F3F"/>
                </a:solidFill>
                <a:latin typeface="Trebuchet MS"/>
                <a:cs typeface="Trebuchet MS"/>
              </a:rPr>
              <a:t>Melalui</a:t>
            </a:r>
            <a:r>
              <a:rPr sz="2000" spc="5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60" dirty="0">
                <a:solidFill>
                  <a:srgbClr val="3F3F3F"/>
                </a:solidFill>
                <a:latin typeface="Trebuchet MS"/>
                <a:cs typeface="Trebuchet MS"/>
              </a:rPr>
              <a:t>penelitian</a:t>
            </a:r>
            <a:endParaRPr sz="2000" dirty="0">
              <a:latin typeface="Trebuchet MS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AutoNum type="arabicPeriod"/>
              <a:tabLst>
                <a:tab pos="355600" algn="l"/>
              </a:tabLst>
            </a:pPr>
            <a:r>
              <a:rPr sz="2000" spc="80" dirty="0">
                <a:solidFill>
                  <a:srgbClr val="3F3F3F"/>
                </a:solidFill>
                <a:latin typeface="Trebuchet MS"/>
                <a:cs typeface="Trebuchet MS"/>
              </a:rPr>
              <a:t>Melalui</a:t>
            </a:r>
            <a:r>
              <a:rPr sz="2000" spc="5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95" dirty="0">
                <a:solidFill>
                  <a:srgbClr val="3F3F3F"/>
                </a:solidFill>
                <a:latin typeface="Trebuchet MS"/>
                <a:cs typeface="Trebuchet MS"/>
              </a:rPr>
              <a:t>pengkajian</a:t>
            </a:r>
            <a:r>
              <a:rPr sz="2000" spc="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65" dirty="0">
                <a:solidFill>
                  <a:srgbClr val="3F3F3F"/>
                </a:solidFill>
                <a:latin typeface="Trebuchet MS"/>
                <a:cs typeface="Trebuchet MS"/>
              </a:rPr>
              <a:t>spiritualitas</a:t>
            </a:r>
            <a:r>
              <a:rPr sz="2000" spc="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114" dirty="0">
                <a:solidFill>
                  <a:srgbClr val="3F3F3F"/>
                </a:solidFill>
                <a:latin typeface="Trebuchet MS"/>
                <a:cs typeface="Trebuchet MS"/>
              </a:rPr>
              <a:t>pasien</a:t>
            </a:r>
            <a:r>
              <a:rPr sz="2000" spc="5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135" dirty="0">
                <a:solidFill>
                  <a:srgbClr val="3F3F3F"/>
                </a:solidFill>
                <a:latin typeface="Trebuchet MS"/>
                <a:cs typeface="Trebuchet MS"/>
              </a:rPr>
              <a:t>dan</a:t>
            </a:r>
            <a:r>
              <a:rPr sz="2000" spc="6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85" dirty="0">
                <a:solidFill>
                  <a:srgbClr val="3F3F3F"/>
                </a:solidFill>
                <a:latin typeface="Trebuchet MS"/>
                <a:cs typeface="Trebuchet MS"/>
              </a:rPr>
              <a:t>nyeri</a:t>
            </a:r>
            <a:r>
              <a:rPr sz="2000" spc="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65" dirty="0">
                <a:solidFill>
                  <a:srgbClr val="3F3F3F"/>
                </a:solidFill>
                <a:latin typeface="Trebuchet MS"/>
                <a:cs typeface="Trebuchet MS"/>
              </a:rPr>
              <a:t>spiritual</a:t>
            </a:r>
            <a:r>
              <a:rPr sz="2000" spc="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175" dirty="0">
                <a:solidFill>
                  <a:srgbClr val="3F3F3F"/>
                </a:solidFill>
                <a:latin typeface="Trebuchet MS"/>
                <a:cs typeface="Trebuchet MS"/>
              </a:rPr>
              <a:t>yang</a:t>
            </a:r>
            <a:r>
              <a:rPr sz="2000" spc="5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75" dirty="0">
                <a:solidFill>
                  <a:srgbClr val="3F3F3F"/>
                </a:solidFill>
                <a:latin typeface="Trebuchet MS"/>
                <a:cs typeface="Trebuchet MS"/>
              </a:rPr>
              <a:t>dialami </a:t>
            </a:r>
            <a:r>
              <a:rPr sz="2000" spc="110" dirty="0">
                <a:solidFill>
                  <a:srgbClr val="3F3F3F"/>
                </a:solidFill>
                <a:latin typeface="Trebuchet MS"/>
                <a:cs typeface="Trebuchet MS"/>
              </a:rPr>
              <a:t>pasien</a:t>
            </a:r>
            <a:endParaRPr sz="2000" dirty="0">
              <a:latin typeface="Trebuchet MS"/>
              <a:cs typeface="Trebuchet MS"/>
            </a:endParaRPr>
          </a:p>
          <a:p>
            <a:pPr marL="12700" marR="4800600">
              <a:lnSpc>
                <a:spcPct val="146300"/>
              </a:lnSpc>
              <a:buClr>
                <a:srgbClr val="A42F0F"/>
              </a:buClr>
              <a:buAutoNum type="arabicPeriod"/>
              <a:tabLst>
                <a:tab pos="355600" algn="l"/>
              </a:tabLst>
            </a:pPr>
            <a:r>
              <a:rPr sz="2000" spc="80" dirty="0">
                <a:solidFill>
                  <a:srgbClr val="3F3F3F"/>
                </a:solidFill>
                <a:latin typeface="Trebuchet MS"/>
                <a:cs typeface="Trebuchet MS"/>
              </a:rPr>
              <a:t>Melalui</a:t>
            </a:r>
            <a:r>
              <a:rPr sz="2000" spc="6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85" dirty="0">
                <a:solidFill>
                  <a:srgbClr val="3F3F3F"/>
                </a:solidFill>
                <a:latin typeface="Trebuchet MS"/>
                <a:cs typeface="Trebuchet MS"/>
              </a:rPr>
              <a:t>intervensi</a:t>
            </a:r>
            <a:r>
              <a:rPr sz="2000" spc="5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65" dirty="0">
                <a:solidFill>
                  <a:srgbClr val="3F3F3F"/>
                </a:solidFill>
                <a:latin typeface="Trebuchet MS"/>
                <a:cs typeface="Trebuchet MS"/>
              </a:rPr>
              <a:t>terapeutik </a:t>
            </a:r>
            <a:r>
              <a:rPr sz="2000" spc="100" dirty="0">
                <a:solidFill>
                  <a:srgbClr val="3F3F3F"/>
                </a:solidFill>
                <a:latin typeface="Trebuchet MS"/>
                <a:cs typeface="Trebuchet MS"/>
              </a:rPr>
              <a:t>(Anandarajah</a:t>
            </a:r>
            <a:r>
              <a:rPr sz="2000" spc="6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135" dirty="0">
                <a:solidFill>
                  <a:srgbClr val="3F3F3F"/>
                </a:solidFill>
                <a:latin typeface="Trebuchet MS"/>
                <a:cs typeface="Trebuchet MS"/>
              </a:rPr>
              <a:t>dan</a:t>
            </a:r>
            <a:r>
              <a:rPr sz="2000" spc="6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65" dirty="0">
                <a:solidFill>
                  <a:srgbClr val="3F3F3F"/>
                </a:solidFill>
                <a:latin typeface="Trebuchet MS"/>
                <a:cs typeface="Trebuchet MS"/>
              </a:rPr>
              <a:t>Hight,</a:t>
            </a:r>
            <a:r>
              <a:rPr sz="2000" spc="5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105" dirty="0">
                <a:solidFill>
                  <a:srgbClr val="3F3F3F"/>
                </a:solidFill>
                <a:latin typeface="Trebuchet MS"/>
                <a:cs typeface="Trebuchet MS"/>
              </a:rPr>
              <a:t>2001).</a:t>
            </a:r>
            <a:endParaRPr sz="2000" dirty="0">
              <a:latin typeface="Trebuchet MS"/>
              <a:cs typeface="Trebuchet MS"/>
            </a:endParaRPr>
          </a:p>
        </p:txBody>
      </p:sp>
      <p:pic>
        <p:nvPicPr>
          <p:cNvPr id="1026" name="Picture 2" descr="Contoh Interaksi Sosial Budaya yang Terjadi di Dunia Modern">
            <a:extLst>
              <a:ext uri="{FF2B5EF4-FFF2-40B4-BE49-F238E27FC236}">
                <a16:creationId xmlns:a16="http://schemas.microsoft.com/office/drawing/2014/main" id="{E3C0B1CA-62A5-C943-5953-000E7E1DA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14925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2700"/>
            <a:r>
              <a:rPr lang="en-US" b="1" spc="80"/>
              <a:t>Perspektif</a:t>
            </a:r>
            <a:r>
              <a:rPr lang="en-US" b="1" spc="70"/>
              <a:t> </a:t>
            </a:r>
            <a:r>
              <a:rPr lang="en-US" b="1" spc="165"/>
              <a:t>masing-</a:t>
            </a:r>
            <a:r>
              <a:rPr lang="en-US" b="1" spc="200"/>
              <a:t>masing</a:t>
            </a:r>
            <a:r>
              <a:rPr lang="en-US" b="1" spc="80"/>
              <a:t> </a:t>
            </a:r>
            <a:r>
              <a:rPr lang="en-US" b="1" spc="229"/>
              <a:t>agama</a:t>
            </a:r>
            <a:r>
              <a:rPr lang="en-US" b="1" spc="75"/>
              <a:t> </a:t>
            </a:r>
            <a:r>
              <a:rPr lang="en-US" b="1" spc="175"/>
              <a:t>mengenai</a:t>
            </a:r>
            <a:r>
              <a:rPr lang="en-US" b="1" spc="65"/>
              <a:t> </a:t>
            </a:r>
            <a:r>
              <a:rPr lang="en-US" b="1"/>
              <a:t>ajal</a:t>
            </a:r>
            <a:r>
              <a:rPr lang="en-US" b="1" spc="70"/>
              <a:t> </a:t>
            </a:r>
            <a:r>
              <a:rPr lang="en-US" b="1" spc="170"/>
              <a:t>dan</a:t>
            </a:r>
            <a:r>
              <a:rPr lang="en-US" b="1" spc="90"/>
              <a:t> </a:t>
            </a:r>
            <a:r>
              <a:rPr lang="en-US" b="1" spc="170"/>
              <a:t>musibah</a:t>
            </a:r>
            <a:endParaRPr lang="en-US" b="1"/>
          </a:p>
        </p:txBody>
      </p:sp>
      <p:sp>
        <p:nvSpPr>
          <p:cNvPr id="3" name="object 3"/>
          <p:cNvSpPr txBox="1"/>
          <p:nvPr/>
        </p:nvSpPr>
        <p:spPr>
          <a:xfrm>
            <a:off x="6336286" y="2160589"/>
            <a:ext cx="5627113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27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tabLst>
                <a:tab pos="415290" algn="l"/>
              </a:tabLst>
            </a:pPr>
            <a:r>
              <a:rPr lang="en-US" sz="1400" spc="10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Islam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4655" marR="508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sz="1400" spc="19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en-US" sz="1400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1400" spc="1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manfaat</a:t>
            </a:r>
            <a:r>
              <a:rPr lang="en-US" sz="1400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1400" spc="1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musibah</a:t>
            </a:r>
            <a:r>
              <a:rPr lang="en-US" sz="1400" spc="8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1400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400" spc="7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sakit</a:t>
            </a:r>
            <a:r>
              <a:rPr lang="en-US" sz="1400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  <a:r>
              <a:rPr lang="en-US" sz="1400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1400" spc="18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sbg</a:t>
            </a:r>
            <a:r>
              <a:rPr lang="en-US" sz="1400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1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penghapus</a:t>
            </a:r>
            <a:r>
              <a:rPr lang="en-US" sz="1400" spc="6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dosa,</a:t>
            </a:r>
            <a:r>
              <a:rPr lang="en-US" sz="1400" spc="6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18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sbg</a:t>
            </a:r>
            <a:r>
              <a:rPr lang="en-US" sz="1400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1400" spc="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ujian</a:t>
            </a:r>
            <a:r>
              <a:rPr lang="en-US" sz="1400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1400" spc="9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kesabaran</a:t>
            </a:r>
            <a:r>
              <a:rPr lang="en-US" sz="1400" spc="9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400" spc="1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tangga</a:t>
            </a:r>
            <a:r>
              <a:rPr lang="en-US" sz="14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1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untuk</a:t>
            </a:r>
            <a:r>
              <a:rPr lang="en-US" sz="14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1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mencapai</a:t>
            </a:r>
            <a:r>
              <a:rPr lang="en-US" sz="14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6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derajat</a:t>
            </a:r>
            <a:r>
              <a:rPr lang="en-US" sz="14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19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yg</a:t>
            </a:r>
            <a:r>
              <a:rPr lang="en-US" sz="14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7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lebih</a:t>
            </a:r>
            <a:r>
              <a:rPr lang="en-US" sz="14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9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tinggi</a:t>
            </a:r>
            <a:r>
              <a:rPr lang="en-US" sz="14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en-US" sz="14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9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sisi</a:t>
            </a:r>
            <a:r>
              <a:rPr lang="en-US" sz="14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Allah</a:t>
            </a:r>
            <a:r>
              <a:rPr lang="en-US" sz="14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SWT.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27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tabLst>
                <a:tab pos="415290" algn="l"/>
              </a:tabLst>
            </a:pPr>
            <a:r>
              <a:rPr lang="en-US" sz="1400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Kristen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4655" marR="5715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sz="1400" spc="16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Makna</a:t>
            </a:r>
            <a:r>
              <a:rPr lang="en-US" sz="1400" spc="5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penderitaan</a:t>
            </a:r>
            <a:r>
              <a:rPr lang="en-US" sz="1400" spc="5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en-US" sz="1400" spc="5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18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sbg</a:t>
            </a:r>
            <a:r>
              <a:rPr lang="en-US" sz="1400" spc="5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7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karunia</a:t>
            </a:r>
            <a:r>
              <a:rPr lang="en-US" sz="1400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z="1400" spc="5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1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mrp</a:t>
            </a:r>
            <a:r>
              <a:rPr lang="en-US" sz="1400" spc="5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1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bagian</a:t>
            </a:r>
            <a:r>
              <a:rPr lang="en-US" sz="1400" spc="5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7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dari</a:t>
            </a:r>
            <a:r>
              <a:rPr lang="en-US" sz="1400" spc="5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11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</a:t>
            </a:r>
            <a:r>
              <a:rPr lang="en-US" sz="1400" spc="5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Kristen,</a:t>
            </a:r>
            <a:r>
              <a:rPr lang="en-US" sz="1400" spc="5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1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suatu</a:t>
            </a:r>
            <a:r>
              <a:rPr lang="en-US" sz="1400" spc="5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16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yg</a:t>
            </a:r>
            <a:r>
              <a:rPr lang="en-US" sz="1400" spc="1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10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bahagia</a:t>
            </a:r>
            <a:r>
              <a:rPr lang="en-US" sz="1400" spc="10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z="1400" spc="2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8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memiliki</a:t>
            </a:r>
            <a:r>
              <a:rPr lang="en-US" sz="1400" spc="2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16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maksud</a:t>
            </a:r>
            <a:r>
              <a:rPr lang="en-US" sz="1400" spc="28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7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tujuan</a:t>
            </a:r>
            <a:r>
              <a:rPr lang="en-US" sz="1400" spc="2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tertentu</a:t>
            </a:r>
            <a:r>
              <a:rPr lang="en-US" sz="14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z="1400" spc="2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7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bersifat</a:t>
            </a:r>
            <a:r>
              <a:rPr lang="en-US" sz="1400" spc="28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1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sementara</a:t>
            </a:r>
            <a:r>
              <a:rPr lang="en-US" sz="1400" spc="2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1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&amp;</a:t>
            </a:r>
            <a:r>
              <a:rPr lang="en-US" sz="1400" spc="28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7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diakhiri</a:t>
            </a:r>
            <a:r>
              <a:rPr lang="en-US" sz="1400" spc="2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dg </a:t>
            </a:r>
            <a:r>
              <a:rPr lang="en-US" sz="1400" spc="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berkat</a:t>
            </a:r>
            <a:r>
              <a:rPr lang="en-US" sz="1400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170" name="Picture 2" descr="Seminar Perawatan Paliatif dan Jenazah Disambut Antusias Peserta | Yogya  Pos | yogyapos.com">
            <a:extLst>
              <a:ext uri="{FF2B5EF4-FFF2-40B4-BE49-F238E27FC236}">
                <a16:creationId xmlns:a16="http://schemas.microsoft.com/office/drawing/2014/main" id="{8719271E-450E-B586-E7A0-6CB6A6FC1D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1" r="578" b="1"/>
          <a:stretch/>
        </p:blipFill>
        <p:spPr bwMode="auto">
          <a:xfrm>
            <a:off x="677334" y="2159331"/>
            <a:ext cx="5423429" cy="388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55A77-D6D7-560B-9D82-A75EF81E7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286" y="609600"/>
            <a:ext cx="5423429" cy="6019800"/>
          </a:xfrm>
        </p:spPr>
        <p:txBody>
          <a:bodyPr>
            <a:normAutofit/>
          </a:bodyPr>
          <a:lstStyle/>
          <a:p>
            <a:pPr marL="415290" indent="-402590">
              <a:lnSpc>
                <a:spcPct val="90000"/>
              </a:lnSpc>
              <a:spcBef>
                <a:spcPts val="940"/>
              </a:spcBef>
              <a:buClr>
                <a:srgbClr val="A42F0F"/>
              </a:buClr>
              <a:buAutoNum type="arabicPeriod" startAt="3"/>
              <a:tabLst>
                <a:tab pos="415290" algn="l"/>
              </a:tabLst>
            </a:pPr>
            <a:r>
              <a:rPr lang="en-ID" sz="2000" spc="140" dirty="0">
                <a:latin typeface="Trebuchet MS"/>
                <a:cs typeface="Trebuchet MS"/>
              </a:rPr>
              <a:t>Budha</a:t>
            </a:r>
            <a:endParaRPr lang="en-ID" sz="2000" dirty="0">
              <a:latin typeface="Trebuchet MS"/>
              <a:cs typeface="Trebuchet MS"/>
            </a:endParaRPr>
          </a:p>
          <a:p>
            <a:pPr marL="71755" marR="5715" indent="0" algn="just">
              <a:lnSpc>
                <a:spcPct val="90000"/>
              </a:lnSpc>
              <a:spcBef>
                <a:spcPts val="915"/>
              </a:spcBef>
              <a:buNone/>
            </a:pPr>
            <a:r>
              <a:rPr lang="en-ID" sz="2000" spc="165" dirty="0" err="1">
                <a:latin typeface="Trebuchet MS"/>
                <a:cs typeface="Trebuchet MS"/>
              </a:rPr>
              <a:t>Makna</a:t>
            </a:r>
            <a:r>
              <a:rPr lang="en-ID" sz="2000" spc="170" dirty="0">
                <a:latin typeface="Trebuchet MS"/>
                <a:cs typeface="Trebuchet MS"/>
              </a:rPr>
              <a:t> </a:t>
            </a:r>
            <a:r>
              <a:rPr lang="en-ID" sz="2000" spc="105" dirty="0" err="1">
                <a:latin typeface="Trebuchet MS"/>
                <a:cs typeface="Trebuchet MS"/>
              </a:rPr>
              <a:t>kematian</a:t>
            </a:r>
            <a:r>
              <a:rPr lang="en-ID" sz="2000" spc="175" dirty="0">
                <a:latin typeface="Trebuchet MS"/>
                <a:cs typeface="Trebuchet MS"/>
              </a:rPr>
              <a:t> </a:t>
            </a:r>
            <a:r>
              <a:rPr lang="en-ID" sz="2000" spc="85" dirty="0" err="1">
                <a:latin typeface="Trebuchet MS"/>
                <a:cs typeface="Trebuchet MS"/>
              </a:rPr>
              <a:t>utk</a:t>
            </a:r>
            <a:r>
              <a:rPr lang="en-ID" sz="2000" spc="185" dirty="0">
                <a:latin typeface="Trebuchet MS"/>
                <a:cs typeface="Trebuchet MS"/>
              </a:rPr>
              <a:t> </a:t>
            </a:r>
            <a:r>
              <a:rPr lang="en-ID" sz="2000" spc="135" dirty="0" err="1">
                <a:latin typeface="Trebuchet MS"/>
                <a:cs typeface="Trebuchet MS"/>
              </a:rPr>
              <a:t>menyadarkan</a:t>
            </a:r>
            <a:r>
              <a:rPr lang="en-ID" sz="2000" spc="175" dirty="0">
                <a:latin typeface="Trebuchet MS"/>
                <a:cs typeface="Trebuchet MS"/>
              </a:rPr>
              <a:t> </a:t>
            </a:r>
            <a:r>
              <a:rPr lang="en-ID" sz="2000" spc="95" dirty="0" err="1">
                <a:latin typeface="Trebuchet MS"/>
                <a:cs typeface="Trebuchet MS"/>
              </a:rPr>
              <a:t>setiap</a:t>
            </a:r>
            <a:r>
              <a:rPr lang="en-ID" sz="2000" spc="170" dirty="0">
                <a:latin typeface="Trebuchet MS"/>
                <a:cs typeface="Trebuchet MS"/>
              </a:rPr>
              <a:t> </a:t>
            </a:r>
            <a:r>
              <a:rPr lang="en-ID" sz="2000" spc="140" dirty="0" err="1">
                <a:latin typeface="Trebuchet MS"/>
                <a:cs typeface="Trebuchet MS"/>
              </a:rPr>
              <a:t>manusia</a:t>
            </a:r>
            <a:r>
              <a:rPr lang="en-ID" sz="2000" spc="170" dirty="0">
                <a:latin typeface="Trebuchet MS"/>
                <a:cs typeface="Trebuchet MS"/>
              </a:rPr>
              <a:t> </a:t>
            </a:r>
            <a:r>
              <a:rPr lang="en-ID" sz="2000" spc="130" dirty="0" err="1">
                <a:latin typeface="Trebuchet MS"/>
                <a:cs typeface="Trebuchet MS"/>
              </a:rPr>
              <a:t>akan</a:t>
            </a:r>
            <a:r>
              <a:rPr lang="en-ID" sz="2000" spc="165" dirty="0">
                <a:latin typeface="Trebuchet MS"/>
                <a:cs typeface="Trebuchet MS"/>
              </a:rPr>
              <a:t> </a:t>
            </a:r>
            <a:r>
              <a:rPr lang="en-ID" sz="2000" spc="85" dirty="0" err="1">
                <a:latin typeface="Trebuchet MS"/>
                <a:cs typeface="Trebuchet MS"/>
              </a:rPr>
              <a:t>akhir</a:t>
            </a:r>
            <a:r>
              <a:rPr lang="en-ID" sz="2000" spc="175" dirty="0">
                <a:latin typeface="Trebuchet MS"/>
                <a:cs typeface="Trebuchet MS"/>
              </a:rPr>
              <a:t> </a:t>
            </a:r>
            <a:r>
              <a:rPr lang="en-ID" sz="2000" spc="95" dirty="0" err="1">
                <a:latin typeface="Trebuchet MS"/>
                <a:cs typeface="Trebuchet MS"/>
              </a:rPr>
              <a:t>kehidupannya</a:t>
            </a:r>
            <a:r>
              <a:rPr lang="en-ID" sz="2000" spc="95" dirty="0">
                <a:latin typeface="Trebuchet MS"/>
                <a:cs typeface="Trebuchet MS"/>
              </a:rPr>
              <a:t>, </a:t>
            </a:r>
            <a:r>
              <a:rPr lang="en-ID" sz="2000" spc="140" dirty="0" err="1">
                <a:latin typeface="Trebuchet MS"/>
                <a:cs typeface="Trebuchet MS"/>
              </a:rPr>
              <a:t>bahwa</a:t>
            </a:r>
            <a:r>
              <a:rPr lang="en-ID" sz="2000" spc="409" dirty="0">
                <a:latin typeface="Trebuchet MS"/>
                <a:cs typeface="Trebuchet MS"/>
              </a:rPr>
              <a:t> </a:t>
            </a:r>
            <a:r>
              <a:rPr lang="en-ID" sz="2000" spc="110" dirty="0" err="1">
                <a:latin typeface="Trebuchet MS"/>
                <a:cs typeface="Trebuchet MS"/>
              </a:rPr>
              <a:t>betapa</a:t>
            </a:r>
            <a:r>
              <a:rPr lang="en-ID" sz="2000" spc="415" dirty="0">
                <a:latin typeface="Trebuchet MS"/>
                <a:cs typeface="Trebuchet MS"/>
              </a:rPr>
              <a:t> </a:t>
            </a:r>
            <a:r>
              <a:rPr lang="en-ID" sz="2000" spc="90" dirty="0" err="1">
                <a:latin typeface="Trebuchet MS"/>
                <a:cs typeface="Trebuchet MS"/>
              </a:rPr>
              <a:t>tinggi</a:t>
            </a:r>
            <a:r>
              <a:rPr lang="en-ID" sz="2000" spc="420" dirty="0">
                <a:latin typeface="Trebuchet MS"/>
                <a:cs typeface="Trebuchet MS"/>
              </a:rPr>
              <a:t> </a:t>
            </a:r>
            <a:r>
              <a:rPr lang="en-ID" sz="2000" spc="140" dirty="0">
                <a:latin typeface="Trebuchet MS"/>
                <a:cs typeface="Trebuchet MS"/>
              </a:rPr>
              <a:t>pun</a:t>
            </a:r>
            <a:r>
              <a:rPr lang="en-ID" sz="2000" spc="415" dirty="0">
                <a:latin typeface="Trebuchet MS"/>
                <a:cs typeface="Trebuchet MS"/>
              </a:rPr>
              <a:t> </a:t>
            </a:r>
            <a:r>
              <a:rPr lang="en-ID" sz="2000" spc="100" dirty="0" err="1">
                <a:latin typeface="Trebuchet MS"/>
                <a:cs typeface="Trebuchet MS"/>
              </a:rPr>
              <a:t>tempatnya</a:t>
            </a:r>
            <a:r>
              <a:rPr lang="en-ID" sz="2000" spc="100" dirty="0">
                <a:latin typeface="Trebuchet MS"/>
                <a:cs typeface="Trebuchet MS"/>
              </a:rPr>
              <a:t>,</a:t>
            </a:r>
            <a:r>
              <a:rPr lang="en-ID" sz="2000" spc="409" dirty="0">
                <a:latin typeface="Trebuchet MS"/>
                <a:cs typeface="Trebuchet MS"/>
              </a:rPr>
              <a:t> </a:t>
            </a:r>
            <a:r>
              <a:rPr lang="en-ID" sz="2000" spc="140" dirty="0" err="1">
                <a:latin typeface="Trebuchet MS"/>
                <a:cs typeface="Trebuchet MS"/>
              </a:rPr>
              <a:t>apapun</a:t>
            </a:r>
            <a:r>
              <a:rPr lang="en-ID" sz="2000" spc="415" dirty="0">
                <a:latin typeface="Trebuchet MS"/>
                <a:cs typeface="Trebuchet MS"/>
              </a:rPr>
              <a:t> </a:t>
            </a:r>
            <a:r>
              <a:rPr lang="en-ID" sz="2000" spc="120" dirty="0" err="1">
                <a:latin typeface="Trebuchet MS"/>
                <a:cs typeface="Trebuchet MS"/>
              </a:rPr>
              <a:t>bantuan</a:t>
            </a:r>
            <a:r>
              <a:rPr lang="en-ID" sz="2000" spc="420" dirty="0">
                <a:latin typeface="Trebuchet MS"/>
                <a:cs typeface="Trebuchet MS"/>
              </a:rPr>
              <a:t> </a:t>
            </a:r>
            <a:r>
              <a:rPr lang="en-ID" sz="2000" spc="90" dirty="0" err="1">
                <a:latin typeface="Trebuchet MS"/>
                <a:cs typeface="Trebuchet MS"/>
              </a:rPr>
              <a:t>teknologi</a:t>
            </a:r>
            <a:r>
              <a:rPr lang="en-ID" sz="2000" spc="425" dirty="0">
                <a:latin typeface="Trebuchet MS"/>
                <a:cs typeface="Trebuchet MS"/>
              </a:rPr>
              <a:t> </a:t>
            </a:r>
            <a:r>
              <a:rPr lang="en-ID" sz="2000" spc="105" dirty="0" err="1">
                <a:latin typeface="Trebuchet MS"/>
                <a:cs typeface="Trebuchet MS"/>
              </a:rPr>
              <a:t>atau</a:t>
            </a:r>
            <a:r>
              <a:rPr lang="en-ID" sz="2000" spc="430" dirty="0">
                <a:latin typeface="Trebuchet MS"/>
                <a:cs typeface="Trebuchet MS"/>
              </a:rPr>
              <a:t> </a:t>
            </a:r>
            <a:r>
              <a:rPr lang="en-ID" sz="2000" spc="65" dirty="0" err="1">
                <a:latin typeface="Trebuchet MS"/>
                <a:cs typeface="Trebuchet MS"/>
              </a:rPr>
              <a:t>ilmu</a:t>
            </a:r>
            <a:r>
              <a:rPr lang="en-ID" sz="2000" spc="65" dirty="0">
                <a:latin typeface="Trebuchet MS"/>
                <a:cs typeface="Trebuchet MS"/>
              </a:rPr>
              <a:t> </a:t>
            </a:r>
            <a:r>
              <a:rPr lang="en-ID" sz="2000" spc="100" dirty="0" err="1">
                <a:latin typeface="Trebuchet MS"/>
                <a:cs typeface="Trebuchet MS"/>
              </a:rPr>
              <a:t>kedokteran</a:t>
            </a:r>
            <a:r>
              <a:rPr lang="en-ID" sz="2000" spc="165" dirty="0">
                <a:latin typeface="Trebuchet MS"/>
                <a:cs typeface="Trebuchet MS"/>
              </a:rPr>
              <a:t> yang </a:t>
            </a:r>
            <a:r>
              <a:rPr lang="en-ID" sz="2000" spc="65" dirty="0" err="1">
                <a:latin typeface="Trebuchet MS"/>
                <a:cs typeface="Trebuchet MS"/>
              </a:rPr>
              <a:t>dimilikinya</a:t>
            </a:r>
            <a:r>
              <a:rPr lang="en-ID" sz="2000" spc="65" dirty="0">
                <a:latin typeface="Trebuchet MS"/>
                <a:cs typeface="Trebuchet MS"/>
              </a:rPr>
              <a:t>,</a:t>
            </a:r>
            <a:r>
              <a:rPr lang="en-ID" sz="2000" spc="160" dirty="0">
                <a:latin typeface="Trebuchet MS"/>
                <a:cs typeface="Trebuchet MS"/>
              </a:rPr>
              <a:t> </a:t>
            </a:r>
            <a:r>
              <a:rPr lang="en-ID" sz="2000" spc="135" dirty="0">
                <a:latin typeface="Trebuchet MS"/>
                <a:cs typeface="Trebuchet MS"/>
              </a:rPr>
              <a:t>pada</a:t>
            </a:r>
            <a:r>
              <a:rPr lang="en-ID" sz="2000" spc="160" dirty="0">
                <a:latin typeface="Trebuchet MS"/>
                <a:cs typeface="Trebuchet MS"/>
              </a:rPr>
              <a:t> </a:t>
            </a:r>
            <a:r>
              <a:rPr lang="en-ID" sz="2000" spc="110" dirty="0" err="1">
                <a:latin typeface="Trebuchet MS"/>
                <a:cs typeface="Trebuchet MS"/>
              </a:rPr>
              <a:t>akhirnya</a:t>
            </a:r>
            <a:r>
              <a:rPr lang="en-ID" sz="2000" spc="145" dirty="0">
                <a:latin typeface="Trebuchet MS"/>
                <a:cs typeface="Trebuchet MS"/>
              </a:rPr>
              <a:t> </a:t>
            </a:r>
            <a:r>
              <a:rPr lang="en-ID" sz="2000" spc="80" dirty="0" err="1">
                <a:latin typeface="Trebuchet MS"/>
                <a:cs typeface="Trebuchet MS"/>
              </a:rPr>
              <a:t>tetap</a:t>
            </a:r>
            <a:r>
              <a:rPr lang="en-ID" sz="2000" spc="155" dirty="0">
                <a:latin typeface="Trebuchet MS"/>
                <a:cs typeface="Trebuchet MS"/>
              </a:rPr>
              <a:t> </a:t>
            </a:r>
            <a:r>
              <a:rPr lang="en-ID" sz="2000" spc="130" dirty="0" err="1">
                <a:latin typeface="Trebuchet MS"/>
                <a:cs typeface="Trebuchet MS"/>
              </a:rPr>
              <a:t>harus</a:t>
            </a:r>
            <a:r>
              <a:rPr lang="en-ID" sz="2000" spc="155" dirty="0">
                <a:latin typeface="Trebuchet MS"/>
                <a:cs typeface="Trebuchet MS"/>
              </a:rPr>
              <a:t> </a:t>
            </a:r>
            <a:r>
              <a:rPr lang="en-ID" sz="2000" spc="135" dirty="0" err="1">
                <a:latin typeface="Trebuchet MS"/>
                <a:cs typeface="Trebuchet MS"/>
              </a:rPr>
              <a:t>mengalami</a:t>
            </a:r>
            <a:r>
              <a:rPr lang="en-ID" sz="2000" spc="165" dirty="0">
                <a:latin typeface="Trebuchet MS"/>
                <a:cs typeface="Trebuchet MS"/>
              </a:rPr>
              <a:t> </a:t>
            </a:r>
            <a:r>
              <a:rPr lang="en-ID" sz="2000" spc="90" dirty="0" err="1">
                <a:latin typeface="Trebuchet MS"/>
                <a:cs typeface="Trebuchet MS"/>
              </a:rPr>
              <a:t>hal</a:t>
            </a:r>
            <a:r>
              <a:rPr lang="en-ID" sz="2000" spc="155" dirty="0">
                <a:latin typeface="Trebuchet MS"/>
                <a:cs typeface="Trebuchet MS"/>
              </a:rPr>
              <a:t> </a:t>
            </a:r>
            <a:r>
              <a:rPr lang="en-ID" sz="2000" spc="145" dirty="0">
                <a:latin typeface="Trebuchet MS"/>
                <a:cs typeface="Trebuchet MS"/>
              </a:rPr>
              <a:t>yang </a:t>
            </a:r>
            <a:r>
              <a:rPr lang="en-ID" sz="2000" spc="180" dirty="0" err="1">
                <a:latin typeface="Trebuchet MS"/>
                <a:cs typeface="Trebuchet MS"/>
              </a:rPr>
              <a:t>sama</a:t>
            </a:r>
            <a:r>
              <a:rPr lang="en-ID" sz="2000" spc="40" dirty="0">
                <a:latin typeface="Trebuchet MS"/>
                <a:cs typeface="Trebuchet MS"/>
              </a:rPr>
              <a:t> </a:t>
            </a:r>
            <a:r>
              <a:rPr lang="en-ID" sz="2000" spc="85" dirty="0" err="1">
                <a:latin typeface="Trebuchet MS"/>
                <a:cs typeface="Trebuchet MS"/>
              </a:rPr>
              <a:t>yaitu</a:t>
            </a:r>
            <a:r>
              <a:rPr lang="en-ID" sz="2000" spc="40" dirty="0">
                <a:latin typeface="Trebuchet MS"/>
                <a:cs typeface="Trebuchet MS"/>
              </a:rPr>
              <a:t> </a:t>
            </a:r>
            <a:r>
              <a:rPr lang="en-ID" sz="2000" spc="60" dirty="0">
                <a:latin typeface="Trebuchet MS"/>
                <a:cs typeface="Trebuchet MS"/>
              </a:rPr>
              <a:t>di</a:t>
            </a:r>
            <a:r>
              <a:rPr lang="en-ID" sz="2000" spc="40" dirty="0">
                <a:latin typeface="Trebuchet MS"/>
                <a:cs typeface="Trebuchet MS"/>
              </a:rPr>
              <a:t> </a:t>
            </a:r>
            <a:r>
              <a:rPr lang="en-ID" sz="2000" spc="130" dirty="0" err="1">
                <a:latin typeface="Trebuchet MS"/>
                <a:cs typeface="Trebuchet MS"/>
              </a:rPr>
              <a:t>dalam</a:t>
            </a:r>
            <a:r>
              <a:rPr lang="en-ID" sz="2000" spc="40" dirty="0">
                <a:latin typeface="Trebuchet MS"/>
                <a:cs typeface="Trebuchet MS"/>
              </a:rPr>
              <a:t> </a:t>
            </a:r>
            <a:r>
              <a:rPr lang="en-ID" sz="2000" spc="105" dirty="0" err="1">
                <a:latin typeface="Trebuchet MS"/>
                <a:cs typeface="Trebuchet MS"/>
              </a:rPr>
              <a:t>kubur</a:t>
            </a:r>
            <a:r>
              <a:rPr lang="en-ID" sz="2000" spc="40" dirty="0">
                <a:latin typeface="Trebuchet MS"/>
                <a:cs typeface="Trebuchet MS"/>
              </a:rPr>
              <a:t> </a:t>
            </a:r>
            <a:r>
              <a:rPr lang="en-ID" sz="2000" spc="105" dirty="0" err="1">
                <a:latin typeface="Trebuchet MS"/>
                <a:cs typeface="Trebuchet MS"/>
              </a:rPr>
              <a:t>atau</a:t>
            </a:r>
            <a:r>
              <a:rPr lang="en-ID" sz="2000" spc="40" dirty="0">
                <a:latin typeface="Trebuchet MS"/>
                <a:cs typeface="Trebuchet MS"/>
              </a:rPr>
              <a:t> </a:t>
            </a:r>
            <a:r>
              <a:rPr lang="en-ID" sz="2000" spc="90" dirty="0" err="1">
                <a:latin typeface="Trebuchet MS"/>
                <a:cs typeface="Trebuchet MS"/>
              </a:rPr>
              <a:t>menjadi</a:t>
            </a:r>
            <a:r>
              <a:rPr lang="en-ID" sz="2000" spc="40" dirty="0">
                <a:latin typeface="Trebuchet MS"/>
                <a:cs typeface="Trebuchet MS"/>
              </a:rPr>
              <a:t> </a:t>
            </a:r>
            <a:r>
              <a:rPr lang="en-ID" sz="2000" spc="180" dirty="0" err="1">
                <a:latin typeface="Trebuchet MS"/>
                <a:cs typeface="Trebuchet MS"/>
              </a:rPr>
              <a:t>segenggam</a:t>
            </a:r>
            <a:r>
              <a:rPr lang="en-ID" sz="2000" spc="40" dirty="0">
                <a:latin typeface="Trebuchet MS"/>
                <a:cs typeface="Trebuchet MS"/>
              </a:rPr>
              <a:t> </a:t>
            </a:r>
            <a:r>
              <a:rPr lang="en-ID" sz="2000" spc="70" dirty="0" err="1">
                <a:latin typeface="Trebuchet MS"/>
                <a:cs typeface="Trebuchet MS"/>
              </a:rPr>
              <a:t>debu</a:t>
            </a:r>
            <a:r>
              <a:rPr lang="en-ID" sz="2000" spc="70" dirty="0">
                <a:latin typeface="Trebuchet MS"/>
                <a:cs typeface="Trebuchet MS"/>
              </a:rPr>
              <a:t>.</a:t>
            </a:r>
            <a:endParaRPr lang="en-ID" sz="2000" dirty="0">
              <a:latin typeface="Trebuchet MS"/>
              <a:cs typeface="Trebuchet MS"/>
            </a:endParaRPr>
          </a:p>
          <a:p>
            <a:pPr marL="415290" indent="-402590">
              <a:lnSpc>
                <a:spcPct val="90000"/>
              </a:lnSpc>
              <a:spcBef>
                <a:spcPts val="930"/>
              </a:spcBef>
              <a:buClr>
                <a:srgbClr val="A42F0F"/>
              </a:buClr>
              <a:buAutoNum type="arabicPeriod" startAt="4"/>
              <a:tabLst>
                <a:tab pos="415290" algn="l"/>
              </a:tabLst>
            </a:pPr>
            <a:r>
              <a:rPr lang="en-ID" sz="2000" spc="105" dirty="0">
                <a:latin typeface="Trebuchet MS"/>
                <a:cs typeface="Trebuchet MS"/>
              </a:rPr>
              <a:t>Hindu</a:t>
            </a:r>
            <a:endParaRPr lang="en-ID" sz="2000" dirty="0">
              <a:latin typeface="Trebuchet MS"/>
              <a:cs typeface="Trebuchet MS"/>
            </a:endParaRPr>
          </a:p>
          <a:p>
            <a:pPr marL="71755" marR="5080" indent="0" algn="just">
              <a:lnSpc>
                <a:spcPct val="90000"/>
              </a:lnSpc>
              <a:spcBef>
                <a:spcPts val="910"/>
              </a:spcBef>
              <a:buNone/>
            </a:pPr>
            <a:r>
              <a:rPr lang="en-ID" sz="2000" spc="105" dirty="0" err="1">
                <a:latin typeface="Trebuchet MS"/>
                <a:cs typeface="Trebuchet MS"/>
              </a:rPr>
              <a:t>Kematian</a:t>
            </a:r>
            <a:r>
              <a:rPr lang="en-ID" sz="2000" spc="305" dirty="0">
                <a:latin typeface="Trebuchet MS"/>
                <a:cs typeface="Trebuchet MS"/>
              </a:rPr>
              <a:t>  </a:t>
            </a:r>
            <a:r>
              <a:rPr lang="en-ID" sz="2000" spc="80" dirty="0" err="1">
                <a:latin typeface="Trebuchet MS"/>
                <a:cs typeface="Trebuchet MS"/>
              </a:rPr>
              <a:t>adl</a:t>
            </a:r>
            <a:r>
              <a:rPr lang="en-ID" sz="2000" spc="305" dirty="0">
                <a:latin typeface="Trebuchet MS"/>
                <a:cs typeface="Trebuchet MS"/>
              </a:rPr>
              <a:t>  </a:t>
            </a:r>
            <a:r>
              <a:rPr lang="en-ID" sz="2000" spc="85" dirty="0" err="1">
                <a:latin typeface="Trebuchet MS"/>
                <a:cs typeface="Trebuchet MS"/>
              </a:rPr>
              <a:t>hal</a:t>
            </a:r>
            <a:r>
              <a:rPr lang="en-ID" sz="2000" spc="305" dirty="0">
                <a:latin typeface="Trebuchet MS"/>
                <a:cs typeface="Trebuchet MS"/>
              </a:rPr>
              <a:t>  </a:t>
            </a:r>
            <a:r>
              <a:rPr lang="en-ID" sz="2000" spc="190" dirty="0" err="1">
                <a:latin typeface="Trebuchet MS"/>
                <a:cs typeface="Trebuchet MS"/>
              </a:rPr>
              <a:t>yg</a:t>
            </a:r>
            <a:r>
              <a:rPr lang="en-ID" sz="2000" spc="305" dirty="0">
                <a:latin typeface="Trebuchet MS"/>
                <a:cs typeface="Trebuchet MS"/>
              </a:rPr>
              <a:t>  </a:t>
            </a:r>
            <a:r>
              <a:rPr lang="en-ID" sz="2000" spc="140" dirty="0">
                <a:latin typeface="Trebuchet MS"/>
                <a:cs typeface="Trebuchet MS"/>
              </a:rPr>
              <a:t>sangat</a:t>
            </a:r>
            <a:r>
              <a:rPr lang="en-ID" sz="2000" spc="310" dirty="0">
                <a:latin typeface="Trebuchet MS"/>
                <a:cs typeface="Trebuchet MS"/>
              </a:rPr>
              <a:t>  </a:t>
            </a:r>
            <a:r>
              <a:rPr lang="en-ID" sz="2000" spc="105" dirty="0" err="1">
                <a:latin typeface="Trebuchet MS"/>
                <a:cs typeface="Trebuchet MS"/>
              </a:rPr>
              <a:t>penting</a:t>
            </a:r>
            <a:r>
              <a:rPr lang="en-ID" sz="2000" spc="300" dirty="0">
                <a:latin typeface="Trebuchet MS"/>
                <a:cs typeface="Trebuchet MS"/>
              </a:rPr>
              <a:t>  </a:t>
            </a:r>
            <a:r>
              <a:rPr lang="en-ID" sz="2000" spc="195" dirty="0" err="1">
                <a:latin typeface="Trebuchet MS"/>
                <a:cs typeface="Trebuchet MS"/>
              </a:rPr>
              <a:t>yg</a:t>
            </a:r>
            <a:r>
              <a:rPr lang="en-ID" sz="2000" spc="300" dirty="0">
                <a:latin typeface="Trebuchet MS"/>
                <a:cs typeface="Trebuchet MS"/>
              </a:rPr>
              <a:t>  </a:t>
            </a:r>
            <a:r>
              <a:rPr lang="en-ID" sz="2000" spc="130" dirty="0" err="1">
                <a:latin typeface="Trebuchet MS"/>
                <a:cs typeface="Trebuchet MS"/>
              </a:rPr>
              <a:t>menentukan</a:t>
            </a:r>
            <a:r>
              <a:rPr lang="en-ID" sz="2000" spc="305" dirty="0">
                <a:latin typeface="Trebuchet MS"/>
                <a:cs typeface="Trebuchet MS"/>
              </a:rPr>
              <a:t>  </a:t>
            </a:r>
            <a:r>
              <a:rPr lang="en-ID" sz="2000" dirty="0">
                <a:latin typeface="Trebuchet MS"/>
                <a:cs typeface="Trebuchet MS"/>
              </a:rPr>
              <a:t>arti</a:t>
            </a:r>
            <a:r>
              <a:rPr lang="en-ID" sz="2000" spc="300" dirty="0">
                <a:latin typeface="Trebuchet MS"/>
                <a:cs typeface="Trebuchet MS"/>
              </a:rPr>
              <a:t>  </a:t>
            </a:r>
            <a:r>
              <a:rPr lang="en-ID" sz="2000" spc="105" dirty="0" err="1">
                <a:latin typeface="Trebuchet MS"/>
                <a:cs typeface="Trebuchet MS"/>
              </a:rPr>
              <a:t>kehidupan</a:t>
            </a:r>
            <a:r>
              <a:rPr lang="en-ID" sz="2000" spc="105" dirty="0">
                <a:latin typeface="Trebuchet MS"/>
                <a:cs typeface="Trebuchet MS"/>
              </a:rPr>
              <a:t> </a:t>
            </a:r>
            <a:r>
              <a:rPr lang="en-ID" sz="2000" spc="120" dirty="0" err="1">
                <a:latin typeface="Trebuchet MS"/>
                <a:cs typeface="Trebuchet MS"/>
              </a:rPr>
              <a:t>seseorang</a:t>
            </a:r>
            <a:r>
              <a:rPr lang="en-ID" sz="2000" spc="120" dirty="0">
                <a:latin typeface="Trebuchet MS"/>
                <a:cs typeface="Trebuchet MS"/>
              </a:rPr>
              <a:t>,</a:t>
            </a:r>
            <a:r>
              <a:rPr lang="en-ID" sz="2000" spc="484" dirty="0">
                <a:latin typeface="Trebuchet MS"/>
                <a:cs typeface="Trebuchet MS"/>
              </a:rPr>
              <a:t> </a:t>
            </a:r>
            <a:r>
              <a:rPr lang="en-ID" sz="2000" dirty="0" err="1">
                <a:latin typeface="Trebuchet MS"/>
                <a:cs typeface="Trebuchet MS"/>
              </a:rPr>
              <a:t>jadi</a:t>
            </a:r>
            <a:r>
              <a:rPr lang="en-ID" sz="2000" spc="490" dirty="0">
                <a:latin typeface="Trebuchet MS"/>
                <a:cs typeface="Trebuchet MS"/>
              </a:rPr>
              <a:t> </a:t>
            </a:r>
            <a:r>
              <a:rPr lang="en-ID" sz="2000" spc="130" dirty="0" err="1">
                <a:latin typeface="Trebuchet MS"/>
                <a:cs typeface="Trebuchet MS"/>
              </a:rPr>
              <a:t>harus</a:t>
            </a:r>
            <a:r>
              <a:rPr lang="en-ID" sz="2000" spc="480" dirty="0">
                <a:latin typeface="Trebuchet MS"/>
                <a:cs typeface="Trebuchet MS"/>
              </a:rPr>
              <a:t> </a:t>
            </a:r>
            <a:r>
              <a:rPr lang="en-ID" sz="2000" spc="90" dirty="0" err="1">
                <a:latin typeface="Trebuchet MS"/>
                <a:cs typeface="Trebuchet MS"/>
              </a:rPr>
              <a:t>selalu</a:t>
            </a:r>
            <a:r>
              <a:rPr lang="en-ID" sz="2000" spc="500" dirty="0">
                <a:latin typeface="Trebuchet MS"/>
                <a:cs typeface="Trebuchet MS"/>
              </a:rPr>
              <a:t> </a:t>
            </a:r>
            <a:r>
              <a:rPr lang="en-ID" sz="2000" spc="135" dirty="0" err="1">
                <a:latin typeface="Trebuchet MS"/>
                <a:cs typeface="Trebuchet MS"/>
              </a:rPr>
              <a:t>mengingat</a:t>
            </a:r>
            <a:r>
              <a:rPr lang="en-ID" sz="2000" spc="500" dirty="0">
                <a:latin typeface="Trebuchet MS"/>
                <a:cs typeface="Trebuchet MS"/>
              </a:rPr>
              <a:t> </a:t>
            </a:r>
            <a:r>
              <a:rPr lang="en-ID" sz="2000" spc="70" dirty="0" err="1">
                <a:latin typeface="Trebuchet MS"/>
                <a:cs typeface="Trebuchet MS"/>
              </a:rPr>
              <a:t>Tuhan</a:t>
            </a:r>
            <a:r>
              <a:rPr lang="en-ID" sz="2000" spc="484" dirty="0">
                <a:latin typeface="Trebuchet MS"/>
                <a:cs typeface="Trebuchet MS"/>
              </a:rPr>
              <a:t> </a:t>
            </a:r>
            <a:r>
              <a:rPr lang="en-ID" sz="2000" spc="105" dirty="0" err="1">
                <a:latin typeface="Trebuchet MS"/>
                <a:cs typeface="Trebuchet MS"/>
              </a:rPr>
              <a:t>menjelang</a:t>
            </a:r>
            <a:r>
              <a:rPr lang="en-ID" sz="2000" spc="495" dirty="0">
                <a:latin typeface="Trebuchet MS"/>
                <a:cs typeface="Trebuchet MS"/>
              </a:rPr>
              <a:t> </a:t>
            </a:r>
            <a:r>
              <a:rPr lang="en-ID" sz="2000" dirty="0" err="1">
                <a:latin typeface="Trebuchet MS"/>
                <a:cs typeface="Trebuchet MS"/>
              </a:rPr>
              <a:t>ajal</a:t>
            </a:r>
            <a:r>
              <a:rPr lang="en-ID" sz="2000" spc="490" dirty="0">
                <a:latin typeface="Trebuchet MS"/>
                <a:cs typeface="Trebuchet MS"/>
              </a:rPr>
              <a:t> </a:t>
            </a:r>
            <a:r>
              <a:rPr lang="en-ID" sz="2000" spc="180" dirty="0" err="1">
                <a:latin typeface="Trebuchet MS"/>
                <a:cs typeface="Trebuchet MS"/>
              </a:rPr>
              <a:t>shg</a:t>
            </a:r>
            <a:r>
              <a:rPr lang="en-ID" sz="2000" spc="480" dirty="0">
                <a:latin typeface="Trebuchet MS"/>
                <a:cs typeface="Trebuchet MS"/>
              </a:rPr>
              <a:t> </a:t>
            </a:r>
            <a:r>
              <a:rPr lang="en-ID" sz="2000" spc="160" dirty="0" err="1">
                <a:latin typeface="Trebuchet MS"/>
                <a:cs typeface="Trebuchet MS"/>
              </a:rPr>
              <a:t>mampu</a:t>
            </a:r>
            <a:r>
              <a:rPr lang="en-ID" sz="2000" spc="160" dirty="0">
                <a:latin typeface="Trebuchet MS"/>
                <a:cs typeface="Trebuchet MS"/>
              </a:rPr>
              <a:t> </a:t>
            </a:r>
            <a:r>
              <a:rPr lang="en-ID" sz="2000" spc="135" dirty="0" err="1">
                <a:latin typeface="Trebuchet MS"/>
                <a:cs typeface="Trebuchet MS"/>
              </a:rPr>
              <a:t>menghantarkan</a:t>
            </a:r>
            <a:r>
              <a:rPr lang="en-ID" sz="2000" spc="30" dirty="0">
                <a:latin typeface="Trebuchet MS"/>
                <a:cs typeface="Trebuchet MS"/>
              </a:rPr>
              <a:t> </a:t>
            </a:r>
            <a:r>
              <a:rPr lang="en-ID" sz="2000" spc="95" dirty="0" err="1">
                <a:latin typeface="Trebuchet MS"/>
                <a:cs typeface="Trebuchet MS"/>
              </a:rPr>
              <a:t>ke</a:t>
            </a:r>
            <a:r>
              <a:rPr lang="en-ID" sz="2000" spc="40" dirty="0">
                <a:latin typeface="Trebuchet MS"/>
                <a:cs typeface="Trebuchet MS"/>
              </a:rPr>
              <a:t> </a:t>
            </a:r>
            <a:r>
              <a:rPr lang="en-ID" sz="2000" spc="105" dirty="0" err="1">
                <a:latin typeface="Trebuchet MS"/>
                <a:cs typeface="Trebuchet MS"/>
              </a:rPr>
              <a:t>tempat</a:t>
            </a:r>
            <a:r>
              <a:rPr lang="en-ID" sz="2000" spc="40" dirty="0">
                <a:latin typeface="Trebuchet MS"/>
                <a:cs typeface="Trebuchet MS"/>
              </a:rPr>
              <a:t> </a:t>
            </a:r>
            <a:r>
              <a:rPr lang="en-ID" sz="2000" spc="195" dirty="0" err="1">
                <a:latin typeface="Trebuchet MS"/>
                <a:cs typeface="Trebuchet MS"/>
              </a:rPr>
              <a:t>yg</a:t>
            </a:r>
            <a:r>
              <a:rPr lang="en-ID" sz="2000" spc="30" dirty="0">
                <a:latin typeface="Trebuchet MS"/>
                <a:cs typeface="Trebuchet MS"/>
              </a:rPr>
              <a:t> </a:t>
            </a:r>
            <a:r>
              <a:rPr lang="en-ID" sz="2000" spc="110" dirty="0" err="1">
                <a:latin typeface="Trebuchet MS"/>
                <a:cs typeface="Trebuchet MS"/>
              </a:rPr>
              <a:t>indah</a:t>
            </a:r>
            <a:r>
              <a:rPr lang="en-ID" sz="2000" spc="30" dirty="0">
                <a:latin typeface="Trebuchet MS"/>
                <a:cs typeface="Trebuchet MS"/>
              </a:rPr>
              <a:t> </a:t>
            </a:r>
            <a:r>
              <a:rPr lang="en-ID" sz="2000" spc="114" dirty="0" err="1">
                <a:latin typeface="Trebuchet MS"/>
                <a:cs typeface="Trebuchet MS"/>
              </a:rPr>
              <a:t>dlm</a:t>
            </a:r>
            <a:r>
              <a:rPr lang="en-ID" sz="2000" spc="35" dirty="0">
                <a:latin typeface="Trebuchet MS"/>
                <a:cs typeface="Trebuchet MS"/>
              </a:rPr>
              <a:t> </a:t>
            </a:r>
            <a:r>
              <a:rPr lang="en-ID" sz="2000" spc="40" dirty="0">
                <a:latin typeface="Trebuchet MS"/>
                <a:cs typeface="Trebuchet MS"/>
              </a:rPr>
              <a:t>spiritual.</a:t>
            </a:r>
            <a:endParaRPr lang="en-ID" sz="2000" dirty="0">
              <a:latin typeface="Trebuchet MS"/>
              <a:cs typeface="Trebuchet MS"/>
            </a:endParaRPr>
          </a:p>
          <a:p>
            <a:pPr>
              <a:lnSpc>
                <a:spcPct val="90000"/>
              </a:lnSpc>
            </a:pPr>
            <a:endParaRPr lang="en-ID" sz="1100" dirty="0"/>
          </a:p>
        </p:txBody>
      </p:sp>
      <p:pic>
        <p:nvPicPr>
          <p:cNvPr id="8194" name="Picture 2" descr="Seminar Perawatan Paliatif dan Jenazah Disambut Antusias Peserta | Yogya  Pos | yogyapos.com">
            <a:extLst>
              <a:ext uri="{FF2B5EF4-FFF2-40B4-BE49-F238E27FC236}">
                <a16:creationId xmlns:a16="http://schemas.microsoft.com/office/drawing/2014/main" id="{6F225376-5557-2AF6-5991-0F3EFCBB44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1" r="578" b="1"/>
          <a:stretch/>
        </p:blipFill>
        <p:spPr bwMode="auto">
          <a:xfrm>
            <a:off x="677334" y="2159331"/>
            <a:ext cx="5423429" cy="388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769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85132-994B-7D58-6DA2-4292C75A8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1550" y="657859"/>
            <a:ext cx="7708899" cy="1107996"/>
          </a:xfrm>
        </p:spPr>
        <p:txBody>
          <a:bodyPr>
            <a:normAutofit fontScale="90000"/>
          </a:bodyPr>
          <a:lstStyle/>
          <a:p>
            <a:r>
              <a:rPr lang="en-ID" dirty="0" err="1"/>
              <a:t>Tinjauan</a:t>
            </a:r>
            <a:r>
              <a:rPr lang="en-ID" dirty="0"/>
              <a:t> Sosial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Perawatan</a:t>
            </a:r>
            <a:r>
              <a:rPr lang="en-ID" dirty="0"/>
              <a:t> </a:t>
            </a:r>
            <a:r>
              <a:rPr lang="en-ID" dirty="0" err="1"/>
              <a:t>paliatif</a:t>
            </a:r>
            <a:r>
              <a:rPr lang="en-ID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5D3CA-A363-8C58-5640-E0C2143DC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166620"/>
            <a:ext cx="10363200" cy="3893374"/>
          </a:xfrm>
        </p:spPr>
        <p:txBody>
          <a:bodyPr/>
          <a:lstStyle/>
          <a:p>
            <a:pPr marL="698500" indent="-457200" algn="just">
              <a:lnSpc>
                <a:spcPct val="2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ID" sz="3600" spc="-10" dirty="0">
                <a:latin typeface="Times New Roman"/>
                <a:cs typeface="Times New Roman"/>
              </a:rPr>
              <a:t>Kajian Sosial </a:t>
            </a:r>
            <a:r>
              <a:rPr lang="en-ID" sz="3600" spc="-10" dirty="0" err="1">
                <a:latin typeface="Times New Roman"/>
                <a:cs typeface="Times New Roman"/>
              </a:rPr>
              <a:t>Budaya</a:t>
            </a:r>
            <a:r>
              <a:rPr lang="en-ID" sz="3600" spc="-10" dirty="0">
                <a:latin typeface="Times New Roman"/>
                <a:cs typeface="Times New Roman"/>
              </a:rPr>
              <a:t> </a:t>
            </a:r>
            <a:r>
              <a:rPr lang="en-ID" sz="3600" spc="-10" dirty="0" err="1">
                <a:latin typeface="Times New Roman"/>
                <a:cs typeface="Times New Roman"/>
              </a:rPr>
              <a:t>Tentang</a:t>
            </a:r>
            <a:r>
              <a:rPr lang="en-ID" sz="3600" spc="-10" dirty="0">
                <a:latin typeface="Times New Roman"/>
                <a:cs typeface="Times New Roman"/>
              </a:rPr>
              <a:t> </a:t>
            </a:r>
            <a:r>
              <a:rPr lang="en-ID" sz="3600" spc="-10" dirty="0" err="1">
                <a:latin typeface="Times New Roman"/>
                <a:cs typeface="Times New Roman"/>
              </a:rPr>
              <a:t>Perawatan</a:t>
            </a:r>
            <a:r>
              <a:rPr lang="en-ID" sz="3600" spc="-10" dirty="0">
                <a:latin typeface="Times New Roman"/>
                <a:cs typeface="Times New Roman"/>
              </a:rPr>
              <a:t> </a:t>
            </a:r>
            <a:r>
              <a:rPr lang="en-ID" sz="3600" spc="-10" dirty="0" err="1">
                <a:latin typeface="Times New Roman"/>
                <a:cs typeface="Times New Roman"/>
              </a:rPr>
              <a:t>Paliatif</a:t>
            </a:r>
            <a:endParaRPr lang="en-ID" sz="3600" spc="-10" dirty="0">
              <a:latin typeface="Times New Roman"/>
              <a:cs typeface="Times New Roman"/>
            </a:endParaRPr>
          </a:p>
          <a:p>
            <a:pPr marL="698500" indent="-457200" algn="just">
              <a:lnSpc>
                <a:spcPct val="2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ID" sz="3600" spc="-10" dirty="0" err="1">
                <a:latin typeface="Times New Roman"/>
                <a:cs typeface="Times New Roman"/>
              </a:rPr>
              <a:t>Budaya</a:t>
            </a:r>
            <a:r>
              <a:rPr lang="en-ID" sz="3600" spc="-10" dirty="0">
                <a:latin typeface="Times New Roman"/>
                <a:cs typeface="Times New Roman"/>
              </a:rPr>
              <a:t> Masyarakat </a:t>
            </a:r>
            <a:r>
              <a:rPr lang="en-ID" sz="3600" spc="-10" dirty="0" err="1">
                <a:latin typeface="Times New Roman"/>
                <a:cs typeface="Times New Roman"/>
              </a:rPr>
              <a:t>Tentang</a:t>
            </a:r>
            <a:r>
              <a:rPr lang="en-ID" sz="3600" spc="-10" dirty="0">
                <a:latin typeface="Times New Roman"/>
                <a:cs typeface="Times New Roman"/>
              </a:rPr>
              <a:t> Pada </a:t>
            </a:r>
            <a:r>
              <a:rPr lang="en-ID" sz="3600" spc="-10" dirty="0" err="1">
                <a:latin typeface="Times New Roman"/>
                <a:cs typeface="Times New Roman"/>
              </a:rPr>
              <a:t>Penyakit</a:t>
            </a:r>
            <a:r>
              <a:rPr lang="en-ID" sz="3600" spc="-10" dirty="0">
                <a:latin typeface="Times New Roman"/>
                <a:cs typeface="Times New Roman"/>
              </a:rPr>
              <a:t> </a:t>
            </a:r>
            <a:r>
              <a:rPr lang="en-ID" sz="3600" spc="-10" dirty="0" err="1">
                <a:latin typeface="Times New Roman"/>
                <a:cs typeface="Times New Roman"/>
              </a:rPr>
              <a:t>Paliatif</a:t>
            </a:r>
            <a:endParaRPr lang="en-ID" sz="3600" spc="-10" dirty="0">
              <a:latin typeface="Times New Roman"/>
              <a:cs typeface="Times New Roman"/>
            </a:endParaRPr>
          </a:p>
          <a:p>
            <a:pPr marL="241300" indent="228600" algn="just">
              <a:lnSpc>
                <a:spcPct val="100000"/>
              </a:lnSpc>
              <a:spcBef>
                <a:spcPts val="600"/>
              </a:spcBef>
            </a:pPr>
            <a:endParaRPr lang="en-ID" sz="2000" spc="-10" dirty="0">
              <a:latin typeface="Times New Roman"/>
              <a:cs typeface="Times New Roman"/>
            </a:endParaRPr>
          </a:p>
          <a:p>
            <a:pPr marL="241300" indent="228600" algn="just">
              <a:lnSpc>
                <a:spcPct val="100000"/>
              </a:lnSpc>
              <a:spcBef>
                <a:spcPts val="600"/>
              </a:spcBef>
            </a:pPr>
            <a:endParaRPr lang="en-ID" sz="2000" spc="-10" dirty="0">
              <a:latin typeface="Times New Roman"/>
              <a:cs typeface="Times New Roman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2183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5FCB2-078D-918F-A750-F42CF927D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en-ID" dirty="0" err="1"/>
              <a:t>Pengaruh</a:t>
            </a:r>
            <a:r>
              <a:rPr lang="en-ID" dirty="0"/>
              <a:t> </a:t>
            </a:r>
            <a:r>
              <a:rPr lang="en-ID" dirty="0" err="1"/>
              <a:t>Budaya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Kesehatan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A27DDC-0C86-75A0-29F1-DE17852D9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286" y="1295400"/>
            <a:ext cx="5550914" cy="4746293"/>
          </a:xfrm>
        </p:spPr>
        <p:txBody>
          <a:bodyPr>
            <a:noAutofit/>
          </a:bodyPr>
          <a:lstStyle/>
          <a:p>
            <a:pPr marL="241300" indent="0">
              <a:lnSpc>
                <a:spcPct val="90000"/>
              </a:lnSpc>
              <a:spcBef>
                <a:spcPts val="625"/>
              </a:spcBef>
              <a:buNone/>
            </a:pPr>
            <a:r>
              <a:rPr lang="en-ID" sz="2400" dirty="0" err="1">
                <a:latin typeface="Times New Roman"/>
                <a:cs typeface="Times New Roman"/>
              </a:rPr>
              <a:t>Pengaruh</a:t>
            </a:r>
            <a:r>
              <a:rPr lang="en-ID" sz="2400" spc="175" dirty="0">
                <a:latin typeface="Times New Roman"/>
                <a:cs typeface="Times New Roman"/>
              </a:rPr>
              <a:t> </a:t>
            </a:r>
            <a:r>
              <a:rPr lang="en-ID" sz="2400" dirty="0" err="1">
                <a:latin typeface="Times New Roman"/>
                <a:cs typeface="Times New Roman"/>
              </a:rPr>
              <a:t>kebudayaan</a:t>
            </a:r>
            <a:r>
              <a:rPr lang="en-ID" sz="2400" spc="180" dirty="0">
                <a:latin typeface="Times New Roman"/>
                <a:cs typeface="Times New Roman"/>
              </a:rPr>
              <a:t> </a:t>
            </a:r>
            <a:r>
              <a:rPr lang="en-ID" sz="2400" dirty="0">
                <a:latin typeface="Times New Roman"/>
                <a:cs typeface="Times New Roman"/>
              </a:rPr>
              <a:t>juga</a:t>
            </a:r>
            <a:r>
              <a:rPr lang="en-ID" sz="2400" spc="175" dirty="0">
                <a:latin typeface="Times New Roman"/>
                <a:cs typeface="Times New Roman"/>
              </a:rPr>
              <a:t> </a:t>
            </a:r>
            <a:r>
              <a:rPr lang="en-ID" sz="2400" dirty="0">
                <a:latin typeface="Times New Roman"/>
                <a:cs typeface="Times New Roman"/>
              </a:rPr>
              <a:t>sangat</a:t>
            </a:r>
            <a:r>
              <a:rPr lang="en-ID" sz="2400" spc="180" dirty="0">
                <a:latin typeface="Times New Roman"/>
                <a:cs typeface="Times New Roman"/>
              </a:rPr>
              <a:t> </a:t>
            </a:r>
            <a:r>
              <a:rPr lang="en-ID" sz="2400" dirty="0" err="1">
                <a:latin typeface="Times New Roman"/>
                <a:cs typeface="Times New Roman"/>
              </a:rPr>
              <a:t>berperan</a:t>
            </a:r>
            <a:r>
              <a:rPr lang="en-ID" sz="2400" spc="180" dirty="0">
                <a:latin typeface="Times New Roman"/>
                <a:cs typeface="Times New Roman"/>
              </a:rPr>
              <a:t> </a:t>
            </a:r>
            <a:r>
              <a:rPr lang="en-ID" sz="2400" dirty="0" err="1">
                <a:latin typeface="Times New Roman"/>
                <a:cs typeface="Times New Roman"/>
              </a:rPr>
              <a:t>penting</a:t>
            </a:r>
            <a:r>
              <a:rPr lang="en-ID" sz="2400" spc="165" dirty="0">
                <a:latin typeface="Times New Roman"/>
                <a:cs typeface="Times New Roman"/>
              </a:rPr>
              <a:t> </a:t>
            </a:r>
            <a:r>
              <a:rPr lang="en-ID" sz="2400" dirty="0" err="1">
                <a:latin typeface="Times New Roman"/>
                <a:cs typeface="Times New Roman"/>
              </a:rPr>
              <a:t>dalam</a:t>
            </a:r>
            <a:r>
              <a:rPr lang="en-ID" sz="2400" spc="180" dirty="0">
                <a:latin typeface="Times New Roman"/>
                <a:cs typeface="Times New Roman"/>
              </a:rPr>
              <a:t> </a:t>
            </a:r>
            <a:r>
              <a:rPr lang="en-ID" sz="2400" spc="-10" dirty="0">
                <a:latin typeface="Times New Roman"/>
                <a:cs typeface="Times New Roman"/>
              </a:rPr>
              <a:t>Kesehatan </a:t>
            </a:r>
            <a:r>
              <a:rPr lang="en-ID" sz="2400" dirty="0" err="1">
                <a:latin typeface="Times New Roman"/>
                <a:cs typeface="Times New Roman"/>
              </a:rPr>
              <a:t>masyarakat</a:t>
            </a:r>
            <a:r>
              <a:rPr lang="en-ID" sz="2400" dirty="0">
                <a:latin typeface="Times New Roman"/>
                <a:cs typeface="Times New Roman"/>
              </a:rPr>
              <a:t>.</a:t>
            </a:r>
            <a:r>
              <a:rPr lang="en-ID" sz="2400" spc="10" dirty="0">
                <a:latin typeface="Times New Roman"/>
                <a:cs typeface="Times New Roman"/>
              </a:rPr>
              <a:t> </a:t>
            </a:r>
          </a:p>
          <a:p>
            <a:pPr marL="241300" indent="0">
              <a:lnSpc>
                <a:spcPct val="90000"/>
              </a:lnSpc>
              <a:spcBef>
                <a:spcPts val="625"/>
              </a:spcBef>
              <a:buNone/>
            </a:pPr>
            <a:endParaRPr lang="en-ID" sz="2400" spc="10" dirty="0">
              <a:latin typeface="Times New Roman"/>
              <a:cs typeface="Times New Roman"/>
            </a:endParaRPr>
          </a:p>
          <a:p>
            <a:pPr marL="241300" marR="5080" indent="0">
              <a:lnSpc>
                <a:spcPct val="90000"/>
              </a:lnSpc>
              <a:spcBef>
                <a:spcPts val="5"/>
              </a:spcBef>
              <a:buNone/>
            </a:pPr>
            <a:r>
              <a:rPr lang="en-ID" sz="2400" dirty="0" err="1">
                <a:latin typeface="Times New Roman"/>
                <a:cs typeface="Times New Roman"/>
              </a:rPr>
              <a:t>Tanpa</a:t>
            </a:r>
            <a:r>
              <a:rPr lang="en-ID" sz="2400" spc="5" dirty="0">
                <a:latin typeface="Times New Roman"/>
                <a:cs typeface="Times New Roman"/>
              </a:rPr>
              <a:t> </a:t>
            </a:r>
            <a:r>
              <a:rPr lang="en-ID" sz="2400" dirty="0" err="1">
                <a:latin typeface="Times New Roman"/>
                <a:cs typeface="Times New Roman"/>
              </a:rPr>
              <a:t>disadari</a:t>
            </a:r>
            <a:r>
              <a:rPr lang="en-ID" sz="2400" spc="10" dirty="0">
                <a:latin typeface="Times New Roman"/>
                <a:cs typeface="Times New Roman"/>
              </a:rPr>
              <a:t> </a:t>
            </a:r>
            <a:r>
              <a:rPr lang="en-ID" sz="2400" dirty="0" err="1">
                <a:latin typeface="Times New Roman"/>
                <a:cs typeface="Times New Roman"/>
              </a:rPr>
              <a:t>kebudayaan</a:t>
            </a:r>
            <a:r>
              <a:rPr lang="en-ID" sz="2400" spc="10" dirty="0">
                <a:latin typeface="Times New Roman"/>
                <a:cs typeface="Times New Roman"/>
              </a:rPr>
              <a:t> </a:t>
            </a:r>
            <a:r>
              <a:rPr lang="en-ID" sz="2400" dirty="0" err="1">
                <a:latin typeface="Times New Roman"/>
                <a:cs typeface="Times New Roman"/>
              </a:rPr>
              <a:t>telah</a:t>
            </a:r>
            <a:r>
              <a:rPr lang="en-ID" sz="2400" spc="10" dirty="0">
                <a:latin typeface="Times New Roman"/>
                <a:cs typeface="Times New Roman"/>
              </a:rPr>
              <a:t> </a:t>
            </a:r>
            <a:r>
              <a:rPr lang="en-ID" sz="2400" dirty="0" err="1">
                <a:latin typeface="Times New Roman"/>
                <a:cs typeface="Times New Roman"/>
              </a:rPr>
              <a:t>menanamkan</a:t>
            </a:r>
            <a:r>
              <a:rPr lang="en-ID" sz="2400" spc="15" dirty="0">
                <a:latin typeface="Times New Roman"/>
                <a:cs typeface="Times New Roman"/>
              </a:rPr>
              <a:t> </a:t>
            </a:r>
            <a:r>
              <a:rPr lang="en-ID" sz="2400" dirty="0">
                <a:latin typeface="Times New Roman"/>
                <a:cs typeface="Times New Roman"/>
              </a:rPr>
              <a:t>garis</a:t>
            </a:r>
            <a:r>
              <a:rPr lang="en-ID" sz="2400" spc="10" dirty="0">
                <a:latin typeface="Times New Roman"/>
                <a:cs typeface="Times New Roman"/>
              </a:rPr>
              <a:t> </a:t>
            </a:r>
            <a:r>
              <a:rPr lang="en-ID" sz="2400" spc="-10" dirty="0" err="1">
                <a:latin typeface="Times New Roman"/>
                <a:cs typeface="Times New Roman"/>
              </a:rPr>
              <a:t>pengaruh</a:t>
            </a:r>
            <a:r>
              <a:rPr lang="en-ID" sz="2400" spc="-10" dirty="0">
                <a:latin typeface="Times New Roman"/>
                <a:cs typeface="Times New Roman"/>
              </a:rPr>
              <a:t> </a:t>
            </a:r>
            <a:r>
              <a:rPr lang="en-ID" sz="2400" dirty="0" err="1">
                <a:latin typeface="Times New Roman"/>
                <a:cs typeface="Times New Roman"/>
              </a:rPr>
              <a:t>sikap</a:t>
            </a:r>
            <a:r>
              <a:rPr lang="en-ID" sz="2400" spc="465" dirty="0">
                <a:latin typeface="Times New Roman"/>
                <a:cs typeface="Times New Roman"/>
              </a:rPr>
              <a:t> </a:t>
            </a:r>
            <a:r>
              <a:rPr lang="en-ID" sz="2400" dirty="0" err="1">
                <a:latin typeface="Times New Roman"/>
                <a:cs typeface="Times New Roman"/>
              </a:rPr>
              <a:t>terhadap</a:t>
            </a:r>
            <a:r>
              <a:rPr lang="en-ID" sz="2400" spc="475" dirty="0">
                <a:latin typeface="Times New Roman"/>
                <a:cs typeface="Times New Roman"/>
              </a:rPr>
              <a:t> </a:t>
            </a:r>
            <a:r>
              <a:rPr lang="en-ID" sz="2400" dirty="0" err="1">
                <a:latin typeface="Times New Roman"/>
                <a:cs typeface="Times New Roman"/>
              </a:rPr>
              <a:t>berbagai</a:t>
            </a:r>
            <a:r>
              <a:rPr lang="en-ID" sz="2400" spc="470" dirty="0">
                <a:latin typeface="Times New Roman"/>
                <a:cs typeface="Times New Roman"/>
              </a:rPr>
              <a:t> </a:t>
            </a:r>
            <a:r>
              <a:rPr lang="en-ID" sz="2400" dirty="0" err="1">
                <a:latin typeface="Times New Roman"/>
                <a:cs typeface="Times New Roman"/>
              </a:rPr>
              <a:t>masalah</a:t>
            </a:r>
            <a:r>
              <a:rPr lang="en-ID" sz="2400" dirty="0">
                <a:latin typeface="Times New Roman"/>
                <a:cs typeface="Times New Roman"/>
              </a:rPr>
              <a:t>.</a:t>
            </a:r>
            <a:r>
              <a:rPr lang="en-ID" sz="2400" spc="465" dirty="0">
                <a:latin typeface="Times New Roman"/>
                <a:cs typeface="Times New Roman"/>
              </a:rPr>
              <a:t> </a:t>
            </a:r>
          </a:p>
          <a:p>
            <a:pPr marL="241300" marR="5080" indent="0">
              <a:lnSpc>
                <a:spcPct val="90000"/>
              </a:lnSpc>
              <a:spcBef>
                <a:spcPts val="5"/>
              </a:spcBef>
              <a:buNone/>
            </a:pPr>
            <a:endParaRPr lang="en-ID" sz="2400" spc="465" dirty="0">
              <a:latin typeface="Times New Roman"/>
              <a:cs typeface="Times New Roman"/>
            </a:endParaRPr>
          </a:p>
          <a:p>
            <a:pPr marL="241300" marR="5080" indent="0">
              <a:lnSpc>
                <a:spcPct val="90000"/>
              </a:lnSpc>
              <a:spcBef>
                <a:spcPts val="5"/>
              </a:spcBef>
              <a:buNone/>
            </a:pPr>
            <a:r>
              <a:rPr lang="en-ID" sz="2400" dirty="0" err="1">
                <a:latin typeface="Times New Roman"/>
                <a:cs typeface="Times New Roman"/>
              </a:rPr>
              <a:t>Kebudayaan</a:t>
            </a:r>
            <a:r>
              <a:rPr lang="en-ID" sz="2400" spc="475" dirty="0">
                <a:latin typeface="Times New Roman"/>
                <a:cs typeface="Times New Roman"/>
              </a:rPr>
              <a:t> </a:t>
            </a:r>
            <a:r>
              <a:rPr lang="en-ID" sz="2400" dirty="0" err="1">
                <a:latin typeface="Times New Roman"/>
                <a:cs typeface="Times New Roman"/>
              </a:rPr>
              <a:t>telah</a:t>
            </a:r>
            <a:r>
              <a:rPr lang="en-ID" sz="2400" spc="470" dirty="0">
                <a:latin typeface="Times New Roman"/>
                <a:cs typeface="Times New Roman"/>
              </a:rPr>
              <a:t> </a:t>
            </a:r>
            <a:r>
              <a:rPr lang="en-ID" sz="2400" dirty="0" err="1">
                <a:latin typeface="Times New Roman"/>
                <a:cs typeface="Times New Roman"/>
              </a:rPr>
              <a:t>mewarnai</a:t>
            </a:r>
            <a:r>
              <a:rPr lang="en-ID" sz="2400" spc="470" dirty="0">
                <a:latin typeface="Times New Roman"/>
                <a:cs typeface="Times New Roman"/>
              </a:rPr>
              <a:t> </a:t>
            </a:r>
            <a:r>
              <a:rPr lang="en-ID" sz="2400" spc="-10" dirty="0" err="1">
                <a:latin typeface="Times New Roman"/>
                <a:cs typeface="Times New Roman"/>
              </a:rPr>
              <a:t>sikap</a:t>
            </a:r>
            <a:r>
              <a:rPr lang="en-ID" sz="2400" spc="-10" dirty="0">
                <a:latin typeface="Times New Roman"/>
                <a:cs typeface="Times New Roman"/>
              </a:rPr>
              <a:t> </a:t>
            </a:r>
            <a:r>
              <a:rPr lang="en-ID" sz="2400" dirty="0" err="1">
                <a:latin typeface="Times New Roman"/>
                <a:cs typeface="Times New Roman"/>
              </a:rPr>
              <a:t>anggota</a:t>
            </a:r>
            <a:r>
              <a:rPr lang="en-ID" sz="2400" spc="260" dirty="0">
                <a:latin typeface="Times New Roman"/>
                <a:cs typeface="Times New Roman"/>
              </a:rPr>
              <a:t>  </a:t>
            </a:r>
            <a:r>
              <a:rPr lang="en-ID" sz="2400" dirty="0" err="1">
                <a:latin typeface="Times New Roman"/>
                <a:cs typeface="Times New Roman"/>
              </a:rPr>
              <a:t>masyarakat</a:t>
            </a:r>
            <a:r>
              <a:rPr lang="en-ID" sz="2400" dirty="0">
                <a:latin typeface="Times New Roman"/>
                <a:cs typeface="Times New Roman"/>
              </a:rPr>
              <a:t>,</a:t>
            </a:r>
            <a:r>
              <a:rPr lang="en-ID" sz="2400" spc="270" dirty="0">
                <a:latin typeface="Times New Roman"/>
                <a:cs typeface="Times New Roman"/>
              </a:rPr>
              <a:t>  </a:t>
            </a:r>
            <a:r>
              <a:rPr lang="en-ID" sz="2400" dirty="0" err="1">
                <a:latin typeface="Times New Roman"/>
                <a:cs typeface="Times New Roman"/>
              </a:rPr>
              <a:t>karena</a:t>
            </a:r>
            <a:r>
              <a:rPr lang="en-ID" sz="2400" spc="265" dirty="0">
                <a:latin typeface="Times New Roman"/>
                <a:cs typeface="Times New Roman"/>
              </a:rPr>
              <a:t>  </a:t>
            </a:r>
            <a:r>
              <a:rPr lang="en-ID" sz="2400" dirty="0" err="1">
                <a:latin typeface="Times New Roman"/>
                <a:cs typeface="Times New Roman"/>
              </a:rPr>
              <a:t>kebudayaanlah</a:t>
            </a:r>
            <a:r>
              <a:rPr lang="en-ID" sz="2400" spc="275" dirty="0">
                <a:latin typeface="Times New Roman"/>
                <a:cs typeface="Times New Roman"/>
              </a:rPr>
              <a:t>  </a:t>
            </a:r>
            <a:r>
              <a:rPr lang="en-ID" sz="2400" dirty="0">
                <a:latin typeface="Times New Roman"/>
                <a:cs typeface="Times New Roman"/>
              </a:rPr>
              <a:t>yang</a:t>
            </a:r>
            <a:r>
              <a:rPr lang="en-ID" sz="2400" spc="260" dirty="0">
                <a:latin typeface="Times New Roman"/>
                <a:cs typeface="Times New Roman"/>
              </a:rPr>
              <a:t>  </a:t>
            </a:r>
            <a:r>
              <a:rPr lang="en-ID" sz="2400" dirty="0" err="1">
                <a:latin typeface="Times New Roman"/>
                <a:cs typeface="Times New Roman"/>
              </a:rPr>
              <a:t>memberi</a:t>
            </a:r>
            <a:r>
              <a:rPr lang="en-ID" sz="2400" spc="265" dirty="0">
                <a:latin typeface="Times New Roman"/>
                <a:cs typeface="Times New Roman"/>
              </a:rPr>
              <a:t>  </a:t>
            </a:r>
            <a:r>
              <a:rPr lang="en-ID" sz="2400" spc="-10" dirty="0" err="1">
                <a:latin typeface="Times New Roman"/>
                <a:cs typeface="Times New Roman"/>
              </a:rPr>
              <a:t>corak</a:t>
            </a:r>
            <a:r>
              <a:rPr lang="en-ID" sz="2400" spc="-10" dirty="0">
                <a:latin typeface="Times New Roman"/>
                <a:cs typeface="Times New Roman"/>
              </a:rPr>
              <a:t> </a:t>
            </a:r>
            <a:r>
              <a:rPr lang="en-ID" sz="2400" dirty="0" err="1">
                <a:latin typeface="Times New Roman"/>
                <a:cs typeface="Times New Roman"/>
              </a:rPr>
              <a:t>pengalaman</a:t>
            </a:r>
            <a:r>
              <a:rPr lang="en-ID" sz="2400" spc="470" dirty="0">
                <a:latin typeface="Times New Roman"/>
                <a:cs typeface="Times New Roman"/>
              </a:rPr>
              <a:t> </a:t>
            </a:r>
            <a:r>
              <a:rPr lang="en-ID" sz="2400" dirty="0" err="1">
                <a:latin typeface="Times New Roman"/>
                <a:cs typeface="Times New Roman"/>
              </a:rPr>
              <a:t>individu-individu</a:t>
            </a:r>
            <a:r>
              <a:rPr lang="en-ID" sz="2400" spc="470" dirty="0">
                <a:latin typeface="Times New Roman"/>
                <a:cs typeface="Times New Roman"/>
              </a:rPr>
              <a:t> </a:t>
            </a:r>
            <a:r>
              <a:rPr lang="en-ID" sz="2400" dirty="0" err="1">
                <a:latin typeface="Times New Roman"/>
                <a:cs typeface="Times New Roman"/>
              </a:rPr>
              <a:t>masyarakat</a:t>
            </a:r>
            <a:endParaRPr lang="en-ID" sz="2400" dirty="0"/>
          </a:p>
        </p:txBody>
      </p:sp>
      <p:pic>
        <p:nvPicPr>
          <p:cNvPr id="2050" name="Picture 2" descr="10 Manfaat Keragaman Sosial Budaya, Identitas Negara yang Tingkatkan  Kesejahteraan - Hot Liputan6.com">
            <a:extLst>
              <a:ext uri="{FF2B5EF4-FFF2-40B4-BE49-F238E27FC236}">
                <a16:creationId xmlns:a16="http://schemas.microsoft.com/office/drawing/2014/main" id="{CF1CC8A7-BBE0-5D9A-2975-5D87364158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72" r="-1" b="-1"/>
          <a:stretch/>
        </p:blipFill>
        <p:spPr bwMode="auto">
          <a:xfrm>
            <a:off x="677334" y="2159331"/>
            <a:ext cx="5423429" cy="388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6661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</TotalTime>
  <Words>817</Words>
  <Application>Microsoft Office PowerPoint</Application>
  <PresentationFormat>Widescreen</PresentationFormat>
  <Paragraphs>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Times New Roman</vt:lpstr>
      <vt:lpstr>Trebuchet MS</vt:lpstr>
      <vt:lpstr>Verdana</vt:lpstr>
      <vt:lpstr>Wingdings 3</vt:lpstr>
      <vt:lpstr>Facet</vt:lpstr>
      <vt:lpstr> TINJAUAN AGAMA, SOSIAL &amp; BUDAYA DALAM PERAWATAN PALIATIF</vt:lpstr>
      <vt:lpstr>PERAWATAN PALIATIF</vt:lpstr>
      <vt:lpstr>TINJAUAN AGAMA DALAM PERAWATAN PALIATIF</vt:lpstr>
      <vt:lpstr>Peran agama dlm pealiative care : </vt:lpstr>
      <vt:lpstr>Peran perawat dalam keperawatan paliatif dari tinjauan agama</vt:lpstr>
      <vt:lpstr>Perspektif masing-masing agama mengenai ajal dan musibah</vt:lpstr>
      <vt:lpstr>PowerPoint Presentation</vt:lpstr>
      <vt:lpstr>Tinjauan Sosial Tentang Perawatan paliatif </vt:lpstr>
      <vt:lpstr>Pengaruh Budaya Dalam Kesehatan </vt:lpstr>
      <vt:lpstr>Green dalam Notoatmodjo (2007)  factor factor Perilaku yang mempengaruhi Kesehatan </vt:lpstr>
      <vt:lpstr>3 faktor yang mempengaruhi masyarakat terhadap perawatan palitif  </vt:lpstr>
      <vt:lpstr>PowerPoint Presentation</vt:lpstr>
      <vt:lpstr>TINJAUAN BUDAYA DALAM PERAWATAN PALIATIF</vt:lpstr>
      <vt:lpstr>PowerPoint Presentation</vt:lpstr>
      <vt:lpstr>Contoh pengaruh sosial budaya dalam kesehatan</vt:lpstr>
      <vt:lpstr>Sekian 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TINJAUAN AGAMA, SOSIAL &amp; BUDAYA DALAM PERAWATAN PALIATIF</dc:title>
  <dc:creator>Windows User</dc:creator>
  <cp:lastModifiedBy>hasto nsp</cp:lastModifiedBy>
  <cp:revision>10</cp:revision>
  <dcterms:created xsi:type="dcterms:W3CDTF">2024-03-23T09:32:40Z</dcterms:created>
  <dcterms:modified xsi:type="dcterms:W3CDTF">2024-03-25T05:55:01Z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2018-04-20T00:00:00Z</vt:filetime>
  </property>
  <property fmtid="{D5CDD505-2E9C-101B-9397-08002B2CF9AE}" pid="3" name="Creator">
    <vt:lpwstr>Impress</vt:lpwstr>
  </property>
  <property fmtid="{D5CDD505-2E9C-101B-9397-08002B2CF9AE}" pid="4" name="LastSaved">
    <vt:filetime>2018-04-20T00:00:00Z</vt:filetime>
  </property>
</Properties>
</file>