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4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90" r:id="rId32"/>
    <p:sldId id="293" r:id="rId33"/>
    <p:sldId id="318" r:id="rId34"/>
    <p:sldId id="317" r:id="rId35"/>
    <p:sldId id="320" r:id="rId36"/>
    <p:sldId id="321" r:id="rId37"/>
    <p:sldId id="322" r:id="rId38"/>
    <p:sldId id="323" r:id="rId39"/>
    <p:sldId id="31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C42D-B47A-768A-774F-B6A2626F1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61869-F51D-9A67-D8F6-02F970982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C8330-F476-8CEB-AB18-A4B6B2AA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13/06/2024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E2FF-5A56-9F17-498D-059891DE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C7D80-30DA-142A-002A-2EE0E1E4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250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E9C1-0B64-1DDB-346F-29D547D5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53624-63D5-76D3-1BF7-AA3B7DE76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934C-3EE9-7E18-D94A-7917500D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13/06/2024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69B78-505C-FFD5-C7F8-346C87B3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3B706-94FA-158E-27F8-30EB8065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08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7F519A-B165-9A96-5AB1-DB9B1DB23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F7E52-0AA4-0B61-5DFD-9C9E545C7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D6719-33A9-F88A-94D0-7A198144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13/06/2024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94AAC-EB55-0518-9817-48F2DF4F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087EC-9BAE-7F12-6179-F8F758DE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935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77A3-2E87-EC92-2B65-C755C807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E1B79-8CE9-732D-64EB-84BA47D79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A3A3D-EDC7-23E1-ED70-1A6B3ACB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13/06/2024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11CC-1D28-F1FF-431A-11E8BD1A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B8D42-B850-7B08-B9ED-18ED967A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308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41CA-2FFE-98E2-2301-B26DF76C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53B84-1D0C-AC26-61AE-81DD3867B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290E-BC61-3198-D56A-2D9C1A64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13/06/2024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3B16D-428B-4626-764F-B89CC8B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F6576-F75C-A14D-C89A-CACD6B9B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819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385F-DEA4-184C-1059-89371F38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774F-02A9-5F11-11C6-3C84F5705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4A85B-635B-0CE7-E498-F31A0AD78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BBA2D-268E-D394-D943-E0FD22D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13/06/2024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7110B-D191-7C1A-C0E6-D752ECB6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3FE81-7C05-6703-DACE-5D8EDD98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791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A88A-B6C3-E664-C633-973197DF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95675-4244-9C3F-9757-E32F57D8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B1DC1-75B4-FA43-DF02-FDB1AC0CC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DAF87-DE25-3505-AA74-8EBC140B0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F6989-51CC-B1ED-3A39-48F33E709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A84E18-A233-BEB9-A3D8-AF42D896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13/06/2024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9CA59-5795-0835-9FEE-670F3B37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8B66C-5470-7920-E299-C788A1DE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674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9FCE-C281-D639-2203-47BF16D5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31DAC-D3F4-732D-48A9-2668F24C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13/06/2024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9E84F-7E9A-72B2-3EDF-BFD90411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7FCDA-68E7-54E9-AC16-0D9BB8BE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184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B48D0-2E6D-4BE3-2DF5-80BC6E1A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13/06/2024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77511-D44E-E166-8F47-06D760EE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1B00F-931E-512D-80BE-1CB61414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53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E1DC-D0E9-0FAD-85E9-DCB90897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7D9E-B7BE-C8BA-60D9-9FDB39B7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CCF94-AE90-D11B-23B0-B07E3D74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FBD9A-434C-4062-C68D-205DE32A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13/06/2024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BDEDA-635E-8C81-E5FA-88F77667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E36A6-2059-F328-1105-70D45216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904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8B18-85D8-7783-B42E-FAB39B96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5D381-916A-C7E1-E540-32AF2EBF7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BF8F3-2F53-DDEB-A5A0-F0C9E3397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095A7-2CEB-4C86-BA02-038536DF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13/06/2024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BB5E5-2820-A556-3992-F8558972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C684E-AC03-2A4E-4297-525D37D3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615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498C4-DE63-A8F9-25AE-01DEE9E2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1D655-A8EC-9507-3D1E-A6D7128F3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D5051-AF51-9E0E-BC6C-863C59AA3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EFB5-1B06-4974-96DB-261B4ABD8203}" type="datetimeFigureOut">
              <a:rPr lang="en-ID" smtClean="0"/>
              <a:t>13/06/2024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1BE7E-7150-343E-D78F-9C5873EF9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D74E7-A43D-542C-0D29-ADDC2C13F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799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Emosi" TargetMode="External"/><Relationship Id="rId2" Type="http://schemas.openxmlformats.org/officeDocument/2006/relationships/hyperlink" Target="http://id.wikipedia.org/w/index.php?title=Terapi_musik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/index.php?title=Spiritual&amp;action=edit&amp;redlink=1" TargetMode="External"/><Relationship Id="rId5" Type="http://schemas.openxmlformats.org/officeDocument/2006/relationships/hyperlink" Target="http://id.wikipedia.org/wiki/Estetika" TargetMode="External"/><Relationship Id="rId4" Type="http://schemas.openxmlformats.org/officeDocument/2006/relationships/hyperlink" Target="http://id.wikipedia.org/wiki/Sosia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Tari" TargetMode="External"/><Relationship Id="rId2" Type="http://schemas.openxmlformats.org/officeDocument/2006/relationships/hyperlink" Target="http://id.wikipedia.org/wiki/The_Anatomy_of_Melanchol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d.wikipedia.org/w/index.php?title=Melankoli&amp;action=edit&amp;redlink=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91" y="3915567"/>
            <a:ext cx="10058400" cy="1828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KONSEP TERAPI MODALITAS 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6395" r="60717" b="77160"/>
          <a:stretch/>
        </p:blipFill>
        <p:spPr bwMode="auto">
          <a:xfrm>
            <a:off x="8092965" y="50688"/>
            <a:ext cx="4099035" cy="17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60960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855D8-E3E8-74DC-3602-DF21D1CCC84D}"/>
              </a:ext>
            </a:extLst>
          </p:cNvPr>
          <p:cNvSpPr/>
          <p:nvPr/>
        </p:nvSpPr>
        <p:spPr>
          <a:xfrm>
            <a:off x="6522097" y="1678719"/>
            <a:ext cx="522513" cy="14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9F11F-52EC-FAD1-BB79-4AE80FB1085C}"/>
              </a:ext>
            </a:extLst>
          </p:cNvPr>
          <p:cNvSpPr/>
          <p:nvPr/>
        </p:nvSpPr>
        <p:spPr>
          <a:xfrm>
            <a:off x="5361778" y="1377628"/>
            <a:ext cx="522513" cy="14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3A830F-995F-8750-00A6-564834038FF7}"/>
              </a:ext>
            </a:extLst>
          </p:cNvPr>
          <p:cNvSpPr/>
          <p:nvPr/>
        </p:nvSpPr>
        <p:spPr>
          <a:xfrm>
            <a:off x="4689100" y="1628031"/>
            <a:ext cx="522513" cy="14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7F2883-4A0F-16E9-F8DF-208814106646}"/>
              </a:ext>
            </a:extLst>
          </p:cNvPr>
          <p:cNvSpPr/>
          <p:nvPr/>
        </p:nvSpPr>
        <p:spPr>
          <a:xfrm>
            <a:off x="3203511" y="2018522"/>
            <a:ext cx="522513" cy="14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4E8E3-52DE-58BA-67C5-94C9D1E9D641}"/>
              </a:ext>
            </a:extLst>
          </p:cNvPr>
          <p:cNvSpPr/>
          <p:nvPr/>
        </p:nvSpPr>
        <p:spPr>
          <a:xfrm>
            <a:off x="2485053" y="2233126"/>
            <a:ext cx="522513" cy="14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50" name="Picture 2" descr="Image result for terapi">
            <a:extLst>
              <a:ext uri="{FF2B5EF4-FFF2-40B4-BE49-F238E27FC236}">
                <a16:creationId xmlns:a16="http://schemas.microsoft.com/office/drawing/2014/main" id="{71A1C705-3A56-E967-60B9-1CE2A2D3A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601991"/>
            <a:ext cx="3552825" cy="2228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0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335" dirty="0">
                <a:latin typeface="Arial MT"/>
                <a:cs typeface="Arial MT"/>
              </a:rPr>
              <a:t>LINGKUNGAN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67638"/>
            <a:ext cx="8055609" cy="34321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3060" marR="629285" indent="-340995" algn="just">
              <a:lnSpc>
                <a:spcPts val="3140"/>
              </a:lnSpc>
              <a:spcBef>
                <a:spcPts val="49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70" dirty="0">
                <a:latin typeface="Arial MT"/>
                <a:cs typeface="Arial MT"/>
              </a:rPr>
              <a:t>Perawat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220" dirty="0">
                <a:latin typeface="Arial MT"/>
                <a:cs typeface="Arial MT"/>
              </a:rPr>
              <a:t>menggunakan</a:t>
            </a:r>
            <a:r>
              <a:rPr sz="2900" spc="60" dirty="0">
                <a:latin typeface="Arial MT"/>
                <a:cs typeface="Arial MT"/>
              </a:rPr>
              <a:t> </a:t>
            </a:r>
            <a:r>
              <a:rPr sz="2900" spc="-320" dirty="0">
                <a:latin typeface="Arial MT"/>
                <a:cs typeface="Arial MT"/>
              </a:rPr>
              <a:t>semua</a:t>
            </a:r>
            <a:r>
              <a:rPr sz="2900" spc="120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lingkungan</a:t>
            </a:r>
            <a:r>
              <a:rPr sz="2900" spc="80" dirty="0">
                <a:latin typeface="Arial MT"/>
                <a:cs typeface="Arial MT"/>
              </a:rPr>
              <a:t> </a:t>
            </a:r>
            <a:r>
              <a:rPr sz="2900" spc="-175" dirty="0">
                <a:latin typeface="Arial MT"/>
                <a:cs typeface="Arial MT"/>
              </a:rPr>
              <a:t>rumah 	</a:t>
            </a:r>
            <a:r>
              <a:rPr sz="2900" spc="-145" dirty="0">
                <a:latin typeface="Arial MT"/>
                <a:cs typeface="Arial MT"/>
              </a:rPr>
              <a:t>sakit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95" dirty="0">
                <a:latin typeface="Arial MT"/>
                <a:cs typeface="Arial MT"/>
              </a:rPr>
              <a:t>dalam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arti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terapeutik</a:t>
            </a:r>
            <a:endParaRPr sz="2900" dirty="0">
              <a:latin typeface="Arial MT"/>
              <a:cs typeface="Arial MT"/>
            </a:endParaRPr>
          </a:p>
          <a:p>
            <a:pPr marL="353060" marR="5080" indent="-340995" algn="just">
              <a:lnSpc>
                <a:spcPts val="3130"/>
              </a:lnSpc>
              <a:spcBef>
                <a:spcPts val="69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75" dirty="0">
                <a:latin typeface="Arial MT"/>
                <a:cs typeface="Arial MT"/>
              </a:rPr>
              <a:t>Perawat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200" dirty="0">
                <a:latin typeface="Arial MT"/>
                <a:cs typeface="Arial MT"/>
              </a:rPr>
              <a:t>memberi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kesempatan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280" dirty="0">
                <a:latin typeface="Arial MT"/>
                <a:cs typeface="Arial MT"/>
              </a:rPr>
              <a:t>tumbuh</a:t>
            </a:r>
            <a:r>
              <a:rPr sz="2900" spc="80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dan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berubah 	</a:t>
            </a:r>
            <a:r>
              <a:rPr sz="2900" spc="-85" dirty="0">
                <a:latin typeface="Arial MT"/>
                <a:cs typeface="Arial MT"/>
              </a:rPr>
              <a:t>perilaku</a:t>
            </a:r>
            <a:r>
              <a:rPr sz="2900" spc="-114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dengan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265" dirty="0">
                <a:latin typeface="Arial MT"/>
                <a:cs typeface="Arial MT"/>
              </a:rPr>
              <a:t>memfokuskan</a:t>
            </a:r>
            <a:r>
              <a:rPr sz="2900" spc="6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pada</a:t>
            </a:r>
            <a:r>
              <a:rPr sz="2900" spc="-95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nilai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70" dirty="0">
                <a:latin typeface="Arial MT"/>
                <a:cs typeface="Arial MT"/>
              </a:rPr>
              <a:t>terapeutik 	</a:t>
            </a:r>
            <a:r>
              <a:rPr sz="2900" spc="-95" dirty="0">
                <a:latin typeface="Arial MT"/>
                <a:cs typeface="Arial MT"/>
              </a:rPr>
              <a:t>dalam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aktivitas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dan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interaksi</a:t>
            </a:r>
            <a:endParaRPr sz="2900" dirty="0">
              <a:latin typeface="Arial MT"/>
              <a:cs typeface="Arial MT"/>
            </a:endParaRPr>
          </a:p>
          <a:p>
            <a:pPr marL="353060" marR="476250" indent="-340995">
              <a:lnSpc>
                <a:spcPct val="90000"/>
              </a:lnSpc>
              <a:spcBef>
                <a:spcPts val="66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55" dirty="0">
                <a:latin typeface="Arial MT"/>
                <a:cs typeface="Arial MT"/>
              </a:rPr>
              <a:t>Memberi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kesempatan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spc="-210" dirty="0">
                <a:latin typeface="Arial MT"/>
                <a:cs typeface="Arial MT"/>
              </a:rPr>
              <a:t>dukungan,</a:t>
            </a:r>
            <a:r>
              <a:rPr sz="2900" spc="5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pengertian, 	</a:t>
            </a:r>
            <a:r>
              <a:rPr sz="2900" spc="-145" dirty="0">
                <a:latin typeface="Arial MT"/>
                <a:cs typeface="Arial MT"/>
              </a:rPr>
              <a:t>berkembang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sebagai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pribadi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bertanggung 	</a:t>
            </a:r>
            <a:r>
              <a:rPr sz="2900" spc="-45" dirty="0">
                <a:latin typeface="Arial MT"/>
                <a:cs typeface="Arial MT"/>
              </a:rPr>
              <a:t>jawab</a:t>
            </a:r>
            <a:r>
              <a:rPr sz="2900" spc="-155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.</a:t>
            </a:r>
            <a:endParaRPr sz="2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0" dirty="0">
                <a:latin typeface="Arial MT"/>
                <a:cs typeface="Arial MT"/>
              </a:rPr>
              <a:t>Lanjutan</a:t>
            </a:r>
            <a:r>
              <a:rPr spc="-5" dirty="0">
                <a:latin typeface="Arial MT"/>
                <a:cs typeface="Arial MT"/>
              </a:rPr>
              <a:t> </a:t>
            </a:r>
            <a:r>
              <a:rPr spc="-25" dirty="0">
                <a:latin typeface="Arial MT"/>
                <a:cs typeface="Arial MT"/>
              </a:rPr>
              <a:t>……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13357"/>
            <a:ext cx="8035290" cy="4044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5080" indent="-342265">
              <a:spcBef>
                <a:spcPts val="95"/>
              </a:spcBef>
              <a:buFont typeface="Wingdings"/>
              <a:buChar char=""/>
              <a:tabLst>
                <a:tab pos="354330" algn="l"/>
                <a:tab pos="452755" algn="l"/>
              </a:tabLst>
            </a:pPr>
            <a:r>
              <a:rPr sz="2250" dirty="0">
                <a:solidFill>
                  <a:srgbClr val="FFCC66"/>
                </a:solidFill>
                <a:latin typeface="Times New Roman"/>
                <a:cs typeface="Times New Roman"/>
              </a:rPr>
              <a:t>	</a:t>
            </a:r>
            <a:r>
              <a:rPr sz="2800" spc="-180" dirty="0">
                <a:latin typeface="Arial MT"/>
                <a:cs typeface="Arial MT"/>
              </a:rPr>
              <a:t>Klien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5" dirty="0">
                <a:latin typeface="Arial MT"/>
                <a:cs typeface="Arial MT"/>
              </a:rPr>
              <a:t>dipaparkan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pada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peraturan,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25" dirty="0">
                <a:latin typeface="Arial MT"/>
                <a:cs typeface="Arial MT"/>
              </a:rPr>
              <a:t>harapan,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10" dirty="0">
                <a:latin typeface="Arial MT"/>
                <a:cs typeface="Arial MT"/>
              </a:rPr>
              <a:t>tekanan </a:t>
            </a:r>
            <a:r>
              <a:rPr sz="2800" spc="-135" dirty="0">
                <a:latin typeface="Arial MT"/>
                <a:cs typeface="Arial MT"/>
              </a:rPr>
              <a:t>peer,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dan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40" dirty="0">
                <a:latin typeface="Arial MT"/>
                <a:cs typeface="Arial MT"/>
              </a:rPr>
              <a:t>interaksi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45" dirty="0">
                <a:latin typeface="Arial MT"/>
                <a:cs typeface="Arial MT"/>
              </a:rPr>
              <a:t>sosial.</a:t>
            </a:r>
            <a:endParaRPr sz="2800">
              <a:latin typeface="Arial MT"/>
              <a:cs typeface="Arial MT"/>
            </a:endParaRPr>
          </a:p>
          <a:p>
            <a:pPr marL="354330" marR="864235" indent="-342265">
              <a:spcBef>
                <a:spcPts val="7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330" algn="l"/>
              </a:tabLst>
            </a:pPr>
            <a:r>
              <a:rPr sz="2800" spc="-170" dirty="0">
                <a:latin typeface="Arial MT"/>
                <a:cs typeface="Arial MT"/>
              </a:rPr>
              <a:t>Perawat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210" dirty="0">
                <a:latin typeface="Arial MT"/>
                <a:cs typeface="Arial MT"/>
              </a:rPr>
              <a:t>mendorong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229" dirty="0">
                <a:latin typeface="Arial MT"/>
                <a:cs typeface="Arial MT"/>
              </a:rPr>
              <a:t>komunikasi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dan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35" dirty="0">
                <a:latin typeface="Arial MT"/>
                <a:cs typeface="Arial MT"/>
              </a:rPr>
              <a:t>pembuatan </a:t>
            </a:r>
            <a:r>
              <a:rPr sz="2800" spc="-225" dirty="0">
                <a:latin typeface="Arial MT"/>
                <a:cs typeface="Arial MT"/>
              </a:rPr>
              <a:t>keputusan,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180" dirty="0">
                <a:latin typeface="Arial MT"/>
                <a:cs typeface="Arial MT"/>
              </a:rPr>
              <a:t>meningkatkan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70" dirty="0">
                <a:latin typeface="Arial MT"/>
                <a:cs typeface="Arial MT"/>
              </a:rPr>
              <a:t>harga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diri,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belajar </a:t>
            </a:r>
            <a:r>
              <a:rPr sz="2800" spc="-130" dirty="0">
                <a:latin typeface="Arial MT"/>
                <a:cs typeface="Arial MT"/>
              </a:rPr>
              <a:t>ketrampilan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dan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90" dirty="0">
                <a:latin typeface="Arial MT"/>
                <a:cs typeface="Arial MT"/>
              </a:rPr>
              <a:t>perilaku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baru.</a:t>
            </a:r>
            <a:endParaRPr sz="2800">
              <a:latin typeface="Arial MT"/>
              <a:cs typeface="Arial MT"/>
            </a:endParaRPr>
          </a:p>
          <a:p>
            <a:pPr marL="354330" marR="99060" indent="-342265">
              <a:spcBef>
                <a:spcPts val="71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330" algn="l"/>
              </a:tabLst>
            </a:pPr>
            <a:r>
              <a:rPr sz="2800" spc="-285" dirty="0">
                <a:latin typeface="Arial MT"/>
                <a:cs typeface="Arial MT"/>
              </a:rPr>
              <a:t>Tujuan</a:t>
            </a:r>
            <a:r>
              <a:rPr sz="2800" dirty="0">
                <a:latin typeface="Arial MT"/>
                <a:cs typeface="Arial MT"/>
              </a:rPr>
              <a:t> :</a:t>
            </a:r>
            <a:r>
              <a:rPr sz="2800" spc="-195" dirty="0">
                <a:latin typeface="Arial MT"/>
                <a:cs typeface="Arial MT"/>
              </a:rPr>
              <a:t> </a:t>
            </a:r>
            <a:r>
              <a:rPr sz="2800" spc="-265" dirty="0">
                <a:latin typeface="Arial MT"/>
                <a:cs typeface="Arial MT"/>
              </a:rPr>
              <a:t>memampukan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40" dirty="0">
                <a:latin typeface="Arial MT"/>
                <a:cs typeface="Arial MT"/>
              </a:rPr>
              <a:t>klien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dapat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140" dirty="0">
                <a:latin typeface="Arial MT"/>
                <a:cs typeface="Arial MT"/>
              </a:rPr>
              <a:t>hidup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luar </a:t>
            </a:r>
            <a:r>
              <a:rPr sz="2800" spc="-110" dirty="0">
                <a:latin typeface="Arial MT"/>
                <a:cs typeface="Arial MT"/>
              </a:rPr>
              <a:t>lembaga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10" dirty="0">
                <a:latin typeface="Arial MT"/>
                <a:cs typeface="Arial MT"/>
              </a:rPr>
              <a:t>yang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0" dirty="0">
                <a:latin typeface="Arial MT"/>
                <a:cs typeface="Arial MT"/>
              </a:rPr>
              <a:t>diciptakan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55" dirty="0">
                <a:latin typeface="Arial MT"/>
                <a:cs typeface="Arial MT"/>
              </a:rPr>
              <a:t>melalui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belajar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80" dirty="0">
                <a:latin typeface="Arial MT"/>
                <a:cs typeface="Arial MT"/>
              </a:rPr>
              <a:t>kompetensi </a:t>
            </a:r>
            <a:r>
              <a:rPr sz="2800" spc="-125" dirty="0">
                <a:latin typeface="Arial MT"/>
                <a:cs typeface="Arial MT"/>
              </a:rPr>
              <a:t>yang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diperlukan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254" dirty="0">
                <a:latin typeface="Arial MT"/>
                <a:cs typeface="Arial MT"/>
              </a:rPr>
              <a:t>untuk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80" dirty="0">
                <a:latin typeface="Arial MT"/>
                <a:cs typeface="Arial MT"/>
              </a:rPr>
              <a:t>beralih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dari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235" dirty="0">
                <a:latin typeface="Arial MT"/>
                <a:cs typeface="Arial MT"/>
              </a:rPr>
              <a:t>rumah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135" dirty="0">
                <a:latin typeface="Arial MT"/>
                <a:cs typeface="Arial MT"/>
              </a:rPr>
              <a:t>sakit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ke </a:t>
            </a:r>
            <a:r>
              <a:rPr sz="2800" spc="-130" dirty="0">
                <a:latin typeface="Arial MT"/>
                <a:cs typeface="Arial MT"/>
              </a:rPr>
              <a:t>komunitas.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40" dirty="0">
                <a:latin typeface="Arial MT"/>
                <a:cs typeface="Arial MT"/>
              </a:rPr>
              <a:t>Lingkungan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565" dirty="0">
                <a:latin typeface="Arial MT"/>
                <a:cs typeface="Arial MT"/>
              </a:rPr>
              <a:t>Rumah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spc="-180" dirty="0">
                <a:latin typeface="Arial MT"/>
                <a:cs typeface="Arial MT"/>
              </a:rPr>
              <a:t>sakit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6045" y="1613358"/>
            <a:ext cx="6677659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5080" indent="-341630" algn="just">
              <a:spcBef>
                <a:spcPts val="9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3695" algn="l"/>
              </a:tabLst>
            </a:pPr>
            <a:r>
              <a:rPr sz="2800" spc="-235" dirty="0">
                <a:latin typeface="Arial MT"/>
                <a:cs typeface="Arial MT"/>
              </a:rPr>
              <a:t>Lingkungan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-195" dirty="0">
                <a:latin typeface="Arial MT"/>
                <a:cs typeface="Arial MT"/>
              </a:rPr>
              <a:t>sementara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50" dirty="0">
                <a:latin typeface="Arial MT"/>
                <a:cs typeface="Arial MT"/>
              </a:rPr>
              <a:t>dimana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75" dirty="0">
                <a:latin typeface="Arial MT"/>
                <a:cs typeface="Arial MT"/>
              </a:rPr>
              <a:t>pasien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dapat </a:t>
            </a:r>
            <a:r>
              <a:rPr sz="2800" spc="-100" dirty="0">
                <a:latin typeface="Arial MT"/>
                <a:cs typeface="Arial MT"/>
              </a:rPr>
              <a:t>dipersiapkan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dari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70" dirty="0">
                <a:latin typeface="Arial MT"/>
                <a:cs typeface="Arial MT"/>
              </a:rPr>
              <a:t>lingkungan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245" dirty="0">
                <a:latin typeface="Arial MT"/>
                <a:cs typeface="Arial MT"/>
              </a:rPr>
              <a:t>rumah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-135" dirty="0">
                <a:latin typeface="Arial MT"/>
                <a:cs typeface="Arial MT"/>
              </a:rPr>
              <a:t>sakit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5" dirty="0">
                <a:latin typeface="Arial MT"/>
                <a:cs typeface="Arial MT"/>
              </a:rPr>
              <a:t>ke </a:t>
            </a:r>
            <a:r>
              <a:rPr sz="2800" spc="-170" dirty="0">
                <a:latin typeface="Arial MT"/>
                <a:cs typeface="Arial MT"/>
              </a:rPr>
              <a:t>lingkungan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235" dirty="0">
                <a:latin typeface="Arial MT"/>
                <a:cs typeface="Arial MT"/>
              </a:rPr>
              <a:t>rumah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tinggalnya.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380" dirty="0">
                <a:latin typeface="Arial MT"/>
                <a:cs typeface="Arial MT"/>
              </a:rPr>
              <a:t>BIOLOGIS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13357"/>
            <a:ext cx="7566659" cy="372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476250" indent="-342265">
              <a:spcBef>
                <a:spcPts val="9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330" algn="l"/>
              </a:tabLst>
            </a:pPr>
            <a:r>
              <a:rPr sz="2800" spc="-135" dirty="0">
                <a:latin typeface="Arial MT"/>
                <a:cs typeface="Arial MT"/>
              </a:rPr>
              <a:t>Didasarkan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pada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spc="-165" dirty="0">
                <a:latin typeface="Arial MT"/>
                <a:cs typeface="Arial MT"/>
              </a:rPr>
              <a:t>model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medikal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: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95" dirty="0">
                <a:latin typeface="Arial MT"/>
                <a:cs typeface="Arial MT"/>
              </a:rPr>
              <a:t>memandang </a:t>
            </a:r>
            <a:r>
              <a:rPr sz="2800" spc="-155" dirty="0">
                <a:latin typeface="Arial MT"/>
                <a:cs typeface="Arial MT"/>
              </a:rPr>
              <a:t>gangguan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jiwa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sebagai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penyakit</a:t>
            </a:r>
            <a:endParaRPr sz="2800" dirty="0">
              <a:latin typeface="Arial MT"/>
              <a:cs typeface="Arial MT"/>
            </a:endParaRPr>
          </a:p>
          <a:p>
            <a:pPr marL="354330" marR="114935" indent="-342265">
              <a:spcBef>
                <a:spcPts val="7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330" algn="l"/>
              </a:tabLst>
            </a:pPr>
            <a:r>
              <a:rPr sz="2800" spc="-250" dirty="0">
                <a:latin typeface="Arial MT"/>
                <a:cs typeface="Arial MT"/>
              </a:rPr>
              <a:t>Tekanan: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10" dirty="0">
                <a:latin typeface="Arial MT"/>
                <a:cs typeface="Arial MT"/>
              </a:rPr>
              <a:t>pengkajian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50" dirty="0">
                <a:latin typeface="Arial MT"/>
                <a:cs typeface="Arial MT"/>
              </a:rPr>
              <a:t>spesifik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dan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155" dirty="0">
                <a:latin typeface="Arial MT"/>
                <a:cs typeface="Arial MT"/>
              </a:rPr>
              <a:t>pengelompokan </a:t>
            </a:r>
            <a:r>
              <a:rPr sz="2800" spc="-30" dirty="0">
                <a:latin typeface="Arial MT"/>
                <a:cs typeface="Arial MT"/>
              </a:rPr>
              <a:t>gejala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spc="-100" dirty="0">
                <a:latin typeface="Arial MT"/>
                <a:cs typeface="Arial MT"/>
              </a:rPr>
              <a:t>dalam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200" dirty="0">
                <a:latin typeface="Arial MT"/>
                <a:cs typeface="Arial MT"/>
              </a:rPr>
              <a:t>sindroma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35" dirty="0">
                <a:latin typeface="Arial MT"/>
                <a:cs typeface="Arial MT"/>
              </a:rPr>
              <a:t>spesifik.</a:t>
            </a:r>
            <a:endParaRPr sz="2800" dirty="0">
              <a:latin typeface="Arial MT"/>
              <a:cs typeface="Arial MT"/>
            </a:endParaRPr>
          </a:p>
          <a:p>
            <a:pPr marL="354330" marR="5080" indent="-342265">
              <a:spcBef>
                <a:spcPts val="71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330" algn="l"/>
              </a:tabLst>
            </a:pPr>
            <a:r>
              <a:rPr sz="2800" spc="-175" dirty="0">
                <a:latin typeface="Arial MT"/>
                <a:cs typeface="Arial MT"/>
              </a:rPr>
              <a:t>Perilaku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30" dirty="0">
                <a:latin typeface="Arial MT"/>
                <a:cs typeface="Arial MT"/>
              </a:rPr>
              <a:t>abnormal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akibat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penyakit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80" dirty="0">
                <a:latin typeface="Arial MT"/>
                <a:cs typeface="Arial MT"/>
              </a:rPr>
              <a:t>atau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70" dirty="0">
                <a:latin typeface="Arial MT"/>
                <a:cs typeface="Arial MT"/>
              </a:rPr>
              <a:t>organisme </a:t>
            </a:r>
            <a:r>
              <a:rPr sz="2800" spc="-130" dirty="0">
                <a:latin typeface="Arial MT"/>
                <a:cs typeface="Arial MT"/>
              </a:rPr>
              <a:t>tertentu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dan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akibat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35" dirty="0" err="1">
                <a:latin typeface="Arial MT"/>
                <a:cs typeface="Arial MT"/>
              </a:rPr>
              <a:t>perubahan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lang="en-US" sz="2800" spc="-25" dirty="0" err="1">
                <a:latin typeface="Arial MT"/>
                <a:cs typeface="Arial MT"/>
              </a:rPr>
              <a:t>tertentu</a:t>
            </a:r>
            <a:r>
              <a:rPr lang="en-US" sz="2800" spc="-25" dirty="0"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  <a:p>
            <a:pPr marL="354330" marR="105410" indent="-342265">
              <a:spcBef>
                <a:spcPts val="69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330" algn="l"/>
              </a:tabLst>
            </a:pPr>
            <a:r>
              <a:rPr sz="2800" spc="-235" dirty="0">
                <a:latin typeface="Arial MT"/>
                <a:cs typeface="Arial MT"/>
              </a:rPr>
              <a:t>Jenisnya: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85" dirty="0">
                <a:latin typeface="Arial MT"/>
                <a:cs typeface="Arial MT"/>
              </a:rPr>
              <a:t>medikasi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psikoaktif,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175" dirty="0">
                <a:latin typeface="Arial MT"/>
                <a:cs typeface="Arial MT"/>
              </a:rPr>
              <a:t>intervensi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nutrisi, </a:t>
            </a:r>
            <a:r>
              <a:rPr sz="2800" spc="-55" dirty="0">
                <a:latin typeface="Arial MT"/>
                <a:cs typeface="Arial MT"/>
              </a:rPr>
              <a:t>fototerapi,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505" dirty="0">
                <a:latin typeface="Arial MT"/>
                <a:cs typeface="Arial MT"/>
              </a:rPr>
              <a:t>ECT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lang="en-US" sz="2800" spc="5" dirty="0">
                <a:latin typeface="Arial MT"/>
                <a:cs typeface="Arial MT"/>
              </a:rPr>
              <a:t>,</a:t>
            </a:r>
            <a:r>
              <a:rPr sz="2800" spc="-65" dirty="0" err="1">
                <a:latin typeface="Arial MT"/>
                <a:cs typeface="Arial MT"/>
              </a:rPr>
              <a:t>bedah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otak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dirty="0">
                <a:latin typeface="Arial MT"/>
                <a:cs typeface="Arial MT"/>
              </a:rPr>
              <a:t>Psikofarmaka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2341" y="1519555"/>
            <a:ext cx="7872095" cy="23971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3695" indent="-340995">
              <a:spcBef>
                <a:spcPts val="79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3695" algn="l"/>
              </a:tabLst>
            </a:pPr>
            <a:r>
              <a:rPr sz="3600" spc="-225" dirty="0">
                <a:latin typeface="Arial MT"/>
                <a:cs typeface="Arial MT"/>
              </a:rPr>
              <a:t>Salah</a:t>
            </a:r>
            <a:r>
              <a:rPr sz="3600" spc="-45" dirty="0">
                <a:latin typeface="Arial MT"/>
                <a:cs typeface="Arial MT"/>
              </a:rPr>
              <a:t> </a:t>
            </a:r>
            <a:r>
              <a:rPr sz="3600" spc="-275" dirty="0">
                <a:latin typeface="Arial MT"/>
                <a:cs typeface="Arial MT"/>
              </a:rPr>
              <a:t>satu</a:t>
            </a:r>
            <a:r>
              <a:rPr sz="3600" spc="-5" dirty="0">
                <a:latin typeface="Arial MT"/>
                <a:cs typeface="Arial MT"/>
              </a:rPr>
              <a:t> </a:t>
            </a:r>
            <a:r>
              <a:rPr sz="3600" spc="-25" dirty="0">
                <a:latin typeface="Arial MT"/>
                <a:cs typeface="Arial MT"/>
              </a:rPr>
              <a:t>terapi</a:t>
            </a:r>
            <a:r>
              <a:rPr sz="3600" spc="-130" dirty="0">
                <a:latin typeface="Arial MT"/>
                <a:cs typeface="Arial MT"/>
              </a:rPr>
              <a:t> </a:t>
            </a:r>
            <a:r>
              <a:rPr sz="3600" spc="-285" dirty="0">
                <a:latin typeface="Arial MT"/>
                <a:cs typeface="Arial MT"/>
              </a:rPr>
              <a:t>somatic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spc="-185" dirty="0">
                <a:latin typeface="Arial MT"/>
                <a:cs typeface="Arial MT"/>
              </a:rPr>
              <a:t>gangguan</a:t>
            </a:r>
            <a:r>
              <a:rPr sz="3600" spc="-45" dirty="0">
                <a:latin typeface="Arial MT"/>
                <a:cs typeface="Arial MT"/>
              </a:rPr>
              <a:t> </a:t>
            </a:r>
            <a:r>
              <a:rPr sz="3600" spc="-20" dirty="0">
                <a:latin typeface="Arial MT"/>
                <a:cs typeface="Arial MT"/>
              </a:rPr>
              <a:t>jiwa</a:t>
            </a:r>
            <a:endParaRPr sz="3600">
              <a:latin typeface="Arial MT"/>
              <a:cs typeface="Arial MT"/>
            </a:endParaRPr>
          </a:p>
          <a:p>
            <a:pPr marL="353060" marR="5080" indent="-340995">
              <a:spcBef>
                <a:spcPts val="69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330" algn="l"/>
              </a:tabLst>
            </a:pPr>
            <a:r>
              <a:rPr sz="3600" spc="-180" dirty="0">
                <a:latin typeface="Arial MT"/>
                <a:cs typeface="Arial MT"/>
              </a:rPr>
              <a:t>Didasarkan</a:t>
            </a:r>
            <a:r>
              <a:rPr sz="3600" spc="-5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pada</a:t>
            </a:r>
            <a:r>
              <a:rPr sz="3600" spc="-50" dirty="0">
                <a:latin typeface="Arial MT"/>
                <a:cs typeface="Arial MT"/>
              </a:rPr>
              <a:t> </a:t>
            </a:r>
            <a:r>
              <a:rPr sz="3600" spc="-215" dirty="0">
                <a:latin typeface="Arial MT"/>
                <a:cs typeface="Arial MT"/>
              </a:rPr>
              <a:t>model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spc="-195" dirty="0">
                <a:latin typeface="Arial MT"/>
                <a:cs typeface="Arial MT"/>
              </a:rPr>
              <a:t>medical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spc="-130" dirty="0">
                <a:latin typeface="Arial MT"/>
                <a:cs typeface="Arial MT"/>
              </a:rPr>
              <a:t>dimana 	</a:t>
            </a:r>
            <a:r>
              <a:rPr sz="3600" spc="-185" dirty="0">
                <a:latin typeface="Arial MT"/>
                <a:cs typeface="Arial MT"/>
              </a:rPr>
              <a:t>gangguan</a:t>
            </a:r>
            <a:r>
              <a:rPr sz="3600" spc="-65" dirty="0">
                <a:latin typeface="Arial MT"/>
                <a:cs typeface="Arial MT"/>
              </a:rPr>
              <a:t> jiwa</a:t>
            </a:r>
            <a:r>
              <a:rPr sz="3600" spc="-140" dirty="0">
                <a:latin typeface="Arial MT"/>
                <a:cs typeface="Arial MT"/>
              </a:rPr>
              <a:t> </a:t>
            </a:r>
            <a:r>
              <a:rPr sz="3600" spc="-100" dirty="0">
                <a:latin typeface="Arial MT"/>
                <a:cs typeface="Arial MT"/>
              </a:rPr>
              <a:t>dipandang </a:t>
            </a:r>
            <a:r>
              <a:rPr sz="3600" spc="-10" dirty="0">
                <a:latin typeface="Arial MT"/>
                <a:cs typeface="Arial MT"/>
              </a:rPr>
              <a:t>sebagai 	</a:t>
            </a:r>
            <a:r>
              <a:rPr sz="3600" spc="-35" dirty="0">
                <a:latin typeface="Arial MT"/>
                <a:cs typeface="Arial MT"/>
              </a:rPr>
              <a:t>penyakit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405" dirty="0">
                <a:latin typeface="Arial MT"/>
                <a:cs typeface="Arial MT"/>
              </a:rPr>
              <a:t>KOGNITIF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67637"/>
            <a:ext cx="7939405" cy="30340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3060" marR="434340" indent="-340995">
              <a:lnSpc>
                <a:spcPts val="3140"/>
              </a:lnSpc>
              <a:spcBef>
                <a:spcPts val="49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00" dirty="0">
                <a:latin typeface="Arial MT"/>
                <a:cs typeface="Arial MT"/>
              </a:rPr>
              <a:t>Strategi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memodifikasi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keyakinan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95" dirty="0">
                <a:latin typeface="Arial MT"/>
                <a:cs typeface="Arial MT"/>
              </a:rPr>
              <a:t>dan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145" dirty="0">
                <a:latin typeface="Arial MT"/>
                <a:cs typeface="Arial MT"/>
              </a:rPr>
              <a:t>sikap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yang 	</a:t>
            </a:r>
            <a:r>
              <a:rPr sz="2900" spc="-215" dirty="0">
                <a:latin typeface="Arial MT"/>
                <a:cs typeface="Arial MT"/>
              </a:rPr>
              <a:t>mempengaruhi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perasaan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dan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perilaku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klien</a:t>
            </a:r>
            <a:endParaRPr sz="2900">
              <a:latin typeface="Arial MT"/>
              <a:cs typeface="Arial MT"/>
            </a:endParaRPr>
          </a:p>
          <a:p>
            <a:pPr marL="353060" marR="5080" indent="-340995">
              <a:lnSpc>
                <a:spcPts val="3130"/>
              </a:lnSpc>
              <a:spcBef>
                <a:spcPts val="69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320" dirty="0">
                <a:latin typeface="Arial MT"/>
                <a:cs typeface="Arial MT"/>
              </a:rPr>
              <a:t>Proses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: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245" dirty="0">
                <a:latin typeface="Arial MT"/>
                <a:cs typeface="Arial MT"/>
              </a:rPr>
              <a:t>membantu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mempertimbangkan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229" dirty="0">
                <a:latin typeface="Arial MT"/>
                <a:cs typeface="Arial MT"/>
              </a:rPr>
              <a:t>stressor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dan 	</a:t>
            </a:r>
            <a:r>
              <a:rPr sz="2900" spc="-130" dirty="0">
                <a:latin typeface="Arial MT"/>
                <a:cs typeface="Arial MT"/>
              </a:rPr>
              <a:t>mengidentifikasi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pola</a:t>
            </a:r>
            <a:r>
              <a:rPr sz="2900" spc="-18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pikir</a:t>
            </a:r>
            <a:r>
              <a:rPr sz="2900" spc="-135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dan</a:t>
            </a:r>
            <a:r>
              <a:rPr sz="2900" spc="-85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keyakinan</a:t>
            </a:r>
            <a:r>
              <a:rPr sz="2900" spc="-20" dirty="0">
                <a:latin typeface="Arial MT"/>
                <a:cs typeface="Arial MT"/>
              </a:rPr>
              <a:t> yang 	</a:t>
            </a:r>
            <a:r>
              <a:rPr sz="2900" spc="-25" dirty="0">
                <a:latin typeface="Arial MT"/>
                <a:cs typeface="Arial MT"/>
              </a:rPr>
              <a:t>tidak</a:t>
            </a:r>
            <a:r>
              <a:rPr sz="2900" spc="-17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akurat</a:t>
            </a:r>
            <a:endParaRPr sz="2900">
              <a:latin typeface="Arial MT"/>
              <a:cs typeface="Arial MT"/>
            </a:endParaRPr>
          </a:p>
          <a:p>
            <a:pPr marL="353060" marR="437515" indent="-340995">
              <a:lnSpc>
                <a:spcPts val="3130"/>
              </a:lnSpc>
              <a:spcBef>
                <a:spcPts val="71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345" dirty="0">
                <a:latin typeface="Arial MT"/>
                <a:cs typeface="Arial MT"/>
              </a:rPr>
              <a:t>Fokus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260" dirty="0">
                <a:latin typeface="Arial MT"/>
                <a:cs typeface="Arial MT"/>
              </a:rPr>
              <a:t>asuhan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:</a:t>
            </a:r>
            <a:r>
              <a:rPr sz="2900" spc="-125" dirty="0">
                <a:latin typeface="Arial MT"/>
                <a:cs typeface="Arial MT"/>
              </a:rPr>
              <a:t> </a:t>
            </a:r>
            <a:r>
              <a:rPr sz="2900" spc="-150" dirty="0">
                <a:latin typeface="Arial MT"/>
                <a:cs typeface="Arial MT"/>
              </a:rPr>
              <a:t>reevaluasi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ide,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nilai,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harapan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spc="-45" dirty="0">
                <a:latin typeface="Arial MT"/>
                <a:cs typeface="Arial MT"/>
              </a:rPr>
              <a:t>dan 	</a:t>
            </a:r>
            <a:r>
              <a:rPr sz="2900" spc="-225" dirty="0">
                <a:latin typeface="Arial MT"/>
                <a:cs typeface="Arial MT"/>
              </a:rPr>
              <a:t>memulai</a:t>
            </a:r>
            <a:r>
              <a:rPr sz="2900" spc="25" dirty="0">
                <a:latin typeface="Arial MT"/>
                <a:cs typeface="Arial MT"/>
              </a:rPr>
              <a:t> </a:t>
            </a:r>
            <a:r>
              <a:rPr sz="2900" spc="-335" dirty="0">
                <a:latin typeface="Arial MT"/>
                <a:cs typeface="Arial MT"/>
              </a:rPr>
              <a:t>menyusun</a:t>
            </a:r>
            <a:r>
              <a:rPr sz="2900" spc="25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perubahan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kognitif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66471"/>
            <a:ext cx="9705962" cy="6965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30" dirty="0">
                <a:latin typeface="Arial MT"/>
                <a:cs typeface="Arial MT"/>
              </a:rPr>
              <a:t>Tujuan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254" dirty="0">
                <a:latin typeface="Arial MT"/>
                <a:cs typeface="Arial MT"/>
              </a:rPr>
              <a:t>Terapi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135" dirty="0">
                <a:latin typeface="Arial MT"/>
                <a:cs typeface="Arial MT"/>
              </a:rPr>
              <a:t>Kognitif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23695"/>
            <a:ext cx="6604000" cy="398698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3695" indent="-340995">
              <a:spcBef>
                <a:spcPts val="4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95" dirty="0">
                <a:latin typeface="Arial MT"/>
                <a:cs typeface="Arial MT"/>
              </a:rPr>
              <a:t>Mengembangkan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pola</a:t>
            </a:r>
            <a:r>
              <a:rPr sz="2900" spc="-16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pikir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35" dirty="0">
                <a:latin typeface="Arial MT"/>
                <a:cs typeface="Arial MT"/>
              </a:rPr>
              <a:t>rasional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85" dirty="0">
                <a:latin typeface="Arial MT"/>
                <a:cs typeface="Arial MT"/>
              </a:rPr>
              <a:t>Menggunakan</a:t>
            </a:r>
            <a:r>
              <a:rPr sz="2900" spc="50" dirty="0">
                <a:latin typeface="Arial MT"/>
                <a:cs typeface="Arial MT"/>
              </a:rPr>
              <a:t> </a:t>
            </a:r>
            <a:r>
              <a:rPr sz="2900" spc="-190" dirty="0">
                <a:latin typeface="Arial MT"/>
                <a:cs typeface="Arial MT"/>
              </a:rPr>
              <a:t>pengetesan</a:t>
            </a:r>
            <a:r>
              <a:rPr sz="2900" spc="2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realita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6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204" dirty="0">
                <a:latin typeface="Arial MT"/>
                <a:cs typeface="Arial MT"/>
              </a:rPr>
              <a:t>Membantu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perilaku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60" dirty="0">
                <a:latin typeface="Arial MT"/>
                <a:cs typeface="Arial MT"/>
              </a:rPr>
              <a:t>dengan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215" dirty="0">
                <a:latin typeface="Arial MT"/>
                <a:cs typeface="Arial MT"/>
              </a:rPr>
              <a:t>pesan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70" dirty="0">
                <a:latin typeface="Arial MT"/>
                <a:cs typeface="Arial MT"/>
              </a:rPr>
              <a:t>internal</a:t>
            </a:r>
            <a:endParaRPr sz="2900">
              <a:latin typeface="Arial MT"/>
              <a:cs typeface="Arial MT"/>
            </a:endParaRPr>
          </a:p>
          <a:p>
            <a:pPr>
              <a:spcBef>
                <a:spcPts val="844"/>
              </a:spcBef>
              <a:buClr>
                <a:srgbClr val="FFCC66"/>
              </a:buClr>
              <a:buFont typeface="Wingdings"/>
              <a:buChar char=""/>
            </a:pPr>
            <a:endParaRPr sz="2900">
              <a:latin typeface="Arial MT"/>
              <a:cs typeface="Arial MT"/>
            </a:endParaRPr>
          </a:p>
          <a:p>
            <a:pPr marL="12700"/>
            <a:r>
              <a:rPr sz="2900" spc="-190" dirty="0">
                <a:latin typeface="Arial MT"/>
                <a:cs typeface="Arial MT"/>
              </a:rPr>
              <a:t>Intervensi</a:t>
            </a:r>
            <a:r>
              <a:rPr sz="2900" spc="25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: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6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00" dirty="0">
                <a:latin typeface="Arial MT"/>
                <a:cs typeface="Arial MT"/>
              </a:rPr>
              <a:t>Mengajar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229" dirty="0">
                <a:latin typeface="Arial MT"/>
                <a:cs typeface="Arial MT"/>
              </a:rPr>
              <a:t>substitusi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pikiran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215" dirty="0">
                <a:latin typeface="Arial MT"/>
                <a:cs typeface="Arial MT"/>
              </a:rPr>
              <a:t>Penyelesaian</a:t>
            </a:r>
            <a:r>
              <a:rPr sz="2900" spc="35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masalah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40" dirty="0">
                <a:latin typeface="Arial MT"/>
                <a:cs typeface="Arial MT"/>
              </a:rPr>
              <a:t>Memodifikasi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percakapan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diri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negatif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39" y="466471"/>
            <a:ext cx="9929897" cy="6965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>
                <a:latin typeface="Arial MT"/>
                <a:cs typeface="Arial MT"/>
              </a:rPr>
              <a:t>Pelaksanaan</a:t>
            </a:r>
            <a:r>
              <a:rPr spc="-55" dirty="0">
                <a:latin typeface="Arial MT"/>
                <a:cs typeface="Arial MT"/>
              </a:rPr>
              <a:t> </a:t>
            </a:r>
            <a:r>
              <a:rPr spc="-30" dirty="0">
                <a:latin typeface="Arial MT"/>
                <a:cs typeface="Arial MT"/>
              </a:rPr>
              <a:t>terapi</a:t>
            </a:r>
            <a:r>
              <a:rPr spc="-260" dirty="0">
                <a:latin typeface="Arial MT"/>
                <a:cs typeface="Arial MT"/>
              </a:rPr>
              <a:t> </a:t>
            </a:r>
            <a:r>
              <a:rPr spc="-85" dirty="0">
                <a:latin typeface="Arial MT"/>
                <a:cs typeface="Arial MT"/>
              </a:rPr>
              <a:t>kognitif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3644" y="1613358"/>
            <a:ext cx="660019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5080" indent="-341630" algn="just">
              <a:spcBef>
                <a:spcPts val="9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3695" algn="l"/>
              </a:tabLst>
            </a:pPr>
            <a:r>
              <a:rPr sz="2800" spc="-120" dirty="0">
                <a:latin typeface="Arial MT"/>
                <a:cs typeface="Arial MT"/>
              </a:rPr>
              <a:t>Mengajarkan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-275" dirty="0">
                <a:latin typeface="Arial MT"/>
                <a:cs typeface="Arial MT"/>
              </a:rPr>
              <a:t>untuk</a:t>
            </a:r>
            <a:r>
              <a:rPr sz="2800" spc="85" dirty="0">
                <a:latin typeface="Arial MT"/>
                <a:cs typeface="Arial MT"/>
              </a:rPr>
              <a:t> </a:t>
            </a:r>
            <a:r>
              <a:rPr sz="2800" spc="-235" dirty="0">
                <a:latin typeface="Arial MT"/>
                <a:cs typeface="Arial MT"/>
              </a:rPr>
              <a:t>mensubstitusikan</a:t>
            </a:r>
            <a:r>
              <a:rPr sz="2800" spc="9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pikiran </a:t>
            </a:r>
            <a:r>
              <a:rPr sz="2800" spc="-170" dirty="0">
                <a:latin typeface="Arial MT"/>
                <a:cs typeface="Arial MT"/>
              </a:rPr>
              <a:t>pasien,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belajar </a:t>
            </a:r>
            <a:r>
              <a:rPr sz="2800" spc="-204" dirty="0">
                <a:latin typeface="Arial MT"/>
                <a:cs typeface="Arial MT"/>
              </a:rPr>
              <a:t>menyelesaikan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200" dirty="0">
                <a:latin typeface="Arial MT"/>
                <a:cs typeface="Arial MT"/>
              </a:rPr>
              <a:t>masalah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5" dirty="0">
                <a:latin typeface="Arial MT"/>
                <a:cs typeface="Arial MT"/>
              </a:rPr>
              <a:t>dan </a:t>
            </a:r>
            <a:r>
              <a:rPr sz="2800" spc="-160" dirty="0">
                <a:latin typeface="Arial MT"/>
                <a:cs typeface="Arial MT"/>
              </a:rPr>
              <a:t>memodifikasi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10" dirty="0">
                <a:latin typeface="Arial MT"/>
                <a:cs typeface="Arial MT"/>
              </a:rPr>
              <a:t>percakapan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diri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negatif.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585" dirty="0">
                <a:latin typeface="Arial MT"/>
                <a:cs typeface="Arial MT"/>
              </a:rPr>
              <a:t>KELUARGA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11833"/>
            <a:ext cx="7955915" cy="3830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060" marR="1577975" indent="-340995">
              <a:spcBef>
                <a:spcPts val="10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245" dirty="0">
                <a:latin typeface="Arial MT"/>
                <a:cs typeface="Arial MT"/>
              </a:rPr>
              <a:t>Seluruh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keluarga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disertakan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sebagai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unit 	</a:t>
            </a:r>
            <a:r>
              <a:rPr sz="2900" spc="-75" dirty="0">
                <a:latin typeface="Arial MT"/>
                <a:cs typeface="Arial MT"/>
              </a:rPr>
              <a:t>penanganan</a:t>
            </a:r>
            <a:endParaRPr sz="2900">
              <a:latin typeface="Arial MT"/>
              <a:cs typeface="Arial MT"/>
            </a:endParaRPr>
          </a:p>
          <a:p>
            <a:pPr marL="353060" marR="399415" indent="-340995">
              <a:spcBef>
                <a:spcPts val="70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290" dirty="0">
                <a:latin typeface="Arial MT"/>
                <a:cs typeface="Arial MT"/>
              </a:rPr>
              <a:t>Semua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masalah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keluarga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85" dirty="0">
                <a:latin typeface="Arial MT"/>
                <a:cs typeface="Arial MT"/>
              </a:rPr>
              <a:t>diidentifikasi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dan 	</a:t>
            </a:r>
            <a:r>
              <a:rPr sz="2900" spc="-170" dirty="0">
                <a:latin typeface="Arial MT"/>
                <a:cs typeface="Arial MT"/>
              </a:rPr>
              <a:t>kontribusi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dari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masing-</a:t>
            </a:r>
            <a:r>
              <a:rPr sz="2900" spc="-240" dirty="0">
                <a:latin typeface="Arial MT"/>
                <a:cs typeface="Arial MT"/>
              </a:rPr>
              <a:t>masing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75" dirty="0">
                <a:latin typeface="Arial MT"/>
                <a:cs typeface="Arial MT"/>
              </a:rPr>
              <a:t>anggota</a:t>
            </a:r>
            <a:r>
              <a:rPr sz="2900" spc="-30" dirty="0">
                <a:latin typeface="Arial MT"/>
                <a:cs typeface="Arial MT"/>
              </a:rPr>
              <a:t> terhadap 	</a:t>
            </a:r>
            <a:r>
              <a:rPr sz="2900" spc="-204" dirty="0">
                <a:latin typeface="Arial MT"/>
                <a:cs typeface="Arial MT"/>
              </a:rPr>
              <a:t>masalah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yang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dialami</a:t>
            </a:r>
            <a:endParaRPr sz="2900">
              <a:latin typeface="Arial MT"/>
              <a:cs typeface="Arial MT"/>
            </a:endParaRPr>
          </a:p>
          <a:p>
            <a:pPr marL="353060" marR="5080" indent="-340995">
              <a:spcBef>
                <a:spcPts val="71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35" dirty="0">
                <a:latin typeface="Arial MT"/>
                <a:cs typeface="Arial MT"/>
              </a:rPr>
              <a:t>Terdiri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3</a:t>
            </a:r>
            <a:r>
              <a:rPr sz="2900" spc="-200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fase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:</a:t>
            </a:r>
            <a:r>
              <a:rPr sz="2900" spc="-110" dirty="0">
                <a:latin typeface="Arial MT"/>
                <a:cs typeface="Arial MT"/>
              </a:rPr>
              <a:t> </a:t>
            </a:r>
            <a:r>
              <a:rPr sz="2900" spc="-305" dirty="0">
                <a:latin typeface="Arial MT"/>
                <a:cs typeface="Arial MT"/>
              </a:rPr>
              <a:t>Fase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1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(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80" dirty="0">
                <a:latin typeface="Arial MT"/>
                <a:cs typeface="Arial MT"/>
              </a:rPr>
              <a:t>perjanjian</a:t>
            </a:r>
            <a:r>
              <a:rPr sz="2900" spc="-105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),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fase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2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(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kerja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) 	</a:t>
            </a:r>
            <a:r>
              <a:rPr sz="2900" spc="-100" dirty="0">
                <a:latin typeface="Arial MT"/>
                <a:cs typeface="Arial MT"/>
              </a:rPr>
              <a:t>dan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fase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3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90" dirty="0">
                <a:latin typeface="Arial MT"/>
                <a:cs typeface="Arial MT"/>
              </a:rPr>
              <a:t>(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terminasi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)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70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285" dirty="0">
                <a:latin typeface="Arial MT"/>
                <a:cs typeface="Arial MT"/>
              </a:rPr>
              <a:t>Tujuan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:</a:t>
            </a:r>
            <a:r>
              <a:rPr sz="2900" spc="-60" dirty="0">
                <a:latin typeface="Arial MT"/>
                <a:cs typeface="Arial MT"/>
              </a:rPr>
              <a:t> </a:t>
            </a:r>
            <a:r>
              <a:rPr sz="2900" spc="-185" dirty="0">
                <a:latin typeface="Arial MT"/>
                <a:cs typeface="Arial MT"/>
              </a:rPr>
              <a:t>meningkatkan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85" dirty="0">
                <a:latin typeface="Arial MT"/>
                <a:cs typeface="Arial MT"/>
              </a:rPr>
              <a:t>fungsi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keluarga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66471"/>
            <a:ext cx="10132059" cy="6965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>
                <a:latin typeface="Arial MT"/>
                <a:cs typeface="Arial MT"/>
              </a:rPr>
              <a:t>Pelaksanaan</a:t>
            </a:r>
            <a:r>
              <a:rPr spc="-55" dirty="0">
                <a:latin typeface="Arial MT"/>
                <a:cs typeface="Arial MT"/>
              </a:rPr>
              <a:t> </a:t>
            </a:r>
            <a:r>
              <a:rPr spc="-30" dirty="0">
                <a:latin typeface="Arial MT"/>
                <a:cs typeface="Arial MT"/>
              </a:rPr>
              <a:t>terapi</a:t>
            </a:r>
            <a:r>
              <a:rPr spc="-260" dirty="0">
                <a:latin typeface="Arial MT"/>
                <a:cs typeface="Arial MT"/>
              </a:rPr>
              <a:t> </a:t>
            </a:r>
            <a:r>
              <a:rPr spc="-125" dirty="0">
                <a:latin typeface="Arial MT"/>
                <a:cs typeface="Arial MT"/>
              </a:rPr>
              <a:t>keluarga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4740" y="1607947"/>
            <a:ext cx="7441565" cy="343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060" marR="753745" indent="-340995">
              <a:spcBef>
                <a:spcPts val="10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330" algn="l"/>
              </a:tabLst>
            </a:pPr>
            <a:r>
              <a:rPr sz="3600" spc="-150" dirty="0">
                <a:latin typeface="Arial MT"/>
                <a:cs typeface="Arial MT"/>
              </a:rPr>
              <a:t>Keluarga</a:t>
            </a:r>
            <a:r>
              <a:rPr sz="3600" spc="-75" dirty="0">
                <a:latin typeface="Arial MT"/>
                <a:cs typeface="Arial MT"/>
              </a:rPr>
              <a:t> </a:t>
            </a:r>
            <a:r>
              <a:rPr sz="3600" spc="-125" dirty="0">
                <a:latin typeface="Arial MT"/>
                <a:cs typeface="Arial MT"/>
              </a:rPr>
              <a:t>diharapkan</a:t>
            </a:r>
            <a:r>
              <a:rPr sz="3600" spc="-70" dirty="0">
                <a:latin typeface="Arial MT"/>
                <a:cs typeface="Arial MT"/>
              </a:rPr>
              <a:t> </a:t>
            </a:r>
            <a:r>
              <a:rPr sz="3600" spc="-10" dirty="0">
                <a:latin typeface="Arial MT"/>
                <a:cs typeface="Arial MT"/>
              </a:rPr>
              <a:t>dapat 	</a:t>
            </a:r>
            <a:r>
              <a:rPr sz="3600" spc="-240" dirty="0">
                <a:latin typeface="Arial MT"/>
                <a:cs typeface="Arial MT"/>
              </a:rPr>
              <a:t>mempertahankan</a:t>
            </a:r>
            <a:r>
              <a:rPr sz="3600" spc="15" dirty="0">
                <a:latin typeface="Arial MT"/>
                <a:cs typeface="Arial MT"/>
              </a:rPr>
              <a:t> </a:t>
            </a:r>
            <a:r>
              <a:rPr sz="3600" spc="-130" dirty="0">
                <a:latin typeface="Arial MT"/>
                <a:cs typeface="Arial MT"/>
              </a:rPr>
              <a:t>perawatan</a:t>
            </a:r>
            <a:r>
              <a:rPr sz="3600" spc="-5" dirty="0">
                <a:latin typeface="Arial MT"/>
                <a:cs typeface="Arial MT"/>
              </a:rPr>
              <a:t> </a:t>
            </a:r>
            <a:r>
              <a:rPr sz="3600" spc="-85" dirty="0">
                <a:latin typeface="Arial MT"/>
                <a:cs typeface="Arial MT"/>
              </a:rPr>
              <a:t>yang 	</a:t>
            </a:r>
            <a:r>
              <a:rPr sz="3600" spc="-180" dirty="0">
                <a:latin typeface="Arial MT"/>
                <a:cs typeface="Arial MT"/>
              </a:rPr>
              <a:t>berkesinambungan</a:t>
            </a:r>
            <a:endParaRPr sz="3600">
              <a:latin typeface="Arial MT"/>
              <a:cs typeface="Arial MT"/>
            </a:endParaRPr>
          </a:p>
          <a:p>
            <a:pPr marL="353060" marR="5080" indent="-340995">
              <a:spcBef>
                <a:spcPts val="90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330" algn="l"/>
              </a:tabLst>
            </a:pPr>
            <a:r>
              <a:rPr sz="3600" spc="-150" dirty="0">
                <a:latin typeface="Arial MT"/>
                <a:cs typeface="Arial MT"/>
              </a:rPr>
              <a:t>Keluarga</a:t>
            </a:r>
            <a:r>
              <a:rPr sz="3600" spc="-60" dirty="0">
                <a:latin typeface="Arial MT"/>
                <a:cs typeface="Arial MT"/>
              </a:rPr>
              <a:t> </a:t>
            </a:r>
            <a:r>
              <a:rPr sz="3600" spc="-135" dirty="0">
                <a:latin typeface="Arial MT"/>
                <a:cs typeface="Arial MT"/>
              </a:rPr>
              <a:t>dipersiapkan</a:t>
            </a:r>
            <a:r>
              <a:rPr sz="3600" spc="-70" dirty="0">
                <a:latin typeface="Arial MT"/>
                <a:cs typeface="Arial MT"/>
              </a:rPr>
              <a:t> </a:t>
            </a:r>
            <a:r>
              <a:rPr sz="3600" spc="-125" dirty="0">
                <a:latin typeface="Arial MT"/>
                <a:cs typeface="Arial MT"/>
              </a:rPr>
              <a:t>juga</a:t>
            </a:r>
            <a:r>
              <a:rPr sz="3600" spc="-60" dirty="0">
                <a:latin typeface="Arial MT"/>
                <a:cs typeface="Arial MT"/>
              </a:rPr>
              <a:t> </a:t>
            </a:r>
            <a:r>
              <a:rPr sz="3600" spc="-330" dirty="0">
                <a:latin typeface="Arial MT"/>
                <a:cs typeface="Arial MT"/>
              </a:rPr>
              <a:t>untuk 	</a:t>
            </a:r>
            <a:r>
              <a:rPr sz="3600" spc="-245" dirty="0">
                <a:latin typeface="Arial MT"/>
                <a:cs typeface="Arial MT"/>
              </a:rPr>
              <a:t>memberikan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spc="-120" dirty="0">
                <a:latin typeface="Arial MT"/>
                <a:cs typeface="Arial MT"/>
              </a:rPr>
              <a:t>perawatan</a:t>
            </a:r>
            <a:r>
              <a:rPr sz="3600" spc="-20" dirty="0">
                <a:latin typeface="Arial MT"/>
                <a:cs typeface="Arial MT"/>
              </a:rPr>
              <a:t> </a:t>
            </a:r>
            <a:r>
              <a:rPr sz="3600" spc="-220" dirty="0">
                <a:latin typeface="Arial MT"/>
                <a:cs typeface="Arial MT"/>
              </a:rPr>
              <a:t>pasien</a:t>
            </a:r>
            <a:r>
              <a:rPr sz="3600" spc="-20" dirty="0">
                <a:latin typeface="Arial MT"/>
                <a:cs typeface="Arial MT"/>
              </a:rPr>
              <a:t> </a:t>
            </a:r>
            <a:r>
              <a:rPr sz="3600" spc="-265" dirty="0">
                <a:latin typeface="Arial MT"/>
                <a:cs typeface="Arial MT"/>
              </a:rPr>
              <a:t>selama 	</a:t>
            </a:r>
            <a:r>
              <a:rPr sz="3600" dirty="0">
                <a:latin typeface="Arial MT"/>
                <a:cs typeface="Arial MT"/>
              </a:rPr>
              <a:t>di</a:t>
            </a:r>
            <a:r>
              <a:rPr sz="3600" spc="-45" dirty="0">
                <a:latin typeface="Arial MT"/>
                <a:cs typeface="Arial MT"/>
              </a:rPr>
              <a:t> </a:t>
            </a:r>
            <a:r>
              <a:rPr sz="3600" spc="-310" dirty="0">
                <a:latin typeface="Arial MT"/>
                <a:cs typeface="Arial MT"/>
              </a:rPr>
              <a:t>rumah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4A94-7FA7-FF2D-B008-88F7992B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4" y="410367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9F132-13E9-E849-3784-B67C334A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Koping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efektif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Harga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sendori</a:t>
            </a:r>
            <a:r>
              <a:rPr lang="en-US" dirty="0"/>
              <a:t> :</a:t>
            </a:r>
            <a:r>
              <a:rPr lang="en-US" dirty="0" err="1"/>
              <a:t>Halusinasi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Isolasi</a:t>
            </a:r>
            <a:r>
              <a:rPr lang="en-US" dirty="0"/>
              <a:t> social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Defisit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kekerasan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proses </a:t>
            </a:r>
            <a:r>
              <a:rPr lang="en-US" dirty="0" err="1"/>
              <a:t>pikir:Waham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bunuh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1026" name="Picture 2" descr="Image result for obat obatan jiwa">
            <a:extLst>
              <a:ext uri="{FF2B5EF4-FFF2-40B4-BE49-F238E27FC236}">
                <a16:creationId xmlns:a16="http://schemas.microsoft.com/office/drawing/2014/main" id="{5A83010E-7586-49C4-64E9-41EE4BE4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34" y="2646492"/>
            <a:ext cx="36099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EBD75-CDB3-A4DB-49E9-3E9E37E36C5E}"/>
              </a:ext>
            </a:extLst>
          </p:cNvPr>
          <p:cNvSpPr txBox="1"/>
          <p:nvPr/>
        </p:nvSpPr>
        <p:spPr>
          <a:xfrm rot="20749586">
            <a:off x="7128586" y="5629534"/>
            <a:ext cx="4926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Apakah</a:t>
            </a:r>
            <a:r>
              <a:rPr lang="en-US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bisa</a:t>
            </a:r>
            <a:r>
              <a:rPr lang="en-US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dengan</a:t>
            </a:r>
            <a:r>
              <a:rPr lang="en-US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obat</a:t>
            </a:r>
            <a:r>
              <a:rPr lang="en-US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saja</a:t>
            </a:r>
            <a:r>
              <a:rPr lang="en-US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??</a:t>
            </a:r>
            <a:endParaRPr lang="en-ID" sz="2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6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744495"/>
            <a:ext cx="10515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265" dirty="0">
                <a:latin typeface="Arial MT"/>
                <a:cs typeface="Arial MT"/>
              </a:rPr>
              <a:t>Pelaksanaan</a:t>
            </a:r>
            <a:r>
              <a:rPr sz="3600" spc="15" dirty="0">
                <a:latin typeface="Arial MT"/>
                <a:cs typeface="Arial MT"/>
              </a:rPr>
              <a:t> </a:t>
            </a:r>
            <a:r>
              <a:rPr sz="3600" spc="-229" dirty="0">
                <a:latin typeface="Arial MT"/>
                <a:cs typeface="Arial MT"/>
              </a:rPr>
              <a:t>psikoedukasi</a:t>
            </a:r>
            <a:r>
              <a:rPr sz="3600" spc="30" dirty="0">
                <a:latin typeface="Arial MT"/>
                <a:cs typeface="Arial MT"/>
              </a:rPr>
              <a:t> </a:t>
            </a:r>
            <a:r>
              <a:rPr sz="3600" spc="-75" dirty="0">
                <a:latin typeface="Arial MT"/>
                <a:cs typeface="Arial MT"/>
              </a:rPr>
              <a:t>anggota </a:t>
            </a:r>
            <a:r>
              <a:rPr sz="3600" spc="-20" dirty="0">
                <a:latin typeface="Arial MT"/>
                <a:cs typeface="Arial MT"/>
              </a:rPr>
              <a:t>keluarga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3645" y="1607946"/>
            <a:ext cx="70142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080" indent="-340360">
              <a:spcBef>
                <a:spcPts val="10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3695" algn="l"/>
              </a:tabLst>
            </a:pPr>
            <a:r>
              <a:rPr sz="3600" spc="-270" dirty="0">
                <a:latin typeface="Arial MT"/>
                <a:cs typeface="Arial MT"/>
              </a:rPr>
              <a:t>Terapis</a:t>
            </a:r>
            <a:r>
              <a:rPr sz="3600" dirty="0">
                <a:latin typeface="Arial MT"/>
                <a:cs typeface="Arial MT"/>
              </a:rPr>
              <a:t> </a:t>
            </a:r>
            <a:r>
              <a:rPr sz="3600" spc="-220" dirty="0">
                <a:latin typeface="Arial MT"/>
                <a:cs typeface="Arial MT"/>
              </a:rPr>
              <a:t>berusaha</a:t>
            </a:r>
            <a:r>
              <a:rPr sz="3600" spc="10" dirty="0">
                <a:latin typeface="Arial MT"/>
                <a:cs typeface="Arial MT"/>
              </a:rPr>
              <a:t> </a:t>
            </a:r>
            <a:r>
              <a:rPr sz="3600" spc="-240" dirty="0">
                <a:latin typeface="Arial MT"/>
                <a:cs typeface="Arial MT"/>
              </a:rPr>
              <a:t>merubah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spc="-20" dirty="0">
                <a:latin typeface="Arial MT"/>
                <a:cs typeface="Arial MT"/>
              </a:rPr>
              <a:t>pola 	</a:t>
            </a:r>
            <a:r>
              <a:rPr sz="3600" spc="-180" dirty="0">
                <a:latin typeface="Arial MT"/>
                <a:cs typeface="Arial MT"/>
              </a:rPr>
              <a:t>interaksi</a:t>
            </a:r>
            <a:r>
              <a:rPr sz="3600" spc="-80" dirty="0">
                <a:latin typeface="Arial MT"/>
                <a:cs typeface="Arial MT"/>
              </a:rPr>
              <a:t> </a:t>
            </a:r>
            <a:r>
              <a:rPr sz="3600" spc="-55" dirty="0">
                <a:latin typeface="Arial MT"/>
                <a:cs typeface="Arial MT"/>
              </a:rPr>
              <a:t>diantara</a:t>
            </a:r>
            <a:r>
              <a:rPr sz="3600" spc="-165" dirty="0">
                <a:latin typeface="Arial MT"/>
                <a:cs typeface="Arial MT"/>
              </a:rPr>
              <a:t> </a:t>
            </a:r>
            <a:r>
              <a:rPr sz="3600" spc="-95" dirty="0">
                <a:latin typeface="Arial MT"/>
                <a:cs typeface="Arial MT"/>
              </a:rPr>
              <a:t>anggota</a:t>
            </a:r>
            <a:r>
              <a:rPr sz="3600" spc="-114" dirty="0">
                <a:latin typeface="Arial MT"/>
                <a:cs typeface="Arial MT"/>
              </a:rPr>
              <a:t> </a:t>
            </a:r>
            <a:r>
              <a:rPr sz="3600" spc="-110" dirty="0">
                <a:latin typeface="Arial MT"/>
                <a:cs typeface="Arial MT"/>
              </a:rPr>
              <a:t>keluarga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>
                <a:latin typeface="Arial MT"/>
                <a:cs typeface="Arial MT"/>
              </a:rPr>
              <a:t>Terapi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285" dirty="0">
                <a:latin typeface="Arial MT"/>
                <a:cs typeface="Arial MT"/>
              </a:rPr>
              <a:t>kelompok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11833"/>
            <a:ext cx="8054340" cy="3299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060" marR="875030" indent="-340995">
              <a:spcBef>
                <a:spcPts val="10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70" dirty="0">
                <a:latin typeface="Arial MT"/>
                <a:cs typeface="Arial MT"/>
              </a:rPr>
              <a:t>Perawat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130" dirty="0">
                <a:latin typeface="Arial MT"/>
                <a:cs typeface="Arial MT"/>
              </a:rPr>
              <a:t>berinteraksi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60" dirty="0">
                <a:latin typeface="Arial MT"/>
                <a:cs typeface="Arial MT"/>
              </a:rPr>
              <a:t>dengan</a:t>
            </a:r>
            <a:r>
              <a:rPr sz="2900" spc="30" dirty="0">
                <a:latin typeface="Arial MT"/>
                <a:cs typeface="Arial MT"/>
              </a:rPr>
              <a:t> </a:t>
            </a:r>
            <a:r>
              <a:rPr sz="2900" spc="-220" dirty="0">
                <a:latin typeface="Arial MT"/>
                <a:cs typeface="Arial MT"/>
              </a:rPr>
              <a:t>sekelompok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klien 	</a:t>
            </a:r>
            <a:r>
              <a:rPr sz="2900" spc="-175" dirty="0">
                <a:latin typeface="Arial MT"/>
                <a:cs typeface="Arial MT"/>
              </a:rPr>
              <a:t>secara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teratur</a:t>
            </a:r>
            <a:endParaRPr sz="2900">
              <a:latin typeface="Arial MT"/>
              <a:cs typeface="Arial MT"/>
            </a:endParaRPr>
          </a:p>
          <a:p>
            <a:pPr marL="353060" marR="5080" indent="-340995">
              <a:spcBef>
                <a:spcPts val="70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285" dirty="0">
                <a:latin typeface="Arial MT"/>
                <a:cs typeface="Arial MT"/>
              </a:rPr>
              <a:t>Tujuan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:</a:t>
            </a:r>
            <a:r>
              <a:rPr sz="2900" spc="-130" dirty="0">
                <a:latin typeface="Arial MT"/>
                <a:cs typeface="Arial MT"/>
              </a:rPr>
              <a:t> </a:t>
            </a:r>
            <a:r>
              <a:rPr sz="2900" spc="-185" dirty="0">
                <a:latin typeface="Arial MT"/>
                <a:cs typeface="Arial MT"/>
              </a:rPr>
              <a:t>meningkatkan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50" dirty="0">
                <a:latin typeface="Arial MT"/>
                <a:cs typeface="Arial MT"/>
              </a:rPr>
              <a:t>kesadaran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diri,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spc="-160" dirty="0">
                <a:latin typeface="Arial MT"/>
                <a:cs typeface="Arial MT"/>
              </a:rPr>
              <a:t>meningkatkan 	</a:t>
            </a:r>
            <a:r>
              <a:rPr sz="2900" spc="-240" dirty="0">
                <a:latin typeface="Arial MT"/>
                <a:cs typeface="Arial MT"/>
              </a:rPr>
              <a:t>hubungan</a:t>
            </a:r>
            <a:r>
              <a:rPr sz="2900" spc="50" dirty="0">
                <a:latin typeface="Arial MT"/>
                <a:cs typeface="Arial MT"/>
              </a:rPr>
              <a:t> </a:t>
            </a:r>
            <a:r>
              <a:rPr sz="2900" spc="-145" dirty="0">
                <a:latin typeface="Arial MT"/>
                <a:cs typeface="Arial MT"/>
              </a:rPr>
              <a:t>interpersonal,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190" dirty="0">
                <a:latin typeface="Arial MT"/>
                <a:cs typeface="Arial MT"/>
              </a:rPr>
              <a:t>merubah</a:t>
            </a:r>
            <a:r>
              <a:rPr sz="2900" spc="3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perilaku 	maladaptif</a:t>
            </a:r>
            <a:endParaRPr sz="2900">
              <a:latin typeface="Arial MT"/>
              <a:cs typeface="Arial MT"/>
            </a:endParaRPr>
          </a:p>
          <a:p>
            <a:pPr marL="353060" marR="739775" indent="-340995">
              <a:spcBef>
                <a:spcPts val="71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20" dirty="0">
                <a:latin typeface="Arial MT"/>
                <a:cs typeface="Arial MT"/>
              </a:rPr>
              <a:t>Ada</a:t>
            </a:r>
            <a:r>
              <a:rPr sz="2900" spc="-18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3</a:t>
            </a:r>
            <a:r>
              <a:rPr sz="2900" spc="-95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tahap</a:t>
            </a:r>
            <a:r>
              <a:rPr sz="2900" spc="-10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:</a:t>
            </a:r>
            <a:r>
              <a:rPr sz="2900" spc="-85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tahap</a:t>
            </a:r>
            <a:r>
              <a:rPr sz="2900" spc="-110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pemulaan,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fase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kerja</a:t>
            </a:r>
            <a:r>
              <a:rPr sz="2900" spc="-100" dirty="0">
                <a:latin typeface="Arial MT"/>
                <a:cs typeface="Arial MT"/>
              </a:rPr>
              <a:t> </a:t>
            </a:r>
            <a:r>
              <a:rPr sz="2900" spc="-30" dirty="0">
                <a:latin typeface="Arial MT"/>
                <a:cs typeface="Arial MT"/>
              </a:rPr>
              <a:t>dan 	</a:t>
            </a:r>
            <a:r>
              <a:rPr sz="2900" spc="-65" dirty="0">
                <a:latin typeface="Arial MT"/>
                <a:cs typeface="Arial MT"/>
              </a:rPr>
              <a:t>tahap</a:t>
            </a:r>
            <a:r>
              <a:rPr sz="2900" spc="-110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terminasi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665" dirty="0">
                <a:latin typeface="Arial MT"/>
                <a:cs typeface="Arial MT"/>
              </a:rPr>
              <a:t>PERILAKU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13358"/>
            <a:ext cx="7773034" cy="3973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1030" marR="5080" indent="-608965">
              <a:spcBef>
                <a:spcPts val="9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621030" algn="l"/>
              </a:tabLst>
            </a:pPr>
            <a:r>
              <a:rPr sz="2800" spc="-270" dirty="0">
                <a:latin typeface="Arial MT"/>
                <a:cs typeface="Arial MT"/>
              </a:rPr>
              <a:t>Premis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:</a:t>
            </a:r>
            <a:r>
              <a:rPr sz="2800" spc="-195" dirty="0">
                <a:latin typeface="Arial MT"/>
                <a:cs typeface="Arial MT"/>
              </a:rPr>
              <a:t> </a:t>
            </a:r>
            <a:r>
              <a:rPr sz="2800" spc="-90" dirty="0">
                <a:latin typeface="Arial MT"/>
                <a:cs typeface="Arial MT"/>
              </a:rPr>
              <a:t>perilaku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35" dirty="0">
                <a:latin typeface="Arial MT"/>
                <a:cs typeface="Arial MT"/>
              </a:rPr>
              <a:t>dipelajari,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90" dirty="0">
                <a:latin typeface="Arial MT"/>
                <a:cs typeface="Arial MT"/>
              </a:rPr>
              <a:t>perilaku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204" dirty="0">
                <a:latin typeface="Arial MT"/>
                <a:cs typeface="Arial MT"/>
              </a:rPr>
              <a:t>sehat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dapat </a:t>
            </a:r>
            <a:r>
              <a:rPr sz="2800" spc="-25" dirty="0">
                <a:latin typeface="Arial MT"/>
                <a:cs typeface="Arial MT"/>
              </a:rPr>
              <a:t>dipelajari</a:t>
            </a:r>
            <a:r>
              <a:rPr sz="2800" spc="-155" dirty="0">
                <a:latin typeface="Arial MT"/>
                <a:cs typeface="Arial MT"/>
              </a:rPr>
              <a:t> </a:t>
            </a:r>
            <a:r>
              <a:rPr sz="2800" spc="-105" dirty="0">
                <a:latin typeface="Arial MT"/>
                <a:cs typeface="Arial MT"/>
              </a:rPr>
              <a:t>dan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210" dirty="0">
                <a:latin typeface="Arial MT"/>
                <a:cs typeface="Arial MT"/>
              </a:rPr>
              <a:t>disubsitusi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dari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95" dirty="0">
                <a:latin typeface="Arial MT"/>
                <a:cs typeface="Arial MT"/>
              </a:rPr>
              <a:t>perilaku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tidak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40" dirty="0">
                <a:latin typeface="Arial MT"/>
                <a:cs typeface="Arial MT"/>
              </a:rPr>
              <a:t>sehat</a:t>
            </a:r>
            <a:endParaRPr sz="2800">
              <a:latin typeface="Arial MT"/>
              <a:cs typeface="Arial MT"/>
            </a:endParaRPr>
          </a:p>
          <a:p>
            <a:pPr marL="620395" indent="-607695">
              <a:spcBef>
                <a:spcPts val="7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620395" algn="l"/>
              </a:tabLst>
            </a:pPr>
            <a:r>
              <a:rPr sz="2800" spc="-305" dirty="0">
                <a:latin typeface="Arial MT"/>
                <a:cs typeface="Arial MT"/>
              </a:rPr>
              <a:t>Tehnik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95" dirty="0">
                <a:latin typeface="Arial MT"/>
                <a:cs typeface="Arial MT"/>
              </a:rPr>
              <a:t>dasar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terapi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90" dirty="0">
                <a:latin typeface="Arial MT"/>
                <a:cs typeface="Arial MT"/>
              </a:rPr>
              <a:t>perilaku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 marL="620395" indent="-607695">
              <a:spcBef>
                <a:spcPts val="710"/>
              </a:spcBef>
              <a:buClr>
                <a:srgbClr val="FFCC66"/>
              </a:buClr>
              <a:buSzPct val="80357"/>
              <a:buAutoNum type="arabicPeriod"/>
              <a:tabLst>
                <a:tab pos="620395" algn="l"/>
              </a:tabLst>
            </a:pPr>
            <a:r>
              <a:rPr sz="2800" spc="-275" dirty="0">
                <a:latin typeface="Arial MT"/>
                <a:cs typeface="Arial MT"/>
              </a:rPr>
              <a:t>Role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model</a:t>
            </a:r>
            <a:endParaRPr sz="2800">
              <a:latin typeface="Arial MT"/>
              <a:cs typeface="Arial MT"/>
            </a:endParaRPr>
          </a:p>
          <a:p>
            <a:pPr marL="620395" indent="-607695">
              <a:spcBef>
                <a:spcPts val="695"/>
              </a:spcBef>
              <a:buClr>
                <a:srgbClr val="FFCC66"/>
              </a:buClr>
              <a:buSzPct val="80357"/>
              <a:buAutoNum type="arabicPeriod"/>
              <a:tabLst>
                <a:tab pos="620395" algn="l"/>
              </a:tabLst>
            </a:pPr>
            <a:r>
              <a:rPr sz="2800" spc="-204" dirty="0">
                <a:latin typeface="Arial MT"/>
                <a:cs typeface="Arial MT"/>
              </a:rPr>
              <a:t>Kondisioning</a:t>
            </a:r>
            <a:r>
              <a:rPr sz="2800" spc="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operan</a:t>
            </a:r>
            <a:endParaRPr sz="2800">
              <a:latin typeface="Arial MT"/>
              <a:cs typeface="Arial MT"/>
            </a:endParaRPr>
          </a:p>
          <a:p>
            <a:pPr marL="620395" indent="-607695">
              <a:spcBef>
                <a:spcPts val="700"/>
              </a:spcBef>
              <a:buClr>
                <a:srgbClr val="FFCC66"/>
              </a:buClr>
              <a:buSzPct val="80357"/>
              <a:buAutoNum type="arabicPeriod"/>
              <a:tabLst>
                <a:tab pos="620395" algn="l"/>
              </a:tabLst>
            </a:pPr>
            <a:r>
              <a:rPr sz="2800" spc="-204" dirty="0">
                <a:latin typeface="Arial MT"/>
                <a:cs typeface="Arial MT"/>
              </a:rPr>
              <a:t>Disensitiasi</a:t>
            </a:r>
            <a:r>
              <a:rPr sz="2800" spc="90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sistematis</a:t>
            </a:r>
            <a:endParaRPr sz="2800">
              <a:latin typeface="Arial MT"/>
              <a:cs typeface="Arial MT"/>
            </a:endParaRPr>
          </a:p>
          <a:p>
            <a:pPr marL="620395" indent="-607695">
              <a:spcBef>
                <a:spcPts val="710"/>
              </a:spcBef>
              <a:buClr>
                <a:srgbClr val="FFCC66"/>
              </a:buClr>
              <a:buSzPct val="80357"/>
              <a:buAutoNum type="arabicPeriod"/>
              <a:tabLst>
                <a:tab pos="620395" algn="l"/>
              </a:tabLst>
            </a:pPr>
            <a:r>
              <a:rPr sz="2800" spc="-190" dirty="0">
                <a:latin typeface="Arial MT"/>
                <a:cs typeface="Arial MT"/>
              </a:rPr>
              <a:t>Pengendalian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diri</a:t>
            </a:r>
            <a:endParaRPr sz="2800">
              <a:latin typeface="Arial MT"/>
              <a:cs typeface="Arial MT"/>
            </a:endParaRPr>
          </a:p>
          <a:p>
            <a:pPr marL="620395" indent="-607695">
              <a:spcBef>
                <a:spcPts val="695"/>
              </a:spcBef>
              <a:buClr>
                <a:srgbClr val="FFCC66"/>
              </a:buClr>
              <a:buSzPct val="80357"/>
              <a:buAutoNum type="arabicPeriod"/>
              <a:tabLst>
                <a:tab pos="620395" algn="l"/>
              </a:tabLst>
            </a:pPr>
            <a:r>
              <a:rPr sz="2800" spc="-165" dirty="0">
                <a:latin typeface="Arial MT"/>
                <a:cs typeface="Arial MT"/>
              </a:rPr>
              <a:t>Terapi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50" dirty="0">
                <a:latin typeface="Arial MT"/>
                <a:cs typeface="Arial MT"/>
              </a:rPr>
              <a:t>aversi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190" dirty="0">
                <a:latin typeface="Arial MT"/>
                <a:cs typeface="Arial MT"/>
              </a:rPr>
              <a:t>(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40" dirty="0">
                <a:latin typeface="Arial MT"/>
                <a:cs typeface="Arial MT"/>
              </a:rPr>
              <a:t>reflek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85" dirty="0">
                <a:latin typeface="Arial MT"/>
                <a:cs typeface="Arial MT"/>
              </a:rPr>
              <a:t>kondisi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68615"/>
            <a:ext cx="10515600" cy="918585"/>
          </a:xfrm>
          <a:prstGeom prst="rect">
            <a:avLst/>
          </a:prstGeom>
        </p:spPr>
        <p:txBody>
          <a:bodyPr vert="horz" wrap="square" lIns="0" tIns="239141" rIns="0" bIns="0" rtlCol="0" anchor="ctr">
            <a:spAutoFit/>
          </a:bodyPr>
          <a:lstStyle/>
          <a:p>
            <a:pPr marL="167640">
              <a:lnSpc>
                <a:spcPct val="100000"/>
              </a:lnSpc>
              <a:spcBef>
                <a:spcPts val="100"/>
              </a:spcBef>
            </a:pPr>
            <a:r>
              <a:rPr spc="-330" dirty="0">
                <a:latin typeface="Arial MT"/>
                <a:cs typeface="Arial MT"/>
              </a:rPr>
              <a:t>Pelaksanaan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5387" y="1610309"/>
            <a:ext cx="7927340" cy="3618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1470" marR="5080" indent="-319405">
              <a:spcBef>
                <a:spcPts val="10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spc="-185" dirty="0">
                <a:latin typeface="Arial MT"/>
                <a:cs typeface="Arial MT"/>
              </a:rPr>
              <a:t>Memberikan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35" dirty="0">
                <a:latin typeface="Arial MT"/>
                <a:cs typeface="Arial MT"/>
              </a:rPr>
              <a:t>penghargaan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-70" dirty="0">
                <a:latin typeface="Arial MT"/>
                <a:cs typeface="Arial MT"/>
              </a:rPr>
              <a:t>kepada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pasien 	</a:t>
            </a:r>
            <a:r>
              <a:rPr sz="3200" spc="-80" dirty="0">
                <a:latin typeface="Arial MT"/>
                <a:cs typeface="Arial MT"/>
              </a:rPr>
              <a:t>terhadap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-105" dirty="0">
                <a:latin typeface="Arial MT"/>
                <a:cs typeface="Arial MT"/>
              </a:rPr>
              <a:t>perilaku</a:t>
            </a:r>
            <a:r>
              <a:rPr sz="3200" spc="-114" dirty="0">
                <a:latin typeface="Arial MT"/>
                <a:cs typeface="Arial MT"/>
              </a:rPr>
              <a:t> </a:t>
            </a:r>
            <a:r>
              <a:rPr sz="3200" spc="-70" dirty="0">
                <a:latin typeface="Arial MT"/>
                <a:cs typeface="Arial MT"/>
              </a:rPr>
              <a:t>positif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125" dirty="0">
                <a:latin typeface="Arial MT"/>
                <a:cs typeface="Arial MT"/>
              </a:rPr>
              <a:t>yang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110" dirty="0">
                <a:latin typeface="Arial MT"/>
                <a:cs typeface="Arial MT"/>
              </a:rPr>
              <a:t>telah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spc="-100" dirty="0">
                <a:latin typeface="Arial MT"/>
                <a:cs typeface="Arial MT"/>
              </a:rPr>
              <a:t>dilakukan 	</a:t>
            </a:r>
            <a:r>
              <a:rPr sz="3200" spc="-35" dirty="0">
                <a:latin typeface="Arial MT"/>
                <a:cs typeface="Arial MT"/>
              </a:rPr>
              <a:t>pasien</a:t>
            </a:r>
            <a:endParaRPr sz="3200">
              <a:latin typeface="Arial MT"/>
              <a:cs typeface="Arial MT"/>
            </a:endParaRPr>
          </a:p>
          <a:p>
            <a:pPr marL="332740" marR="223520" indent="-320675">
              <a:spcBef>
                <a:spcPts val="70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spc="-100" dirty="0">
                <a:latin typeface="Arial MT"/>
                <a:cs typeface="Arial MT"/>
              </a:rPr>
              <a:t>Mengajari</a:t>
            </a:r>
            <a:r>
              <a:rPr sz="3200" spc="-125" dirty="0">
                <a:latin typeface="Arial MT"/>
                <a:cs typeface="Arial MT"/>
              </a:rPr>
              <a:t> </a:t>
            </a:r>
            <a:r>
              <a:rPr sz="3200" spc="-190" dirty="0">
                <a:latin typeface="Arial MT"/>
                <a:cs typeface="Arial MT"/>
              </a:rPr>
              <a:t>pasien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80" dirty="0">
                <a:latin typeface="Arial MT"/>
                <a:cs typeface="Arial MT"/>
              </a:rPr>
              <a:t>cara</a:t>
            </a:r>
            <a:r>
              <a:rPr sz="3200" spc="-140" dirty="0">
                <a:latin typeface="Arial MT"/>
                <a:cs typeface="Arial MT"/>
              </a:rPr>
              <a:t> </a:t>
            </a:r>
            <a:r>
              <a:rPr sz="3200" spc="-235" dirty="0">
                <a:latin typeface="Arial MT"/>
                <a:cs typeface="Arial MT"/>
              </a:rPr>
              <a:t>makan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25" dirty="0">
                <a:latin typeface="Arial MT"/>
                <a:cs typeface="Arial MT"/>
              </a:rPr>
              <a:t>yang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baik</a:t>
            </a:r>
            <a:r>
              <a:rPr sz="3200" spc="-105" dirty="0">
                <a:latin typeface="Arial MT"/>
                <a:cs typeface="Arial MT"/>
              </a:rPr>
              <a:t> </a:t>
            </a:r>
            <a:r>
              <a:rPr sz="3200" spc="-55" dirty="0">
                <a:latin typeface="Arial MT"/>
                <a:cs typeface="Arial MT"/>
              </a:rPr>
              <a:t>dan </a:t>
            </a:r>
            <a:r>
              <a:rPr sz="3200" spc="-10" dirty="0">
                <a:latin typeface="Arial MT"/>
                <a:cs typeface="Arial MT"/>
              </a:rPr>
              <a:t>benar</a:t>
            </a:r>
            <a:endParaRPr sz="3200">
              <a:latin typeface="Arial MT"/>
              <a:cs typeface="Arial MT"/>
            </a:endParaRPr>
          </a:p>
          <a:p>
            <a:pPr marL="332740" marR="24765" indent="-320675">
              <a:spcBef>
                <a:spcPts val="69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spc="-315" dirty="0">
                <a:latin typeface="Arial MT"/>
                <a:cs typeface="Arial MT"/>
              </a:rPr>
              <a:t>Pasien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mempelajari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spc="-160" dirty="0">
                <a:latin typeface="Arial MT"/>
                <a:cs typeface="Arial MT"/>
              </a:rPr>
              <a:t>melalui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spc="-65" dirty="0">
                <a:latin typeface="Arial MT"/>
                <a:cs typeface="Arial MT"/>
              </a:rPr>
              <a:t>praktik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spc="-114" dirty="0">
                <a:latin typeface="Arial MT"/>
                <a:cs typeface="Arial MT"/>
              </a:rPr>
              <a:t>dan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75" dirty="0">
                <a:latin typeface="Arial MT"/>
                <a:cs typeface="Arial MT"/>
              </a:rPr>
              <a:t>meniru </a:t>
            </a:r>
            <a:r>
              <a:rPr sz="3200" spc="-105" dirty="0">
                <a:latin typeface="Arial MT"/>
                <a:cs typeface="Arial MT"/>
              </a:rPr>
              <a:t>perilaku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adaptif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570" dirty="0">
                <a:latin typeface="Arial MT"/>
                <a:cs typeface="Arial MT"/>
              </a:rPr>
              <a:t>BERMAIN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04899"/>
            <a:ext cx="7511415" cy="4993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060" marR="5080" indent="-340995">
              <a:spcBef>
                <a:spcPts val="9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4330" algn="l"/>
              </a:tabLst>
            </a:pPr>
            <a:r>
              <a:rPr sz="4000" spc="-385" dirty="0">
                <a:latin typeface="Arial MT"/>
                <a:cs typeface="Arial MT"/>
              </a:rPr>
              <a:t>Premis</a:t>
            </a:r>
            <a:r>
              <a:rPr sz="4000" spc="-10" dirty="0">
                <a:latin typeface="Arial MT"/>
                <a:cs typeface="Arial MT"/>
              </a:rPr>
              <a:t> </a:t>
            </a:r>
            <a:r>
              <a:rPr sz="4000" dirty="0">
                <a:latin typeface="Arial MT"/>
                <a:cs typeface="Arial MT"/>
              </a:rPr>
              <a:t>:</a:t>
            </a:r>
            <a:r>
              <a:rPr sz="4000" spc="-210" dirty="0">
                <a:latin typeface="Arial MT"/>
                <a:cs typeface="Arial MT"/>
              </a:rPr>
              <a:t> </a:t>
            </a:r>
            <a:r>
              <a:rPr sz="4000" spc="-165" dirty="0">
                <a:latin typeface="Arial MT"/>
                <a:cs typeface="Arial MT"/>
              </a:rPr>
              <a:t>anak-</a:t>
            </a:r>
            <a:r>
              <a:rPr sz="4000" spc="-170" dirty="0">
                <a:latin typeface="Arial MT"/>
                <a:cs typeface="Arial MT"/>
              </a:rPr>
              <a:t>anak</a:t>
            </a:r>
            <a:r>
              <a:rPr sz="4000" spc="-95" dirty="0">
                <a:latin typeface="Arial MT"/>
                <a:cs typeface="Arial MT"/>
              </a:rPr>
              <a:t> </a:t>
            </a:r>
            <a:r>
              <a:rPr sz="4000" spc="-20" dirty="0">
                <a:latin typeface="Arial MT"/>
                <a:cs typeface="Arial MT"/>
              </a:rPr>
              <a:t>akan 	</a:t>
            </a:r>
            <a:r>
              <a:rPr sz="4000" spc="-265" dirty="0">
                <a:latin typeface="Arial MT"/>
                <a:cs typeface="Arial MT"/>
              </a:rPr>
              <a:t>berkomunikasi</a:t>
            </a:r>
            <a:r>
              <a:rPr sz="4000" spc="-15" dirty="0">
                <a:latin typeface="Arial MT"/>
                <a:cs typeface="Arial MT"/>
              </a:rPr>
              <a:t> </a:t>
            </a:r>
            <a:r>
              <a:rPr sz="4000" spc="-229" dirty="0">
                <a:latin typeface="Arial MT"/>
                <a:cs typeface="Arial MT"/>
              </a:rPr>
              <a:t>dengan</a:t>
            </a:r>
            <a:r>
              <a:rPr sz="4000" spc="-50" dirty="0">
                <a:latin typeface="Arial MT"/>
                <a:cs typeface="Arial MT"/>
              </a:rPr>
              <a:t> </a:t>
            </a:r>
            <a:r>
              <a:rPr sz="4000" spc="-40" dirty="0">
                <a:latin typeface="Arial MT"/>
                <a:cs typeface="Arial MT"/>
              </a:rPr>
              <a:t>baik</a:t>
            </a:r>
            <a:r>
              <a:rPr sz="4000" spc="-145" dirty="0">
                <a:latin typeface="Arial MT"/>
                <a:cs typeface="Arial MT"/>
              </a:rPr>
              <a:t> </a:t>
            </a:r>
            <a:r>
              <a:rPr sz="4000" spc="-165" dirty="0">
                <a:latin typeface="Arial MT"/>
                <a:cs typeface="Arial MT"/>
              </a:rPr>
              <a:t>melalui 	</a:t>
            </a:r>
            <a:r>
              <a:rPr sz="4000" spc="-210" dirty="0">
                <a:latin typeface="Arial MT"/>
                <a:cs typeface="Arial MT"/>
              </a:rPr>
              <a:t>permainan</a:t>
            </a:r>
            <a:r>
              <a:rPr sz="4000" spc="-70" dirty="0">
                <a:latin typeface="Arial MT"/>
                <a:cs typeface="Arial MT"/>
              </a:rPr>
              <a:t> </a:t>
            </a:r>
            <a:r>
              <a:rPr sz="4000" dirty="0">
                <a:latin typeface="Arial MT"/>
                <a:cs typeface="Arial MT"/>
              </a:rPr>
              <a:t>dari</a:t>
            </a:r>
            <a:r>
              <a:rPr sz="4000" spc="-70" dirty="0">
                <a:latin typeface="Arial MT"/>
                <a:cs typeface="Arial MT"/>
              </a:rPr>
              <a:t> </a:t>
            </a:r>
            <a:r>
              <a:rPr sz="4000" dirty="0">
                <a:latin typeface="Arial MT"/>
                <a:cs typeface="Arial MT"/>
              </a:rPr>
              <a:t>pada</a:t>
            </a:r>
            <a:r>
              <a:rPr sz="4000" spc="-60" dirty="0">
                <a:latin typeface="Arial MT"/>
                <a:cs typeface="Arial MT"/>
              </a:rPr>
              <a:t> </a:t>
            </a:r>
            <a:r>
              <a:rPr sz="4000" spc="-50" dirty="0">
                <a:latin typeface="Arial MT"/>
                <a:cs typeface="Arial MT"/>
              </a:rPr>
              <a:t>dengan 	</a:t>
            </a:r>
            <a:r>
              <a:rPr sz="4000" spc="-330" dirty="0">
                <a:latin typeface="Arial MT"/>
                <a:cs typeface="Arial MT"/>
              </a:rPr>
              <a:t>kemampuan</a:t>
            </a:r>
            <a:r>
              <a:rPr sz="4000" spc="15" dirty="0">
                <a:latin typeface="Arial MT"/>
                <a:cs typeface="Arial MT"/>
              </a:rPr>
              <a:t> </a:t>
            </a:r>
            <a:r>
              <a:rPr sz="4000" spc="-10" dirty="0">
                <a:latin typeface="Arial MT"/>
                <a:cs typeface="Arial MT"/>
              </a:rPr>
              <a:t>verbal</a:t>
            </a:r>
            <a:endParaRPr sz="4000">
              <a:latin typeface="Arial MT"/>
              <a:cs typeface="Arial MT"/>
            </a:endParaRPr>
          </a:p>
          <a:p>
            <a:pPr marL="353060" marR="459105" indent="-340995">
              <a:spcBef>
                <a:spcPts val="71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4330" algn="l"/>
              </a:tabLst>
            </a:pPr>
            <a:r>
              <a:rPr sz="4000" spc="-235" dirty="0">
                <a:latin typeface="Arial MT"/>
                <a:cs typeface="Arial MT"/>
              </a:rPr>
              <a:t>Perawat</a:t>
            </a:r>
            <a:r>
              <a:rPr sz="4000" spc="-45" dirty="0">
                <a:latin typeface="Arial MT"/>
                <a:cs typeface="Arial MT"/>
              </a:rPr>
              <a:t> </a:t>
            </a:r>
            <a:r>
              <a:rPr sz="4000" dirty="0">
                <a:latin typeface="Arial MT"/>
                <a:cs typeface="Arial MT"/>
              </a:rPr>
              <a:t>dapat</a:t>
            </a:r>
            <a:r>
              <a:rPr sz="4000" spc="-170" dirty="0">
                <a:latin typeface="Arial MT"/>
                <a:cs typeface="Arial MT"/>
              </a:rPr>
              <a:t> </a:t>
            </a:r>
            <a:r>
              <a:rPr sz="4000" spc="-220" dirty="0">
                <a:latin typeface="Arial MT"/>
                <a:cs typeface="Arial MT"/>
              </a:rPr>
              <a:t>mengkaji</a:t>
            </a:r>
            <a:r>
              <a:rPr sz="4000" spc="-60" dirty="0">
                <a:latin typeface="Arial MT"/>
                <a:cs typeface="Arial MT"/>
              </a:rPr>
              <a:t> </a:t>
            </a:r>
            <a:r>
              <a:rPr sz="4000" spc="-10" dirty="0">
                <a:latin typeface="Arial MT"/>
                <a:cs typeface="Arial MT"/>
              </a:rPr>
              <a:t>tingkat 	</a:t>
            </a:r>
            <a:r>
              <a:rPr sz="4000" spc="-220" dirty="0">
                <a:latin typeface="Arial MT"/>
                <a:cs typeface="Arial MT"/>
              </a:rPr>
              <a:t>perkembangan,</a:t>
            </a:r>
            <a:r>
              <a:rPr sz="4000" spc="10" dirty="0">
                <a:latin typeface="Arial MT"/>
                <a:cs typeface="Arial MT"/>
              </a:rPr>
              <a:t> </a:t>
            </a:r>
            <a:r>
              <a:rPr sz="4000" spc="-325" dirty="0">
                <a:latin typeface="Arial MT"/>
                <a:cs typeface="Arial MT"/>
              </a:rPr>
              <a:t>status</a:t>
            </a:r>
            <a:r>
              <a:rPr sz="4000" spc="25" dirty="0">
                <a:latin typeface="Arial MT"/>
                <a:cs typeface="Arial MT"/>
              </a:rPr>
              <a:t> </a:t>
            </a:r>
            <a:r>
              <a:rPr sz="4000" spc="-305" dirty="0">
                <a:latin typeface="Arial MT"/>
                <a:cs typeface="Arial MT"/>
              </a:rPr>
              <a:t>emosional, 	</a:t>
            </a:r>
            <a:r>
              <a:rPr sz="4000" spc="-225" dirty="0">
                <a:latin typeface="Arial MT"/>
                <a:cs typeface="Arial MT"/>
              </a:rPr>
              <a:t>hipotesa</a:t>
            </a:r>
            <a:r>
              <a:rPr sz="4000" spc="-10" dirty="0">
                <a:latin typeface="Arial MT"/>
                <a:cs typeface="Arial MT"/>
              </a:rPr>
              <a:t> </a:t>
            </a:r>
            <a:r>
              <a:rPr sz="4000" spc="-195" dirty="0">
                <a:latin typeface="Arial MT"/>
                <a:cs typeface="Arial MT"/>
              </a:rPr>
              <a:t>diagnostik,</a:t>
            </a:r>
            <a:r>
              <a:rPr sz="4000" spc="-5" dirty="0">
                <a:latin typeface="Arial MT"/>
                <a:cs typeface="Arial MT"/>
              </a:rPr>
              <a:t> </a:t>
            </a:r>
            <a:r>
              <a:rPr sz="4000" spc="-114" dirty="0">
                <a:latin typeface="Arial MT"/>
                <a:cs typeface="Arial MT"/>
              </a:rPr>
              <a:t>intervensi 	</a:t>
            </a:r>
            <a:r>
              <a:rPr sz="4000" spc="-45" dirty="0">
                <a:latin typeface="Arial MT"/>
                <a:cs typeface="Arial MT"/>
              </a:rPr>
              <a:t>terapeutik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65" dirty="0">
                <a:latin typeface="Arial MT"/>
                <a:cs typeface="Arial MT"/>
              </a:rPr>
              <a:t>PRINSIP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spc="-675" dirty="0">
                <a:latin typeface="Arial MT"/>
                <a:cs typeface="Arial MT"/>
              </a:rPr>
              <a:t>TERAPI</a:t>
            </a:r>
            <a:r>
              <a:rPr spc="-45" dirty="0">
                <a:latin typeface="Arial MT"/>
                <a:cs typeface="Arial MT"/>
              </a:rPr>
              <a:t> </a:t>
            </a:r>
            <a:r>
              <a:rPr spc="-570" dirty="0">
                <a:latin typeface="Arial MT"/>
                <a:cs typeface="Arial MT"/>
              </a:rPr>
              <a:t>BERMAIN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22141"/>
            <a:ext cx="7354570" cy="388492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3695" indent="-340995">
              <a:spcBef>
                <a:spcPts val="80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3695" algn="l"/>
              </a:tabLst>
            </a:pPr>
            <a:r>
              <a:rPr sz="3200" spc="-240" dirty="0">
                <a:latin typeface="Arial MT"/>
                <a:cs typeface="Arial MT"/>
              </a:rPr>
              <a:t>Terapis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250" dirty="0">
                <a:latin typeface="Arial MT"/>
                <a:cs typeface="Arial MT"/>
              </a:rPr>
              <a:t>membina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260" dirty="0">
                <a:latin typeface="Arial MT"/>
                <a:cs typeface="Arial MT"/>
              </a:rPr>
              <a:t>hubungan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125" dirty="0">
                <a:latin typeface="Arial MT"/>
                <a:cs typeface="Arial MT"/>
              </a:rPr>
              <a:t>yang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hangat</a:t>
            </a:r>
            <a:endParaRPr sz="3200">
              <a:latin typeface="Arial MT"/>
              <a:cs typeface="Arial MT"/>
            </a:endParaRPr>
          </a:p>
          <a:p>
            <a:pPr marL="353695" indent="-340995">
              <a:spcBef>
                <a:spcPts val="70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3695" algn="l"/>
              </a:tabLst>
            </a:pPr>
            <a:r>
              <a:rPr sz="3200" spc="-155" dirty="0">
                <a:latin typeface="Arial MT"/>
                <a:cs typeface="Arial MT"/>
              </a:rPr>
              <a:t>Merefleksikan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perasaan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anak</a:t>
            </a:r>
            <a:endParaRPr sz="3200">
              <a:latin typeface="Arial MT"/>
              <a:cs typeface="Arial MT"/>
            </a:endParaRPr>
          </a:p>
          <a:p>
            <a:pPr marL="353060" marR="260350" indent="-340995">
              <a:spcBef>
                <a:spcPts val="695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4330" algn="l"/>
              </a:tabLst>
            </a:pPr>
            <a:r>
              <a:rPr sz="3200" spc="-160" dirty="0">
                <a:latin typeface="Arial MT"/>
                <a:cs typeface="Arial MT"/>
              </a:rPr>
              <a:t>Mempercayai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anak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dapat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spc="-200" dirty="0">
                <a:latin typeface="Arial MT"/>
                <a:cs typeface="Arial MT"/>
              </a:rPr>
              <a:t>menyelesaikan 	</a:t>
            </a:r>
            <a:r>
              <a:rPr sz="3200" spc="-80" dirty="0">
                <a:latin typeface="Arial MT"/>
                <a:cs typeface="Arial MT"/>
              </a:rPr>
              <a:t>masalah</a:t>
            </a:r>
            <a:endParaRPr sz="3200">
              <a:latin typeface="Arial MT"/>
              <a:cs typeface="Arial MT"/>
            </a:endParaRPr>
          </a:p>
          <a:p>
            <a:pPr marL="353695" indent="-340995">
              <a:spcBef>
                <a:spcPts val="71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3695" algn="l"/>
              </a:tabLst>
            </a:pPr>
            <a:r>
              <a:rPr sz="3200" spc="-135" dirty="0">
                <a:latin typeface="Arial MT"/>
                <a:cs typeface="Arial MT"/>
              </a:rPr>
              <a:t>Interpretasi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05" dirty="0">
                <a:latin typeface="Arial MT"/>
                <a:cs typeface="Arial MT"/>
              </a:rPr>
              <a:t>perilaku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anak</a:t>
            </a:r>
            <a:endParaRPr sz="3200">
              <a:latin typeface="Arial MT"/>
              <a:cs typeface="Arial MT"/>
            </a:endParaRPr>
          </a:p>
          <a:p>
            <a:pPr marL="353060" marR="5080" indent="-340995">
              <a:spcBef>
                <a:spcPts val="695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4330" algn="l"/>
              </a:tabLst>
            </a:pPr>
            <a:r>
              <a:rPr sz="3200" spc="-185" dirty="0">
                <a:latin typeface="Arial MT"/>
                <a:cs typeface="Arial MT"/>
              </a:rPr>
              <a:t>Indikasi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:</a:t>
            </a:r>
            <a:r>
              <a:rPr sz="3200" spc="-120" dirty="0">
                <a:latin typeface="Arial MT"/>
                <a:cs typeface="Arial MT"/>
              </a:rPr>
              <a:t> </a:t>
            </a:r>
            <a:r>
              <a:rPr sz="3200" spc="-155" dirty="0">
                <a:latin typeface="Arial MT"/>
                <a:cs typeface="Arial MT"/>
              </a:rPr>
              <a:t>anak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depresi,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anak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320" dirty="0">
                <a:latin typeface="Arial MT"/>
                <a:cs typeface="Arial MT"/>
              </a:rPr>
              <a:t>cemas,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anak 	</a:t>
            </a:r>
            <a:r>
              <a:rPr sz="3200" spc="-250" dirty="0">
                <a:latin typeface="Arial MT"/>
                <a:cs typeface="Arial MT"/>
              </a:rPr>
              <a:t>abuse,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95" dirty="0">
                <a:latin typeface="Arial MT"/>
                <a:cs typeface="Arial MT"/>
              </a:rPr>
              <a:t>dewasa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70" dirty="0">
                <a:latin typeface="Arial MT"/>
                <a:cs typeface="Arial MT"/>
              </a:rPr>
              <a:t>dengan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265" dirty="0">
                <a:latin typeface="Arial MT"/>
                <a:cs typeface="Arial MT"/>
              </a:rPr>
              <a:t>stres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185" dirty="0">
                <a:latin typeface="Arial MT"/>
                <a:cs typeface="Arial MT"/>
              </a:rPr>
              <a:t>pasca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145" dirty="0">
                <a:latin typeface="Arial MT"/>
                <a:cs typeface="Arial MT"/>
              </a:rPr>
              <a:t>trauma.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>
                <a:latin typeface="Arial MT"/>
                <a:cs typeface="Arial MT"/>
              </a:rPr>
              <a:t>Terapi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325" dirty="0">
                <a:latin typeface="Arial MT"/>
                <a:cs typeface="Arial MT"/>
              </a:rPr>
              <a:t>mainan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5206"/>
            <a:ext cx="7227570" cy="174434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spcBef>
                <a:spcPts val="905"/>
              </a:spcBef>
            </a:pPr>
            <a:r>
              <a:rPr sz="3600" spc="-254" dirty="0">
                <a:latin typeface="Arial MT"/>
                <a:cs typeface="Arial MT"/>
              </a:rPr>
              <a:t>Prinsip</a:t>
            </a:r>
            <a:r>
              <a:rPr sz="3600" spc="-25" dirty="0">
                <a:latin typeface="Arial MT"/>
                <a:cs typeface="Arial MT"/>
              </a:rPr>
              <a:t> </a:t>
            </a:r>
            <a:r>
              <a:rPr sz="3600" spc="-204" dirty="0">
                <a:latin typeface="Arial MT"/>
                <a:cs typeface="Arial MT"/>
              </a:rPr>
              <a:t>Terapi</a:t>
            </a:r>
            <a:r>
              <a:rPr sz="3600" dirty="0">
                <a:latin typeface="Arial MT"/>
                <a:cs typeface="Arial MT"/>
              </a:rPr>
              <a:t> </a:t>
            </a:r>
            <a:r>
              <a:rPr sz="3600" spc="-280" dirty="0">
                <a:latin typeface="Arial MT"/>
                <a:cs typeface="Arial MT"/>
              </a:rPr>
              <a:t>Bermain</a:t>
            </a:r>
            <a:endParaRPr sz="3600">
              <a:latin typeface="Arial MT"/>
              <a:cs typeface="Arial MT"/>
            </a:endParaRPr>
          </a:p>
          <a:p>
            <a:pPr marL="332740" marR="5080" indent="-320040">
              <a:spcBef>
                <a:spcPts val="72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spc="-190" dirty="0">
                <a:latin typeface="Arial MT"/>
                <a:cs typeface="Arial MT"/>
              </a:rPr>
              <a:t>Mempercayakan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anak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40" dirty="0">
                <a:latin typeface="Arial MT"/>
                <a:cs typeface="Arial MT"/>
              </a:rPr>
              <a:t>bahwa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anak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dapat </a:t>
            </a:r>
            <a:r>
              <a:rPr sz="3200" spc="-225" dirty="0">
                <a:latin typeface="Arial MT"/>
                <a:cs typeface="Arial MT"/>
              </a:rPr>
              <a:t>menyelesaikan</a:t>
            </a:r>
            <a:r>
              <a:rPr sz="3200" spc="25" dirty="0">
                <a:latin typeface="Arial MT"/>
                <a:cs typeface="Arial MT"/>
              </a:rPr>
              <a:t> </a:t>
            </a:r>
            <a:r>
              <a:rPr sz="3200" spc="-110" dirty="0">
                <a:latin typeface="Arial MT"/>
                <a:cs typeface="Arial MT"/>
              </a:rPr>
              <a:t>masalahnya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68615"/>
            <a:ext cx="10515600" cy="918585"/>
          </a:xfrm>
          <a:prstGeom prst="rect">
            <a:avLst/>
          </a:prstGeom>
        </p:spPr>
        <p:txBody>
          <a:bodyPr vert="horz" wrap="square" lIns="0" tIns="239141" rIns="0" bIns="0" rtlCol="0" anchor="ctr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pc="-335" dirty="0"/>
              <a:t>Terapi</a:t>
            </a:r>
            <a:r>
              <a:rPr spc="-50" dirty="0"/>
              <a:t> </a:t>
            </a:r>
            <a:r>
              <a:rPr spc="-335" dirty="0"/>
              <a:t>Musik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5956" y="1667005"/>
            <a:ext cx="10515600" cy="2727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4010" marR="5765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4645" algn="l"/>
              </a:tabLst>
            </a:pPr>
            <a:r>
              <a:rPr u="sng" spc="-170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2"/>
              </a:rPr>
              <a:t>Terapi</a:t>
            </a:r>
            <a:r>
              <a:rPr u="sng" spc="-30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2"/>
              </a:rPr>
              <a:t> </a:t>
            </a:r>
            <a:r>
              <a:rPr u="sng" spc="-29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2"/>
              </a:rPr>
              <a:t>musik</a:t>
            </a:r>
            <a:r>
              <a:rPr spc="25" dirty="0">
                <a:solidFill>
                  <a:srgbClr val="F7B615"/>
                </a:solidFill>
              </a:rPr>
              <a:t> </a:t>
            </a:r>
            <a:r>
              <a:rPr spc="-60" dirty="0"/>
              <a:t>adalah</a:t>
            </a:r>
            <a:r>
              <a:rPr spc="-30" dirty="0"/>
              <a:t> </a:t>
            </a:r>
            <a:r>
              <a:rPr spc="-245" dirty="0"/>
              <a:t>proses</a:t>
            </a:r>
            <a:r>
              <a:rPr spc="-20" dirty="0"/>
              <a:t> </a:t>
            </a:r>
            <a:r>
              <a:rPr spc="-140" dirty="0"/>
              <a:t>interpersonal</a:t>
            </a:r>
            <a:r>
              <a:rPr spc="-30" dirty="0"/>
              <a:t> </a:t>
            </a:r>
            <a:r>
              <a:rPr spc="-50" dirty="0"/>
              <a:t>yang </a:t>
            </a:r>
            <a:r>
              <a:rPr spc="-220" dirty="0"/>
              <a:t>menggunakan</a:t>
            </a:r>
            <a:r>
              <a:rPr spc="-5" dirty="0"/>
              <a:t> </a:t>
            </a:r>
            <a:r>
              <a:rPr spc="-295" dirty="0"/>
              <a:t>musik</a:t>
            </a:r>
            <a:r>
              <a:rPr spc="-5" dirty="0"/>
              <a:t> </a:t>
            </a:r>
            <a:r>
              <a:rPr spc="-260" dirty="0"/>
              <a:t>untuk</a:t>
            </a:r>
            <a:r>
              <a:rPr spc="5" dirty="0"/>
              <a:t> </a:t>
            </a:r>
            <a:r>
              <a:rPr spc="-25" dirty="0"/>
              <a:t>terapi</a:t>
            </a:r>
            <a:r>
              <a:rPr spc="-60" dirty="0"/>
              <a:t> </a:t>
            </a:r>
            <a:r>
              <a:rPr spc="-10" dirty="0"/>
              <a:t>aspek-</a:t>
            </a:r>
          </a:p>
          <a:p>
            <a:pPr marL="334010" marR="5080">
              <a:lnSpc>
                <a:spcPct val="100000"/>
              </a:lnSpc>
            </a:pPr>
            <a:r>
              <a:rPr spc="-110" dirty="0"/>
              <a:t>fisik,</a:t>
            </a:r>
            <a:r>
              <a:rPr spc="15" dirty="0"/>
              <a:t> </a:t>
            </a:r>
            <a:r>
              <a:rPr u="sng" spc="-21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3"/>
              </a:rPr>
              <a:t>emosional</a:t>
            </a:r>
            <a:r>
              <a:rPr spc="-215" dirty="0"/>
              <a:t>,</a:t>
            </a:r>
            <a:r>
              <a:rPr spc="5" dirty="0"/>
              <a:t> </a:t>
            </a:r>
            <a:r>
              <a:rPr spc="-185" dirty="0"/>
              <a:t>mental,</a:t>
            </a:r>
            <a:r>
              <a:rPr spc="20" dirty="0"/>
              <a:t> </a:t>
            </a:r>
            <a:r>
              <a:rPr u="sng" spc="-19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4"/>
              </a:rPr>
              <a:t>sosial</a:t>
            </a:r>
            <a:r>
              <a:rPr spc="-195" dirty="0"/>
              <a:t>,</a:t>
            </a:r>
            <a:r>
              <a:rPr dirty="0"/>
              <a:t> </a:t>
            </a:r>
            <a:r>
              <a:rPr u="sng" spc="-14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5"/>
              </a:rPr>
              <a:t>estetika</a:t>
            </a:r>
            <a:r>
              <a:rPr spc="-145" dirty="0"/>
              <a:t>,</a:t>
            </a:r>
            <a:r>
              <a:rPr spc="-15" dirty="0"/>
              <a:t> </a:t>
            </a:r>
            <a:r>
              <a:rPr spc="-25" dirty="0"/>
              <a:t>dan </a:t>
            </a:r>
            <a:r>
              <a:rPr u="sng" spc="-10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6"/>
              </a:rPr>
              <a:t>spiritual</a:t>
            </a:r>
            <a:r>
              <a:rPr spc="-15" dirty="0">
                <a:solidFill>
                  <a:srgbClr val="F7B615"/>
                </a:solidFill>
              </a:rPr>
              <a:t> </a:t>
            </a:r>
            <a:r>
              <a:rPr spc="-260" dirty="0"/>
              <a:t>untuk</a:t>
            </a:r>
            <a:r>
              <a:rPr spc="10" dirty="0"/>
              <a:t> </a:t>
            </a:r>
            <a:r>
              <a:rPr spc="-245" dirty="0"/>
              <a:t>membantu</a:t>
            </a:r>
            <a:r>
              <a:rPr spc="5" dirty="0"/>
              <a:t> </a:t>
            </a:r>
            <a:r>
              <a:rPr spc="-175" dirty="0"/>
              <a:t>pasien</a:t>
            </a:r>
            <a:r>
              <a:rPr spc="-20" dirty="0"/>
              <a:t> </a:t>
            </a:r>
            <a:r>
              <a:rPr spc="-10" dirty="0"/>
              <a:t>dalam </a:t>
            </a:r>
            <a:r>
              <a:rPr spc="-185" dirty="0"/>
              <a:t>meningkatkan</a:t>
            </a:r>
            <a:r>
              <a:rPr spc="5" dirty="0"/>
              <a:t> </a:t>
            </a:r>
            <a:r>
              <a:rPr spc="-75" dirty="0"/>
              <a:t>atau</a:t>
            </a:r>
            <a:r>
              <a:rPr spc="-10" dirty="0"/>
              <a:t> </a:t>
            </a:r>
            <a:r>
              <a:rPr spc="-190" dirty="0"/>
              <a:t>mempertahankan</a:t>
            </a:r>
            <a:r>
              <a:rPr spc="-25" dirty="0"/>
              <a:t> </a:t>
            </a:r>
            <a:r>
              <a:rPr spc="-70" dirty="0"/>
              <a:t>kesehatan </a:t>
            </a:r>
            <a:r>
              <a:rPr spc="-170" dirty="0"/>
              <a:t>mereka,</a:t>
            </a:r>
            <a:r>
              <a:rPr spc="25" dirty="0"/>
              <a:t> </a:t>
            </a:r>
            <a:r>
              <a:rPr spc="-245" dirty="0"/>
              <a:t>membantu</a:t>
            </a:r>
            <a:r>
              <a:rPr spc="15" dirty="0"/>
              <a:t> </a:t>
            </a:r>
            <a:r>
              <a:rPr spc="-190" dirty="0"/>
              <a:t>mencapai</a:t>
            </a:r>
            <a:r>
              <a:rPr spc="15" dirty="0"/>
              <a:t> </a:t>
            </a:r>
            <a:r>
              <a:rPr spc="-135" dirty="0"/>
              <a:t>perubahan</a:t>
            </a:r>
            <a:r>
              <a:rPr spc="-5" dirty="0"/>
              <a:t> </a:t>
            </a:r>
            <a:r>
              <a:rPr spc="-10" dirty="0"/>
              <a:t>spesifik </a:t>
            </a:r>
            <a:r>
              <a:rPr spc="-95" dirty="0"/>
              <a:t>dalam</a:t>
            </a:r>
            <a:r>
              <a:rPr spc="-65" dirty="0"/>
              <a:t> </a:t>
            </a:r>
            <a:r>
              <a:rPr spc="-100" dirty="0"/>
              <a:t>perilaku,</a:t>
            </a:r>
            <a:r>
              <a:rPr spc="-40" dirty="0"/>
              <a:t> </a:t>
            </a:r>
            <a:r>
              <a:rPr spc="-135" dirty="0"/>
              <a:t>perasaan</a:t>
            </a:r>
            <a:r>
              <a:rPr spc="-65" dirty="0"/>
              <a:t> </a:t>
            </a:r>
            <a:r>
              <a:rPr spc="-110" dirty="0"/>
              <a:t>dan</a:t>
            </a:r>
            <a:r>
              <a:rPr spc="-60" dirty="0"/>
              <a:t> </a:t>
            </a:r>
            <a:r>
              <a:rPr spc="-10" dirty="0"/>
              <a:t>fisiologi </a:t>
            </a:r>
            <a:r>
              <a:rPr spc="-215" dirty="0"/>
              <a:t>(Dochterman</a:t>
            </a:r>
            <a:r>
              <a:rPr spc="-25" dirty="0"/>
              <a:t> </a:t>
            </a:r>
            <a:r>
              <a:rPr dirty="0"/>
              <a:t>&amp;</a:t>
            </a:r>
            <a:r>
              <a:rPr spc="20" dirty="0"/>
              <a:t> </a:t>
            </a:r>
            <a:r>
              <a:rPr spc="-250" dirty="0"/>
              <a:t>Bulechek,</a:t>
            </a:r>
            <a:r>
              <a:rPr spc="15" dirty="0"/>
              <a:t> </a:t>
            </a:r>
            <a:r>
              <a:rPr dirty="0"/>
              <a:t>2004;</a:t>
            </a:r>
            <a:r>
              <a:rPr spc="-25" dirty="0"/>
              <a:t> </a:t>
            </a:r>
            <a:r>
              <a:rPr spc="-305" dirty="0"/>
              <a:t>Richman</a:t>
            </a:r>
            <a:r>
              <a:rPr spc="15" dirty="0"/>
              <a:t> </a:t>
            </a:r>
            <a:r>
              <a:rPr spc="-380" dirty="0"/>
              <a:t>S,</a:t>
            </a:r>
            <a:r>
              <a:rPr spc="5" dirty="0"/>
              <a:t> </a:t>
            </a:r>
            <a:r>
              <a:rPr spc="-10" dirty="0"/>
              <a:t>2010).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5693" y="1567637"/>
            <a:ext cx="7926705" cy="422783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32740" marR="344170" indent="-320040">
              <a:lnSpc>
                <a:spcPct val="90000"/>
              </a:lnSpc>
              <a:spcBef>
                <a:spcPts val="45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85" dirty="0">
                <a:latin typeface="Arial MT"/>
                <a:cs typeface="Arial MT"/>
              </a:rPr>
              <a:t>Salah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225" dirty="0">
                <a:latin typeface="Arial MT"/>
                <a:cs typeface="Arial MT"/>
              </a:rPr>
              <a:t>satu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yang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spc="-55" dirty="0">
                <a:latin typeface="Arial MT"/>
                <a:cs typeface="Arial MT"/>
              </a:rPr>
              <a:t>paling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55" dirty="0">
                <a:latin typeface="Arial MT"/>
                <a:cs typeface="Arial MT"/>
              </a:rPr>
              <a:t>awal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220" dirty="0">
                <a:latin typeface="Arial MT"/>
                <a:cs typeface="Arial MT"/>
              </a:rPr>
              <a:t>menyebutkan</a:t>
            </a:r>
            <a:r>
              <a:rPr sz="2900" spc="-10" dirty="0">
                <a:latin typeface="Arial MT"/>
                <a:cs typeface="Arial MT"/>
              </a:rPr>
              <a:t> terapi </a:t>
            </a:r>
            <a:r>
              <a:rPr sz="2900" spc="-295" dirty="0">
                <a:latin typeface="Arial MT"/>
                <a:cs typeface="Arial MT"/>
              </a:rPr>
              <a:t>musik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adalah</a:t>
            </a:r>
            <a:r>
              <a:rPr sz="2900" spc="-135" dirty="0">
                <a:latin typeface="Arial MT"/>
                <a:cs typeface="Arial MT"/>
              </a:rPr>
              <a:t> </a:t>
            </a:r>
            <a:r>
              <a:rPr sz="2900" spc="-80" dirty="0">
                <a:latin typeface="Arial MT"/>
                <a:cs typeface="Arial MT"/>
              </a:rPr>
              <a:t>Al-</a:t>
            </a:r>
            <a:r>
              <a:rPr sz="2900" spc="-110" dirty="0">
                <a:latin typeface="Arial MT"/>
                <a:cs typeface="Arial MT"/>
              </a:rPr>
              <a:t>Farabi,</a:t>
            </a:r>
            <a:r>
              <a:rPr sz="2900" spc="-85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yang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80" dirty="0">
                <a:latin typeface="Arial MT"/>
                <a:cs typeface="Arial MT"/>
              </a:rPr>
              <a:t>menggambarkan </a:t>
            </a:r>
            <a:r>
              <a:rPr sz="2900" spc="-65" dirty="0">
                <a:latin typeface="Arial MT"/>
                <a:cs typeface="Arial MT"/>
              </a:rPr>
              <a:t>efek</a:t>
            </a:r>
            <a:r>
              <a:rPr sz="2900" spc="-13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terapi</a:t>
            </a:r>
            <a:r>
              <a:rPr sz="2900" spc="-114" dirty="0">
                <a:latin typeface="Arial MT"/>
                <a:cs typeface="Arial MT"/>
              </a:rPr>
              <a:t> </a:t>
            </a:r>
            <a:r>
              <a:rPr sz="2900" spc="-295" dirty="0">
                <a:latin typeface="Arial MT"/>
                <a:cs typeface="Arial MT"/>
              </a:rPr>
              <a:t>musik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di</a:t>
            </a:r>
            <a:r>
              <a:rPr sz="2900" spc="-8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jiwa.</a:t>
            </a:r>
            <a:endParaRPr sz="2900">
              <a:latin typeface="Arial MT"/>
              <a:cs typeface="Arial MT"/>
            </a:endParaRPr>
          </a:p>
          <a:p>
            <a:pPr marL="332740" marR="509905" indent="-320040">
              <a:lnSpc>
                <a:spcPct val="9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85" dirty="0">
                <a:latin typeface="Arial MT"/>
                <a:cs typeface="Arial MT"/>
              </a:rPr>
              <a:t>Pada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abad</a:t>
            </a:r>
            <a:r>
              <a:rPr sz="2900" spc="-100" dirty="0">
                <a:latin typeface="Arial MT"/>
                <a:cs typeface="Arial MT"/>
              </a:rPr>
              <a:t> </a:t>
            </a:r>
            <a:r>
              <a:rPr sz="2900" spc="-145" dirty="0">
                <a:latin typeface="Arial MT"/>
                <a:cs typeface="Arial MT"/>
              </a:rPr>
              <a:t>ke-</a:t>
            </a:r>
            <a:r>
              <a:rPr sz="2900" spc="-20" dirty="0">
                <a:latin typeface="Arial MT"/>
                <a:cs typeface="Arial MT"/>
              </a:rPr>
              <a:t>17,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sarjana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Robert</a:t>
            </a:r>
            <a:r>
              <a:rPr sz="2900" spc="-35" dirty="0">
                <a:latin typeface="Arial MT"/>
                <a:cs typeface="Arial MT"/>
              </a:rPr>
              <a:t> Burton </a:t>
            </a:r>
            <a:r>
              <a:rPr sz="2900" spc="-95" dirty="0">
                <a:latin typeface="Arial MT"/>
                <a:cs typeface="Arial MT"/>
              </a:rPr>
              <a:t>dalam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b="1" i="1" u="sng" spc="-44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The</a:t>
            </a:r>
            <a:r>
              <a:rPr sz="2900" b="1" i="1" u="sng" spc="-30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900" b="1" i="1" u="sng" spc="-350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Anatomy</a:t>
            </a:r>
            <a:r>
              <a:rPr sz="2900" b="1" i="1" u="sng" spc="-4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900" b="1" i="1" u="sng" spc="-30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of</a:t>
            </a:r>
            <a:r>
              <a:rPr sz="2900" b="1" i="1" u="sng" spc="250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900" b="1" i="1" u="sng" spc="-33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Melancholy</a:t>
            </a:r>
            <a:r>
              <a:rPr sz="2900" b="1" i="1" spc="-45" dirty="0">
                <a:solidFill>
                  <a:srgbClr val="F7B615"/>
                </a:solidFill>
                <a:latin typeface="Arial"/>
                <a:cs typeface="Arial"/>
              </a:rPr>
              <a:t> </a:t>
            </a:r>
            <a:r>
              <a:rPr sz="2900" spc="-50" dirty="0">
                <a:latin typeface="Arial MT"/>
                <a:cs typeface="Arial MT"/>
              </a:rPr>
              <a:t>berpendapat </a:t>
            </a:r>
            <a:r>
              <a:rPr sz="2900" spc="-125" dirty="0">
                <a:latin typeface="Arial MT"/>
                <a:cs typeface="Arial MT"/>
              </a:rPr>
              <a:t>bahwa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295" dirty="0">
                <a:latin typeface="Arial MT"/>
                <a:cs typeface="Arial MT"/>
              </a:rPr>
              <a:t>musik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dan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u="sng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 MT"/>
                <a:cs typeface="Arial MT"/>
                <a:hlinkClick r:id="rId3"/>
              </a:rPr>
              <a:t>tari</a:t>
            </a:r>
            <a:r>
              <a:rPr sz="2900" spc="-65" dirty="0">
                <a:solidFill>
                  <a:srgbClr val="F7B615"/>
                </a:solidFill>
                <a:latin typeface="Arial MT"/>
                <a:cs typeface="Arial MT"/>
              </a:rPr>
              <a:t> </a:t>
            </a:r>
            <a:r>
              <a:rPr sz="2900" spc="-155" dirty="0">
                <a:latin typeface="Arial MT"/>
                <a:cs typeface="Arial MT"/>
              </a:rPr>
              <a:t>sangat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30" dirty="0">
                <a:latin typeface="Arial MT"/>
                <a:cs typeface="Arial MT"/>
              </a:rPr>
              <a:t>penting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dalam </a:t>
            </a:r>
            <a:r>
              <a:rPr sz="2900" spc="-140" dirty="0">
                <a:latin typeface="Arial MT"/>
                <a:cs typeface="Arial MT"/>
              </a:rPr>
              <a:t>mengobati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penyakit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mental,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30" dirty="0">
                <a:latin typeface="Arial MT"/>
                <a:cs typeface="Arial MT"/>
              </a:rPr>
              <a:t>terutama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u="sng" spc="-13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 MT"/>
                <a:cs typeface="Arial MT"/>
                <a:hlinkClick r:id="rId4"/>
              </a:rPr>
              <a:t>melankoli</a:t>
            </a:r>
            <a:r>
              <a:rPr sz="2900" spc="-135" dirty="0">
                <a:latin typeface="Arial MT"/>
                <a:cs typeface="Arial MT"/>
              </a:rPr>
              <a:t>.</a:t>
            </a:r>
            <a:endParaRPr sz="2900">
              <a:latin typeface="Arial MT"/>
              <a:cs typeface="Arial MT"/>
            </a:endParaRPr>
          </a:p>
          <a:p>
            <a:pPr marL="332740" marR="5080" indent="-320040">
              <a:lnSpc>
                <a:spcPts val="3130"/>
              </a:lnSpc>
              <a:spcBef>
                <a:spcPts val="76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75" dirty="0">
                <a:latin typeface="Arial MT"/>
                <a:cs typeface="Arial MT"/>
              </a:rPr>
              <a:t>Dr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Michael</a:t>
            </a:r>
            <a:r>
              <a:rPr sz="2900" spc="-60" dirty="0">
                <a:latin typeface="Arial MT"/>
                <a:cs typeface="Arial MT"/>
              </a:rPr>
              <a:t> </a:t>
            </a:r>
            <a:r>
              <a:rPr sz="2900" spc="-325" dirty="0">
                <a:latin typeface="Arial MT"/>
                <a:cs typeface="Arial MT"/>
              </a:rPr>
              <a:t>J.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80" dirty="0">
                <a:latin typeface="Arial MT"/>
                <a:cs typeface="Arial MT"/>
              </a:rPr>
              <a:t>Crawford</a:t>
            </a:r>
            <a:r>
              <a:rPr sz="2900" spc="-114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(2006)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dan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135" dirty="0">
                <a:latin typeface="Arial MT"/>
                <a:cs typeface="Arial MT"/>
              </a:rPr>
              <a:t>koleganya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30" dirty="0">
                <a:latin typeface="Arial MT"/>
                <a:cs typeface="Arial MT"/>
              </a:rPr>
              <a:t>juga </a:t>
            </a:r>
            <a:r>
              <a:rPr sz="2900" spc="-280" dirty="0">
                <a:latin typeface="Arial MT"/>
                <a:cs typeface="Arial MT"/>
              </a:rPr>
              <a:t>menemukan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bahwa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terapi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295" dirty="0">
                <a:latin typeface="Arial MT"/>
                <a:cs typeface="Arial MT"/>
              </a:rPr>
              <a:t>musik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250" dirty="0">
                <a:latin typeface="Arial MT"/>
                <a:cs typeface="Arial MT"/>
              </a:rPr>
              <a:t>membantu</a:t>
            </a:r>
            <a:r>
              <a:rPr sz="2900" spc="-10" dirty="0">
                <a:latin typeface="Arial MT"/>
                <a:cs typeface="Arial MT"/>
              </a:rPr>
              <a:t> pasien </a:t>
            </a:r>
            <a:r>
              <a:rPr sz="2900" spc="-55" dirty="0">
                <a:latin typeface="Arial MT"/>
                <a:cs typeface="Arial MT"/>
              </a:rPr>
              <a:t>skizofrenia.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9143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392" y="49020"/>
            <a:ext cx="11630608" cy="14725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239141" rIns="0" bIns="0" rtlCol="0" anchor="ctr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3600" spc="-280" dirty="0">
                <a:latin typeface="Arial MT"/>
                <a:cs typeface="Arial MT"/>
              </a:rPr>
              <a:t>Pengertian</a:t>
            </a:r>
            <a:r>
              <a:rPr sz="3600" spc="-25" dirty="0">
                <a:latin typeface="Arial MT"/>
                <a:cs typeface="Arial MT"/>
              </a:rPr>
              <a:t> </a:t>
            </a:r>
            <a:r>
              <a:rPr sz="3600" spc="-254" dirty="0" err="1">
                <a:latin typeface="Arial MT"/>
                <a:cs typeface="Arial MT"/>
              </a:rPr>
              <a:t>Terapi</a:t>
            </a:r>
            <a:r>
              <a:rPr sz="3600" spc="-5" dirty="0">
                <a:latin typeface="Arial MT"/>
                <a:cs typeface="Arial MT"/>
              </a:rPr>
              <a:t> </a:t>
            </a:r>
            <a:r>
              <a:rPr sz="3600" spc="-135" dirty="0" err="1">
                <a:latin typeface="Arial MT"/>
                <a:cs typeface="Arial MT"/>
              </a:rPr>
              <a:t>Modalitas</a:t>
            </a:r>
            <a:r>
              <a:rPr lang="en-US" sz="3600" spc="-135" dirty="0">
                <a:latin typeface="Arial MT"/>
                <a:cs typeface="Arial MT"/>
              </a:rPr>
              <a:t> </a:t>
            </a:r>
            <a:r>
              <a:rPr lang="en-ID" sz="3600" dirty="0">
                <a:latin typeface="Arial MT"/>
                <a:cs typeface="Arial MT"/>
              </a:rPr>
              <a:t>(</a:t>
            </a:r>
            <a:r>
              <a:rPr lang="en-ID" sz="3600" spc="-120" dirty="0">
                <a:latin typeface="Arial MT"/>
                <a:cs typeface="Arial MT"/>
              </a:rPr>
              <a:t> </a:t>
            </a:r>
            <a:r>
              <a:rPr lang="en-ID" sz="3600" spc="-254" dirty="0" err="1">
                <a:latin typeface="Arial MT"/>
                <a:cs typeface="Arial MT"/>
              </a:rPr>
              <a:t>Perko</a:t>
            </a:r>
            <a:r>
              <a:rPr lang="en-ID" sz="3600" spc="-20" dirty="0">
                <a:latin typeface="Arial MT"/>
                <a:cs typeface="Arial MT"/>
              </a:rPr>
              <a:t> </a:t>
            </a:r>
            <a:r>
              <a:rPr lang="en-ID" sz="3600" dirty="0">
                <a:latin typeface="Arial MT"/>
                <a:cs typeface="Arial MT"/>
              </a:rPr>
              <a:t>&amp;</a:t>
            </a:r>
            <a:r>
              <a:rPr lang="en-ID" sz="3600" spc="-55" dirty="0">
                <a:latin typeface="Arial MT"/>
                <a:cs typeface="Arial MT"/>
              </a:rPr>
              <a:t> </a:t>
            </a:r>
            <a:r>
              <a:rPr lang="en-ID" sz="3600" spc="-160" dirty="0" err="1">
                <a:latin typeface="Arial MT"/>
                <a:cs typeface="Arial MT"/>
              </a:rPr>
              <a:t>Kreigh</a:t>
            </a:r>
            <a:r>
              <a:rPr lang="en-ID" sz="3600" spc="-160" dirty="0">
                <a:latin typeface="Arial MT"/>
                <a:cs typeface="Arial MT"/>
              </a:rPr>
              <a:t>,</a:t>
            </a:r>
            <a:r>
              <a:rPr lang="en-ID" sz="3600" spc="-60" dirty="0">
                <a:latin typeface="Arial MT"/>
                <a:cs typeface="Arial MT"/>
              </a:rPr>
              <a:t> </a:t>
            </a:r>
            <a:r>
              <a:rPr lang="en-ID" sz="3600" spc="-10" dirty="0">
                <a:latin typeface="Arial MT"/>
                <a:cs typeface="Arial MT"/>
              </a:rPr>
              <a:t>1988)</a:t>
            </a:r>
            <a:br>
              <a:rPr lang="en-ID" sz="4400" dirty="0">
                <a:latin typeface="Arial MT"/>
                <a:cs typeface="Arial MT"/>
              </a:rPr>
            </a:br>
            <a:endParaRPr spc="-135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0117" y="2140040"/>
            <a:ext cx="7674756" cy="2860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53695" marR="5080" indent="-341630" algn="just">
              <a:lnSpc>
                <a:spcPct val="80000"/>
              </a:lnSpc>
              <a:spcBef>
                <a:spcPts val="735"/>
              </a:spcBef>
              <a:buClr>
                <a:srgbClr val="FFCC00"/>
              </a:buClr>
              <a:buSzPct val="59375"/>
              <a:buFont typeface="Wingdings"/>
              <a:buChar char=""/>
              <a:tabLst>
                <a:tab pos="353695" algn="l"/>
                <a:tab pos="2835275" algn="l"/>
              </a:tabLst>
            </a:pPr>
            <a:r>
              <a:rPr lang="en-ID" sz="3200" spc="-175" dirty="0" err="1">
                <a:latin typeface="Arial MT"/>
                <a:cs typeface="Arial MT"/>
              </a:rPr>
              <a:t>Terapi</a:t>
            </a:r>
            <a:r>
              <a:rPr lang="en-ID" sz="3200" spc="-50" dirty="0">
                <a:latin typeface="Arial MT"/>
                <a:cs typeface="Arial MT"/>
              </a:rPr>
              <a:t> </a:t>
            </a:r>
            <a:r>
              <a:rPr lang="en-ID" sz="3200" spc="-125" dirty="0">
                <a:latin typeface="Arial MT"/>
                <a:cs typeface="Arial MT"/>
              </a:rPr>
              <a:t>yang</a:t>
            </a:r>
            <a:r>
              <a:rPr lang="en-ID" sz="3200" spc="-95" dirty="0">
                <a:latin typeface="Arial MT"/>
                <a:cs typeface="Arial MT"/>
              </a:rPr>
              <a:t> </a:t>
            </a:r>
            <a:r>
              <a:rPr lang="en-ID" sz="3200" spc="-95" dirty="0" err="1">
                <a:latin typeface="Arial MT"/>
                <a:cs typeface="Arial MT"/>
              </a:rPr>
              <a:t>diberikan</a:t>
            </a:r>
            <a:r>
              <a:rPr lang="en-ID" sz="3200" spc="-75" dirty="0">
                <a:latin typeface="Arial MT"/>
                <a:cs typeface="Arial MT"/>
              </a:rPr>
              <a:t> </a:t>
            </a:r>
            <a:r>
              <a:rPr lang="en-ID" sz="3200" spc="-105" dirty="0" err="1">
                <a:latin typeface="Arial MT"/>
                <a:cs typeface="Arial MT"/>
              </a:rPr>
              <a:t>dalam</a:t>
            </a:r>
            <a:r>
              <a:rPr lang="en-ID" sz="3200" spc="-65" dirty="0">
                <a:latin typeface="Arial MT"/>
                <a:cs typeface="Arial MT"/>
              </a:rPr>
              <a:t> </a:t>
            </a:r>
            <a:r>
              <a:rPr lang="en-ID" sz="3200" spc="-10" dirty="0" err="1">
                <a:latin typeface="Arial MT"/>
                <a:cs typeface="Arial MT"/>
              </a:rPr>
              <a:t>upaya</a:t>
            </a:r>
            <a:r>
              <a:rPr lang="en-ID" sz="3200" spc="-10" dirty="0">
                <a:latin typeface="Arial MT"/>
                <a:cs typeface="Arial MT"/>
              </a:rPr>
              <a:t> </a:t>
            </a:r>
            <a:r>
              <a:rPr lang="en-ID" sz="3200" spc="-254" dirty="0" err="1">
                <a:solidFill>
                  <a:srgbClr val="FF0000"/>
                </a:solidFill>
                <a:latin typeface="Arial MT"/>
                <a:cs typeface="Arial MT"/>
              </a:rPr>
              <a:t>mengubah</a:t>
            </a:r>
            <a:r>
              <a:rPr lang="en-ID" sz="32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D" sz="3200" spc="-105" dirty="0" err="1">
                <a:solidFill>
                  <a:srgbClr val="FF0000"/>
                </a:solidFill>
                <a:latin typeface="Arial MT"/>
                <a:cs typeface="Arial MT"/>
              </a:rPr>
              <a:t>perilaku</a:t>
            </a:r>
            <a:r>
              <a:rPr lang="en-ID" sz="32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D" sz="3200" spc="-185" dirty="0">
                <a:solidFill>
                  <a:srgbClr val="FF0000"/>
                </a:solidFill>
                <a:latin typeface="Arial MT"/>
                <a:cs typeface="Arial MT"/>
              </a:rPr>
              <a:t>mal</a:t>
            </a:r>
            <a:r>
              <a:rPr lang="en-ID" sz="32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D" sz="3200" dirty="0" err="1">
                <a:solidFill>
                  <a:srgbClr val="FF0000"/>
                </a:solidFill>
                <a:latin typeface="Arial MT"/>
                <a:cs typeface="Arial MT"/>
              </a:rPr>
              <a:t>adaptif</a:t>
            </a:r>
            <a:r>
              <a:rPr lang="en-ID" sz="3200" spc="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D" sz="3200" spc="-120" dirty="0" err="1">
                <a:solidFill>
                  <a:srgbClr val="FF0000"/>
                </a:solidFill>
                <a:latin typeface="Arial MT"/>
                <a:cs typeface="Arial MT"/>
              </a:rPr>
              <a:t>menjadi</a:t>
            </a:r>
            <a:r>
              <a:rPr lang="en-ID" sz="3200" spc="-1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D" sz="3200" spc="-105" dirty="0" err="1">
                <a:solidFill>
                  <a:srgbClr val="FF0000"/>
                </a:solidFill>
                <a:latin typeface="Arial MT"/>
                <a:cs typeface="Arial MT"/>
              </a:rPr>
              <a:t>perilaku</a:t>
            </a:r>
            <a:r>
              <a:rPr lang="en-ID" sz="32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D" sz="3200" spc="-10" dirty="0" err="1">
                <a:solidFill>
                  <a:srgbClr val="FF0000"/>
                </a:solidFill>
                <a:latin typeface="Arial MT"/>
                <a:cs typeface="Arial MT"/>
              </a:rPr>
              <a:t>adaptif</a:t>
            </a:r>
            <a:endParaRPr lang="en-ID" sz="32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353695" marR="5080" indent="-341630" algn="just">
              <a:lnSpc>
                <a:spcPct val="80000"/>
              </a:lnSpc>
              <a:spcBef>
                <a:spcPts val="735"/>
              </a:spcBef>
              <a:buClr>
                <a:srgbClr val="FFCC00"/>
              </a:buClr>
              <a:buSzPct val="59375"/>
              <a:buFont typeface="Wingdings"/>
              <a:buChar char=""/>
              <a:tabLst>
                <a:tab pos="353695" algn="l"/>
                <a:tab pos="2835275" algn="l"/>
              </a:tabLst>
            </a:pPr>
            <a:r>
              <a:rPr sz="3200" spc="-270" dirty="0" err="1">
                <a:latin typeface="Arial MT"/>
                <a:cs typeface="Arial MT"/>
              </a:rPr>
              <a:t>Suatu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310" dirty="0">
                <a:latin typeface="Arial MT"/>
                <a:cs typeface="Arial MT"/>
              </a:rPr>
              <a:t>sistem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terapi</a:t>
            </a:r>
            <a:r>
              <a:rPr sz="3200" spc="-145" dirty="0">
                <a:latin typeface="Arial MT"/>
                <a:cs typeface="Arial MT"/>
              </a:rPr>
              <a:t> </a:t>
            </a:r>
            <a:r>
              <a:rPr sz="3200" spc="-229" dirty="0">
                <a:latin typeface="Arial MT"/>
                <a:cs typeface="Arial MT"/>
              </a:rPr>
              <a:t>psikis</a:t>
            </a:r>
            <a:r>
              <a:rPr sz="3200" spc="-20" dirty="0">
                <a:latin typeface="Arial MT"/>
                <a:cs typeface="Arial MT"/>
              </a:rPr>
              <a:t> yang </a:t>
            </a:r>
            <a:r>
              <a:rPr sz="3200" spc="-190" dirty="0">
                <a:latin typeface="Arial MT"/>
                <a:cs typeface="Arial MT"/>
              </a:rPr>
              <a:t>keberhasilannya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spc="-180" dirty="0">
                <a:latin typeface="Arial MT"/>
                <a:cs typeface="Arial MT"/>
              </a:rPr>
              <a:t>sangat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tergantung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pada </a:t>
            </a:r>
            <a:r>
              <a:rPr sz="3200" spc="-100" dirty="0">
                <a:latin typeface="Arial MT"/>
                <a:cs typeface="Arial MT"/>
              </a:rPr>
              <a:t>adanya</a:t>
            </a:r>
            <a:r>
              <a:rPr sz="3200" spc="-125" dirty="0">
                <a:latin typeface="Arial MT"/>
                <a:cs typeface="Arial MT"/>
              </a:rPr>
              <a:t> </a:t>
            </a:r>
            <a:r>
              <a:rPr sz="3200" spc="-254" dirty="0">
                <a:latin typeface="Arial MT"/>
                <a:cs typeface="Arial MT"/>
              </a:rPr>
              <a:t>komunikasi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85" dirty="0">
                <a:latin typeface="Arial MT"/>
                <a:cs typeface="Arial MT"/>
              </a:rPr>
              <a:t>atau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-105" dirty="0">
                <a:latin typeface="Arial MT"/>
                <a:cs typeface="Arial MT"/>
              </a:rPr>
              <a:t>perilaku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-90" dirty="0">
                <a:latin typeface="Arial MT"/>
                <a:cs typeface="Arial MT"/>
              </a:rPr>
              <a:t>timbal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balik </a:t>
            </a:r>
            <a:r>
              <a:rPr sz="3200" spc="-70" dirty="0">
                <a:latin typeface="Arial MT"/>
                <a:cs typeface="Arial MT"/>
              </a:rPr>
              <a:t>antara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pasien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14" dirty="0">
                <a:latin typeface="Arial MT"/>
                <a:cs typeface="Arial MT"/>
              </a:rPr>
              <a:t>dan</a:t>
            </a:r>
            <a:r>
              <a:rPr sz="3200" spc="-105" dirty="0">
                <a:latin typeface="Arial MT"/>
                <a:cs typeface="Arial MT"/>
              </a:rPr>
              <a:t> </a:t>
            </a:r>
            <a:r>
              <a:rPr sz="3200" spc="-10" dirty="0" err="1">
                <a:latin typeface="Arial MT"/>
                <a:cs typeface="Arial MT"/>
              </a:rPr>
              <a:t>terapis</a:t>
            </a:r>
            <a:endParaRPr sz="3200" dirty="0">
              <a:latin typeface="Arial MT"/>
              <a:cs typeface="Arial MT"/>
            </a:endParaRPr>
          </a:p>
        </p:txBody>
      </p:sp>
      <p:pic>
        <p:nvPicPr>
          <p:cNvPr id="3074" name="Picture 2" descr="Image result for adaptif mal adaptif ">
            <a:extLst>
              <a:ext uri="{FF2B5EF4-FFF2-40B4-BE49-F238E27FC236}">
                <a16:creationId xmlns:a16="http://schemas.microsoft.com/office/drawing/2014/main" id="{B4CB31AD-8FF8-EC33-DB22-DBF28C6E8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225" y="2314575"/>
            <a:ext cx="19812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1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9143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9143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EAE4-D6B6-8A90-6E49-5354D677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/>
              <a:t>ECT (</a:t>
            </a:r>
            <a:r>
              <a:rPr lang="en-ID" dirty="0" err="1"/>
              <a:t>Elektro</a:t>
            </a:r>
            <a:r>
              <a:rPr lang="en-ID" dirty="0"/>
              <a:t> </a:t>
            </a:r>
            <a:r>
              <a:rPr lang="en-ID" dirty="0" err="1"/>
              <a:t>Counvulsy</a:t>
            </a:r>
            <a:r>
              <a:rPr lang="en-ID" dirty="0"/>
              <a:t> </a:t>
            </a:r>
            <a:r>
              <a:rPr lang="en-ID" dirty="0" err="1"/>
              <a:t>Therapi</a:t>
            </a:r>
            <a:r>
              <a:rPr lang="en-ID" dirty="0"/>
              <a:t>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24354-6498-9529-23DF-41776CAF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ECT (</a:t>
            </a:r>
            <a:r>
              <a:rPr lang="en-ID" dirty="0" err="1"/>
              <a:t>Elektro</a:t>
            </a:r>
            <a:r>
              <a:rPr lang="en-ID" dirty="0"/>
              <a:t> </a:t>
            </a:r>
            <a:r>
              <a:rPr lang="en-ID" dirty="0" err="1"/>
              <a:t>Counvulsy</a:t>
            </a:r>
            <a:r>
              <a:rPr lang="en-ID" dirty="0"/>
              <a:t> </a:t>
            </a:r>
            <a:r>
              <a:rPr lang="en-ID" dirty="0" err="1"/>
              <a:t>Therapi</a:t>
            </a:r>
            <a:r>
              <a:rPr lang="en-ID" dirty="0"/>
              <a:t> )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kejang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ECT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terapi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psikiatri</a:t>
            </a:r>
            <a:r>
              <a:rPr lang="en-ID" dirty="0"/>
              <a:t>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depresi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, </a:t>
            </a:r>
            <a:r>
              <a:rPr lang="en-ID" dirty="0" err="1"/>
              <a:t>obsesif</a:t>
            </a:r>
            <a:r>
              <a:rPr lang="en-ID" dirty="0"/>
              <a:t> </a:t>
            </a:r>
            <a:r>
              <a:rPr lang="en-ID" dirty="0" err="1"/>
              <a:t>kompulsif</a:t>
            </a:r>
            <a:r>
              <a:rPr lang="en-ID" dirty="0"/>
              <a:t>, </a:t>
            </a:r>
            <a:r>
              <a:rPr lang="en-ID" dirty="0" err="1"/>
              <a:t>skizofrenia</a:t>
            </a:r>
            <a:r>
              <a:rPr lang="en-ID" dirty="0"/>
              <a:t> dan </a:t>
            </a:r>
            <a:r>
              <a:rPr lang="en-ID" dirty="0" err="1"/>
              <a:t>gangguan</a:t>
            </a:r>
            <a:r>
              <a:rPr lang="en-ID" dirty="0"/>
              <a:t> bipolar.</a:t>
            </a:r>
          </a:p>
        </p:txBody>
      </p:sp>
    </p:spTree>
    <p:extLst>
      <p:ext uri="{BB962C8B-B14F-4D97-AF65-F5344CB8AC3E}">
        <p14:creationId xmlns:p14="http://schemas.microsoft.com/office/powerpoint/2010/main" val="636510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2FC31-7D24-61B6-75AE-7E93E7025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3" t="21633" r="28903" b="21225"/>
          <a:stretch/>
        </p:blipFill>
        <p:spPr>
          <a:xfrm>
            <a:off x="410547" y="307910"/>
            <a:ext cx="5850294" cy="3918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6FEBD-C17C-9B3F-7C60-EEC60B65C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78" t="30612" r="28980" b="26394"/>
          <a:stretch/>
        </p:blipFill>
        <p:spPr>
          <a:xfrm>
            <a:off x="6260841" y="480527"/>
            <a:ext cx="5747658" cy="29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64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EAE4-D6B6-8A90-6E49-5354D677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/>
              <a:t>TERAPI OKUPASI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24354-6498-9529-23DF-41776CAF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ECT (</a:t>
            </a:r>
            <a:r>
              <a:rPr lang="en-ID" dirty="0" err="1"/>
              <a:t>Elektro</a:t>
            </a:r>
            <a:r>
              <a:rPr lang="en-ID" dirty="0"/>
              <a:t> </a:t>
            </a:r>
            <a:r>
              <a:rPr lang="en-ID" dirty="0" err="1"/>
              <a:t>Counvulsy</a:t>
            </a:r>
            <a:r>
              <a:rPr lang="en-ID" dirty="0"/>
              <a:t> </a:t>
            </a:r>
            <a:r>
              <a:rPr lang="en-ID" dirty="0" err="1"/>
              <a:t>Therapi</a:t>
            </a:r>
            <a:r>
              <a:rPr lang="en-ID" dirty="0"/>
              <a:t> )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kejang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ECT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terapi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psikiatri</a:t>
            </a:r>
            <a:r>
              <a:rPr lang="en-ID" dirty="0"/>
              <a:t>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depresi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, </a:t>
            </a:r>
            <a:r>
              <a:rPr lang="en-ID" dirty="0" err="1"/>
              <a:t>obsesif</a:t>
            </a:r>
            <a:r>
              <a:rPr lang="en-ID" dirty="0"/>
              <a:t> </a:t>
            </a:r>
            <a:r>
              <a:rPr lang="en-ID" dirty="0" err="1"/>
              <a:t>kompulsif</a:t>
            </a:r>
            <a:r>
              <a:rPr lang="en-ID" dirty="0"/>
              <a:t>, </a:t>
            </a:r>
            <a:r>
              <a:rPr lang="en-ID" dirty="0" err="1"/>
              <a:t>skizofrenia</a:t>
            </a:r>
            <a:r>
              <a:rPr lang="en-ID" dirty="0"/>
              <a:t> dan </a:t>
            </a:r>
            <a:r>
              <a:rPr lang="en-ID" dirty="0" err="1"/>
              <a:t>gangguan</a:t>
            </a:r>
            <a:r>
              <a:rPr lang="en-ID" dirty="0"/>
              <a:t> bipolar.</a:t>
            </a:r>
          </a:p>
        </p:txBody>
      </p:sp>
    </p:spTree>
    <p:extLst>
      <p:ext uri="{BB962C8B-B14F-4D97-AF65-F5344CB8AC3E}">
        <p14:creationId xmlns:p14="http://schemas.microsoft.com/office/powerpoint/2010/main" val="3633777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0099-2A5D-41C8-5E0B-DEE9F23F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Apakah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tujuan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pelayanan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terapi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okupasi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?</a:t>
            </a:r>
            <a:b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17D7B-FF2F-49B4-A694-5BC8CBA39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1. 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Meningkatkan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kemandirian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pasien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dalam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mengerjakan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AKS (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Aktivitas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Kehidupan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Sehari-hari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)</a:t>
            </a: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2. 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Meningkatkan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kemandirian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pasien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dalam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produktivitas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/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bekerja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3. 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Meningkatkan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kemandirian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pasien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dalam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leisure/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pemanfaatan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waktu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luang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96951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6CB7-2F9E-3C63-D1C6-DBE46DF9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Okupasi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Terapi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menangani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berbagai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ketrampilan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diantaranya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:</a:t>
            </a:r>
            <a:b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00D83-2D19-6A0B-FE3C-43F40C627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D" b="0" i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1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Merawat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diri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sendiri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seperti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toilet training,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memakai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baju,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menggosok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gigi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menyisir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rambut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.</a:t>
            </a: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2. 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Kemampuan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Motorik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Halus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seperti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kemampuan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memegang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pensil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3. 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Kemampuan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Motorik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Kasar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seperti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berjalan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menaiki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tangga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atau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naik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sepeda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4. 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Kemampuan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Persepsi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.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Seperti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membedakan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warna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bentuk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dan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ukuran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besar-kecil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5. 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Kepekaan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Tubuh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Terhadap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Diri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Sendiri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seperti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rambut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menempel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di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kepala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atau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lengan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ada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di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samping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badan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bagian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atas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6. 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Kemampuan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Visual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untuk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membaca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dan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menulis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67045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56A2-94A2-E6C2-5C48-6EBB2F1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Rehabilitasi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5540-6776-8A2C-5649-EC205845B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Terapi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rehabilitasi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merupakan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tindakan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sosial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edukasi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perilaku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meningkatkan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fungsi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kehidupan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orang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gangguan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jiwa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(ODGJ) dan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berguna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proses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penyembuhan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 </a:t>
            </a:r>
          </a:p>
          <a:p>
            <a:pPr algn="just"/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Berbagai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tindakan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berupa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terapi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dikemas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berguna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meningkatkan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fungsi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hidup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ODGJ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secara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optimal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sehingga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mereka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dapat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hidup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belajar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dan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bekerja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di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lingkungan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masyarakat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 </a:t>
            </a:r>
          </a:p>
          <a:p>
            <a:pPr algn="just"/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Tujuan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dilakukan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terapi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rehabilitasi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ini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mengupayakan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ODGJ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mampu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melakukan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aktivitas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kehidupan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sehari-hari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secara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mandiri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terdiri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dari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keterampilan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hidup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(</a:t>
            </a:r>
            <a:r>
              <a:rPr lang="en-ID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living skills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),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keterampilan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belajar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(</a:t>
            </a:r>
            <a:r>
              <a:rPr lang="en-ID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learning skills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) dan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keterampilan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bekerja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(</a:t>
            </a:r>
            <a:r>
              <a:rPr lang="en-ID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working skills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). </a:t>
            </a:r>
          </a:p>
          <a:p>
            <a:pPr algn="just"/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Terapi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Rehabilitasi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dapat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meningkatkan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keterampilan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dan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memberdayakan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pasien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gangguan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sudah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mandiri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sehingga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produktif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kembali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serta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kualitas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hidup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semakin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meningkat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 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9782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3223" y="1591183"/>
            <a:ext cx="3537585" cy="9398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9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z="6000" spc="-420" dirty="0">
                <a:solidFill>
                  <a:srgbClr val="000000"/>
                </a:solidFill>
                <a:latin typeface="Arial MT"/>
                <a:cs typeface="Arial MT"/>
              </a:rPr>
              <a:t>erimakas</a:t>
            </a:r>
            <a:r>
              <a:rPr sz="6000" spc="-40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6000" spc="-409" dirty="0">
                <a:solidFill>
                  <a:srgbClr val="000000"/>
                </a:solidFill>
                <a:latin typeface="Arial MT"/>
                <a:cs typeface="Arial MT"/>
              </a:rPr>
              <a:t>h</a:t>
            </a:r>
            <a:endParaRPr sz="6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11251"/>
            <a:ext cx="12279085" cy="697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580" dirty="0">
                <a:latin typeface="Arial MT"/>
                <a:cs typeface="Arial MT"/>
              </a:rPr>
              <a:t>PRINSIP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509" dirty="0">
                <a:latin typeface="Arial MT"/>
                <a:cs typeface="Arial MT"/>
              </a:rPr>
              <a:t>PELAKSANAAN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4491" y="1858379"/>
            <a:ext cx="9825399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5080" indent="-341630">
              <a:spcBef>
                <a:spcPts val="95"/>
              </a:spcBef>
              <a:buClr>
                <a:srgbClr val="FFCC00"/>
              </a:buClr>
              <a:buSzPct val="60000"/>
              <a:buFont typeface="Wingdings"/>
              <a:buChar char=""/>
              <a:tabLst>
                <a:tab pos="353695" algn="l"/>
              </a:tabLst>
            </a:pPr>
            <a:r>
              <a:rPr sz="4000" spc="-235" dirty="0">
                <a:latin typeface="Arial MT"/>
                <a:cs typeface="Arial MT"/>
              </a:rPr>
              <a:t>Perawat</a:t>
            </a:r>
            <a:r>
              <a:rPr sz="4000" spc="-45" dirty="0">
                <a:latin typeface="Arial MT"/>
                <a:cs typeface="Arial MT"/>
              </a:rPr>
              <a:t> </a:t>
            </a:r>
            <a:r>
              <a:rPr sz="4000" spc="-160" dirty="0">
                <a:latin typeface="Arial MT"/>
                <a:cs typeface="Arial MT"/>
              </a:rPr>
              <a:t>sebagai</a:t>
            </a:r>
            <a:r>
              <a:rPr sz="4000" spc="-75" dirty="0">
                <a:latin typeface="Arial MT"/>
                <a:cs typeface="Arial MT"/>
              </a:rPr>
              <a:t> </a:t>
            </a:r>
            <a:r>
              <a:rPr sz="4000" spc="-10" dirty="0">
                <a:latin typeface="Arial MT"/>
                <a:cs typeface="Arial MT"/>
              </a:rPr>
              <a:t>terapis </a:t>
            </a:r>
            <a:r>
              <a:rPr sz="4000" spc="-235" dirty="0">
                <a:latin typeface="Arial MT"/>
                <a:cs typeface="Arial MT"/>
              </a:rPr>
              <a:t>menjadikan</a:t>
            </a:r>
            <a:r>
              <a:rPr sz="4000" spc="-45" dirty="0">
                <a:latin typeface="Arial MT"/>
                <a:cs typeface="Arial MT"/>
              </a:rPr>
              <a:t> </a:t>
            </a:r>
            <a:r>
              <a:rPr sz="4000" spc="-245" dirty="0">
                <a:latin typeface="Arial MT"/>
                <a:cs typeface="Arial MT"/>
              </a:rPr>
              <a:t>potensi</a:t>
            </a:r>
            <a:r>
              <a:rPr sz="4000" spc="-35" dirty="0">
                <a:latin typeface="Arial MT"/>
                <a:cs typeface="Arial MT"/>
              </a:rPr>
              <a:t> </a:t>
            </a:r>
            <a:r>
              <a:rPr sz="4000" spc="-150" dirty="0">
                <a:latin typeface="Arial MT"/>
                <a:cs typeface="Arial MT"/>
              </a:rPr>
              <a:t>yang</a:t>
            </a:r>
            <a:r>
              <a:rPr sz="4000" spc="-35" dirty="0">
                <a:latin typeface="Arial MT"/>
                <a:cs typeface="Arial MT"/>
              </a:rPr>
              <a:t> </a:t>
            </a:r>
            <a:r>
              <a:rPr sz="4000" spc="-105" dirty="0">
                <a:latin typeface="Arial MT"/>
                <a:cs typeface="Arial MT"/>
              </a:rPr>
              <a:t>dimiliki </a:t>
            </a:r>
            <a:r>
              <a:rPr sz="4000" spc="-260" dirty="0">
                <a:latin typeface="Arial MT"/>
                <a:cs typeface="Arial MT"/>
              </a:rPr>
              <a:t>pasien</a:t>
            </a:r>
            <a:r>
              <a:rPr sz="4000" spc="-20" dirty="0">
                <a:latin typeface="Arial MT"/>
                <a:cs typeface="Arial MT"/>
              </a:rPr>
              <a:t> </a:t>
            </a:r>
            <a:r>
              <a:rPr sz="4000" spc="-155" dirty="0">
                <a:latin typeface="Arial MT"/>
                <a:cs typeface="Arial MT"/>
              </a:rPr>
              <a:t>sebagai</a:t>
            </a:r>
            <a:r>
              <a:rPr sz="4000" spc="-125" dirty="0">
                <a:latin typeface="Arial MT"/>
                <a:cs typeface="Arial MT"/>
              </a:rPr>
              <a:t> </a:t>
            </a:r>
            <a:r>
              <a:rPr sz="4000" spc="-25" dirty="0">
                <a:latin typeface="Arial MT"/>
                <a:cs typeface="Arial MT"/>
              </a:rPr>
              <a:t>titik</a:t>
            </a:r>
            <a:r>
              <a:rPr sz="4000" spc="-225" dirty="0">
                <a:latin typeface="Arial MT"/>
                <a:cs typeface="Arial MT"/>
              </a:rPr>
              <a:t> </a:t>
            </a:r>
            <a:r>
              <a:rPr sz="4000" spc="-85" dirty="0">
                <a:latin typeface="Arial MT"/>
                <a:cs typeface="Arial MT"/>
              </a:rPr>
              <a:t>tolak</a:t>
            </a:r>
            <a:r>
              <a:rPr sz="4000" spc="-130" dirty="0">
                <a:latin typeface="Arial MT"/>
                <a:cs typeface="Arial MT"/>
              </a:rPr>
              <a:t> </a:t>
            </a:r>
            <a:r>
              <a:rPr sz="4000" spc="-10" dirty="0">
                <a:latin typeface="Arial MT"/>
                <a:cs typeface="Arial MT"/>
              </a:rPr>
              <a:t>terapi </a:t>
            </a:r>
            <a:r>
              <a:rPr sz="4000" spc="-90" dirty="0">
                <a:latin typeface="Arial MT"/>
                <a:cs typeface="Arial MT"/>
              </a:rPr>
              <a:t>atau</a:t>
            </a:r>
            <a:r>
              <a:rPr sz="4000" spc="-190" dirty="0">
                <a:latin typeface="Arial MT"/>
                <a:cs typeface="Arial MT"/>
              </a:rPr>
              <a:t> </a:t>
            </a:r>
            <a:r>
              <a:rPr sz="4000" spc="-330" dirty="0">
                <a:latin typeface="Arial MT"/>
                <a:cs typeface="Arial MT"/>
              </a:rPr>
              <a:t>penyembuhan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4" name="AutoShape 2" descr="Image result for perawat animasi ">
            <a:extLst>
              <a:ext uri="{FF2B5EF4-FFF2-40B4-BE49-F238E27FC236}">
                <a16:creationId xmlns:a16="http://schemas.microsoft.com/office/drawing/2014/main" id="{1680F01E-9977-4504-1E5C-6F5A4455AD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3607" y="161925"/>
            <a:ext cx="10848393" cy="10013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25" dirty="0">
                <a:latin typeface="Arial MT"/>
                <a:cs typeface="Arial MT"/>
              </a:rPr>
              <a:t>DASAR</a:t>
            </a:r>
            <a:r>
              <a:rPr sz="3200" spc="15" dirty="0">
                <a:latin typeface="Arial MT"/>
                <a:cs typeface="Arial MT"/>
              </a:rPr>
              <a:t> </a:t>
            </a:r>
            <a:r>
              <a:rPr sz="3200" spc="-455" dirty="0">
                <a:latin typeface="Arial MT"/>
                <a:cs typeface="Arial MT"/>
              </a:rPr>
              <a:t>PEMBERIAN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495" dirty="0">
                <a:latin typeface="Arial MT"/>
                <a:cs typeface="Arial MT"/>
              </a:rPr>
              <a:t>TERAPI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345" dirty="0">
                <a:latin typeface="Arial MT"/>
                <a:cs typeface="Arial MT"/>
              </a:rPr>
              <a:t>MODALITAS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Arial MT"/>
                <a:cs typeface="Arial MT"/>
              </a:rPr>
              <a:t>(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-254" dirty="0">
                <a:latin typeface="Arial MT"/>
                <a:cs typeface="Arial MT"/>
              </a:rPr>
              <a:t>Azas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215" dirty="0">
                <a:latin typeface="Arial MT"/>
                <a:cs typeface="Arial MT"/>
              </a:rPr>
              <a:t>Psikodinamika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20" dirty="0">
                <a:latin typeface="Arial MT"/>
                <a:cs typeface="Arial MT"/>
              </a:rPr>
              <a:t>dan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265" dirty="0">
                <a:latin typeface="Arial MT"/>
                <a:cs typeface="Arial MT"/>
              </a:rPr>
              <a:t>Psikososial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)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4492" y="1535633"/>
            <a:ext cx="8145145" cy="46253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53695" marR="330835" indent="-341630">
              <a:spcBef>
                <a:spcPts val="105"/>
              </a:spcBef>
              <a:buClr>
                <a:srgbClr val="FFCC00"/>
              </a:buClr>
              <a:buSzPct val="60344"/>
              <a:buFont typeface="Wingdings"/>
              <a:buChar char=""/>
              <a:tabLst>
                <a:tab pos="353695" algn="l"/>
              </a:tabLst>
            </a:pPr>
            <a:r>
              <a:rPr sz="2900" spc="-145" dirty="0">
                <a:latin typeface="Arial MT"/>
                <a:cs typeface="Arial MT"/>
              </a:rPr>
              <a:t>Gangguan</a:t>
            </a:r>
            <a:r>
              <a:rPr sz="2900" spc="-55" dirty="0">
                <a:latin typeface="Arial MT"/>
                <a:cs typeface="Arial MT"/>
              </a:rPr>
              <a:t> jiwa</a:t>
            </a:r>
            <a:r>
              <a:rPr sz="2900" spc="-114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tidak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240" dirty="0">
                <a:latin typeface="Arial MT"/>
                <a:cs typeface="Arial MT"/>
              </a:rPr>
              <a:t>merusak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245" dirty="0">
                <a:latin typeface="Arial MT"/>
                <a:cs typeface="Arial MT"/>
              </a:rPr>
              <a:t>seluruh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kepribadian </a:t>
            </a:r>
            <a:r>
              <a:rPr sz="2900" spc="-70" dirty="0">
                <a:latin typeface="Arial MT"/>
                <a:cs typeface="Arial MT"/>
              </a:rPr>
              <a:t>atau</a:t>
            </a:r>
            <a:r>
              <a:rPr sz="2900" spc="-95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perilaku </a:t>
            </a:r>
            <a:r>
              <a:rPr sz="2900" spc="-265" dirty="0">
                <a:latin typeface="Arial MT"/>
                <a:cs typeface="Arial MT"/>
              </a:rPr>
              <a:t>manusia</a:t>
            </a:r>
            <a:endParaRPr sz="2900" dirty="0">
              <a:latin typeface="Arial MT"/>
              <a:cs typeface="Arial MT"/>
            </a:endParaRPr>
          </a:p>
          <a:p>
            <a:pPr marL="353695" marR="438784" indent="-341630">
              <a:spcBef>
                <a:spcPts val="700"/>
              </a:spcBef>
              <a:buClr>
                <a:srgbClr val="FFCC00"/>
              </a:buClr>
              <a:buSzPct val="60344"/>
              <a:buFont typeface="Wingdings"/>
              <a:buChar char=""/>
              <a:tabLst>
                <a:tab pos="353695" algn="l"/>
              </a:tabLst>
            </a:pPr>
            <a:r>
              <a:rPr sz="2900" spc="-220" dirty="0">
                <a:latin typeface="Arial MT"/>
                <a:cs typeface="Arial MT"/>
              </a:rPr>
              <a:t>Tingkah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laku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250" dirty="0">
                <a:latin typeface="Arial MT"/>
                <a:cs typeface="Arial MT"/>
              </a:rPr>
              <a:t>manusia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selalu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dapat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diarahkan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dan </a:t>
            </a:r>
            <a:r>
              <a:rPr sz="2900" spc="-65" dirty="0">
                <a:latin typeface="Arial MT"/>
                <a:cs typeface="Arial MT"/>
              </a:rPr>
              <a:t>dibina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spc="-210" dirty="0">
                <a:latin typeface="Arial MT"/>
                <a:cs typeface="Arial MT"/>
              </a:rPr>
              <a:t>ke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75" dirty="0">
                <a:latin typeface="Arial MT"/>
                <a:cs typeface="Arial MT"/>
              </a:rPr>
              <a:t>arah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90" dirty="0">
                <a:latin typeface="Arial MT"/>
                <a:cs typeface="Arial MT"/>
              </a:rPr>
              <a:t>kondisi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225" dirty="0">
                <a:latin typeface="Arial MT"/>
                <a:cs typeface="Arial MT"/>
              </a:rPr>
              <a:t>mengandung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reaksi </a:t>
            </a:r>
            <a:r>
              <a:rPr sz="2900" spc="-240" dirty="0">
                <a:latin typeface="Arial MT"/>
                <a:cs typeface="Arial MT"/>
              </a:rPr>
              <a:t>(respons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baru)</a:t>
            </a:r>
            <a:endParaRPr sz="2900" dirty="0">
              <a:latin typeface="Arial MT"/>
              <a:cs typeface="Arial MT"/>
            </a:endParaRPr>
          </a:p>
          <a:p>
            <a:pPr marL="353695" marR="5080" indent="-341630">
              <a:spcBef>
                <a:spcPts val="710"/>
              </a:spcBef>
              <a:buClr>
                <a:srgbClr val="FFCC00"/>
              </a:buClr>
              <a:buSzPct val="60344"/>
              <a:buFont typeface="Wingdings"/>
              <a:buChar char=""/>
              <a:tabLst>
                <a:tab pos="353695" algn="l"/>
              </a:tabLst>
            </a:pPr>
            <a:r>
              <a:rPr sz="2900" spc="-220" dirty="0">
                <a:latin typeface="Arial MT"/>
                <a:cs typeface="Arial MT"/>
              </a:rPr>
              <a:t>Tingkah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laku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spc="-250" dirty="0">
                <a:latin typeface="Arial MT"/>
                <a:cs typeface="Arial MT"/>
              </a:rPr>
              <a:t>manusia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selalu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195" dirty="0">
                <a:latin typeface="Arial MT"/>
                <a:cs typeface="Arial MT"/>
              </a:rPr>
              <a:t>mengindahkan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ada </a:t>
            </a:r>
            <a:r>
              <a:rPr sz="2900" spc="-25" dirty="0">
                <a:latin typeface="Arial MT"/>
                <a:cs typeface="Arial MT"/>
              </a:rPr>
              <a:t>atau </a:t>
            </a:r>
            <a:r>
              <a:rPr sz="2900" spc="-20" dirty="0">
                <a:latin typeface="Arial MT"/>
                <a:cs typeface="Arial MT"/>
              </a:rPr>
              <a:t>tidak</a:t>
            </a:r>
            <a:r>
              <a:rPr sz="2900" spc="-100" dirty="0">
                <a:latin typeface="Arial MT"/>
                <a:cs typeface="Arial MT"/>
              </a:rPr>
              <a:t> </a:t>
            </a:r>
            <a:r>
              <a:rPr sz="2900" spc="-95" dirty="0">
                <a:latin typeface="Arial MT"/>
                <a:cs typeface="Arial MT"/>
              </a:rPr>
              <a:t>adanya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faktor-</a:t>
            </a:r>
            <a:r>
              <a:rPr sz="2900" spc="-20" dirty="0">
                <a:latin typeface="Arial MT"/>
                <a:cs typeface="Arial MT"/>
              </a:rPr>
              <a:t>faktor</a:t>
            </a:r>
            <a:r>
              <a:rPr sz="2900" spc="-114" dirty="0">
                <a:latin typeface="Arial MT"/>
                <a:cs typeface="Arial MT"/>
              </a:rPr>
              <a:t> yang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sifatnya </a:t>
            </a:r>
            <a:r>
              <a:rPr sz="2900" spc="-225" dirty="0">
                <a:latin typeface="Arial MT"/>
                <a:cs typeface="Arial MT"/>
              </a:rPr>
              <a:t>menimbulkan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55" dirty="0">
                <a:latin typeface="Arial MT"/>
                <a:cs typeface="Arial MT"/>
              </a:rPr>
              <a:t>tekanan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200" dirty="0">
                <a:latin typeface="Arial MT"/>
                <a:cs typeface="Arial MT"/>
              </a:rPr>
              <a:t>sosial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pada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individu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40" dirty="0">
                <a:latin typeface="Arial MT"/>
                <a:cs typeface="Arial MT"/>
              </a:rPr>
              <a:t>sehingga </a:t>
            </a:r>
            <a:r>
              <a:rPr sz="2900" spc="-140" dirty="0">
                <a:latin typeface="Arial MT"/>
                <a:cs typeface="Arial MT"/>
              </a:rPr>
              <a:t>reaksi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indv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tersebut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dapat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95" dirty="0">
                <a:latin typeface="Arial MT"/>
                <a:cs typeface="Arial MT"/>
              </a:rPr>
              <a:t>diprediksi</a:t>
            </a:r>
            <a:r>
              <a:rPr sz="2900" spc="-60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(reward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dan </a:t>
            </a:r>
            <a:r>
              <a:rPr sz="2900" spc="-254" dirty="0">
                <a:latin typeface="Arial MT"/>
                <a:cs typeface="Arial MT"/>
              </a:rPr>
              <a:t>punishment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)</a:t>
            </a:r>
            <a:endParaRPr sz="2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4492" y="511251"/>
            <a:ext cx="254698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5" dirty="0">
                <a:latin typeface="Arial MT"/>
                <a:cs typeface="Arial MT"/>
              </a:rPr>
              <a:t>Lanjutan….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4490" y="1688033"/>
            <a:ext cx="9768105" cy="13522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marR="5080" indent="-341630">
              <a:spcBef>
                <a:spcPts val="700"/>
              </a:spcBef>
              <a:buClr>
                <a:srgbClr val="FFCC00"/>
              </a:buClr>
              <a:buSzPct val="60344"/>
              <a:buFont typeface="Wingdings"/>
              <a:buChar char=""/>
              <a:tabLst>
                <a:tab pos="353695" algn="l"/>
              </a:tabLst>
            </a:pPr>
            <a:r>
              <a:rPr sz="2900" spc="-165" dirty="0" err="1">
                <a:latin typeface="Arial MT"/>
                <a:cs typeface="Arial MT"/>
              </a:rPr>
              <a:t>Terapi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modalitas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5" dirty="0">
                <a:latin typeface="Arial MT"/>
                <a:cs typeface="Arial MT"/>
              </a:rPr>
              <a:t>adalah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235" dirty="0">
                <a:latin typeface="Arial MT"/>
                <a:cs typeface="Arial MT"/>
              </a:rPr>
              <a:t>proses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95" dirty="0">
                <a:latin typeface="Arial MT"/>
                <a:cs typeface="Arial MT"/>
              </a:rPr>
              <a:t>pemulihan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185" dirty="0">
                <a:latin typeface="Arial MT"/>
                <a:cs typeface="Arial MT"/>
              </a:rPr>
              <a:t>fungsi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fisik, </a:t>
            </a:r>
            <a:r>
              <a:rPr sz="2900" spc="-180" dirty="0">
                <a:latin typeface="Arial MT"/>
                <a:cs typeface="Arial MT"/>
              </a:rPr>
              <a:t>mental,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210" dirty="0">
                <a:latin typeface="Arial MT"/>
                <a:cs typeface="Arial MT"/>
              </a:rPr>
              <a:t>emosional,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dan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sosial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210" dirty="0">
                <a:latin typeface="Arial MT"/>
                <a:cs typeface="Arial MT"/>
              </a:rPr>
              <a:t>ke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75" dirty="0">
                <a:latin typeface="Arial MT"/>
                <a:cs typeface="Arial MT"/>
              </a:rPr>
              <a:t>arah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keutuhan </a:t>
            </a:r>
            <a:r>
              <a:rPr sz="2900" dirty="0">
                <a:latin typeface="Arial MT"/>
                <a:cs typeface="Arial MT"/>
              </a:rPr>
              <a:t>pribadi</a:t>
            </a:r>
            <a:r>
              <a:rPr sz="2900" spc="-135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dilakukan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75" dirty="0">
                <a:latin typeface="Arial MT"/>
                <a:cs typeface="Arial MT"/>
              </a:rPr>
              <a:t>secara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holistik</a:t>
            </a:r>
            <a:endParaRPr sz="2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75" dirty="0">
                <a:latin typeface="Arial MT"/>
                <a:cs typeface="Arial MT"/>
              </a:rPr>
              <a:t>JENIS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spc="-675" dirty="0">
                <a:latin typeface="Arial MT"/>
                <a:cs typeface="Arial MT"/>
              </a:rPr>
              <a:t>TERAPI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spc="-475" dirty="0">
                <a:latin typeface="Arial MT"/>
                <a:cs typeface="Arial MT"/>
              </a:rPr>
              <a:t>MODALITAS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23695"/>
            <a:ext cx="5498465" cy="398698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3695" indent="-340995">
              <a:spcBef>
                <a:spcPts val="4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65" dirty="0">
                <a:latin typeface="Arial MT"/>
                <a:cs typeface="Arial MT"/>
              </a:rPr>
              <a:t>Terapi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individual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70" dirty="0">
                <a:latin typeface="Arial MT"/>
                <a:cs typeface="Arial MT"/>
              </a:rPr>
              <a:t>Terapi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175" dirty="0">
                <a:latin typeface="Arial MT"/>
                <a:cs typeface="Arial MT"/>
              </a:rPr>
              <a:t>lingkungan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(</a:t>
            </a:r>
            <a:r>
              <a:rPr sz="2900" spc="-145" dirty="0">
                <a:latin typeface="Arial MT"/>
                <a:cs typeface="Arial MT"/>
              </a:rPr>
              <a:t> </a:t>
            </a:r>
            <a:r>
              <a:rPr sz="2900" spc="-155" dirty="0">
                <a:latin typeface="Arial MT"/>
                <a:cs typeface="Arial MT"/>
              </a:rPr>
              <a:t>milleau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terapi</a:t>
            </a:r>
            <a:r>
              <a:rPr sz="2900" spc="-100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)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6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70" dirty="0">
                <a:latin typeface="Arial MT"/>
                <a:cs typeface="Arial MT"/>
              </a:rPr>
              <a:t>Terapi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Biologi</a:t>
            </a:r>
            <a:r>
              <a:rPr sz="2900" spc="-75" dirty="0">
                <a:latin typeface="Arial MT"/>
                <a:cs typeface="Arial MT"/>
              </a:rPr>
              <a:t> atau</a:t>
            </a:r>
            <a:r>
              <a:rPr sz="2900" spc="-114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terapi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somatic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65" dirty="0">
                <a:latin typeface="Arial MT"/>
                <a:cs typeface="Arial MT"/>
              </a:rPr>
              <a:t>Terapi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kognitif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70" dirty="0">
                <a:latin typeface="Arial MT"/>
                <a:cs typeface="Arial MT"/>
              </a:rPr>
              <a:t>Terapi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keluarga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6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70" dirty="0">
                <a:latin typeface="Arial MT"/>
                <a:cs typeface="Arial MT"/>
              </a:rPr>
              <a:t>Terapi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5" dirty="0">
                <a:latin typeface="Arial MT"/>
                <a:cs typeface="Arial MT"/>
              </a:rPr>
              <a:t>kelompok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65" dirty="0">
                <a:latin typeface="Arial MT"/>
                <a:cs typeface="Arial MT"/>
              </a:rPr>
              <a:t>Terapi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5" dirty="0">
                <a:latin typeface="Arial MT"/>
                <a:cs typeface="Arial MT"/>
              </a:rPr>
              <a:t>Perilaku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70" dirty="0">
                <a:latin typeface="Arial MT"/>
                <a:cs typeface="Arial MT"/>
              </a:rPr>
              <a:t>Terapi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bermain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409" dirty="0">
                <a:latin typeface="Arial MT"/>
                <a:cs typeface="Arial MT"/>
              </a:rPr>
              <a:t>INDIVIDUAL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67638"/>
            <a:ext cx="7964170" cy="433746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3060" marR="5080" indent="-340995" algn="just">
              <a:lnSpc>
                <a:spcPts val="3140"/>
              </a:lnSpc>
              <a:spcBef>
                <a:spcPts val="49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235" dirty="0">
                <a:latin typeface="Arial MT"/>
                <a:cs typeface="Arial MT"/>
              </a:rPr>
              <a:t>Hubungan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45" dirty="0">
                <a:latin typeface="Arial MT"/>
                <a:cs typeface="Arial MT"/>
              </a:rPr>
              <a:t>terstruktur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spc="-45" dirty="0">
                <a:latin typeface="Arial MT"/>
                <a:cs typeface="Arial MT"/>
              </a:rPr>
              <a:t>dijalin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antara </a:t>
            </a:r>
            <a:r>
              <a:rPr sz="2900" spc="-70" dirty="0">
                <a:latin typeface="Arial MT"/>
                <a:cs typeface="Arial MT"/>
              </a:rPr>
              <a:t>perawat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– 	</a:t>
            </a:r>
            <a:r>
              <a:rPr sz="2900" spc="-140" dirty="0">
                <a:latin typeface="Arial MT"/>
                <a:cs typeface="Arial MT"/>
              </a:rPr>
              <a:t>klien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260" dirty="0">
                <a:latin typeface="Arial MT"/>
                <a:cs typeface="Arial MT"/>
              </a:rPr>
              <a:t>untuk</a:t>
            </a:r>
            <a:r>
              <a:rPr sz="2900" spc="30" dirty="0">
                <a:latin typeface="Arial MT"/>
                <a:cs typeface="Arial MT"/>
              </a:rPr>
              <a:t> </a:t>
            </a:r>
            <a:r>
              <a:rPr sz="2900" spc="-195" dirty="0">
                <a:latin typeface="Arial MT"/>
                <a:cs typeface="Arial MT"/>
              </a:rPr>
              <a:t>merubah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klien</a:t>
            </a:r>
            <a:endParaRPr sz="2900" dirty="0">
              <a:latin typeface="Arial MT"/>
              <a:cs typeface="Arial MT"/>
            </a:endParaRPr>
          </a:p>
          <a:p>
            <a:pPr marL="353060" marR="83185" indent="-340995" algn="just">
              <a:lnSpc>
                <a:spcPct val="90000"/>
              </a:lnSpc>
              <a:spcBef>
                <a:spcPts val="64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260" dirty="0">
                <a:latin typeface="Arial MT"/>
                <a:cs typeface="Arial MT"/>
              </a:rPr>
              <a:t>Untuk</a:t>
            </a:r>
            <a:r>
              <a:rPr sz="2900" spc="35" dirty="0">
                <a:latin typeface="Arial MT"/>
                <a:cs typeface="Arial MT"/>
              </a:rPr>
              <a:t> </a:t>
            </a:r>
            <a:r>
              <a:rPr sz="2900" spc="-215" dirty="0">
                <a:latin typeface="Arial MT"/>
                <a:cs typeface="Arial MT"/>
              </a:rPr>
              <a:t>mengembangkan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spc="-130" dirty="0">
                <a:latin typeface="Arial MT"/>
                <a:cs typeface="Arial MT"/>
              </a:rPr>
              <a:t>pendekatan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unik 	</a:t>
            </a:r>
            <a:r>
              <a:rPr sz="2900" spc="-160" dirty="0">
                <a:latin typeface="Arial MT"/>
                <a:cs typeface="Arial MT"/>
              </a:rPr>
              <a:t>penyelesaian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konflik,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meredakan</a:t>
            </a:r>
            <a:r>
              <a:rPr sz="2900" spc="-10" dirty="0">
                <a:latin typeface="Arial MT"/>
                <a:cs typeface="Arial MT"/>
              </a:rPr>
              <a:t> penderitaan 	</a:t>
            </a:r>
            <a:r>
              <a:rPr sz="2900" spc="-215" dirty="0">
                <a:latin typeface="Arial MT"/>
                <a:cs typeface="Arial MT"/>
              </a:rPr>
              <a:t>emosional,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215" dirty="0">
                <a:latin typeface="Arial MT"/>
                <a:cs typeface="Arial MT"/>
              </a:rPr>
              <a:t>mengembangkan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80" dirty="0">
                <a:latin typeface="Arial MT"/>
                <a:cs typeface="Arial MT"/>
              </a:rPr>
              <a:t>cara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yang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250" dirty="0">
                <a:latin typeface="Arial MT"/>
                <a:cs typeface="Arial MT"/>
              </a:rPr>
              <a:t>cocok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270" dirty="0">
                <a:latin typeface="Arial MT"/>
                <a:cs typeface="Arial MT"/>
              </a:rPr>
              <a:t>untuk 	</a:t>
            </a:r>
            <a:r>
              <a:rPr sz="2900" spc="-300" dirty="0">
                <a:latin typeface="Arial MT"/>
                <a:cs typeface="Arial MT"/>
              </a:rPr>
              <a:t>memenuhi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kebutuhan</a:t>
            </a:r>
            <a:endParaRPr sz="2900" dirty="0">
              <a:latin typeface="Arial MT"/>
              <a:cs typeface="Arial MT"/>
            </a:endParaRPr>
          </a:p>
          <a:p>
            <a:pPr marL="353060" marR="254635" indent="-340995" algn="just">
              <a:lnSpc>
                <a:spcPts val="3140"/>
              </a:lnSpc>
              <a:spcBef>
                <a:spcPts val="7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00" dirty="0">
                <a:latin typeface="Arial MT"/>
                <a:cs typeface="Arial MT"/>
              </a:rPr>
              <a:t>Melalui </a:t>
            </a:r>
            <a:r>
              <a:rPr sz="2900" dirty="0">
                <a:latin typeface="Arial MT"/>
                <a:cs typeface="Arial MT"/>
              </a:rPr>
              <a:t>3</a:t>
            </a:r>
            <a:r>
              <a:rPr sz="2900" spc="-105" dirty="0">
                <a:latin typeface="Arial MT"/>
                <a:cs typeface="Arial MT"/>
              </a:rPr>
              <a:t> fase</a:t>
            </a:r>
            <a:r>
              <a:rPr sz="2900" spc="-95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-75" dirty="0">
                <a:latin typeface="Arial MT"/>
                <a:cs typeface="Arial MT"/>
              </a:rPr>
              <a:t> overlap</a:t>
            </a:r>
            <a:r>
              <a:rPr sz="2900" spc="-8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(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spc="-145" dirty="0">
                <a:latin typeface="Arial MT"/>
                <a:cs typeface="Arial MT"/>
              </a:rPr>
              <a:t>orientasi,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kerja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dan 	</a:t>
            </a:r>
            <a:r>
              <a:rPr sz="2900" spc="-170" dirty="0" err="1">
                <a:latin typeface="Arial MT"/>
                <a:cs typeface="Arial MT"/>
              </a:rPr>
              <a:t>terminasi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)</a:t>
            </a:r>
            <a:endParaRPr lang="en-US" sz="2900" spc="-50" dirty="0">
              <a:latin typeface="Arial MT"/>
              <a:cs typeface="Arial MT"/>
            </a:endParaRPr>
          </a:p>
          <a:p>
            <a:pPr marL="353060" marR="254635" indent="-340995" algn="just">
              <a:lnSpc>
                <a:spcPts val="3140"/>
              </a:lnSpc>
              <a:spcBef>
                <a:spcPts val="7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lang="en-ID" sz="2900" spc="-50" dirty="0" err="1">
                <a:latin typeface="Arial MT"/>
                <a:cs typeface="Arial MT"/>
              </a:rPr>
              <a:t>Sebagai</a:t>
            </a:r>
            <a:r>
              <a:rPr lang="en-ID" sz="2900" spc="-50" dirty="0">
                <a:latin typeface="Arial MT"/>
                <a:cs typeface="Arial MT"/>
              </a:rPr>
              <a:t> </a:t>
            </a:r>
            <a:r>
              <a:rPr lang="en-ID" sz="2900" spc="-50" dirty="0" err="1">
                <a:latin typeface="Arial MT"/>
                <a:cs typeface="Arial MT"/>
              </a:rPr>
              <a:t>contoh</a:t>
            </a:r>
            <a:r>
              <a:rPr lang="en-ID" sz="2900" spc="-50" dirty="0">
                <a:latin typeface="Arial MT"/>
                <a:cs typeface="Arial MT"/>
              </a:rPr>
              <a:t> : </a:t>
            </a:r>
            <a:r>
              <a:rPr lang="en-ID" sz="2900" spc="-50" dirty="0" err="1">
                <a:latin typeface="Arial MT"/>
                <a:cs typeface="Arial MT"/>
              </a:rPr>
              <a:t>Terapi</a:t>
            </a:r>
            <a:r>
              <a:rPr lang="en-ID" sz="2900" spc="-50" dirty="0">
                <a:latin typeface="Arial MT"/>
                <a:cs typeface="Arial MT"/>
              </a:rPr>
              <a:t> </a:t>
            </a:r>
            <a:r>
              <a:rPr lang="en-ID" sz="2900" spc="-50" dirty="0" err="1">
                <a:latin typeface="Arial MT"/>
                <a:cs typeface="Arial MT"/>
              </a:rPr>
              <a:t>Menghardik</a:t>
            </a:r>
            <a:r>
              <a:rPr lang="en-ID" sz="2900" spc="-50" dirty="0">
                <a:latin typeface="Arial MT"/>
                <a:cs typeface="Arial MT"/>
              </a:rPr>
              <a:t> </a:t>
            </a:r>
            <a:r>
              <a:rPr lang="en-ID" sz="2900" spc="-50" dirty="0" err="1">
                <a:latin typeface="Arial MT"/>
                <a:cs typeface="Arial MT"/>
              </a:rPr>
              <a:t>kendali</a:t>
            </a:r>
            <a:r>
              <a:rPr lang="en-ID" sz="2900" spc="-50" dirty="0">
                <a:latin typeface="Arial MT"/>
                <a:cs typeface="Arial MT"/>
              </a:rPr>
              <a:t> </a:t>
            </a:r>
            <a:r>
              <a:rPr lang="en-ID" sz="2900" spc="-50" dirty="0" err="1">
                <a:latin typeface="Arial MT"/>
                <a:cs typeface="Arial MT"/>
              </a:rPr>
              <a:t>halusinasi</a:t>
            </a:r>
            <a:r>
              <a:rPr lang="en-ID" sz="2900" spc="-50" dirty="0">
                <a:latin typeface="Arial MT"/>
                <a:cs typeface="Arial MT"/>
              </a:rPr>
              <a:t> </a:t>
            </a:r>
            <a:endParaRPr sz="2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>
                <a:latin typeface="Arial MT"/>
                <a:cs typeface="Arial MT"/>
              </a:rPr>
              <a:t>Pelaksanaan</a:t>
            </a:r>
            <a:r>
              <a:rPr spc="-55" dirty="0">
                <a:latin typeface="Arial MT"/>
                <a:cs typeface="Arial MT"/>
              </a:rPr>
              <a:t> </a:t>
            </a:r>
            <a:r>
              <a:rPr spc="-30" dirty="0">
                <a:latin typeface="Arial MT"/>
                <a:cs typeface="Arial MT"/>
              </a:rPr>
              <a:t>terapi</a:t>
            </a:r>
            <a:r>
              <a:rPr spc="-260" dirty="0">
                <a:latin typeface="Arial MT"/>
                <a:cs typeface="Arial MT"/>
              </a:rPr>
              <a:t> </a:t>
            </a:r>
            <a:r>
              <a:rPr spc="-145" dirty="0">
                <a:latin typeface="Arial MT"/>
                <a:cs typeface="Arial MT"/>
              </a:rPr>
              <a:t>individu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3644" y="1607946"/>
            <a:ext cx="7260590" cy="455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56895" indent="-340360" algn="just">
              <a:spcBef>
                <a:spcPts val="10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3695" algn="l"/>
              </a:tabLst>
            </a:pPr>
            <a:r>
              <a:rPr sz="3600" spc="-290" dirty="0">
                <a:latin typeface="Arial MT"/>
                <a:cs typeface="Arial MT"/>
              </a:rPr>
              <a:t>Disesuaikan</a:t>
            </a:r>
            <a:r>
              <a:rPr sz="3600" spc="5" dirty="0">
                <a:latin typeface="Arial MT"/>
                <a:cs typeface="Arial MT"/>
              </a:rPr>
              <a:t> </a:t>
            </a:r>
            <a:r>
              <a:rPr sz="3600" spc="-204" dirty="0">
                <a:latin typeface="Arial MT"/>
                <a:cs typeface="Arial MT"/>
              </a:rPr>
              <a:t>dengan</a:t>
            </a:r>
            <a:r>
              <a:rPr sz="3600" spc="-5" dirty="0">
                <a:latin typeface="Arial MT"/>
                <a:cs typeface="Arial MT"/>
              </a:rPr>
              <a:t> </a:t>
            </a:r>
            <a:r>
              <a:rPr sz="3600" spc="-254" dirty="0">
                <a:latin typeface="Arial MT"/>
                <a:cs typeface="Arial MT"/>
              </a:rPr>
              <a:t>jenis</a:t>
            </a:r>
            <a:r>
              <a:rPr sz="3600" spc="10" dirty="0">
                <a:latin typeface="Arial MT"/>
                <a:cs typeface="Arial MT"/>
              </a:rPr>
              <a:t> </a:t>
            </a:r>
            <a:r>
              <a:rPr sz="3600" spc="-135" dirty="0">
                <a:latin typeface="Arial MT"/>
                <a:cs typeface="Arial MT"/>
              </a:rPr>
              <a:t>diagnosa 	</a:t>
            </a:r>
            <a:r>
              <a:rPr sz="3600" spc="-145" dirty="0">
                <a:latin typeface="Arial MT"/>
                <a:cs typeface="Arial MT"/>
              </a:rPr>
              <a:t>keperawatan</a:t>
            </a:r>
            <a:r>
              <a:rPr sz="3600" spc="-80" dirty="0">
                <a:latin typeface="Arial MT"/>
                <a:cs typeface="Arial MT"/>
              </a:rPr>
              <a:t> </a:t>
            </a:r>
            <a:r>
              <a:rPr sz="3600" spc="-135" dirty="0">
                <a:latin typeface="Arial MT"/>
                <a:cs typeface="Arial MT"/>
              </a:rPr>
              <a:t>yang</a:t>
            </a:r>
            <a:r>
              <a:rPr sz="3600" spc="-90" dirty="0">
                <a:latin typeface="Arial MT"/>
                <a:cs typeface="Arial MT"/>
              </a:rPr>
              <a:t> </a:t>
            </a:r>
            <a:r>
              <a:rPr sz="3600" spc="-100" dirty="0">
                <a:latin typeface="Arial MT"/>
                <a:cs typeface="Arial MT"/>
              </a:rPr>
              <a:t>ditemukan</a:t>
            </a:r>
            <a:endParaRPr sz="3600" dirty="0">
              <a:latin typeface="Arial MT"/>
              <a:cs typeface="Arial MT"/>
            </a:endParaRPr>
          </a:p>
          <a:p>
            <a:pPr marL="352425" marR="5080" indent="-340360" algn="just">
              <a:spcBef>
                <a:spcPts val="110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3695" algn="l"/>
              </a:tabLst>
            </a:pPr>
            <a:r>
              <a:rPr sz="3600" spc="-280" dirty="0">
                <a:latin typeface="Arial MT"/>
                <a:cs typeface="Arial MT"/>
              </a:rPr>
              <a:t>Contoh:</a:t>
            </a:r>
            <a:r>
              <a:rPr sz="3600" dirty="0">
                <a:latin typeface="Arial MT"/>
                <a:cs typeface="Arial MT"/>
              </a:rPr>
              <a:t> </a:t>
            </a:r>
            <a:r>
              <a:rPr sz="3600" spc="-220" dirty="0">
                <a:latin typeface="Arial MT"/>
                <a:cs typeface="Arial MT"/>
              </a:rPr>
              <a:t>Pada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spc="-210" dirty="0">
                <a:latin typeface="Arial MT"/>
                <a:cs typeface="Arial MT"/>
              </a:rPr>
              <a:t>pasien</a:t>
            </a:r>
            <a:r>
              <a:rPr sz="3600" spc="-15" dirty="0">
                <a:latin typeface="Arial MT"/>
                <a:cs typeface="Arial MT"/>
              </a:rPr>
              <a:t> </a:t>
            </a:r>
            <a:r>
              <a:rPr sz="3600" spc="-270" dirty="0">
                <a:latin typeface="Arial MT"/>
                <a:cs typeface="Arial MT"/>
              </a:rPr>
              <a:t>halusinasi: 	</a:t>
            </a:r>
            <a:r>
              <a:rPr sz="3600" spc="-110" dirty="0">
                <a:latin typeface="Arial MT"/>
                <a:cs typeface="Arial MT"/>
              </a:rPr>
              <a:t>Mengajari</a:t>
            </a:r>
            <a:r>
              <a:rPr sz="3600" spc="-55" dirty="0">
                <a:latin typeface="Arial MT"/>
                <a:cs typeface="Arial MT"/>
              </a:rPr>
              <a:t> </a:t>
            </a:r>
            <a:r>
              <a:rPr sz="3600" spc="-220" dirty="0">
                <a:latin typeface="Arial MT"/>
                <a:cs typeface="Arial MT"/>
              </a:rPr>
              <a:t>pasien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spc="-370" dirty="0">
                <a:latin typeface="Arial MT"/>
                <a:cs typeface="Arial MT"/>
              </a:rPr>
              <a:t>memutuskan 	</a:t>
            </a:r>
            <a:r>
              <a:rPr sz="3600" spc="-254" dirty="0">
                <a:latin typeface="Arial MT"/>
                <a:cs typeface="Arial MT"/>
              </a:rPr>
              <a:t>halusinasinya</a:t>
            </a:r>
            <a:r>
              <a:rPr sz="3600" spc="-20" dirty="0">
                <a:latin typeface="Arial MT"/>
                <a:cs typeface="Arial MT"/>
              </a:rPr>
              <a:t> </a:t>
            </a:r>
            <a:r>
              <a:rPr sz="3600" spc="-200" dirty="0">
                <a:latin typeface="Arial MT"/>
                <a:cs typeface="Arial MT"/>
              </a:rPr>
              <a:t>dengan</a:t>
            </a:r>
            <a:r>
              <a:rPr sz="3600" spc="-5" dirty="0">
                <a:latin typeface="Arial MT"/>
                <a:cs typeface="Arial MT"/>
              </a:rPr>
              <a:t> </a:t>
            </a:r>
            <a:r>
              <a:rPr sz="3600" spc="-20" dirty="0">
                <a:latin typeface="Arial MT"/>
                <a:cs typeface="Arial MT"/>
              </a:rPr>
              <a:t>cara 	</a:t>
            </a:r>
            <a:r>
              <a:rPr sz="3600" spc="-210" dirty="0">
                <a:latin typeface="Arial MT"/>
                <a:cs typeface="Arial MT"/>
              </a:rPr>
              <a:t>menghardik,</a:t>
            </a:r>
            <a:r>
              <a:rPr sz="3600" spc="-40" dirty="0">
                <a:latin typeface="Arial MT"/>
                <a:cs typeface="Arial MT"/>
              </a:rPr>
              <a:t> </a:t>
            </a:r>
            <a:r>
              <a:rPr sz="3600" spc="-80" dirty="0">
                <a:latin typeface="Arial MT"/>
                <a:cs typeface="Arial MT"/>
              </a:rPr>
              <a:t>berbicara</a:t>
            </a:r>
            <a:r>
              <a:rPr sz="3600" spc="-70" dirty="0">
                <a:latin typeface="Arial MT"/>
                <a:cs typeface="Arial MT"/>
              </a:rPr>
              <a:t> </a:t>
            </a:r>
            <a:r>
              <a:rPr sz="3600" spc="-200" dirty="0">
                <a:latin typeface="Arial MT"/>
                <a:cs typeface="Arial MT"/>
              </a:rPr>
              <a:t>dengan</a:t>
            </a:r>
            <a:r>
              <a:rPr sz="3600" spc="-40" dirty="0">
                <a:latin typeface="Arial MT"/>
                <a:cs typeface="Arial MT"/>
              </a:rPr>
              <a:t> </a:t>
            </a:r>
            <a:r>
              <a:rPr sz="3600" spc="-75" dirty="0">
                <a:latin typeface="Arial MT"/>
                <a:cs typeface="Arial MT"/>
              </a:rPr>
              <a:t>orang 	</a:t>
            </a:r>
            <a:r>
              <a:rPr sz="3600" spc="-125" dirty="0">
                <a:latin typeface="Arial MT"/>
                <a:cs typeface="Arial MT"/>
              </a:rPr>
              <a:t>lain,</a:t>
            </a:r>
            <a:r>
              <a:rPr sz="3600" spc="-60" dirty="0">
                <a:latin typeface="Arial MT"/>
                <a:cs typeface="Arial MT"/>
              </a:rPr>
              <a:t> </a:t>
            </a:r>
            <a:r>
              <a:rPr sz="3600" spc="-200" dirty="0">
                <a:latin typeface="Arial MT"/>
                <a:cs typeface="Arial MT"/>
              </a:rPr>
              <a:t>mengerjakan</a:t>
            </a:r>
            <a:r>
              <a:rPr sz="3600" spc="-45" dirty="0">
                <a:latin typeface="Arial MT"/>
                <a:cs typeface="Arial MT"/>
              </a:rPr>
              <a:t> </a:t>
            </a:r>
            <a:r>
              <a:rPr sz="3600" spc="-130" dirty="0">
                <a:latin typeface="Arial MT"/>
                <a:cs typeface="Arial MT"/>
              </a:rPr>
              <a:t>kegiatan</a:t>
            </a:r>
            <a:r>
              <a:rPr sz="3600" spc="-65" dirty="0">
                <a:latin typeface="Arial MT"/>
                <a:cs typeface="Arial MT"/>
              </a:rPr>
              <a:t> </a:t>
            </a:r>
            <a:r>
              <a:rPr sz="3600" spc="-20" dirty="0">
                <a:latin typeface="Arial MT"/>
                <a:cs typeface="Arial MT"/>
              </a:rPr>
              <a:t>terjadwal 	</a:t>
            </a:r>
            <a:r>
              <a:rPr sz="3600" spc="-130" dirty="0">
                <a:latin typeface="Arial MT"/>
                <a:cs typeface="Arial MT"/>
              </a:rPr>
              <a:t>dan</a:t>
            </a:r>
            <a:r>
              <a:rPr sz="3600" spc="-70" dirty="0">
                <a:latin typeface="Arial MT"/>
                <a:cs typeface="Arial MT"/>
              </a:rPr>
              <a:t> </a:t>
            </a:r>
            <a:r>
              <a:rPr sz="3600" spc="-170" dirty="0">
                <a:latin typeface="Arial MT"/>
                <a:cs typeface="Arial MT"/>
              </a:rPr>
              <a:t>pemberian</a:t>
            </a:r>
            <a:r>
              <a:rPr sz="3600" spc="-70" dirty="0">
                <a:latin typeface="Arial MT"/>
                <a:cs typeface="Arial MT"/>
              </a:rPr>
              <a:t> </a:t>
            </a:r>
            <a:r>
              <a:rPr sz="3600" spc="-20" dirty="0">
                <a:latin typeface="Arial MT"/>
                <a:cs typeface="Arial MT"/>
              </a:rPr>
              <a:t>obat</a:t>
            </a:r>
            <a:endParaRPr sz="3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1319</Words>
  <Application>Microsoft Office PowerPoint</Application>
  <PresentationFormat>Widescreen</PresentationFormat>
  <Paragraphs>140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MT</vt:lpstr>
      <vt:lpstr>Bahnschrift SemiBold</vt:lpstr>
      <vt:lpstr>Calibri</vt:lpstr>
      <vt:lpstr>Calibri Light</vt:lpstr>
      <vt:lpstr>Poppins</vt:lpstr>
      <vt:lpstr>Roboto</vt:lpstr>
      <vt:lpstr>Times New Roman</vt:lpstr>
      <vt:lpstr>Wingdings</vt:lpstr>
      <vt:lpstr>Office Theme</vt:lpstr>
      <vt:lpstr>KONSEP TERAPI MODALITAS </vt:lpstr>
      <vt:lpstr>Permasalahan umum </vt:lpstr>
      <vt:lpstr>Pengertian Terapi Modalitas ( Perko &amp; Kreigh, 1988) </vt:lpstr>
      <vt:lpstr>PRINSIP PELAKSANAAN</vt:lpstr>
      <vt:lpstr>DASAR PEMBERIAN TERAPI MODALITAS ( Azas Psikodinamika dan Psikososial )</vt:lpstr>
      <vt:lpstr>Lanjutan….</vt:lpstr>
      <vt:lpstr>JENIS TERAPI MODALITAS</vt:lpstr>
      <vt:lpstr>TERAPI INDIVIDUAL</vt:lpstr>
      <vt:lpstr>Pelaksanaan terapi individu</vt:lpstr>
      <vt:lpstr>TERAPI LINGKUNGAN</vt:lpstr>
      <vt:lpstr>Lanjutan ……</vt:lpstr>
      <vt:lpstr>Lingkungan Rumah sakit</vt:lpstr>
      <vt:lpstr>TERAPI BIOLOGIS</vt:lpstr>
      <vt:lpstr>Psikofarmaka</vt:lpstr>
      <vt:lpstr>TERAPI KOGNITIF</vt:lpstr>
      <vt:lpstr>Tujuan Terapi Kognitif</vt:lpstr>
      <vt:lpstr>Pelaksanaan terapi kognitif</vt:lpstr>
      <vt:lpstr>TERAPI KELUARGA</vt:lpstr>
      <vt:lpstr>Pelaksanaan terapi keluarga</vt:lpstr>
      <vt:lpstr>Pelaksanaan psikoedukasi anggota keluarga</vt:lpstr>
      <vt:lpstr>Terapi kelompok</vt:lpstr>
      <vt:lpstr>TERAPI PERILAKU</vt:lpstr>
      <vt:lpstr>Pelaksanaan</vt:lpstr>
      <vt:lpstr>TERAPI BERMAIN</vt:lpstr>
      <vt:lpstr>PRINSIP TERAPI BERMAIN</vt:lpstr>
      <vt:lpstr>Terapi mainan</vt:lpstr>
      <vt:lpstr>Terapi Musik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ECT (Elektro Counvulsy Therapi )</vt:lpstr>
      <vt:lpstr>PowerPoint Presentation</vt:lpstr>
      <vt:lpstr>TERAPI OKUPASI </vt:lpstr>
      <vt:lpstr>Apakah tujuan pelayanan terapi okupasi ? </vt:lpstr>
      <vt:lpstr>Okupasi Terapi menangani berbagai ketrampilan, diantaranya: </vt:lpstr>
      <vt:lpstr>Terapi Rehabilitasi 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ASUHAN KEPERAWATAN  PADA KLIEN DENGAN KECEMASAN</dc:title>
  <dc:creator>Asus A516</dc:creator>
  <cp:lastModifiedBy>Asus A516</cp:lastModifiedBy>
  <cp:revision>7</cp:revision>
  <dcterms:created xsi:type="dcterms:W3CDTF">2023-11-20T02:20:03Z</dcterms:created>
  <dcterms:modified xsi:type="dcterms:W3CDTF">2024-06-13T08:06:42Z</dcterms:modified>
</cp:coreProperties>
</file>