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14" r:id="rId5"/>
    <p:sldId id="344" r:id="rId6"/>
    <p:sldId id="345" r:id="rId7"/>
    <p:sldId id="347" r:id="rId8"/>
    <p:sldId id="346" r:id="rId9"/>
    <p:sldId id="348" r:id="rId10"/>
    <p:sldId id="349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34" r:id="rId19"/>
    <p:sldId id="343" r:id="rId20"/>
    <p:sldId id="339" r:id="rId21"/>
    <p:sldId id="341" r:id="rId22"/>
    <p:sldId id="322" r:id="rId23"/>
    <p:sldId id="354" r:id="rId24"/>
    <p:sldId id="338" r:id="rId25"/>
    <p:sldId id="355" r:id="rId26"/>
    <p:sldId id="328" r:id="rId27"/>
    <p:sldId id="323" r:id="rId28"/>
    <p:sldId id="3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94" autoAdjust="0"/>
  </p:normalViewPr>
  <p:slideViewPr>
    <p:cSldViewPr snapToGrid="0">
      <p:cViewPr varScale="1">
        <p:scale>
          <a:sx n="42" d="100"/>
          <a:sy n="42" d="100"/>
        </p:scale>
        <p:origin x="66" y="546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2480992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400" b="1" i="0" kern="1200" spc="100" baseline="0" dirty="0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Trend dan Issu </a:t>
            </a:r>
            <a:r>
              <a:rPr lang="en-US" sz="4400" b="1" i="0" kern="1200" spc="100" baseline="0" dirty="0" err="1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Keperawatan</a:t>
            </a:r>
            <a:r>
              <a:rPr lang="en-US" sz="4400" b="1" i="0" kern="1200" spc="100" baseline="0" dirty="0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 </a:t>
            </a:r>
            <a:r>
              <a:rPr lang="en-US" sz="4400" b="1" i="0" kern="1200" spc="100" baseline="0" dirty="0" err="1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Komunitas</a:t>
            </a:r>
            <a:r>
              <a:rPr lang="en-US" sz="4400" b="1" i="0" kern="1200" spc="100" baseline="0" dirty="0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 </a:t>
            </a:r>
            <a:br>
              <a:rPr lang="en-US" sz="4400" b="1" i="0" kern="1200" spc="100" baseline="0" dirty="0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</a:br>
            <a:r>
              <a:rPr lang="en-US" sz="4400" b="1" i="0" kern="1200" spc="100" baseline="0" dirty="0" err="1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Sesi</a:t>
            </a:r>
            <a:r>
              <a:rPr lang="en-US" sz="4400" b="1" i="0" kern="1200" spc="100" baseline="0" dirty="0">
                <a:solidFill>
                  <a:srgbClr val="FF0000"/>
                </a:solidFill>
                <a:latin typeface="+mj-lt"/>
                <a:ea typeface="+mj-ea"/>
                <a:cs typeface="Arial Black" panose="020B0604020202020204" pitchFamily="34" charset="0"/>
              </a:rPr>
              <a:t> 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8BCF35-1ADC-0DF0-AF6A-F95E9E8E1E90}"/>
              </a:ext>
            </a:extLst>
          </p:cNvPr>
          <p:cNvSpPr txBox="1">
            <a:spLocks/>
          </p:cNvSpPr>
          <p:nvPr/>
        </p:nvSpPr>
        <p:spPr>
          <a:xfrm>
            <a:off x="811185" y="4856813"/>
            <a:ext cx="6400799" cy="1074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7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i="0" kern="1200" dirty="0">
                <a:solidFill>
                  <a:srgbClr val="FF0000"/>
                </a:solidFill>
                <a:latin typeface="+mj-lt"/>
                <a:ea typeface="+mn-ea"/>
                <a:cs typeface="Arial Black" panose="020B0604020202020204" pitchFamily="34" charset="0"/>
              </a:rPr>
              <a:t>Oleh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i="0" kern="1200" dirty="0">
                <a:solidFill>
                  <a:srgbClr val="FF0000"/>
                </a:solidFill>
                <a:latin typeface="+mj-lt"/>
                <a:ea typeface="+mn-ea"/>
                <a:cs typeface="Arial Black" panose="020B0604020202020204" pitchFamily="34" charset="0"/>
              </a:rPr>
              <a:t>Ns. Suyamto SST., MPH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0845D-A6BA-E962-A17B-3D270F502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r="6250"/>
          <a:stretch/>
        </p:blipFill>
        <p:spPr>
          <a:xfrm>
            <a:off x="6096000" y="3401410"/>
            <a:ext cx="3408118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noFill/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7B66-D570-78D7-13A8-CFD86E98864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5" y="224852"/>
            <a:ext cx="7865490" cy="5844073"/>
          </a:xfrm>
        </p:spPr>
        <p:txBody>
          <a:bodyPr>
            <a:normAutofit/>
          </a:bodyPr>
          <a:lstStyle/>
          <a:p>
            <a:pPr marL="469265" marR="9525" indent="261620" algn="just">
              <a:lnSpc>
                <a:spcPct val="250000"/>
              </a:lnSpc>
            </a:pPr>
            <a:r>
              <a:rPr lang="en-ID" sz="1600" b="1" dirty="0">
                <a:solidFill>
                  <a:srgbClr val="FF0000"/>
                </a:solidFill>
              </a:rPr>
              <a:t>PK</a:t>
            </a:r>
            <a:r>
              <a:rPr lang="en-ID" sz="1600" b="1" spc="530" dirty="0">
                <a:solidFill>
                  <a:srgbClr val="FF0000"/>
                </a:solidFill>
              </a:rPr>
              <a:t> </a:t>
            </a:r>
            <a:r>
              <a:rPr lang="en-ID" sz="1600" b="1" dirty="0">
                <a:solidFill>
                  <a:srgbClr val="FF0000"/>
                </a:solidFill>
              </a:rPr>
              <a:t>IV</a:t>
            </a:r>
            <a:r>
              <a:rPr lang="en-ID" sz="1600" b="1" spc="525" dirty="0">
                <a:solidFill>
                  <a:srgbClr val="FF0000"/>
                </a:solidFill>
              </a:rPr>
              <a:t> </a:t>
            </a:r>
            <a:r>
              <a:rPr lang="en-ID" sz="1500" dirty="0" err="1"/>
              <a:t>dalam</a:t>
            </a:r>
            <a:r>
              <a:rPr lang="en-ID" sz="1500" spc="525" dirty="0"/>
              <a:t> </a:t>
            </a:r>
            <a:r>
              <a:rPr lang="en-ID" sz="1500" dirty="0" err="1"/>
              <a:t>ruang</a:t>
            </a:r>
            <a:r>
              <a:rPr lang="en-ID" sz="1500" spc="515" dirty="0"/>
              <a:t> </a:t>
            </a:r>
            <a:r>
              <a:rPr lang="en-ID" sz="1500" dirty="0" err="1"/>
              <a:t>lingkup</a:t>
            </a:r>
            <a:r>
              <a:rPr lang="en-ID" sz="1500" spc="525" dirty="0"/>
              <a:t> </a:t>
            </a:r>
            <a:r>
              <a:rPr lang="en-ID" sz="1500" dirty="0" err="1"/>
              <a:t>ini</a:t>
            </a:r>
            <a:r>
              <a:rPr lang="en-ID" sz="1500" spc="530" dirty="0"/>
              <a:t> </a:t>
            </a:r>
            <a:r>
              <a:rPr lang="en-ID" sz="1500" dirty="0" err="1"/>
              <a:t>perawat</a:t>
            </a:r>
            <a:r>
              <a:rPr lang="en-ID" sz="1500" spc="530" dirty="0"/>
              <a:t> </a:t>
            </a:r>
            <a:r>
              <a:rPr lang="en-ID" sz="1500" dirty="0" err="1"/>
              <a:t>mampu</a:t>
            </a:r>
            <a:r>
              <a:rPr lang="en-ID" sz="1500" spc="525" dirty="0"/>
              <a:t> </a:t>
            </a:r>
            <a:r>
              <a:rPr lang="en-ID" sz="1500" dirty="0" err="1"/>
              <a:t>dalam</a:t>
            </a:r>
            <a:r>
              <a:rPr lang="en-ID" sz="1500" spc="525" dirty="0"/>
              <a:t> </a:t>
            </a:r>
            <a:r>
              <a:rPr lang="en-ID" sz="1500" spc="-10" dirty="0" err="1"/>
              <a:t>mengembangkan</a:t>
            </a:r>
            <a:r>
              <a:rPr lang="en-ID" sz="1500" spc="-10" dirty="0"/>
              <a:t> </a:t>
            </a:r>
            <a:r>
              <a:rPr lang="en-ID" sz="1500" dirty="0" err="1"/>
              <a:t>penanggulangan</a:t>
            </a:r>
            <a:r>
              <a:rPr lang="en-ID" sz="1500" spc="135" dirty="0"/>
              <a:t> </a:t>
            </a:r>
            <a:r>
              <a:rPr lang="en-ID" sz="1500" dirty="0" err="1"/>
              <a:t>masalah</a:t>
            </a:r>
            <a:r>
              <a:rPr lang="en-ID" sz="1500" spc="145" dirty="0"/>
              <a:t> </a:t>
            </a:r>
            <a:r>
              <a:rPr lang="en-ID" sz="1500" dirty="0" err="1"/>
              <a:t>keperawatan</a:t>
            </a:r>
            <a:r>
              <a:rPr lang="en-ID" sz="1500" spc="135" dirty="0"/>
              <a:t> </a:t>
            </a:r>
            <a:r>
              <a:rPr lang="en-ID" sz="1500" dirty="0" err="1"/>
              <a:t>kesehatan</a:t>
            </a:r>
            <a:r>
              <a:rPr lang="en-ID" sz="1500" spc="150" dirty="0"/>
              <a:t> </a:t>
            </a:r>
            <a:r>
              <a:rPr lang="en-ID" sz="1500" dirty="0" err="1"/>
              <a:t>masyarakat</a:t>
            </a:r>
            <a:r>
              <a:rPr lang="en-ID" sz="1500" spc="150" dirty="0"/>
              <a:t> </a:t>
            </a:r>
            <a:r>
              <a:rPr lang="en-ID" sz="1500" dirty="0"/>
              <a:t>yang</a:t>
            </a:r>
            <a:r>
              <a:rPr lang="en-ID" sz="1500" spc="125" dirty="0"/>
              <a:t> </a:t>
            </a:r>
            <a:r>
              <a:rPr lang="en-ID" sz="1500" dirty="0" err="1"/>
              <a:t>komplek</a:t>
            </a:r>
            <a:r>
              <a:rPr lang="en-ID" sz="1500" dirty="0"/>
              <a:t>,</a:t>
            </a:r>
            <a:r>
              <a:rPr lang="en-ID" sz="1500" spc="140" dirty="0"/>
              <a:t> </a:t>
            </a:r>
            <a:r>
              <a:rPr lang="en-ID" sz="1500" spc="-10" dirty="0" err="1"/>
              <a:t>dengan</a:t>
            </a:r>
            <a:r>
              <a:rPr lang="en-ID" sz="1500" spc="-10" dirty="0"/>
              <a:t> </a:t>
            </a:r>
            <a:r>
              <a:rPr lang="en-ID" sz="1500" dirty="0" err="1"/>
              <a:t>tingkat</a:t>
            </a:r>
            <a:r>
              <a:rPr lang="en-ID" sz="1500" spc="85" dirty="0"/>
              <a:t> </a:t>
            </a:r>
            <a:r>
              <a:rPr lang="en-ID" sz="1500" dirty="0" err="1"/>
              <a:t>pendidikan</a:t>
            </a:r>
            <a:r>
              <a:rPr lang="en-ID" sz="1500" spc="90" dirty="0"/>
              <a:t> </a:t>
            </a:r>
            <a:r>
              <a:rPr lang="en-ID" sz="1500" dirty="0"/>
              <a:t>minimal</a:t>
            </a:r>
            <a:r>
              <a:rPr lang="en-ID" sz="1500" spc="90" dirty="0"/>
              <a:t> </a:t>
            </a:r>
            <a:r>
              <a:rPr lang="en-ID" sz="1500" dirty="0" err="1"/>
              <a:t>adalah</a:t>
            </a:r>
            <a:r>
              <a:rPr lang="en-ID" sz="1500" spc="85" dirty="0"/>
              <a:t> </a:t>
            </a:r>
            <a:r>
              <a:rPr lang="en-ID" sz="1500" dirty="0" err="1"/>
              <a:t>Spesialis</a:t>
            </a:r>
            <a:r>
              <a:rPr lang="en-ID" sz="1500" spc="95" dirty="0"/>
              <a:t> </a:t>
            </a:r>
            <a:r>
              <a:rPr lang="en-ID" sz="1500" dirty="0" err="1"/>
              <a:t>Komunitas</a:t>
            </a:r>
            <a:r>
              <a:rPr lang="en-ID" sz="1500" dirty="0"/>
              <a:t>.</a:t>
            </a:r>
            <a:r>
              <a:rPr lang="en-ID" sz="1500" spc="90" dirty="0"/>
              <a:t> </a:t>
            </a:r>
            <a:r>
              <a:rPr lang="en-ID" sz="1500" dirty="0"/>
              <a:t>Pada</a:t>
            </a:r>
            <a:r>
              <a:rPr lang="en-ID" sz="1500" spc="85" dirty="0"/>
              <a:t> </a:t>
            </a:r>
            <a:r>
              <a:rPr lang="en-ID" sz="1500" dirty="0" err="1"/>
              <a:t>tingkat</a:t>
            </a:r>
            <a:r>
              <a:rPr lang="en-ID" sz="1500" spc="90" dirty="0"/>
              <a:t> </a:t>
            </a:r>
            <a:r>
              <a:rPr lang="en-ID" sz="1500" dirty="0" err="1"/>
              <a:t>pendidikan</a:t>
            </a:r>
            <a:r>
              <a:rPr lang="en-ID" sz="1500" spc="90" dirty="0"/>
              <a:t> </a:t>
            </a:r>
            <a:r>
              <a:rPr lang="en-ID" sz="1500" spc="-25" dirty="0" err="1"/>
              <a:t>ini</a:t>
            </a:r>
            <a:r>
              <a:rPr lang="en-ID" sz="1500" spc="-25" dirty="0"/>
              <a:t> </a:t>
            </a:r>
            <a:r>
              <a:rPr lang="en-ID" sz="1500" dirty="0" err="1"/>
              <a:t>perawat</a:t>
            </a:r>
            <a:r>
              <a:rPr lang="en-ID" sz="1500" spc="245" dirty="0"/>
              <a:t> </a:t>
            </a:r>
            <a:r>
              <a:rPr lang="en-ID" sz="1500" dirty="0" err="1"/>
              <a:t>harus</a:t>
            </a:r>
            <a:r>
              <a:rPr lang="en-ID" sz="1500" spc="240" dirty="0"/>
              <a:t> </a:t>
            </a:r>
            <a:r>
              <a:rPr lang="en-ID" sz="1500" dirty="0" err="1"/>
              <a:t>memiliki</a:t>
            </a:r>
            <a:r>
              <a:rPr lang="en-ID" sz="1500" spc="240" dirty="0"/>
              <a:t> </a:t>
            </a:r>
            <a:r>
              <a:rPr lang="en-ID" sz="1500" dirty="0" err="1"/>
              <a:t>kompetensi</a:t>
            </a:r>
            <a:r>
              <a:rPr lang="en-ID" sz="1500" spc="245" dirty="0"/>
              <a:t> </a:t>
            </a:r>
            <a:r>
              <a:rPr lang="en-ID" sz="1500" dirty="0" err="1"/>
              <a:t>melakukan</a:t>
            </a:r>
            <a:r>
              <a:rPr lang="en-ID" sz="1500" spc="245" dirty="0"/>
              <a:t> </a:t>
            </a:r>
            <a:r>
              <a:rPr lang="en-ID" sz="1500" dirty="0" err="1"/>
              <a:t>tindakan</a:t>
            </a:r>
            <a:r>
              <a:rPr lang="en-ID" sz="1500" spc="240" dirty="0"/>
              <a:t> </a:t>
            </a:r>
            <a:r>
              <a:rPr lang="en-ID" sz="1500" dirty="0" err="1"/>
              <a:t>keperawatan</a:t>
            </a:r>
            <a:r>
              <a:rPr lang="en-ID" sz="1500" spc="250" dirty="0"/>
              <a:t> </a:t>
            </a:r>
            <a:r>
              <a:rPr lang="en-ID" sz="1500" dirty="0" err="1"/>
              <a:t>khusus</a:t>
            </a:r>
            <a:r>
              <a:rPr lang="en-ID" sz="1500" spc="250" dirty="0"/>
              <a:t> </a:t>
            </a:r>
            <a:r>
              <a:rPr lang="en-ID" sz="1500" spc="-20" dirty="0" err="1"/>
              <a:t>atau</a:t>
            </a:r>
            <a:r>
              <a:rPr lang="en-ID" sz="1500" spc="-20" dirty="0"/>
              <a:t> </a:t>
            </a:r>
            <a:r>
              <a:rPr lang="en-ID" sz="1500" spc="-10" dirty="0"/>
              <a:t>sub-</a:t>
            </a:r>
            <a:r>
              <a:rPr lang="en-ID" sz="1500" dirty="0" err="1"/>
              <a:t>spesialis</a:t>
            </a:r>
            <a:r>
              <a:rPr lang="en-ID" sz="1500" spc="160" dirty="0"/>
              <a:t> </a:t>
            </a:r>
            <a:r>
              <a:rPr lang="en-ID" sz="1500" dirty="0" err="1"/>
              <a:t>dengan</a:t>
            </a:r>
            <a:r>
              <a:rPr lang="en-ID" sz="1500" spc="165" dirty="0"/>
              <a:t> </a:t>
            </a:r>
            <a:r>
              <a:rPr lang="en-ID" sz="1500" dirty="0" err="1"/>
              <a:t>keputusan</a:t>
            </a:r>
            <a:r>
              <a:rPr lang="en-ID" sz="1500" spc="155" dirty="0"/>
              <a:t> </a:t>
            </a:r>
            <a:r>
              <a:rPr lang="en-ID" sz="1500" dirty="0" err="1"/>
              <a:t>mandiri</a:t>
            </a:r>
            <a:r>
              <a:rPr lang="en-ID" sz="1500" dirty="0"/>
              <a:t>,</a:t>
            </a:r>
            <a:r>
              <a:rPr lang="en-ID" sz="1500" spc="155" dirty="0"/>
              <a:t> </a:t>
            </a:r>
            <a:r>
              <a:rPr lang="en-ID" sz="1500" dirty="0" err="1"/>
              <a:t>memberikan</a:t>
            </a:r>
            <a:r>
              <a:rPr lang="en-ID" sz="1500" spc="150" dirty="0"/>
              <a:t> </a:t>
            </a:r>
            <a:r>
              <a:rPr lang="en-ID" sz="1500" dirty="0" err="1"/>
              <a:t>keperawatan</a:t>
            </a:r>
            <a:r>
              <a:rPr lang="en-ID" sz="1500" spc="150" dirty="0"/>
              <a:t> </a:t>
            </a:r>
            <a:r>
              <a:rPr lang="en-ID" sz="1500" dirty="0" err="1"/>
              <a:t>dasar</a:t>
            </a:r>
            <a:r>
              <a:rPr lang="en-ID" sz="1500" spc="155" dirty="0"/>
              <a:t> </a:t>
            </a:r>
            <a:r>
              <a:rPr lang="en-ID" sz="1500" dirty="0"/>
              <a:t>pada</a:t>
            </a:r>
            <a:r>
              <a:rPr lang="en-ID" sz="1500" spc="145" dirty="0"/>
              <a:t> </a:t>
            </a:r>
            <a:r>
              <a:rPr lang="en-ID" sz="1500" spc="-10" dirty="0" err="1"/>
              <a:t>klien</a:t>
            </a:r>
            <a:r>
              <a:rPr lang="en-ID" sz="1500" spc="-10" dirty="0"/>
              <a:t> </a:t>
            </a:r>
            <a:r>
              <a:rPr lang="en-ID" sz="1500" dirty="0" err="1"/>
              <a:t>dalam</a:t>
            </a:r>
            <a:r>
              <a:rPr lang="en-ID" sz="1500" spc="405" dirty="0"/>
              <a:t> </a:t>
            </a:r>
            <a:r>
              <a:rPr lang="en-ID" sz="1500" dirty="0" err="1"/>
              <a:t>lingkup</a:t>
            </a:r>
            <a:r>
              <a:rPr lang="en-ID" sz="1500" spc="405" dirty="0"/>
              <a:t> </a:t>
            </a:r>
            <a:r>
              <a:rPr lang="en-ID" sz="1500" dirty="0" err="1"/>
              <a:t>keperawatan</a:t>
            </a:r>
            <a:r>
              <a:rPr lang="en-ID" sz="1500" spc="415" dirty="0"/>
              <a:t> </a:t>
            </a:r>
            <a:r>
              <a:rPr lang="en-ID" sz="1500" dirty="0" err="1"/>
              <a:t>komunitas</a:t>
            </a:r>
            <a:r>
              <a:rPr lang="en-ID" sz="1500" spc="415" dirty="0"/>
              <a:t> </a:t>
            </a:r>
            <a:r>
              <a:rPr lang="en-ID" sz="1500" dirty="0" err="1"/>
              <a:t>dengan</a:t>
            </a:r>
            <a:r>
              <a:rPr lang="en-ID" sz="1500" spc="425" dirty="0"/>
              <a:t> </a:t>
            </a:r>
            <a:r>
              <a:rPr lang="en-ID" sz="1500" dirty="0" err="1"/>
              <a:t>menyeluruh</a:t>
            </a:r>
            <a:r>
              <a:rPr lang="en-ID" sz="1500" dirty="0"/>
              <a:t>/</a:t>
            </a:r>
            <a:r>
              <a:rPr lang="en-ID" sz="1500" dirty="0" err="1"/>
              <a:t>utuh</a:t>
            </a:r>
            <a:r>
              <a:rPr lang="en-ID" sz="1500" spc="415" dirty="0"/>
              <a:t> </a:t>
            </a:r>
            <a:r>
              <a:rPr lang="en-ID" sz="1500" dirty="0"/>
              <a:t>dan</a:t>
            </a:r>
            <a:r>
              <a:rPr lang="en-ID" sz="1500" spc="425" dirty="0"/>
              <a:t> </a:t>
            </a:r>
            <a:r>
              <a:rPr lang="en-ID" sz="1500" spc="-10" dirty="0" err="1"/>
              <a:t>melakukan</a:t>
            </a:r>
            <a:r>
              <a:rPr lang="en-ID" sz="1500" spc="-10" dirty="0"/>
              <a:t> </a:t>
            </a:r>
            <a:r>
              <a:rPr lang="en-ID" sz="1500" dirty="0" err="1"/>
              <a:t>rujukan</a:t>
            </a:r>
            <a:r>
              <a:rPr lang="en-ID" sz="1500" spc="-10" dirty="0"/>
              <a:t> </a:t>
            </a:r>
            <a:r>
              <a:rPr lang="en-ID" sz="1500" spc="-10" dirty="0" err="1"/>
              <a:t>keperawatan</a:t>
            </a:r>
            <a:r>
              <a:rPr lang="en-ID" sz="1500" spc="-10" dirty="0"/>
              <a:t>.</a:t>
            </a:r>
            <a:endParaRPr lang="en-ID" sz="1500" dirty="0"/>
          </a:p>
          <a:p>
            <a:endParaRPr lang="en-ID" sz="1500" dirty="0"/>
          </a:p>
        </p:txBody>
      </p:sp>
      <p:pic>
        <p:nvPicPr>
          <p:cNvPr id="3074" name="Picture 2" descr="Karakter Kartun Dengan Dokter Dan Tenaga Medis Mengenakan Pakaian  Pelindung, Dokter, Biru, Mainan PNG dan Vektor dengan Background Transparan  untuk Unduh Gratis">
            <a:extLst>
              <a:ext uri="{FF2B5EF4-FFF2-40B4-BE49-F238E27FC236}">
                <a16:creationId xmlns:a16="http://schemas.microsoft.com/office/drawing/2014/main" id="{ADC74F10-DFB9-DE5F-3447-5AEB44BD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4228" y="3737227"/>
            <a:ext cx="3120773" cy="31207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653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4556-2CC3-35BF-C7C3-C47AE1ECB6D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603947" y="2368447"/>
            <a:ext cx="9510009" cy="3028012"/>
          </a:xfrm>
        </p:spPr>
        <p:txBody>
          <a:bodyPr/>
          <a:lstStyle/>
          <a:p>
            <a:pPr marL="469265" marR="6985" indent="261620" algn="just">
              <a:lnSpc>
                <a:spcPct val="110000"/>
              </a:lnSpc>
              <a:spcBef>
                <a:spcPts val="5"/>
              </a:spcBef>
            </a:pPr>
            <a:r>
              <a:rPr lang="en-ID" sz="2800" dirty="0">
                <a:solidFill>
                  <a:srgbClr val="FF0000"/>
                </a:solidFill>
                <a:latin typeface="Times New Roman"/>
                <a:cs typeface="Times New Roman"/>
              </a:rPr>
              <a:t>PK</a:t>
            </a:r>
            <a:r>
              <a:rPr lang="en-ID" sz="2800" spc="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28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ID" sz="2800" spc="4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ruang</a:t>
            </a:r>
            <a:r>
              <a:rPr lang="en-ID" sz="2800" spc="39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lingkup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ini</a:t>
            </a:r>
            <a:r>
              <a:rPr lang="en-ID" sz="2800" spc="41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mampu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melakukan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konsultasi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spc="-25" dirty="0">
                <a:latin typeface="Times New Roman"/>
                <a:cs typeface="Times New Roman"/>
              </a:rPr>
              <a:t>dan </a:t>
            </a:r>
            <a:r>
              <a:rPr lang="en-ID" sz="2800" dirty="0" err="1">
                <a:latin typeface="Times New Roman"/>
                <a:cs typeface="Times New Roman"/>
              </a:rPr>
              <a:t>pengembangan</a:t>
            </a:r>
            <a:r>
              <a:rPr lang="en-ID" sz="2800" spc="37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pelayanan</a:t>
            </a:r>
            <a:r>
              <a:rPr lang="en-ID" sz="2800" dirty="0">
                <a:latin typeface="Times New Roman"/>
                <a:cs typeface="Times New Roman"/>
              </a:rPr>
              <a:t>,</a:t>
            </a:r>
            <a:r>
              <a:rPr lang="en-ID" sz="2800" spc="38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38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tingkat</a:t>
            </a:r>
            <a:r>
              <a:rPr lang="en-ID" sz="2800" spc="39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pendidikan</a:t>
            </a:r>
            <a:r>
              <a:rPr lang="en-ID" sz="2800" spc="38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Doktor</a:t>
            </a:r>
            <a:r>
              <a:rPr lang="en-ID" sz="2800" spc="38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38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paling</a:t>
            </a:r>
            <a:r>
              <a:rPr lang="en-ID" sz="2800" spc="38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rendah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adalah</a:t>
            </a:r>
            <a:r>
              <a:rPr lang="en-ID" sz="2800" spc="114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Magister.</a:t>
            </a:r>
            <a:r>
              <a:rPr lang="en-ID" sz="2800" spc="1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Doktor</a:t>
            </a:r>
            <a:r>
              <a:rPr lang="en-ID" sz="2800" spc="1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spc="1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tingkatan</a:t>
            </a:r>
            <a:r>
              <a:rPr lang="en-ID" sz="2800" spc="1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ini</a:t>
            </a:r>
            <a:r>
              <a:rPr lang="en-ID" sz="2800" spc="1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memiliki</a:t>
            </a:r>
            <a:r>
              <a:rPr lang="en-ID" sz="2800" spc="1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kompetensi</a:t>
            </a:r>
            <a:r>
              <a:rPr lang="en-ID" sz="2800" spc="13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yang</a:t>
            </a:r>
            <a:r>
              <a:rPr lang="en-ID" sz="2800" spc="13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tinggi</a:t>
            </a:r>
            <a:r>
              <a:rPr lang="en-ID" sz="2800" spc="145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yaitu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melakukan</a:t>
            </a:r>
            <a:r>
              <a:rPr lang="en-ID" sz="2800" spc="47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tindakan</a:t>
            </a:r>
            <a:r>
              <a:rPr lang="en-ID" sz="2800" spc="48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48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asuhan</a:t>
            </a:r>
            <a:r>
              <a:rPr lang="en-ID" sz="2800" spc="48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secara</a:t>
            </a:r>
            <a:r>
              <a:rPr lang="en-ID" sz="2800" spc="47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keperawatan</a:t>
            </a:r>
            <a:r>
              <a:rPr lang="en-ID" sz="2800" spc="47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khusus</a:t>
            </a:r>
            <a:r>
              <a:rPr lang="en-ID" sz="2800" spc="48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49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keputusan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mandiri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sebagai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konsultan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lingkup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komunitas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46905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68C9-F233-869B-8134-03877BA3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760" y="426720"/>
            <a:ext cx="8448040" cy="1259840"/>
          </a:xfrm>
        </p:spPr>
        <p:txBody>
          <a:bodyPr/>
          <a:lstStyle/>
          <a:p>
            <a:pPr algn="ctr"/>
            <a:r>
              <a:rPr lang="en-ID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Issue</a:t>
            </a:r>
            <a:r>
              <a:rPr lang="en-ID" sz="4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dan</a:t>
            </a:r>
            <a:r>
              <a:rPr lang="en-ID" sz="4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Trend</a:t>
            </a:r>
            <a:r>
              <a:rPr lang="en-ID" sz="4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dalam</a:t>
            </a:r>
            <a:r>
              <a:rPr lang="en-ID" sz="4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Profesi</a:t>
            </a:r>
            <a:r>
              <a:rPr lang="en-ID" sz="4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Keperawatan</a:t>
            </a:r>
            <a:r>
              <a:rPr lang="en-ID" sz="4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Komunitas</a:t>
            </a:r>
            <a:br>
              <a:rPr lang="en-ID" sz="4000" dirty="0">
                <a:latin typeface="Times New Roman"/>
                <a:cs typeface="Times New Roman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B3D1-65ED-571C-54D0-4F2031E6347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94080" y="2275839"/>
            <a:ext cx="10459719" cy="3723425"/>
          </a:xfrm>
        </p:spPr>
        <p:txBody>
          <a:bodyPr/>
          <a:lstStyle/>
          <a:p>
            <a:pPr algn="just"/>
            <a:r>
              <a:rPr lang="en-ID" sz="3200" dirty="0">
                <a:latin typeface="Times New Roman"/>
                <a:cs typeface="Times New Roman"/>
              </a:rPr>
              <a:t>Issue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trend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dalam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profesi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sama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seperti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jenjang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pendidikan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dirty="0">
                <a:latin typeface="Times New Roman"/>
                <a:cs typeface="Times New Roman"/>
              </a:rPr>
              <a:t>.</a:t>
            </a:r>
            <a:r>
              <a:rPr lang="en-ID" sz="3200" spc="28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28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dominan</a:t>
            </a:r>
            <a:r>
              <a:rPr lang="en-ID" sz="3200" spc="2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dalam</a:t>
            </a:r>
            <a:r>
              <a:rPr lang="en-ID" sz="3200" spc="2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keprofesian</a:t>
            </a:r>
            <a:r>
              <a:rPr lang="en-ID" sz="3200" spc="29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29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29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adalah</a:t>
            </a:r>
            <a:r>
              <a:rPr lang="en-ID" sz="3200" spc="290" dirty="0">
                <a:latin typeface="Times New Roman"/>
                <a:cs typeface="Times New Roman"/>
              </a:rPr>
              <a:t> </a:t>
            </a:r>
            <a:r>
              <a:rPr lang="en-ID" sz="3200" spc="-20" dirty="0">
                <a:latin typeface="Times New Roman"/>
                <a:cs typeface="Times New Roman"/>
              </a:rPr>
              <a:t>pada </a:t>
            </a:r>
            <a:r>
              <a:rPr lang="en-ID" sz="3200" dirty="0">
                <a:latin typeface="Times New Roman"/>
                <a:cs typeface="Times New Roman"/>
              </a:rPr>
              <a:t>program</a:t>
            </a:r>
            <a:r>
              <a:rPr lang="en-ID" sz="3200" spc="16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akademik</a:t>
            </a:r>
            <a:r>
              <a:rPr lang="en-ID" sz="3200" spc="1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program</a:t>
            </a:r>
            <a:r>
              <a:rPr lang="en-ID" sz="3200" spc="1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profesi</a:t>
            </a:r>
            <a:r>
              <a:rPr lang="en-ID" sz="3200" spc="1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dalam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program</a:t>
            </a:r>
            <a:r>
              <a:rPr lang="en-ID" sz="3200" spc="1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tersebut</a:t>
            </a:r>
            <a:r>
              <a:rPr lang="en-ID" sz="3200" spc="1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sudah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banyak</a:t>
            </a:r>
            <a:r>
              <a:rPr lang="en-ID" sz="3200" spc="165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dibuka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peminatan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seperti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Ners,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S2,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S3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Spesialis</a:t>
            </a:r>
            <a:r>
              <a:rPr lang="en-ID" sz="3200" dirty="0">
                <a:latin typeface="Times New Roman"/>
                <a:cs typeface="Times New Roman"/>
              </a:rPr>
              <a:t>.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Bagi</a:t>
            </a:r>
            <a:r>
              <a:rPr lang="en-ID" sz="3200" spc="-5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jurusan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S3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hanya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berada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di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Universitas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Indonesia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saja</a:t>
            </a:r>
            <a:r>
              <a:rPr lang="en-ID" sz="3200" spc="-10" dirty="0">
                <a:latin typeface="Times New Roman"/>
                <a:cs typeface="Times New Roman"/>
              </a:rPr>
              <a:t>.</a:t>
            </a:r>
            <a:endParaRPr lang="en-ID" sz="320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473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A32A-830E-739D-0F64-C269618085C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48640" y="1034321"/>
            <a:ext cx="11196320" cy="496494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D" sz="3200" dirty="0" err="1">
                <a:latin typeface="Times New Roman"/>
                <a:cs typeface="Times New Roman"/>
              </a:rPr>
              <a:t>Bidang</a:t>
            </a:r>
            <a:r>
              <a:rPr lang="en-ID" sz="320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keorganisasian</a:t>
            </a:r>
            <a:r>
              <a:rPr lang="en-ID" sz="3200" spc="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atau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kolegium</a:t>
            </a:r>
            <a:r>
              <a:rPr lang="en-ID" sz="3200" spc="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menurut</a:t>
            </a:r>
            <a:r>
              <a:rPr lang="en-ID" sz="3200" spc="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UU</a:t>
            </a:r>
            <a:r>
              <a:rPr lang="en-ID" sz="3200" spc="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No</a:t>
            </a:r>
            <a:r>
              <a:rPr lang="en-ID" sz="3200" spc="1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38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thn</a:t>
            </a:r>
            <a:r>
              <a:rPr lang="en-ID" sz="3200" spc="3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2014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spc="-25" dirty="0">
                <a:latin typeface="Times New Roman"/>
                <a:cs typeface="Times New Roman"/>
              </a:rPr>
              <a:t>BAB </a:t>
            </a:r>
            <a:r>
              <a:rPr lang="en-ID" sz="3200" dirty="0">
                <a:latin typeface="Times New Roman"/>
                <a:cs typeface="Times New Roman"/>
              </a:rPr>
              <a:t>VII</a:t>
            </a:r>
            <a:r>
              <a:rPr lang="en-ID" sz="3200" spc="1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tentang</a:t>
            </a:r>
            <a:r>
              <a:rPr lang="en-ID" sz="3200" spc="20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Kolegium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adalah</a:t>
            </a:r>
            <a:r>
              <a:rPr lang="en-ID" sz="3200" spc="2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suatu</a:t>
            </a:r>
            <a:r>
              <a:rPr lang="en-ID" sz="3200" spc="2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organisasi</a:t>
            </a:r>
            <a:r>
              <a:rPr lang="en-ID" sz="3200" spc="24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2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bertanggung</a:t>
            </a:r>
            <a:r>
              <a:rPr lang="en-ID" sz="3200" spc="204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jawab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20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profesi</a:t>
            </a:r>
            <a:r>
              <a:rPr lang="en-ID" sz="3200" spc="2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dirty="0">
                <a:latin typeface="Times New Roman"/>
                <a:cs typeface="Times New Roman"/>
              </a:rPr>
              <a:t>,</a:t>
            </a:r>
            <a:r>
              <a:rPr lang="en-ID" sz="3200" spc="2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salah</a:t>
            </a:r>
            <a:r>
              <a:rPr lang="en-ID" sz="3200" spc="20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satu</a:t>
            </a:r>
            <a:r>
              <a:rPr lang="en-ID" sz="3200" spc="2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organisasi</a:t>
            </a:r>
            <a:r>
              <a:rPr lang="en-ID" sz="3200" spc="2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dalam</a:t>
            </a:r>
            <a:r>
              <a:rPr lang="en-ID" sz="3200" spc="2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22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1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sudah</a:t>
            </a:r>
            <a:r>
              <a:rPr lang="en-ID" sz="3200" spc="21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tidak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asing</a:t>
            </a:r>
            <a:r>
              <a:rPr lang="en-ID" sz="3200" spc="35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adalah</a:t>
            </a:r>
            <a:r>
              <a:rPr lang="en-ID" sz="3200" spc="35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Persatuan</a:t>
            </a:r>
            <a:r>
              <a:rPr lang="en-ID" sz="3200" spc="36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Perawat</a:t>
            </a:r>
            <a:r>
              <a:rPr lang="en-ID" sz="3200" spc="37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Nasional</a:t>
            </a:r>
            <a:r>
              <a:rPr lang="en-ID" sz="3200" spc="3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Indonesia</a:t>
            </a:r>
            <a:r>
              <a:rPr lang="en-ID" sz="3200" spc="35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(PPNI)</a:t>
            </a:r>
            <a:r>
              <a:rPr lang="en-ID" sz="3200" spc="37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34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merupakan</a:t>
            </a:r>
            <a:r>
              <a:rPr lang="en-ID" sz="3200" spc="36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suatu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organisasi</a:t>
            </a:r>
            <a:r>
              <a:rPr lang="en-ID" sz="3200" spc="2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sebagai</a:t>
            </a:r>
            <a:r>
              <a:rPr lang="en-ID" sz="3200" spc="2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wadah</a:t>
            </a:r>
            <a:r>
              <a:rPr lang="en-ID" sz="3200" spc="27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bidang</a:t>
            </a:r>
            <a:r>
              <a:rPr lang="en-ID" sz="3200" spc="25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dirty="0">
                <a:latin typeface="Times New Roman"/>
                <a:cs typeface="Times New Roman"/>
              </a:rPr>
              <a:t>,</a:t>
            </a:r>
            <a:r>
              <a:rPr lang="en-ID" sz="3200" spc="28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seiring</a:t>
            </a:r>
            <a:r>
              <a:rPr lang="en-ID" sz="3200" spc="26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dengan</a:t>
            </a:r>
            <a:r>
              <a:rPr lang="en-ID" sz="3200" spc="27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bertambahnya</a:t>
            </a:r>
            <a:r>
              <a:rPr lang="en-ID" sz="3200" spc="28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jenjang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pendidikan</a:t>
            </a:r>
            <a:r>
              <a:rPr lang="en-ID" sz="3200" spc="16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165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PPNI</a:t>
            </a:r>
            <a:r>
              <a:rPr lang="en-ID" sz="3200" spc="15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membangun</a:t>
            </a:r>
            <a:r>
              <a:rPr lang="en-ID" sz="3200" spc="16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suatu</a:t>
            </a:r>
            <a:r>
              <a:rPr lang="en-ID" sz="3200" spc="17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organisasi</a:t>
            </a:r>
            <a:r>
              <a:rPr lang="en-ID" sz="3200" spc="16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untuk</a:t>
            </a:r>
            <a:r>
              <a:rPr lang="en-ID" sz="3200" spc="165" dirty="0">
                <a:latin typeface="Times New Roman"/>
                <a:cs typeface="Times New Roman"/>
              </a:rPr>
              <a:t>  </a:t>
            </a:r>
            <a:r>
              <a:rPr lang="en-ID" sz="3200" spc="-10" dirty="0" err="1">
                <a:latin typeface="Times New Roman"/>
                <a:cs typeface="Times New Roman"/>
              </a:rPr>
              <a:t>Keperawatan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dirty="0">
                <a:latin typeface="Times New Roman"/>
                <a:cs typeface="Times New Roman"/>
              </a:rPr>
              <a:t>,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yaitu</a:t>
            </a:r>
            <a:r>
              <a:rPr lang="en-ID" sz="3200" spc="1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Ikatan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Perawat</a:t>
            </a:r>
            <a:r>
              <a:rPr lang="en-ID" sz="3200" spc="17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Kesehatan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Indonesia</a:t>
            </a:r>
            <a:r>
              <a:rPr lang="en-ID" sz="3200" spc="18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(IPKKI)</a:t>
            </a:r>
            <a:r>
              <a:rPr lang="en-ID" sz="3200" spc="18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155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telah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dikelola</a:t>
            </a:r>
            <a:r>
              <a:rPr lang="en-ID" sz="3200" spc="-2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-30" dirty="0">
                <a:latin typeface="Times New Roman"/>
                <a:cs typeface="Times New Roman"/>
              </a:rPr>
              <a:t> </a:t>
            </a:r>
            <a:r>
              <a:rPr lang="en-ID" sz="3200" spc="-10" dirty="0">
                <a:latin typeface="Times New Roman"/>
                <a:cs typeface="Times New Roman"/>
              </a:rPr>
              <a:t>masing-</a:t>
            </a:r>
            <a:r>
              <a:rPr lang="en-ID" sz="3200" dirty="0">
                <a:latin typeface="Times New Roman"/>
                <a:cs typeface="Times New Roman"/>
              </a:rPr>
              <a:t>masing</a:t>
            </a:r>
            <a:r>
              <a:rPr lang="en-ID" sz="3200" spc="24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Provinsi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di</a:t>
            </a:r>
            <a:r>
              <a:rPr lang="en-ID" sz="3200" spc="-15" dirty="0">
                <a:latin typeface="Times New Roman"/>
                <a:cs typeface="Times New Roman"/>
              </a:rPr>
              <a:t> </a:t>
            </a:r>
            <a:r>
              <a:rPr lang="en-ID" sz="3200" spc="-10" dirty="0">
                <a:latin typeface="Times New Roman"/>
                <a:cs typeface="Times New Roman"/>
              </a:rPr>
              <a:t>Indonesia.</a:t>
            </a:r>
            <a:endParaRPr lang="en-ID" sz="3200" dirty="0">
              <a:latin typeface="Times New Roman"/>
              <a:cs typeface="Times New Roman"/>
            </a:endParaRP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201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49786-4EAA-3C6C-DBD9-05BA73D1B95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9784" y="2203553"/>
            <a:ext cx="11577736" cy="398738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D" sz="2800" dirty="0">
                <a:latin typeface="Times New Roman"/>
                <a:cs typeface="Times New Roman"/>
              </a:rPr>
              <a:t>Trend</a:t>
            </a:r>
            <a:r>
              <a:rPr lang="en-ID" sz="2800" spc="25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lebih</a:t>
            </a:r>
            <a:r>
              <a:rPr lang="en-ID" sz="2800" spc="26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sering</a:t>
            </a:r>
            <a:r>
              <a:rPr lang="en-ID" sz="2800" spc="25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28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banyak</a:t>
            </a:r>
            <a:r>
              <a:rPr lang="en-ID" sz="2800" spc="26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di</a:t>
            </a:r>
            <a:r>
              <a:rPr lang="en-ID" sz="2800" spc="2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bicarakan</a:t>
            </a:r>
            <a:r>
              <a:rPr lang="en-ID" sz="2800" spc="26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adalah</a:t>
            </a:r>
            <a:r>
              <a:rPr lang="en-ID" sz="2800" spc="26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tentang</a:t>
            </a:r>
            <a:r>
              <a:rPr lang="en-ID" sz="2800" spc="2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gaij</a:t>
            </a:r>
            <a:r>
              <a:rPr lang="en-ID" sz="2800" spc="2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dirty="0">
                <a:latin typeface="Times New Roman"/>
                <a:cs typeface="Times New Roman"/>
              </a:rPr>
              <a:t>.</a:t>
            </a:r>
            <a:r>
              <a:rPr lang="en-ID" sz="2800" spc="265" dirty="0">
                <a:latin typeface="Times New Roman"/>
                <a:cs typeface="Times New Roman"/>
              </a:rPr>
              <a:t> </a:t>
            </a:r>
            <a:r>
              <a:rPr lang="en-ID" sz="2800" spc="-10" dirty="0">
                <a:latin typeface="Times New Roman"/>
                <a:cs typeface="Times New Roman"/>
              </a:rPr>
              <a:t>Banyak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mengeluh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tentang</a:t>
            </a:r>
            <a:r>
              <a:rPr lang="en-ID" sz="2800" spc="-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penerimaan</a:t>
            </a:r>
            <a:r>
              <a:rPr lang="en-ID" sz="280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gaji</a:t>
            </a:r>
            <a:r>
              <a:rPr lang="en-ID" sz="2800" spc="2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yang</a:t>
            </a:r>
            <a:r>
              <a:rPr lang="en-ID" sz="2800" spc="-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kecil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berbeda</a:t>
            </a:r>
            <a:r>
              <a:rPr lang="en-ID" sz="280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dibandingkan</a:t>
            </a:r>
            <a:r>
              <a:rPr lang="en-ID" sz="280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institusi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lainnya</a:t>
            </a:r>
            <a:r>
              <a:rPr lang="en-ID" sz="2800" dirty="0">
                <a:latin typeface="Times New Roman"/>
                <a:cs typeface="Times New Roman"/>
              </a:rPr>
              <a:t>,</a:t>
            </a:r>
            <a:r>
              <a:rPr lang="en-ID" sz="2800" spc="229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sedangkan</a:t>
            </a:r>
            <a:r>
              <a:rPr lang="en-ID" sz="2800" spc="2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pekerjaan</a:t>
            </a:r>
            <a:r>
              <a:rPr lang="en-ID" sz="2800" spc="25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yang</a:t>
            </a:r>
            <a:r>
              <a:rPr lang="en-ID" sz="2800" spc="2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mereka</a:t>
            </a:r>
            <a:r>
              <a:rPr lang="en-ID" sz="2800" spc="2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lakukan</a:t>
            </a:r>
            <a:r>
              <a:rPr lang="en-ID" sz="2800" spc="2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sama</a:t>
            </a:r>
            <a:r>
              <a:rPr lang="en-ID" sz="2800" spc="2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beratnya</a:t>
            </a:r>
            <a:r>
              <a:rPr lang="en-ID" sz="2800" dirty="0">
                <a:latin typeface="Times New Roman"/>
                <a:cs typeface="Times New Roman"/>
              </a:rPr>
              <a:t>.</a:t>
            </a:r>
            <a:r>
              <a:rPr lang="en-ID" sz="2800" spc="225" dirty="0">
                <a:latin typeface="Times New Roman"/>
                <a:cs typeface="Times New Roman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ID" sz="2800" dirty="0" err="1">
                <a:latin typeface="Times New Roman"/>
                <a:cs typeface="Times New Roman"/>
              </a:rPr>
              <a:t>Sehingga</a:t>
            </a:r>
            <a:r>
              <a:rPr lang="en-ID" sz="2800" spc="22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mereka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terkadang</a:t>
            </a:r>
            <a:r>
              <a:rPr lang="en-ID" sz="2800" spc="14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merasa</a:t>
            </a:r>
            <a:r>
              <a:rPr lang="en-ID" sz="2800" spc="14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iri</a:t>
            </a:r>
            <a:r>
              <a:rPr lang="en-ID" sz="2800" spc="1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gaji</a:t>
            </a:r>
            <a:r>
              <a:rPr lang="en-ID" sz="2800" spc="1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spc="15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lain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yang</a:t>
            </a:r>
            <a:r>
              <a:rPr lang="en-ID" sz="2800" spc="14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memiliki</a:t>
            </a:r>
            <a:r>
              <a:rPr lang="en-ID" sz="2800" spc="1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gaji</a:t>
            </a:r>
            <a:r>
              <a:rPr lang="en-ID" sz="2800" spc="1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lebih</a:t>
            </a:r>
            <a:r>
              <a:rPr lang="en-ID" sz="2800" spc="15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besar</a:t>
            </a:r>
            <a:r>
              <a:rPr lang="en-ID" sz="2800" dirty="0">
                <a:latin typeface="Times New Roman"/>
                <a:cs typeface="Times New Roman"/>
              </a:rPr>
              <a:t>.</a:t>
            </a:r>
            <a:r>
              <a:rPr lang="en-ID" sz="2800" spc="145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Dengan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adanya</a:t>
            </a:r>
            <a:r>
              <a:rPr lang="en-ID" sz="2800" spc="4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aturan</a:t>
            </a:r>
            <a:r>
              <a:rPr lang="en-ID" sz="2800" spc="4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dari</a:t>
            </a:r>
            <a:r>
              <a:rPr lang="en-ID" sz="2800" spc="434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Menteri</a:t>
            </a:r>
            <a:r>
              <a:rPr lang="en-ID" sz="2800" spc="43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Kesehatan</a:t>
            </a:r>
            <a:r>
              <a:rPr lang="en-ID" sz="2800" spc="434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Republik</a:t>
            </a:r>
            <a:r>
              <a:rPr lang="en-ID" sz="2800" spc="44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Indonesia</a:t>
            </a:r>
            <a:r>
              <a:rPr lang="en-ID" sz="2800" spc="4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gaji</a:t>
            </a:r>
            <a:r>
              <a:rPr lang="en-ID" sz="2800" spc="43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spc="43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diberikan</a:t>
            </a:r>
            <a:endParaRPr lang="en-ID" sz="280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527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36252"/>
            <a:ext cx="9278911" cy="2185495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ID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Issue</a:t>
            </a:r>
            <a:r>
              <a:rPr lang="en-ID" sz="5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dan</a:t>
            </a:r>
            <a:r>
              <a:rPr lang="en-ID" sz="5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Trend</a:t>
            </a:r>
            <a:r>
              <a:rPr lang="en-ID" sz="5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5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dalam</a:t>
            </a:r>
            <a:r>
              <a:rPr lang="en-ID" sz="5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5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Penelitian</a:t>
            </a:r>
            <a:r>
              <a:rPr lang="en-ID" sz="5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54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Keperawatan</a:t>
            </a:r>
            <a:r>
              <a:rPr lang="en-ID" sz="5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54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Komunitas</a:t>
            </a:r>
            <a:endParaRPr lang="en-ID" sz="5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450F-A8E5-8B7F-1C54-79C081010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344" y="327748"/>
            <a:ext cx="8516695" cy="5971452"/>
          </a:xfrm>
        </p:spPr>
        <p:txBody>
          <a:bodyPr/>
          <a:lstStyle/>
          <a:p>
            <a:pPr marL="12700" marR="9525" indent="228600" algn="just">
              <a:lnSpc>
                <a:spcPct val="110300"/>
              </a:lnSpc>
              <a:spcBef>
                <a:spcPts val="790"/>
              </a:spcBef>
            </a:pPr>
            <a:r>
              <a:rPr lang="en-ID" b="0" dirty="0" err="1">
                <a:latin typeface="Times New Roman"/>
                <a:cs typeface="Times New Roman"/>
              </a:rPr>
              <a:t>Keperawatan</a:t>
            </a:r>
            <a:r>
              <a:rPr lang="en-ID" b="0" spc="2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merupakan</a:t>
            </a:r>
            <a:r>
              <a:rPr lang="en-ID" b="0" spc="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profesi</a:t>
            </a:r>
            <a:r>
              <a:rPr lang="en-ID" b="0" spc="55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yang</a:t>
            </a:r>
            <a:r>
              <a:rPr lang="en-ID" b="0" spc="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dinamis</a:t>
            </a:r>
            <a:r>
              <a:rPr lang="en-ID" b="0" spc="2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dan</a:t>
            </a:r>
            <a:r>
              <a:rPr lang="en-ID" b="0" spc="2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berkembang</a:t>
            </a:r>
            <a:r>
              <a:rPr lang="en-ID" b="0" spc="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secara</a:t>
            </a:r>
            <a:r>
              <a:rPr lang="en-ID" b="0" spc="1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terus</a:t>
            </a:r>
            <a:r>
              <a:rPr lang="en-ID" b="0" spc="2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menerus</a:t>
            </a:r>
            <a:r>
              <a:rPr lang="en-ID" b="0" spc="25" dirty="0">
                <a:latin typeface="Times New Roman"/>
                <a:cs typeface="Times New Roman"/>
              </a:rPr>
              <a:t> </a:t>
            </a:r>
            <a:r>
              <a:rPr lang="en-ID" b="0" spc="-25" dirty="0">
                <a:latin typeface="Times New Roman"/>
                <a:cs typeface="Times New Roman"/>
              </a:rPr>
              <a:t>dan </a:t>
            </a:r>
            <a:r>
              <a:rPr lang="en-ID" b="0" dirty="0" err="1">
                <a:latin typeface="Times New Roman"/>
                <a:cs typeface="Times New Roman"/>
              </a:rPr>
              <a:t>terlibat</a:t>
            </a:r>
            <a:r>
              <a:rPr lang="en-ID" b="0" spc="38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dalam</a:t>
            </a:r>
            <a:r>
              <a:rPr lang="en-ID" b="0" spc="38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masyarakat</a:t>
            </a:r>
            <a:r>
              <a:rPr lang="en-ID" b="0" spc="395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yang</a:t>
            </a:r>
            <a:r>
              <a:rPr lang="en-ID" b="0" spc="37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berubah</a:t>
            </a:r>
            <a:r>
              <a:rPr lang="en-ID" b="0" dirty="0">
                <a:latin typeface="Times New Roman"/>
                <a:cs typeface="Times New Roman"/>
              </a:rPr>
              <a:t>,</a:t>
            </a:r>
            <a:r>
              <a:rPr lang="en-ID" b="0" spc="38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sehingga</a:t>
            </a:r>
            <a:r>
              <a:rPr lang="en-ID" b="0" spc="38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pemenuhan</a:t>
            </a:r>
            <a:r>
              <a:rPr lang="en-ID" b="0" spc="38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dan</a:t>
            </a:r>
            <a:r>
              <a:rPr lang="en-ID" b="0" spc="39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metode</a:t>
            </a:r>
            <a:r>
              <a:rPr lang="en-ID" b="0" spc="385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keprawatan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kesehatan</a:t>
            </a:r>
            <a:r>
              <a:rPr lang="en-ID" b="0" spc="16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berubah</a:t>
            </a:r>
            <a:r>
              <a:rPr lang="en-ID" b="0" dirty="0">
                <a:latin typeface="Times New Roman"/>
                <a:cs typeface="Times New Roman"/>
              </a:rPr>
              <a:t>,</a:t>
            </a:r>
            <a:r>
              <a:rPr lang="en-ID" b="0" spc="16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karena</a:t>
            </a:r>
            <a:r>
              <a:rPr lang="en-ID" b="0" spc="16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gaya</a:t>
            </a:r>
            <a:r>
              <a:rPr lang="en-ID" b="0" spc="16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hidup</a:t>
            </a:r>
            <a:r>
              <a:rPr lang="en-ID" b="0" spc="17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masyarakat</a:t>
            </a:r>
            <a:r>
              <a:rPr lang="en-ID" b="0" spc="17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berubah</a:t>
            </a:r>
            <a:r>
              <a:rPr lang="en-ID" b="0" spc="165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dan</a:t>
            </a:r>
            <a:r>
              <a:rPr lang="en-ID" b="0" spc="16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perawat</a:t>
            </a:r>
            <a:r>
              <a:rPr lang="en-ID" b="0" spc="17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sendiri</a:t>
            </a:r>
            <a:r>
              <a:rPr lang="en-ID" b="0" spc="17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juga</a:t>
            </a:r>
            <a:r>
              <a:rPr lang="en-ID" b="0" spc="160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dapat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menyesuaikan</a:t>
            </a:r>
            <a:r>
              <a:rPr lang="en-ID" b="0" spc="30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dengan</a:t>
            </a:r>
            <a:r>
              <a:rPr lang="en-ID" b="0" spc="30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perubahan</a:t>
            </a:r>
            <a:r>
              <a:rPr lang="en-ID" b="0" spc="30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tersebut</a:t>
            </a:r>
            <a:r>
              <a:rPr lang="en-ID" b="0" dirty="0">
                <a:latin typeface="Times New Roman"/>
                <a:cs typeface="Times New Roman"/>
              </a:rPr>
              <a:t>.</a:t>
            </a:r>
            <a:r>
              <a:rPr lang="en-ID" b="0" spc="310" dirty="0">
                <a:latin typeface="Times New Roman"/>
                <a:cs typeface="Times New Roman"/>
              </a:rPr>
              <a:t> </a:t>
            </a:r>
          </a:p>
          <a:p>
            <a:pPr marL="12700" marR="9525" indent="228600" algn="just">
              <a:lnSpc>
                <a:spcPct val="110300"/>
              </a:lnSpc>
              <a:spcBef>
                <a:spcPts val="790"/>
              </a:spcBef>
            </a:pPr>
            <a:endParaRPr lang="en-ID" b="0" spc="310" dirty="0">
              <a:latin typeface="Times New Roman"/>
              <a:cs typeface="Times New Roman"/>
            </a:endParaRPr>
          </a:p>
          <a:p>
            <a:pPr marL="12700" marR="9525" indent="228600" algn="just">
              <a:lnSpc>
                <a:spcPct val="110300"/>
              </a:lnSpc>
              <a:spcBef>
                <a:spcPts val="790"/>
              </a:spcBef>
            </a:pPr>
            <a:r>
              <a:rPr lang="en-ID" b="0" dirty="0" err="1">
                <a:latin typeface="Times New Roman"/>
                <a:cs typeface="Times New Roman"/>
              </a:rPr>
              <a:t>Definisi</a:t>
            </a:r>
            <a:r>
              <a:rPr lang="en-ID" b="0" spc="31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dan</a:t>
            </a:r>
            <a:r>
              <a:rPr lang="en-ID" b="0" spc="30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filosofi</a:t>
            </a:r>
            <a:r>
              <a:rPr lang="en-ID" b="0" spc="30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terkini</a:t>
            </a:r>
            <a:r>
              <a:rPr lang="en-ID" b="0" spc="30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dari</a:t>
            </a:r>
            <a:r>
              <a:rPr lang="en-ID" b="0" spc="305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keperawatan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memperlihatkan</a:t>
            </a:r>
            <a:r>
              <a:rPr lang="en-ID" b="0" spc="37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trend</a:t>
            </a:r>
            <a:r>
              <a:rPr lang="en-ID" b="0" spc="365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holistic</a:t>
            </a:r>
            <a:r>
              <a:rPr lang="en-ID" b="0" spc="37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dalam</a:t>
            </a:r>
            <a:r>
              <a:rPr lang="en-ID" b="0" spc="36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keperawatan</a:t>
            </a:r>
            <a:r>
              <a:rPr lang="en-ID" b="0" spc="38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yang</a:t>
            </a:r>
            <a:r>
              <a:rPr lang="en-ID" b="0" spc="36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ditunjukkan</a:t>
            </a:r>
            <a:r>
              <a:rPr lang="en-ID" b="0" spc="37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secara</a:t>
            </a:r>
            <a:r>
              <a:rPr lang="en-ID" b="0" spc="375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keseluruhan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dalam</a:t>
            </a:r>
            <a:r>
              <a:rPr lang="en-ID" b="0" spc="1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berbagai</a:t>
            </a:r>
            <a:r>
              <a:rPr lang="en-ID" b="0" spc="1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dimensi</a:t>
            </a:r>
            <a:r>
              <a:rPr lang="en-ID" b="0" dirty="0">
                <a:latin typeface="Times New Roman"/>
                <a:cs typeface="Times New Roman"/>
              </a:rPr>
              <a:t>,</a:t>
            </a:r>
            <a:r>
              <a:rPr lang="en-ID" b="0" spc="13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baik</a:t>
            </a:r>
            <a:r>
              <a:rPr lang="en-ID" b="0" spc="1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dimensi</a:t>
            </a:r>
            <a:r>
              <a:rPr lang="en-ID" b="0" spc="13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sehat</a:t>
            </a:r>
            <a:r>
              <a:rPr lang="en-ID" b="0" spc="1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maupun</a:t>
            </a:r>
            <a:r>
              <a:rPr lang="en-ID" b="0" spc="1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sakit</a:t>
            </a:r>
            <a:r>
              <a:rPr lang="en-ID" b="0" spc="13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serta</a:t>
            </a:r>
            <a:r>
              <a:rPr lang="en-ID" b="0" spc="12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dalam</a:t>
            </a:r>
            <a:r>
              <a:rPr lang="en-ID" b="0" spc="12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interaksinya</a:t>
            </a:r>
            <a:r>
              <a:rPr lang="en-ID" b="0" spc="120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dengan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keluarga</a:t>
            </a:r>
            <a:r>
              <a:rPr lang="en-ID" b="0" spc="340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dan</a:t>
            </a:r>
            <a:r>
              <a:rPr lang="en-ID" b="0" spc="35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komunitas</a:t>
            </a:r>
            <a:r>
              <a:rPr lang="en-ID" b="0" dirty="0">
                <a:latin typeface="Times New Roman"/>
                <a:cs typeface="Times New Roman"/>
              </a:rPr>
              <a:t>.</a:t>
            </a:r>
            <a:r>
              <a:rPr lang="en-ID" b="0" spc="360" dirty="0">
                <a:latin typeface="Times New Roman"/>
                <a:cs typeface="Times New Roman"/>
              </a:rPr>
              <a:t> </a:t>
            </a:r>
          </a:p>
          <a:p>
            <a:pPr marL="12700" marR="9525" indent="228600" algn="just">
              <a:lnSpc>
                <a:spcPct val="110300"/>
              </a:lnSpc>
              <a:spcBef>
                <a:spcPts val="790"/>
              </a:spcBef>
            </a:pPr>
            <a:endParaRPr lang="en-ID" b="0" spc="360" dirty="0">
              <a:latin typeface="Times New Roman"/>
              <a:cs typeface="Times New Roman"/>
            </a:endParaRPr>
          </a:p>
          <a:p>
            <a:pPr marL="12700" marR="9525" indent="228600" algn="just">
              <a:lnSpc>
                <a:spcPct val="110300"/>
              </a:lnSpc>
              <a:spcBef>
                <a:spcPts val="790"/>
              </a:spcBef>
            </a:pPr>
            <a:r>
              <a:rPr lang="en-ID" b="0" dirty="0" err="1">
                <a:latin typeface="Times New Roman"/>
                <a:cs typeface="Times New Roman"/>
              </a:rPr>
              <a:t>Tren</a:t>
            </a:r>
            <a:r>
              <a:rPr lang="en-ID" b="0" spc="35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praktik</a:t>
            </a:r>
            <a:r>
              <a:rPr lang="en-ID" b="0" spc="36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keperawatan</a:t>
            </a:r>
            <a:r>
              <a:rPr lang="en-ID" b="0" spc="35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meliputi</a:t>
            </a:r>
            <a:r>
              <a:rPr lang="en-ID" b="0" spc="36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perkembangan</a:t>
            </a:r>
            <a:r>
              <a:rPr lang="en-ID" b="0" spc="355" dirty="0">
                <a:latin typeface="Times New Roman"/>
                <a:cs typeface="Times New Roman"/>
              </a:rPr>
              <a:t> </a:t>
            </a:r>
            <a:r>
              <a:rPr lang="en-ID" b="0" dirty="0">
                <a:latin typeface="Times New Roman"/>
                <a:cs typeface="Times New Roman"/>
              </a:rPr>
              <a:t>di</a:t>
            </a:r>
            <a:r>
              <a:rPr lang="en-ID" b="0" spc="365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berbagai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tempat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praktik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dimana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perawat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memiliki</a:t>
            </a:r>
            <a:r>
              <a:rPr lang="en-ID" b="0" spc="-10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kemandirian</a:t>
            </a:r>
            <a:r>
              <a:rPr lang="en-ID" b="0" dirty="0">
                <a:latin typeface="Times New Roman"/>
                <a:cs typeface="Times New Roman"/>
              </a:rPr>
              <a:t> yang</a:t>
            </a:r>
            <a:r>
              <a:rPr lang="en-ID" b="0" spc="-25" dirty="0">
                <a:latin typeface="Times New Roman"/>
                <a:cs typeface="Times New Roman"/>
              </a:rPr>
              <a:t> </a:t>
            </a:r>
            <a:r>
              <a:rPr lang="en-ID" b="0" dirty="0" err="1">
                <a:latin typeface="Times New Roman"/>
                <a:cs typeface="Times New Roman"/>
              </a:rPr>
              <a:t>lebih</a:t>
            </a:r>
            <a:r>
              <a:rPr lang="en-ID" b="0" spc="-5" dirty="0">
                <a:latin typeface="Times New Roman"/>
                <a:cs typeface="Times New Roman"/>
              </a:rPr>
              <a:t> </a:t>
            </a:r>
            <a:r>
              <a:rPr lang="en-ID" b="0" spc="-10" dirty="0" err="1">
                <a:latin typeface="Times New Roman"/>
                <a:cs typeface="Times New Roman"/>
              </a:rPr>
              <a:t>besar</a:t>
            </a:r>
            <a:r>
              <a:rPr lang="en-ID" b="0" spc="-10" dirty="0">
                <a:latin typeface="Times New Roman"/>
                <a:cs typeface="Times New Roman"/>
              </a:rPr>
              <a:t>.</a:t>
            </a:r>
            <a:endParaRPr lang="en-ID" b="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375920"/>
            <a:ext cx="9204960" cy="1397216"/>
          </a:xfrm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en-ID"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Penyebab</a:t>
            </a:r>
            <a:r>
              <a:rPr lang="en-ID" sz="3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Perkembangan</a:t>
            </a:r>
            <a:r>
              <a:rPr lang="en-ID"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Keperawatan</a:t>
            </a:r>
            <a:r>
              <a:rPr lang="en-ID"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lang="en-ID"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600" dirty="0">
                <a:solidFill>
                  <a:srgbClr val="FF0000"/>
                </a:solidFill>
                <a:latin typeface="Times New Roman"/>
                <a:cs typeface="Times New Roman"/>
              </a:rPr>
              <a:t>Indonesia</a:t>
            </a:r>
            <a:r>
              <a:rPr lang="en-ID"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saat</a:t>
            </a:r>
            <a:r>
              <a:rPr lang="en-ID" sz="3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ini</a:t>
            </a:r>
            <a:endParaRPr lang="en-ID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0" y="2336799"/>
            <a:ext cx="12192000" cy="4145281"/>
          </a:xfr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en-ID"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ID" sz="1200" dirty="0">
              <a:latin typeface="Times New Roman"/>
              <a:cs typeface="Times New Roman"/>
            </a:endParaRPr>
          </a:p>
          <a:p>
            <a:pPr marL="469265" marR="9525" algn="just">
              <a:lnSpc>
                <a:spcPct val="110400"/>
              </a:lnSpc>
              <a:buAutoNum type="arabicPeriod"/>
              <a:tabLst>
                <a:tab pos="680085" algn="l"/>
              </a:tabLst>
            </a:pPr>
            <a:r>
              <a:rPr lang="en-ID" sz="2400" dirty="0" err="1">
                <a:latin typeface="Times New Roman"/>
                <a:cs typeface="Times New Roman"/>
              </a:rPr>
              <a:t>Perkembangan</a:t>
            </a:r>
            <a:r>
              <a:rPr lang="en-ID" sz="2400" spc="434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ilmu</a:t>
            </a:r>
            <a:r>
              <a:rPr lang="en-ID" sz="2400" spc="4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pengetahuan</a:t>
            </a:r>
            <a:r>
              <a:rPr lang="en-ID" sz="2400" spc="434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4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teknologi</a:t>
            </a:r>
            <a:r>
              <a:rPr lang="en-ID" sz="2400" spc="45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43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sangat</a:t>
            </a:r>
            <a:r>
              <a:rPr lang="en-ID" sz="2400" spc="44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cepat</a:t>
            </a:r>
            <a:r>
              <a:rPr lang="en-ID" sz="2400" spc="44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sehingga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informasi</a:t>
            </a:r>
            <a:r>
              <a:rPr lang="en-ID" sz="2400" spc="14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dengan</a:t>
            </a:r>
            <a:r>
              <a:rPr lang="en-ID" sz="2400" spc="1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cepat</a:t>
            </a:r>
            <a:r>
              <a:rPr lang="en-ID" sz="2400" spc="1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dapat</a:t>
            </a:r>
            <a:r>
              <a:rPr lang="en-ID" sz="2400" spc="1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diakses</a:t>
            </a:r>
            <a:r>
              <a:rPr lang="en-ID" sz="2400" spc="16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oleh</a:t>
            </a:r>
            <a:r>
              <a:rPr lang="en-ID" sz="2400" spc="14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semua</a:t>
            </a:r>
            <a:r>
              <a:rPr lang="en-ID" sz="2400" spc="14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orang</a:t>
            </a:r>
            <a:r>
              <a:rPr lang="en-ID" sz="2400" spc="13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sehingga</a:t>
            </a:r>
            <a:r>
              <a:rPr lang="en-ID" sz="2400" spc="15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informasi</a:t>
            </a:r>
            <a:r>
              <a:rPr lang="en-ID" sz="2400" spc="15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dengan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cepat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diketahui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oleh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masyarakat</a:t>
            </a:r>
            <a:r>
              <a:rPr lang="en-ID" sz="2400" spc="-10" dirty="0">
                <a:latin typeface="Times New Roman"/>
                <a:cs typeface="Times New Roman"/>
              </a:rPr>
              <a:t>.</a:t>
            </a:r>
            <a:endParaRPr lang="en-ID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AutoNum type="arabicPeriod"/>
            </a:pPr>
            <a:endParaRPr lang="en-ID" sz="2400" dirty="0">
              <a:latin typeface="Times New Roman"/>
              <a:cs typeface="Times New Roman"/>
            </a:endParaRPr>
          </a:p>
          <a:p>
            <a:pPr marL="469265" marR="10795" algn="just">
              <a:lnSpc>
                <a:spcPct val="110000"/>
              </a:lnSpc>
              <a:buAutoNum type="arabicPeriod"/>
              <a:tabLst>
                <a:tab pos="636270" algn="l"/>
              </a:tabLst>
            </a:pPr>
            <a:r>
              <a:rPr lang="en-ID" sz="2400" dirty="0" err="1">
                <a:latin typeface="Times New Roman"/>
                <a:cs typeface="Times New Roman"/>
              </a:rPr>
              <a:t>Perkembangan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era</a:t>
            </a:r>
            <a:r>
              <a:rPr lang="en-ID" sz="2400" spc="9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globalisasi</a:t>
            </a:r>
            <a:r>
              <a:rPr lang="en-ID" sz="2400" spc="10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7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menyebabkan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keperawatan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di</a:t>
            </a:r>
            <a:r>
              <a:rPr lang="en-ID" sz="2400" spc="10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Indonesia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harus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menyesuaikan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dengan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perkembangan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keperawatan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di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negara yang</a:t>
            </a:r>
            <a:r>
              <a:rPr lang="en-ID" sz="2400" spc="-2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telah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berkembang</a:t>
            </a:r>
            <a:r>
              <a:rPr lang="en-ID" sz="2400" spc="-20" dirty="0">
                <a:latin typeface="Times New Roman"/>
                <a:cs typeface="Times New Roman"/>
              </a:rPr>
              <a:t> </a:t>
            </a:r>
            <a:r>
              <a:rPr lang="en-ID" sz="2400" spc="-50" dirty="0">
                <a:latin typeface="Times New Roman"/>
                <a:cs typeface="Times New Roman"/>
              </a:rPr>
              <a:t>.</a:t>
            </a:r>
            <a:endParaRPr lang="en-ID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lang="en-ID" sz="2400" dirty="0">
              <a:latin typeface="Times New Roman"/>
              <a:cs typeface="Times New Roman"/>
            </a:endParaRPr>
          </a:p>
          <a:p>
            <a:pPr marL="469265" marR="8255" algn="just">
              <a:lnSpc>
                <a:spcPct val="110000"/>
              </a:lnSpc>
              <a:spcBef>
                <a:spcPts val="5"/>
              </a:spcBef>
              <a:buAutoNum type="arabicPeriod"/>
              <a:tabLst>
                <a:tab pos="659130" algn="l"/>
              </a:tabLst>
            </a:pPr>
            <a:r>
              <a:rPr lang="en-ID" sz="2400" dirty="0">
                <a:latin typeface="Times New Roman"/>
                <a:cs typeface="Times New Roman"/>
              </a:rPr>
              <a:t>Sosial</a:t>
            </a:r>
            <a:r>
              <a:rPr lang="en-ID" sz="2400" spc="2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ekonomi</a:t>
            </a:r>
            <a:r>
              <a:rPr lang="en-ID" sz="2400" spc="254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masyarakat</a:t>
            </a:r>
            <a:r>
              <a:rPr lang="en-ID" sz="2400" spc="254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semakin</a:t>
            </a:r>
            <a:r>
              <a:rPr lang="en-ID" sz="2400" spc="2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meningkat</a:t>
            </a:r>
            <a:r>
              <a:rPr lang="en-ID" sz="2400" spc="2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sehingga</a:t>
            </a:r>
            <a:r>
              <a:rPr lang="en-ID" sz="2400" spc="254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masyarakat</a:t>
            </a:r>
            <a:r>
              <a:rPr lang="en-ID" sz="2400" spc="26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menuntut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pelayanan</a:t>
            </a:r>
            <a:r>
              <a:rPr lang="en-ID" sz="2400" spc="34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spc="36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32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berkualitas</a:t>
            </a:r>
            <a:r>
              <a:rPr lang="en-ID" sz="2400" spc="33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tinggi</a:t>
            </a:r>
            <a:r>
              <a:rPr lang="en-ID" sz="2400" dirty="0">
                <a:latin typeface="Times New Roman"/>
                <a:cs typeface="Times New Roman"/>
              </a:rPr>
              <a:t>,</a:t>
            </a:r>
            <a:r>
              <a:rPr lang="en-ID" sz="2400" spc="3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tapi</a:t>
            </a:r>
            <a:r>
              <a:rPr lang="en-ID" sz="2400" spc="34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di</a:t>
            </a:r>
            <a:r>
              <a:rPr lang="en-ID" sz="2400" spc="34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lain</a:t>
            </a:r>
            <a:r>
              <a:rPr lang="en-ID" sz="2400" spc="33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pihak</a:t>
            </a:r>
            <a:r>
              <a:rPr lang="en-ID" sz="2400" spc="33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bagi</a:t>
            </a:r>
            <a:r>
              <a:rPr lang="en-ID" sz="2400" spc="35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masyarakat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ekonomi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lemah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mereka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ingin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pelayanan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dirty="0">
                <a:latin typeface="Times New Roman"/>
                <a:cs typeface="Times New Roman"/>
              </a:rPr>
              <a:t> yang</a:t>
            </a:r>
            <a:r>
              <a:rPr lang="en-ID" sz="2400" spc="-2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murah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terjangkau</a:t>
            </a:r>
            <a:r>
              <a:rPr lang="en-ID" sz="1800" spc="-10" dirty="0">
                <a:latin typeface="Times New Roman"/>
                <a:cs typeface="Times New Roman"/>
              </a:rPr>
              <a:t>.</a:t>
            </a:r>
            <a:endParaRPr lang="en-ID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621973"/>
            <a:ext cx="7069745" cy="942668"/>
          </a:xfrm>
        </p:spPr>
        <p:txBody>
          <a:bodyPr anchor="b"/>
          <a:lstStyle/>
          <a:p>
            <a:pPr marL="12700" algn="ctr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Trend</a:t>
            </a:r>
            <a:r>
              <a:rPr lang="en-US"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dan</a:t>
            </a:r>
            <a:r>
              <a:rPr lang="en-US"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Issue</a:t>
            </a:r>
            <a:r>
              <a:rPr lang="en-US"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Keperawatan</a:t>
            </a:r>
            <a:r>
              <a:rPr lang="en-US"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Komunitas</a:t>
            </a:r>
            <a:r>
              <a:rPr lang="en-US"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Home</a:t>
            </a:r>
            <a:r>
              <a:rPr lang="en-US" sz="3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Care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240" y="2807027"/>
            <a:ext cx="8593169" cy="3429000"/>
          </a:xfrm>
        </p:spPr>
        <p:txBody>
          <a:bodyPr/>
          <a:lstStyle/>
          <a:p>
            <a:pPr marL="12700" marR="8890" indent="456565" algn="just">
              <a:lnSpc>
                <a:spcPct val="110000"/>
              </a:lnSpc>
            </a:pPr>
            <a:r>
              <a:rPr lang="en-ID" sz="2400" dirty="0" err="1">
                <a:latin typeface="Times New Roman"/>
                <a:cs typeface="Times New Roman"/>
              </a:rPr>
              <a:t>Menurut</a:t>
            </a:r>
            <a:r>
              <a:rPr lang="en-ID" sz="2400" spc="42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Departemen</a:t>
            </a:r>
            <a:r>
              <a:rPr lang="en-ID" sz="2400" spc="434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Kesehatan</a:t>
            </a:r>
            <a:r>
              <a:rPr lang="en-ID" sz="2400" spc="43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(2002)</a:t>
            </a:r>
            <a:r>
              <a:rPr lang="en-ID" sz="2400" spc="42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menyebutkan</a:t>
            </a:r>
            <a:r>
              <a:rPr lang="en-ID" sz="2400" spc="42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bahwa</a:t>
            </a:r>
            <a:r>
              <a:rPr lang="en-ID" sz="2400" spc="42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home</a:t>
            </a:r>
            <a:r>
              <a:rPr lang="en-ID" sz="2400" spc="43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care</a:t>
            </a:r>
            <a:r>
              <a:rPr lang="en-ID" sz="2400" spc="43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adalah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pelayanan</a:t>
            </a:r>
            <a:r>
              <a:rPr lang="en-ID" sz="2400" spc="37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spc="40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36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berkesinambungan</a:t>
            </a:r>
            <a:r>
              <a:rPr lang="en-ID" sz="2400" spc="37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37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komprehensif</a:t>
            </a:r>
            <a:r>
              <a:rPr lang="en-ID" sz="2400" spc="40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37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diberikan</a:t>
            </a:r>
            <a:r>
              <a:rPr lang="en-ID" sz="2400" spc="37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kepada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individu</a:t>
            </a:r>
            <a:r>
              <a:rPr lang="en-ID" sz="2400" spc="44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4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keluarga</a:t>
            </a:r>
            <a:r>
              <a:rPr lang="en-ID" sz="2400" spc="44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di</a:t>
            </a:r>
            <a:r>
              <a:rPr lang="en-ID" sz="2400" spc="4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tempat</a:t>
            </a:r>
            <a:r>
              <a:rPr lang="en-ID" sz="2400" spc="4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tinggal</a:t>
            </a:r>
            <a:r>
              <a:rPr lang="en-ID" sz="2400" spc="4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mereka</a:t>
            </a:r>
            <a:r>
              <a:rPr lang="en-ID" sz="2400" spc="44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42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bertujuan</a:t>
            </a:r>
            <a:r>
              <a:rPr lang="en-ID" sz="2400" spc="434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spc="44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meningkatkan</a:t>
            </a:r>
            <a:r>
              <a:rPr lang="en-ID" sz="2400" spc="-10" dirty="0">
                <a:latin typeface="Times New Roman"/>
                <a:cs typeface="Times New Roman"/>
              </a:rPr>
              <a:t>, </a:t>
            </a:r>
            <a:r>
              <a:rPr lang="en-ID" sz="2400" dirty="0" err="1">
                <a:latin typeface="Times New Roman"/>
                <a:cs typeface="Times New Roman"/>
              </a:rPr>
              <a:t>mempertahankan</a:t>
            </a:r>
            <a:r>
              <a:rPr lang="en-ID" sz="2400" spc="8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memulihkan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spc="9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memaksimalkan</a:t>
            </a:r>
            <a:r>
              <a:rPr lang="en-ID" sz="2400" spc="8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tingkat</a:t>
            </a:r>
            <a:r>
              <a:rPr lang="en-ID" sz="2400" spc="9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kemandirian</a:t>
            </a:r>
            <a:r>
              <a:rPr lang="en-ID" sz="2400" spc="95" dirty="0">
                <a:latin typeface="Times New Roman"/>
                <a:cs typeface="Times New Roman"/>
              </a:rPr>
              <a:t> </a:t>
            </a:r>
            <a:r>
              <a:rPr lang="en-ID" sz="2400" spc="-25" dirty="0">
                <a:latin typeface="Times New Roman"/>
                <a:cs typeface="Times New Roman"/>
              </a:rPr>
              <a:t>dan </a:t>
            </a:r>
            <a:r>
              <a:rPr lang="en-ID" sz="2400" dirty="0" err="1">
                <a:latin typeface="Times New Roman"/>
                <a:cs typeface="Times New Roman"/>
              </a:rPr>
              <a:t>meminimalkan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akibat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dari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penyakit</a:t>
            </a:r>
            <a:r>
              <a:rPr lang="en-ID" sz="2400" spc="-10" dirty="0">
                <a:latin typeface="Times New Roman"/>
                <a:cs typeface="Times New Roman"/>
              </a:rPr>
              <a:t>.</a:t>
            </a:r>
            <a:endParaRPr lang="en-ID" sz="2400" dirty="0">
              <a:latin typeface="Times New Roman"/>
              <a:cs typeface="Times New Roman"/>
            </a:endParaRPr>
          </a:p>
          <a:p>
            <a:pPr marL="12700" marR="8890" indent="456565">
              <a:lnSpc>
                <a:spcPct val="110000"/>
              </a:lnSpc>
            </a:pPr>
            <a:endParaRPr lang="en-ID" sz="2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548640"/>
            <a:ext cx="9935464" cy="5520285"/>
          </a:xfrm>
        </p:spPr>
        <p:txBody>
          <a:bodyPr/>
          <a:lstStyle/>
          <a:p>
            <a:pPr marL="12700" marR="5715" indent="456565" algn="just">
              <a:lnSpc>
                <a:spcPct val="110200"/>
              </a:lnSpc>
            </a:pPr>
            <a:r>
              <a:rPr lang="en-ID" sz="3200" dirty="0">
                <a:latin typeface="Times New Roman"/>
                <a:cs typeface="Times New Roman"/>
              </a:rPr>
              <a:t>Health</a:t>
            </a:r>
            <a:r>
              <a:rPr lang="en-ID" sz="3200" spc="1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care</a:t>
            </a:r>
            <a:r>
              <a:rPr lang="en-ID" sz="3200" spc="10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secara</a:t>
            </a:r>
            <a:r>
              <a:rPr lang="en-ID" sz="3200" spc="10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pribadi</a:t>
            </a:r>
            <a:r>
              <a:rPr lang="en-ID" sz="3200" spc="11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masih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diutamakan</a:t>
            </a:r>
            <a:r>
              <a:rPr lang="en-ID" sz="3200" spc="1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penyakit</a:t>
            </a:r>
            <a:r>
              <a:rPr lang="en-ID" sz="3200" spc="114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orientasi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pengobatan</a:t>
            </a:r>
            <a:r>
              <a:rPr lang="en-ID" sz="3200" spc="110" dirty="0">
                <a:latin typeface="Times New Roman"/>
                <a:cs typeface="Times New Roman"/>
              </a:rPr>
              <a:t> </a:t>
            </a:r>
            <a:r>
              <a:rPr lang="en-ID" sz="3200" spc="-25" dirty="0">
                <a:latin typeface="Times New Roman"/>
                <a:cs typeface="Times New Roman"/>
              </a:rPr>
              <a:t>dan </a:t>
            </a:r>
            <a:r>
              <a:rPr lang="en-ID" sz="3200" dirty="0" err="1">
                <a:latin typeface="Times New Roman"/>
                <a:cs typeface="Times New Roman"/>
              </a:rPr>
              <a:t>mempunyai</a:t>
            </a:r>
            <a:r>
              <a:rPr lang="en-ID" sz="3200" spc="21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keutamaan</a:t>
            </a:r>
            <a:r>
              <a:rPr lang="en-ID" sz="3200" spc="22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dalam</a:t>
            </a:r>
            <a:r>
              <a:rPr lang="en-ID" sz="3200" spc="21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terapi</a:t>
            </a:r>
            <a:r>
              <a:rPr lang="en-ID" sz="3200" spc="21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medisnya</a:t>
            </a:r>
            <a:r>
              <a:rPr lang="en-ID" sz="3200" dirty="0">
                <a:latin typeface="Times New Roman"/>
                <a:cs typeface="Times New Roman"/>
              </a:rPr>
              <a:t>.</a:t>
            </a:r>
            <a:r>
              <a:rPr lang="en-ID" sz="3200" spc="210" dirty="0">
                <a:latin typeface="Times New Roman"/>
                <a:cs typeface="Times New Roman"/>
              </a:rPr>
              <a:t>  </a:t>
            </a:r>
          </a:p>
          <a:p>
            <a:pPr marL="12700" marR="5715" indent="456565" algn="just">
              <a:lnSpc>
                <a:spcPct val="110200"/>
              </a:lnSpc>
            </a:pPr>
            <a:r>
              <a:rPr lang="en-ID" sz="3200" dirty="0" err="1">
                <a:latin typeface="Times New Roman"/>
                <a:cs typeface="Times New Roman"/>
              </a:rPr>
              <a:t>Meskipun</a:t>
            </a:r>
            <a:r>
              <a:rPr lang="en-ID" sz="3200" spc="210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The</a:t>
            </a:r>
            <a:r>
              <a:rPr lang="en-ID" sz="3200" spc="210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American</a:t>
            </a:r>
            <a:r>
              <a:rPr lang="en-ID" sz="3200" spc="210" dirty="0">
                <a:latin typeface="Times New Roman"/>
                <a:cs typeface="Times New Roman"/>
              </a:rPr>
              <a:t>  </a:t>
            </a:r>
            <a:r>
              <a:rPr lang="en-ID" sz="3200" spc="-10" dirty="0" err="1">
                <a:latin typeface="Times New Roman"/>
                <a:cs typeface="Times New Roman"/>
              </a:rPr>
              <a:t>Medikal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Association</a:t>
            </a:r>
            <a:r>
              <a:rPr lang="en-ID" sz="3200" spc="229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(AMA)</a:t>
            </a:r>
            <a:r>
              <a:rPr lang="en-ID" sz="3200" spc="225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22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organisasi</a:t>
            </a:r>
            <a:r>
              <a:rPr lang="en-ID" sz="3200" spc="229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kesehatan</a:t>
            </a:r>
            <a:r>
              <a:rPr lang="en-ID" sz="3200" spc="229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lain</a:t>
            </a:r>
            <a:r>
              <a:rPr lang="en-ID" sz="3200" spc="229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mendorong</a:t>
            </a:r>
            <a:r>
              <a:rPr lang="en-ID" sz="3200" spc="225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orang-orang</a:t>
            </a:r>
            <a:r>
              <a:rPr lang="en-ID" sz="3200" spc="225" dirty="0">
                <a:latin typeface="Times New Roman"/>
                <a:cs typeface="Times New Roman"/>
              </a:rPr>
              <a:t>  </a:t>
            </a:r>
            <a:r>
              <a:rPr lang="en-ID" sz="3200" spc="-10" dirty="0" err="1">
                <a:latin typeface="Times New Roman"/>
                <a:cs typeface="Times New Roman"/>
              </a:rPr>
              <a:t>untuk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memeriksakan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kesehatannya</a:t>
            </a:r>
            <a:r>
              <a:rPr lang="en-ID" sz="3200" spc="11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secara</a:t>
            </a:r>
            <a:r>
              <a:rPr lang="en-ID" sz="3200" spc="114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rutin</a:t>
            </a:r>
            <a:r>
              <a:rPr lang="en-ID" sz="3200" spc="14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10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bertujuan</a:t>
            </a:r>
            <a:r>
              <a:rPr lang="en-ID" sz="3200" spc="1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untuk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pemeliharaan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kesehatan</a:t>
            </a:r>
            <a:r>
              <a:rPr lang="en-ID" sz="3200" spc="120" dirty="0">
                <a:latin typeface="Times New Roman"/>
                <a:cs typeface="Times New Roman"/>
              </a:rPr>
              <a:t> </a:t>
            </a:r>
            <a:r>
              <a:rPr lang="en-ID" sz="3200" spc="-25" dirty="0">
                <a:latin typeface="Times New Roman"/>
                <a:cs typeface="Times New Roman"/>
              </a:rPr>
              <a:t>dan </a:t>
            </a:r>
            <a:r>
              <a:rPr lang="en-ID" sz="3200" dirty="0" err="1">
                <a:latin typeface="Times New Roman"/>
                <a:cs typeface="Times New Roman"/>
              </a:rPr>
              <a:t>pencegahan</a:t>
            </a:r>
            <a:r>
              <a:rPr lang="en-ID" sz="3200" spc="3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penyakit</a:t>
            </a:r>
            <a:r>
              <a:rPr lang="en-ID" sz="3200" dirty="0">
                <a:latin typeface="Times New Roman"/>
                <a:cs typeface="Times New Roman"/>
              </a:rPr>
              <a:t>.</a:t>
            </a:r>
            <a:r>
              <a:rPr lang="en-ID" sz="3200" spc="310" dirty="0">
                <a:latin typeface="Times New Roman"/>
                <a:cs typeface="Times New Roman"/>
              </a:rPr>
              <a:t> </a:t>
            </a:r>
          </a:p>
          <a:p>
            <a:pPr marL="12700" marR="5715" indent="456565" algn="just">
              <a:lnSpc>
                <a:spcPct val="110200"/>
              </a:lnSpc>
            </a:pPr>
            <a:r>
              <a:rPr lang="en-ID" sz="3200" dirty="0" err="1">
                <a:latin typeface="Times New Roman"/>
                <a:cs typeface="Times New Roman"/>
              </a:rPr>
              <a:t>Kebanyakan</a:t>
            </a:r>
            <a:r>
              <a:rPr lang="en-ID" sz="3200" spc="3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asuransi</a:t>
            </a:r>
            <a:r>
              <a:rPr lang="en-ID" sz="3200" spc="3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pribadi</a:t>
            </a:r>
            <a:r>
              <a:rPr lang="en-ID" sz="3200" spc="3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tidak</a:t>
            </a:r>
            <a:r>
              <a:rPr lang="en-ID" sz="3200" spc="3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mengadakan</a:t>
            </a:r>
            <a:r>
              <a:rPr lang="en-ID" sz="3200" spc="3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pemeriksaan</a:t>
            </a:r>
            <a:r>
              <a:rPr lang="en-ID" sz="3200" spc="31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fisik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secara</a:t>
            </a:r>
            <a:r>
              <a:rPr lang="en-ID" sz="3200" spc="-1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rutin,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sehingga</a:t>
            </a:r>
            <a:r>
              <a:rPr lang="en-ID" sz="3200" spc="-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biaya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yang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harus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dikeluarkan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oleh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klien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sangat</a:t>
            </a:r>
            <a:r>
              <a:rPr lang="en-ID" sz="3200" spc="-10" dirty="0">
                <a:latin typeface="Times New Roman"/>
                <a:cs typeface="Times New Roman"/>
              </a:rPr>
              <a:t> mahal.</a:t>
            </a:r>
            <a:endParaRPr lang="en-ID" sz="3200" dirty="0">
              <a:latin typeface="Times New Roman"/>
              <a:cs typeface="Times New Roman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4E18-4E4B-46DE-4AE2-EFCA5BCD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6" y="347502"/>
            <a:ext cx="9713627" cy="626860"/>
          </a:xfrm>
        </p:spPr>
        <p:txBody>
          <a:bodyPr/>
          <a:lstStyle/>
          <a:p>
            <a:r>
              <a:rPr lang="en-ID"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Jenis</a:t>
            </a:r>
            <a:r>
              <a:rPr lang="en-ID" sz="4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Jenjang</a:t>
            </a:r>
            <a:r>
              <a:rPr lang="en-ID" sz="4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dirty="0">
                <a:solidFill>
                  <a:srgbClr val="FF0000"/>
                </a:solidFill>
                <a:latin typeface="Times New Roman"/>
                <a:cs typeface="Times New Roman"/>
              </a:rPr>
              <a:t>Pendidikan</a:t>
            </a:r>
            <a:r>
              <a:rPr lang="en-ID" sz="4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40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Keperawatan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9F03-AA84-6D9A-7E14-28A0B4E2D6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788160"/>
            <a:ext cx="8124669" cy="4244176"/>
          </a:xfrm>
        </p:spPr>
        <p:txBody>
          <a:bodyPr/>
          <a:lstStyle/>
          <a:p>
            <a:pPr marL="697865" lvl="1" indent="-229235" algn="just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698500" algn="l"/>
              </a:tabLst>
            </a:pPr>
            <a:r>
              <a:rPr lang="en-ID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Pendidikan</a:t>
            </a:r>
            <a:r>
              <a:rPr lang="en-ID"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24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Vokasi</a:t>
            </a:r>
            <a:endParaRPr lang="en-ID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97865" marR="8255" algn="just">
              <a:lnSpc>
                <a:spcPct val="110000"/>
              </a:lnSpc>
              <a:spcBef>
                <a:spcPts val="15"/>
              </a:spcBef>
            </a:pPr>
            <a:r>
              <a:rPr lang="en-ID" dirty="0">
                <a:latin typeface="Times New Roman"/>
                <a:cs typeface="Times New Roman"/>
              </a:rPr>
              <a:t>Pendidikan</a:t>
            </a:r>
            <a:r>
              <a:rPr lang="en-ID" spc="19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vokasi</a:t>
            </a:r>
            <a:r>
              <a:rPr lang="en-ID" spc="204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adalah</a:t>
            </a:r>
            <a:r>
              <a:rPr lang="en-ID" spc="20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suatu</a:t>
            </a:r>
            <a:r>
              <a:rPr lang="en-ID" spc="20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program</a:t>
            </a:r>
            <a:r>
              <a:rPr lang="en-ID" spc="204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diploma</a:t>
            </a:r>
            <a:r>
              <a:rPr lang="en-ID" spc="22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yang</a:t>
            </a:r>
            <a:r>
              <a:rPr lang="en-ID" spc="19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menerapkan</a:t>
            </a:r>
            <a:r>
              <a:rPr lang="en-ID" spc="195" dirty="0">
                <a:latin typeface="Times New Roman"/>
                <a:cs typeface="Times New Roman"/>
              </a:rPr>
              <a:t> </a:t>
            </a:r>
            <a:r>
              <a:rPr lang="en-ID" spc="-10" dirty="0" err="1">
                <a:latin typeface="Times New Roman"/>
                <a:cs typeface="Times New Roman"/>
              </a:rPr>
              <a:t>pelayanan</a:t>
            </a:r>
            <a:r>
              <a:rPr lang="en-ID" spc="-1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atau</a:t>
            </a:r>
            <a:r>
              <a:rPr lang="en-ID" spc="35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tindakan</a:t>
            </a:r>
            <a:r>
              <a:rPr lang="en-ID" spc="35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kesehatan</a:t>
            </a:r>
            <a:r>
              <a:rPr lang="en-ID" dirty="0">
                <a:latin typeface="Times New Roman"/>
                <a:cs typeface="Times New Roman"/>
              </a:rPr>
              <a:t>.</a:t>
            </a:r>
            <a:r>
              <a:rPr lang="en-ID" spc="360" dirty="0">
                <a:latin typeface="Times New Roman"/>
                <a:cs typeface="Times New Roman"/>
              </a:rPr>
              <a:t> </a:t>
            </a:r>
          </a:p>
          <a:p>
            <a:pPr marL="697865" marR="8255" algn="just">
              <a:lnSpc>
                <a:spcPct val="110000"/>
              </a:lnSpc>
              <a:spcBef>
                <a:spcPts val="15"/>
              </a:spcBef>
            </a:pPr>
            <a:endParaRPr lang="en-ID" spc="360" dirty="0">
              <a:latin typeface="Times New Roman"/>
              <a:cs typeface="Times New Roman"/>
            </a:endParaRPr>
          </a:p>
          <a:p>
            <a:pPr marL="697865" marR="8255" algn="just">
              <a:lnSpc>
                <a:spcPct val="110000"/>
              </a:lnSpc>
              <a:spcBef>
                <a:spcPts val="15"/>
              </a:spcBef>
            </a:pPr>
            <a:r>
              <a:rPr lang="en-ID" dirty="0" err="1">
                <a:latin typeface="Times New Roman"/>
                <a:cs typeface="Times New Roman"/>
              </a:rPr>
              <a:t>Berdasarkan</a:t>
            </a:r>
            <a:r>
              <a:rPr lang="en-ID" spc="35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pada</a:t>
            </a:r>
            <a:r>
              <a:rPr lang="en-ID" spc="355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UU</a:t>
            </a:r>
            <a:r>
              <a:rPr lang="en-ID" spc="35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NO</a:t>
            </a:r>
            <a:r>
              <a:rPr lang="en-ID" spc="35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34</a:t>
            </a:r>
            <a:r>
              <a:rPr lang="en-ID" spc="36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tahun</a:t>
            </a:r>
            <a:r>
              <a:rPr lang="en-ID" spc="35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2014</a:t>
            </a:r>
            <a:r>
              <a:rPr lang="en-ID" spc="370" dirty="0">
                <a:latin typeface="Times New Roman"/>
                <a:cs typeface="Times New Roman"/>
              </a:rPr>
              <a:t> </a:t>
            </a:r>
            <a:r>
              <a:rPr lang="en-ID" spc="-10" dirty="0" err="1">
                <a:latin typeface="Times New Roman"/>
                <a:cs typeface="Times New Roman"/>
              </a:rPr>
              <a:t>tentang</a:t>
            </a:r>
            <a:r>
              <a:rPr lang="en-ID" spc="-1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Keperawatan</a:t>
            </a:r>
            <a:r>
              <a:rPr lang="en-ID" spc="7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pada</a:t>
            </a:r>
            <a:r>
              <a:rPr lang="en-ID" spc="6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pasal</a:t>
            </a:r>
            <a:r>
              <a:rPr lang="en-ID" spc="9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6</a:t>
            </a:r>
            <a:r>
              <a:rPr lang="en-ID" spc="7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(1)</a:t>
            </a:r>
            <a:r>
              <a:rPr lang="en-ID" spc="6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tingkat</a:t>
            </a:r>
            <a:r>
              <a:rPr lang="en-ID" spc="8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vokasi</a:t>
            </a:r>
            <a:r>
              <a:rPr lang="en-ID" spc="85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yang</a:t>
            </a:r>
            <a:r>
              <a:rPr lang="en-ID" spc="6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paling</a:t>
            </a:r>
            <a:r>
              <a:rPr lang="en-ID" spc="6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rendah</a:t>
            </a:r>
            <a:r>
              <a:rPr lang="en-ID" spc="7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adalah</a:t>
            </a:r>
            <a:r>
              <a:rPr lang="en-ID" spc="70" dirty="0">
                <a:latin typeface="Times New Roman"/>
                <a:cs typeface="Times New Roman"/>
              </a:rPr>
              <a:t> </a:t>
            </a:r>
            <a:r>
              <a:rPr lang="en-ID" spc="-10" dirty="0">
                <a:latin typeface="Times New Roman"/>
                <a:cs typeface="Times New Roman"/>
              </a:rPr>
              <a:t>diploma </a:t>
            </a:r>
            <a:r>
              <a:rPr lang="en-ID" dirty="0">
                <a:latin typeface="Times New Roman"/>
                <a:cs typeface="Times New Roman"/>
              </a:rPr>
              <a:t>(D3)</a:t>
            </a:r>
            <a:r>
              <a:rPr lang="en-ID" spc="-40" dirty="0">
                <a:latin typeface="Times New Roman"/>
                <a:cs typeface="Times New Roman"/>
              </a:rPr>
              <a:t> </a:t>
            </a:r>
            <a:r>
              <a:rPr lang="en-ID" spc="-10" dirty="0" err="1">
                <a:latin typeface="Times New Roman"/>
                <a:cs typeface="Times New Roman"/>
              </a:rPr>
              <a:t>keperawatan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1161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0C5E-0564-186F-B0AD-1C7DD25A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57" y="175411"/>
            <a:ext cx="8180412" cy="1227328"/>
          </a:xfrm>
        </p:spPr>
        <p:txBody>
          <a:bodyPr/>
          <a:lstStyle/>
          <a:p>
            <a:pPr algn="ctr"/>
            <a:r>
              <a:rPr lang="en-ID" dirty="0">
                <a:solidFill>
                  <a:srgbClr val="FF0000"/>
                </a:solidFill>
              </a:rPr>
              <a:t>Home Care</a:t>
            </a:r>
            <a:br>
              <a:rPr lang="en-ID" dirty="0">
                <a:solidFill>
                  <a:srgbClr val="FF0000"/>
                </a:solidFill>
              </a:rPr>
            </a:br>
            <a:r>
              <a:rPr lang="en-ID" dirty="0" err="1">
                <a:solidFill>
                  <a:srgbClr val="FF0000"/>
                </a:solidFill>
              </a:rPr>
              <a:t>Amaerika</a:t>
            </a:r>
            <a:r>
              <a:rPr lang="en-ID" dirty="0">
                <a:solidFill>
                  <a:srgbClr val="FF0000"/>
                </a:solidFill>
              </a:rPr>
              <a:t> VS Indonesia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2BFCE-1D82-772B-0180-DDD262213AA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1723870"/>
            <a:ext cx="4956470" cy="434505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sz="1800" dirty="0">
                <a:latin typeface="Times New Roman"/>
                <a:cs typeface="Times New Roman"/>
              </a:rPr>
              <a:t>Di</a:t>
            </a:r>
            <a:r>
              <a:rPr lang="en-ID" sz="1800" spc="1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Amerika,</a:t>
            </a:r>
            <a:r>
              <a:rPr lang="en-ID" sz="1800" spc="1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Home</a:t>
            </a:r>
            <a:r>
              <a:rPr lang="en-ID" sz="1800" spc="1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Care</a:t>
            </a:r>
            <a:r>
              <a:rPr lang="en-ID" sz="1800" spc="14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(HC)</a:t>
            </a:r>
            <a:r>
              <a:rPr lang="en-ID" sz="1800" spc="14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yang</a:t>
            </a:r>
            <a:r>
              <a:rPr lang="en-ID" sz="1800" spc="12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terorganisasikan</a:t>
            </a:r>
            <a:r>
              <a:rPr lang="en-ID" sz="1800" spc="14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dimulai</a:t>
            </a:r>
            <a:r>
              <a:rPr lang="en-ID" sz="1800" spc="1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sejak</a:t>
            </a:r>
            <a:r>
              <a:rPr lang="en-ID" sz="1800" spc="1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sekitar</a:t>
            </a:r>
            <a:r>
              <a:rPr lang="en-ID" sz="1800" spc="1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tahun</a:t>
            </a:r>
            <a:r>
              <a:rPr lang="en-ID" sz="1800" spc="140" dirty="0">
                <a:latin typeface="Times New Roman"/>
                <a:cs typeface="Times New Roman"/>
              </a:rPr>
              <a:t> </a:t>
            </a:r>
            <a:r>
              <a:rPr lang="en-ID" sz="1800" spc="-10" dirty="0">
                <a:latin typeface="Times New Roman"/>
                <a:cs typeface="Times New Roman"/>
              </a:rPr>
              <a:t>1880- </a:t>
            </a:r>
            <a:r>
              <a:rPr lang="en-ID" sz="1800" dirty="0">
                <a:latin typeface="Times New Roman"/>
                <a:cs typeface="Times New Roman"/>
              </a:rPr>
              <a:t>an,</a:t>
            </a:r>
            <a:r>
              <a:rPr lang="en-ID" sz="1800" spc="17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dimana</a:t>
            </a:r>
            <a:r>
              <a:rPr lang="en-ID" sz="1800" spc="18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saat</a:t>
            </a:r>
            <a:r>
              <a:rPr lang="en-ID" sz="1800" spc="17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itu</a:t>
            </a:r>
            <a:r>
              <a:rPr lang="en-ID" sz="1800" spc="18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banyak</a:t>
            </a:r>
            <a:r>
              <a:rPr lang="en-ID" sz="1800" spc="18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sekali</a:t>
            </a:r>
            <a:r>
              <a:rPr lang="en-ID" sz="1800" spc="17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penderita</a:t>
            </a:r>
            <a:r>
              <a:rPr lang="en-ID" sz="1800" spc="17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penyakit</a:t>
            </a:r>
            <a:r>
              <a:rPr lang="en-ID" sz="1800" spc="17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infeksi</a:t>
            </a:r>
            <a:r>
              <a:rPr lang="en-ID" sz="1800" spc="18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dengan</a:t>
            </a:r>
            <a:r>
              <a:rPr lang="en-ID" sz="1800" spc="18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angka</a:t>
            </a:r>
            <a:r>
              <a:rPr lang="en-ID" sz="1800" spc="17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kematian</a:t>
            </a:r>
            <a:r>
              <a:rPr lang="en-ID" sz="1800" spc="190" dirty="0">
                <a:latin typeface="Times New Roman"/>
                <a:cs typeface="Times New Roman"/>
              </a:rPr>
              <a:t> </a:t>
            </a:r>
            <a:r>
              <a:rPr lang="en-ID" sz="1800" spc="-20" dirty="0">
                <a:latin typeface="Times New Roman"/>
                <a:cs typeface="Times New Roman"/>
              </a:rPr>
              <a:t>yang </a:t>
            </a:r>
            <a:r>
              <a:rPr lang="en-ID" sz="1800" dirty="0" err="1">
                <a:latin typeface="Times New Roman"/>
                <a:cs typeface="Times New Roman"/>
              </a:rPr>
              <a:t>tinggi</a:t>
            </a:r>
            <a:r>
              <a:rPr lang="en-ID" sz="1800" dirty="0">
                <a:latin typeface="Times New Roman"/>
                <a:cs typeface="Times New Roman"/>
              </a:rPr>
              <a:t>.</a:t>
            </a:r>
            <a:r>
              <a:rPr lang="en-ID" sz="1800" spc="509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Meskipun</a:t>
            </a:r>
            <a:r>
              <a:rPr lang="en-ID" sz="1800" spc="51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pada</a:t>
            </a:r>
            <a:r>
              <a:rPr lang="en-ID" sz="1800" spc="5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saat</a:t>
            </a:r>
            <a:r>
              <a:rPr lang="en-ID" sz="1800" spc="5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itu</a:t>
            </a:r>
            <a:r>
              <a:rPr lang="en-ID" sz="1800" spc="5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telah</a:t>
            </a:r>
            <a:r>
              <a:rPr lang="en-ID" sz="1800" spc="5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banyak</a:t>
            </a:r>
            <a:r>
              <a:rPr lang="en-ID" sz="1800" spc="52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didirikan</a:t>
            </a:r>
            <a:r>
              <a:rPr lang="en-ID" sz="1800" spc="5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rumah</a:t>
            </a:r>
            <a:r>
              <a:rPr lang="en-ID" sz="1800" spc="509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sakit</a:t>
            </a:r>
            <a:r>
              <a:rPr lang="en-ID" sz="1800" spc="520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modern,</a:t>
            </a:r>
            <a:r>
              <a:rPr lang="en-ID" sz="1800" spc="515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namun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pemanfaatannya</a:t>
            </a:r>
            <a:r>
              <a:rPr lang="en-ID" sz="1800" spc="4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masih</a:t>
            </a:r>
            <a:r>
              <a:rPr lang="en-ID" sz="1800" spc="430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sangat</a:t>
            </a:r>
            <a:r>
              <a:rPr lang="en-ID" sz="1800" spc="42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rendah</a:t>
            </a:r>
            <a:r>
              <a:rPr lang="en-ID" sz="1800" dirty="0">
                <a:latin typeface="Times New Roman"/>
                <a:cs typeface="Times New Roman"/>
              </a:rPr>
              <a:t>,</a:t>
            </a:r>
            <a:r>
              <a:rPr lang="en-ID" sz="1800" spc="4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hal</a:t>
            </a:r>
            <a:r>
              <a:rPr lang="en-ID" sz="1800" spc="42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ini</a:t>
            </a:r>
            <a:r>
              <a:rPr lang="en-ID" sz="1800" spc="4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dikarenakan</a:t>
            </a:r>
            <a:r>
              <a:rPr lang="en-ID" sz="1800" spc="42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masyarakat</a:t>
            </a:r>
            <a:r>
              <a:rPr lang="en-ID" sz="1800" spc="4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lebih</a:t>
            </a:r>
            <a:r>
              <a:rPr lang="en-ID" sz="1800" spc="425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menyukai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perawatan</a:t>
            </a:r>
            <a:r>
              <a:rPr lang="en-ID" sz="1800" spc="-25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dirumah</a:t>
            </a:r>
            <a:r>
              <a:rPr lang="en-ID" sz="1800" spc="-10" dirty="0">
                <a:latin typeface="Times New Roman"/>
                <a:cs typeface="Times New Roman"/>
              </a:rPr>
              <a:t>.</a:t>
            </a:r>
            <a:endParaRPr lang="en-ID" sz="180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67D65-E4D4-8671-33E2-8061010E21A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421716" y="2188564"/>
            <a:ext cx="4956470" cy="388036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D" sz="1800" dirty="0">
                <a:latin typeface="Times New Roman"/>
                <a:cs typeface="Times New Roman"/>
              </a:rPr>
              <a:t>Di</a:t>
            </a:r>
            <a:r>
              <a:rPr lang="en-ID" sz="1800" spc="2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Indonesia,</a:t>
            </a:r>
            <a:r>
              <a:rPr lang="en-ID" sz="1800" spc="2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layanan</a:t>
            </a:r>
            <a:r>
              <a:rPr lang="en-ID" sz="1800" spc="220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Home</a:t>
            </a:r>
            <a:r>
              <a:rPr lang="en-ID" sz="1800" spc="21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Care</a:t>
            </a:r>
            <a:r>
              <a:rPr lang="en-ID" sz="1800" spc="21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(HC)</a:t>
            </a:r>
            <a:r>
              <a:rPr lang="en-ID" sz="1800" spc="2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sebenarnya</a:t>
            </a:r>
            <a:r>
              <a:rPr lang="en-ID" sz="1800" spc="2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bukan</a:t>
            </a:r>
            <a:r>
              <a:rPr lang="en-ID" sz="1800" spc="2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merupakan</a:t>
            </a:r>
            <a:r>
              <a:rPr lang="en-ID" sz="1800" spc="229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hal</a:t>
            </a:r>
            <a:r>
              <a:rPr lang="en-ID" sz="1800" spc="2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yang</a:t>
            </a:r>
            <a:r>
              <a:rPr lang="en-ID" sz="1800" spc="210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baru</a:t>
            </a:r>
            <a:r>
              <a:rPr lang="en-ID" sz="1800" spc="-10" dirty="0">
                <a:latin typeface="Times New Roman"/>
                <a:cs typeface="Times New Roman"/>
              </a:rPr>
              <a:t>, </a:t>
            </a:r>
            <a:r>
              <a:rPr lang="en-ID" sz="1800" dirty="0" err="1">
                <a:latin typeface="Times New Roman"/>
                <a:cs typeface="Times New Roman"/>
              </a:rPr>
              <a:t>karena</a:t>
            </a:r>
            <a:r>
              <a:rPr lang="en-ID" sz="1800" spc="3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merawat</a:t>
            </a:r>
            <a:r>
              <a:rPr lang="en-ID" sz="1800" spc="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pasien</a:t>
            </a:r>
            <a:r>
              <a:rPr lang="en-ID" sz="1800" spc="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di</a:t>
            </a:r>
            <a:r>
              <a:rPr lang="en-ID" sz="1800" spc="4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rumah</a:t>
            </a:r>
            <a:r>
              <a:rPr lang="en-ID" sz="1800" spc="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baik</a:t>
            </a:r>
            <a:r>
              <a:rPr lang="en-ID" sz="1800" spc="50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yang</a:t>
            </a:r>
            <a:r>
              <a:rPr lang="en-ID" sz="1800" spc="2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dilakukan</a:t>
            </a:r>
            <a:r>
              <a:rPr lang="en-ID" sz="1800" spc="3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oleh</a:t>
            </a:r>
            <a:r>
              <a:rPr lang="en-ID" sz="1800" spc="3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anggota</a:t>
            </a:r>
            <a:r>
              <a:rPr lang="en-ID" sz="1800" spc="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keluarga</a:t>
            </a:r>
            <a:r>
              <a:rPr lang="en-ID" sz="1800" spc="40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yang</a:t>
            </a:r>
            <a:r>
              <a:rPr lang="en-ID" sz="1800" spc="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dilatih</a:t>
            </a:r>
            <a:r>
              <a:rPr lang="en-ID" sz="1800" spc="40" dirty="0">
                <a:latin typeface="Times New Roman"/>
                <a:cs typeface="Times New Roman"/>
              </a:rPr>
              <a:t> </a:t>
            </a:r>
            <a:r>
              <a:rPr lang="en-ID" sz="1800" spc="-25" dirty="0">
                <a:latin typeface="Times New Roman"/>
                <a:cs typeface="Times New Roman"/>
              </a:rPr>
              <a:t>dan </a:t>
            </a:r>
            <a:r>
              <a:rPr lang="en-ID" sz="1800" dirty="0" err="1">
                <a:latin typeface="Times New Roman"/>
                <a:cs typeface="Times New Roman"/>
              </a:rPr>
              <a:t>atau</a:t>
            </a:r>
            <a:r>
              <a:rPr lang="en-ID" sz="1800" spc="155" dirty="0">
                <a:latin typeface="Times New Roman"/>
                <a:cs typeface="Times New Roman"/>
              </a:rPr>
              <a:t>  </a:t>
            </a:r>
            <a:r>
              <a:rPr lang="en-ID" sz="1800" dirty="0">
                <a:latin typeface="Times New Roman"/>
                <a:cs typeface="Times New Roman"/>
              </a:rPr>
              <a:t>oleh</a:t>
            </a:r>
            <a:r>
              <a:rPr lang="en-ID" sz="1800" spc="155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tenaga</a:t>
            </a:r>
            <a:r>
              <a:rPr lang="en-ID" sz="1800" spc="155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keperawatan</a:t>
            </a:r>
            <a:r>
              <a:rPr lang="en-ID" sz="1800" spc="155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melalui</a:t>
            </a:r>
            <a:r>
              <a:rPr lang="en-ID" sz="1800" spc="155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kunjungan</a:t>
            </a:r>
            <a:r>
              <a:rPr lang="en-ID" sz="1800" spc="165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rumah</a:t>
            </a:r>
            <a:r>
              <a:rPr lang="en-ID" sz="1800" spc="155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secara</a:t>
            </a:r>
            <a:r>
              <a:rPr lang="en-ID" sz="1800" spc="150" dirty="0">
                <a:latin typeface="Times New Roman"/>
                <a:cs typeface="Times New Roman"/>
              </a:rPr>
              <a:t>  </a:t>
            </a:r>
            <a:r>
              <a:rPr lang="en-ID" sz="1800" dirty="0" err="1">
                <a:latin typeface="Times New Roman"/>
                <a:cs typeface="Times New Roman"/>
              </a:rPr>
              <a:t>perorangan</a:t>
            </a:r>
            <a:r>
              <a:rPr lang="en-ID" sz="1800" dirty="0">
                <a:latin typeface="Times New Roman"/>
                <a:cs typeface="Times New Roman"/>
              </a:rPr>
              <a:t>,</a:t>
            </a:r>
            <a:r>
              <a:rPr lang="en-ID" sz="1800" spc="160" dirty="0">
                <a:latin typeface="Times New Roman"/>
                <a:cs typeface="Times New Roman"/>
              </a:rPr>
              <a:t>  </a:t>
            </a:r>
            <a:r>
              <a:rPr lang="en-ID" sz="1800" spc="-10" dirty="0" err="1">
                <a:latin typeface="Times New Roman"/>
                <a:cs typeface="Times New Roman"/>
              </a:rPr>
              <a:t>adalah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merupakan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hal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biasa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sejak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dahulu</a:t>
            </a:r>
            <a:r>
              <a:rPr lang="en-ID" sz="1800" spc="-5" dirty="0">
                <a:latin typeface="Times New Roman"/>
                <a:cs typeface="Times New Roman"/>
              </a:rPr>
              <a:t> </a:t>
            </a:r>
            <a:r>
              <a:rPr lang="en-ID" sz="1800" spc="-10" dirty="0">
                <a:latin typeface="Times New Roman"/>
                <a:cs typeface="Times New Roman"/>
              </a:rPr>
              <a:t>kala.</a:t>
            </a:r>
            <a:endParaRPr lang="en-ID" sz="180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6064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00" y="0"/>
            <a:ext cx="6951089" cy="116014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ID" sz="4000" b="1" dirty="0" err="1">
                <a:latin typeface="Times New Roman"/>
                <a:cs typeface="Times New Roman"/>
              </a:rPr>
              <a:t>Landasan</a:t>
            </a:r>
            <a:r>
              <a:rPr lang="en-ID" sz="4000" b="1" spc="-40" dirty="0">
                <a:latin typeface="Times New Roman"/>
                <a:cs typeface="Times New Roman"/>
              </a:rPr>
              <a:t> </a:t>
            </a:r>
            <a:r>
              <a:rPr lang="en-ID" sz="4000" b="1" dirty="0">
                <a:latin typeface="Times New Roman"/>
                <a:cs typeface="Times New Roman"/>
              </a:rPr>
              <a:t>Hukum</a:t>
            </a:r>
            <a:r>
              <a:rPr lang="en-ID" sz="4000" b="1" spc="-50" dirty="0">
                <a:latin typeface="Times New Roman"/>
                <a:cs typeface="Times New Roman"/>
              </a:rPr>
              <a:t> </a:t>
            </a:r>
            <a:r>
              <a:rPr lang="en-ID" sz="4000" b="1" dirty="0">
                <a:latin typeface="Times New Roman"/>
                <a:cs typeface="Times New Roman"/>
              </a:rPr>
              <a:t>Home</a:t>
            </a:r>
            <a:r>
              <a:rPr lang="en-ID" sz="4000" b="1" spc="-40" dirty="0">
                <a:latin typeface="Times New Roman"/>
                <a:cs typeface="Times New Roman"/>
              </a:rPr>
              <a:t> </a:t>
            </a:r>
            <a:r>
              <a:rPr lang="en-ID" sz="4000" b="1" spc="-20" dirty="0">
                <a:latin typeface="Times New Roman"/>
                <a:cs typeface="Times New Roman"/>
              </a:rPr>
              <a:t>Care</a:t>
            </a:r>
            <a:endParaRPr lang="en-ID" sz="4000" dirty="0">
              <a:latin typeface="Times New Roman"/>
              <a:cs typeface="Times New Roman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C3713D-C8FF-8E7B-458C-CB927BAA99B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19922" y="4272198"/>
            <a:ext cx="11733967" cy="2398426"/>
          </a:xfrm>
        </p:spPr>
        <p:txBody>
          <a:bodyPr/>
          <a:lstStyle/>
          <a:p>
            <a:pPr marL="469265">
              <a:lnSpc>
                <a:spcPct val="100000"/>
              </a:lnSpc>
            </a:pPr>
            <a:r>
              <a:rPr lang="en-ID" sz="1800" dirty="0" err="1">
                <a:latin typeface="Times New Roman"/>
                <a:cs typeface="Times New Roman"/>
              </a:rPr>
              <a:t>Fungsi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hukum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dalam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Praktik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Perawat</a:t>
            </a:r>
            <a:r>
              <a:rPr lang="en-ID" sz="1800" spc="-10" dirty="0">
                <a:latin typeface="Times New Roman"/>
                <a:cs typeface="Times New Roman"/>
              </a:rPr>
              <a:t>:</a:t>
            </a:r>
            <a:endParaRPr lang="en-ID" spc="-10" dirty="0">
              <a:latin typeface="Times New Roman"/>
              <a:cs typeface="Times New Roman"/>
            </a:endParaRPr>
          </a:p>
          <a:p>
            <a:pPr marL="469265">
              <a:lnSpc>
                <a:spcPct val="150000"/>
              </a:lnSpc>
              <a:buFont typeface="+mj-lt"/>
              <a:buAutoNum type="alphaLcPeriod"/>
            </a:pPr>
            <a:r>
              <a:rPr lang="en-ID" sz="1800" dirty="0" err="1">
                <a:latin typeface="Times New Roman"/>
                <a:cs typeface="Times New Roman"/>
              </a:rPr>
              <a:t>Memberikan</a:t>
            </a:r>
            <a:r>
              <a:rPr lang="en-ID" sz="1800" spc="6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kerangka</a:t>
            </a:r>
            <a:r>
              <a:rPr lang="en-ID" sz="1800" spc="6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untuk</a:t>
            </a:r>
            <a:r>
              <a:rPr lang="en-ID" sz="1800" spc="7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menentukan</a:t>
            </a:r>
            <a:r>
              <a:rPr lang="en-ID" sz="1800" spc="6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tindakan</a:t>
            </a:r>
            <a:r>
              <a:rPr lang="en-ID" sz="1800" spc="6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keperawatan</a:t>
            </a:r>
            <a:r>
              <a:rPr lang="en-ID" sz="1800" spc="6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mana</a:t>
            </a:r>
            <a:r>
              <a:rPr lang="en-ID" sz="1800" spc="75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yang</a:t>
            </a:r>
            <a:r>
              <a:rPr lang="en-ID" sz="1800" spc="55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sesuai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dengan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hukum</a:t>
            </a:r>
            <a:endParaRPr lang="en-ID" sz="1800" spc="-10" dirty="0">
              <a:latin typeface="Times New Roman"/>
              <a:cs typeface="Times New Roman"/>
            </a:endParaRPr>
          </a:p>
          <a:p>
            <a:pPr marL="469265">
              <a:lnSpc>
                <a:spcPct val="150000"/>
              </a:lnSpc>
              <a:buFont typeface="+mj-lt"/>
              <a:buAutoNum type="alphaLcPeriod"/>
            </a:pPr>
            <a:r>
              <a:rPr lang="en-ID" sz="1800" dirty="0" err="1">
                <a:latin typeface="Times New Roman"/>
                <a:cs typeface="Times New Roman"/>
              </a:rPr>
              <a:t>Membedakan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tanggung</a:t>
            </a:r>
            <a:r>
              <a:rPr lang="en-ID" sz="1800" spc="-3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jawab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perawat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dengan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profesi</a:t>
            </a:r>
            <a:r>
              <a:rPr lang="en-ID" sz="1800" spc="-20" dirty="0">
                <a:latin typeface="Times New Roman"/>
                <a:cs typeface="Times New Roman"/>
              </a:rPr>
              <a:t> lain</a:t>
            </a:r>
          </a:p>
          <a:p>
            <a:pPr marL="469265">
              <a:lnSpc>
                <a:spcPct val="150000"/>
              </a:lnSpc>
              <a:buFont typeface="+mj-lt"/>
              <a:buAutoNum type="alphaLcPeriod"/>
            </a:pPr>
            <a:r>
              <a:rPr lang="en-ID" sz="1800" dirty="0" err="1">
                <a:latin typeface="Times New Roman"/>
                <a:cs typeface="Times New Roman"/>
              </a:rPr>
              <a:t>Membantu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menentukan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spc="-10" dirty="0">
                <a:latin typeface="Times New Roman"/>
                <a:cs typeface="Times New Roman"/>
              </a:rPr>
              <a:t>batas-</a:t>
            </a:r>
            <a:r>
              <a:rPr lang="en-ID" sz="1800" dirty="0">
                <a:latin typeface="Times New Roman"/>
                <a:cs typeface="Times New Roman"/>
              </a:rPr>
              <a:t>batas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kewenangan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tindakan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keperawatan</a:t>
            </a:r>
            <a:r>
              <a:rPr lang="en-ID" sz="1800" spc="-5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mandiri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Membantu</a:t>
            </a:r>
            <a:r>
              <a:rPr lang="en-ID" sz="1800" spc="34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mempertahankan</a:t>
            </a:r>
            <a:r>
              <a:rPr lang="en-ID" sz="1800" spc="340" dirty="0">
                <a:latin typeface="Times New Roman"/>
                <a:cs typeface="Times New Roman"/>
              </a:rPr>
              <a:t> </a:t>
            </a:r>
            <a:r>
              <a:rPr lang="en-ID" sz="1800" dirty="0">
                <a:latin typeface="Times New Roman"/>
                <a:cs typeface="Times New Roman"/>
              </a:rPr>
              <a:t>standard</a:t>
            </a:r>
            <a:r>
              <a:rPr lang="en-ID" sz="1800" spc="34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praktik</a:t>
            </a:r>
            <a:r>
              <a:rPr lang="en-ID" sz="1800" spc="35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keperawatan</a:t>
            </a:r>
            <a:r>
              <a:rPr lang="en-ID" sz="1800" spc="34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dengan</a:t>
            </a:r>
            <a:r>
              <a:rPr lang="en-ID" sz="1800" spc="360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meletakkan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posisi</a:t>
            </a:r>
            <a:r>
              <a:rPr lang="en-ID" sz="1800" spc="-1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perawat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memiliki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akuntabilitas</a:t>
            </a:r>
            <a:r>
              <a:rPr lang="en-ID" sz="1800" spc="-15" dirty="0">
                <a:latin typeface="Times New Roman"/>
                <a:cs typeface="Times New Roman"/>
              </a:rPr>
              <a:t> </a:t>
            </a:r>
            <a:r>
              <a:rPr lang="en-ID" sz="1800" dirty="0" err="1">
                <a:latin typeface="Times New Roman"/>
                <a:cs typeface="Times New Roman"/>
              </a:rPr>
              <a:t>dibawah</a:t>
            </a:r>
            <a:r>
              <a:rPr lang="en-ID" sz="1800" spc="-20" dirty="0">
                <a:latin typeface="Times New Roman"/>
                <a:cs typeface="Times New Roman"/>
              </a:rPr>
              <a:t> </a:t>
            </a:r>
            <a:r>
              <a:rPr lang="en-ID" sz="1800" spc="-10" dirty="0" err="1">
                <a:latin typeface="Times New Roman"/>
                <a:cs typeface="Times New Roman"/>
              </a:rPr>
              <a:t>hukum</a:t>
            </a:r>
            <a:r>
              <a:rPr lang="en-ID" sz="1800" spc="-10" dirty="0"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0FEF-EAB1-CEB2-AF6A-8AB1F669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000" b="1" dirty="0" err="1">
                <a:latin typeface="Times New Roman"/>
                <a:cs typeface="Times New Roman"/>
              </a:rPr>
              <a:t>Landasan</a:t>
            </a:r>
            <a:r>
              <a:rPr lang="en-ID" sz="4000" b="1" spc="-40" dirty="0">
                <a:latin typeface="Times New Roman"/>
                <a:cs typeface="Times New Roman"/>
              </a:rPr>
              <a:t> </a:t>
            </a:r>
            <a:r>
              <a:rPr lang="en-ID" sz="4000" b="1" dirty="0">
                <a:latin typeface="Times New Roman"/>
                <a:cs typeface="Times New Roman"/>
              </a:rPr>
              <a:t>Hukum</a:t>
            </a:r>
            <a:r>
              <a:rPr lang="en-ID" sz="4000" b="1" spc="-50" dirty="0">
                <a:latin typeface="Times New Roman"/>
                <a:cs typeface="Times New Roman"/>
              </a:rPr>
              <a:t> </a:t>
            </a:r>
            <a:r>
              <a:rPr lang="en-ID" sz="4000" b="1" dirty="0">
                <a:latin typeface="Times New Roman"/>
                <a:cs typeface="Times New Roman"/>
              </a:rPr>
              <a:t>Home</a:t>
            </a:r>
            <a:r>
              <a:rPr lang="en-ID" sz="4000" b="1" spc="-40" dirty="0">
                <a:latin typeface="Times New Roman"/>
                <a:cs typeface="Times New Roman"/>
              </a:rPr>
              <a:t> </a:t>
            </a:r>
            <a:r>
              <a:rPr lang="en-ID" sz="4000" b="1" spc="-20" dirty="0">
                <a:latin typeface="Times New Roman"/>
                <a:cs typeface="Times New Roman"/>
              </a:rPr>
              <a:t>Care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1A2D1D-0937-D2AC-EE47-05940DD770E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355454" y="1394618"/>
            <a:ext cx="9696638" cy="4068763"/>
          </a:xfrm>
        </p:spPr>
        <p:txBody>
          <a:bodyPr/>
          <a:lstStyle/>
          <a:p>
            <a:pPr marL="469265">
              <a:lnSpc>
                <a:spcPct val="100000"/>
              </a:lnSpc>
              <a:spcBef>
                <a:spcPts val="70"/>
              </a:spcBef>
            </a:pPr>
            <a:r>
              <a:rPr lang="en-ID" sz="2400" b="1" dirty="0">
                <a:latin typeface="Times New Roman"/>
                <a:cs typeface="Times New Roman"/>
              </a:rPr>
              <a:t>UU</a:t>
            </a:r>
            <a:r>
              <a:rPr lang="en-ID" sz="2400" b="1" spc="-20" dirty="0">
                <a:latin typeface="Times New Roman"/>
                <a:cs typeface="Times New Roman"/>
              </a:rPr>
              <a:t> </a:t>
            </a:r>
            <a:r>
              <a:rPr lang="en-ID" sz="2400" b="1" dirty="0" err="1">
                <a:latin typeface="Times New Roman"/>
                <a:cs typeface="Times New Roman"/>
              </a:rPr>
              <a:t>Peraturan</a:t>
            </a:r>
            <a:r>
              <a:rPr lang="en-ID" sz="2400" b="1" spc="-20" dirty="0">
                <a:latin typeface="Times New Roman"/>
                <a:cs typeface="Times New Roman"/>
              </a:rPr>
              <a:t> </a:t>
            </a:r>
            <a:r>
              <a:rPr lang="en-ID" sz="2400" b="1" dirty="0">
                <a:latin typeface="Times New Roman"/>
                <a:cs typeface="Times New Roman"/>
              </a:rPr>
              <a:t>Home</a:t>
            </a:r>
            <a:r>
              <a:rPr lang="en-ID" sz="2400" b="1" spc="-35" dirty="0">
                <a:latin typeface="Times New Roman"/>
                <a:cs typeface="Times New Roman"/>
              </a:rPr>
              <a:t> </a:t>
            </a:r>
            <a:r>
              <a:rPr lang="en-ID" sz="2400" b="1" spc="-20" dirty="0">
                <a:latin typeface="Times New Roman"/>
                <a:cs typeface="Times New Roman"/>
              </a:rPr>
              <a:t>Care:</a:t>
            </a:r>
            <a:endParaRPr lang="en-ID" sz="2400" dirty="0">
              <a:latin typeface="Times New Roman"/>
              <a:cs typeface="Times New Roman"/>
            </a:endParaRPr>
          </a:p>
          <a:p>
            <a:pPr marL="969645" marR="1725930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r>
              <a:rPr lang="en-ID" sz="2400" dirty="0">
                <a:latin typeface="Times New Roman"/>
                <a:cs typeface="Times New Roman"/>
              </a:rPr>
              <a:t>UU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Nomor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29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tahun</a:t>
            </a:r>
            <a:r>
              <a:rPr lang="en-ID" sz="2400" dirty="0">
                <a:latin typeface="Times New Roman"/>
                <a:cs typeface="Times New Roman"/>
              </a:rPr>
              <a:t> 2004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tentang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praktik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kedokteran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</a:p>
          <a:p>
            <a:pPr marL="969645" marR="1725930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r>
              <a:rPr lang="en-ID" sz="2400" dirty="0">
                <a:latin typeface="Times New Roman"/>
                <a:cs typeface="Times New Roman"/>
              </a:rPr>
              <a:t>UU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Nomor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32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tahun</a:t>
            </a:r>
            <a:r>
              <a:rPr lang="en-ID" sz="2400" dirty="0">
                <a:latin typeface="Times New Roman"/>
                <a:cs typeface="Times New Roman"/>
              </a:rPr>
              <a:t> 2004 </a:t>
            </a:r>
            <a:r>
              <a:rPr lang="en-ID" sz="2400" dirty="0" err="1">
                <a:latin typeface="Times New Roman"/>
                <a:cs typeface="Times New Roman"/>
              </a:rPr>
              <a:t>tentang</a:t>
            </a:r>
            <a:r>
              <a:rPr lang="en-ID" sz="2400" spc="-2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pemerintahan</a:t>
            </a:r>
            <a:r>
              <a:rPr lang="en-ID" sz="240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daerah</a:t>
            </a:r>
            <a:endParaRPr lang="en-ID" sz="2400" spc="-10" dirty="0">
              <a:latin typeface="Times New Roman"/>
              <a:cs typeface="Times New Roman"/>
            </a:endParaRPr>
          </a:p>
          <a:p>
            <a:pPr marL="969645" marR="1725930" indent="-342900">
              <a:lnSpc>
                <a:spcPct val="100000"/>
              </a:lnSpc>
              <a:spcBef>
                <a:spcPts val="30"/>
              </a:spcBef>
              <a:buFont typeface="+mj-lt"/>
              <a:buAutoNum type="arabicPeriod"/>
            </a:pPr>
            <a:r>
              <a:rPr lang="en-ID" sz="2400" dirty="0">
                <a:latin typeface="Times New Roman"/>
                <a:cs typeface="Times New Roman"/>
              </a:rPr>
              <a:t>UU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Nomor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36 </a:t>
            </a:r>
            <a:r>
              <a:rPr lang="en-ID" sz="2400" dirty="0" err="1">
                <a:latin typeface="Times New Roman"/>
                <a:cs typeface="Times New Roman"/>
              </a:rPr>
              <a:t>tahun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2009 </a:t>
            </a:r>
            <a:r>
              <a:rPr lang="en-ID" sz="2400" dirty="0" err="1">
                <a:latin typeface="Times New Roman"/>
                <a:cs typeface="Times New Roman"/>
              </a:rPr>
              <a:t>tentang</a:t>
            </a:r>
            <a:r>
              <a:rPr lang="en-ID" sz="2400" spc="-2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kesehatan</a:t>
            </a:r>
            <a:endParaRPr lang="en-ID" sz="2400" dirty="0">
              <a:latin typeface="Times New Roman"/>
              <a:cs typeface="Times New Roman"/>
            </a:endParaRPr>
          </a:p>
          <a:p>
            <a:pPr marL="969645" indent="-342900">
              <a:lnSpc>
                <a:spcPct val="100000"/>
              </a:lnSpc>
              <a:buFont typeface="+mj-lt"/>
              <a:buAutoNum type="arabicPeriod"/>
            </a:pPr>
            <a:r>
              <a:rPr lang="en-ID" sz="2400" dirty="0">
                <a:latin typeface="Times New Roman"/>
                <a:cs typeface="Times New Roman"/>
              </a:rPr>
              <a:t>PP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Nomor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32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tahun</a:t>
            </a:r>
            <a:r>
              <a:rPr lang="en-ID" sz="2400" dirty="0">
                <a:latin typeface="Times New Roman"/>
                <a:cs typeface="Times New Roman"/>
              </a:rPr>
              <a:t> 1996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tentang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tenaga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kesehatan</a:t>
            </a:r>
            <a:endParaRPr lang="en-ID" sz="2400" dirty="0">
              <a:latin typeface="Times New Roman"/>
              <a:cs typeface="Times New Roman"/>
            </a:endParaRPr>
          </a:p>
          <a:p>
            <a:pPr marL="969645" indent="-342900">
              <a:lnSpc>
                <a:spcPct val="100000"/>
              </a:lnSpc>
              <a:spcBef>
                <a:spcPts val="50"/>
              </a:spcBef>
              <a:buFont typeface="+mj-lt"/>
              <a:buAutoNum type="arabicPeriod"/>
            </a:pPr>
            <a:r>
              <a:rPr lang="en-ID" sz="2400" dirty="0">
                <a:latin typeface="Times New Roman"/>
                <a:cs typeface="Times New Roman"/>
              </a:rPr>
              <a:t>PP</a:t>
            </a:r>
            <a:r>
              <a:rPr lang="en-ID" sz="2400" spc="-2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Nomor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25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tahun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2000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tentang</a:t>
            </a:r>
            <a:r>
              <a:rPr lang="en-ID" sz="2400" spc="-2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perimbangan</a:t>
            </a:r>
            <a:r>
              <a:rPr lang="en-ID" sz="2400" spc="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keuangan</a:t>
            </a:r>
            <a:r>
              <a:rPr lang="en-ID" sz="2400" spc="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pusat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daerah</a:t>
            </a:r>
            <a:r>
              <a:rPr lang="en-ID" sz="2400" spc="-10" dirty="0">
                <a:latin typeface="Times New Roman"/>
                <a:cs typeface="Times New Roman"/>
              </a:rPr>
              <a:t>.</a:t>
            </a:r>
            <a:endParaRPr lang="en-ID" sz="2400" dirty="0">
              <a:latin typeface="Times New Roman"/>
              <a:cs typeface="Times New Roman"/>
            </a:endParaRPr>
          </a:p>
          <a:p>
            <a:pPr marL="977265" indent="-342900">
              <a:lnSpc>
                <a:spcPct val="100000"/>
              </a:lnSpc>
              <a:spcBef>
                <a:spcPts val="50"/>
              </a:spcBef>
              <a:buFont typeface="+mj-lt"/>
              <a:buAutoNum type="arabicPeriod"/>
            </a:pPr>
            <a:r>
              <a:rPr lang="en-ID" sz="2400" dirty="0">
                <a:latin typeface="Times New Roman"/>
                <a:cs typeface="Times New Roman"/>
              </a:rPr>
              <a:t>PP</a:t>
            </a:r>
            <a:r>
              <a:rPr lang="en-ID" sz="2400" spc="5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Nomor</a:t>
            </a:r>
            <a:r>
              <a:rPr lang="en-ID" sz="2400" spc="5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47</a:t>
            </a:r>
            <a:r>
              <a:rPr lang="en-ID" sz="2400" spc="5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tahun</a:t>
            </a:r>
            <a:r>
              <a:rPr lang="en-ID" sz="2400" spc="5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2006</a:t>
            </a:r>
            <a:r>
              <a:rPr lang="en-ID" sz="2400" spc="5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tentang</a:t>
            </a:r>
            <a:r>
              <a:rPr lang="en-ID" sz="2400" spc="4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Jabatan</a:t>
            </a:r>
            <a:r>
              <a:rPr lang="en-ID" sz="2400" spc="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fungsional</a:t>
            </a:r>
            <a:r>
              <a:rPr lang="en-ID" sz="2400" spc="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dokter</a:t>
            </a:r>
            <a:r>
              <a:rPr lang="en-ID" sz="2400" dirty="0">
                <a:latin typeface="Times New Roman"/>
                <a:cs typeface="Times New Roman"/>
              </a:rPr>
              <a:t>,</a:t>
            </a:r>
            <a:r>
              <a:rPr lang="en-ID" sz="2400" spc="5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dokter</a:t>
            </a:r>
            <a:r>
              <a:rPr lang="en-ID" sz="2400" spc="6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gigi</a:t>
            </a:r>
            <a:r>
              <a:rPr lang="en-ID" sz="2400" dirty="0">
                <a:latin typeface="Times New Roman"/>
                <a:cs typeface="Times New Roman"/>
              </a:rPr>
              <a:t>,</a:t>
            </a:r>
            <a:r>
              <a:rPr lang="en-ID" sz="2400" spc="5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apoteker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87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21973"/>
            <a:ext cx="9938479" cy="877043"/>
          </a:xfrm>
        </p:spPr>
        <p:txBody>
          <a:bodyPr/>
          <a:lstStyle/>
          <a:p>
            <a:pPr marL="12700" algn="ctr">
              <a:lnSpc>
                <a:spcPct val="100000"/>
              </a:lnSpc>
              <a:tabLst>
                <a:tab pos="165100" algn="l"/>
              </a:tabLst>
            </a:pPr>
            <a:r>
              <a:rPr lang="en-ID" sz="4000" b="1" dirty="0" err="1">
                <a:latin typeface="Times New Roman"/>
                <a:cs typeface="Times New Roman"/>
              </a:rPr>
              <a:t>Tujuan</a:t>
            </a:r>
            <a:r>
              <a:rPr lang="en-ID" sz="4000" b="1" spc="-50" dirty="0">
                <a:latin typeface="Times New Roman"/>
                <a:cs typeface="Times New Roman"/>
              </a:rPr>
              <a:t> </a:t>
            </a:r>
            <a:r>
              <a:rPr lang="en-ID" sz="4000" b="1" dirty="0" err="1">
                <a:latin typeface="Times New Roman"/>
                <a:cs typeface="Times New Roman"/>
              </a:rPr>
              <a:t>Perawatan</a:t>
            </a:r>
            <a:r>
              <a:rPr lang="en-ID" sz="4000" b="1" spc="-45" dirty="0">
                <a:latin typeface="Times New Roman"/>
                <a:cs typeface="Times New Roman"/>
              </a:rPr>
              <a:t> </a:t>
            </a:r>
            <a:r>
              <a:rPr lang="en-ID" sz="4000" b="1" dirty="0">
                <a:latin typeface="Times New Roman"/>
                <a:cs typeface="Times New Roman"/>
              </a:rPr>
              <a:t>Kesehatan</a:t>
            </a:r>
            <a:r>
              <a:rPr lang="en-ID" sz="4000" b="1" spc="-45" dirty="0">
                <a:latin typeface="Times New Roman"/>
                <a:cs typeface="Times New Roman"/>
              </a:rPr>
              <a:t> </a:t>
            </a:r>
            <a:r>
              <a:rPr lang="en-ID" sz="4000" b="1" spc="-10" dirty="0" err="1">
                <a:latin typeface="Times New Roman"/>
                <a:cs typeface="Times New Roman"/>
              </a:rPr>
              <a:t>Dirumah</a:t>
            </a:r>
            <a:endParaRPr lang="en-ID" sz="4000" dirty="0">
              <a:latin typeface="Times New Roman"/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DB8A-F6D0-FE86-2F30-5BB5576A59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6146" y="1499017"/>
            <a:ext cx="8310880" cy="4543874"/>
          </a:xfrm>
        </p:spPr>
        <p:txBody>
          <a:bodyPr/>
          <a:lstStyle/>
          <a:p>
            <a:pPr marL="355600" marR="5080" indent="-342900" algn="just">
              <a:lnSpc>
                <a:spcPct val="100000"/>
              </a:lnSpc>
              <a:spcBef>
                <a:spcPts val="30"/>
              </a:spcBef>
              <a:buFont typeface="+mj-lt"/>
              <a:buAutoNum type="alphaLcPeriod"/>
            </a:pPr>
            <a:r>
              <a:rPr lang="en-ID" sz="2400" dirty="0" err="1">
                <a:latin typeface="Times New Roman"/>
                <a:cs typeface="Times New Roman"/>
              </a:rPr>
              <a:t>Membantu</a:t>
            </a:r>
            <a:r>
              <a:rPr lang="en-ID" sz="2400" spc="3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klien</a:t>
            </a:r>
            <a:r>
              <a:rPr lang="en-ID" sz="2400" spc="3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memelihara</a:t>
            </a:r>
            <a:r>
              <a:rPr lang="en-ID" sz="2400" spc="30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spc="3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meningkatkan</a:t>
            </a:r>
            <a:r>
              <a:rPr lang="en-ID" sz="2400" spc="3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status</a:t>
            </a:r>
            <a:r>
              <a:rPr lang="en-ID" sz="2400" spc="31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spc="3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31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kualitas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hidupnya</a:t>
            </a:r>
            <a:r>
              <a:rPr lang="en-ID" sz="2400" spc="-10" dirty="0">
                <a:latin typeface="Times New Roman"/>
                <a:cs typeface="Times New Roman"/>
              </a:rPr>
              <a:t>.</a:t>
            </a:r>
          </a:p>
          <a:p>
            <a:pPr marL="355600" marR="5080" indent="-342900" algn="just">
              <a:lnSpc>
                <a:spcPts val="1490"/>
              </a:lnSpc>
              <a:spcBef>
                <a:spcPts val="30"/>
              </a:spcBef>
              <a:buFont typeface="+mj-lt"/>
              <a:buAutoNum type="alphaLcPeriod"/>
            </a:pPr>
            <a:endParaRPr lang="en-ID" sz="2400" spc="-1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0"/>
              </a:spcBef>
              <a:buFont typeface="+mj-lt"/>
              <a:buAutoNum type="alphaLcPeriod"/>
            </a:pPr>
            <a:r>
              <a:rPr lang="en-ID" sz="2400" dirty="0" err="1">
                <a:latin typeface="Times New Roman"/>
                <a:cs typeface="Times New Roman"/>
              </a:rPr>
              <a:t>Meningkatkan</a:t>
            </a:r>
            <a:r>
              <a:rPr lang="en-ID" sz="2400" spc="35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keadekuatan</a:t>
            </a:r>
            <a:r>
              <a:rPr lang="en-ID" sz="2400" spc="35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37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keefektifan</a:t>
            </a:r>
            <a:r>
              <a:rPr lang="en-ID" sz="2400" spc="37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perawatan</a:t>
            </a:r>
            <a:r>
              <a:rPr lang="en-ID" sz="2400" spc="36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pada</a:t>
            </a:r>
            <a:r>
              <a:rPr lang="en-ID" sz="2400" spc="36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anggota</a:t>
            </a:r>
            <a:r>
              <a:rPr lang="en-ID" sz="2400" spc="35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keluarga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dengan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masalah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kesehatan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-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kecacatan</a:t>
            </a:r>
            <a:r>
              <a:rPr lang="en-ID" sz="2400" spc="-10" dirty="0">
                <a:latin typeface="Times New Roman"/>
                <a:cs typeface="Times New Roman"/>
              </a:rPr>
              <a:t>.</a:t>
            </a:r>
          </a:p>
          <a:p>
            <a:pPr marL="355600" indent="-342900" algn="just">
              <a:lnSpc>
                <a:spcPct val="100000"/>
              </a:lnSpc>
              <a:spcBef>
                <a:spcPts val="50"/>
              </a:spcBef>
              <a:buFont typeface="+mj-lt"/>
              <a:buAutoNum type="alphaLcPeriod"/>
            </a:pPr>
            <a:r>
              <a:rPr lang="en-ID" sz="2400" dirty="0" err="1">
                <a:latin typeface="Times New Roman"/>
                <a:cs typeface="Times New Roman"/>
              </a:rPr>
              <a:t>Menguatkan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fungsi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keluarga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kedekatan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antar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keluarga</a:t>
            </a:r>
            <a:endParaRPr lang="en-ID" sz="240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3299"/>
              </a:lnSpc>
              <a:buFont typeface="+mj-lt"/>
              <a:buAutoNum type="alphaLcPeriod"/>
            </a:pPr>
            <a:r>
              <a:rPr lang="en-ID" sz="2400" dirty="0" err="1">
                <a:latin typeface="Times New Roman"/>
                <a:cs typeface="Times New Roman"/>
              </a:rPr>
              <a:t>Membantu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klien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untuk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tinggal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spc="3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kembali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ke</a:t>
            </a:r>
            <a:r>
              <a:rPr lang="en-ID" sz="2400" spc="3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rumah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dan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mendapatkan</a:t>
            </a:r>
            <a:r>
              <a:rPr lang="en-ID" sz="2400" spc="40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perawatan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>
                <a:latin typeface="Times New Roman"/>
                <a:cs typeface="Times New Roman"/>
              </a:rPr>
              <a:t>yang</a:t>
            </a:r>
            <a:r>
              <a:rPr lang="en-ID" sz="2400" spc="-3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diperlukan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rehabilitasi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atau</a:t>
            </a:r>
            <a:r>
              <a:rPr lang="en-ID" sz="2400" spc="-10" dirty="0">
                <a:latin typeface="Times New Roman"/>
                <a:cs typeface="Times New Roman"/>
              </a:rPr>
              <a:t> </a:t>
            </a:r>
            <a:r>
              <a:rPr lang="en-ID" sz="2400" dirty="0" err="1">
                <a:latin typeface="Times New Roman"/>
                <a:cs typeface="Times New Roman"/>
              </a:rPr>
              <a:t>perawatan</a:t>
            </a:r>
            <a:r>
              <a:rPr lang="en-ID" sz="2400" spc="-15" dirty="0">
                <a:latin typeface="Times New Roman"/>
                <a:cs typeface="Times New Roman"/>
              </a:rPr>
              <a:t> </a:t>
            </a:r>
            <a:r>
              <a:rPr lang="en-ID" sz="2400" spc="-10" dirty="0" err="1">
                <a:latin typeface="Times New Roman"/>
                <a:cs typeface="Times New Roman"/>
              </a:rPr>
              <a:t>paliatif</a:t>
            </a:r>
            <a:r>
              <a:rPr lang="en-ID" sz="2400" spc="-10" dirty="0">
                <a:latin typeface="Times New Roman"/>
                <a:cs typeface="Times New Roman"/>
              </a:rPr>
              <a:t>.</a:t>
            </a:r>
            <a:endParaRPr lang="en-ID" sz="2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10569634" cy="1801793"/>
          </a:xfrm>
        </p:spPr>
        <p:txBody>
          <a:bodyPr/>
          <a:lstStyle/>
          <a:p>
            <a:pPr marL="12700" algn="just">
              <a:lnSpc>
                <a:spcPct val="100000"/>
              </a:lnSpc>
            </a:pPr>
            <a:r>
              <a:rPr lang="en-ID" sz="4000" b="1" dirty="0" err="1">
                <a:latin typeface="Times New Roman"/>
                <a:cs typeface="Times New Roman"/>
              </a:rPr>
              <a:t>Lingkup</a:t>
            </a:r>
            <a:r>
              <a:rPr lang="en-ID" sz="4000" b="1" spc="-20" dirty="0">
                <a:latin typeface="Times New Roman"/>
                <a:cs typeface="Times New Roman"/>
              </a:rPr>
              <a:t> </a:t>
            </a:r>
            <a:r>
              <a:rPr lang="en-ID" sz="4000" b="1" dirty="0" err="1">
                <a:latin typeface="Times New Roman"/>
                <a:cs typeface="Times New Roman"/>
              </a:rPr>
              <a:t>Praktik</a:t>
            </a:r>
            <a:r>
              <a:rPr lang="en-ID" sz="4000" b="1" spc="-25" dirty="0">
                <a:latin typeface="Times New Roman"/>
                <a:cs typeface="Times New Roman"/>
              </a:rPr>
              <a:t> </a:t>
            </a:r>
            <a:r>
              <a:rPr lang="en-ID" sz="4000" b="1" dirty="0">
                <a:latin typeface="Times New Roman"/>
                <a:cs typeface="Times New Roman"/>
              </a:rPr>
              <a:t>Home</a:t>
            </a:r>
            <a:r>
              <a:rPr lang="en-ID" sz="4000" b="1" spc="-30" dirty="0">
                <a:latin typeface="Times New Roman"/>
                <a:cs typeface="Times New Roman"/>
              </a:rPr>
              <a:t> </a:t>
            </a:r>
            <a:r>
              <a:rPr lang="en-ID" sz="4000" b="1" spc="-20" dirty="0">
                <a:latin typeface="Times New Roman"/>
                <a:cs typeface="Times New Roman"/>
              </a:rPr>
              <a:t>Care</a:t>
            </a:r>
            <a:endParaRPr lang="en-ID" sz="4000" dirty="0">
              <a:latin typeface="Times New Roman"/>
              <a:cs typeface="Times New Roman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0C8D7-5054-B89C-FA2C-E2638FFEA6A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889760" y="1706880"/>
            <a:ext cx="9491055" cy="4236721"/>
          </a:xfrm>
        </p:spPr>
        <p:txBody>
          <a:bodyPr/>
          <a:lstStyle/>
          <a:p>
            <a:pPr marL="0" marR="8890" indent="0" algn="just">
              <a:lnSpc>
                <a:spcPct val="100000"/>
              </a:lnSpc>
              <a:spcBef>
                <a:spcPts val="55"/>
              </a:spcBef>
              <a:buNone/>
            </a:pPr>
            <a:r>
              <a:rPr lang="en-ID" sz="4000" dirty="0" err="1">
                <a:latin typeface="Times New Roman"/>
                <a:cs typeface="Times New Roman"/>
              </a:rPr>
              <a:t>Lingkup</a:t>
            </a:r>
            <a:r>
              <a:rPr lang="en-ID" sz="4000" spc="65" dirty="0">
                <a:latin typeface="Times New Roman"/>
                <a:cs typeface="Times New Roman"/>
              </a:rPr>
              <a:t> </a:t>
            </a:r>
            <a:r>
              <a:rPr lang="en-ID" sz="4000" spc="65" dirty="0" err="1">
                <a:latin typeface="Times New Roman"/>
                <a:cs typeface="Times New Roman"/>
              </a:rPr>
              <a:t>P</a:t>
            </a:r>
            <a:r>
              <a:rPr lang="en-ID" sz="4000" dirty="0" err="1">
                <a:latin typeface="Times New Roman"/>
                <a:cs typeface="Times New Roman"/>
              </a:rPr>
              <a:t>raktik</a:t>
            </a:r>
            <a:r>
              <a:rPr lang="en-ID" sz="4000" spc="70" dirty="0">
                <a:latin typeface="Times New Roman"/>
                <a:cs typeface="Times New Roman"/>
              </a:rPr>
              <a:t> </a:t>
            </a:r>
            <a:r>
              <a:rPr lang="en-ID" sz="4000" spc="70" dirty="0" err="1">
                <a:latin typeface="Times New Roman"/>
                <a:cs typeface="Times New Roman"/>
              </a:rPr>
              <a:t>K</a:t>
            </a:r>
            <a:r>
              <a:rPr lang="en-ID" sz="4000" dirty="0" err="1">
                <a:latin typeface="Times New Roman"/>
                <a:cs typeface="Times New Roman"/>
              </a:rPr>
              <a:t>eperawatan</a:t>
            </a:r>
            <a:r>
              <a:rPr lang="en-ID" sz="4000" spc="65" dirty="0">
                <a:latin typeface="Times New Roman"/>
                <a:cs typeface="Times New Roman"/>
              </a:rPr>
              <a:t> </a:t>
            </a:r>
            <a:r>
              <a:rPr lang="en-ID" sz="4000" spc="65" dirty="0" err="1">
                <a:latin typeface="Times New Roman"/>
                <a:cs typeface="Times New Roman"/>
              </a:rPr>
              <a:t>M</a:t>
            </a:r>
            <a:r>
              <a:rPr lang="en-ID" sz="4000" dirty="0" err="1">
                <a:latin typeface="Times New Roman"/>
                <a:cs typeface="Times New Roman"/>
              </a:rPr>
              <a:t>andiri</a:t>
            </a:r>
            <a:r>
              <a:rPr lang="en-ID" sz="4000" spc="7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meliputi</a:t>
            </a:r>
            <a:r>
              <a:rPr lang="en-ID" sz="4000" spc="7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asuhan</a:t>
            </a:r>
            <a:r>
              <a:rPr lang="en-ID" sz="4000" spc="7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keperawatan</a:t>
            </a:r>
            <a:r>
              <a:rPr lang="en-ID" sz="4000" spc="65" dirty="0">
                <a:latin typeface="Times New Roman"/>
                <a:cs typeface="Times New Roman"/>
              </a:rPr>
              <a:t> </a:t>
            </a:r>
            <a:r>
              <a:rPr lang="en-ID" sz="4000" dirty="0">
                <a:latin typeface="Times New Roman"/>
                <a:cs typeface="Times New Roman"/>
              </a:rPr>
              <a:t>perinatal,</a:t>
            </a:r>
            <a:r>
              <a:rPr lang="en-ID" sz="4000" spc="70" dirty="0">
                <a:latin typeface="Times New Roman"/>
                <a:cs typeface="Times New Roman"/>
              </a:rPr>
              <a:t> </a:t>
            </a:r>
            <a:r>
              <a:rPr lang="en-ID" sz="4000" spc="-10" dirty="0" err="1">
                <a:latin typeface="Times New Roman"/>
                <a:cs typeface="Times New Roman"/>
              </a:rPr>
              <a:t>asuhan</a:t>
            </a:r>
            <a:r>
              <a:rPr lang="en-ID" sz="4000" spc="-1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keperawatan</a:t>
            </a:r>
            <a:r>
              <a:rPr lang="en-ID" sz="4000" spc="13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neonantal</a:t>
            </a:r>
            <a:r>
              <a:rPr lang="en-ID" sz="4000" dirty="0">
                <a:latin typeface="Times New Roman"/>
                <a:cs typeface="Times New Roman"/>
              </a:rPr>
              <a:t>,</a:t>
            </a:r>
            <a:r>
              <a:rPr lang="en-ID" sz="4000" spc="15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asuhan</a:t>
            </a:r>
            <a:r>
              <a:rPr lang="en-ID" sz="4000" spc="12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keperawatan</a:t>
            </a:r>
            <a:r>
              <a:rPr lang="en-ID" sz="4000" spc="13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anak</a:t>
            </a:r>
            <a:r>
              <a:rPr lang="en-ID" sz="4000" dirty="0">
                <a:latin typeface="Times New Roman"/>
                <a:cs typeface="Times New Roman"/>
              </a:rPr>
              <a:t>,</a:t>
            </a:r>
            <a:r>
              <a:rPr lang="en-ID" sz="4000" spc="12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asuhan</a:t>
            </a:r>
            <a:r>
              <a:rPr lang="en-ID" sz="4000" spc="12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keperawatan</a:t>
            </a:r>
            <a:r>
              <a:rPr lang="en-ID" sz="4000" spc="12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dewasa</a:t>
            </a:r>
            <a:r>
              <a:rPr lang="en-ID" sz="4000" dirty="0">
                <a:latin typeface="Times New Roman"/>
                <a:cs typeface="Times New Roman"/>
              </a:rPr>
              <a:t>,</a:t>
            </a:r>
            <a:r>
              <a:rPr lang="en-ID" sz="4000" spc="130" dirty="0">
                <a:latin typeface="Times New Roman"/>
                <a:cs typeface="Times New Roman"/>
              </a:rPr>
              <a:t> </a:t>
            </a:r>
            <a:r>
              <a:rPr lang="en-ID" sz="4000" spc="-25" dirty="0">
                <a:latin typeface="Times New Roman"/>
                <a:cs typeface="Times New Roman"/>
              </a:rPr>
              <a:t>dan  </a:t>
            </a:r>
            <a:r>
              <a:rPr lang="en-ID" sz="4000" dirty="0" err="1">
                <a:latin typeface="Times New Roman"/>
                <a:cs typeface="Times New Roman"/>
              </a:rPr>
              <a:t>asuhan</a:t>
            </a:r>
            <a:r>
              <a:rPr lang="en-ID" sz="4000" spc="1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keperawatan</a:t>
            </a:r>
            <a:r>
              <a:rPr lang="en-ID" sz="4000" spc="2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maternitas</a:t>
            </a:r>
            <a:r>
              <a:rPr lang="en-ID" sz="4000" dirty="0">
                <a:latin typeface="Times New Roman"/>
                <a:cs typeface="Times New Roman"/>
              </a:rPr>
              <a:t>,</a:t>
            </a:r>
            <a:r>
              <a:rPr lang="en-ID" sz="4000" spc="2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asuhan</a:t>
            </a:r>
            <a:r>
              <a:rPr lang="en-ID" sz="4000" spc="1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keperawatan</a:t>
            </a:r>
            <a:r>
              <a:rPr lang="en-ID" sz="4000" spc="1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jiwa</a:t>
            </a:r>
            <a:r>
              <a:rPr lang="en-ID" sz="4000" spc="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dilaksanakan</a:t>
            </a:r>
            <a:r>
              <a:rPr lang="en-ID" sz="4000" spc="1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sesuai</a:t>
            </a:r>
            <a:r>
              <a:rPr lang="en-ID" sz="4000" spc="15" dirty="0">
                <a:latin typeface="Times New Roman"/>
                <a:cs typeface="Times New Roman"/>
              </a:rPr>
              <a:t> </a:t>
            </a:r>
            <a:r>
              <a:rPr lang="en-ID" sz="4000" spc="-10" dirty="0" err="1">
                <a:latin typeface="Times New Roman"/>
                <a:cs typeface="Times New Roman"/>
              </a:rPr>
              <a:t>dengan</a:t>
            </a:r>
            <a:r>
              <a:rPr lang="en-ID" sz="4000" spc="-1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lingkup</a:t>
            </a:r>
            <a:r>
              <a:rPr lang="en-ID" sz="4000" spc="385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wewenang</a:t>
            </a:r>
            <a:r>
              <a:rPr lang="en-ID" sz="4000" spc="370" dirty="0">
                <a:latin typeface="Times New Roman"/>
                <a:cs typeface="Times New Roman"/>
              </a:rPr>
              <a:t> </a:t>
            </a:r>
            <a:r>
              <a:rPr lang="en-ID" sz="4000" dirty="0">
                <a:latin typeface="Times New Roman"/>
                <a:cs typeface="Times New Roman"/>
              </a:rPr>
              <a:t>dan</a:t>
            </a:r>
            <a:r>
              <a:rPr lang="en-ID" sz="4000" spc="40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tanggung</a:t>
            </a:r>
            <a:r>
              <a:rPr lang="en-ID" sz="4000" spc="370" dirty="0">
                <a:latin typeface="Times New Roman"/>
                <a:cs typeface="Times New Roman"/>
              </a:rPr>
              <a:t> </a:t>
            </a:r>
            <a:r>
              <a:rPr lang="en-ID" sz="4000" dirty="0" err="1">
                <a:latin typeface="Times New Roman"/>
                <a:cs typeface="Times New Roman"/>
              </a:rPr>
              <a:t>jawabnya</a:t>
            </a:r>
            <a:r>
              <a:rPr lang="en-ID" sz="4000" dirty="0">
                <a:latin typeface="Times New Roman"/>
                <a:cs typeface="Times New Roman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BFF4-D646-00A0-0620-373FDDDA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3" y="3429000"/>
            <a:ext cx="10569634" cy="1801793"/>
          </a:xfrm>
        </p:spPr>
        <p:txBody>
          <a:bodyPr/>
          <a:lstStyle/>
          <a:p>
            <a:pPr algn="ctr"/>
            <a:r>
              <a:rPr lang="en-ID" dirty="0" err="1"/>
              <a:t>Sekian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Kasih </a:t>
            </a:r>
          </a:p>
        </p:txBody>
      </p:sp>
    </p:spTree>
    <p:extLst>
      <p:ext uri="{BB962C8B-B14F-4D97-AF65-F5344CB8AC3E}">
        <p14:creationId xmlns:p14="http://schemas.microsoft.com/office/powerpoint/2010/main" val="319892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CB3E-A7B3-9FF8-75AE-49DED821BA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2327222"/>
            <a:ext cx="10241280" cy="2203555"/>
          </a:xfrm>
        </p:spPr>
        <p:txBody>
          <a:bodyPr/>
          <a:lstStyle/>
          <a:p>
            <a:pPr marL="697865" lvl="1" indent="-229235" algn="just">
              <a:lnSpc>
                <a:spcPct val="100000"/>
              </a:lnSpc>
              <a:spcBef>
                <a:spcPts val="155"/>
              </a:spcBef>
              <a:buAutoNum type="alphaLcPeriod" startAt="2"/>
              <a:tabLst>
                <a:tab pos="698500" algn="l"/>
              </a:tabLst>
            </a:pPr>
            <a:r>
              <a:rPr lang="en-ID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Pendidikan</a:t>
            </a:r>
            <a:r>
              <a:rPr lang="en-ID"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24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Akademik</a:t>
            </a:r>
            <a:endParaRPr lang="en-ID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97865" marR="7620" algn="just">
              <a:lnSpc>
                <a:spcPct val="110000"/>
              </a:lnSpc>
            </a:pPr>
            <a:r>
              <a:rPr lang="en-ID" dirty="0">
                <a:latin typeface="Times New Roman"/>
                <a:cs typeface="Times New Roman"/>
              </a:rPr>
              <a:t>Pendidikan</a:t>
            </a:r>
            <a:r>
              <a:rPr lang="en-ID" spc="145" dirty="0">
                <a:latin typeface="Times New Roman"/>
                <a:cs typeface="Times New Roman"/>
              </a:rPr>
              <a:t>  </a:t>
            </a:r>
            <a:r>
              <a:rPr lang="en-ID" dirty="0" err="1">
                <a:latin typeface="Times New Roman"/>
                <a:cs typeface="Times New Roman"/>
              </a:rPr>
              <a:t>akademik</a:t>
            </a:r>
            <a:r>
              <a:rPr lang="en-ID" spc="150" dirty="0">
                <a:latin typeface="Times New Roman"/>
                <a:cs typeface="Times New Roman"/>
              </a:rPr>
              <a:t>  </a:t>
            </a:r>
            <a:r>
              <a:rPr lang="en-ID" dirty="0" err="1">
                <a:latin typeface="Times New Roman"/>
                <a:cs typeface="Times New Roman"/>
              </a:rPr>
              <a:t>adalah</a:t>
            </a:r>
            <a:r>
              <a:rPr lang="en-ID" spc="150" dirty="0">
                <a:latin typeface="Times New Roman"/>
                <a:cs typeface="Times New Roman"/>
              </a:rPr>
              <a:t>  </a:t>
            </a:r>
            <a:r>
              <a:rPr lang="en-ID" dirty="0" err="1">
                <a:latin typeface="Times New Roman"/>
                <a:cs typeface="Times New Roman"/>
              </a:rPr>
              <a:t>pendidikan</a:t>
            </a:r>
            <a:r>
              <a:rPr lang="en-ID" spc="145" dirty="0">
                <a:latin typeface="Times New Roman"/>
                <a:cs typeface="Times New Roman"/>
              </a:rPr>
              <a:t>  </a:t>
            </a:r>
            <a:r>
              <a:rPr lang="en-ID" dirty="0" err="1">
                <a:latin typeface="Times New Roman"/>
                <a:cs typeface="Times New Roman"/>
              </a:rPr>
              <a:t>sarjana</a:t>
            </a:r>
            <a:r>
              <a:rPr lang="en-ID" spc="140" dirty="0">
                <a:latin typeface="Times New Roman"/>
                <a:cs typeface="Times New Roman"/>
              </a:rPr>
              <a:t>  </a:t>
            </a:r>
            <a:r>
              <a:rPr lang="en-ID" dirty="0">
                <a:latin typeface="Times New Roman"/>
                <a:cs typeface="Times New Roman"/>
              </a:rPr>
              <a:t>dan</a:t>
            </a:r>
            <a:r>
              <a:rPr lang="en-ID" spc="145" dirty="0">
                <a:latin typeface="Times New Roman"/>
                <a:cs typeface="Times New Roman"/>
              </a:rPr>
              <a:t>  </a:t>
            </a:r>
            <a:r>
              <a:rPr lang="en-ID" dirty="0" err="1">
                <a:latin typeface="Times New Roman"/>
                <a:cs typeface="Times New Roman"/>
              </a:rPr>
              <a:t>pasca</a:t>
            </a:r>
            <a:r>
              <a:rPr lang="en-ID" spc="145" dirty="0">
                <a:latin typeface="Times New Roman"/>
                <a:cs typeface="Times New Roman"/>
              </a:rPr>
              <a:t>  </a:t>
            </a:r>
            <a:r>
              <a:rPr lang="en-ID" dirty="0" err="1">
                <a:latin typeface="Times New Roman"/>
                <a:cs typeface="Times New Roman"/>
              </a:rPr>
              <a:t>sarjana</a:t>
            </a:r>
            <a:r>
              <a:rPr lang="en-ID" spc="150" dirty="0">
                <a:latin typeface="Times New Roman"/>
                <a:cs typeface="Times New Roman"/>
              </a:rPr>
              <a:t>  </a:t>
            </a:r>
            <a:r>
              <a:rPr lang="en-ID" spc="-20" dirty="0">
                <a:latin typeface="Times New Roman"/>
                <a:cs typeface="Times New Roman"/>
              </a:rPr>
              <a:t>yang </a:t>
            </a:r>
            <a:r>
              <a:rPr lang="en-ID" dirty="0" err="1">
                <a:latin typeface="Times New Roman"/>
                <a:cs typeface="Times New Roman"/>
              </a:rPr>
              <a:t>menjerumus</a:t>
            </a:r>
            <a:r>
              <a:rPr lang="en-ID" spc="-10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pada </a:t>
            </a:r>
            <a:r>
              <a:rPr lang="en-ID" dirty="0" err="1">
                <a:latin typeface="Times New Roman"/>
                <a:cs typeface="Times New Roman"/>
              </a:rPr>
              <a:t>penguasaan</a:t>
            </a:r>
            <a:r>
              <a:rPr lang="en-ID" spc="-5" dirty="0">
                <a:latin typeface="Times New Roman"/>
                <a:cs typeface="Times New Roman"/>
              </a:rPr>
              <a:t> </a:t>
            </a:r>
            <a:r>
              <a:rPr lang="en-ID" dirty="0">
                <a:latin typeface="Times New Roman"/>
                <a:cs typeface="Times New Roman"/>
              </a:rPr>
              <a:t>dan</a:t>
            </a:r>
            <a:r>
              <a:rPr lang="en-ID" spc="-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pengembangan</a:t>
            </a:r>
            <a:r>
              <a:rPr lang="en-ID" spc="-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ilmu</a:t>
            </a:r>
            <a:r>
              <a:rPr lang="en-ID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pengetahuan</a:t>
            </a:r>
            <a:r>
              <a:rPr lang="en-ID" spc="-5" dirty="0">
                <a:latin typeface="Times New Roman"/>
                <a:cs typeface="Times New Roman"/>
              </a:rPr>
              <a:t> </a:t>
            </a:r>
            <a:r>
              <a:rPr lang="en-ID" spc="-10" dirty="0" err="1">
                <a:latin typeface="Times New Roman"/>
                <a:cs typeface="Times New Roman"/>
              </a:rPr>
              <a:t>keperawatan</a:t>
            </a:r>
            <a:r>
              <a:rPr lang="en-ID" spc="-10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secara</a:t>
            </a:r>
            <a:r>
              <a:rPr lang="en-ID" spc="5" dirty="0">
                <a:latin typeface="Times New Roman"/>
                <a:cs typeface="Times New Roman"/>
              </a:rPr>
              <a:t> </a:t>
            </a:r>
            <a:r>
              <a:rPr lang="en-ID" dirty="0" err="1">
                <a:latin typeface="Times New Roman"/>
                <a:cs typeface="Times New Roman"/>
              </a:rPr>
              <a:t>mendalam</a:t>
            </a:r>
            <a:r>
              <a:rPr lang="en-ID" dirty="0">
                <a:latin typeface="Times New Roman"/>
                <a:cs typeface="Times New Roman"/>
              </a:rPr>
              <a:t>.</a:t>
            </a:r>
            <a:r>
              <a:rPr lang="en-ID" spc="20" dirty="0">
                <a:latin typeface="Times New Roman"/>
                <a:cs typeface="Times New Roman"/>
              </a:rPr>
              <a:t> </a:t>
            </a:r>
          </a:p>
          <a:p>
            <a:pPr marL="697865" marR="7620" algn="just">
              <a:lnSpc>
                <a:spcPct val="110000"/>
              </a:lnSpc>
            </a:pPr>
            <a:endParaRPr lang="en-ID" spc="2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45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92525-191F-39CA-BFFF-2CBAEAC2AB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162560"/>
            <a:ext cx="11031046" cy="5869776"/>
          </a:xfrm>
        </p:spPr>
        <p:txBody>
          <a:bodyPr/>
          <a:lstStyle/>
          <a:p>
            <a:pPr marL="697865" marR="7620" algn="just">
              <a:lnSpc>
                <a:spcPct val="110000"/>
              </a:lnSpc>
            </a:pPr>
            <a:r>
              <a:rPr lang="en-ID" sz="3200" dirty="0" err="1">
                <a:latin typeface="Times New Roman"/>
                <a:cs typeface="Times New Roman"/>
              </a:rPr>
              <a:t>Berdasarkan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UU</a:t>
            </a:r>
            <a:r>
              <a:rPr lang="en-ID" sz="3200" spc="2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NO</a:t>
            </a:r>
            <a:r>
              <a:rPr lang="en-ID" sz="3200" spc="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34</a:t>
            </a:r>
            <a:r>
              <a:rPr lang="en-ID" sz="3200" spc="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tahun</a:t>
            </a:r>
            <a:r>
              <a:rPr lang="en-ID" sz="3200" spc="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2014</a:t>
            </a:r>
            <a:r>
              <a:rPr lang="en-ID" sz="3200" spc="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tentang</a:t>
            </a:r>
            <a:r>
              <a:rPr lang="en-ID" sz="3200" spc="5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Keperawatan</a:t>
            </a:r>
            <a:endParaRPr lang="en-ID" sz="3200" dirty="0">
              <a:latin typeface="Times New Roman"/>
              <a:cs typeface="Times New Roman"/>
            </a:endParaRPr>
          </a:p>
          <a:p>
            <a:pPr marL="697865" marR="8890" algn="just">
              <a:lnSpc>
                <a:spcPct val="110200"/>
              </a:lnSpc>
              <a:spcBef>
                <a:spcPts val="10"/>
              </a:spcBef>
            </a:pP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25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pasal</a:t>
            </a:r>
            <a:r>
              <a:rPr lang="en-ID" sz="3200" spc="26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7,</a:t>
            </a:r>
            <a:r>
              <a:rPr lang="en-ID" sz="3200" spc="25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pendidikan</a:t>
            </a:r>
            <a:r>
              <a:rPr lang="en-ID" sz="3200" spc="25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akademik</a:t>
            </a:r>
            <a:r>
              <a:rPr lang="en-ID" sz="3200" spc="25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terdiri</a:t>
            </a:r>
            <a:r>
              <a:rPr lang="en-ID" sz="3200" spc="26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atas</a:t>
            </a:r>
            <a:r>
              <a:rPr lang="en-ID" sz="3200" spc="2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program</a:t>
            </a:r>
            <a:r>
              <a:rPr lang="en-ID" sz="3200" spc="26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sarjana</a:t>
            </a:r>
            <a:r>
              <a:rPr lang="en-ID" sz="3200" spc="245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keperawatan</a:t>
            </a:r>
            <a:r>
              <a:rPr lang="en-ID" sz="3200" spc="-10" dirty="0">
                <a:latin typeface="Times New Roman"/>
                <a:cs typeface="Times New Roman"/>
              </a:rPr>
              <a:t>, </a:t>
            </a:r>
            <a:r>
              <a:rPr lang="en-ID" sz="3200" dirty="0">
                <a:latin typeface="Times New Roman"/>
                <a:cs typeface="Times New Roman"/>
              </a:rPr>
              <a:t>program</a:t>
            </a:r>
            <a:r>
              <a:rPr lang="en-ID" sz="3200" spc="15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megister</a:t>
            </a:r>
            <a:r>
              <a:rPr lang="en-ID" sz="3200" spc="14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dirty="0">
                <a:latin typeface="Times New Roman"/>
                <a:cs typeface="Times New Roman"/>
              </a:rPr>
              <a:t>,</a:t>
            </a:r>
            <a:r>
              <a:rPr lang="en-ID" sz="3200" spc="15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15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program</a:t>
            </a:r>
            <a:r>
              <a:rPr lang="en-ID" sz="3200" spc="15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doktor</a:t>
            </a:r>
            <a:r>
              <a:rPr lang="en-ID" sz="3200" spc="15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dirty="0">
                <a:latin typeface="Times New Roman"/>
                <a:cs typeface="Times New Roman"/>
              </a:rPr>
              <a:t>.</a:t>
            </a:r>
          </a:p>
          <a:p>
            <a:pPr marL="697865" marR="8890" algn="just">
              <a:lnSpc>
                <a:spcPct val="110200"/>
              </a:lnSpc>
              <a:spcBef>
                <a:spcPts val="10"/>
              </a:spcBef>
            </a:pPr>
            <a:endParaRPr lang="en-ID" sz="3200" dirty="0">
              <a:latin typeface="Times New Roman"/>
              <a:cs typeface="Times New Roman"/>
            </a:endParaRPr>
          </a:p>
          <a:p>
            <a:pPr marL="697865" marR="8890" algn="just">
              <a:lnSpc>
                <a:spcPct val="110200"/>
              </a:lnSpc>
              <a:spcBef>
                <a:spcPts val="10"/>
              </a:spcBef>
            </a:pPr>
            <a:r>
              <a:rPr lang="en-ID" sz="3200" dirty="0">
                <a:latin typeface="Times New Roman"/>
                <a:cs typeface="Times New Roman"/>
              </a:rPr>
              <a:t>Magister (S2)</a:t>
            </a:r>
            <a:r>
              <a:rPr lang="en-ID" sz="3200" spc="165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dengan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peminatan</a:t>
            </a:r>
            <a:r>
              <a:rPr lang="en-ID" sz="3200" spc="4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44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43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sudah</a:t>
            </a:r>
            <a:r>
              <a:rPr lang="en-ID" sz="3200" spc="43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banyak</a:t>
            </a:r>
            <a:r>
              <a:rPr lang="en-ID" sz="3200" spc="43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beredar</a:t>
            </a:r>
            <a:r>
              <a:rPr lang="en-ID" sz="3200" spc="42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425" dirty="0">
                <a:latin typeface="Times New Roman"/>
                <a:cs typeface="Times New Roman"/>
              </a:rPr>
              <a:t> </a:t>
            </a:r>
            <a:r>
              <a:rPr lang="en-ID" sz="3200" spc="-10" dirty="0">
                <a:latin typeface="Times New Roman"/>
                <a:cs typeface="Times New Roman"/>
              </a:rPr>
              <a:t>Universitas </a:t>
            </a:r>
            <a:r>
              <a:rPr lang="en-ID" sz="3200" dirty="0">
                <a:latin typeface="Times New Roman"/>
                <a:cs typeface="Times New Roman"/>
              </a:rPr>
              <a:t>Negeri</a:t>
            </a:r>
            <a:r>
              <a:rPr lang="en-ID" sz="3200" spc="47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diantaranya</a:t>
            </a:r>
            <a:r>
              <a:rPr lang="en-ID" sz="3200" spc="47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UI,</a:t>
            </a:r>
            <a:r>
              <a:rPr lang="en-ID" sz="3200" spc="4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UGM,</a:t>
            </a:r>
            <a:r>
              <a:rPr lang="en-ID" sz="3200" spc="4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Universitas</a:t>
            </a:r>
            <a:r>
              <a:rPr lang="en-ID" sz="3200" spc="47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Brawijaya</a:t>
            </a:r>
            <a:r>
              <a:rPr lang="en-ID" sz="3200" spc="4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46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UNDIP.</a:t>
            </a:r>
            <a:r>
              <a:rPr lang="en-ID" sz="3200" spc="475" dirty="0">
                <a:latin typeface="Times New Roman"/>
                <a:cs typeface="Times New Roman"/>
              </a:rPr>
              <a:t> </a:t>
            </a:r>
          </a:p>
          <a:p>
            <a:pPr marL="697865" marR="8890" algn="just">
              <a:lnSpc>
                <a:spcPct val="110200"/>
              </a:lnSpc>
              <a:spcBef>
                <a:spcPts val="10"/>
              </a:spcBef>
            </a:pPr>
            <a:r>
              <a:rPr lang="en-ID" sz="3200" spc="-10" dirty="0" err="1">
                <a:latin typeface="Times New Roman"/>
                <a:cs typeface="Times New Roman"/>
              </a:rPr>
              <a:t>Doktor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2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(S3)</a:t>
            </a:r>
            <a:r>
              <a:rPr lang="en-ID" sz="3200" spc="21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sudah</a:t>
            </a:r>
            <a:r>
              <a:rPr lang="en-ID" sz="3200" spc="2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diterapkan</a:t>
            </a:r>
            <a:r>
              <a:rPr lang="en-ID" sz="3200" spc="21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di</a:t>
            </a:r>
            <a:r>
              <a:rPr lang="en-ID" sz="3200" spc="22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Fakultas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Ilmu</a:t>
            </a:r>
            <a:r>
              <a:rPr lang="en-ID" sz="3200" spc="22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Keperawatan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Universitas</a:t>
            </a:r>
            <a:r>
              <a:rPr lang="en-ID" sz="3200" spc="-30" dirty="0">
                <a:latin typeface="Times New Roman"/>
                <a:cs typeface="Times New Roman"/>
              </a:rPr>
              <a:t> </a:t>
            </a:r>
            <a:r>
              <a:rPr lang="en-ID" sz="3200" spc="-10" dirty="0">
                <a:latin typeface="Times New Roman"/>
                <a:cs typeface="Times New Roman"/>
              </a:rPr>
              <a:t>Indonesia.</a:t>
            </a:r>
            <a:endParaRPr lang="en-ID" sz="320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532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B493-41D8-63C0-2DDF-EFDEB5FDD6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11866879" cy="6032336"/>
          </a:xfrm>
        </p:spPr>
        <p:txBody>
          <a:bodyPr/>
          <a:lstStyle/>
          <a:p>
            <a:pPr marL="697865" lvl="1" indent="-229235" algn="just">
              <a:lnSpc>
                <a:spcPct val="100000"/>
              </a:lnSpc>
              <a:spcBef>
                <a:spcPts val="145"/>
              </a:spcBef>
              <a:buAutoNum type="alphaLcPeriod" startAt="3"/>
              <a:tabLst>
                <a:tab pos="698500" algn="l"/>
              </a:tabLst>
            </a:pPr>
            <a:r>
              <a:rPr lang="en-ID" sz="2800" dirty="0">
                <a:latin typeface="Times New Roman"/>
                <a:cs typeface="Times New Roman"/>
              </a:rPr>
              <a:t>Pendidikan</a:t>
            </a:r>
            <a:r>
              <a:rPr lang="en-ID" sz="2800" spc="-2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Profesi</a:t>
            </a:r>
            <a:endParaRPr lang="en-ID" sz="2800" dirty="0">
              <a:latin typeface="Times New Roman"/>
              <a:cs typeface="Times New Roman"/>
            </a:endParaRPr>
          </a:p>
          <a:p>
            <a:pPr marL="697865" algn="just">
              <a:lnSpc>
                <a:spcPct val="100000"/>
              </a:lnSpc>
              <a:spcBef>
                <a:spcPts val="140"/>
              </a:spcBef>
            </a:pPr>
            <a:r>
              <a:rPr lang="en-ID" sz="2800" dirty="0">
                <a:latin typeface="Times New Roman"/>
                <a:cs typeface="Times New Roman"/>
              </a:rPr>
              <a:t>Pendidikan</a:t>
            </a:r>
            <a:r>
              <a:rPr lang="en-ID" sz="2800" spc="3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profesi</a:t>
            </a:r>
            <a:r>
              <a:rPr lang="en-ID" sz="2800" spc="3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adalah</a:t>
            </a:r>
            <a:r>
              <a:rPr lang="en-ID" sz="2800" spc="3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jenjang</a:t>
            </a:r>
            <a:r>
              <a:rPr lang="en-ID" sz="2800" spc="3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pendidikan</a:t>
            </a:r>
            <a:r>
              <a:rPr lang="en-ID" sz="2800" spc="3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tinggi</a:t>
            </a:r>
            <a:r>
              <a:rPr lang="en-ID" sz="2800" spc="33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setelah</a:t>
            </a:r>
            <a:r>
              <a:rPr lang="en-ID" sz="2800" spc="32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program</a:t>
            </a:r>
            <a:r>
              <a:rPr lang="en-ID" sz="2800" spc="33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sarjana</a:t>
            </a:r>
            <a:endParaRPr lang="en-ID" sz="2800" dirty="0">
              <a:latin typeface="Times New Roman"/>
              <a:cs typeface="Times New Roman"/>
            </a:endParaRPr>
          </a:p>
          <a:p>
            <a:pPr marL="697865" marR="7620" algn="just">
              <a:lnSpc>
                <a:spcPct val="110000"/>
              </a:lnSpc>
              <a:spcBef>
                <a:spcPts val="15"/>
              </a:spcBef>
            </a:pPr>
            <a:r>
              <a:rPr lang="en-ID" sz="2800" dirty="0" err="1">
                <a:latin typeface="Times New Roman"/>
                <a:cs typeface="Times New Roman"/>
              </a:rPr>
              <a:t>dimana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mahasiswa</a:t>
            </a:r>
            <a:r>
              <a:rPr lang="en-ID" sz="2800" spc="-1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memiliki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skill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pekerjaan</a:t>
            </a:r>
            <a:r>
              <a:rPr lang="en-ID" sz="2800" spc="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keahlian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khusus</a:t>
            </a:r>
            <a:r>
              <a:rPr lang="en-ID" sz="2800" spc="1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dalam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bidang</a:t>
            </a:r>
            <a:r>
              <a:rPr lang="en-ID" sz="2800" spc="16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profesi</a:t>
            </a:r>
            <a:r>
              <a:rPr lang="en-ID" sz="2800" spc="17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17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spesialis</a:t>
            </a:r>
            <a:r>
              <a:rPr lang="en-ID" sz="2800" spc="17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tertentu</a:t>
            </a:r>
            <a:r>
              <a:rPr lang="en-ID" sz="2800" dirty="0">
                <a:latin typeface="Times New Roman"/>
                <a:cs typeface="Times New Roman"/>
              </a:rPr>
              <a:t>.</a:t>
            </a:r>
            <a:r>
              <a:rPr lang="en-ID" sz="2800" spc="175" dirty="0">
                <a:latin typeface="Times New Roman"/>
                <a:cs typeface="Times New Roman"/>
              </a:rPr>
              <a:t> </a:t>
            </a:r>
          </a:p>
          <a:p>
            <a:pPr marL="697865" marR="7620" algn="just">
              <a:lnSpc>
                <a:spcPct val="110000"/>
              </a:lnSpc>
              <a:spcBef>
                <a:spcPts val="15"/>
              </a:spcBef>
            </a:pPr>
            <a:endParaRPr lang="en-ID" sz="2800" spc="175" dirty="0">
              <a:latin typeface="Times New Roman"/>
              <a:cs typeface="Times New Roman"/>
            </a:endParaRPr>
          </a:p>
          <a:p>
            <a:pPr marL="697865" marR="7620" algn="just">
              <a:lnSpc>
                <a:spcPct val="110000"/>
              </a:lnSpc>
              <a:spcBef>
                <a:spcPts val="15"/>
              </a:spcBef>
            </a:pPr>
            <a:r>
              <a:rPr lang="en-ID" sz="2800" dirty="0">
                <a:latin typeface="Times New Roman"/>
                <a:cs typeface="Times New Roman"/>
              </a:rPr>
              <a:t>Dimana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peserta</a:t>
            </a:r>
            <a:r>
              <a:rPr lang="en-ID" sz="2800" spc="15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didik</a:t>
            </a:r>
            <a:r>
              <a:rPr lang="en-ID" sz="2800" spc="15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Jenjang</a:t>
            </a:r>
            <a:r>
              <a:rPr lang="en-ID" sz="2800" spc="16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pendidikan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profesi</a:t>
            </a:r>
            <a:r>
              <a:rPr lang="en-ID" sz="2800" spc="135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Ners</a:t>
            </a:r>
            <a:r>
              <a:rPr lang="en-ID" sz="2800" spc="14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Komunitas</a:t>
            </a:r>
            <a:r>
              <a:rPr lang="en-ID" sz="2800" spc="135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Spesialis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Komunitas</a:t>
            </a:r>
            <a:r>
              <a:rPr lang="en-ID" sz="2800" spc="13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sudah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diterapkan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spc="-20" dirty="0">
                <a:latin typeface="Times New Roman"/>
                <a:cs typeface="Times New Roman"/>
              </a:rPr>
              <a:t>pada </a:t>
            </a:r>
            <a:r>
              <a:rPr lang="en-ID" sz="2800" dirty="0">
                <a:latin typeface="Times New Roman"/>
                <a:cs typeface="Times New Roman"/>
              </a:rPr>
              <a:t>Universitas</a:t>
            </a:r>
            <a:r>
              <a:rPr lang="en-ID" sz="2800" spc="-30" dirty="0">
                <a:latin typeface="Times New Roman"/>
                <a:cs typeface="Times New Roman"/>
              </a:rPr>
              <a:t> </a:t>
            </a:r>
            <a:r>
              <a:rPr lang="en-ID" sz="2800" spc="-10" dirty="0">
                <a:latin typeface="Times New Roman"/>
                <a:cs typeface="Times New Roman"/>
              </a:rPr>
              <a:t>Indonesia</a:t>
            </a:r>
            <a:endParaRPr lang="en-ID" sz="2800" dirty="0">
              <a:latin typeface="Times New Roman"/>
              <a:cs typeface="Times New Roman"/>
            </a:endParaRPr>
          </a:p>
          <a:p>
            <a:pPr marL="697865" algn="just">
              <a:lnSpc>
                <a:spcPct val="100000"/>
              </a:lnSpc>
              <a:spcBef>
                <a:spcPts val="145"/>
              </a:spcBef>
            </a:pPr>
            <a:endParaRPr lang="en-ID" sz="2800" dirty="0">
              <a:latin typeface="Times New Roman"/>
              <a:cs typeface="Times New Roman"/>
            </a:endParaRPr>
          </a:p>
          <a:p>
            <a:pPr marL="697865" algn="just">
              <a:lnSpc>
                <a:spcPct val="100000"/>
              </a:lnSpc>
              <a:spcBef>
                <a:spcPts val="145"/>
              </a:spcBef>
            </a:pPr>
            <a:r>
              <a:rPr lang="en-ID" sz="2800" dirty="0">
                <a:latin typeface="Times New Roman"/>
                <a:cs typeface="Times New Roman"/>
              </a:rPr>
              <a:t>Pendidikan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profesi</a:t>
            </a:r>
            <a:r>
              <a:rPr lang="en-ID" sz="2800" spc="17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menurut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UU</a:t>
            </a:r>
            <a:r>
              <a:rPr lang="en-ID" sz="2800" spc="16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NO</a:t>
            </a:r>
            <a:r>
              <a:rPr lang="en-ID" sz="2800" spc="16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34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tahun</a:t>
            </a:r>
            <a:r>
              <a:rPr lang="en-ID" sz="2800" spc="17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2014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tentang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Keperawatan</a:t>
            </a:r>
            <a:r>
              <a:rPr lang="en-ID" sz="2800" spc="165" dirty="0">
                <a:latin typeface="Times New Roman"/>
                <a:cs typeface="Times New Roman"/>
              </a:rPr>
              <a:t> </a:t>
            </a:r>
            <a:r>
              <a:rPr lang="en-ID" sz="2800" spc="-20" dirty="0">
                <a:latin typeface="Times New Roman"/>
                <a:cs typeface="Times New Roman"/>
              </a:rPr>
              <a:t>pada </a:t>
            </a:r>
            <a:r>
              <a:rPr lang="en-ID" sz="2800" dirty="0" err="1">
                <a:latin typeface="Times New Roman"/>
                <a:cs typeface="Times New Roman"/>
              </a:rPr>
              <a:t>pasal</a:t>
            </a:r>
            <a:r>
              <a:rPr lang="en-ID" sz="2800" spc="145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8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terdiri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atas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program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profesi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keperawatan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program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spc="-10" dirty="0" err="1">
                <a:latin typeface="Times New Roman"/>
                <a:cs typeface="Times New Roman"/>
              </a:rPr>
              <a:t>spesialis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keperawatan</a:t>
            </a:r>
            <a:r>
              <a:rPr lang="en-ID" sz="2800" spc="-10" dirty="0">
                <a:latin typeface="Times New Roman"/>
                <a:cs typeface="Times New Roman"/>
              </a:rPr>
              <a:t>.</a:t>
            </a:r>
            <a:endParaRPr lang="en-ID" sz="2800" dirty="0">
              <a:latin typeface="Times New Roman"/>
              <a:cs typeface="Times New Roman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274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7721-DBE1-8095-2348-351557AA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613"/>
            <a:ext cx="10649295" cy="902027"/>
          </a:xfrm>
        </p:spPr>
        <p:txBody>
          <a:bodyPr/>
          <a:lstStyle/>
          <a:p>
            <a:pPr algn="ctr"/>
            <a:r>
              <a:rPr lang="nl-NL" sz="4000" dirty="0">
                <a:latin typeface="Times New Roman"/>
                <a:cs typeface="Times New Roman"/>
              </a:rPr>
              <a:t>Kewenangan</a:t>
            </a:r>
            <a:r>
              <a:rPr lang="nl-NL" sz="4000" spc="-20" dirty="0">
                <a:latin typeface="Times New Roman"/>
                <a:cs typeface="Times New Roman"/>
              </a:rPr>
              <a:t> </a:t>
            </a:r>
            <a:r>
              <a:rPr lang="nl-NL" sz="4000" dirty="0">
                <a:latin typeface="Times New Roman"/>
                <a:cs typeface="Times New Roman"/>
              </a:rPr>
              <a:t>Pendidikan</a:t>
            </a:r>
            <a:r>
              <a:rPr lang="nl-NL" sz="4000" spc="-10" dirty="0">
                <a:latin typeface="Times New Roman"/>
                <a:cs typeface="Times New Roman"/>
              </a:rPr>
              <a:t> </a:t>
            </a:r>
            <a:r>
              <a:rPr lang="nl-NL" sz="4000" dirty="0">
                <a:latin typeface="Times New Roman"/>
                <a:cs typeface="Times New Roman"/>
              </a:rPr>
              <a:t>dan</a:t>
            </a:r>
            <a:r>
              <a:rPr lang="nl-NL" sz="4000" spc="-15" dirty="0">
                <a:latin typeface="Times New Roman"/>
                <a:cs typeface="Times New Roman"/>
              </a:rPr>
              <a:t> </a:t>
            </a:r>
            <a:r>
              <a:rPr lang="nl-NL" sz="4000" dirty="0">
                <a:latin typeface="Times New Roman"/>
                <a:cs typeface="Times New Roman"/>
              </a:rPr>
              <a:t>Ruang</a:t>
            </a:r>
            <a:r>
              <a:rPr lang="nl-NL" sz="4000" spc="-20" dirty="0">
                <a:latin typeface="Times New Roman"/>
                <a:cs typeface="Times New Roman"/>
              </a:rPr>
              <a:t> </a:t>
            </a:r>
            <a:r>
              <a:rPr lang="nl-NL" sz="4000" spc="-10" dirty="0">
                <a:latin typeface="Times New Roman"/>
                <a:cs typeface="Times New Roman"/>
              </a:rPr>
              <a:t>Lingkup</a:t>
            </a:r>
            <a:br>
              <a:rPr lang="nl-NL" sz="4000" dirty="0">
                <a:latin typeface="Times New Roman"/>
                <a:cs typeface="Times New Roman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376F-C6C3-210D-9558-511263790D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538" y="1056640"/>
            <a:ext cx="10208301" cy="4975696"/>
          </a:xfrm>
        </p:spPr>
        <p:txBody>
          <a:bodyPr/>
          <a:lstStyle/>
          <a:p>
            <a:pPr algn="just"/>
            <a:r>
              <a:rPr lang="en-ID" sz="3200" dirty="0">
                <a:latin typeface="Times New Roman"/>
                <a:cs typeface="Times New Roman"/>
              </a:rPr>
              <a:t>Ruang</a:t>
            </a:r>
            <a:r>
              <a:rPr lang="en-ID" sz="3200" spc="20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lingkup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2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sudah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ditetapkan</a:t>
            </a:r>
            <a:r>
              <a:rPr lang="en-ID" sz="3200" spc="229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oleh</a:t>
            </a:r>
            <a:r>
              <a:rPr lang="en-ID" sz="3200" spc="24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PBP-</a:t>
            </a:r>
            <a:r>
              <a:rPr lang="en-ID" sz="3200" spc="-20" dirty="0">
                <a:latin typeface="Times New Roman"/>
                <a:cs typeface="Times New Roman"/>
              </a:rPr>
              <a:t>PPNI </a:t>
            </a:r>
            <a:r>
              <a:rPr lang="en-ID" sz="3200" dirty="0">
                <a:latin typeface="Times New Roman"/>
                <a:cs typeface="Times New Roman"/>
              </a:rPr>
              <a:t>2007</a:t>
            </a:r>
            <a:r>
              <a:rPr lang="en-ID" sz="3200" spc="204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bahwa</a:t>
            </a:r>
            <a:r>
              <a:rPr lang="en-ID" sz="3200" spc="204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kualifikasi</a:t>
            </a:r>
            <a:r>
              <a:rPr lang="en-ID" sz="3200" spc="22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Perawat</a:t>
            </a:r>
            <a:r>
              <a:rPr lang="en-ID" sz="3200" spc="215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Kesehatan</a:t>
            </a:r>
            <a:r>
              <a:rPr lang="en-ID" sz="3200" spc="22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Komunitas</a:t>
            </a:r>
            <a:r>
              <a:rPr lang="en-ID" sz="3200" spc="21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berdasarkan</a:t>
            </a:r>
            <a:r>
              <a:rPr lang="en-ID" sz="3200" spc="204" dirty="0">
                <a:latin typeface="Times New Roman"/>
                <a:cs typeface="Times New Roman"/>
              </a:rPr>
              <a:t>  </a:t>
            </a:r>
            <a:r>
              <a:rPr lang="en-ID" sz="3200" spc="-10" dirty="0" err="1">
                <a:latin typeface="Times New Roman"/>
                <a:cs typeface="Times New Roman"/>
              </a:rPr>
              <a:t>jenjang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pendidikan</a:t>
            </a:r>
            <a:r>
              <a:rPr lang="en-ID" sz="3200" spc="18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perawat</a:t>
            </a:r>
            <a:r>
              <a:rPr lang="en-ID" sz="3200" dirty="0">
                <a:latin typeface="Times New Roman"/>
                <a:cs typeface="Times New Roman"/>
              </a:rPr>
              <a:t>.</a:t>
            </a:r>
            <a:r>
              <a:rPr lang="en-ID" sz="3200" spc="200" dirty="0">
                <a:latin typeface="Times New Roman"/>
                <a:cs typeface="Times New Roman"/>
              </a:rPr>
              <a:t> </a:t>
            </a:r>
          </a:p>
          <a:p>
            <a:endParaRPr lang="en-ID" sz="3200" spc="200" dirty="0">
              <a:latin typeface="Times New Roman"/>
              <a:cs typeface="Times New Roman"/>
            </a:endParaRPr>
          </a:p>
          <a:p>
            <a:pPr algn="just"/>
            <a:r>
              <a:rPr lang="en-ID" sz="3200" dirty="0">
                <a:solidFill>
                  <a:srgbClr val="FF0000"/>
                </a:solidFill>
                <a:latin typeface="Times New Roman"/>
                <a:cs typeface="Times New Roman"/>
              </a:rPr>
              <a:t>PK</a:t>
            </a:r>
            <a:r>
              <a:rPr lang="en-ID" sz="3200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ID" sz="32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ID" sz="3200" spc="18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dalam</a:t>
            </a:r>
            <a:r>
              <a:rPr lang="en-ID" sz="3200" spc="204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ruang</a:t>
            </a:r>
            <a:r>
              <a:rPr lang="en-ID" sz="3200" spc="18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lingkup</a:t>
            </a:r>
            <a:r>
              <a:rPr lang="en-ID" sz="3200" spc="1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ini</a:t>
            </a:r>
            <a:r>
              <a:rPr lang="en-ID" sz="3200" spc="20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perawat</a:t>
            </a:r>
            <a:r>
              <a:rPr lang="en-ID" sz="3200" spc="20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mampu</a:t>
            </a:r>
            <a:r>
              <a:rPr lang="en-ID" sz="3200" spc="20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memberikan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pelayanan</a:t>
            </a:r>
            <a:r>
              <a:rPr lang="en-ID" sz="3200" spc="3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31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pada</a:t>
            </a:r>
            <a:r>
              <a:rPr lang="en-ID" sz="3200" spc="30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klien</a:t>
            </a:r>
            <a:r>
              <a:rPr lang="en-ID" sz="3200" spc="305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dan</a:t>
            </a:r>
            <a:r>
              <a:rPr lang="en-ID" sz="3200" spc="30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keluarga</a:t>
            </a:r>
            <a:r>
              <a:rPr lang="en-ID" sz="3200" spc="29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klien</a:t>
            </a:r>
            <a:r>
              <a:rPr lang="en-ID" sz="3200" spc="30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dengan</a:t>
            </a:r>
            <a:r>
              <a:rPr lang="en-ID" sz="3200" spc="33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tingkat</a:t>
            </a:r>
            <a:r>
              <a:rPr lang="en-ID" sz="3200" spc="32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pendidikan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>
                <a:latin typeface="Times New Roman"/>
                <a:cs typeface="Times New Roman"/>
              </a:rPr>
              <a:t>minimal</a:t>
            </a:r>
            <a:r>
              <a:rPr lang="en-ID" sz="3200" spc="14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adalah</a:t>
            </a:r>
            <a:r>
              <a:rPr lang="en-ID" sz="3200" spc="150" dirty="0">
                <a:latin typeface="Times New Roman"/>
                <a:cs typeface="Times New Roman"/>
              </a:rPr>
              <a:t>  </a:t>
            </a:r>
            <a:r>
              <a:rPr lang="en-ID" sz="3200" dirty="0">
                <a:latin typeface="Times New Roman"/>
                <a:cs typeface="Times New Roman"/>
              </a:rPr>
              <a:t>D3</a:t>
            </a:r>
            <a:r>
              <a:rPr lang="en-ID" sz="3200" spc="140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14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dengan</a:t>
            </a:r>
            <a:r>
              <a:rPr lang="en-ID" sz="3200" spc="14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memmiliki</a:t>
            </a:r>
            <a:r>
              <a:rPr lang="en-ID" sz="3200" spc="145" dirty="0">
                <a:latin typeface="Times New Roman"/>
                <a:cs typeface="Times New Roman"/>
              </a:rPr>
              <a:t>  </a:t>
            </a:r>
            <a:r>
              <a:rPr lang="en-ID" sz="3200" dirty="0" err="1">
                <a:latin typeface="Times New Roman"/>
                <a:cs typeface="Times New Roman"/>
              </a:rPr>
              <a:t>kompetensi</a:t>
            </a:r>
            <a:r>
              <a:rPr lang="en-ID" sz="3200" spc="140" dirty="0">
                <a:latin typeface="Times New Roman"/>
                <a:cs typeface="Times New Roman"/>
              </a:rPr>
              <a:t>  </a:t>
            </a:r>
            <a:r>
              <a:rPr lang="en-ID" sz="3200" spc="-10" dirty="0" err="1">
                <a:latin typeface="Times New Roman"/>
                <a:cs typeface="Times New Roman"/>
              </a:rPr>
              <a:t>memberikan</a:t>
            </a:r>
            <a:r>
              <a:rPr lang="en-ID" sz="3200" spc="-10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-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dasar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berdasarkan</a:t>
            </a:r>
            <a:r>
              <a:rPr lang="en-ID" sz="3200" spc="-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ilmu</a:t>
            </a:r>
            <a:r>
              <a:rPr lang="en-ID" sz="3200" spc="-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dasar</a:t>
            </a:r>
            <a:r>
              <a:rPr lang="en-ID" sz="3200" spc="-25" dirty="0">
                <a:latin typeface="Times New Roman"/>
                <a:cs typeface="Times New Roman"/>
              </a:rPr>
              <a:t> </a:t>
            </a:r>
            <a:r>
              <a:rPr lang="en-ID" sz="3200" dirty="0" err="1">
                <a:latin typeface="Times New Roman"/>
                <a:cs typeface="Times New Roman"/>
              </a:rPr>
              <a:t>keperawatan</a:t>
            </a:r>
            <a:r>
              <a:rPr lang="en-ID" sz="3200" spc="-20" dirty="0">
                <a:latin typeface="Times New Roman"/>
                <a:cs typeface="Times New Roman"/>
              </a:rPr>
              <a:t> </a:t>
            </a:r>
            <a:r>
              <a:rPr lang="en-ID" sz="3200" spc="-10" dirty="0" err="1">
                <a:latin typeface="Times New Roman"/>
                <a:cs typeface="Times New Roman"/>
              </a:rPr>
              <a:t>komunitas</a:t>
            </a:r>
            <a:r>
              <a:rPr lang="en-ID" sz="3200" spc="-10" dirty="0">
                <a:latin typeface="Times New Roman"/>
                <a:cs typeface="Times New Roman"/>
              </a:rPr>
              <a:t>.</a:t>
            </a:r>
            <a:endParaRPr lang="en-ID" sz="3200" dirty="0">
              <a:latin typeface="Times New Roman"/>
              <a:cs typeface="Times New Roman"/>
            </a:endParaRP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260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4BDC-EDA3-FBB4-1251-5C10AC7130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4" y="1289154"/>
            <a:ext cx="8515695" cy="4743182"/>
          </a:xfrm>
        </p:spPr>
        <p:txBody>
          <a:bodyPr/>
          <a:lstStyle/>
          <a:p>
            <a:pPr marL="426720" marR="8255" indent="261620" algn="just">
              <a:lnSpc>
                <a:spcPct val="110000"/>
              </a:lnSpc>
            </a:pPr>
            <a:r>
              <a:rPr lang="en-ID" sz="2800" dirty="0">
                <a:solidFill>
                  <a:srgbClr val="FF0000"/>
                </a:solidFill>
                <a:latin typeface="Times New Roman"/>
                <a:cs typeface="Times New Roman"/>
              </a:rPr>
              <a:t>PK</a:t>
            </a:r>
            <a:r>
              <a:rPr lang="en-ID" sz="2800" spc="15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ID" sz="2800" dirty="0">
                <a:solidFill>
                  <a:srgbClr val="FF0000"/>
                </a:solidFill>
                <a:latin typeface="Times New Roman"/>
                <a:cs typeface="Times New Roman"/>
              </a:rPr>
              <a:t>II</a:t>
            </a:r>
            <a:r>
              <a:rPr lang="en-ID" sz="2800" spc="1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spc="15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ruang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lingkup</a:t>
            </a:r>
            <a:r>
              <a:rPr lang="en-ID" sz="2800" spc="15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ini</a:t>
            </a:r>
            <a:r>
              <a:rPr lang="en-ID" sz="2800" spc="15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spc="16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mampu</a:t>
            </a:r>
            <a:r>
              <a:rPr lang="en-ID" sz="2800" spc="15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memberikan</a:t>
            </a:r>
            <a:r>
              <a:rPr lang="en-ID" sz="2800" spc="155" dirty="0">
                <a:latin typeface="Times New Roman"/>
                <a:cs typeface="Times New Roman"/>
              </a:rPr>
              <a:t>  </a:t>
            </a:r>
            <a:r>
              <a:rPr lang="en-ID" sz="2800" spc="-10" dirty="0" err="1">
                <a:latin typeface="Times New Roman"/>
                <a:cs typeface="Times New Roman"/>
              </a:rPr>
              <a:t>pelayanan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keperawatan</a:t>
            </a:r>
            <a:r>
              <a:rPr lang="en-ID" sz="2800" spc="35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pada</a:t>
            </a:r>
            <a:r>
              <a:rPr lang="en-ID" sz="2800" spc="3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klien¸keluarga</a:t>
            </a:r>
            <a:r>
              <a:rPr lang="en-ID" sz="2800" spc="33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klien</a:t>
            </a:r>
            <a:r>
              <a:rPr lang="en-ID" sz="2800" spc="340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34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kelompok</a:t>
            </a:r>
            <a:r>
              <a:rPr lang="en-ID" sz="2800" spc="34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34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masalah</a:t>
            </a:r>
            <a:r>
              <a:rPr lang="en-ID" sz="2800" spc="35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kesehatan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tertentu</a:t>
            </a:r>
            <a:r>
              <a:rPr lang="en-ID" sz="2800" dirty="0">
                <a:latin typeface="Times New Roman"/>
                <a:cs typeface="Times New Roman"/>
              </a:rPr>
              <a:t>,</a:t>
            </a:r>
            <a:r>
              <a:rPr lang="en-ID" sz="2800" spc="39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39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tingkat</a:t>
            </a:r>
            <a:r>
              <a:rPr lang="en-ID" sz="2800" spc="40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pendidikan</a:t>
            </a:r>
            <a:r>
              <a:rPr lang="en-ID" sz="2800" spc="39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minimal</a:t>
            </a:r>
            <a:r>
              <a:rPr lang="en-ID" sz="2800" spc="40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adalah</a:t>
            </a:r>
            <a:r>
              <a:rPr lang="en-ID" sz="2800" spc="395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S1</a:t>
            </a:r>
            <a:r>
              <a:rPr lang="en-ID" sz="2800" spc="40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Keperawatan</a:t>
            </a:r>
            <a:r>
              <a:rPr lang="en-ID" sz="2800" spc="409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dan</a:t>
            </a:r>
            <a:r>
              <a:rPr lang="en-ID" sz="2800" spc="405" dirty="0">
                <a:latin typeface="Times New Roman"/>
                <a:cs typeface="Times New Roman"/>
              </a:rPr>
              <a:t> </a:t>
            </a:r>
            <a:r>
              <a:rPr lang="en-ID" sz="2800" spc="-20" dirty="0">
                <a:latin typeface="Times New Roman"/>
                <a:cs typeface="Times New Roman"/>
              </a:rPr>
              <a:t>Ners </a:t>
            </a:r>
            <a:r>
              <a:rPr lang="en-ID" sz="2800" dirty="0" err="1">
                <a:latin typeface="Times New Roman"/>
                <a:cs typeface="Times New Roman"/>
              </a:rPr>
              <a:t>Komunitas</a:t>
            </a:r>
            <a:r>
              <a:rPr lang="en-ID" sz="2800" dirty="0">
                <a:latin typeface="Times New Roman"/>
                <a:cs typeface="Times New Roman"/>
              </a:rPr>
              <a:t>,</a:t>
            </a:r>
            <a:r>
              <a:rPr lang="en-ID" sz="2800" spc="114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dimana</a:t>
            </a:r>
            <a:r>
              <a:rPr lang="en-ID" sz="2800" spc="1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untuk</a:t>
            </a:r>
            <a:r>
              <a:rPr lang="en-ID" sz="2800" spc="114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S1</a:t>
            </a:r>
            <a:r>
              <a:rPr lang="en-ID" sz="2800" spc="1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harus</a:t>
            </a:r>
            <a:r>
              <a:rPr lang="en-ID" sz="2800" spc="5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memiliki</a:t>
            </a:r>
            <a:r>
              <a:rPr lang="en-ID" sz="2800" spc="1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kompetensi</a:t>
            </a:r>
            <a:r>
              <a:rPr lang="en-ID" sz="2800" spc="114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memberikan</a:t>
            </a:r>
            <a:r>
              <a:rPr lang="en-ID" sz="2800" spc="114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keperawatan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dasar</a:t>
            </a:r>
            <a:r>
              <a:rPr lang="en-ID" sz="2800" spc="13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lingkup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keperawatan</a:t>
            </a:r>
            <a:r>
              <a:rPr lang="en-ID" sz="2800" spc="14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komunitas</a:t>
            </a:r>
            <a:r>
              <a:rPr lang="en-ID" sz="2800" spc="150" dirty="0">
                <a:latin typeface="Times New Roman"/>
                <a:cs typeface="Times New Roman"/>
              </a:rPr>
              <a:t>  </a:t>
            </a:r>
            <a:r>
              <a:rPr lang="en-ID" sz="2800" dirty="0">
                <a:latin typeface="Times New Roman"/>
                <a:cs typeface="Times New Roman"/>
              </a:rPr>
              <a:t>yang</a:t>
            </a:r>
            <a:r>
              <a:rPr lang="en-ID" sz="2800" spc="135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masih</a:t>
            </a:r>
            <a:r>
              <a:rPr lang="en-ID" sz="2800" spc="140" dirty="0">
                <a:latin typeface="Times New Roman"/>
                <a:cs typeface="Times New Roman"/>
              </a:rPr>
              <a:t>  </a:t>
            </a:r>
            <a:r>
              <a:rPr lang="en-ID" sz="2800" dirty="0" err="1">
                <a:latin typeface="Times New Roman"/>
                <a:cs typeface="Times New Roman"/>
              </a:rPr>
              <a:t>dalam</a:t>
            </a:r>
            <a:r>
              <a:rPr lang="en-ID" sz="2800" spc="155" dirty="0">
                <a:latin typeface="Times New Roman"/>
                <a:cs typeface="Times New Roman"/>
              </a:rPr>
              <a:t>  </a:t>
            </a:r>
            <a:r>
              <a:rPr lang="en-ID" sz="2800" spc="-10" dirty="0" err="1">
                <a:latin typeface="Times New Roman"/>
                <a:cs typeface="Times New Roman"/>
              </a:rPr>
              <a:t>pengawasan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bimbingan</a:t>
            </a:r>
            <a:r>
              <a:rPr lang="en-ID" sz="2800" spc="2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dari</a:t>
            </a:r>
            <a:r>
              <a:rPr lang="en-ID" sz="2800" spc="2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perawat</a:t>
            </a:r>
            <a:r>
              <a:rPr lang="en-ID" sz="2800" spc="229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senior</a:t>
            </a:r>
            <a:r>
              <a:rPr lang="en-ID" sz="2800" spc="22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dengan</a:t>
            </a:r>
            <a:r>
              <a:rPr lang="en-ID" sz="2800" spc="22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bimbingan</a:t>
            </a:r>
            <a:r>
              <a:rPr lang="en-ID" sz="2800" spc="229" dirty="0">
                <a:latin typeface="Times New Roman"/>
                <a:cs typeface="Times New Roman"/>
              </a:rPr>
              <a:t> </a:t>
            </a:r>
            <a:r>
              <a:rPr lang="en-ID" sz="2800" dirty="0">
                <a:latin typeface="Times New Roman"/>
                <a:cs typeface="Times New Roman"/>
              </a:rPr>
              <a:t>yang</a:t>
            </a:r>
            <a:r>
              <a:rPr lang="en-ID" sz="2800" spc="210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terbatas</a:t>
            </a:r>
            <a:r>
              <a:rPr lang="en-ID" sz="2800" dirty="0">
                <a:latin typeface="Times New Roman"/>
                <a:cs typeface="Times New Roman"/>
              </a:rPr>
              <a:t>.</a:t>
            </a:r>
            <a:r>
              <a:rPr lang="en-ID" sz="2800" spc="225" dirty="0">
                <a:latin typeface="Times New Roman"/>
                <a:cs typeface="Times New Roman"/>
              </a:rPr>
              <a:t> </a:t>
            </a:r>
          </a:p>
          <a:p>
            <a:pPr marL="426720" marR="8255" indent="261620" algn="just">
              <a:lnSpc>
                <a:spcPct val="110000"/>
              </a:lnSpc>
            </a:pPr>
            <a:endParaRPr lang="en-ID" spc="22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3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6459-0B9D-CA9C-D403-8224ABC15CC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0"/>
            <a:ext cx="4956470" cy="606892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/>
              <a:t>Sedangkan</a:t>
            </a:r>
            <a:r>
              <a:rPr lang="en-ID" sz="2400" spc="220" dirty="0"/>
              <a:t> </a:t>
            </a:r>
            <a:r>
              <a:rPr lang="en-ID" sz="2400" spc="-10" dirty="0" err="1"/>
              <a:t>untuk</a:t>
            </a:r>
            <a:r>
              <a:rPr lang="en-ID" sz="2400" spc="-10" dirty="0"/>
              <a:t> </a:t>
            </a:r>
            <a:r>
              <a:rPr lang="en-ID" sz="2400" dirty="0"/>
              <a:t>Ners</a:t>
            </a:r>
            <a:r>
              <a:rPr lang="en-ID" sz="2400" spc="180" dirty="0"/>
              <a:t> </a:t>
            </a:r>
            <a:r>
              <a:rPr lang="en-ID" sz="2400" dirty="0" err="1"/>
              <a:t>Komunitas</a:t>
            </a:r>
            <a:r>
              <a:rPr lang="en-ID" sz="2400" spc="180" dirty="0"/>
              <a:t> </a:t>
            </a:r>
            <a:r>
              <a:rPr lang="en-ID" sz="2400" dirty="0" err="1"/>
              <a:t>harus</a:t>
            </a:r>
            <a:r>
              <a:rPr lang="en-ID" sz="2400" spc="190" dirty="0"/>
              <a:t> </a:t>
            </a:r>
            <a:r>
              <a:rPr lang="en-ID" sz="2400" dirty="0" err="1"/>
              <a:t>memiliki</a:t>
            </a:r>
            <a:r>
              <a:rPr lang="en-ID" sz="2400" spc="185" dirty="0"/>
              <a:t> </a:t>
            </a:r>
            <a:r>
              <a:rPr lang="en-ID" sz="2400" dirty="0" err="1"/>
              <a:t>kompetensi</a:t>
            </a:r>
            <a:r>
              <a:rPr lang="en-ID" sz="2400" spc="170" dirty="0"/>
              <a:t> </a:t>
            </a:r>
            <a:r>
              <a:rPr lang="en-ID" sz="2400" dirty="0" err="1"/>
              <a:t>memberikan</a:t>
            </a:r>
            <a:r>
              <a:rPr lang="en-ID" sz="2400" spc="180" dirty="0"/>
              <a:t> </a:t>
            </a:r>
            <a:r>
              <a:rPr lang="en-ID" sz="2400" dirty="0" err="1"/>
              <a:t>keperawatan</a:t>
            </a:r>
            <a:r>
              <a:rPr lang="en-ID" sz="2400" spc="190" dirty="0"/>
              <a:t> </a:t>
            </a:r>
            <a:r>
              <a:rPr lang="en-ID" sz="2400" dirty="0" err="1"/>
              <a:t>dasar</a:t>
            </a:r>
            <a:r>
              <a:rPr lang="en-ID" sz="2400" spc="170" dirty="0"/>
              <a:t> </a:t>
            </a:r>
            <a:r>
              <a:rPr lang="en-ID" sz="2400" spc="-10" dirty="0" err="1"/>
              <a:t>dalam</a:t>
            </a:r>
            <a:r>
              <a:rPr lang="en-ID" sz="2400" spc="-10" dirty="0"/>
              <a:t> </a:t>
            </a:r>
            <a:r>
              <a:rPr lang="en-ID" sz="2400" dirty="0" err="1"/>
              <a:t>lingkup</a:t>
            </a:r>
            <a:r>
              <a:rPr lang="en-ID" sz="2400" spc="200" dirty="0"/>
              <a:t> </a:t>
            </a:r>
            <a:r>
              <a:rPr lang="en-ID" sz="2400" dirty="0" err="1"/>
              <a:t>keperawatan</a:t>
            </a:r>
            <a:r>
              <a:rPr lang="en-ID" sz="2400" spc="204" dirty="0"/>
              <a:t> </a:t>
            </a:r>
            <a:r>
              <a:rPr lang="en-ID" sz="2400" dirty="0" err="1"/>
              <a:t>komunitas</a:t>
            </a:r>
            <a:r>
              <a:rPr lang="en-ID" sz="2400" spc="210" dirty="0"/>
              <a:t> </a:t>
            </a:r>
            <a:r>
              <a:rPr lang="en-ID" sz="2400" dirty="0" err="1"/>
              <a:t>dalam</a:t>
            </a:r>
            <a:r>
              <a:rPr lang="en-ID" sz="2400" spc="210" dirty="0"/>
              <a:t> </a:t>
            </a:r>
            <a:r>
              <a:rPr lang="en-ID" sz="2400" dirty="0" err="1"/>
              <a:t>pengawasan</a:t>
            </a:r>
            <a:r>
              <a:rPr lang="en-ID" sz="2400" spc="204" dirty="0"/>
              <a:t> </a:t>
            </a:r>
            <a:r>
              <a:rPr lang="en-ID" sz="2400" dirty="0" err="1"/>
              <a:t>bimbingan</a:t>
            </a:r>
            <a:r>
              <a:rPr lang="en-ID" sz="2400" spc="210" dirty="0"/>
              <a:t> </a:t>
            </a:r>
            <a:r>
              <a:rPr lang="en-ID" sz="2400" dirty="0" err="1"/>
              <a:t>dari</a:t>
            </a:r>
            <a:r>
              <a:rPr lang="en-ID" sz="2400" spc="210" dirty="0"/>
              <a:t> </a:t>
            </a:r>
            <a:r>
              <a:rPr lang="en-ID" sz="2400" dirty="0" err="1"/>
              <a:t>perawat</a:t>
            </a:r>
            <a:r>
              <a:rPr lang="en-ID" sz="2400" spc="210" dirty="0"/>
              <a:t> </a:t>
            </a:r>
            <a:r>
              <a:rPr lang="en-ID" sz="2400" spc="-10" dirty="0"/>
              <a:t>senior </a:t>
            </a:r>
            <a:r>
              <a:rPr lang="en-ID" sz="2400" dirty="0"/>
              <a:t>yang</a:t>
            </a:r>
            <a:r>
              <a:rPr lang="en-ID" sz="2400" spc="-25" dirty="0"/>
              <a:t> </a:t>
            </a:r>
            <a:r>
              <a:rPr lang="en-ID" sz="2400" dirty="0" err="1"/>
              <a:t>sepenuhnya</a:t>
            </a:r>
            <a:r>
              <a:rPr lang="en-ID" sz="2400" spc="-5" dirty="0"/>
              <a:t> </a:t>
            </a:r>
            <a:r>
              <a:rPr lang="en-ID" sz="2400" dirty="0" err="1"/>
              <a:t>sudah</a:t>
            </a:r>
            <a:r>
              <a:rPr lang="en-ID" sz="2400" spc="10" dirty="0"/>
              <a:t> </a:t>
            </a:r>
            <a:r>
              <a:rPr lang="en-ID" sz="2400" dirty="0" err="1"/>
              <a:t>dilimpahkan</a:t>
            </a:r>
            <a:r>
              <a:rPr lang="en-ID" sz="2400" spc="-10" dirty="0"/>
              <a:t> </a:t>
            </a:r>
            <a:r>
              <a:rPr lang="en-ID" sz="2400" dirty="0" err="1"/>
              <a:t>atau</a:t>
            </a:r>
            <a:r>
              <a:rPr lang="en-ID" sz="2400" spc="-10" dirty="0"/>
              <a:t> </a:t>
            </a:r>
            <a:r>
              <a:rPr lang="en-ID" sz="2400" dirty="0" err="1"/>
              <a:t>diberikan</a:t>
            </a:r>
            <a:r>
              <a:rPr lang="en-ID" sz="2400" spc="-10" dirty="0"/>
              <a:t> </a:t>
            </a:r>
            <a:r>
              <a:rPr lang="en-ID" sz="2400" dirty="0" err="1"/>
              <a:t>kepercayaan</a:t>
            </a:r>
            <a:r>
              <a:rPr lang="en-ID" sz="2400" spc="-10" dirty="0"/>
              <a:t> </a:t>
            </a:r>
            <a:r>
              <a:rPr lang="en-ID" sz="2400" dirty="0"/>
              <a:t>oleh</a:t>
            </a:r>
            <a:r>
              <a:rPr lang="en-ID" sz="2400" spc="-10" dirty="0"/>
              <a:t> </a:t>
            </a:r>
            <a:r>
              <a:rPr lang="en-ID" sz="2400" dirty="0" err="1"/>
              <a:t>perawat</a:t>
            </a:r>
            <a:r>
              <a:rPr lang="en-ID" sz="2400" spc="-10" dirty="0"/>
              <a:t> senior</a:t>
            </a:r>
            <a:endParaRPr lang="en-ID" sz="2400" dirty="0"/>
          </a:p>
          <a:p>
            <a:endParaRPr lang="en-ID" dirty="0"/>
          </a:p>
        </p:txBody>
      </p:sp>
      <p:pic>
        <p:nvPicPr>
          <p:cNvPr id="2052" name="Picture 4" descr="Pekerjaan Perawatan Kesehatan Liverpool, Layanan Kesehatan Nasional,  kesehatan, anak, Hubungan masyarakat png | PNGEgg">
            <a:extLst>
              <a:ext uri="{FF2B5EF4-FFF2-40B4-BE49-F238E27FC236}">
                <a16:creationId xmlns:a16="http://schemas.microsoft.com/office/drawing/2014/main" id="{88DB29E2-EA51-24DA-B119-B42D33F9F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226"/>
          <a:stretch/>
        </p:blipFill>
        <p:spPr bwMode="auto">
          <a:xfrm>
            <a:off x="6421716" y="2098624"/>
            <a:ext cx="5770284" cy="47593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1937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7188-7655-3BD8-BD37-DBEBDF96557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5" y="0"/>
            <a:ext cx="6231561" cy="623620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D" sz="2000" b="1" dirty="0">
                <a:solidFill>
                  <a:srgbClr val="FF0000"/>
                </a:solidFill>
              </a:rPr>
              <a:t>PK</a:t>
            </a:r>
            <a:r>
              <a:rPr lang="en-ID" sz="2000" b="1" spc="300" dirty="0">
                <a:solidFill>
                  <a:srgbClr val="FF0000"/>
                </a:solidFill>
              </a:rPr>
              <a:t>  </a:t>
            </a:r>
            <a:r>
              <a:rPr lang="en-ID" sz="2000" b="1" dirty="0">
                <a:solidFill>
                  <a:srgbClr val="FF0000"/>
                </a:solidFill>
              </a:rPr>
              <a:t>III</a:t>
            </a:r>
            <a:r>
              <a:rPr lang="en-ID" sz="2000" b="1" spc="285" dirty="0">
                <a:solidFill>
                  <a:srgbClr val="FF0000"/>
                </a:solidFill>
              </a:rPr>
              <a:t> </a:t>
            </a:r>
            <a:r>
              <a:rPr lang="en-ID" sz="2000" spc="285" dirty="0"/>
              <a:t> </a:t>
            </a:r>
            <a:r>
              <a:rPr lang="en-ID" sz="2000" dirty="0" err="1"/>
              <a:t>dalam</a:t>
            </a:r>
            <a:r>
              <a:rPr lang="en-ID" sz="2000" spc="305" dirty="0"/>
              <a:t>  </a:t>
            </a:r>
            <a:r>
              <a:rPr lang="en-ID" sz="2000" dirty="0" err="1"/>
              <a:t>ruang</a:t>
            </a:r>
            <a:r>
              <a:rPr lang="en-ID" sz="2000" spc="295" dirty="0"/>
              <a:t>  </a:t>
            </a:r>
            <a:r>
              <a:rPr lang="en-ID" sz="2000" dirty="0" err="1"/>
              <a:t>lingkup</a:t>
            </a:r>
            <a:r>
              <a:rPr lang="en-ID" sz="2000" spc="295" dirty="0"/>
              <a:t>  </a:t>
            </a:r>
            <a:r>
              <a:rPr lang="en-ID" sz="2000" dirty="0" err="1"/>
              <a:t>ini</a:t>
            </a:r>
            <a:r>
              <a:rPr lang="en-ID" sz="2000" spc="295" dirty="0"/>
              <a:t>  </a:t>
            </a:r>
            <a:r>
              <a:rPr lang="en-ID" sz="2000" dirty="0" err="1"/>
              <a:t>perawat</a:t>
            </a:r>
            <a:r>
              <a:rPr lang="en-ID" sz="2000" spc="295" dirty="0"/>
              <a:t>  </a:t>
            </a:r>
            <a:r>
              <a:rPr lang="en-ID" sz="2000" dirty="0" err="1"/>
              <a:t>mampu</a:t>
            </a:r>
            <a:r>
              <a:rPr lang="en-ID" sz="2000" spc="295" dirty="0"/>
              <a:t>  </a:t>
            </a:r>
            <a:r>
              <a:rPr lang="en-ID" sz="2000" dirty="0" err="1"/>
              <a:t>mengelola</a:t>
            </a:r>
            <a:r>
              <a:rPr lang="en-ID" sz="2000" spc="295" dirty="0"/>
              <a:t>  </a:t>
            </a:r>
            <a:r>
              <a:rPr lang="en-ID" sz="2000" spc="-10" dirty="0" err="1"/>
              <a:t>dalam</a:t>
            </a:r>
            <a:r>
              <a:rPr lang="en-ID" sz="2000" spc="-10" dirty="0"/>
              <a:t> </a:t>
            </a:r>
            <a:r>
              <a:rPr lang="en-ID" sz="2000" dirty="0" err="1"/>
              <a:t>penanggulangan</a:t>
            </a:r>
            <a:r>
              <a:rPr lang="en-ID" sz="2000" spc="125" dirty="0"/>
              <a:t> </a:t>
            </a:r>
            <a:r>
              <a:rPr lang="en-ID" sz="2000" dirty="0" err="1"/>
              <a:t>masalah</a:t>
            </a:r>
            <a:r>
              <a:rPr lang="en-ID" sz="2000" spc="135" dirty="0"/>
              <a:t> </a:t>
            </a:r>
            <a:r>
              <a:rPr lang="en-ID" sz="2000" dirty="0" err="1"/>
              <a:t>kesehatan</a:t>
            </a:r>
            <a:r>
              <a:rPr lang="en-ID" sz="2000" spc="125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,</a:t>
            </a:r>
            <a:r>
              <a:rPr lang="en-ID" sz="2000" spc="140" dirty="0"/>
              <a:t> </a:t>
            </a:r>
            <a:r>
              <a:rPr lang="en-ID" sz="2000" dirty="0" err="1"/>
              <a:t>dengan</a:t>
            </a:r>
            <a:r>
              <a:rPr lang="en-ID" sz="2000" spc="125" dirty="0"/>
              <a:t> </a:t>
            </a:r>
            <a:r>
              <a:rPr lang="en-ID" sz="2000" dirty="0" err="1"/>
              <a:t>tingkat</a:t>
            </a:r>
            <a:r>
              <a:rPr lang="en-ID" sz="2000" spc="130" dirty="0"/>
              <a:t> </a:t>
            </a:r>
            <a:r>
              <a:rPr lang="en-ID" sz="2000" dirty="0" err="1"/>
              <a:t>pendidikan</a:t>
            </a:r>
            <a:r>
              <a:rPr lang="en-ID" sz="2000" spc="130" dirty="0"/>
              <a:t> </a:t>
            </a:r>
            <a:r>
              <a:rPr lang="en-ID" sz="2000" spc="-10" dirty="0"/>
              <a:t>minimal </a:t>
            </a:r>
            <a:r>
              <a:rPr lang="en-ID" sz="2000" dirty="0" err="1"/>
              <a:t>adalah</a:t>
            </a:r>
            <a:r>
              <a:rPr lang="en-ID" sz="2000" spc="200" dirty="0"/>
              <a:t>  </a:t>
            </a:r>
            <a:r>
              <a:rPr lang="en-ID" sz="2000" dirty="0"/>
              <a:t>Magister</a:t>
            </a:r>
            <a:r>
              <a:rPr lang="en-ID" sz="2000" spc="204" dirty="0"/>
              <a:t>  </a:t>
            </a:r>
            <a:r>
              <a:rPr lang="en-ID" sz="2000" dirty="0"/>
              <a:t>(S2)</a:t>
            </a:r>
            <a:r>
              <a:rPr lang="en-ID" sz="2000" spc="204" dirty="0"/>
              <a:t>  </a:t>
            </a:r>
            <a:r>
              <a:rPr lang="en-ID" sz="2000" dirty="0" err="1"/>
              <a:t>Keperawatan</a:t>
            </a:r>
            <a:r>
              <a:rPr lang="en-ID" sz="2000" spc="204" dirty="0"/>
              <a:t>  </a:t>
            </a:r>
            <a:r>
              <a:rPr lang="en-ID" sz="2000" dirty="0" err="1"/>
              <a:t>Komunitas</a:t>
            </a:r>
            <a:r>
              <a:rPr lang="en-ID" sz="2000" spc="204" dirty="0"/>
              <a:t>  </a:t>
            </a:r>
            <a:r>
              <a:rPr lang="en-ID" sz="2000" dirty="0" err="1"/>
              <a:t>dengan</a:t>
            </a:r>
            <a:r>
              <a:rPr lang="en-ID" sz="2000" spc="200" dirty="0"/>
              <a:t>  </a:t>
            </a:r>
            <a:r>
              <a:rPr lang="en-ID" sz="2000" dirty="0" err="1"/>
              <a:t>memiliki</a:t>
            </a:r>
            <a:r>
              <a:rPr lang="en-ID" sz="2000" spc="204" dirty="0"/>
              <a:t>  </a:t>
            </a:r>
            <a:r>
              <a:rPr lang="en-ID" sz="2000" spc="-10" dirty="0" err="1"/>
              <a:t>kompetensi</a:t>
            </a:r>
            <a:r>
              <a:rPr lang="en-ID" sz="2000" spc="-10" dirty="0"/>
              <a:t> </a:t>
            </a:r>
            <a:r>
              <a:rPr lang="en-ID" sz="2000" dirty="0" err="1"/>
              <a:t>melakukan</a:t>
            </a:r>
            <a:r>
              <a:rPr lang="en-ID" sz="2000" spc="55" dirty="0"/>
              <a:t> </a:t>
            </a:r>
            <a:r>
              <a:rPr lang="en-ID" sz="2000" dirty="0" err="1"/>
              <a:t>tindakan</a:t>
            </a:r>
            <a:r>
              <a:rPr lang="en-ID" sz="2000" spc="55" dirty="0"/>
              <a:t> </a:t>
            </a:r>
            <a:r>
              <a:rPr lang="en-ID" sz="2000" dirty="0" err="1"/>
              <a:t>keperawatan</a:t>
            </a:r>
            <a:r>
              <a:rPr lang="en-ID" sz="2000" spc="55" dirty="0"/>
              <a:t> </a:t>
            </a:r>
            <a:r>
              <a:rPr lang="en-ID" sz="2000" dirty="0" err="1"/>
              <a:t>khusus</a:t>
            </a:r>
            <a:r>
              <a:rPr lang="en-ID" sz="2000" spc="55" dirty="0"/>
              <a:t> </a:t>
            </a:r>
            <a:r>
              <a:rPr lang="en-ID" sz="2000" dirty="0" err="1"/>
              <a:t>dengan</a:t>
            </a:r>
            <a:r>
              <a:rPr lang="en-ID" sz="2000" spc="60" dirty="0"/>
              <a:t> </a:t>
            </a:r>
            <a:r>
              <a:rPr lang="en-ID" sz="2000" dirty="0" err="1"/>
              <a:t>keputusan</a:t>
            </a:r>
            <a:r>
              <a:rPr lang="en-ID" sz="2000" spc="55" dirty="0"/>
              <a:t> </a:t>
            </a:r>
            <a:r>
              <a:rPr lang="en-ID" sz="2000" dirty="0" err="1"/>
              <a:t>mandiri</a:t>
            </a:r>
            <a:r>
              <a:rPr lang="en-ID" sz="2000" spc="60" dirty="0"/>
              <a:t> </a:t>
            </a:r>
            <a:r>
              <a:rPr lang="en-ID" sz="2000" dirty="0"/>
              <a:t>dan</a:t>
            </a:r>
            <a:r>
              <a:rPr lang="en-ID" sz="2000" spc="55" dirty="0"/>
              <a:t> </a:t>
            </a:r>
            <a:r>
              <a:rPr lang="en-ID" sz="2000" spc="-10" dirty="0" err="1"/>
              <a:t>bertanggung</a:t>
            </a:r>
            <a:r>
              <a:rPr lang="en-ID" sz="2000" spc="-10" dirty="0"/>
              <a:t> </a:t>
            </a:r>
            <a:r>
              <a:rPr lang="en-ID" sz="2000" dirty="0" err="1"/>
              <a:t>jawab</a:t>
            </a:r>
            <a:r>
              <a:rPr lang="en-ID" sz="2000" spc="-20" dirty="0"/>
              <a:t> </a:t>
            </a:r>
            <a:r>
              <a:rPr lang="en-ID" sz="2000" dirty="0" err="1"/>
              <a:t>sepenuhnya</a:t>
            </a:r>
            <a:r>
              <a:rPr lang="en-ID" sz="2000" spc="-20" dirty="0"/>
              <a:t> </a:t>
            </a:r>
            <a:r>
              <a:rPr lang="en-ID" sz="2000" dirty="0" err="1"/>
              <a:t>atas</a:t>
            </a:r>
            <a:r>
              <a:rPr lang="en-ID" sz="2000" spc="-15" dirty="0"/>
              <a:t> </a:t>
            </a:r>
            <a:r>
              <a:rPr lang="en-ID" sz="2000" dirty="0" err="1"/>
              <a:t>tindakan</a:t>
            </a:r>
            <a:r>
              <a:rPr lang="en-ID" sz="2000" spc="-20" dirty="0"/>
              <a:t> </a:t>
            </a:r>
            <a:r>
              <a:rPr lang="en-ID" sz="2000" dirty="0" err="1"/>
              <a:t>keperawatan</a:t>
            </a:r>
            <a:r>
              <a:rPr lang="en-ID" sz="2000" spc="5" dirty="0"/>
              <a:t> </a:t>
            </a:r>
            <a:r>
              <a:rPr lang="en-ID" sz="2000" dirty="0"/>
              <a:t>yang</a:t>
            </a:r>
            <a:r>
              <a:rPr lang="en-ID" sz="2000" spc="-30" dirty="0"/>
              <a:t> </a:t>
            </a:r>
            <a:r>
              <a:rPr lang="en-ID" sz="2000" spc="-10" dirty="0" err="1"/>
              <a:t>diberikan</a:t>
            </a:r>
            <a:r>
              <a:rPr lang="en-ID" sz="2000" spc="-10" dirty="0"/>
              <a:t>.</a:t>
            </a:r>
            <a:endParaRPr lang="en-ID" sz="2000" dirty="0"/>
          </a:p>
          <a:p>
            <a:endParaRPr lang="en-ID" dirty="0"/>
          </a:p>
        </p:txBody>
      </p:sp>
      <p:pic>
        <p:nvPicPr>
          <p:cNvPr id="1028" name="Picture 4" descr="Kesehatan Perawatan primer Perawatan Perawat CityLife Clinic, kesehatan,  tshirt, anak png | PNGEgg">
            <a:extLst>
              <a:ext uri="{FF2B5EF4-FFF2-40B4-BE49-F238E27FC236}">
                <a16:creationId xmlns:a16="http://schemas.microsoft.com/office/drawing/2014/main" id="{333A87CE-4EDA-51D0-6995-668655586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/>
          <a:stretch/>
        </p:blipFill>
        <p:spPr bwMode="auto">
          <a:xfrm>
            <a:off x="7235530" y="3622709"/>
            <a:ext cx="4956470" cy="31207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614039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C52C5-6F65-4D42-B855-A3283C55581A}">
  <ds:schemaRefs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{BD48B9E2-5857-4122-97DD-07A27CD541B2}tf03460604_win32</Template>
  <TotalTime>415</TotalTime>
  <Words>1364</Words>
  <Application>Microsoft Office PowerPoint</Application>
  <PresentationFormat>Widescreen</PresentationFormat>
  <Paragraphs>90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Custom</vt:lpstr>
      <vt:lpstr>Trend dan Issu Keperawatan Komunitas  Sesi 2</vt:lpstr>
      <vt:lpstr>Jenis Jenjang Pendidikan Keperawatan</vt:lpstr>
      <vt:lpstr>PowerPoint Presentation</vt:lpstr>
      <vt:lpstr>PowerPoint Presentation</vt:lpstr>
      <vt:lpstr>PowerPoint Presentation</vt:lpstr>
      <vt:lpstr>Kewenangan Pendidikan dan Ruang Lingkup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 dan Trend dalam Profesi Keperawatan Komunitas </vt:lpstr>
      <vt:lpstr>PowerPoint Presentation</vt:lpstr>
      <vt:lpstr>PowerPoint Presentation</vt:lpstr>
      <vt:lpstr>Issue dan Trend dalam Penelitian Keperawatan Komunitas</vt:lpstr>
      <vt:lpstr>PowerPoint Presentation</vt:lpstr>
      <vt:lpstr>Penyebab Perkembangan Keperawatan di Indonesia saat ini</vt:lpstr>
      <vt:lpstr>Trend dan Issue Keperawatan Komunitas Home Care</vt:lpstr>
      <vt:lpstr>PowerPoint Presentation</vt:lpstr>
      <vt:lpstr>Home Care Amaerika VS Indonesia</vt:lpstr>
      <vt:lpstr>Landasan Hukum Home Care</vt:lpstr>
      <vt:lpstr>Landasan Hukum Home Care</vt:lpstr>
      <vt:lpstr>Tujuan Perawatan Kesehatan Dirumah</vt:lpstr>
      <vt:lpstr>Lingkup Praktik Home Care</vt:lpstr>
      <vt:lpstr>Sekian 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dan Issu Keperawatan Komunitas </dc:title>
  <dc:creator>hasto nsp</dc:creator>
  <cp:lastModifiedBy>hasto nsp</cp:lastModifiedBy>
  <cp:revision>14</cp:revision>
  <dcterms:created xsi:type="dcterms:W3CDTF">2024-04-04T04:32:50Z</dcterms:created>
  <dcterms:modified xsi:type="dcterms:W3CDTF">2024-04-19T06:12:22Z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