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handoutMasterIdLst>
    <p:handoutMasterId r:id="rId87"/>
  </p:handout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310" r:id="rId14"/>
    <p:sldId id="269" r:id="rId15"/>
    <p:sldId id="270" r:id="rId16"/>
    <p:sldId id="271" r:id="rId17"/>
    <p:sldId id="311" r:id="rId18"/>
    <p:sldId id="273" r:id="rId19"/>
    <p:sldId id="312" r:id="rId20"/>
    <p:sldId id="313" r:id="rId21"/>
    <p:sldId id="276" r:id="rId22"/>
    <p:sldId id="277" r:id="rId23"/>
    <p:sldId id="314" r:id="rId24"/>
    <p:sldId id="315" r:id="rId25"/>
    <p:sldId id="280" r:id="rId26"/>
    <p:sldId id="316" r:id="rId27"/>
    <p:sldId id="317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309" r:id="rId36"/>
    <p:sldId id="268" r:id="rId37"/>
    <p:sldId id="272" r:id="rId38"/>
    <p:sldId id="274" r:id="rId39"/>
    <p:sldId id="275" r:id="rId40"/>
    <p:sldId id="278" r:id="rId41"/>
    <p:sldId id="279" r:id="rId42"/>
    <p:sldId id="281" r:id="rId43"/>
    <p:sldId id="282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93" autoAdjust="0"/>
    <p:restoredTop sz="90929"/>
  </p:normalViewPr>
  <p:slideViewPr>
    <p:cSldViewPr>
      <p:cViewPr varScale="1">
        <p:scale>
          <a:sx n="99" d="100"/>
          <a:sy n="99" d="100"/>
        </p:scale>
        <p:origin x="205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A5DE81-1076-6648-4FBC-4D0E902733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C3836-72C6-AFEF-FD01-79F51AE47E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9B952C93-D49E-ED47-A19C-16394B58E423}" type="datetimeFigureOut">
              <a:rPr lang="en-US"/>
              <a:pPr>
                <a:defRPr/>
              </a:pPr>
              <a:t>8/26/24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8835B-CE81-7B8C-E7FC-E6289EBD3D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700B2-C333-B464-3C58-674E0DA04D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0B5BA0-185A-0D48-B15D-7954E06AB06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63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47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98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709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8/26/24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48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0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383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8/26/24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512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880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23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8/26/24</a:t>
            </a:fld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9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8/26/24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26">
            <a:extLst>
              <a:ext uri="{FF2B5EF4-FFF2-40B4-BE49-F238E27FC236}">
                <a16:creationId xmlns:a16="http://schemas.microsoft.com/office/drawing/2014/main" id="{A9BCB5A7-669C-39AC-45E3-39BB055FF8B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143000"/>
            <a:ext cx="9144000" cy="5715000"/>
          </a:xfrm>
          <a:prstGeom prst="rect">
            <a:avLst/>
          </a:prstGeom>
          <a:solidFill>
            <a:srgbClr val="E9E9E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0" name="Rectangle 50">
            <a:extLst>
              <a:ext uri="{FF2B5EF4-FFF2-40B4-BE49-F238E27FC236}">
                <a16:creationId xmlns:a16="http://schemas.microsoft.com/office/drawing/2014/main" id="{20E8797C-0A46-80C1-8C11-16FA443089E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Rectangle 42">
            <a:extLst>
              <a:ext uri="{FF2B5EF4-FFF2-40B4-BE49-F238E27FC236}">
                <a16:creationId xmlns:a16="http://schemas.microsoft.com/office/drawing/2014/main" id="{F68033CF-29C9-534B-9670-5B9D05FC539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400800"/>
            <a:ext cx="9144000" cy="762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Rectangle 32">
            <a:extLst>
              <a:ext uri="{FF2B5EF4-FFF2-40B4-BE49-F238E27FC236}">
                <a16:creationId xmlns:a16="http://schemas.microsoft.com/office/drawing/2014/main" id="{BB0109B0-0601-8A5B-3B8C-924790A03892}"/>
              </a:ext>
            </a:extLst>
          </p:cNvPr>
          <p:cNvSpPr>
            <a:spLocks noChangeArrowheads="1"/>
          </p:cNvSpPr>
          <p:nvPr userDrawn="1"/>
        </p:nvSpPr>
        <p:spPr bwMode="auto">
          <a:xfrm rot="16200000">
            <a:off x="4533900" y="-3390900"/>
            <a:ext cx="76200" cy="9144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4" name="Text Box 52">
            <a:extLst>
              <a:ext uri="{FF2B5EF4-FFF2-40B4-BE49-F238E27FC236}">
                <a16:creationId xmlns:a16="http://schemas.microsoft.com/office/drawing/2014/main" id="{3C38FD26-1249-1703-184A-090BA08BAF7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334000" y="38100"/>
            <a:ext cx="381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b="1">
                <a:solidFill>
                  <a:srgbClr val="000099"/>
                </a:solidFill>
              </a:rPr>
              <a:t>Succeeding in the World of Work</a:t>
            </a:r>
          </a:p>
        </p:txBody>
      </p:sp>
      <p:sp>
        <p:nvSpPr>
          <p:cNvPr id="15" name="Text Box 51">
            <a:extLst>
              <a:ext uri="{FF2B5EF4-FFF2-40B4-BE49-F238E27FC236}">
                <a16:creationId xmlns:a16="http://schemas.microsoft.com/office/drawing/2014/main" id="{55059D53-E710-5F76-462A-653B1979B3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24400" y="323850"/>
            <a:ext cx="441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en-US" sz="1400" b="1">
                <a:solidFill>
                  <a:srgbClr val="000099"/>
                </a:solidFill>
              </a:rPr>
              <a:t>Chapter 7 </a:t>
            </a:r>
            <a:r>
              <a:rPr lang="en-US" altLang="en-US" sz="1400" b="1">
                <a:solidFill>
                  <a:srgbClr val="000099"/>
                </a:solidFill>
                <a:cs typeface="Arial" panose="020B0604020202020204" pitchFamily="34" charset="0"/>
              </a:rPr>
              <a:t>•</a:t>
            </a:r>
            <a:r>
              <a:rPr lang="en-US" altLang="en-US" sz="1400" b="1">
                <a:solidFill>
                  <a:srgbClr val="000099"/>
                </a:solidFill>
              </a:rPr>
              <a:t> Interviewing</a:t>
            </a:r>
          </a:p>
        </p:txBody>
      </p:sp>
    </p:spTree>
    <p:extLst>
      <p:ext uri="{BB962C8B-B14F-4D97-AF65-F5344CB8AC3E}">
        <p14:creationId xmlns:p14="http://schemas.microsoft.com/office/powerpoint/2010/main" val="324738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4266F68-E11F-3386-FA82-3192ADE77C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1096" y="4863054"/>
            <a:ext cx="5881255" cy="1013114"/>
          </a:xfrm>
        </p:spPr>
        <p:txBody>
          <a:bodyPr/>
          <a:lstStyle/>
          <a:p>
            <a:r>
              <a:rPr lang="en-US" dirty="0"/>
              <a:t>Etik </a:t>
            </a:r>
            <a:r>
              <a:rPr lang="en-US" dirty="0" err="1"/>
              <a:t>Pratiwi</a:t>
            </a:r>
            <a:r>
              <a:rPr lang="en-US" dirty="0"/>
              <a:t> ,</a:t>
            </a:r>
            <a:r>
              <a:rPr lang="en-US" dirty="0" err="1"/>
              <a:t>S.Kep,Ns</a:t>
            </a:r>
            <a:r>
              <a:rPr lang="en-US" dirty="0"/>
              <a:t> ,</a:t>
            </a:r>
            <a:r>
              <a:rPr lang="en-US" dirty="0" err="1"/>
              <a:t>M.Kep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FDC507B-2CD8-4F1E-9DE3-AC85B452C8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n-US" sz="3300" dirty="0"/>
            </a:br>
            <a:br>
              <a:rPr lang="en-US" sz="3300" dirty="0"/>
            </a:br>
            <a:br>
              <a:rPr lang="en-US" sz="3300" dirty="0"/>
            </a:br>
            <a:br>
              <a:rPr lang="en-US" sz="3300" dirty="0"/>
            </a:br>
            <a:r>
              <a:rPr lang="en-US" sz="3300" dirty="0"/>
              <a:t>English for nurse : </a:t>
            </a:r>
            <a:br>
              <a:rPr lang="en-US" sz="3300" dirty="0"/>
            </a:br>
            <a:r>
              <a:rPr lang="id-ID" sz="33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Introducing</a:t>
            </a:r>
            <a:r>
              <a:rPr lang="id-ID" sz="33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d-ID" sz="33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oneself</a:t>
            </a:r>
            <a:r>
              <a:rPr lang="id-ID" sz="33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d-ID" sz="33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and</a:t>
            </a:r>
            <a:r>
              <a:rPr lang="id-ID" sz="33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d-ID" sz="33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others</a:t>
            </a:r>
            <a:r>
              <a:rPr lang="id-ID" sz="33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br>
              <a:rPr lang="id-ID" sz="33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id-ID" sz="33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Greeting</a:t>
            </a:r>
            <a:r>
              <a:rPr lang="id-ID" sz="33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d-ID" sz="33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to</a:t>
            </a:r>
            <a:r>
              <a:rPr lang="id-ID" sz="33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id-ID" sz="3300" dirty="0" err="1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patients</a:t>
            </a:r>
            <a:r>
              <a:rPr lang="id-ID" sz="33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br>
              <a:rPr lang="id-ID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id-ID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317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6BB9C-AF0C-6D09-51F9-884B9DB2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latin typeface="Arial" panose="020B0604020202020204" pitchFamily="34" charset="0"/>
                <a:ea typeface="Arial" panose="020B0604020202020204" pitchFamily="34" charset="0"/>
              </a:rPr>
              <a:t>VOCABULARY</a:t>
            </a:r>
            <a:b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C10D5-5AA8-ACAD-C206-FEE371059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375"/>
              </a:spcBef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1. It can get really sweltering = uncomfortably hot/really hot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375"/>
              </a:spcBef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When it's a dry season in Indonesia, it can get really sweltering. </a:t>
            </a:r>
          </a:p>
          <a:p>
            <a:pPr marL="0" indent="0" algn="just">
              <a:lnSpc>
                <a:spcPct val="150000"/>
              </a:lnSpc>
              <a:spcBef>
                <a:spcPts val="375"/>
              </a:spcBef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2. cold weather person/warm weather person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375"/>
              </a:spcBef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I’m a cold weather person. I can work better when it’s cold.</a:t>
            </a:r>
          </a:p>
          <a:p>
            <a:pPr marL="0" indent="0" algn="just">
              <a:lnSpc>
                <a:spcPct val="150000"/>
              </a:lnSpc>
              <a:spcBef>
                <a:spcPts val="375"/>
              </a:spcBef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3. to be soaked in = completely wet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375"/>
              </a:spcBef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if you don’t bring umbrella, you’ll be soaked in the rain!</a:t>
            </a:r>
          </a:p>
          <a:p>
            <a:pPr marL="0" indent="0" algn="just">
              <a:lnSpc>
                <a:spcPct val="150000"/>
              </a:lnSpc>
              <a:spcBef>
                <a:spcPts val="375"/>
              </a:spcBef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4. Arid weather = lack of water/ very dry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375"/>
              </a:spcBef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It’s been several months with arid weather, plants can no longer grow.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854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4384C-A37E-9D40-88BB-0F5A8F765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latin typeface="Arial" panose="020B0604020202020204" pitchFamily="34" charset="0"/>
                <a:ea typeface="Arial" panose="020B0604020202020204" pitchFamily="34" charset="0"/>
              </a:rPr>
              <a:t>SPORTS</a:t>
            </a:r>
            <a:b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390BF-9DB2-CB43-A217-7E0A7DC40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719" y="1833995"/>
            <a:ext cx="7964632" cy="3655977"/>
          </a:xfrm>
        </p:spPr>
        <p:txBody>
          <a:bodyPr>
            <a:normAutofit fontScale="77500" lnSpcReduction="20000"/>
          </a:bodyPr>
          <a:lstStyle/>
          <a:p>
            <a:pPr marL="257175" indent="-257175" algn="just">
              <a:lnSpc>
                <a:spcPct val="15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Do you play sports?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 is the most popular sport in your country?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Who is your </a:t>
            </a: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favorite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 sports star?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 kind of sports would you like to try in the future?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VOCABULARY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To give up = surrender/stop doing something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ID" sz="1350" u="sng" dirty="0">
                <a:latin typeface="Arial" panose="020B0604020202020204" pitchFamily="34" charset="0"/>
                <a:ea typeface="Arial" panose="020B0604020202020204" pitchFamily="34" charset="0"/>
              </a:rPr>
              <a:t>I gave up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 playing soccer since my ankle hurt.</a:t>
            </a:r>
          </a:p>
          <a:p>
            <a:pPr marL="257175" indent="-257175" algn="just">
              <a:lnSpc>
                <a:spcPct val="15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I’m really into physical activity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I’m not a big sports fan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Athletic abilities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97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937D4-35D1-E5A1-BAF0-0AB385F24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latin typeface="Arial" panose="020B0604020202020204" pitchFamily="34" charset="0"/>
                <a:ea typeface="Arial" panose="020B0604020202020204" pitchFamily="34" charset="0"/>
              </a:rPr>
              <a:t>HOBBIES</a:t>
            </a:r>
            <a:b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3B6E9-4D43-11AF-5C27-F1C052EA5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7175" indent="-257175" algn="just">
              <a:lnSpc>
                <a:spcPct val="15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Do you have any hobbies?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Is it important to have a hobby?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Is it important to spend much time on a hobby?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 free time activities would you like to try in the future?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187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061AF-545C-59E7-7A2D-668DD7EF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latin typeface="Arial" panose="020B0604020202020204" pitchFamily="34" charset="0"/>
                <a:ea typeface="Arial" panose="020B0604020202020204" pitchFamily="34" charset="0"/>
              </a:rPr>
              <a:t>VOCABULARY</a:t>
            </a:r>
            <a:b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8CB74-5F6B-690F-232C-E1649AF91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300"/>
              </a:spcBef>
              <a:buNone/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1. To have a crack at = to try something although you are not certain that you will succeed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300"/>
              </a:spcBef>
            </a:pP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She tried to have a crack at dance.</a:t>
            </a:r>
          </a:p>
          <a:p>
            <a:pPr marL="0" indent="0" algn="just">
              <a:lnSpc>
                <a:spcPct val="150000"/>
              </a:lnSpc>
              <a:spcBef>
                <a:spcPts val="300"/>
              </a:spcBef>
              <a:buNone/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2. To have a blast = a thrill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300"/>
              </a:spcBef>
            </a:pP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I did Bungee jumping yesterday. It was a blast!/ I had a blast!/ let’s have a blast</a:t>
            </a:r>
          </a:p>
          <a:p>
            <a:pPr marL="342900" algn="just">
              <a:lnSpc>
                <a:spcPct val="150000"/>
              </a:lnSpc>
              <a:spcBef>
                <a:spcPts val="300"/>
              </a:spcBef>
            </a:pP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Let’s have a blast, why don’t we go eat out at our </a:t>
            </a: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favorite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 cafe?</a:t>
            </a:r>
          </a:p>
          <a:p>
            <a:pPr marL="0" indent="0" algn="just">
              <a:lnSpc>
                <a:spcPct val="150000"/>
              </a:lnSpc>
              <a:spcBef>
                <a:spcPts val="300"/>
              </a:spcBef>
              <a:buNone/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3. Get a real kick out of (doing) something = to enjoy something very much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300"/>
              </a:spcBef>
            </a:pP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she got a real kick out of dancing.</a:t>
            </a:r>
          </a:p>
          <a:p>
            <a:pPr marL="0" indent="0" algn="just">
              <a:lnSpc>
                <a:spcPct val="150000"/>
              </a:lnSpc>
              <a:spcBef>
                <a:spcPts val="300"/>
              </a:spcBef>
              <a:buNone/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4. Leisure pursuit = hobby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300"/>
              </a:spcBef>
            </a:pP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Sports is his leisure pursuit.</a:t>
            </a:r>
          </a:p>
          <a:p>
            <a:pPr marL="0" indent="0" algn="just">
              <a:lnSpc>
                <a:spcPct val="150000"/>
              </a:lnSpc>
              <a:spcBef>
                <a:spcPts val="300"/>
              </a:spcBef>
              <a:buNone/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5. To unwind = to slow down/relax/ loosen up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Hobbies are designed </a:t>
            </a:r>
            <a:r>
              <a:rPr lang="en-ID" sz="2100" u="sng" dirty="0">
                <a:latin typeface="Arial" panose="020B0604020202020204" pitchFamily="34" charset="0"/>
                <a:ea typeface="Arial" panose="020B0604020202020204" pitchFamily="34" charset="0"/>
              </a:rPr>
              <a:t>to unwind 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our daily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316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F09B9-C853-B6F7-790A-69B0F751A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latin typeface="Arial" panose="020B0604020202020204" pitchFamily="34" charset="0"/>
                <a:ea typeface="Arial" panose="020B0604020202020204" pitchFamily="34" charset="0"/>
              </a:rPr>
              <a:t>BOOKS</a:t>
            </a:r>
            <a:b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FF4F0C-32E8-BBF7-6DE4-2802F3D7E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1.Do you like reading?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2.Do you read electronic books?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3.What kind of books do you like to read?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4.What was your </a:t>
            </a: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favorite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 book as a child?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5.Have you lent books to others?</a:t>
            </a:r>
          </a:p>
          <a:p>
            <a:pPr marL="0" indent="0" algn="just">
              <a:lnSpc>
                <a:spcPct val="150000"/>
              </a:lnSpc>
              <a:spcBef>
                <a:spcPts val="600"/>
              </a:spcBef>
              <a:buNone/>
            </a:pP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VOCABULARY                                                                                                                                                                                 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375"/>
              </a:spcBef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A bookworm =  someone who loves reading books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75"/>
              </a:spcBef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             </a:t>
            </a: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she is a real bookworm.</a:t>
            </a:r>
          </a:p>
          <a:p>
            <a:pPr marL="257175" indent="-257175" algn="just">
              <a:lnSpc>
                <a:spcPct val="150000"/>
              </a:lnSpc>
              <a:spcBef>
                <a:spcPts val="375"/>
              </a:spcBef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Avid readers: person who reads as much as they can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75"/>
              </a:spcBef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             </a:t>
            </a: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Ichi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 is such an avid reader.</a:t>
            </a:r>
          </a:p>
          <a:p>
            <a:pPr marL="257175" indent="-257175" algn="just">
              <a:lnSpc>
                <a:spcPct val="150000"/>
              </a:lnSpc>
              <a:spcBef>
                <a:spcPts val="375"/>
              </a:spcBef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By</a:t>
            </a: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 the same token = in the same way/for the same reason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75"/>
              </a:spcBef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            </a:t>
            </a: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He has a good ear for music, and by the same token he finds it easy to pronounce foreign    words.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4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E9E63-FE6A-B73B-E3E1-1C252D0FA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b="1" dirty="0">
                <a:solidFill>
                  <a:srgbClr val="282828"/>
                </a:solidFill>
                <a:latin typeface="Arial" panose="020B0604020202020204" pitchFamily="34" charset="0"/>
              </a:rPr>
              <a:t>Describe a meal that you made by yourself.</a:t>
            </a:r>
            <a:br>
              <a:rPr lang="en-ID" b="1" dirty="0">
                <a:solidFill>
                  <a:srgbClr val="666666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7867A4-A52B-E9EE-80BA-3CD03777B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50000"/>
              </a:lnSpc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You should say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+mj-lt"/>
              <a:buAutoNum type="arabicPeriod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Why you would cook that particular food 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+mj-lt"/>
              <a:buAutoNum type="arabicPeriod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How did you cook the food</a:t>
            </a: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+mj-lt"/>
              <a:buAutoNum type="arabicPeriod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When did you cook it and with whom did you enjoy it</a:t>
            </a:r>
          </a:p>
          <a:p>
            <a:pPr algn="just">
              <a:lnSpc>
                <a:spcPct val="150000"/>
              </a:lnSpc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PART 3: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What kinds of food do people in your country like to eat 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How important is eating a healthy diet 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Are there many vegetarians in your country?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How do you think the way we eat will change in the future 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22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5E93-C363-FF06-081B-3662D548C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VOCABULARY:</a:t>
            </a:r>
            <a:b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768137-5248-B851-4AB5-C516C2A5E3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1. Family ambience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I prefer a restaurant that provides comfy family ambience instead of the fancy ones. 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2. Bite-sized = (a piece of food) that is small enough to be eaten in one mouthful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Cut the potato into bite-sized pieces.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3. To wash down = (</a:t>
            </a:r>
            <a:r>
              <a:rPr lang="en-ID" sz="1350" b="1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infml</a:t>
            </a: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) to drink something after putting food/medicine in your mouth so you can swallow easily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why don’t we order beer to wash down this cake?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4. To eat out = to eat in a resto/cafe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People used to spend more time eating out before the pandemic.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5. fried/steamed/boiled/grilled food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I gained weight since I regularly consumed fried food.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6. Eating habit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646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026E0-D228-AB2B-6419-4A210C54D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59924"/>
            <a:ext cx="7886700" cy="4030049"/>
          </a:xfrm>
        </p:spPr>
        <p:txBody>
          <a:bodyPr/>
          <a:lstStyle/>
          <a:p>
            <a:pPr marL="342900" algn="just">
              <a:lnSpc>
                <a:spcPct val="150000"/>
              </a:lnSpc>
            </a:pPr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a change of bad eating habits can improve our health.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Mealtimes = the usual time when meal is eaten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I don’t think I have fixed mealtime, and that’s perhaps what causes me to have diabetes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539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7DC1A-BA0D-95CB-D1B5-4C884FCB9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b="1" dirty="0">
                <a:solidFill>
                  <a:srgbClr val="282828"/>
                </a:solidFill>
                <a:latin typeface="Arial" panose="020B0604020202020204" pitchFamily="34" charset="0"/>
              </a:rPr>
              <a:t>Describe something that you would like to succeed in doing in the near future. </a:t>
            </a:r>
            <a:br>
              <a:rPr lang="en-ID" b="1" dirty="0">
                <a:solidFill>
                  <a:srgbClr val="666666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D7D1DC-68B8-9AE7-5763-DB7FD987D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You should say: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Arial" panose="020B0604020202020204" pitchFamily="34" charset="0"/>
              <a:buChar char="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 is it? 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Arial" panose="020B0604020202020204" pitchFamily="34" charset="0"/>
              <a:buChar char="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How difficult do you think it will be? 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Arial" panose="020B0604020202020204" pitchFamily="34" charset="0"/>
              <a:buChar char="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 should you do to prepare for this? 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Arial" panose="020B0604020202020204" pitchFamily="34" charset="0"/>
              <a:buChar char="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And explain why you want to succeed in doing this?  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PART 3: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How would you define success? How would people in your country define success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Do you think most people want to succeed in life?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When do most people want to be successful 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What kind of success is most important to people?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00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28116-39CF-DA0C-7433-6087C0225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A2EFD-AA6D-4895-7766-3AC316A86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lnSpc>
                <a:spcPct val="150000"/>
              </a:lnSpc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VOCABULARY: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To plan out = to decide in detail what you are going to do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Let’s plan out what we’ll do during summer holiday!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short/long term goal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Contemplating = to ponder/ to think about something thoughtfully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he looks deep into the sky and seems to contemplate life.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A sense of </a:t>
            </a:r>
            <a:r>
              <a:rPr lang="en-ID" sz="1350" b="1" dirty="0" err="1">
                <a:latin typeface="Arial" panose="020B0604020202020204" pitchFamily="34" charset="0"/>
                <a:ea typeface="Arial" panose="020B0604020202020204" pitchFamily="34" charset="0"/>
              </a:rPr>
              <a:t>fulfillment</a:t>
            </a: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 = a sense of joy/ feeling content 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Life isn’t merely about competition but also a journey to get a sense of </a:t>
            </a: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fulfillment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On a silver platter = to get something without effort (idioms)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Ega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 has a scholarship handed to him on a silver platter. </a:t>
            </a:r>
          </a:p>
          <a:p>
            <a:pPr algn="just">
              <a:lnSpc>
                <a:spcPct val="150000"/>
              </a:lnSpc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927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DB115-0DC1-AA4A-CE4B-5AF6869B0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036" y="1371600"/>
            <a:ext cx="7016150" cy="961159"/>
          </a:xfrm>
        </p:spPr>
        <p:txBody>
          <a:bodyPr>
            <a:normAutofit fontScale="90000"/>
          </a:bodyPr>
          <a:lstStyle/>
          <a:p>
            <a:pPr algn="ctr"/>
            <a:br>
              <a:rPr lang="id-ID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br>
              <a:rPr lang="id-ID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83BB0-21DE-98F2-14C2-C22950E66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618" y="1563832"/>
            <a:ext cx="7452568" cy="3922568"/>
          </a:xfrm>
          <a:noFill/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JOB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 do you do?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 are your responsibilities?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Do you enjoy your job?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Why did you choose your job?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 do you like/dislike about your job?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Is there some other kind of work you would rather do?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Describe the company or organization you work for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96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8FA7D-D944-D6EA-2AB1-9BE3A62D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1212056"/>
          </a:xfrm>
        </p:spPr>
        <p:txBody>
          <a:bodyPr>
            <a:normAutofit fontScale="90000"/>
          </a:bodyPr>
          <a:lstStyle/>
          <a:p>
            <a:r>
              <a:rPr lang="en-ID" b="1" dirty="0">
                <a:solidFill>
                  <a:srgbClr val="282828"/>
                </a:solidFill>
                <a:latin typeface="Arial" panose="020B0604020202020204" pitchFamily="34" charset="0"/>
              </a:rPr>
              <a:t>Describe a film that you have recently seen.</a:t>
            </a:r>
            <a:br>
              <a:rPr lang="en-ID" b="1" dirty="0">
                <a:solidFill>
                  <a:srgbClr val="666666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334B9-794D-CB4E-379D-6C67ADE29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581" y="2343151"/>
            <a:ext cx="7559387" cy="3001349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You should say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Arial" panose="020B0604020202020204" pitchFamily="34" charset="0"/>
              <a:buChar char="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 the film was when and where you saw it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Arial" panose="020B0604020202020204" pitchFamily="34" charset="0"/>
              <a:buChar char="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 the film was about and explain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Arial" panose="020B0604020202020204" pitchFamily="34" charset="0"/>
              <a:buChar char="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how you felt about this film.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593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3E65C-1EAD-45E2-4AE8-02707F13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latin typeface="Arial" panose="020B0604020202020204" pitchFamily="34" charset="0"/>
                <a:ea typeface="Arial" panose="020B0604020202020204" pitchFamily="34" charset="0"/>
              </a:rPr>
              <a:t>PART 3:</a:t>
            </a:r>
            <a:b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6895B-7118-845C-1AFD-D88A1D6C8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What kind of films are the most popular in your country?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Do old people and young people like to watch the same kinds of films?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What do you think people can learn from watching films or should films be considered as entertainment only?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VOCABULARY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Blockbuster = movies that are produced with a big budget and big stars/ very successful </a:t>
            </a:r>
            <a:r>
              <a:rPr lang="en-ID" sz="1350" b="1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moviels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We all agreed that The Batman is a potential blockbuster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Picturesque sceneries = beautiful/ lovely/ </a:t>
            </a:r>
            <a:r>
              <a:rPr lang="en-ID" sz="1350" b="1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breathtaking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Blurred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3878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78367-F654-F843-2847-90FBB519A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D" b="1" dirty="0">
                <a:solidFill>
                  <a:srgbClr val="282828"/>
                </a:solidFill>
                <a:latin typeface="Arial" panose="020B0604020202020204" pitchFamily="34" charset="0"/>
              </a:rPr>
              <a:t>Describe what you would do if you received a very large amount of money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81863-96EF-74AA-1513-631AFD470B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None/>
            </a:pP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You should say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Arial" panose="020B0604020202020204" pitchFamily="34" charset="0"/>
              <a:buChar char="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who you would share it with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Arial" panose="020B0604020202020204" pitchFamily="34" charset="0"/>
              <a:buChar char="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 you would buy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buClr>
                <a:srgbClr val="282828"/>
              </a:buClr>
              <a:buSzPts val="1200"/>
              <a:buFont typeface="Arial" panose="020B0604020202020204" pitchFamily="34" charset="0"/>
              <a:buChar char=""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 else you would do and explain how you would feel  about getting so much money.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PART 3: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Is money important to you 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Do you think children in your country are given too much pocket money 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How do you think parents could teach the value of money to their children 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257175" indent="-257175" algn="just">
              <a:lnSpc>
                <a:spcPct val="150000"/>
              </a:lnSpc>
              <a:spcBef>
                <a:spcPts val="1050"/>
              </a:spcBef>
              <a:spcAft>
                <a:spcPts val="300"/>
              </a:spcAft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</a:rPr>
              <a:t>Do you think it is important to let children learn money skills ?</a:t>
            </a:r>
            <a:endParaRPr lang="en-ID" sz="1350" b="1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202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FF35B-0DCD-A4F4-AA4D-0BFAF8B40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latin typeface="Arial" panose="020B0604020202020204" pitchFamily="34" charset="0"/>
                <a:ea typeface="Arial" panose="020B0604020202020204" pitchFamily="34" charset="0"/>
              </a:rPr>
              <a:t>VOCABULARY:</a:t>
            </a:r>
            <a:b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D9DA7-087A-092F-98EC-86C0C00C2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1. a bunch of money = a lot of money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Larry gets a bunch of money as soon as he starts his business.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2. To be content with = to be satisfied with something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</a:pPr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He seems fairly content with his life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0" algn="just">
              <a:lnSpc>
                <a:spcPct val="150000"/>
              </a:lnSpc>
              <a:buNone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3. To save up = to gradually collect money in order to get something that you want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I need to save up if I want to buy a house when I get 30.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9855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CD6DC-4B84-F2CE-161A-DA2ADADE9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17B11-7EF2-8051-D339-3D61AE70B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b="1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Big jump on (something)= a big change on something</a:t>
            </a:r>
            <a:endParaRPr lang="en-ID" sz="1350" dirty="0">
              <a:solidFill>
                <a:srgbClr val="282828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ID" sz="1350" dirty="0" err="1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solidFill>
                  <a:srgbClr val="282828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: The fact that young generation now are spending more money by shopping online is such a big jump.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454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B42B9-166E-47F5-367B-DA293A538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9987"/>
            <a:ext cx="7886700" cy="994172"/>
          </a:xfrm>
        </p:spPr>
        <p:txBody>
          <a:bodyPr/>
          <a:lstStyle/>
          <a:p>
            <a:pPr algn="ctr"/>
            <a:r>
              <a:rPr lang="en-US" dirty="0"/>
              <a:t>Greeting to Patients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52D903-3BD7-83F3-4601-464DDAE117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231" t="24594" r="29664" b="22057"/>
          <a:stretch/>
        </p:blipFill>
        <p:spPr>
          <a:xfrm>
            <a:off x="800100" y="1932170"/>
            <a:ext cx="6026728" cy="3837428"/>
          </a:xfrm>
        </p:spPr>
      </p:pic>
    </p:spTree>
    <p:extLst>
      <p:ext uri="{BB962C8B-B14F-4D97-AF65-F5344CB8AC3E}">
        <p14:creationId xmlns:p14="http://schemas.microsoft.com/office/powerpoint/2010/main" val="381375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27EA9-4871-5F02-3141-982AFE921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Model Dialog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22FF6DB-3526-46A4-693A-D843F15F6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230" t="10574" r="11782" b="29922"/>
          <a:stretch/>
        </p:blipFill>
        <p:spPr>
          <a:xfrm>
            <a:off x="571501" y="1928329"/>
            <a:ext cx="7658100" cy="392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218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C473-ACBA-1AD7-0C16-AB35302F7E8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/>
              <a:t>ANSWER THE QUESTION ABOUT THE DIALOG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E86162-6A08-E759-199C-5FC1B7D7D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130" t="29552" r="14100" b="23193"/>
          <a:stretch/>
        </p:blipFill>
        <p:spPr>
          <a:xfrm>
            <a:off x="488374" y="2052206"/>
            <a:ext cx="7637318" cy="3388704"/>
          </a:xfrm>
        </p:spPr>
      </p:pic>
    </p:spTree>
    <p:extLst>
      <p:ext uri="{BB962C8B-B14F-4D97-AF65-F5344CB8AC3E}">
        <p14:creationId xmlns:p14="http://schemas.microsoft.com/office/powerpoint/2010/main" val="14248632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D5AEB-2BBB-4C49-29B0-7F3FD651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Ourselves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D86B79-E92D-B663-3CE4-AC54C7DDA1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638" t="30845" r="14998" b="24785"/>
          <a:stretch/>
        </p:blipFill>
        <p:spPr>
          <a:xfrm>
            <a:off x="695690" y="2125266"/>
            <a:ext cx="7752620" cy="3144765"/>
          </a:xfrm>
        </p:spPr>
      </p:pic>
    </p:spTree>
    <p:extLst>
      <p:ext uri="{BB962C8B-B14F-4D97-AF65-F5344CB8AC3E}">
        <p14:creationId xmlns:p14="http://schemas.microsoft.com/office/powerpoint/2010/main" val="1656825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29705-0397-23AE-1BC7-81A8A8FA5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D4BD77-CFC8-45AE-020D-F895EAEDB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487" t="21406" r="13841" b="26697"/>
          <a:stretch/>
        </p:blipFill>
        <p:spPr>
          <a:xfrm>
            <a:off x="0" y="940378"/>
            <a:ext cx="9144000" cy="4935681"/>
          </a:xfrm>
        </p:spPr>
      </p:pic>
    </p:spTree>
    <p:extLst>
      <p:ext uri="{BB962C8B-B14F-4D97-AF65-F5344CB8AC3E}">
        <p14:creationId xmlns:p14="http://schemas.microsoft.com/office/powerpoint/2010/main" val="3254042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5BDE8-9041-D02D-F1F4-A0F296F9E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latin typeface="Arial" panose="020B0604020202020204" pitchFamily="34" charset="0"/>
                <a:ea typeface="Arial" panose="020B0604020202020204" pitchFamily="34" charset="0"/>
              </a:rPr>
              <a:t>VOCABULARY</a:t>
            </a:r>
            <a:b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B9AF-EFAF-72EF-9291-117FCF9CE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57175" indent="-257175" algn="just">
              <a:lnSpc>
                <a:spcPct val="15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I’ve been working for ___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I’ve been working for </a:t>
            </a: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Gojek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 since 2018.</a:t>
            </a:r>
          </a:p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2. I’m responsible for ___ 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In my Job, I’m responsible for arranging meetings, organizing events, and evaluating work performances.</a:t>
            </a: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The perk/benefit/advantage of working in this company is ___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The perk of working in </a:t>
            </a: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Gojek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 is its job flexibility.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7659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55A1B-4A62-92B8-B6A9-D151D05C1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32A0CB-8156-5808-10A0-2ADD38FCF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846" t="21724" r="11692" b="27332"/>
          <a:stretch/>
        </p:blipFill>
        <p:spPr>
          <a:xfrm>
            <a:off x="316955" y="1131094"/>
            <a:ext cx="8733527" cy="4520045"/>
          </a:xfrm>
        </p:spPr>
      </p:pic>
    </p:spTree>
    <p:extLst>
      <p:ext uri="{BB962C8B-B14F-4D97-AF65-F5344CB8AC3E}">
        <p14:creationId xmlns:p14="http://schemas.microsoft.com/office/powerpoint/2010/main" val="5073812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1FD3F-ED3B-D655-222F-5FA966A3C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Responding Emphatically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2D4ED07-559F-5029-740E-045865F9622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4856" y="2237899"/>
          <a:ext cx="8120493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290">
                  <a:extLst>
                    <a:ext uri="{9D8B030D-6E8A-4147-A177-3AD203B41FA5}">
                      <a16:colId xmlns:a16="http://schemas.microsoft.com/office/drawing/2014/main" val="524537778"/>
                    </a:ext>
                  </a:extLst>
                </a:gridCol>
                <a:gridCol w="3087908">
                  <a:extLst>
                    <a:ext uri="{9D8B030D-6E8A-4147-A177-3AD203B41FA5}">
                      <a16:colId xmlns:a16="http://schemas.microsoft.com/office/drawing/2014/main" val="1818631927"/>
                    </a:ext>
                  </a:extLst>
                </a:gridCol>
                <a:gridCol w="4679295">
                  <a:extLst>
                    <a:ext uri="{9D8B030D-6E8A-4147-A177-3AD203B41FA5}">
                      <a16:colId xmlns:a16="http://schemas.microsoft.com/office/drawing/2014/main" val="3855046116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r>
                        <a:rPr lang="en-US" sz="1800" dirty="0"/>
                        <a:t>No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Language Expression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1899717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Acknowledge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 see/ I Understand how you feel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68898059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Validate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Your…. Is aching? Which part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3492394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Normalize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 will do an observation on you . Is that </a:t>
                      </a:r>
                      <a:r>
                        <a:rPr lang="en-US" sz="1800" dirty="0" err="1"/>
                        <a:t>oky</a:t>
                      </a:r>
                      <a:r>
                        <a:rPr lang="en-US" sz="1800" dirty="0"/>
                        <a:t> with you?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38855971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Encourage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800" dirty="0" err="1"/>
                        <a:t>Don’t’worry</a:t>
                      </a:r>
                      <a:r>
                        <a:rPr lang="en-US" sz="1800" dirty="0"/>
                        <a:t> , ma’am</a:t>
                      </a:r>
                    </a:p>
                    <a:p>
                      <a:r>
                        <a:rPr lang="en-US" sz="1800" dirty="0"/>
                        <a:t>I will report the result to the doctor soon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29898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7333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848FF-36BE-7EA1-3B83-2520137B5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AA214C-D5D2-5608-86AB-8E7C0782D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909" t="21087" r="13481" b="27969"/>
          <a:stretch/>
        </p:blipFill>
        <p:spPr>
          <a:xfrm>
            <a:off x="628650" y="1131094"/>
            <a:ext cx="8037368" cy="4359722"/>
          </a:xfrm>
        </p:spPr>
      </p:pic>
    </p:spTree>
    <p:extLst>
      <p:ext uri="{BB962C8B-B14F-4D97-AF65-F5344CB8AC3E}">
        <p14:creationId xmlns:p14="http://schemas.microsoft.com/office/powerpoint/2010/main" val="3221677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46AC3-2FD1-2D67-BD5D-7B519A804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Leaving The Patient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21DBB1-393F-C1B8-224E-38FDE7198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1203" t="30336" r="15592" b="44526"/>
          <a:stretch/>
        </p:blipFill>
        <p:spPr>
          <a:xfrm>
            <a:off x="575202" y="1906732"/>
            <a:ext cx="7862218" cy="33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47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4CEDD2-AB08-6009-CB25-343C18B78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784" t="23953" r="17599" b="32745"/>
          <a:stretch/>
        </p:blipFill>
        <p:spPr>
          <a:xfrm>
            <a:off x="197428" y="2197677"/>
            <a:ext cx="3485462" cy="178204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FE2A2E-4213-DC65-14BE-CBC16B85A5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56" t="18072" r="13368" b="24225"/>
          <a:stretch/>
        </p:blipFill>
        <p:spPr>
          <a:xfrm>
            <a:off x="5361709" y="2113576"/>
            <a:ext cx="3311891" cy="1866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A61DCE-1841-D0D3-A9D8-1BA939A0E528}"/>
              </a:ext>
            </a:extLst>
          </p:cNvPr>
          <p:cNvSpPr txBox="1"/>
          <p:nvPr/>
        </p:nvSpPr>
        <p:spPr>
          <a:xfrm>
            <a:off x="2161309" y="4605925"/>
            <a:ext cx="4572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/>
              <a:t>https://</a:t>
            </a:r>
            <a:r>
              <a:rPr lang="en-US" sz="1350" dirty="0" err="1"/>
              <a:t>www.youtube.com</a:t>
            </a:r>
            <a:r>
              <a:rPr lang="en-US" sz="1350" dirty="0"/>
              <a:t>/</a:t>
            </a:r>
            <a:r>
              <a:rPr lang="en-US" sz="1350" dirty="0" err="1"/>
              <a:t>watch?v</a:t>
            </a:r>
            <a:r>
              <a:rPr lang="en-US" sz="1350" dirty="0"/>
              <a:t>=I6TqSwlDtoY&amp;t=4s</a:t>
            </a:r>
          </a:p>
        </p:txBody>
      </p:sp>
    </p:spTree>
    <p:extLst>
      <p:ext uri="{BB962C8B-B14F-4D97-AF65-F5344CB8AC3E}">
        <p14:creationId xmlns:p14="http://schemas.microsoft.com/office/powerpoint/2010/main" val="1563660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3BAE-44AC-2B3D-A696-6B1BB8E634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Job Interviewing for Health Care Provider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D2AE2-A61A-BE29-4F0D-0F1661B157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Etik </a:t>
            </a:r>
            <a:r>
              <a:rPr lang="en-US" dirty="0" err="1"/>
              <a:t>Pratiwi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448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95040A27-A139-0B4C-E70D-AE939C441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8102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An </a:t>
            </a: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interview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is a formal meeting between a job seeker and an employer to discuss possible employment.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D5D55310-E5AC-DB44-9A10-3E40CE757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Before an Interview: Getting Ready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B9DBEAB-7619-6C9C-9446-BD9368321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191000"/>
            <a:ext cx="84582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8102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Interviews are usually conducted by a manager or a member of a company’s human resources department.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Text Box 2">
            <a:extLst>
              <a:ext uri="{FF2B5EF4-FFF2-40B4-BE49-F238E27FC236}">
                <a16:creationId xmlns:a16="http://schemas.microsoft.com/office/drawing/2014/main" id="{2B6ECF57-1599-BA65-87C9-22D97D516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1971675"/>
            <a:ext cx="845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8102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Here are some smart ways to research a company before an interview:</a:t>
            </a:r>
          </a:p>
        </p:txBody>
      </p:sp>
      <p:sp>
        <p:nvSpPr>
          <p:cNvPr id="402435" name="Text Box 3">
            <a:extLst>
              <a:ext uri="{FF2B5EF4-FFF2-40B4-BE49-F238E27FC236}">
                <a16:creationId xmlns:a16="http://schemas.microsoft.com/office/drawing/2014/main" id="{8D1DBADA-CC9C-DFBB-6796-F1DDE6E99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Know Before You Go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02436" name="Text Box 4">
            <a:extLst>
              <a:ext uri="{FF2B5EF4-FFF2-40B4-BE49-F238E27FC236}">
                <a16:creationId xmlns:a16="http://schemas.microsoft.com/office/drawing/2014/main" id="{5BFBCED9-8889-5754-8D21-21BA40587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184525"/>
            <a:ext cx="9144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8102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Use the library to find books, magazines, and newspaper articles about the company.</a:t>
            </a:r>
          </a:p>
          <a:p>
            <a:pPr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Ask the public relations department for the company’s annual report or press kit.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Text Box 2">
            <a:extLst>
              <a:ext uri="{FF2B5EF4-FFF2-40B4-BE49-F238E27FC236}">
                <a16:creationId xmlns:a16="http://schemas.microsoft.com/office/drawing/2014/main" id="{E4EBEACC-489D-BCF4-BAE2-A85C79A49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17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001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Use these resources to learn about the company’s history and find out who leads the company.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6" name="Text Box 2">
            <a:extLst>
              <a:ext uri="{FF2B5EF4-FFF2-40B4-BE49-F238E27FC236}">
                <a16:creationId xmlns:a16="http://schemas.microsoft.com/office/drawing/2014/main" id="{A93C0165-F3B8-BCE9-00E5-B210A4B29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001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Visit the company’s Web site for      up-to-the-minute information.</a:t>
            </a:r>
          </a:p>
          <a:p>
            <a:pPr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Talk to people who work for the company.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F1039-F670-4594-4060-87A5C6B05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7187"/>
            <a:ext cx="7886700" cy="410278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3. The pay/salary is (great/nice/terrible/low)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I would say, the pay in the company I work for is great.</a:t>
            </a:r>
          </a:p>
          <a:p>
            <a:pPr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4. I feel a bit overloaded with (my responsibilities/workload).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I ever felt  a bit overloaded with the workloads when the manager’s position in my company was vacant for a couple of months. </a:t>
            </a:r>
          </a:p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5. To dedicate/devote myself to ___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It feels like I </a:t>
            </a:r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wanna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 devote myself to the position I’m holding right now. It’s not an easy journey to be in this place.</a:t>
            </a:r>
          </a:p>
          <a:p>
            <a:pPr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2100" b="1" dirty="0">
                <a:latin typeface="Arial" panose="020B0604020202020204" pitchFamily="34" charset="0"/>
                <a:ea typeface="Arial" panose="020B0604020202020204" pitchFamily="34" charset="0"/>
              </a:rPr>
              <a:t>6. Nine to five work = normal hours of working</a:t>
            </a:r>
            <a:endParaRPr lang="en-ID" sz="21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ID" sz="21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2100" dirty="0">
                <a:latin typeface="Arial" panose="020B0604020202020204" pitchFamily="34" charset="0"/>
                <a:ea typeface="Arial" panose="020B0604020202020204" pitchFamily="34" charset="0"/>
              </a:rPr>
              <a:t>: I don’t like the idea of having nine to five work. I prefer a job that gives me time flexibility.</a:t>
            </a:r>
            <a:r>
              <a:rPr lang="en-ID" sz="1350" dirty="0"/>
              <a:t> </a:t>
            </a:r>
            <a:endParaRPr lang="en-ID" sz="21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153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Text Box 2">
            <a:extLst>
              <a:ext uri="{FF2B5EF4-FFF2-40B4-BE49-F238E27FC236}">
                <a16:creationId xmlns:a16="http://schemas.microsoft.com/office/drawing/2014/main" id="{23D27D72-4A93-8241-03F4-9A0F3AC10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001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Practicing for the interview will improve your performance. Try the following:</a:t>
            </a:r>
          </a:p>
        </p:txBody>
      </p:sp>
      <p:sp>
        <p:nvSpPr>
          <p:cNvPr id="408579" name="Text Box 3">
            <a:extLst>
              <a:ext uri="{FF2B5EF4-FFF2-40B4-BE49-F238E27FC236}">
                <a16:creationId xmlns:a16="http://schemas.microsoft.com/office/drawing/2014/main" id="{6322375B-2188-6FAB-20FB-4BFF672A3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Rehearsal Time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08580" name="Text Box 4">
            <a:extLst>
              <a:ext uri="{FF2B5EF4-FFF2-40B4-BE49-F238E27FC236}">
                <a16:creationId xmlns:a16="http://schemas.microsoft.com/office/drawing/2014/main" id="{0191264E-DD54-E8CB-911C-FEDB549E6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381375"/>
            <a:ext cx="84582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001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Practice your telephone skills.</a:t>
            </a:r>
          </a:p>
          <a:p>
            <a:pPr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Interview with a friend.</a:t>
            </a:r>
          </a:p>
          <a:p>
            <a:pPr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Use a mirror.</a:t>
            </a:r>
          </a:p>
          <a:p>
            <a:pPr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Use a tape recorder.</a:t>
            </a:r>
          </a:p>
          <a:p>
            <a:pPr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Prepare answers to typical questions.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Text Box 2">
            <a:extLst>
              <a:ext uri="{FF2B5EF4-FFF2-40B4-BE49-F238E27FC236}">
                <a16:creationId xmlns:a16="http://schemas.microsoft.com/office/drawing/2014/main" id="{599287DD-0376-D193-4B88-E1CC3DD1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990725"/>
            <a:ext cx="8991600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001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The first thing an employer sees when you walk through the door is your clothes.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11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Dress a little more formally than you would for an actual day on the job.</a:t>
            </a: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When in doubt, dress conservatively.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11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Be neat, clean, and well groomed, with shined shoes and no fancy jewelry. 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09603" name="Text Box 3">
            <a:extLst>
              <a:ext uri="{FF2B5EF4-FFF2-40B4-BE49-F238E27FC236}">
                <a16:creationId xmlns:a16="http://schemas.microsoft.com/office/drawing/2014/main" id="{413726B8-BCF7-4F72-0DDA-AA50C2804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Dress for Success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Text Box 2">
            <a:extLst>
              <a:ext uri="{FF2B5EF4-FFF2-40B4-BE49-F238E27FC236}">
                <a16:creationId xmlns:a16="http://schemas.microsoft.com/office/drawing/2014/main" id="{27214886-BE78-90FA-BDED-5E0EC9BF1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001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Arrive at the interview alone and a no more than 10 minutes early. 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Bring a pen, a notepad, and two copies of your résumé.</a:t>
            </a:r>
          </a:p>
        </p:txBody>
      </p:sp>
      <p:sp>
        <p:nvSpPr>
          <p:cNvPr id="411651" name="Text Box 3">
            <a:extLst>
              <a:ext uri="{FF2B5EF4-FFF2-40B4-BE49-F238E27FC236}">
                <a16:creationId xmlns:a16="http://schemas.microsoft.com/office/drawing/2014/main" id="{A0E3B525-A275-04FB-BBF7-F10936D12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From Door to Door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Text Box 2">
            <a:extLst>
              <a:ext uri="{FF2B5EF4-FFF2-40B4-BE49-F238E27FC236}">
                <a16:creationId xmlns:a16="http://schemas.microsoft.com/office/drawing/2014/main" id="{4641C0CD-EC1F-5DD3-DBDA-CDAD4FEB2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8001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Arrive prepared with your Social Security number.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Bring phone numbers and addresses for all your references.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5B368D46-8634-16ED-A6A5-E5E4B64C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Many employers look for the right </a:t>
            </a: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attitude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in a potential employee.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Let your smile and enthusiasm project your positive attitude.</a:t>
            </a:r>
          </a:p>
        </p:txBody>
      </p:sp>
      <p:sp>
        <p:nvSpPr>
          <p:cNvPr id="15363" name="Text Box 3">
            <a:extLst>
              <a:ext uri="{FF2B5EF4-FFF2-40B4-BE49-F238E27FC236}">
                <a16:creationId xmlns:a16="http://schemas.microsoft.com/office/drawing/2014/main" id="{B35D562F-7585-004F-EA6F-9B91BF91AB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At the Top of the List: Attitude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Text Box 2">
            <a:extLst>
              <a:ext uri="{FF2B5EF4-FFF2-40B4-BE49-F238E27FC236}">
                <a16:creationId xmlns:a16="http://schemas.microsoft.com/office/drawing/2014/main" id="{0D71AD4B-ED32-5B27-A29B-8408A6B20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Body language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is the gestures, posture, and eye contact you use to send messages.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Eye contact, for example, shows that you’re paying attention.</a:t>
            </a:r>
          </a:p>
        </p:txBody>
      </p:sp>
      <p:sp>
        <p:nvSpPr>
          <p:cNvPr id="437251" name="Text Box 3">
            <a:extLst>
              <a:ext uri="{FF2B5EF4-FFF2-40B4-BE49-F238E27FC236}">
                <a16:creationId xmlns:a16="http://schemas.microsoft.com/office/drawing/2014/main" id="{C0876947-81DE-EA43-A3B6-A12B831F4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Body Talk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Text Box 2">
            <a:extLst>
              <a:ext uri="{FF2B5EF4-FFF2-40B4-BE49-F238E27FC236}">
                <a16:creationId xmlns:a16="http://schemas.microsoft.com/office/drawing/2014/main" id="{CD31E598-6DD3-F812-CCD3-0AEF7FEB7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8915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 firm handshake signals self-confidence.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Nodding your head shows that you are thinking, while biting your nails may suggest that you’re too nervous to handle the job.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2" name="Text Box 2">
            <a:extLst>
              <a:ext uri="{FF2B5EF4-FFF2-40B4-BE49-F238E27FC236}">
                <a16:creationId xmlns:a16="http://schemas.microsoft.com/office/drawing/2014/main" id="{8B101283-BDFC-4CBD-60E1-DC6DCD2C1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Interview success depends not only on what you say but also on how you say it.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Use standard English and show the communication skills that employers look for.</a:t>
            </a:r>
          </a:p>
        </p:txBody>
      </p:sp>
      <p:sp>
        <p:nvSpPr>
          <p:cNvPr id="440323" name="Text Box 3">
            <a:extLst>
              <a:ext uri="{FF2B5EF4-FFF2-40B4-BE49-F238E27FC236}">
                <a16:creationId xmlns:a16="http://schemas.microsoft.com/office/drawing/2014/main" id="{D6401FE2-E411-2CCB-FE32-5C257F586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Speaking for Success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Text Box 2">
            <a:extLst>
              <a:ext uri="{FF2B5EF4-FFF2-40B4-BE49-F238E27FC236}">
                <a16:creationId xmlns:a16="http://schemas.microsoft.com/office/drawing/2014/main" id="{1A4F4132-1840-9D0B-3F0B-61C82105A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" y="1514475"/>
            <a:ext cx="8763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Questions you should be ready to answer include:</a:t>
            </a:r>
          </a:p>
        </p:txBody>
      </p:sp>
      <p:sp>
        <p:nvSpPr>
          <p:cNvPr id="441347" name="Text Box 3">
            <a:extLst>
              <a:ext uri="{FF2B5EF4-FFF2-40B4-BE49-F238E27FC236}">
                <a16:creationId xmlns:a16="http://schemas.microsoft.com/office/drawing/2014/main" id="{32A9968C-2B88-F7E8-B0F2-F9336EAC8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" y="485775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Typical Questions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41348" name="Text Box 4">
            <a:extLst>
              <a:ext uri="{FF2B5EF4-FFF2-40B4-BE49-F238E27FC236}">
                <a16:creationId xmlns:a16="http://schemas.microsoft.com/office/drawing/2014/main" id="{98063C5C-A73A-54EB-48A3-B67A3AB37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05100"/>
            <a:ext cx="9144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What goals have you set for yourself?</a:t>
            </a:r>
          </a:p>
          <a:p>
            <a:pPr marL="457200" indent="-457200"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What do think are your greatest strengths? Your greatest weaknesses?</a:t>
            </a:r>
          </a:p>
          <a:p>
            <a:pPr marL="457200" indent="-457200"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Why did you apply to our company? Why would you be right for this job?</a:t>
            </a:r>
          </a:p>
          <a:p>
            <a:pPr marL="457200" indent="-457200"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Where do you see yourself in five years?</a:t>
            </a:r>
          </a:p>
          <a:p>
            <a:pPr marL="457200" indent="-457200"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Text Box 2">
            <a:extLst>
              <a:ext uri="{FF2B5EF4-FFF2-40B4-BE49-F238E27FC236}">
                <a16:creationId xmlns:a16="http://schemas.microsoft.com/office/drawing/2014/main" id="{DE7BD73F-3FAE-BEB0-EA4C-9516CB790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0" indent="-571500">
              <a:buClr>
                <a:srgbClr val="AF002A"/>
              </a:buClr>
              <a:buSzPct val="65000"/>
              <a:buFont typeface="Wingdings" pitchFamily="2" charset="2"/>
              <a:buChar char="Ø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Honesty is the best policy.</a:t>
            </a:r>
          </a:p>
          <a:p>
            <a:pPr marL="571500" indent="-571500">
              <a:buClr>
                <a:srgbClr val="AF002A"/>
              </a:buClr>
              <a:buSzPct val="65000"/>
              <a:buFont typeface="Wingdings" pitchFamily="2" charset="2"/>
              <a:buChar char="Ø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If you don’t understand a question, ask the interviewer to clarify it.</a:t>
            </a:r>
          </a:p>
          <a:p>
            <a:pPr marL="571500" indent="-571500">
              <a:buClr>
                <a:srgbClr val="AF002A"/>
              </a:buClr>
              <a:buSzPct val="65000"/>
              <a:buFont typeface="Wingdings" pitchFamily="2" charset="2"/>
              <a:buChar char="Ø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Interviewers prefer specific answers that show you think clearly.</a:t>
            </a:r>
          </a:p>
          <a:p>
            <a:pPr marL="571500" indent="-571500">
              <a:buClr>
                <a:srgbClr val="AF002A"/>
              </a:buClr>
              <a:buSzPct val="65000"/>
              <a:buFont typeface="Wingdings" pitchFamily="2" charset="2"/>
              <a:buChar char="Ø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Sometimes an interviewer will ask tough questions to see how you react under pressure.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BC93-CA73-2A13-EA0E-04B9D8B4B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r>
              <a:rPr lang="en-US" dirty="0"/>
              <a:t>HOMETOWN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00874-DB14-7839-93F8-9C684959D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7175" indent="-257175" algn="just">
              <a:lnSpc>
                <a:spcPct val="15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 kind of housing/accommodation do you live in?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 do you usually do in your house/flat/room?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Who do you live with?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How long have you lived there?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Do you plan to live there for a long time?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Which parts of your home do you like the most?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Can you describe the place where you live?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What’s the difference between where you live now and where you have lived in the past?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397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Text Box 2">
            <a:extLst>
              <a:ext uri="{FF2B5EF4-FFF2-40B4-BE49-F238E27FC236}">
                <a16:creationId xmlns:a16="http://schemas.microsoft.com/office/drawing/2014/main" id="{68C25AF3-A0AC-BE7E-91C1-C82B326414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71600"/>
            <a:ext cx="8915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If a panel of several people interviews you, stay calm and address one question at a time.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There is often no right answer to tough questions. It’s </a:t>
            </a:r>
            <a:r>
              <a:rPr lang="en-US" sz="36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how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you answer that counts.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2" name="Text Box 2">
            <a:extLst>
              <a:ext uri="{FF2B5EF4-FFF2-40B4-BE49-F238E27FC236}">
                <a16:creationId xmlns:a16="http://schemas.microsoft.com/office/drawing/2014/main" id="{E85DA524-0D66-4ED3-8858-6C054B80A7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46300"/>
            <a:ext cx="89916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Role-playing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is acting out a role in a make-believe situation.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Some interviewers use role-playing as a chance to evaluate your skills.</a:t>
            </a:r>
          </a:p>
        </p:txBody>
      </p:sp>
      <p:sp>
        <p:nvSpPr>
          <p:cNvPr id="450563" name="Text Box 3">
            <a:extLst>
              <a:ext uri="{FF2B5EF4-FFF2-40B4-BE49-F238E27FC236}">
                <a16:creationId xmlns:a16="http://schemas.microsoft.com/office/drawing/2014/main" id="{ED621425-AD47-E232-7F1A-155105C1E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Standing in the Spotlight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Text Box 2">
            <a:extLst>
              <a:ext uri="{FF2B5EF4-FFF2-40B4-BE49-F238E27FC236}">
                <a16:creationId xmlns:a16="http://schemas.microsoft.com/office/drawing/2014/main" id="{DCF0C5A2-0D0C-2549-96CB-B0186671A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4582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Problem solving</a:t>
            </a: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means using thinking skills to find solutions to problems, such as theoretical problems posed by an interviewer.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Text Box 2">
            <a:extLst>
              <a:ext uri="{FF2B5EF4-FFF2-40B4-BE49-F238E27FC236}">
                <a16:creationId xmlns:a16="http://schemas.microsoft.com/office/drawing/2014/main" id="{B225351A-520D-DCF1-8997-2C3D66055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An interviewer does not have the right to ask you about:</a:t>
            </a:r>
          </a:p>
        </p:txBody>
      </p:sp>
      <p:sp>
        <p:nvSpPr>
          <p:cNvPr id="455683" name="Text Box 3">
            <a:extLst>
              <a:ext uri="{FF2B5EF4-FFF2-40B4-BE49-F238E27FC236}">
                <a16:creationId xmlns:a16="http://schemas.microsoft.com/office/drawing/2014/main" id="{306734C2-9F82-A6D0-498A-5C3E83543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Can They Ask That?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55684" name="Text Box 4">
            <a:extLst>
              <a:ext uri="{FF2B5EF4-FFF2-40B4-BE49-F238E27FC236}">
                <a16:creationId xmlns:a16="http://schemas.microsoft.com/office/drawing/2014/main" id="{B32BFB41-9E0C-65D2-189E-F4E89BA4F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25825"/>
            <a:ext cx="84582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If you have children or child care,</a:t>
            </a:r>
          </a:p>
          <a:p>
            <a:pPr marL="457200" indent="-457200"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your age,</a:t>
            </a:r>
          </a:p>
          <a:p>
            <a:pPr marL="457200" indent="-457200"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disabilities,</a:t>
            </a:r>
          </a:p>
          <a:p>
            <a:pPr marL="457200" indent="-457200"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citizenship,</a:t>
            </a:r>
          </a:p>
          <a:p>
            <a:pPr marL="457200" indent="-457200">
              <a:buClr>
                <a:srgbClr val="AF002A"/>
              </a:buClr>
              <a:buSzPct val="65000"/>
              <a:buFontTx/>
              <a:buBlip>
                <a:blip r:embed="rId2"/>
              </a:buBlip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nationality</a:t>
            </a:r>
          </a:p>
        </p:txBody>
      </p:sp>
      <p:sp>
        <p:nvSpPr>
          <p:cNvPr id="20485" name="Text Box 5">
            <a:extLst>
              <a:ext uri="{FF2B5EF4-FFF2-40B4-BE49-F238E27FC236}">
                <a16:creationId xmlns:a16="http://schemas.microsoft.com/office/drawing/2014/main" id="{E5991BB4-B493-D0BB-617B-478EB3F25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0" y="5943600"/>
            <a:ext cx="1638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9B1122"/>
                </a:solidFill>
              </a:rPr>
              <a:t>continued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Text Box 2">
            <a:extLst>
              <a:ext uri="{FF2B5EF4-FFF2-40B4-BE49-F238E27FC236}">
                <a16:creationId xmlns:a16="http://schemas.microsoft.com/office/drawing/2014/main" id="{203F7E19-1697-3008-0E88-1204ABEF7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447800"/>
            <a:ext cx="88392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If an interviewer asks you a question that isn’t job-related, you might say,       “I assure you that this area is not a problem. Let me tell you about the skills I have that fit this job.”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Text Box 2">
            <a:extLst>
              <a:ext uri="{FF2B5EF4-FFF2-40B4-BE49-F238E27FC236}">
                <a16:creationId xmlns:a16="http://schemas.microsoft.com/office/drawing/2014/main" id="{735761F1-06F6-CDA3-7DB3-A9A5706B1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Stress </a:t>
            </a: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is the emotional and physical tension that is body’s natural response to conflict.</a:t>
            </a:r>
          </a:p>
        </p:txBody>
      </p:sp>
      <p:sp>
        <p:nvSpPr>
          <p:cNvPr id="458755" name="Text Box 3">
            <a:extLst>
              <a:ext uri="{FF2B5EF4-FFF2-40B4-BE49-F238E27FC236}">
                <a16:creationId xmlns:a16="http://schemas.microsoft.com/office/drawing/2014/main" id="{452CB07D-C915-068E-DEF7-8672BA06C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The Stress Factor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Text Box 2">
            <a:extLst>
              <a:ext uri="{FF2B5EF4-FFF2-40B4-BE49-F238E27FC236}">
                <a16:creationId xmlns:a16="http://schemas.microsoft.com/office/drawing/2014/main" id="{E1618AD9-1148-8A81-0B8B-543A08E35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0"/>
            <a:ext cx="84582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If you feel great stress in an interview, stop trying so hard—relax and be yourself.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The worst thing that can happen is that you don’t get the job. There are other jobs.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Text Box 2">
            <a:extLst>
              <a:ext uri="{FF2B5EF4-FFF2-40B4-BE49-F238E27FC236}">
                <a16:creationId xmlns:a16="http://schemas.microsoft.com/office/drawing/2014/main" id="{3EC906C4-E10A-F4C0-A327-5F63DC288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At the end of the interview, ALWAYS ASK A QUESTION.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You may be offered the job on the spot.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If you aren’t, thank the interviewer and ask when they hope to make a decision.</a:t>
            </a:r>
          </a:p>
        </p:txBody>
      </p:sp>
      <p:sp>
        <p:nvSpPr>
          <p:cNvPr id="460803" name="Text Box 3">
            <a:extLst>
              <a:ext uri="{FF2B5EF4-FFF2-40B4-BE49-F238E27FC236}">
                <a16:creationId xmlns:a16="http://schemas.microsoft.com/office/drawing/2014/main" id="{736ED688-9BB2-2FE5-81F9-C1EA45F54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Wrapping it Up</a:t>
            </a:r>
            <a:endParaRPr lang="en-US" sz="4000" b="1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Text Box 2">
            <a:extLst>
              <a:ext uri="{FF2B5EF4-FFF2-40B4-BE49-F238E27FC236}">
                <a16:creationId xmlns:a16="http://schemas.microsoft.com/office/drawing/2014/main" id="{0A4E1555-3068-F7E1-AED9-CB01F572E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8102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Send a follow-up letter the same day.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 the letter, thank the interviewer, reinforce how your skills can benefit the company, and restate your interest in the job.</a:t>
            </a: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70019" name="Text Box 3">
            <a:extLst>
              <a:ext uri="{FF2B5EF4-FFF2-40B4-BE49-F238E27FC236}">
                <a16:creationId xmlns:a16="http://schemas.microsoft.com/office/drawing/2014/main" id="{06674EC8-9C8C-B4CD-829B-1F82153FB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Tying Up the Loose Ends</a:t>
            </a:r>
            <a:endParaRPr lang="en-US" sz="4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Text Box 2">
            <a:extLst>
              <a:ext uri="{FF2B5EF4-FFF2-40B4-BE49-F238E27FC236}">
                <a16:creationId xmlns:a16="http://schemas.microsoft.com/office/drawing/2014/main" id="{AC7047BE-9D06-7283-6B5D-4648FD450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2028825"/>
            <a:ext cx="84582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8102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You do not have to accept a job when it is offered to you.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If you want to think about it, ask the employer if you can take a day to decide.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72067" name="Text Box 3">
            <a:extLst>
              <a:ext uri="{FF2B5EF4-FFF2-40B4-BE49-F238E27FC236}">
                <a16:creationId xmlns:a16="http://schemas.microsoft.com/office/drawing/2014/main" id="{2DA3A590-8AF6-6385-ED7D-5C9CCFF0C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Accepting: See You Monday Morning</a:t>
            </a:r>
            <a:endParaRPr lang="en-US" sz="4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83E47-F557-7085-125B-0467A3B8C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  <a:t>VOCABULARY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92C31-7BCE-860B-6288-466F2414E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46" y="1969078"/>
            <a:ext cx="7995805" cy="3520895"/>
          </a:xfrm>
        </p:spPr>
        <p:txBody>
          <a:bodyPr>
            <a:normAutofit fontScale="62500" lnSpcReduction="20000"/>
          </a:bodyPr>
          <a:lstStyle/>
          <a:p>
            <a:pPr marL="257175" indent="-257175" algn="just">
              <a:lnSpc>
                <a:spcPct val="15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I’ve lived here since/for __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_</a:t>
            </a: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I’ve lived here since I was born. I think I’m </a:t>
            </a: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gonna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 be staying here for a long time, or probably forever?</a:t>
            </a:r>
          </a:p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2. Sharing room/private room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In 2018, I moved out of Malang  and worked in Yogyakarta. I rented a private room as I was a bit introverted when I was younger. I like to spend my time alone. </a:t>
            </a:r>
          </a:p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3. Move out = to leave a house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I moved out from my parents house in 2019, and started a new life in another city.</a:t>
            </a:r>
          </a:p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4. Move in =  take possession of a new house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1350" b="1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I’m not letting him move in with me.</a:t>
            </a:r>
          </a:p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5. To make a living = to earn money 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When you are 20 or over, you </a:t>
            </a: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gotta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 start to make a living.</a:t>
            </a:r>
          </a:p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6. House layout =  house design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135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: I like the layout of the house. It gives me comfort.</a:t>
            </a:r>
          </a:p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7. To chill out: to relax, to have fun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en-ID" sz="1350" b="1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350" b="1" dirty="0"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I’d like to chill out with my best friend on the weekend.</a:t>
            </a:r>
            <a:r>
              <a:rPr lang="en-ID" sz="900" dirty="0"/>
              <a:t> </a:t>
            </a:r>
            <a:endParaRPr lang="en-ID" sz="135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724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5" name="Text Box 3">
            <a:extLst>
              <a:ext uri="{FF2B5EF4-FFF2-40B4-BE49-F238E27FC236}">
                <a16:creationId xmlns:a16="http://schemas.microsoft.com/office/drawing/2014/main" id="{3A252A2A-9659-1934-AE86-6235F479A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Rejecting: Thanks, But No Thanks</a:t>
            </a:r>
            <a:endParaRPr lang="en-US" sz="4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74116" name="Text Box 4">
            <a:extLst>
              <a:ext uri="{FF2B5EF4-FFF2-40B4-BE49-F238E27FC236}">
                <a16:creationId xmlns:a16="http://schemas.microsoft.com/office/drawing/2014/main" id="{7DE1FD33-5A7D-2331-8F73-0361669E4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7630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8102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Don’t say no at an interview.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Take a day to think about it and talk it over with other people.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You might change your mind, or you might be able to negotiate a higher salary.</a:t>
            </a:r>
            <a:endParaRPr lang="en-US" sz="360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Text Box 2">
            <a:extLst>
              <a:ext uri="{FF2B5EF4-FFF2-40B4-BE49-F238E27FC236}">
                <a16:creationId xmlns:a16="http://schemas.microsoft.com/office/drawing/2014/main" id="{D6E9CC1E-F7DE-5688-6240-359BCEE678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95400"/>
            <a:ext cx="91440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charset="0"/>
              </a:rPr>
              <a:t>Handling Rejection</a:t>
            </a:r>
            <a:endParaRPr lang="en-US" sz="40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75139" name="Text Box 3">
            <a:extLst>
              <a:ext uri="{FF2B5EF4-FFF2-40B4-BE49-F238E27FC236}">
                <a16:creationId xmlns:a16="http://schemas.microsoft.com/office/drawing/2014/main" id="{057D242A-3E3A-FC31-A0BC-85C698EBF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146300"/>
            <a:ext cx="8458200" cy="393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581025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If an employer turns you down, consider it a learning experience.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Ask why you weren’t hired.</a:t>
            </a:r>
          </a:p>
          <a:p>
            <a:pPr>
              <a:buClr>
                <a:srgbClr val="AF002A"/>
              </a:buClr>
              <a:buSzPct val="65000"/>
              <a:defRPr/>
            </a:pP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Clr>
                <a:srgbClr val="AF002A"/>
              </a:buClr>
              <a:buSzPct val="65000"/>
              <a:defRPr/>
            </a:pPr>
            <a:r>
              <a:rPr 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 you need more training, or do you need to work on your interview skills?</a:t>
            </a:r>
            <a:endParaRPr 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CDAFA-8CC1-A3D4-FF0D-755B80AC3B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1747525"/>
            <a:ext cx="6743700" cy="1224311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Pediatric tools, Medical Surgical tools, Maternity Tools </a:t>
            </a:r>
            <a:endParaRPr lang="en-US" sz="1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7C8E51-37AB-EC2C-905C-D6CAE1AC0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6463" y="3915907"/>
            <a:ext cx="3537743" cy="463862"/>
          </a:xfrm>
        </p:spPr>
        <p:txBody>
          <a:bodyPr/>
          <a:lstStyle/>
          <a:p>
            <a:r>
              <a:rPr lang="en-US" dirty="0"/>
              <a:t>Etik </a:t>
            </a:r>
            <a:r>
              <a:rPr lang="en-US" dirty="0" err="1"/>
              <a:t>Pratiwi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6C5BAD-D5DE-422A-01EB-D2C244A722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99" t="12644" r="9625" b="19191"/>
          <a:stretch/>
        </p:blipFill>
        <p:spPr>
          <a:xfrm>
            <a:off x="467590" y="3197802"/>
            <a:ext cx="4301837" cy="236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448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40CF4-A3A7-B962-7EB4-FAADA1DD7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Equipment and Supply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C3DD9-87B3-56FD-A8A1-8103243AC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Obtaining basic common assessments and performing common procedures requires and added dimension of </a:t>
            </a:r>
            <a:r>
              <a:rPr lang="en-US" dirty="0" err="1"/>
              <a:t>thougt</a:t>
            </a:r>
            <a:r>
              <a:rPr lang="en-US" dirty="0"/>
              <a:t> and availability of appropriate equipment and supplies that are suitable for the pediatric patient. </a:t>
            </a:r>
          </a:p>
          <a:p>
            <a:r>
              <a:rPr lang="en-US" dirty="0"/>
              <a:t>The </a:t>
            </a:r>
            <a:r>
              <a:rPr lang="en-US" dirty="0" err="1"/>
              <a:t>Registerd</a:t>
            </a:r>
            <a:r>
              <a:rPr lang="en-US" dirty="0"/>
              <a:t> Nurse for Pediatric patients will be able to </a:t>
            </a:r>
            <a:r>
              <a:rPr lang="en-US" dirty="0" err="1"/>
              <a:t>identifiy</a:t>
            </a:r>
            <a:r>
              <a:rPr lang="en-US" dirty="0"/>
              <a:t> and determine equipment for basic pediatric assessment and care continent upon age , weight and physical limitation </a:t>
            </a:r>
          </a:p>
        </p:txBody>
      </p:sp>
    </p:spTree>
    <p:extLst>
      <p:ext uri="{BB962C8B-B14F-4D97-AF65-F5344CB8AC3E}">
        <p14:creationId xmlns:p14="http://schemas.microsoft.com/office/powerpoint/2010/main" val="22403584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A0319-C33E-248C-7FF0-77FCBD479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Adverse outcome include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CD180-802F-CA34-FA32-E98C85CE7E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85763" indent="-385763">
              <a:buAutoNum type="arabicPeriod"/>
            </a:pPr>
            <a:r>
              <a:rPr lang="en-US" dirty="0"/>
              <a:t>Medication Calculation errors</a:t>
            </a:r>
          </a:p>
          <a:p>
            <a:pPr marL="385763" indent="-385763">
              <a:buAutoNum type="arabicPeriod"/>
            </a:pPr>
            <a:r>
              <a:rPr lang="en-US" dirty="0"/>
              <a:t>Vital Sign Measurements errors</a:t>
            </a:r>
          </a:p>
          <a:p>
            <a:pPr marL="385763" indent="-385763">
              <a:buAutoNum type="arabicPeriod"/>
            </a:pPr>
            <a:r>
              <a:rPr lang="en-US" dirty="0"/>
              <a:t>Potential Physical harm to the Pediatric patient (tracheal injury due to oversized airway ) </a:t>
            </a:r>
          </a:p>
        </p:txBody>
      </p:sp>
    </p:spTree>
    <p:extLst>
      <p:ext uri="{BB962C8B-B14F-4D97-AF65-F5344CB8AC3E}">
        <p14:creationId xmlns:p14="http://schemas.microsoft.com/office/powerpoint/2010/main" val="151241703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F6AB3-1CF5-A783-CA8F-FCB2B8998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Pediatric Emergency Equipment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725D0-A336-38E3-0651-73DDF51BD3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Commonly used pediatric drugs available with dosing reference for </a:t>
            </a:r>
            <a:r>
              <a:rPr lang="en-US" sz="1800" dirty="0" err="1"/>
              <a:t>weigth</a:t>
            </a:r>
            <a:r>
              <a:rPr lang="en-US" sz="1800" dirty="0"/>
              <a:t> </a:t>
            </a:r>
          </a:p>
          <a:p>
            <a:r>
              <a:rPr lang="en-US" sz="1800" dirty="0"/>
              <a:t>Size –appropriate backboard </a:t>
            </a:r>
          </a:p>
          <a:p>
            <a:r>
              <a:rPr lang="en-US" sz="1800" dirty="0"/>
              <a:t>Cardiac </a:t>
            </a:r>
            <a:r>
              <a:rPr lang="en-US" sz="1800" dirty="0" err="1"/>
              <a:t>defribilator</a:t>
            </a:r>
            <a:r>
              <a:rPr lang="en-US" sz="1800" dirty="0"/>
              <a:t> design for pediatric use , appropriate joules and pads </a:t>
            </a:r>
          </a:p>
        </p:txBody>
      </p:sp>
    </p:spTree>
    <p:extLst>
      <p:ext uri="{BB962C8B-B14F-4D97-AF65-F5344CB8AC3E}">
        <p14:creationId xmlns:p14="http://schemas.microsoft.com/office/powerpoint/2010/main" val="317988041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E012A-D939-2D09-1DAD-604424E24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Height, Length and Weight measurement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DE75B-4C41-808F-0349-D4ED6136C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85763" indent="-385763">
              <a:buAutoNum type="arabicPeriod"/>
            </a:pPr>
            <a:r>
              <a:rPr lang="en-US" sz="2100" dirty="0"/>
              <a:t>Standing Scale (with </a:t>
            </a:r>
            <a:r>
              <a:rPr lang="en-US" sz="2100" dirty="0" err="1"/>
              <a:t>measureing</a:t>
            </a:r>
            <a:r>
              <a:rPr lang="en-US" sz="2100" dirty="0"/>
              <a:t> bar)</a:t>
            </a:r>
          </a:p>
          <a:p>
            <a:pPr marL="385763" indent="-385763">
              <a:buAutoNum type="arabicPeriod"/>
            </a:pPr>
            <a:r>
              <a:rPr lang="en-US" sz="2100" dirty="0"/>
              <a:t>Bed Scale </a:t>
            </a:r>
          </a:p>
          <a:p>
            <a:pPr marL="385763" indent="-385763">
              <a:buAutoNum type="arabicPeriod"/>
            </a:pPr>
            <a:r>
              <a:rPr lang="en-US" sz="2100" dirty="0"/>
              <a:t>Infant Scale </a:t>
            </a:r>
          </a:p>
        </p:txBody>
      </p:sp>
    </p:spTree>
    <p:extLst>
      <p:ext uri="{BB962C8B-B14F-4D97-AF65-F5344CB8AC3E}">
        <p14:creationId xmlns:p14="http://schemas.microsoft.com/office/powerpoint/2010/main" val="13116849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33F7A-205C-1824-7961-8E7822842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Vital Sign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FA707-1398-219E-9C8A-9382E7446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Thermometer </a:t>
            </a:r>
          </a:p>
          <a:p>
            <a:r>
              <a:rPr lang="en-US" sz="1800" dirty="0"/>
              <a:t>Infant, Pediatric, and Adult </a:t>
            </a:r>
            <a:r>
              <a:rPr lang="en-US" sz="1800" dirty="0" err="1"/>
              <a:t>Stetoscope</a:t>
            </a:r>
            <a:r>
              <a:rPr lang="en-US" sz="1800" dirty="0"/>
              <a:t>, or Pediatric </a:t>
            </a:r>
            <a:r>
              <a:rPr lang="en-US" sz="1800" dirty="0" err="1"/>
              <a:t>Stetoscope</a:t>
            </a:r>
            <a:endParaRPr lang="en-US" sz="1800" dirty="0"/>
          </a:p>
          <a:p>
            <a:r>
              <a:rPr lang="en-US" sz="1800" dirty="0"/>
              <a:t>Penlight </a:t>
            </a:r>
          </a:p>
          <a:p>
            <a:r>
              <a:rPr lang="en-US" sz="1800" dirty="0"/>
              <a:t>Appropriate pulse oximetry probes (infant, child, and adult) </a:t>
            </a:r>
          </a:p>
        </p:txBody>
      </p:sp>
    </p:spTree>
    <p:extLst>
      <p:ext uri="{BB962C8B-B14F-4D97-AF65-F5344CB8AC3E}">
        <p14:creationId xmlns:p14="http://schemas.microsoft.com/office/powerpoint/2010/main" val="339612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BEE70-859A-0B0F-3AF7-8F10AD864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Pressure Cuffs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B2B3E8-F289-1FB6-3BE7-C2F8A2066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Child : cuff Should cover approximately 2/3 upper </a:t>
            </a:r>
            <a:r>
              <a:rPr lang="en-US" sz="1800" dirty="0" err="1"/>
              <a:t>armn</a:t>
            </a:r>
            <a:r>
              <a:rPr lang="en-US" sz="1800" dirty="0"/>
              <a:t> or thigh</a:t>
            </a:r>
          </a:p>
          <a:p>
            <a:r>
              <a:rPr lang="en-US" sz="1800" dirty="0"/>
              <a:t>Adult : width of bladder should be roughly 40 % the circumference of the arm and length of the bladder should cover about 80 % of the circumference of the arm. </a:t>
            </a:r>
          </a:p>
        </p:txBody>
      </p:sp>
    </p:spTree>
    <p:extLst>
      <p:ext uri="{BB962C8B-B14F-4D97-AF65-F5344CB8AC3E}">
        <p14:creationId xmlns:p14="http://schemas.microsoft.com/office/powerpoint/2010/main" val="26376429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44C3E-3453-7336-03D3-BEED61A35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IV Catheters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5131C-A991-1B17-0B21-0F5356FA7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16 -24 gauge catheters (most common 22-24 g) </a:t>
            </a:r>
          </a:p>
          <a:p>
            <a:r>
              <a:rPr lang="en-US" dirty="0"/>
              <a:t>IO needles ( 18 g for infants , 15 -16 g fore young children , 12 g for older children) </a:t>
            </a:r>
          </a:p>
          <a:p>
            <a:r>
              <a:rPr lang="en-US" dirty="0"/>
              <a:t>Use appropriate items for extremity warming (chemical pack woman and warm blanket) </a:t>
            </a:r>
          </a:p>
        </p:txBody>
      </p:sp>
    </p:spTree>
    <p:extLst>
      <p:ext uri="{BB962C8B-B14F-4D97-AF65-F5344CB8AC3E}">
        <p14:creationId xmlns:p14="http://schemas.microsoft.com/office/powerpoint/2010/main" val="1397529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D7650-9E98-3913-D355-7C3E28888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hometown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F58C4-F68E-A320-0074-D06742C50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7175" indent="-257175" algn="just">
              <a:lnSpc>
                <a:spcPct val="15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What’s your hometown and where is it?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Is it a big or small place?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What’s your hometown like? /tell me about your hometown.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How long have you been living there?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Is there anything you like/dislike about your hometown?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Do you often visit your hometown?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Has your hometown changed much since you were a child?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Are there any changes you would like to make in your hometown?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3503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10DD7-B8ED-C7D0-4DF7-54FA4C308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Phlebotomy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11904-41E1-4AD2-0DC3-293AF82BDB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500" dirty="0"/>
              <a:t>Use appropriate blood sparing tubes </a:t>
            </a:r>
          </a:p>
          <a:p>
            <a:r>
              <a:rPr lang="en-US" sz="1500" dirty="0"/>
              <a:t>Butterfly catheters 23 -2 g</a:t>
            </a:r>
          </a:p>
          <a:p>
            <a:r>
              <a:rPr lang="en-US" sz="1500" dirty="0"/>
              <a:t>Umbilical vein </a:t>
            </a:r>
            <a:r>
              <a:rPr lang="en-US" sz="1500" dirty="0" err="1"/>
              <a:t>cateters</a:t>
            </a:r>
            <a:r>
              <a:rPr lang="en-US" sz="1500" dirty="0"/>
              <a:t> </a:t>
            </a:r>
          </a:p>
          <a:p>
            <a:r>
              <a:rPr lang="en-US" sz="1500" dirty="0"/>
              <a:t>Central venous  size 6 -12 Fr</a:t>
            </a:r>
          </a:p>
          <a:p>
            <a:r>
              <a:rPr lang="en-US" sz="1500" dirty="0"/>
              <a:t>Blood /Fluid warmer </a:t>
            </a:r>
          </a:p>
        </p:txBody>
      </p:sp>
    </p:spTree>
    <p:extLst>
      <p:ext uri="{BB962C8B-B14F-4D97-AF65-F5344CB8AC3E}">
        <p14:creationId xmlns:p14="http://schemas.microsoft.com/office/powerpoint/2010/main" val="2868751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61F07E-F98F-D05D-33E8-4285641F3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07" t="6951" r="8568" b="18014"/>
          <a:stretch/>
        </p:blipFill>
        <p:spPr>
          <a:xfrm>
            <a:off x="955130" y="1397578"/>
            <a:ext cx="7233741" cy="3584864"/>
          </a:xfrm>
        </p:spPr>
      </p:pic>
    </p:spTree>
    <p:extLst>
      <p:ext uri="{BB962C8B-B14F-4D97-AF65-F5344CB8AC3E}">
        <p14:creationId xmlns:p14="http://schemas.microsoft.com/office/powerpoint/2010/main" val="4545309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E5FDCFD-A6C7-3029-9FF7-96B5D4B72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184" t="8879" r="16002" b="7717"/>
          <a:stretch/>
        </p:blipFill>
        <p:spPr>
          <a:xfrm>
            <a:off x="1028700" y="1179368"/>
            <a:ext cx="6754091" cy="429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844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F954AC-1E68-8E11-D26E-6293D0DD2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56" t="7844" r="11078" b="8189"/>
          <a:stretch/>
        </p:blipFill>
        <p:spPr>
          <a:xfrm>
            <a:off x="1184564" y="1439142"/>
            <a:ext cx="7034645" cy="4007617"/>
          </a:xfrm>
        </p:spPr>
      </p:pic>
    </p:spTree>
    <p:extLst>
      <p:ext uri="{BB962C8B-B14F-4D97-AF65-F5344CB8AC3E}">
        <p14:creationId xmlns:p14="http://schemas.microsoft.com/office/powerpoint/2010/main" val="35218202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EBD465-434E-9E6A-80CC-C6A0E7E9C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58" t="8291" r="15849" b="7295"/>
          <a:stretch/>
        </p:blipFill>
        <p:spPr>
          <a:xfrm>
            <a:off x="665019" y="1189759"/>
            <a:ext cx="7681520" cy="469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241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BE26CF-737A-882D-B3C7-6C6E61C01F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063" t="8169" r="17806" b="4236"/>
          <a:stretch/>
        </p:blipFill>
        <p:spPr>
          <a:xfrm>
            <a:off x="768928" y="1171469"/>
            <a:ext cx="7606145" cy="451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263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84F3DC9-65AC-D6BB-8B00-DE173137F6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078" t="9630" r="17858" b="13101"/>
          <a:stretch/>
        </p:blipFill>
        <p:spPr>
          <a:xfrm>
            <a:off x="1392382" y="1615786"/>
            <a:ext cx="6442364" cy="393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069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C05279-DEBC-C61A-0FF9-4D6D95A47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13" t="7844" r="19364" b="12208"/>
          <a:stretch/>
        </p:blipFill>
        <p:spPr>
          <a:xfrm>
            <a:off x="415637" y="1335232"/>
            <a:ext cx="8260772" cy="43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669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5AA79-0935-9E59-B8D3-D920C48E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1" y="1112555"/>
            <a:ext cx="5797296" cy="891540"/>
          </a:xfrm>
        </p:spPr>
        <p:txBody>
          <a:bodyPr/>
          <a:lstStyle/>
          <a:p>
            <a:r>
              <a:rPr lang="en-US" dirty="0"/>
              <a:t>Maternity tools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42EFF2-B88C-2F27-8AE1-4542FD5A4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18" t="18117" r="27902" b="148"/>
          <a:stretch/>
        </p:blipFill>
        <p:spPr>
          <a:xfrm>
            <a:off x="1673352" y="2472309"/>
            <a:ext cx="6031300" cy="3273137"/>
          </a:xfrm>
        </p:spPr>
      </p:pic>
    </p:spTree>
    <p:extLst>
      <p:ext uri="{BB962C8B-B14F-4D97-AF65-F5344CB8AC3E}">
        <p14:creationId xmlns:p14="http://schemas.microsoft.com/office/powerpoint/2010/main" val="15175098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F44FC-69A5-9AA5-490D-0B9845DD7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Speculum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D45269-51F5-2BA3-1188-0112A69A1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64" t="10076" r="24889" b="1043"/>
          <a:stretch/>
        </p:blipFill>
        <p:spPr>
          <a:xfrm>
            <a:off x="1974274" y="2539595"/>
            <a:ext cx="5091545" cy="3242947"/>
          </a:xfrm>
        </p:spPr>
      </p:pic>
    </p:spTree>
    <p:extLst>
      <p:ext uri="{BB962C8B-B14F-4D97-AF65-F5344CB8AC3E}">
        <p14:creationId xmlns:p14="http://schemas.microsoft.com/office/powerpoint/2010/main" val="960406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80E43-337E-057A-3A01-CC32410C5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68978"/>
            <a:ext cx="7886700" cy="4320995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1500" b="1" dirty="0">
                <a:latin typeface="Arial" panose="020B0604020202020204" pitchFamily="34" charset="0"/>
                <a:ea typeface="Arial" panose="020B0604020202020204" pitchFamily="34" charset="0"/>
              </a:rPr>
              <a:t>1. A little-known place = an unknown place to most people/ not famed</a:t>
            </a:r>
            <a:endParaRPr lang="en-ID" sz="15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15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500" dirty="0">
                <a:latin typeface="Arial" panose="020B0604020202020204" pitchFamily="34" charset="0"/>
                <a:ea typeface="Arial" panose="020B0604020202020204" pitchFamily="34" charset="0"/>
              </a:rPr>
              <a:t>: My hometown is a little known place, but the hospitality is very good. </a:t>
            </a:r>
          </a:p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1500" b="1" dirty="0">
                <a:latin typeface="Arial" panose="020B0604020202020204" pitchFamily="34" charset="0"/>
                <a:ea typeface="Arial" panose="020B0604020202020204" pitchFamily="34" charset="0"/>
              </a:rPr>
              <a:t>2. Right in the middle of the city = in the </a:t>
            </a:r>
            <a:r>
              <a:rPr lang="en-ID" sz="1500" b="1" dirty="0" err="1">
                <a:latin typeface="Arial" panose="020B0604020202020204" pitchFamily="34" charset="0"/>
                <a:ea typeface="Arial" panose="020B0604020202020204" pitchFamily="34" charset="0"/>
              </a:rPr>
              <a:t>center</a:t>
            </a:r>
            <a:r>
              <a:rPr lang="en-ID" sz="1500" b="1" dirty="0">
                <a:latin typeface="Arial" panose="020B0604020202020204" pitchFamily="34" charset="0"/>
                <a:ea typeface="Arial" panose="020B0604020202020204" pitchFamily="34" charset="0"/>
              </a:rPr>
              <a:t> of the city</a:t>
            </a:r>
            <a:endParaRPr lang="en-ID" sz="15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15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500" dirty="0">
                <a:latin typeface="Arial" panose="020B0604020202020204" pitchFamily="34" charset="0"/>
                <a:ea typeface="Arial" panose="020B0604020202020204" pitchFamily="34" charset="0"/>
              </a:rPr>
              <a:t>: The post office is right in the middle of the city.</a:t>
            </a:r>
          </a:p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1500" b="1" dirty="0">
                <a:latin typeface="Arial" panose="020B0604020202020204" pitchFamily="34" charset="0"/>
                <a:ea typeface="Arial" panose="020B0604020202020204" pitchFamily="34" charset="0"/>
              </a:rPr>
              <a:t>3. Tucked away = well hidden in a quiet place where very few people go/ hard to find</a:t>
            </a:r>
            <a:endParaRPr lang="en-ID" sz="15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15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500" dirty="0">
                <a:latin typeface="Arial" panose="020B0604020202020204" pitchFamily="34" charset="0"/>
                <a:ea typeface="Arial" panose="020B0604020202020204" pitchFamily="34" charset="0"/>
              </a:rPr>
              <a:t>: the resto is tucked away in the back of the street.</a:t>
            </a:r>
          </a:p>
          <a:p>
            <a:pPr marL="0" indent="0" algn="just">
              <a:lnSpc>
                <a:spcPct val="150000"/>
              </a:lnSpc>
              <a:spcBef>
                <a:spcPts val="450"/>
              </a:spcBef>
              <a:buNone/>
            </a:pPr>
            <a:r>
              <a:rPr lang="en-ID" sz="1500" b="1" dirty="0">
                <a:latin typeface="Arial" panose="020B0604020202020204" pitchFamily="34" charset="0"/>
                <a:ea typeface="Arial" panose="020B0604020202020204" pitchFamily="34" charset="0"/>
              </a:rPr>
              <a:t>4. picturesque view = attractive in appearance, especially in an old-fashioned way</a:t>
            </a:r>
            <a:endParaRPr lang="en-ID" sz="15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algn="just">
              <a:lnSpc>
                <a:spcPct val="150000"/>
              </a:lnSpc>
              <a:spcBef>
                <a:spcPts val="450"/>
              </a:spcBef>
            </a:pPr>
            <a:r>
              <a:rPr lang="en-ID" sz="1500" dirty="0" err="1">
                <a:latin typeface="Arial" panose="020B0604020202020204" pitchFamily="34" charset="0"/>
                <a:ea typeface="Arial" panose="020B0604020202020204" pitchFamily="34" charset="0"/>
              </a:rPr>
              <a:t>E.g</a:t>
            </a:r>
            <a:r>
              <a:rPr lang="en-ID" sz="1500" dirty="0">
                <a:latin typeface="Arial" panose="020B0604020202020204" pitchFamily="34" charset="0"/>
                <a:ea typeface="Arial" panose="020B0604020202020204" pitchFamily="34" charset="0"/>
              </a:rPr>
              <a:t>: Let’s take a photo in front of this picturesque building.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3433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41C51-9567-E72A-2A1B-F19CAA374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Forceps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B193C9-27FE-3393-0EC1-4289F3056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09" t="9184" r="24889" b="150"/>
          <a:stretch/>
        </p:blipFill>
        <p:spPr>
          <a:xfrm>
            <a:off x="1673352" y="2654878"/>
            <a:ext cx="5662630" cy="3210791"/>
          </a:xfrm>
        </p:spPr>
      </p:pic>
    </p:spTree>
    <p:extLst>
      <p:ext uri="{BB962C8B-B14F-4D97-AF65-F5344CB8AC3E}">
        <p14:creationId xmlns:p14="http://schemas.microsoft.com/office/powerpoint/2010/main" val="348090475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CDEE-7DD1-F650-F176-F6ED50CF1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1300215"/>
            <a:ext cx="5797296" cy="891540"/>
          </a:xfrm>
        </p:spPr>
        <p:txBody>
          <a:bodyPr/>
          <a:lstStyle/>
          <a:p>
            <a:r>
              <a:rPr lang="en-US" dirty="0"/>
              <a:t>VACUUM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84DC61-7A70-378E-1A6C-F95127B65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20" t="9183" r="28405" b="1043"/>
          <a:stretch/>
        </p:blipFill>
        <p:spPr>
          <a:xfrm>
            <a:off x="2160271" y="2376840"/>
            <a:ext cx="5060372" cy="3180945"/>
          </a:xfrm>
        </p:spPr>
      </p:pic>
    </p:spTree>
    <p:extLst>
      <p:ext uri="{BB962C8B-B14F-4D97-AF65-F5344CB8AC3E}">
        <p14:creationId xmlns:p14="http://schemas.microsoft.com/office/powerpoint/2010/main" val="3502788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2408D-CC37-F310-EF78-CEADD2154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352" y="1144351"/>
            <a:ext cx="5797296" cy="891540"/>
          </a:xfrm>
        </p:spPr>
        <p:txBody>
          <a:bodyPr/>
          <a:lstStyle/>
          <a:p>
            <a:r>
              <a:rPr lang="en-US" dirty="0"/>
              <a:t>SCISSORS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FAF028-0E05-EDCD-406A-ACAD9B44ED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109" t="9630" r="27149" b="2829"/>
          <a:stretch/>
        </p:blipFill>
        <p:spPr>
          <a:xfrm>
            <a:off x="1818409" y="2114550"/>
            <a:ext cx="5517573" cy="3484673"/>
          </a:xfrm>
        </p:spPr>
      </p:pic>
    </p:spTree>
    <p:extLst>
      <p:ext uri="{BB962C8B-B14F-4D97-AF65-F5344CB8AC3E}">
        <p14:creationId xmlns:p14="http://schemas.microsoft.com/office/powerpoint/2010/main" val="50251133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1F33-B195-9755-AE78-2265316C0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HEMOSTAT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D87FD0-F12F-F054-4A3B-CD7861EB8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62" t="14097" r="27400" b="-4929"/>
          <a:stretch/>
        </p:blipFill>
        <p:spPr>
          <a:xfrm>
            <a:off x="1828800" y="2592532"/>
            <a:ext cx="5641848" cy="315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39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41946-E60A-1E7B-B2CE-9B75AA9C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SPONGE HOLDERS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8F3398-D488-8042-54A8-980F38AA7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862" t="13650" r="24638" b="2382"/>
          <a:stretch/>
        </p:blipFill>
        <p:spPr>
          <a:xfrm>
            <a:off x="2109355" y="2613313"/>
            <a:ext cx="4977245" cy="307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190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A9DBB-171D-F7EC-9C1C-64772F02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SCALPEL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522A66-D4E8-929E-E0E0-38371D19D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20" t="9184" r="26396" b="8189"/>
          <a:stretch/>
        </p:blipFill>
        <p:spPr>
          <a:xfrm>
            <a:off x="1943100" y="2594206"/>
            <a:ext cx="5278582" cy="320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84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68D3B-89E2-8887-E571-4DAC9242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b="1" dirty="0">
                <a:latin typeface="Arial" panose="020B0604020202020204" pitchFamily="34" charset="0"/>
                <a:ea typeface="Arial" panose="020B0604020202020204" pitchFamily="34" charset="0"/>
              </a:rPr>
              <a:t>WEATHER</a:t>
            </a:r>
            <a:br>
              <a:rPr lang="en-ID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D7768-0688-9DE9-FE08-1DDB7B13A3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 algn="just">
              <a:lnSpc>
                <a:spcPct val="150000"/>
              </a:lnSpc>
              <a:spcBef>
                <a:spcPts val="450"/>
              </a:spcBef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What’s the weather like in your country each season?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What type of weather do you like best?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Does the weather ever affect what you do?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Does it rain a lot in your hometown?</a:t>
            </a:r>
          </a:p>
          <a:p>
            <a:pPr marL="257175" indent="-257175" algn="just">
              <a:lnSpc>
                <a:spcPct val="150000"/>
              </a:lnSpc>
              <a:buFont typeface="+mj-lt"/>
              <a:buAutoNum type="arabicPeriod"/>
            </a:pPr>
            <a:r>
              <a:rPr lang="en-ID" sz="1350" dirty="0">
                <a:latin typeface="Arial" panose="020B0604020202020204" pitchFamily="34" charset="0"/>
                <a:ea typeface="Arial" panose="020B0604020202020204" pitchFamily="34" charset="0"/>
              </a:rPr>
              <a:t>Does rain ever affect transportation in your hometown?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480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{ED7E6B18-37A9-DF42-B9CC-B4E5D4F4DCD4}tf10001070</Template>
  <TotalTime>1904</TotalTime>
  <Words>3573</Words>
  <Application>Microsoft Macintosh PowerPoint</Application>
  <PresentationFormat>On-screen Show (4:3)</PresentationFormat>
  <Paragraphs>378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2" baseType="lpstr">
      <vt:lpstr>Arial</vt:lpstr>
      <vt:lpstr>Calibri</vt:lpstr>
      <vt:lpstr>Rockwell</vt:lpstr>
      <vt:lpstr>Rockwell Condensed</vt:lpstr>
      <vt:lpstr>Rockwell Extra Bold</vt:lpstr>
      <vt:lpstr>Wingdings</vt:lpstr>
      <vt:lpstr>Wood Type</vt:lpstr>
      <vt:lpstr>    English for nurse :  Introducing oneself and others,  Greeting to patients   </vt:lpstr>
      <vt:lpstr>  </vt:lpstr>
      <vt:lpstr>VOCABULARY </vt:lpstr>
      <vt:lpstr>PowerPoint Presentation</vt:lpstr>
      <vt:lpstr> HOMETOWN </vt:lpstr>
      <vt:lpstr> VOCABULARY </vt:lpstr>
      <vt:lpstr>hometown</vt:lpstr>
      <vt:lpstr>PowerPoint Presentation</vt:lpstr>
      <vt:lpstr>WEATHER </vt:lpstr>
      <vt:lpstr>VOCABULARY </vt:lpstr>
      <vt:lpstr>SPORTS </vt:lpstr>
      <vt:lpstr>HOBBIES </vt:lpstr>
      <vt:lpstr>VOCABULARY </vt:lpstr>
      <vt:lpstr>BOOKS </vt:lpstr>
      <vt:lpstr>Describe a meal that you made by yourself. </vt:lpstr>
      <vt:lpstr>VOCABULARY: </vt:lpstr>
      <vt:lpstr>PowerPoint Presentation</vt:lpstr>
      <vt:lpstr>Describe something that you would like to succeed in doing in the near future.  </vt:lpstr>
      <vt:lpstr>PowerPoint Presentation</vt:lpstr>
      <vt:lpstr>Describe a film that you have recently seen. </vt:lpstr>
      <vt:lpstr>PART 3: </vt:lpstr>
      <vt:lpstr>Describe what you would do if you received a very large amount of money</vt:lpstr>
      <vt:lpstr>VOCABULARY: </vt:lpstr>
      <vt:lpstr>PowerPoint Presentation</vt:lpstr>
      <vt:lpstr>Greeting to Patients</vt:lpstr>
      <vt:lpstr>Model Dialog </vt:lpstr>
      <vt:lpstr>ANSWER THE QUESTION ABOUT THE DIALOG</vt:lpstr>
      <vt:lpstr>Introduction Ourselves </vt:lpstr>
      <vt:lpstr>PowerPoint Presentation</vt:lpstr>
      <vt:lpstr>PowerPoint Presentation</vt:lpstr>
      <vt:lpstr>Responding Emphatically</vt:lpstr>
      <vt:lpstr>PowerPoint Presentation</vt:lpstr>
      <vt:lpstr>Leaving The Patient</vt:lpstr>
      <vt:lpstr>PowerPoint Presentation</vt:lpstr>
      <vt:lpstr>Job Interviewing for Health Care Provider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Pediatric tools, Medical Surgical tools, Maternity Tools </vt:lpstr>
      <vt:lpstr>Pediatric Equipment and Supply</vt:lpstr>
      <vt:lpstr>Adverse outcome include :</vt:lpstr>
      <vt:lpstr>Pediatric Emergency Equipment </vt:lpstr>
      <vt:lpstr>Height, Length and Weight measurement </vt:lpstr>
      <vt:lpstr>Vital Sign Measurement</vt:lpstr>
      <vt:lpstr>Blood Pressure Cuffs </vt:lpstr>
      <vt:lpstr>IV Catheters </vt:lpstr>
      <vt:lpstr>Phlebotomy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Maternity tools </vt:lpstr>
      <vt:lpstr>Speculum </vt:lpstr>
      <vt:lpstr>Forceps</vt:lpstr>
      <vt:lpstr>VACUUM</vt:lpstr>
      <vt:lpstr>SCISSORS </vt:lpstr>
      <vt:lpstr>HEMOSTAT</vt:lpstr>
      <vt:lpstr>SPONGE HOLDERS</vt:lpstr>
      <vt:lpstr>SCALPEL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Ehrhardt, Kathryn</dc:creator>
  <cp:lastModifiedBy>etik pratiwi</cp:lastModifiedBy>
  <cp:revision>41</cp:revision>
  <cp:lastPrinted>2016-01-04T18:34:28Z</cp:lastPrinted>
  <dcterms:created xsi:type="dcterms:W3CDTF">2001-12-05T09:21:42Z</dcterms:created>
  <dcterms:modified xsi:type="dcterms:W3CDTF">2024-08-26T02:23:05Z</dcterms:modified>
</cp:coreProperties>
</file>