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72" r:id="rId2"/>
    <p:sldId id="287" r:id="rId3"/>
    <p:sldId id="259" r:id="rId4"/>
    <p:sldId id="273" r:id="rId5"/>
    <p:sldId id="274" r:id="rId6"/>
    <p:sldId id="297" r:id="rId7"/>
    <p:sldId id="298" r:id="rId8"/>
    <p:sldId id="275" r:id="rId9"/>
    <p:sldId id="288" r:id="rId10"/>
    <p:sldId id="276" r:id="rId11"/>
    <p:sldId id="289" r:id="rId12"/>
    <p:sldId id="277" r:id="rId13"/>
    <p:sldId id="279" r:id="rId14"/>
    <p:sldId id="290" r:id="rId15"/>
    <p:sldId id="292" r:id="rId16"/>
    <p:sldId id="293" r:id="rId17"/>
    <p:sldId id="280" r:id="rId18"/>
    <p:sldId id="281" r:id="rId19"/>
    <p:sldId id="283" r:id="rId20"/>
    <p:sldId id="285" r:id="rId21"/>
    <p:sldId id="286" r:id="rId22"/>
    <p:sldId id="266" r:id="rId23"/>
    <p:sldId id="268" r:id="rId24"/>
    <p:sldId id="294" r:id="rId25"/>
    <p:sldId id="296" r:id="rId26"/>
    <p:sldId id="267" r:id="rId27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EA0C2"/>
    <a:srgbClr val="FF3300"/>
    <a:srgbClr val="00FFFF"/>
    <a:srgbClr val="00FF00"/>
    <a:srgbClr val="FF3399"/>
    <a:srgbClr val="FF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100B798-868B-49FE-8C78-9E64EA5DA3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90CA494-A162-442B-9CEE-5FBF29DE3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CA494-A162-442B-9CEE-5FBF29DE382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CA494-A162-442B-9CEE-5FBF29DE382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781A-BD1C-4BDF-82EA-9B02FF0E97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://1.bp.blogspot.com/-pR5gsO3hPEc/VF_rbY4lGCI/AAAAAAAAEOg/XT7PTI_OKsk/s1600/background%2Bpower%2Bpoi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2400" y="2438400"/>
            <a:ext cx="6629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dirty="0" err="1" smtClean="0">
                <a:solidFill>
                  <a:srgbClr val="FFFF00"/>
                </a:solidFill>
                <a:latin typeface="Bauhaus 93" pitchFamily="82" charset="0"/>
                <a:cs typeface="Aharoni" pitchFamily="2" charset="-79"/>
              </a:rPr>
              <a:t>Patofisiologi</a:t>
            </a:r>
            <a:endParaRPr lang="en-US" sz="6600" dirty="0">
              <a:solidFill>
                <a:srgbClr val="FFFF00"/>
              </a:solidFill>
              <a:latin typeface="Bauhaus 93" pitchFamily="82" charset="0"/>
              <a:cs typeface="Aharoni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14600"/>
            <a:ext cx="5791200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PROSES EDEMA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096000"/>
            <a:ext cx="6477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  <a:cs typeface="Aharoni" pitchFamily="2" charset="-79"/>
              </a:rPr>
              <a:t>Linda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  <a:cs typeface="Aharoni" pitchFamily="2" charset="-79"/>
              </a:rPr>
              <a:t>Widyarani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  <a:cs typeface="Aharoni" pitchFamily="2" charset="-79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  <a:cs typeface="Aharoni" pitchFamily="2" charset="-79"/>
              </a:rPr>
              <a:t>S.Kep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  <a:cs typeface="Aharoni" pitchFamily="2" charset="-79"/>
              </a:rPr>
              <a:t>., Ns.,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  <a:cs typeface="Aharoni" pitchFamily="2" charset="-79"/>
              </a:rPr>
              <a:t>M.Kep</a:t>
            </a:r>
            <a:endParaRPr lang="en-US" sz="2000" dirty="0">
              <a:solidFill>
                <a:schemeClr val="bg1"/>
              </a:solidFill>
              <a:latin typeface="Impact" pitchFamily="34" charset="0"/>
              <a:cs typeface="Aharoni" pitchFamily="2" charset="-79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533400"/>
            <a:ext cx="1066800" cy="1066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9" name="Elbow Connector 8"/>
          <p:cNvCxnSpPr/>
          <p:nvPr/>
        </p:nvCxnSpPr>
        <p:spPr>
          <a:xfrm>
            <a:off x="609600" y="381000"/>
            <a:ext cx="7848600" cy="5715000"/>
          </a:xfrm>
          <a:prstGeom prst="bentConnector3">
            <a:avLst>
              <a:gd name="adj1" fmla="val 50000"/>
            </a:avLst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4800" y="4953000"/>
            <a:ext cx="1647825" cy="16478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://1.bp.blogspot.com/-pR5gsO3hPEc/VF_rbY4lGCI/AAAAAAAAEOg/XT7PTI_OKsk/s1600/background%2Bpower%2Bpo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2209800"/>
            <a:ext cx="5791200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TEKANAN HIDROSTATIK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267200"/>
            <a:ext cx="5791200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u="sng" dirty="0" smtClean="0">
                <a:solidFill>
                  <a:srgbClr val="00B050"/>
                </a:solidFill>
                <a:latin typeface="Impact" pitchFamily="34" charset="0"/>
                <a:cs typeface="Aharoni" pitchFamily="2" charset="-79"/>
              </a:rPr>
              <a:t>TEKANAN OSMOTIK </a:t>
            </a:r>
          </a:p>
        </p:txBody>
      </p:sp>
      <p:pic>
        <p:nvPicPr>
          <p:cNvPr id="7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2667000"/>
            <a:ext cx="16764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5029200"/>
            <a:ext cx="838200" cy="838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ounded Rectangle 8"/>
          <p:cNvSpPr/>
          <p:nvPr/>
        </p:nvSpPr>
        <p:spPr>
          <a:xfrm>
            <a:off x="0" y="1828800"/>
            <a:ext cx="1752600" cy="762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APA ITU </a:t>
            </a:r>
            <a:endParaRPr lang="en-US" sz="28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0.tqn.com/d/biology/1/S/u/V/capillarymicrocircul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434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0" y="4343400"/>
            <a:ext cx="4419600" cy="2514600"/>
          </a:xfrm>
          <a:prstGeom prst="rect">
            <a:avLst/>
          </a:prstGeom>
          <a:solidFill>
            <a:srgbClr val="FF3399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TEKANAN HIDROSTATIK SEL : </a:t>
            </a:r>
          </a:p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Tekanan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mendorong</a:t>
            </a:r>
            <a:r>
              <a:rPr lang="en-US" u="sng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cairan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keluar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intrasel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menuju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ruang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ekstrasel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. </a:t>
            </a:r>
          </a:p>
          <a:p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4343400"/>
            <a:ext cx="4724400" cy="2514600"/>
          </a:xfrm>
          <a:prstGeom prst="rect">
            <a:avLst/>
          </a:prstGeom>
          <a:solidFill>
            <a:srgbClr val="00B0F0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TEKANAN OSMOTIK SEL : </a:t>
            </a:r>
          </a:p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Tekanan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menarik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cairan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ekstrasel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menuju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intrasel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(</a:t>
            </a: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menahan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cairan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tetap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berada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didalam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sel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). </a:t>
            </a:r>
          </a:p>
          <a:p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0.tqn.com/d/biology/1/S/u/V/capillarymicrocircul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434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0" y="4343400"/>
            <a:ext cx="4419600" cy="2514600"/>
          </a:xfrm>
          <a:prstGeom prst="rect">
            <a:avLst/>
          </a:prstGeom>
          <a:solidFill>
            <a:srgbClr val="FFFF00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TEKANAN HIDROSTATIK PLASMA : </a:t>
            </a:r>
          </a:p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Tekanan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mendorong</a:t>
            </a:r>
            <a:r>
              <a:rPr lang="en-US" u="sng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cairan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keluar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plasma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menuju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ruang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interstitial. </a:t>
            </a:r>
          </a:p>
          <a:p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4343400"/>
            <a:ext cx="4724400" cy="251460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TEKANAN OSMOTIK PLASMA : </a:t>
            </a:r>
          </a:p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Arial Black" pitchFamily="34" charset="0"/>
              <a:cs typeface="Arial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Tekanan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menarik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cairan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ruang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interstitial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menuju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plasma (</a:t>
            </a:r>
            <a:r>
              <a:rPr lang="en-US" u="sng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menahan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cairan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tetap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berada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didalam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 plasma). </a:t>
            </a:r>
          </a:p>
          <a:p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://1.bp.blogspot.com/-pR5gsO3hPEc/VF_rbY4lGCI/AAAAAAAAEOg/XT7PTI_OKsk/s1600/background%2Bpower%2Bpo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2209800"/>
            <a:ext cx="5791200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PENYEBAB </a:t>
            </a:r>
          </a:p>
          <a:p>
            <a:r>
              <a:rPr lang="en-US" sz="54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EDEMA </a:t>
            </a:r>
          </a:p>
        </p:txBody>
      </p:sp>
      <p:pic>
        <p:nvPicPr>
          <p:cNvPr id="7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2514600"/>
            <a:ext cx="16764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1" name="Elbow Connector 10"/>
          <p:cNvCxnSpPr/>
          <p:nvPr/>
        </p:nvCxnSpPr>
        <p:spPr>
          <a:xfrm>
            <a:off x="304800" y="457200"/>
            <a:ext cx="5257800" cy="5105400"/>
          </a:xfrm>
          <a:prstGeom prst="bentConnector3">
            <a:avLst>
              <a:gd name="adj1" fmla="val 50000"/>
            </a:avLst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905000"/>
            <a:ext cx="4343400" cy="1219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1.    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Tekanan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hidrostatik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intrasel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menurun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419600" y="1905000"/>
            <a:ext cx="4724400" cy="1219200"/>
          </a:xfrm>
          <a:prstGeom prst="rect">
            <a:avLst/>
          </a:prstGeom>
          <a:solidFill>
            <a:srgbClr val="0EA0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2.    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Tekanan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tekanan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osmotik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intrasel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meningkat</a:t>
            </a:r>
            <a:endParaRPr lang="en-US" sz="2400" dirty="0" smtClean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304800"/>
            <a:ext cx="83058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PENYEBAB EDEMA INTRASELULAR </a:t>
            </a:r>
          </a:p>
        </p:txBody>
      </p:sp>
      <p:pic>
        <p:nvPicPr>
          <p:cNvPr id="10" name="Picture 9" descr="edema-step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86125"/>
            <a:ext cx="9144000" cy="357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5257800"/>
            <a:ext cx="4114800" cy="1371600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u="sng" dirty="0" err="1" smtClean="0">
                <a:solidFill>
                  <a:schemeClr val="tx1"/>
                </a:solidFill>
                <a:latin typeface="Franklin Gothic Demi" pitchFamily="34" charset="0"/>
              </a:rPr>
              <a:t>Penurunan</a:t>
            </a:r>
            <a:endParaRPr lang="en-US" sz="2800" u="sng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ctr"/>
            <a:r>
              <a:rPr lang="en-US" sz="2800" u="sng" dirty="0" err="1" smtClean="0">
                <a:solidFill>
                  <a:schemeClr val="tx1"/>
                </a:solidFill>
                <a:latin typeface="Franklin Gothic Demi" pitchFamily="34" charset="0"/>
              </a:rPr>
              <a:t>Tekanan</a:t>
            </a:r>
            <a:r>
              <a:rPr lang="en-US" sz="2800" u="sng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r>
              <a:rPr lang="en-US" sz="2800" u="sng" dirty="0" err="1" smtClean="0">
                <a:solidFill>
                  <a:schemeClr val="tx1"/>
                </a:solidFill>
                <a:latin typeface="Franklin Gothic Demi" pitchFamily="34" charset="0"/>
              </a:rPr>
              <a:t>Hidrostatik</a:t>
            </a:r>
            <a:r>
              <a:rPr lang="en-US" sz="2800" u="sng" dirty="0" smtClean="0">
                <a:solidFill>
                  <a:schemeClr val="tx1"/>
                </a:solidFill>
                <a:latin typeface="Franklin Gothic Demi" pitchFamily="34" charset="0"/>
              </a:rPr>
              <a:t>  </a:t>
            </a:r>
            <a:r>
              <a:rPr lang="en-US" sz="2800" u="sng" dirty="0" err="1" smtClean="0">
                <a:solidFill>
                  <a:schemeClr val="tx1"/>
                </a:solidFill>
                <a:latin typeface="Franklin Gothic Demi" pitchFamily="34" charset="0"/>
              </a:rPr>
              <a:t>Sel</a:t>
            </a:r>
            <a:endParaRPr lang="en-US" sz="2800" u="sng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67200" y="5257800"/>
            <a:ext cx="4876800" cy="1371600"/>
          </a:xfrm>
          <a:prstGeom prst="rect">
            <a:avLst/>
          </a:prstGeom>
          <a:solidFill>
            <a:srgbClr val="0EA0C2"/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TIDAK ADA CAIRAN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YG DIDORONG KELUAR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DARI INTRASEL KE EKSTRASEL</a:t>
            </a:r>
            <a:endParaRPr lang="en-US" sz="2400" dirty="0">
              <a:solidFill>
                <a:schemeClr val="tx1"/>
              </a:solidFill>
              <a:latin typeface="Franklin Gothic Demi" pitchFamily="34" charset="0"/>
            </a:endParaRPr>
          </a:p>
        </p:txBody>
      </p:sp>
      <p:pic>
        <p:nvPicPr>
          <p:cNvPr id="7" name="Picture 2" descr="http://0.tqn.com/d/biology/1/S/u/V/capillarymicrocircul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4000" cy="33528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Chevron 12"/>
          <p:cNvSpPr/>
          <p:nvPr/>
        </p:nvSpPr>
        <p:spPr>
          <a:xfrm>
            <a:off x="3962400" y="5562600"/>
            <a:ext cx="533400" cy="6096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4800600"/>
            <a:ext cx="6096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itchFamily="34" charset="0"/>
              </a:rPr>
              <a:t>1</a:t>
            </a:r>
            <a:endParaRPr lang="en-US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Penyakit</a:t>
            </a:r>
            <a:r>
              <a:rPr lang="en-US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hati</a:t>
            </a:r>
            <a:endParaRPr lang="en-US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Kekurangan</a:t>
            </a:r>
            <a:r>
              <a:rPr lang="en-US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protein yang </a:t>
            </a: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berat</a:t>
            </a:r>
            <a:endParaRPr lang="en-US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5257800"/>
            <a:ext cx="4114800" cy="1371600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err="1" smtClean="0">
                <a:solidFill>
                  <a:schemeClr val="tx1"/>
                </a:solidFill>
                <a:latin typeface="Franklin Gothic Demi" pitchFamily="34" charset="0"/>
              </a:rPr>
              <a:t>Peningkatan</a:t>
            </a:r>
            <a:endParaRPr lang="en-US" sz="3200" u="sng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ctr"/>
            <a:r>
              <a:rPr lang="en-US" sz="3200" u="sng" dirty="0" err="1" smtClean="0">
                <a:solidFill>
                  <a:schemeClr val="tx1"/>
                </a:solidFill>
                <a:latin typeface="Franklin Gothic Demi" pitchFamily="34" charset="0"/>
              </a:rPr>
              <a:t>Tekanan</a:t>
            </a:r>
            <a:r>
              <a:rPr lang="en-US" sz="3200" u="sng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r>
              <a:rPr lang="en-US" sz="3200" u="sng" dirty="0" err="1" smtClean="0">
                <a:solidFill>
                  <a:schemeClr val="tx1"/>
                </a:solidFill>
                <a:latin typeface="Franklin Gothic Demi" pitchFamily="34" charset="0"/>
              </a:rPr>
              <a:t>Osmotik</a:t>
            </a:r>
            <a:r>
              <a:rPr lang="en-US" sz="3200" u="sng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r>
              <a:rPr lang="en-US" sz="3200" u="sng" dirty="0" err="1" smtClean="0">
                <a:solidFill>
                  <a:schemeClr val="tx1"/>
                </a:solidFill>
                <a:latin typeface="Franklin Gothic Demi" pitchFamily="34" charset="0"/>
              </a:rPr>
              <a:t>Sel</a:t>
            </a:r>
            <a:r>
              <a:rPr lang="en-US" sz="3200" u="sng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267200" y="5257800"/>
            <a:ext cx="4876800" cy="1371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Franklin Gothic Demi" pitchFamily="34" charset="0"/>
              </a:rPr>
              <a:t>Menahan</a:t>
            </a:r>
            <a:r>
              <a:rPr lang="en-US" sz="3200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Franklin Gothic Demi" pitchFamily="34" charset="0"/>
              </a:rPr>
              <a:t>cairan</a:t>
            </a:r>
            <a:r>
              <a:rPr lang="en-US" sz="3200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Franklin Gothic Demi" pitchFamily="34" charset="0"/>
              </a:rPr>
              <a:t>tetap</a:t>
            </a:r>
            <a:r>
              <a:rPr lang="en-US" sz="3200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Franklin Gothic Demi" pitchFamily="34" charset="0"/>
              </a:rPr>
              <a:t>di</a:t>
            </a:r>
            <a:r>
              <a:rPr lang="en-US" sz="3200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Franklin Gothic Demi" pitchFamily="34" charset="0"/>
              </a:rPr>
              <a:t>dalam</a:t>
            </a:r>
            <a:r>
              <a:rPr lang="en-US" sz="3200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Franklin Gothic Demi" pitchFamily="34" charset="0"/>
              </a:rPr>
              <a:t>sel</a:t>
            </a:r>
            <a:r>
              <a:rPr lang="en-US" sz="3200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endParaRPr lang="en-US" sz="3200" dirty="0">
              <a:solidFill>
                <a:schemeClr val="tx1"/>
              </a:solidFill>
              <a:latin typeface="Franklin Gothic Demi" pitchFamily="34" charset="0"/>
            </a:endParaRPr>
          </a:p>
        </p:txBody>
      </p:sp>
      <p:pic>
        <p:nvPicPr>
          <p:cNvPr id="7" name="Picture 2" descr="http://0.tqn.com/d/biology/1/S/u/V/capillarymicrocircul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4000" cy="33528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Chevron 12"/>
          <p:cNvSpPr/>
          <p:nvPr/>
        </p:nvSpPr>
        <p:spPr>
          <a:xfrm>
            <a:off x="3962400" y="5562600"/>
            <a:ext cx="533400" cy="6096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4800600"/>
            <a:ext cx="6096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itchFamily="34" charset="0"/>
              </a:rPr>
              <a:t>2</a:t>
            </a:r>
            <a:endParaRPr lang="en-US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905000"/>
            <a:ext cx="2971800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1.    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Tekanan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hidrostatik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plasma yang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meningkat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</a:p>
        </p:txBody>
      </p:sp>
      <p:pic>
        <p:nvPicPr>
          <p:cNvPr id="6" name="Content Placeholder 3" descr="ede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6600"/>
            <a:ext cx="9144000" cy="3581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71800" y="1905000"/>
            <a:ext cx="3124200" cy="1219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2.    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Tekanan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osmotik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plasma yang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menurun</a:t>
            </a:r>
            <a:endParaRPr lang="en-US" sz="2400" dirty="0" smtClean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0" y="1905000"/>
            <a:ext cx="3048000" cy="1219200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3.   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Gangguan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aliran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limfe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 </a:t>
            </a:r>
            <a:endParaRPr lang="en-US" sz="2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304800"/>
            <a:ext cx="83058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PENYEBAB EDEMA EKSTRASELULAR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5257800"/>
            <a:ext cx="4114800" cy="1371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Franklin Gothic Demi" pitchFamily="34" charset="0"/>
              </a:rPr>
              <a:t>Peningkatan</a:t>
            </a:r>
            <a:r>
              <a:rPr lang="en-US" sz="2400" u="sng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Franklin Gothic Demi" pitchFamily="34" charset="0"/>
              </a:rPr>
              <a:t>Tekanan</a:t>
            </a:r>
            <a:r>
              <a:rPr lang="en-US" sz="2400" u="sng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Franklin Gothic Demi" pitchFamily="34" charset="0"/>
              </a:rPr>
              <a:t>Hidrostatik</a:t>
            </a:r>
            <a:r>
              <a:rPr lang="en-US" sz="2400" u="sng" dirty="0" smtClean="0">
                <a:solidFill>
                  <a:schemeClr val="tx1"/>
                </a:solidFill>
                <a:latin typeface="Franklin Gothic Demi" pitchFamily="34" charset="0"/>
              </a:rPr>
              <a:t> Plasma </a:t>
            </a:r>
          </a:p>
        </p:txBody>
      </p:sp>
      <p:sp>
        <p:nvSpPr>
          <p:cNvPr id="6" name="Rectangle 5"/>
          <p:cNvSpPr/>
          <p:nvPr/>
        </p:nvSpPr>
        <p:spPr>
          <a:xfrm>
            <a:off x="4267200" y="5257800"/>
            <a:ext cx="4876800" cy="1371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Franklin Gothic Demi" pitchFamily="34" charset="0"/>
              </a:rPr>
              <a:t>CAIRAN DIDORONG KELUAR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Franklin Gothic Demi" pitchFamily="34" charset="0"/>
              </a:rPr>
              <a:t>DARI PLASMA KE RUANG INTERSTITIAL</a:t>
            </a:r>
            <a:endParaRPr lang="en-US" sz="2800" dirty="0">
              <a:solidFill>
                <a:schemeClr val="tx1"/>
              </a:solidFill>
              <a:latin typeface="Franklin Gothic Demi" pitchFamily="34" charset="0"/>
            </a:endParaRPr>
          </a:p>
        </p:txBody>
      </p:sp>
      <p:pic>
        <p:nvPicPr>
          <p:cNvPr id="7" name="Picture 2" descr="http://0.tqn.com/d/biology/1/S/u/V/capillarymicrocircul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4000" cy="33528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Chevron 7"/>
          <p:cNvSpPr/>
          <p:nvPr/>
        </p:nvSpPr>
        <p:spPr>
          <a:xfrm>
            <a:off x="381000" y="457200"/>
            <a:ext cx="914400" cy="9144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1752600" y="457200"/>
            <a:ext cx="914400" cy="9144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2438400" y="457200"/>
            <a:ext cx="914400" cy="9144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1066800" y="457200"/>
            <a:ext cx="914400" cy="9144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3124200" y="457200"/>
            <a:ext cx="914400" cy="914400"/>
          </a:xfrm>
          <a:prstGeom prst="chevr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3962400" y="5562600"/>
            <a:ext cx="533400" cy="6096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4800600"/>
            <a:ext cx="6096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itchFamily="34" charset="0"/>
              </a:rPr>
              <a:t>1</a:t>
            </a:r>
            <a:endParaRPr lang="en-US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Penyakit</a:t>
            </a:r>
            <a:r>
              <a:rPr lang="en-US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hati</a:t>
            </a:r>
            <a:endParaRPr lang="en-US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  <a:p>
            <a:pPr marL="457200" indent="-457200">
              <a:buAutoNum type="alphaLcPeriod"/>
            </a:pP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Kekurangan</a:t>
            </a:r>
            <a:r>
              <a:rPr lang="en-US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protein yang </a:t>
            </a: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berat</a:t>
            </a:r>
            <a:endParaRPr lang="en-US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5257800"/>
            <a:ext cx="4114800" cy="13716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Franklin Gothic Demi" pitchFamily="34" charset="0"/>
              </a:rPr>
              <a:t>Penurunan</a:t>
            </a:r>
            <a:endParaRPr lang="en-US" sz="2400" u="sng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Franklin Gothic Demi" pitchFamily="34" charset="0"/>
              </a:rPr>
              <a:t>Tekanan</a:t>
            </a:r>
            <a:r>
              <a:rPr lang="en-US" sz="2400" u="sng" dirty="0" smtClean="0">
                <a:solidFill>
                  <a:schemeClr val="tx1"/>
                </a:solidFill>
                <a:latin typeface="Franklin Gothic Demi" pitchFamily="34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Franklin Gothic Demi" pitchFamily="34" charset="0"/>
              </a:rPr>
              <a:t>Osmotik</a:t>
            </a:r>
            <a:r>
              <a:rPr lang="en-US" sz="2400" u="sng" dirty="0" smtClean="0">
                <a:solidFill>
                  <a:schemeClr val="tx1"/>
                </a:solidFill>
                <a:latin typeface="Franklin Gothic Demi" pitchFamily="34" charset="0"/>
              </a:rPr>
              <a:t> Plasma </a:t>
            </a:r>
          </a:p>
        </p:txBody>
      </p:sp>
      <p:sp>
        <p:nvSpPr>
          <p:cNvPr id="6" name="Rectangle 5"/>
          <p:cNvSpPr/>
          <p:nvPr/>
        </p:nvSpPr>
        <p:spPr>
          <a:xfrm>
            <a:off x="4267200" y="5257800"/>
            <a:ext cx="4876800" cy="1371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Franklin Gothic Demi" pitchFamily="34" charset="0"/>
              </a:rPr>
              <a:t>TIDAK ADA YG MEMPERTAHANKAN CAIRAN BERADA DI DALAM PLASMA </a:t>
            </a:r>
            <a:endParaRPr lang="en-US" sz="2800" dirty="0">
              <a:solidFill>
                <a:schemeClr val="tx1"/>
              </a:solidFill>
              <a:latin typeface="Franklin Gothic Demi" pitchFamily="34" charset="0"/>
            </a:endParaRPr>
          </a:p>
        </p:txBody>
      </p:sp>
      <p:pic>
        <p:nvPicPr>
          <p:cNvPr id="7" name="Picture 2" descr="http://0.tqn.com/d/biology/1/S/u/V/capillarymicrocircul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9144000" cy="33528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4114800" y="228600"/>
            <a:ext cx="5029200" cy="1371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en-US" sz="2000" dirty="0" smtClean="0">
              <a:solidFill>
                <a:schemeClr val="bg1"/>
              </a:solidFill>
              <a:latin typeface="Franklin Gothic Demi" pitchFamily="34" charset="0"/>
              <a:cs typeface="Arial" pitchFamily="34" charset="0"/>
            </a:endParaRPr>
          </a:p>
          <a:p>
            <a:pPr marL="457200" indent="-457200"/>
            <a:r>
              <a:rPr lang="en-US" sz="2000" dirty="0" err="1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Penurunan</a:t>
            </a:r>
            <a:r>
              <a:rPr lang="en-US" sz="2000" dirty="0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kadar</a:t>
            </a:r>
            <a:r>
              <a:rPr lang="en-US" sz="2000" dirty="0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 ALBUMIN PLASMA o/k : </a:t>
            </a:r>
          </a:p>
          <a:p>
            <a:pPr marL="457200" indent="-457200">
              <a:buAutoNum type="alphaLcPeriod"/>
            </a:pPr>
            <a:r>
              <a:rPr lang="en-US" sz="2000" dirty="0" err="1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Penyakit</a:t>
            </a:r>
            <a:r>
              <a:rPr lang="en-US" sz="2000" dirty="0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hati</a:t>
            </a:r>
            <a:endParaRPr lang="en-US" sz="2000" dirty="0" smtClean="0">
              <a:solidFill>
                <a:schemeClr val="bg1"/>
              </a:solidFill>
              <a:latin typeface="Franklin Gothic Demi" pitchFamily="34" charset="0"/>
              <a:cs typeface="Arial" pitchFamily="34" charset="0"/>
            </a:endParaRPr>
          </a:p>
          <a:p>
            <a:pPr marL="457200" indent="-457200">
              <a:buAutoNum type="alphaLcPeriod"/>
            </a:pPr>
            <a:r>
              <a:rPr lang="en-US" sz="2000" dirty="0" err="1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Kekurangan</a:t>
            </a:r>
            <a:r>
              <a:rPr lang="en-US" sz="2000" dirty="0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 protein yang </a:t>
            </a:r>
            <a:r>
              <a:rPr lang="en-US" sz="2000" dirty="0" err="1" smtClean="0">
                <a:solidFill>
                  <a:schemeClr val="bg1"/>
                </a:solidFill>
                <a:latin typeface="Franklin Gothic Demi" pitchFamily="34" charset="0"/>
                <a:cs typeface="Arial" pitchFamily="34" charset="0"/>
              </a:rPr>
              <a:t>berat</a:t>
            </a:r>
            <a:endParaRPr lang="en-US" sz="2000" dirty="0" smtClean="0">
              <a:solidFill>
                <a:schemeClr val="bg1"/>
              </a:solidFill>
              <a:latin typeface="Franklin Gothic Demi" pitchFamily="34" charset="0"/>
            </a:endParaRPr>
          </a:p>
          <a:p>
            <a:endParaRPr lang="en-US" sz="2000" dirty="0">
              <a:solidFill>
                <a:schemeClr val="tx1"/>
              </a:solidFill>
              <a:latin typeface="Franklin Gothic Demi" pitchFamily="34" charset="0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81000" y="457200"/>
            <a:ext cx="914400" cy="9144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1752600" y="457200"/>
            <a:ext cx="914400" cy="9144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2438400" y="457200"/>
            <a:ext cx="914400" cy="9144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1066800" y="457200"/>
            <a:ext cx="914400" cy="9144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3124200" y="457200"/>
            <a:ext cx="914400" cy="9144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3962400" y="5562600"/>
            <a:ext cx="533400" cy="6096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4800600"/>
            <a:ext cx="609600" cy="9144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itchFamily="34" charset="0"/>
              </a:rPr>
              <a:t>2</a:t>
            </a:r>
            <a:endParaRPr lang="en-US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://1.bp.blogspot.com/-pR5gsO3hPEc/VF_rbY4lGCI/AAAAAAAAEOg/XT7PTI_OKsk/s1600/background%2Bpower%2Bpo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752600"/>
            <a:ext cx="5791200" cy="480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endParaRPr lang="en-US" sz="4000" u="sng" dirty="0" smtClean="0">
              <a:solidFill>
                <a:schemeClr val="tx1"/>
              </a:solidFill>
              <a:latin typeface="Impact" pitchFamily="34" charset="0"/>
              <a:cs typeface="Aharoni" pitchFamily="2" charset="-79"/>
            </a:endParaRPr>
          </a:p>
          <a:p>
            <a:pPr marL="742950" indent="-742950">
              <a:buAutoNum type="arabicPeriod"/>
            </a:pPr>
            <a:r>
              <a:rPr lang="en-US" sz="4000" u="sng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Pengertian</a:t>
            </a:r>
            <a:r>
              <a:rPr lang="en-US" sz="40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Edema</a:t>
            </a:r>
          </a:p>
          <a:p>
            <a:pPr marL="742950" indent="-742950">
              <a:buAutoNum type="arabicPeriod"/>
            </a:pPr>
            <a:r>
              <a:rPr lang="en-US" sz="4000" u="sng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Penyebab</a:t>
            </a:r>
            <a:r>
              <a:rPr lang="en-US" sz="40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Edema </a:t>
            </a:r>
          </a:p>
          <a:p>
            <a:pPr marL="742950" indent="-742950">
              <a:buAutoNum type="arabicPeriod"/>
            </a:pPr>
            <a:r>
              <a:rPr lang="en-US" sz="4000" u="sng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Klasifikasi</a:t>
            </a:r>
            <a:r>
              <a:rPr lang="en-US" sz="40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Edema</a:t>
            </a:r>
          </a:p>
          <a:p>
            <a:pPr marL="742950" indent="-742950">
              <a:buAutoNum type="arabicPeriod"/>
            </a:pPr>
            <a:r>
              <a:rPr lang="en-US" sz="4000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Proses</a:t>
            </a:r>
            <a:r>
              <a:rPr lang="en-US" sz="4000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terjadinya</a:t>
            </a:r>
            <a:r>
              <a:rPr lang="en-US" sz="4000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 Edema</a:t>
            </a:r>
            <a:endParaRPr lang="en-US" sz="4000" u="sng" dirty="0" smtClean="0">
              <a:solidFill>
                <a:schemeClr val="tx1"/>
              </a:solidFill>
              <a:latin typeface="Impact" pitchFamily="34" charset="0"/>
              <a:cs typeface="Aharoni" pitchFamily="2" charset="-79"/>
            </a:endParaRPr>
          </a:p>
          <a:p>
            <a:pPr marL="742950" indent="-742950">
              <a:buAutoNum type="arabicPeriod"/>
            </a:pPr>
            <a:endParaRPr lang="en-US" sz="4000" u="sng" dirty="0" smtClean="0">
              <a:solidFill>
                <a:schemeClr val="tx1"/>
              </a:solidFill>
              <a:latin typeface="Impact" pitchFamily="34" charset="0"/>
              <a:cs typeface="Aharoni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66294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dirty="0" err="1" smtClean="0">
                <a:solidFill>
                  <a:srgbClr val="FFFF00"/>
                </a:solidFill>
                <a:latin typeface="Bauhaus 93" pitchFamily="82" charset="0"/>
                <a:cs typeface="Aharoni" pitchFamily="2" charset="-79"/>
              </a:rPr>
              <a:t>Topik</a:t>
            </a:r>
            <a:r>
              <a:rPr lang="en-US" sz="6600" dirty="0" smtClean="0">
                <a:solidFill>
                  <a:srgbClr val="FFFF00"/>
                </a:solidFill>
                <a:latin typeface="Bauhaus 93" pitchFamily="82" charset="0"/>
                <a:cs typeface="Aharoni" pitchFamily="2" charset="-79"/>
              </a:rPr>
              <a:t> : </a:t>
            </a:r>
            <a:endParaRPr lang="en-US" sz="6600" dirty="0">
              <a:solidFill>
                <a:srgbClr val="FFFF00"/>
              </a:solidFill>
              <a:latin typeface="Bauhaus 93" pitchFamily="82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ttp://1.bp.blogspot.com/-pR5gsO3hPEc/VF_rbY4lGCI/AAAAAAAAEOg/XT7PTI_OKsk/s1600/background%2Bpower%2Bpo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2209800"/>
            <a:ext cx="5791200" cy="259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BERAPAKAH</a:t>
            </a:r>
          </a:p>
          <a:p>
            <a:r>
              <a:rPr lang="en-US" sz="54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KADAR </a:t>
            </a:r>
          </a:p>
          <a:p>
            <a:r>
              <a:rPr lang="en-US" sz="54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ALBUMIN NORMAL</a:t>
            </a:r>
          </a:p>
        </p:txBody>
      </p:sp>
      <p:pic>
        <p:nvPicPr>
          <p:cNvPr id="7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057400"/>
            <a:ext cx="16764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11" name="Elbow Connector 10"/>
          <p:cNvCxnSpPr/>
          <p:nvPr/>
        </p:nvCxnSpPr>
        <p:spPr>
          <a:xfrm>
            <a:off x="762000" y="457200"/>
            <a:ext cx="5257800" cy="5105400"/>
          </a:xfrm>
          <a:prstGeom prst="bentConnector3">
            <a:avLst>
              <a:gd name="adj1" fmla="val 50000"/>
            </a:avLst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5791200"/>
            <a:ext cx="53340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ALBUMIN NORMAL : 3,5 – 5 </a:t>
            </a:r>
            <a:r>
              <a:rPr lang="en-US" sz="2000" dirty="0" err="1" smtClean="0">
                <a:solidFill>
                  <a:schemeClr val="tx1"/>
                </a:solidFill>
                <a:latin typeface="Arial Black" pitchFamily="34" charset="0"/>
              </a:rPr>
              <a:t>gr</a:t>
            </a: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/dl 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2400" y="2895600"/>
            <a:ext cx="8686800" cy="3733800"/>
            <a:chOff x="228600" y="1066800"/>
            <a:chExt cx="8686800" cy="3733800"/>
          </a:xfrm>
        </p:grpSpPr>
        <p:sp>
          <p:nvSpPr>
            <p:cNvPr id="4" name="Rectangle 3"/>
            <p:cNvSpPr/>
            <p:nvPr/>
          </p:nvSpPr>
          <p:spPr>
            <a:xfrm>
              <a:off x="228600" y="2133600"/>
              <a:ext cx="4114800" cy="2667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chemeClr val="tx1"/>
                </a:solidFill>
                <a:latin typeface="Franklin Gothic Demi" pitchFamily="34" charset="0"/>
                <a:cs typeface="Arial" pitchFamily="34" charset="0"/>
              </a:endParaRP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Franklin Gothic Demi" pitchFamily="34" charset="0"/>
                  <a:cs typeface="Arial" pitchFamily="34" charset="0"/>
                </a:rPr>
                <a:t>TERJADINYA OBSTRUKSI </a:t>
              </a: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Franklin Gothic Demi" pitchFamily="34" charset="0"/>
                  <a:cs typeface="Arial" pitchFamily="34" charset="0"/>
                </a:rPr>
                <a:t>DI ALIRAN SALURAN LIMFE MENYEBABKAN CAIRAN TERTIMBUN </a:t>
              </a: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  <a:latin typeface="Franklin Gothic Demi" pitchFamily="34" charset="0"/>
                  <a:cs typeface="Arial" pitchFamily="34" charset="0"/>
                </a:rPr>
                <a:t>DI RUANG INTERSTITIAL. </a:t>
              </a:r>
            </a:p>
            <a:p>
              <a:pPr algn="ctr"/>
              <a:endParaRPr lang="en-US" sz="2800" dirty="0">
                <a:solidFill>
                  <a:schemeClr val="tx1"/>
                </a:solidFill>
                <a:latin typeface="Franklin Gothic Demi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419600" y="2133600"/>
              <a:ext cx="4495800" cy="2667000"/>
            </a:xfrm>
            <a:prstGeom prst="rect">
              <a:avLst/>
            </a:prstGeom>
            <a:solidFill>
              <a:srgbClr val="FF9966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u="sng" dirty="0" smtClean="0">
                  <a:solidFill>
                    <a:schemeClr val="tx1"/>
                  </a:solidFill>
                  <a:latin typeface="Franklin Gothic Demi" pitchFamily="34" charset="0"/>
                </a:rPr>
                <a:t>FUNGSI SALURAN LIMFATIK : </a:t>
              </a:r>
            </a:p>
            <a:p>
              <a:pPr algn="ctr"/>
              <a:endParaRPr lang="en-US" sz="2000" u="sng" dirty="0" smtClean="0">
                <a:solidFill>
                  <a:schemeClr val="tx1"/>
                </a:solidFill>
                <a:latin typeface="Franklin Gothic Demi" pitchFamily="34" charset="0"/>
              </a:endParaRPr>
            </a:p>
            <a:p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Mengalirkan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cairan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dari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ruang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interstitial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ke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plasma, yang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akhirnya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diekskresikan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melalui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ginjal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,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paru-paru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,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feses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,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keringat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dan</a:t>
              </a:r>
              <a:r>
                <a:rPr lang="en-US" sz="2000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sz="2000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kulit</a:t>
              </a:r>
              <a:endParaRPr lang="en-US" sz="2000" dirty="0">
                <a:solidFill>
                  <a:schemeClr val="tx1"/>
                </a:solidFill>
                <a:latin typeface="Franklin Gothic Demi" pitchFamily="34" charset="0"/>
              </a:endParaRPr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28600" y="1066800"/>
              <a:ext cx="8534400" cy="99060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u="sng" dirty="0" smtClean="0">
                  <a:latin typeface="Franklin Gothic Demi" pitchFamily="34" charset="0"/>
                </a:rPr>
                <a:t>ALIRAN LIMFE</a:t>
              </a:r>
              <a:endParaRPr lang="en-US" sz="4000" u="sng" dirty="0">
                <a:latin typeface="Franklin Gothic Demi" pitchFamily="34" charset="0"/>
              </a:endParaRPr>
            </a:p>
          </p:txBody>
        </p:sp>
      </p:grpSp>
      <p:pic>
        <p:nvPicPr>
          <p:cNvPr id="11" name="Picture 2" descr="http://www.100homeremedies.com/wp-content/uploads/2015/04/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819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209800" y="762000"/>
            <a:ext cx="4343400" cy="5638800"/>
          </a:xfrm>
          <a:prstGeom prst="round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09800" y="1676400"/>
            <a:ext cx="434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3429000"/>
            <a:ext cx="434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0" y="4876800"/>
            <a:ext cx="2590800" cy="76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CAIRAN INTRASELULER (28L)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0" y="3505200"/>
            <a:ext cx="2590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MEMBRAN SEL 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0" y="1752600"/>
            <a:ext cx="2590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MEMBRAN KAPILER 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0" y="1066800"/>
            <a:ext cx="25908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PLASMA (3L)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0" y="2362200"/>
            <a:ext cx="25908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CAIRAN INTERSTITIAL (11L) 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Block Arc 11"/>
          <p:cNvSpPr/>
          <p:nvPr/>
        </p:nvSpPr>
        <p:spPr>
          <a:xfrm rot="5400000">
            <a:off x="5334000" y="1295400"/>
            <a:ext cx="2209800" cy="1905000"/>
          </a:xfrm>
          <a:prstGeom prst="blockArc">
            <a:avLst>
              <a:gd name="adj1" fmla="val 10695815"/>
              <a:gd name="adj2" fmla="val 61567"/>
              <a:gd name="adj3" fmla="val 27353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SALURAN LIMFE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19800" y="3048000"/>
            <a:ext cx="609600" cy="1588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5943600" y="1371600"/>
            <a:ext cx="609600" cy="1588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own Arrow 18"/>
          <p:cNvSpPr/>
          <p:nvPr/>
        </p:nvSpPr>
        <p:spPr>
          <a:xfrm>
            <a:off x="5638800" y="152400"/>
            <a:ext cx="838200" cy="838200"/>
          </a:xfrm>
          <a:prstGeom prst="downArrow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 flipV="1">
            <a:off x="2286000" y="152400"/>
            <a:ext cx="838200" cy="838200"/>
          </a:xfrm>
          <a:prstGeom prst="downArrow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24600" y="152400"/>
            <a:ext cx="2057400" cy="381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INTAKE/ASUPAN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" y="609600"/>
            <a:ext cx="2057400" cy="381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OUTPUT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8600" y="1066800"/>
            <a:ext cx="2057400" cy="14478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GINJAL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PARU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FESES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KERINGAT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KULIT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SKEMA PENGATURAN CAIRAN TUBUH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3124200"/>
            <a:ext cx="5638800" cy="914400"/>
          </a:xfrm>
          <a:prstGeom prst="roundRect">
            <a:avLst/>
          </a:prstGeom>
          <a:solidFill>
            <a:srgbClr val="FF3399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ADA PERTANYAAN </a:t>
            </a:r>
            <a:endParaRPr 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6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905000"/>
            <a:ext cx="2562225" cy="25622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8288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1. </a:t>
            </a:r>
            <a:r>
              <a:rPr lang="en-US" sz="3200" dirty="0" err="1" smtClean="0">
                <a:solidFill>
                  <a:schemeClr val="bg1"/>
                </a:solidFill>
                <a:latin typeface="Franklin Gothic Demi" pitchFamily="34" charset="0"/>
              </a:rPr>
              <a:t>Sebutkan</a:t>
            </a:r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Franklin Gothic Demi" pitchFamily="34" charset="0"/>
              </a:rPr>
              <a:t>klasifikasi</a:t>
            </a:r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 edema !</a:t>
            </a:r>
            <a:endParaRPr lang="en-US" sz="3200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6670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2. </a:t>
            </a:r>
            <a:r>
              <a:rPr lang="en-US" sz="3200" dirty="0" err="1" smtClean="0">
                <a:solidFill>
                  <a:srgbClr val="FFFF00"/>
                </a:solidFill>
                <a:latin typeface="Franklin Gothic Demi" pitchFamily="34" charset="0"/>
              </a:rPr>
              <a:t>Jelaskan</a:t>
            </a:r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Franklin Gothic Demi" pitchFamily="34" charset="0"/>
              </a:rPr>
              <a:t>pengertian</a:t>
            </a:r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 edema </a:t>
            </a:r>
            <a:r>
              <a:rPr lang="en-US" sz="3200" dirty="0" err="1" smtClean="0">
                <a:solidFill>
                  <a:srgbClr val="FFFF00"/>
                </a:solidFill>
                <a:latin typeface="Franklin Gothic Demi" pitchFamily="34" charset="0"/>
              </a:rPr>
              <a:t>intraselular</a:t>
            </a:r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 !</a:t>
            </a:r>
            <a:endParaRPr lang="en-US" sz="3200" dirty="0">
              <a:solidFill>
                <a:srgbClr val="FFFF00"/>
              </a:solidFill>
              <a:latin typeface="Franklin Gothic Dem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36576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3. </a:t>
            </a:r>
            <a:r>
              <a:rPr lang="en-US" sz="3200" dirty="0" err="1" smtClean="0">
                <a:solidFill>
                  <a:schemeClr val="bg1"/>
                </a:solidFill>
                <a:latin typeface="Franklin Gothic Demi" pitchFamily="34" charset="0"/>
              </a:rPr>
              <a:t>Jelaskan</a:t>
            </a:r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Franklin Gothic Demi" pitchFamily="34" charset="0"/>
              </a:rPr>
              <a:t>pengertian</a:t>
            </a:r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 edema </a:t>
            </a:r>
            <a:r>
              <a:rPr lang="en-US" sz="3200" dirty="0" err="1" smtClean="0">
                <a:solidFill>
                  <a:schemeClr val="bg1"/>
                </a:solidFill>
                <a:latin typeface="Franklin Gothic Demi" pitchFamily="34" charset="0"/>
              </a:rPr>
              <a:t>ekstraselular</a:t>
            </a:r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 !</a:t>
            </a:r>
            <a:endParaRPr lang="en-US" sz="3200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4958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4. </a:t>
            </a:r>
            <a:r>
              <a:rPr lang="en-US" sz="3200" dirty="0" err="1" smtClean="0">
                <a:solidFill>
                  <a:srgbClr val="FFFF00"/>
                </a:solidFill>
                <a:latin typeface="Franklin Gothic Demi" pitchFamily="34" charset="0"/>
              </a:rPr>
              <a:t>Sebutkan</a:t>
            </a:r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 3 </a:t>
            </a:r>
            <a:r>
              <a:rPr lang="en-US" sz="3200" dirty="0" err="1" smtClean="0">
                <a:solidFill>
                  <a:srgbClr val="FFFF00"/>
                </a:solidFill>
                <a:latin typeface="Franklin Gothic Demi" pitchFamily="34" charset="0"/>
              </a:rPr>
              <a:t>penyebab</a:t>
            </a:r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 edema </a:t>
            </a:r>
            <a:r>
              <a:rPr lang="en-US" sz="3200" dirty="0" err="1" smtClean="0">
                <a:solidFill>
                  <a:srgbClr val="FFFF00"/>
                </a:solidFill>
                <a:latin typeface="Franklin Gothic Demi" pitchFamily="34" charset="0"/>
              </a:rPr>
              <a:t>ekstraselular</a:t>
            </a:r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 !</a:t>
            </a:r>
            <a:endParaRPr lang="en-US" sz="3200" dirty="0">
              <a:solidFill>
                <a:srgbClr val="FFFF00"/>
              </a:solidFill>
              <a:latin typeface="Franklin Gothic Dem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54864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bg1"/>
                </a:solidFill>
                <a:latin typeface="Franklin Gothic Demi" pitchFamily="34" charset="0"/>
              </a:rPr>
              <a:t>5. </a:t>
            </a:r>
            <a:r>
              <a:rPr lang="en-US" sz="2800" dirty="0" err="1" smtClean="0">
                <a:solidFill>
                  <a:schemeClr val="bg1"/>
                </a:solidFill>
                <a:latin typeface="Franklin Gothic Demi" pitchFamily="34" charset="0"/>
              </a:rPr>
              <a:t>Jelaskan</a:t>
            </a:r>
            <a:r>
              <a:rPr lang="en-US" sz="28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Franklin Gothic Demi" pitchFamily="34" charset="0"/>
              </a:rPr>
              <a:t>pengertian</a:t>
            </a:r>
            <a:r>
              <a:rPr lang="en-US" sz="28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Franklin Gothic Demi" pitchFamily="34" charset="0"/>
              </a:rPr>
              <a:t>tekanan</a:t>
            </a:r>
            <a:r>
              <a:rPr lang="en-US" sz="28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Franklin Gothic Demi" pitchFamily="34" charset="0"/>
              </a:rPr>
              <a:t>hidrostatik</a:t>
            </a:r>
            <a:r>
              <a:rPr lang="en-US" sz="2800" dirty="0" smtClean="0">
                <a:solidFill>
                  <a:schemeClr val="bg1"/>
                </a:solidFill>
                <a:latin typeface="Franklin Gothic Demi" pitchFamily="34" charset="0"/>
              </a:rPr>
              <a:t> plasma ! </a:t>
            </a:r>
            <a:endParaRPr lang="en-US" sz="2800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457200"/>
            <a:ext cx="85344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u="sng" dirty="0" err="1" smtClean="0">
                <a:solidFill>
                  <a:srgbClr val="FFFF00"/>
                </a:solidFill>
                <a:latin typeface="Franklin Gothic Demi" pitchFamily="34" charset="0"/>
              </a:rPr>
              <a:t>Tes</a:t>
            </a:r>
            <a:r>
              <a:rPr lang="en-US" sz="8800" u="sng" dirty="0" smtClean="0">
                <a:solidFill>
                  <a:srgbClr val="FFFF00"/>
                </a:solidFill>
                <a:latin typeface="Franklin Gothic Demi" pitchFamily="34" charset="0"/>
              </a:rPr>
              <a:t> </a:t>
            </a:r>
            <a:r>
              <a:rPr lang="en-US" sz="8800" u="sng" dirty="0" err="1" smtClean="0">
                <a:solidFill>
                  <a:srgbClr val="FFFF00"/>
                </a:solidFill>
                <a:latin typeface="Franklin Gothic Demi" pitchFamily="34" charset="0"/>
              </a:rPr>
              <a:t>Adu</a:t>
            </a:r>
            <a:r>
              <a:rPr lang="en-US" sz="8800" u="sng" dirty="0" smtClean="0">
                <a:solidFill>
                  <a:srgbClr val="FFFF00"/>
                </a:solidFill>
                <a:latin typeface="Franklin Gothic Demi" pitchFamily="34" charset="0"/>
              </a:rPr>
              <a:t> </a:t>
            </a:r>
            <a:r>
              <a:rPr lang="en-US" sz="8800" u="sng" dirty="0" err="1" smtClean="0">
                <a:solidFill>
                  <a:srgbClr val="FFFF00"/>
                </a:solidFill>
                <a:latin typeface="Franklin Gothic Demi" pitchFamily="34" charset="0"/>
              </a:rPr>
              <a:t>Cepat</a:t>
            </a:r>
            <a:endParaRPr lang="en-US" sz="8800" u="sng" dirty="0">
              <a:solidFill>
                <a:srgbClr val="FFFF00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EA0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8288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6. </a:t>
            </a:r>
            <a:r>
              <a:rPr lang="en-US" sz="3200" dirty="0" err="1" smtClean="0">
                <a:solidFill>
                  <a:schemeClr val="bg1"/>
                </a:solidFill>
                <a:latin typeface="Franklin Gothic Demi" pitchFamily="34" charset="0"/>
              </a:rPr>
              <a:t>Sebutkan</a:t>
            </a:r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Franklin Gothic Demi" pitchFamily="34" charset="0"/>
              </a:rPr>
              <a:t>pengertian</a:t>
            </a:r>
            <a:r>
              <a:rPr lang="en-US" sz="3200" dirty="0" smtClean="0">
                <a:solidFill>
                  <a:schemeClr val="bg1"/>
                </a:solidFill>
                <a:latin typeface="Franklin Gothic Demi" pitchFamily="34" charset="0"/>
              </a:rPr>
              <a:t> edema !</a:t>
            </a:r>
            <a:endParaRPr lang="en-US" sz="3200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6670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FFFF00"/>
                </a:solidFill>
                <a:latin typeface="Franklin Gothic Demi" pitchFamily="34" charset="0"/>
              </a:rPr>
              <a:t>7. </a:t>
            </a:r>
            <a:r>
              <a:rPr lang="en-US" sz="2800" dirty="0" err="1" smtClean="0">
                <a:solidFill>
                  <a:srgbClr val="FFFF00"/>
                </a:solidFill>
                <a:latin typeface="Franklin Gothic Demi" pitchFamily="34" charset="0"/>
              </a:rPr>
              <a:t>Jelaskan</a:t>
            </a:r>
            <a:r>
              <a:rPr lang="en-US" sz="2800" dirty="0" smtClean="0">
                <a:solidFill>
                  <a:srgbClr val="FFFF00"/>
                </a:solidFill>
                <a:latin typeface="Franklin Gothic Demi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Franklin Gothic Demi" pitchFamily="34" charset="0"/>
              </a:rPr>
              <a:t>pengertian</a:t>
            </a:r>
            <a:r>
              <a:rPr lang="en-US" sz="2800" dirty="0" smtClean="0">
                <a:solidFill>
                  <a:srgbClr val="FFFF00"/>
                </a:solidFill>
                <a:latin typeface="Franklin Gothic Demi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Franklin Gothic Demi" pitchFamily="34" charset="0"/>
              </a:rPr>
              <a:t>tekanan</a:t>
            </a:r>
            <a:r>
              <a:rPr lang="en-US" sz="2800" dirty="0" smtClean="0">
                <a:solidFill>
                  <a:srgbClr val="FFFF00"/>
                </a:solidFill>
                <a:latin typeface="Franklin Gothic Demi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Franklin Gothic Demi" pitchFamily="34" charset="0"/>
              </a:rPr>
              <a:t>osmotik</a:t>
            </a:r>
            <a:r>
              <a:rPr lang="en-US" sz="2800" dirty="0" smtClean="0">
                <a:solidFill>
                  <a:srgbClr val="FFFF00"/>
                </a:solidFill>
                <a:latin typeface="Franklin Gothic Demi" pitchFamily="34" charset="0"/>
              </a:rPr>
              <a:t> plasma !</a:t>
            </a:r>
            <a:endParaRPr lang="en-US" sz="2800" dirty="0">
              <a:solidFill>
                <a:srgbClr val="FFFF00"/>
              </a:solidFill>
              <a:latin typeface="Franklin Gothic Dem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36576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8.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Mengapa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gangguan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aliran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limfe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dpt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menyebabkan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edema ?</a:t>
            </a:r>
            <a:endParaRPr lang="en-US" sz="2400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4958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9. </a:t>
            </a:r>
            <a:r>
              <a:rPr lang="en-US" sz="3200" dirty="0" err="1" smtClean="0">
                <a:solidFill>
                  <a:srgbClr val="FFFF00"/>
                </a:solidFill>
                <a:latin typeface="Franklin Gothic Demi" pitchFamily="34" charset="0"/>
              </a:rPr>
              <a:t>Berapakah</a:t>
            </a:r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Franklin Gothic Demi" pitchFamily="34" charset="0"/>
              </a:rPr>
              <a:t>kadar</a:t>
            </a:r>
            <a:r>
              <a:rPr lang="en-US" sz="3200" dirty="0" smtClean="0">
                <a:solidFill>
                  <a:srgbClr val="FFFF00"/>
                </a:solidFill>
                <a:latin typeface="Franklin Gothic Demi" pitchFamily="34" charset="0"/>
              </a:rPr>
              <a:t> albumin normal ?</a:t>
            </a:r>
            <a:endParaRPr lang="en-US" sz="3200" dirty="0">
              <a:solidFill>
                <a:srgbClr val="FFFF00"/>
              </a:solidFill>
              <a:latin typeface="Franklin Gothic Dem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5486400"/>
            <a:ext cx="8534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10.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Mengapa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hipoalbuminemia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dpt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Franklin Gothic Demi" pitchFamily="34" charset="0"/>
              </a:rPr>
              <a:t>menyebabkan</a:t>
            </a:r>
            <a:r>
              <a:rPr lang="en-US" sz="2400" dirty="0" smtClean="0">
                <a:solidFill>
                  <a:schemeClr val="bg1"/>
                </a:solidFill>
                <a:latin typeface="Franklin Gothic Demi" pitchFamily="34" charset="0"/>
              </a:rPr>
              <a:t> edema ? </a:t>
            </a:r>
            <a:endParaRPr lang="en-US" sz="2400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457200"/>
            <a:ext cx="85344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u="sng" dirty="0" err="1" smtClean="0">
                <a:solidFill>
                  <a:srgbClr val="FFFF00"/>
                </a:solidFill>
                <a:latin typeface="Franklin Gothic Demi" pitchFamily="34" charset="0"/>
              </a:rPr>
              <a:t>Tes</a:t>
            </a:r>
            <a:r>
              <a:rPr lang="en-US" sz="8800" u="sng" dirty="0" smtClean="0">
                <a:solidFill>
                  <a:srgbClr val="FFFF00"/>
                </a:solidFill>
                <a:latin typeface="Franklin Gothic Demi" pitchFamily="34" charset="0"/>
              </a:rPr>
              <a:t> </a:t>
            </a:r>
            <a:r>
              <a:rPr lang="en-US" sz="8800" u="sng" dirty="0" err="1" smtClean="0">
                <a:solidFill>
                  <a:srgbClr val="FFFF00"/>
                </a:solidFill>
                <a:latin typeface="Franklin Gothic Demi" pitchFamily="34" charset="0"/>
              </a:rPr>
              <a:t>Adu</a:t>
            </a:r>
            <a:r>
              <a:rPr lang="en-US" sz="8800" u="sng" dirty="0" smtClean="0">
                <a:solidFill>
                  <a:srgbClr val="FFFF00"/>
                </a:solidFill>
                <a:latin typeface="Franklin Gothic Demi" pitchFamily="34" charset="0"/>
              </a:rPr>
              <a:t> </a:t>
            </a:r>
            <a:r>
              <a:rPr lang="en-US" sz="8800" u="sng" dirty="0" err="1" smtClean="0">
                <a:solidFill>
                  <a:srgbClr val="FFFF00"/>
                </a:solidFill>
                <a:latin typeface="Franklin Gothic Demi" pitchFamily="34" charset="0"/>
              </a:rPr>
              <a:t>Cepat</a:t>
            </a:r>
            <a:endParaRPr lang="en-US" sz="8800" u="sng" dirty="0">
              <a:solidFill>
                <a:srgbClr val="FFFF00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867400"/>
            <a:ext cx="91440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Black" pitchFamily="34" charset="0"/>
              </a:rPr>
              <a:t>TERIMA KASIH</a:t>
            </a:r>
            <a:endParaRPr 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de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2400" y="1524000"/>
            <a:ext cx="5001517" cy="4525963"/>
          </a:xfrm>
        </p:spPr>
      </p:pic>
      <p:pic>
        <p:nvPicPr>
          <p:cNvPr id="5" name="Picture 4" descr="edema-step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685800"/>
            <a:ext cx="4762500" cy="3571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http://www.100homeremedies.com/wp-content/uploads/2015/04/p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3962400"/>
            <a:ext cx="3048000" cy="20383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ounded Rectangle 5"/>
          <p:cNvSpPr/>
          <p:nvPr/>
        </p:nvSpPr>
        <p:spPr>
          <a:xfrm>
            <a:off x="4419600" y="762000"/>
            <a:ext cx="2971800" cy="533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APA ITU EDEMA</a:t>
            </a:r>
            <a:endParaRPr lang="en-US" sz="28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7" name="Picture 2" descr="http://images.gofreedownload.net/red-question-mark-circle-clip-art-843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304800"/>
            <a:ext cx="1371600" cy="1371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cdn2.free-power-point-templates.com/wp-content/uploads/2011/01/916_examp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219200" y="2209800"/>
            <a:ext cx="2895600" cy="320040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>
                <a:solidFill>
                  <a:schemeClr val="tx1"/>
                </a:solidFill>
                <a:latin typeface="Franklin Gothic Medium Cond" pitchFamily="34" charset="0"/>
              </a:rPr>
              <a:t>P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embengkakan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disebabkan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oleh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penimbunan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cairan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jaringan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tubuh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baik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pembengkakan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lokal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maupun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general/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seluruh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tubuh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.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Franklin Gothic Medium Cond" pitchFamily="34" charset="0"/>
              </a:rPr>
              <a:t>(Taber’s Medical Dictionary)</a:t>
            </a:r>
            <a:endParaRPr lang="en-US" sz="16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2209800"/>
            <a:ext cx="3124200" cy="3200400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Tekanan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hidrostatik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plasma/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intrasel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stabil</a:t>
            </a:r>
            <a:endParaRPr lang="en-US" sz="24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Tekanan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tekanan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osmotik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plasma/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intrasel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stabil</a:t>
            </a:r>
            <a:endParaRPr lang="en-US" sz="2400" dirty="0" smtClean="0">
              <a:solidFill>
                <a:schemeClr val="tx1"/>
              </a:solidFill>
              <a:latin typeface="Franklin Gothic Medium Cond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Gangguan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aliran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Franklin Gothic Medium Cond" pitchFamily="34" charset="0"/>
              </a:rPr>
              <a:t>limfe</a:t>
            </a:r>
            <a:r>
              <a:rPr lang="en-US" sz="2400" dirty="0" smtClean="0">
                <a:solidFill>
                  <a:schemeClr val="tx1"/>
                </a:solidFill>
                <a:latin typeface="Franklin Gothic Medium Cond" pitchFamily="34" charset="0"/>
              </a:rPr>
              <a:t>  </a:t>
            </a:r>
            <a:endParaRPr lang="en-US" sz="2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209800"/>
            <a:ext cx="685800" cy="3200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P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E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G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E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R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T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I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A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N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29200" y="2209800"/>
            <a:ext cx="6858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P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E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Y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E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B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A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B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0" y="762000"/>
            <a:ext cx="57912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EDEMA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343400" y="3505200"/>
            <a:ext cx="533400" cy="685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3429000"/>
            <a:ext cx="57912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PROSES EDEMA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657600" y="4876800"/>
            <a:ext cx="2362200" cy="1676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DINAMIKA CAIRAN</a:t>
            </a:r>
            <a:endParaRPr lang="en-US" sz="28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2400" y="4876800"/>
            <a:ext cx="3429000" cy="1676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TEKANAN HIDROSTATIK &amp;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TEKANAN OSMOTIK </a:t>
            </a:r>
            <a:endParaRPr lang="en-US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96000" y="4876800"/>
            <a:ext cx="2819400" cy="1676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Kemampuan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cairan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bergerak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berpindah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satu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ke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lainnya</a:t>
            </a:r>
            <a:endParaRPr lang="en-US" sz="2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2" name="Content Placeholder 3" descr="ede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3428999"/>
          </a:xfrm>
        </p:spPr>
      </p:pic>
      <p:sp>
        <p:nvSpPr>
          <p:cNvPr id="13" name="Chevron 12"/>
          <p:cNvSpPr/>
          <p:nvPr/>
        </p:nvSpPr>
        <p:spPr>
          <a:xfrm>
            <a:off x="5867400" y="5562600"/>
            <a:ext cx="381000" cy="3810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 flipH="1">
            <a:off x="3429000" y="5562600"/>
            <a:ext cx="381000" cy="38100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de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428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953000"/>
            <a:ext cx="9144000" cy="1905000"/>
          </a:xfrm>
          <a:prstGeom prst="rect">
            <a:avLst/>
          </a:prstGeom>
          <a:solidFill>
            <a:srgbClr val="0EA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TEKANAN HIDROSTATIK = TEKANAN OSMOTIK</a:t>
            </a:r>
          </a:p>
          <a:p>
            <a:pPr algn="ctr"/>
            <a:r>
              <a:rPr lang="en-US" sz="40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SEIMBANG 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9144000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KONDISI NORMAL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de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428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953000"/>
            <a:ext cx="9144000" cy="1905000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TEKANAN HIDROSTATIK = TEKANAN OSMOTIK</a:t>
            </a:r>
          </a:p>
          <a:p>
            <a:pPr algn="ctr"/>
            <a:r>
              <a:rPr lang="en-US" sz="40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TIDAK SEIMBANG 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429000"/>
            <a:ext cx="9144000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KONDISI EDEMA 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4763294" y="5600700"/>
            <a:ext cx="3802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4.bp.blogspot.com/_lCqZiiauL-E/TSAOAPMOhCI/AAAAAAAAAG4/QNH9YJNf5oc/s320/1.jpg"/>
          <p:cNvPicPr>
            <a:picLocks noChangeAspect="1" noChangeArrowheads="1"/>
          </p:cNvPicPr>
          <p:nvPr/>
        </p:nvPicPr>
        <p:blipFill>
          <a:blip r:embed="rId2"/>
          <a:srcRect r="30702" b="11111"/>
          <a:stretch>
            <a:fillRect/>
          </a:stretch>
        </p:blipFill>
        <p:spPr bwMode="auto">
          <a:xfrm>
            <a:off x="0" y="1143000"/>
            <a:ext cx="9144000" cy="4977114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ounded Rectangle 4"/>
          <p:cNvSpPr/>
          <p:nvPr/>
        </p:nvSpPr>
        <p:spPr>
          <a:xfrm>
            <a:off x="0" y="6172200"/>
            <a:ext cx="2971800" cy="533400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Franklin Gothic Medium Cond" pitchFamily="34" charset="0"/>
              </a:rPr>
              <a:t>Ruang</a:t>
            </a:r>
            <a:r>
              <a:rPr lang="en-US" sz="28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Franklin Gothic Medium Cond" pitchFamily="34" charset="0"/>
              </a:rPr>
              <a:t>Ekstraseluler</a:t>
            </a:r>
            <a:endParaRPr lang="en-US" sz="28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609600"/>
            <a:ext cx="3048000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Franklin Gothic Medium Cond" pitchFamily="34" charset="0"/>
              </a:rPr>
              <a:t>Ruang</a:t>
            </a:r>
            <a:r>
              <a:rPr lang="en-US" sz="28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Franklin Gothic Medium Cond" pitchFamily="34" charset="0"/>
              </a:rPr>
              <a:t>Intraseluler</a:t>
            </a:r>
            <a:endParaRPr lang="en-US" sz="28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24200" y="6172200"/>
            <a:ext cx="2971800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Franklin Gothic Medium Cond" pitchFamily="34" charset="0"/>
              </a:rPr>
              <a:t>Ruang</a:t>
            </a:r>
            <a:r>
              <a:rPr lang="en-US" sz="2000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Franklin Gothic Medium Cond" pitchFamily="34" charset="0"/>
              </a:rPr>
              <a:t>Ekstraseluler</a:t>
            </a:r>
            <a:r>
              <a:rPr lang="en-US" sz="2000" dirty="0" smtClean="0">
                <a:solidFill>
                  <a:schemeClr val="tx1"/>
                </a:solidFill>
                <a:latin typeface="Franklin Gothic Medium Cond" pitchFamily="34" charset="0"/>
              </a:rPr>
              <a:t> : Plasma </a:t>
            </a:r>
            <a:endParaRPr lang="en-US" sz="20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172200" y="6172200"/>
            <a:ext cx="2971800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Franklin Gothic Medium Cond" pitchFamily="34" charset="0"/>
              </a:rPr>
              <a:t>Ruang</a:t>
            </a:r>
            <a:r>
              <a:rPr lang="en-US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Franklin Gothic Medium Cond" pitchFamily="34" charset="0"/>
              </a:rPr>
              <a:t>Ekstraseluler</a:t>
            </a:r>
            <a:r>
              <a:rPr lang="en-US" dirty="0" smtClean="0">
                <a:solidFill>
                  <a:schemeClr val="tx1"/>
                </a:solidFill>
                <a:latin typeface="Franklin Gothic Medium Cond" pitchFamily="34" charset="0"/>
              </a:rPr>
              <a:t> : </a:t>
            </a:r>
            <a:r>
              <a:rPr lang="en-US" dirty="0" err="1" smtClean="0">
                <a:solidFill>
                  <a:schemeClr val="tx1"/>
                </a:solidFill>
                <a:latin typeface="Franklin Gothic Medium Cond" pitchFamily="34" charset="0"/>
              </a:rPr>
              <a:t>Interstisial</a:t>
            </a:r>
            <a:r>
              <a:rPr lang="en-US" dirty="0" smtClean="0">
                <a:solidFill>
                  <a:schemeClr val="tx1"/>
                </a:solidFill>
                <a:latin typeface="Franklin Gothic Medium Cond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0400" y="0"/>
            <a:ext cx="57912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u="sng" dirty="0" smtClean="0">
                <a:solidFill>
                  <a:schemeClr val="tx1"/>
                </a:solidFill>
                <a:latin typeface="Impact" pitchFamily="34" charset="0"/>
                <a:cs typeface="Aharoni" pitchFamily="2" charset="-79"/>
              </a:rPr>
              <a:t>DISTRIBUSI CAIRAN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819400" y="1143000"/>
            <a:ext cx="2438400" cy="68580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4457700" y="4762500"/>
            <a:ext cx="2057400" cy="106680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6019800" y="5410200"/>
            <a:ext cx="1981200" cy="83820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33400" y="1143000"/>
            <a:ext cx="8001000" cy="5334000"/>
            <a:chOff x="533400" y="457200"/>
            <a:chExt cx="8001000" cy="5334000"/>
          </a:xfrm>
        </p:grpSpPr>
        <p:sp>
          <p:nvSpPr>
            <p:cNvPr id="4" name="Rectangle 3"/>
            <p:cNvSpPr/>
            <p:nvPr/>
          </p:nvSpPr>
          <p:spPr>
            <a:xfrm>
              <a:off x="533400" y="1600200"/>
              <a:ext cx="3276600" cy="32766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u="sng" dirty="0" smtClean="0">
                  <a:solidFill>
                    <a:schemeClr val="tx1"/>
                  </a:solidFill>
                  <a:latin typeface="Franklin Gothic Demi" pitchFamily="34" charset="0"/>
                </a:rPr>
                <a:t>EDEMA INTRASELULAR</a:t>
              </a:r>
            </a:p>
            <a:p>
              <a:pPr algn="ctr"/>
              <a:endParaRPr lang="en-US" sz="2400" u="sng" dirty="0" smtClean="0">
                <a:solidFill>
                  <a:schemeClr val="tx1"/>
                </a:solidFill>
                <a:latin typeface="Franklin Gothic Demi" pitchFamily="34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NONPITTING EDEMA ;</a:t>
              </a:r>
            </a:p>
            <a:p>
              <a:pPr>
                <a:buFont typeface="Wingdings" pitchFamily="2" charset="2"/>
                <a:buChar char="ü"/>
              </a:pP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Tekanan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osmotik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intrasel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meningkat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 &amp;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tekanan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hidrostatik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intrasel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menurun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sehingga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cairan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bergerak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dari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luar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ke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dalam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sel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  </a:t>
              </a:r>
            </a:p>
            <a:p>
              <a:pPr>
                <a:buFont typeface="Wingdings" pitchFamily="2" charset="2"/>
                <a:buChar char="ü"/>
              </a:pP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Penumpukan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cairan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di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intrasel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endParaRPr lang="en-US" dirty="0">
                <a:solidFill>
                  <a:schemeClr val="tx1"/>
                </a:solidFill>
                <a:latin typeface="Franklin Gothic Demi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5257800" y="1600200"/>
              <a:ext cx="3276600" cy="32766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u="sng" dirty="0" smtClean="0">
                  <a:solidFill>
                    <a:schemeClr val="tx1"/>
                  </a:solidFill>
                  <a:latin typeface="Franklin Gothic Demi" pitchFamily="34" charset="0"/>
                </a:rPr>
                <a:t>EDEMA EKSTRASELULAR </a:t>
              </a:r>
            </a:p>
            <a:p>
              <a:pPr algn="ctr"/>
              <a:endParaRPr lang="en-US" sz="2400" u="sng" dirty="0" smtClean="0">
                <a:solidFill>
                  <a:schemeClr val="tx1"/>
                </a:solidFill>
                <a:latin typeface="Franklin Gothic Demi" pitchFamily="34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PITTING EDEMA ;</a:t>
              </a:r>
            </a:p>
            <a:p>
              <a:pPr>
                <a:buFont typeface="Wingdings" pitchFamily="2" charset="2"/>
                <a:buChar char="ü"/>
              </a:pP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Tekanan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osmotik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plasma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menurun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&amp;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tekanan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hidrostatik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plasma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meningkat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sehingga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cairan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bergerak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dari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plasma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ke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ruang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interstisial</a:t>
              </a:r>
              <a:endParaRPr lang="en-US" dirty="0" smtClean="0">
                <a:solidFill>
                  <a:schemeClr val="tx1"/>
                </a:solidFill>
                <a:latin typeface="Franklin Gothic Demi" pitchFamily="34" charset="0"/>
              </a:endParaRPr>
            </a:p>
            <a:p>
              <a:pPr>
                <a:buFont typeface="Wingdings" pitchFamily="2" charset="2"/>
                <a:buChar char="ü"/>
              </a:pP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Penumpukan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cairan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ruang</a:t>
              </a:r>
              <a:r>
                <a:rPr lang="en-US" dirty="0" smtClean="0">
                  <a:solidFill>
                    <a:schemeClr val="tx1"/>
                  </a:solidFill>
                  <a:latin typeface="Franklin Gothic Demi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Franklin Gothic Demi" pitchFamily="34" charset="0"/>
                </a:rPr>
                <a:t>interstisial</a:t>
              </a:r>
              <a:endParaRPr lang="en-US" dirty="0">
                <a:solidFill>
                  <a:schemeClr val="tx1"/>
                </a:solidFill>
                <a:latin typeface="Franklin Gothic Demi" pitchFamily="34" charset="0"/>
              </a:endParaRPr>
            </a:p>
          </p:txBody>
        </p:sp>
        <p:sp>
          <p:nvSpPr>
            <p:cNvPr id="6" name="Isosceles Triangle 5"/>
            <p:cNvSpPr/>
            <p:nvPr/>
          </p:nvSpPr>
          <p:spPr>
            <a:xfrm>
              <a:off x="533400" y="457200"/>
              <a:ext cx="7924800" cy="106680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u="sng" dirty="0" smtClean="0">
                  <a:solidFill>
                    <a:srgbClr val="FFFF00"/>
                  </a:solidFill>
                  <a:latin typeface="Franklin Gothic Demi" pitchFamily="34" charset="0"/>
                </a:rPr>
                <a:t>KLASIFIKASI EDEMA</a:t>
              </a:r>
              <a:endParaRPr lang="en-US" sz="3200" u="sng" dirty="0">
                <a:solidFill>
                  <a:srgbClr val="FFFF00"/>
                </a:solidFill>
                <a:latin typeface="Franklin Gothic Demi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33400" y="4953000"/>
              <a:ext cx="8001000" cy="38100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" y="5410200"/>
              <a:ext cx="8001000" cy="38100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962400" y="1600200"/>
              <a:ext cx="1143000" cy="3276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2281</TotalTime>
  <Words>558</Words>
  <Application>Microsoft Office PowerPoint</Application>
  <PresentationFormat>On-screen Show (4:3)</PresentationFormat>
  <Paragraphs>162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</dc:creator>
  <cp:lastModifiedBy>linda</cp:lastModifiedBy>
  <cp:revision>96</cp:revision>
  <dcterms:created xsi:type="dcterms:W3CDTF">2015-06-01T10:01:08Z</dcterms:created>
  <dcterms:modified xsi:type="dcterms:W3CDTF">2019-06-24T02:16:24Z</dcterms:modified>
</cp:coreProperties>
</file>