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7" r:id="rId3"/>
    <p:sldId id="288" r:id="rId4"/>
    <p:sldId id="289" r:id="rId5"/>
    <p:sldId id="257" r:id="rId6"/>
    <p:sldId id="291" r:id="rId7"/>
    <p:sldId id="293" r:id="rId8"/>
    <p:sldId id="292" r:id="rId9"/>
    <p:sldId id="259" r:id="rId10"/>
    <p:sldId id="260" r:id="rId11"/>
    <p:sldId id="275" r:id="rId12"/>
    <p:sldId id="261" r:id="rId13"/>
    <p:sldId id="262" r:id="rId14"/>
    <p:sldId id="283" r:id="rId15"/>
    <p:sldId id="280" r:id="rId16"/>
    <p:sldId id="284" r:id="rId17"/>
    <p:sldId id="281" r:id="rId18"/>
    <p:sldId id="276" r:id="rId19"/>
    <p:sldId id="274" r:id="rId20"/>
    <p:sldId id="282" r:id="rId21"/>
    <p:sldId id="277" r:id="rId22"/>
    <p:sldId id="273" r:id="rId23"/>
    <p:sldId id="285" r:id="rId24"/>
    <p:sldId id="279" r:id="rId25"/>
    <p:sldId id="268" r:id="rId26"/>
    <p:sldId id="269" r:id="rId27"/>
    <p:sldId id="272" r:id="rId28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CC00"/>
    <a:srgbClr val="66FF33"/>
    <a:srgbClr val="00CC00"/>
    <a:srgbClr val="FF33CC"/>
    <a:srgbClr val="FF6699"/>
    <a:srgbClr val="FF66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A83772-0DFF-4A56-A8BB-D178279F36A2}" type="doc">
      <dgm:prSet loTypeId="urn:microsoft.com/office/officeart/2005/8/layout/bList2#1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185C47-531D-4211-8471-1EA62AD0B58E}">
      <dgm:prSet phldrT="[Text]"/>
      <dgm:spPr/>
      <dgm:t>
        <a:bodyPr/>
        <a:lstStyle/>
        <a:p>
          <a:r>
            <a:rPr lang="en-US" b="1" dirty="0" err="1" smtClean="0">
              <a:latin typeface="Arial" pitchFamily="34" charset="0"/>
              <a:cs typeface="Arial" pitchFamily="34" charset="0"/>
            </a:rPr>
            <a:t>Asidosis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Metabolik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588F4BF1-2C1C-4BEE-AFBD-614367E4F5F0}" type="parTrans" cxnId="{2BD376EB-DEA6-4E2D-AB8E-FA1E5DFF3B1B}">
      <dgm:prSet/>
      <dgm:spPr/>
      <dgm:t>
        <a:bodyPr/>
        <a:lstStyle/>
        <a:p>
          <a:endParaRPr lang="en-US"/>
        </a:p>
      </dgm:t>
    </dgm:pt>
    <dgm:pt modelId="{486B3D02-FF70-479C-AE44-78DA61CD6AAD}" type="sibTrans" cxnId="{2BD376EB-DEA6-4E2D-AB8E-FA1E5DFF3B1B}">
      <dgm:prSet/>
      <dgm:spPr/>
      <dgm:t>
        <a:bodyPr/>
        <a:lstStyle/>
        <a:p>
          <a:endParaRPr lang="en-US"/>
        </a:p>
      </dgm:t>
    </dgm:pt>
    <dgm:pt modelId="{6D2DA7C8-BE2E-4E3F-ADEE-7EB7D04F9C19}">
      <dgm:prSet phldrT="[Text]" custT="1"/>
      <dgm:spPr/>
      <dgm:t>
        <a:bodyPr/>
        <a:lstStyle/>
        <a:p>
          <a:r>
            <a:rPr lang="en-US" sz="14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Asidosis</a:t>
          </a:r>
          <a:r>
            <a:rPr lang="en-U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Respiratorik</a:t>
          </a:r>
          <a:endParaRPr lang="en-US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F7D5CE9-5BBE-427E-A0DF-3BDBCAA332FE}" type="parTrans" cxnId="{934FC77B-6A5F-437E-9EEC-3C6EE2359BB1}">
      <dgm:prSet/>
      <dgm:spPr/>
      <dgm:t>
        <a:bodyPr/>
        <a:lstStyle/>
        <a:p>
          <a:endParaRPr lang="en-US"/>
        </a:p>
      </dgm:t>
    </dgm:pt>
    <dgm:pt modelId="{C0489554-01D1-4C75-99EF-1DF8C2BE6F1F}" type="sibTrans" cxnId="{934FC77B-6A5F-437E-9EEC-3C6EE2359BB1}">
      <dgm:prSet/>
      <dgm:spPr/>
      <dgm:t>
        <a:bodyPr/>
        <a:lstStyle/>
        <a:p>
          <a:endParaRPr lang="en-US"/>
        </a:p>
      </dgm:t>
    </dgm:pt>
    <dgm:pt modelId="{CE63D75C-370C-42FE-9101-5214139D641F}">
      <dgm:prSet phldrT="[Text]"/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Alkalosis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Metabolik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C334F742-E3F0-4F7A-AA1B-C7E4F1092690}" type="parTrans" cxnId="{15D3C7DE-86A0-4DF4-BF72-F53045015383}">
      <dgm:prSet/>
      <dgm:spPr/>
      <dgm:t>
        <a:bodyPr/>
        <a:lstStyle/>
        <a:p>
          <a:endParaRPr lang="en-US"/>
        </a:p>
      </dgm:t>
    </dgm:pt>
    <dgm:pt modelId="{9C3D6DC1-2200-4C33-B4CE-C29031141FF7}" type="sibTrans" cxnId="{15D3C7DE-86A0-4DF4-BF72-F53045015383}">
      <dgm:prSet/>
      <dgm:spPr/>
      <dgm:t>
        <a:bodyPr/>
        <a:lstStyle/>
        <a:p>
          <a:endParaRPr lang="en-US"/>
        </a:p>
      </dgm:t>
    </dgm:pt>
    <dgm:pt modelId="{A135A6FB-2C82-448A-86DF-7BCF8CC903DA}">
      <dgm:prSet/>
      <dgm:spPr/>
      <dgm:t>
        <a:bodyPr/>
        <a:lstStyle/>
        <a:p>
          <a:pPr algn="ctr"/>
          <a:r>
            <a:rPr lang="en-US" dirty="0" smtClean="0">
              <a:latin typeface="Arial" pitchFamily="34" charset="0"/>
              <a:cs typeface="Arial" pitchFamily="34" charset="0"/>
            </a:rPr>
            <a:t>1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D8CAE1F0-D72B-406F-BA6C-48B5455DFDE7}" type="parTrans" cxnId="{CD7BCE80-889C-42C2-B34A-C21FFE0FD8A8}">
      <dgm:prSet/>
      <dgm:spPr/>
    </dgm:pt>
    <dgm:pt modelId="{068F6AD2-C2DD-4400-A91A-CC3EFE0BE396}" type="sibTrans" cxnId="{CD7BCE80-889C-42C2-B34A-C21FFE0FD8A8}">
      <dgm:prSet/>
      <dgm:spPr/>
    </dgm:pt>
    <dgm:pt modelId="{36C18053-2189-4923-8B74-87214747770C}">
      <dgm:prSet/>
      <dgm:spPr/>
      <dgm:t>
        <a:bodyPr/>
        <a:lstStyle/>
        <a:p>
          <a:pPr algn="ctr"/>
          <a:r>
            <a:rPr lang="en-US" dirty="0" smtClean="0">
              <a:latin typeface="Arial" pitchFamily="34" charset="0"/>
              <a:cs typeface="Arial" pitchFamily="34" charset="0"/>
            </a:rPr>
            <a:t>2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F3C972E8-DBD4-40CA-823B-EE97A77362DC}" type="parTrans" cxnId="{E916A335-E4CF-44A1-8F57-0A7AB267A1F6}">
      <dgm:prSet/>
      <dgm:spPr/>
    </dgm:pt>
    <dgm:pt modelId="{2F8E610C-C467-4608-B73D-ECB26E7BAF3A}" type="sibTrans" cxnId="{E916A335-E4CF-44A1-8F57-0A7AB267A1F6}">
      <dgm:prSet/>
      <dgm:spPr/>
    </dgm:pt>
    <dgm:pt modelId="{C4E9A53B-02BA-4629-B6D6-1538F9101ADE}">
      <dgm:prSet custT="1"/>
      <dgm:spPr/>
      <dgm:t>
        <a:bodyPr/>
        <a:lstStyle/>
        <a:p>
          <a:pPr algn="ctr"/>
          <a:r>
            <a:rPr lang="en-US" sz="7200" dirty="0" smtClean="0"/>
            <a:t>3</a:t>
          </a:r>
          <a:endParaRPr lang="en-US" sz="7200" dirty="0"/>
        </a:p>
      </dgm:t>
    </dgm:pt>
    <dgm:pt modelId="{9EA39A1F-A1FD-4D1E-9F98-77F2B64430BD}" type="parTrans" cxnId="{D27A3E17-DCF2-4DCF-84B3-03420B7B7A10}">
      <dgm:prSet/>
      <dgm:spPr/>
    </dgm:pt>
    <dgm:pt modelId="{C6B156E7-F021-4D0E-B7D4-46F7E9990DC0}" type="sibTrans" cxnId="{D27A3E17-DCF2-4DCF-84B3-03420B7B7A10}">
      <dgm:prSet/>
      <dgm:spPr/>
    </dgm:pt>
    <dgm:pt modelId="{10AEC589-8331-4B92-B394-2041F2BD9109}" type="pres">
      <dgm:prSet presAssocID="{5EA83772-0DFF-4A56-A8BB-D178279F36A2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5F8B34-90D2-442B-A1DD-1BA43B95625D}" type="pres">
      <dgm:prSet presAssocID="{7B185C47-531D-4211-8471-1EA62AD0B58E}" presName="compNode" presStyleCnt="0"/>
      <dgm:spPr/>
    </dgm:pt>
    <dgm:pt modelId="{64C9E345-DC3B-4DA8-8A4D-AB3108F92B4F}" type="pres">
      <dgm:prSet presAssocID="{7B185C47-531D-4211-8471-1EA62AD0B58E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F7BCF-38C0-4435-B31E-DAD095A8061B}" type="pres">
      <dgm:prSet presAssocID="{7B185C47-531D-4211-8471-1EA62AD0B58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939C8-144E-4B43-B66C-2394294306AB}" type="pres">
      <dgm:prSet presAssocID="{7B185C47-531D-4211-8471-1EA62AD0B58E}" presName="parentRect" presStyleLbl="alignNode1" presStyleIdx="0" presStyleCnt="3"/>
      <dgm:spPr/>
      <dgm:t>
        <a:bodyPr/>
        <a:lstStyle/>
        <a:p>
          <a:endParaRPr lang="en-US"/>
        </a:p>
      </dgm:t>
    </dgm:pt>
    <dgm:pt modelId="{2BBF032B-FC75-478A-90C4-28359291816F}" type="pres">
      <dgm:prSet presAssocID="{7B185C47-531D-4211-8471-1EA62AD0B58E}" presName="adorn" presStyleLbl="fgAccFollowNod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99678F0-0551-4489-AB06-AE3E63FB8826}" type="pres">
      <dgm:prSet presAssocID="{486B3D02-FF70-479C-AE44-78DA61CD6AA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33E3996-2BA9-4E78-AD54-8A4CF1440D7B}" type="pres">
      <dgm:prSet presAssocID="{6D2DA7C8-BE2E-4E3F-ADEE-7EB7D04F9C19}" presName="compNode" presStyleCnt="0"/>
      <dgm:spPr/>
    </dgm:pt>
    <dgm:pt modelId="{EB1BE27B-3576-4662-99A1-B57E669DAEDC}" type="pres">
      <dgm:prSet presAssocID="{6D2DA7C8-BE2E-4E3F-ADEE-7EB7D04F9C19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B30ED6-0519-42A2-9309-5EA7AE159889}" type="pres">
      <dgm:prSet presAssocID="{6D2DA7C8-BE2E-4E3F-ADEE-7EB7D04F9C1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BE5A7-9B8F-47AB-B5D8-FD86F0340538}" type="pres">
      <dgm:prSet presAssocID="{6D2DA7C8-BE2E-4E3F-ADEE-7EB7D04F9C19}" presName="parentRect" presStyleLbl="alignNode1" presStyleIdx="1" presStyleCnt="3"/>
      <dgm:spPr/>
      <dgm:t>
        <a:bodyPr/>
        <a:lstStyle/>
        <a:p>
          <a:endParaRPr lang="en-US"/>
        </a:p>
      </dgm:t>
    </dgm:pt>
    <dgm:pt modelId="{66E8E3CF-2A49-470F-A3BF-E4A97CC066C8}" type="pres">
      <dgm:prSet presAssocID="{6D2DA7C8-BE2E-4E3F-ADEE-7EB7D04F9C19}" presName="adorn" presStyleLbl="fgAccFollowNod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C94809E-659E-41C6-BBD3-A1843232096D}" type="pres">
      <dgm:prSet presAssocID="{C0489554-01D1-4C75-99EF-1DF8C2BE6F1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A2DFCBE2-AF1C-424D-BE50-FA6BC114F5D5}" type="pres">
      <dgm:prSet presAssocID="{CE63D75C-370C-42FE-9101-5214139D641F}" presName="compNode" presStyleCnt="0"/>
      <dgm:spPr/>
    </dgm:pt>
    <dgm:pt modelId="{896284A0-510C-404E-956F-E8A189189661}" type="pres">
      <dgm:prSet presAssocID="{CE63D75C-370C-42FE-9101-5214139D641F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9ECFFC-473B-48D5-8DE0-EC97E0E2AAE0}" type="pres">
      <dgm:prSet presAssocID="{CE63D75C-370C-42FE-9101-5214139D641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C9F633-B2CF-4387-A477-76825400F1FC}" type="pres">
      <dgm:prSet presAssocID="{CE63D75C-370C-42FE-9101-5214139D641F}" presName="parentRect" presStyleLbl="alignNode1" presStyleIdx="2" presStyleCnt="3"/>
      <dgm:spPr/>
      <dgm:t>
        <a:bodyPr/>
        <a:lstStyle/>
        <a:p>
          <a:endParaRPr lang="en-US"/>
        </a:p>
      </dgm:t>
    </dgm:pt>
    <dgm:pt modelId="{DC205809-0E69-488C-8ABF-548886A044C2}" type="pres">
      <dgm:prSet presAssocID="{CE63D75C-370C-42FE-9101-5214139D641F}" presName="adorn" presStyleLbl="fgAccFollowNod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7B33E2D2-7806-49B9-B06D-08D791C8B3D1}" type="presOf" srcId="{5EA83772-0DFF-4A56-A8BB-D178279F36A2}" destId="{10AEC589-8331-4B92-B394-2041F2BD9109}" srcOrd="0" destOrd="0" presId="urn:microsoft.com/office/officeart/2005/8/layout/bList2#1"/>
    <dgm:cxn modelId="{E916A335-E4CF-44A1-8F57-0A7AB267A1F6}" srcId="{6D2DA7C8-BE2E-4E3F-ADEE-7EB7D04F9C19}" destId="{36C18053-2189-4923-8B74-87214747770C}" srcOrd="0" destOrd="0" parTransId="{F3C972E8-DBD4-40CA-823B-EE97A77362DC}" sibTransId="{2F8E610C-C467-4608-B73D-ECB26E7BAF3A}"/>
    <dgm:cxn modelId="{42ECFC3F-C893-42FE-9B8A-096555F95DC1}" type="presOf" srcId="{36C18053-2189-4923-8B74-87214747770C}" destId="{EB1BE27B-3576-4662-99A1-B57E669DAEDC}" srcOrd="0" destOrd="0" presId="urn:microsoft.com/office/officeart/2005/8/layout/bList2#1"/>
    <dgm:cxn modelId="{4F2C5B39-6A36-4C02-90B0-FCA0AA29A111}" type="presOf" srcId="{6D2DA7C8-BE2E-4E3F-ADEE-7EB7D04F9C19}" destId="{83B30ED6-0519-42A2-9309-5EA7AE159889}" srcOrd="0" destOrd="0" presId="urn:microsoft.com/office/officeart/2005/8/layout/bList2#1"/>
    <dgm:cxn modelId="{1F6E1887-60F1-4599-AB32-D8A415F92FAA}" type="presOf" srcId="{C4E9A53B-02BA-4629-B6D6-1538F9101ADE}" destId="{896284A0-510C-404E-956F-E8A189189661}" srcOrd="0" destOrd="0" presId="urn:microsoft.com/office/officeart/2005/8/layout/bList2#1"/>
    <dgm:cxn modelId="{8635E156-1412-4398-938C-287034ACBFD2}" type="presOf" srcId="{486B3D02-FF70-479C-AE44-78DA61CD6AAD}" destId="{999678F0-0551-4489-AB06-AE3E63FB8826}" srcOrd="0" destOrd="0" presId="urn:microsoft.com/office/officeart/2005/8/layout/bList2#1"/>
    <dgm:cxn modelId="{D89B5E9E-3800-48A8-BFAE-A0DCC10EB69D}" type="presOf" srcId="{CE63D75C-370C-42FE-9101-5214139D641F}" destId="{8CC9F633-B2CF-4387-A477-76825400F1FC}" srcOrd="1" destOrd="0" presId="urn:microsoft.com/office/officeart/2005/8/layout/bList2#1"/>
    <dgm:cxn modelId="{2BD376EB-DEA6-4E2D-AB8E-FA1E5DFF3B1B}" srcId="{5EA83772-0DFF-4A56-A8BB-D178279F36A2}" destId="{7B185C47-531D-4211-8471-1EA62AD0B58E}" srcOrd="0" destOrd="0" parTransId="{588F4BF1-2C1C-4BEE-AFBD-614367E4F5F0}" sibTransId="{486B3D02-FF70-479C-AE44-78DA61CD6AAD}"/>
    <dgm:cxn modelId="{934FC77B-6A5F-437E-9EEC-3C6EE2359BB1}" srcId="{5EA83772-0DFF-4A56-A8BB-D178279F36A2}" destId="{6D2DA7C8-BE2E-4E3F-ADEE-7EB7D04F9C19}" srcOrd="1" destOrd="0" parTransId="{EF7D5CE9-5BBE-427E-A0DF-3BDBCAA332FE}" sibTransId="{C0489554-01D1-4C75-99EF-1DF8C2BE6F1F}"/>
    <dgm:cxn modelId="{15D3C7DE-86A0-4DF4-BF72-F53045015383}" srcId="{5EA83772-0DFF-4A56-A8BB-D178279F36A2}" destId="{CE63D75C-370C-42FE-9101-5214139D641F}" srcOrd="2" destOrd="0" parTransId="{C334F742-E3F0-4F7A-AA1B-C7E4F1092690}" sibTransId="{9C3D6DC1-2200-4C33-B4CE-C29031141FF7}"/>
    <dgm:cxn modelId="{D0F43D6A-612D-4044-BC93-E8FB9159528B}" type="presOf" srcId="{6D2DA7C8-BE2E-4E3F-ADEE-7EB7D04F9C19}" destId="{B7EBE5A7-9B8F-47AB-B5D8-FD86F0340538}" srcOrd="1" destOrd="0" presId="urn:microsoft.com/office/officeart/2005/8/layout/bList2#1"/>
    <dgm:cxn modelId="{AF98ED85-B319-4794-8C79-1960A548F5DF}" type="presOf" srcId="{CE63D75C-370C-42FE-9101-5214139D641F}" destId="{CF9ECFFC-473B-48D5-8DE0-EC97E0E2AAE0}" srcOrd="0" destOrd="0" presId="urn:microsoft.com/office/officeart/2005/8/layout/bList2#1"/>
    <dgm:cxn modelId="{CD7BCE80-889C-42C2-B34A-C21FFE0FD8A8}" srcId="{7B185C47-531D-4211-8471-1EA62AD0B58E}" destId="{A135A6FB-2C82-448A-86DF-7BCF8CC903DA}" srcOrd="0" destOrd="0" parTransId="{D8CAE1F0-D72B-406F-BA6C-48B5455DFDE7}" sibTransId="{068F6AD2-C2DD-4400-A91A-CC3EFE0BE396}"/>
    <dgm:cxn modelId="{D8E738AC-9DF4-4B35-B5AD-F09216C7D184}" type="presOf" srcId="{A135A6FB-2C82-448A-86DF-7BCF8CC903DA}" destId="{64C9E345-DC3B-4DA8-8A4D-AB3108F92B4F}" srcOrd="0" destOrd="0" presId="urn:microsoft.com/office/officeart/2005/8/layout/bList2#1"/>
    <dgm:cxn modelId="{5C87A4FF-5BEB-40F3-8CE3-3894CD163BAE}" type="presOf" srcId="{7B185C47-531D-4211-8471-1EA62AD0B58E}" destId="{395F7BCF-38C0-4435-B31E-DAD095A8061B}" srcOrd="0" destOrd="0" presId="urn:microsoft.com/office/officeart/2005/8/layout/bList2#1"/>
    <dgm:cxn modelId="{B2FBC299-585E-421C-881B-AA0EBCE2B45C}" type="presOf" srcId="{7B185C47-531D-4211-8471-1EA62AD0B58E}" destId="{11F939C8-144E-4B43-B66C-2394294306AB}" srcOrd="1" destOrd="0" presId="urn:microsoft.com/office/officeart/2005/8/layout/bList2#1"/>
    <dgm:cxn modelId="{D2E90DFD-4927-4EF1-ACCF-3F933A423A52}" type="presOf" srcId="{C0489554-01D1-4C75-99EF-1DF8C2BE6F1F}" destId="{AC94809E-659E-41C6-BBD3-A1843232096D}" srcOrd="0" destOrd="0" presId="urn:microsoft.com/office/officeart/2005/8/layout/bList2#1"/>
    <dgm:cxn modelId="{D27A3E17-DCF2-4DCF-84B3-03420B7B7A10}" srcId="{CE63D75C-370C-42FE-9101-5214139D641F}" destId="{C4E9A53B-02BA-4629-B6D6-1538F9101ADE}" srcOrd="0" destOrd="0" parTransId="{9EA39A1F-A1FD-4D1E-9F98-77F2B64430BD}" sibTransId="{C6B156E7-F021-4D0E-B7D4-46F7E9990DC0}"/>
    <dgm:cxn modelId="{65535995-13F5-49CB-9775-DEF18796C3B5}" type="presParOf" srcId="{10AEC589-8331-4B92-B394-2041F2BD9109}" destId="{345F8B34-90D2-442B-A1DD-1BA43B95625D}" srcOrd="0" destOrd="0" presId="urn:microsoft.com/office/officeart/2005/8/layout/bList2#1"/>
    <dgm:cxn modelId="{FD8F5A3C-448B-4B09-A0E1-1F2B5A44C034}" type="presParOf" srcId="{345F8B34-90D2-442B-A1DD-1BA43B95625D}" destId="{64C9E345-DC3B-4DA8-8A4D-AB3108F92B4F}" srcOrd="0" destOrd="0" presId="urn:microsoft.com/office/officeart/2005/8/layout/bList2#1"/>
    <dgm:cxn modelId="{B8015854-A188-47C6-90B9-AC460A09F618}" type="presParOf" srcId="{345F8B34-90D2-442B-A1DD-1BA43B95625D}" destId="{395F7BCF-38C0-4435-B31E-DAD095A8061B}" srcOrd="1" destOrd="0" presId="urn:microsoft.com/office/officeart/2005/8/layout/bList2#1"/>
    <dgm:cxn modelId="{8B5544BF-F62F-4E89-9017-D5A9A27CAC39}" type="presParOf" srcId="{345F8B34-90D2-442B-A1DD-1BA43B95625D}" destId="{11F939C8-144E-4B43-B66C-2394294306AB}" srcOrd="2" destOrd="0" presId="urn:microsoft.com/office/officeart/2005/8/layout/bList2#1"/>
    <dgm:cxn modelId="{08F252CF-7CC0-42EA-86C3-7461C31C3AA7}" type="presParOf" srcId="{345F8B34-90D2-442B-A1DD-1BA43B95625D}" destId="{2BBF032B-FC75-478A-90C4-28359291816F}" srcOrd="3" destOrd="0" presId="urn:microsoft.com/office/officeart/2005/8/layout/bList2#1"/>
    <dgm:cxn modelId="{5981685A-076D-444D-BE53-F1E824A669C4}" type="presParOf" srcId="{10AEC589-8331-4B92-B394-2041F2BD9109}" destId="{999678F0-0551-4489-AB06-AE3E63FB8826}" srcOrd="1" destOrd="0" presId="urn:microsoft.com/office/officeart/2005/8/layout/bList2#1"/>
    <dgm:cxn modelId="{3F679F9C-567F-48C2-B074-7069ED726C23}" type="presParOf" srcId="{10AEC589-8331-4B92-B394-2041F2BD9109}" destId="{F33E3996-2BA9-4E78-AD54-8A4CF1440D7B}" srcOrd="2" destOrd="0" presId="urn:microsoft.com/office/officeart/2005/8/layout/bList2#1"/>
    <dgm:cxn modelId="{CE0231D6-33DD-4989-863B-FAD6CC321698}" type="presParOf" srcId="{F33E3996-2BA9-4E78-AD54-8A4CF1440D7B}" destId="{EB1BE27B-3576-4662-99A1-B57E669DAEDC}" srcOrd="0" destOrd="0" presId="urn:microsoft.com/office/officeart/2005/8/layout/bList2#1"/>
    <dgm:cxn modelId="{97249581-2FEC-491D-B058-9BCE97936F58}" type="presParOf" srcId="{F33E3996-2BA9-4E78-AD54-8A4CF1440D7B}" destId="{83B30ED6-0519-42A2-9309-5EA7AE159889}" srcOrd="1" destOrd="0" presId="urn:microsoft.com/office/officeart/2005/8/layout/bList2#1"/>
    <dgm:cxn modelId="{971C679E-A311-4552-B746-4759A896E8EE}" type="presParOf" srcId="{F33E3996-2BA9-4E78-AD54-8A4CF1440D7B}" destId="{B7EBE5A7-9B8F-47AB-B5D8-FD86F0340538}" srcOrd="2" destOrd="0" presId="urn:microsoft.com/office/officeart/2005/8/layout/bList2#1"/>
    <dgm:cxn modelId="{227A18B7-25C1-48C6-A951-E05E2ED19407}" type="presParOf" srcId="{F33E3996-2BA9-4E78-AD54-8A4CF1440D7B}" destId="{66E8E3CF-2A49-470F-A3BF-E4A97CC066C8}" srcOrd="3" destOrd="0" presId="urn:microsoft.com/office/officeart/2005/8/layout/bList2#1"/>
    <dgm:cxn modelId="{FD1FFAD2-DED9-47C4-B4AE-DABE79265864}" type="presParOf" srcId="{10AEC589-8331-4B92-B394-2041F2BD9109}" destId="{AC94809E-659E-41C6-BBD3-A1843232096D}" srcOrd="3" destOrd="0" presId="urn:microsoft.com/office/officeart/2005/8/layout/bList2#1"/>
    <dgm:cxn modelId="{ACB31139-EBB1-4236-8F6A-A445B2DECDB1}" type="presParOf" srcId="{10AEC589-8331-4B92-B394-2041F2BD9109}" destId="{A2DFCBE2-AF1C-424D-BE50-FA6BC114F5D5}" srcOrd="4" destOrd="0" presId="urn:microsoft.com/office/officeart/2005/8/layout/bList2#1"/>
    <dgm:cxn modelId="{B46084D9-89ED-455B-B81C-C9AD1E213759}" type="presParOf" srcId="{A2DFCBE2-AF1C-424D-BE50-FA6BC114F5D5}" destId="{896284A0-510C-404E-956F-E8A189189661}" srcOrd="0" destOrd="0" presId="urn:microsoft.com/office/officeart/2005/8/layout/bList2#1"/>
    <dgm:cxn modelId="{3865560D-51D9-42DA-B35B-A1A736CDFB14}" type="presParOf" srcId="{A2DFCBE2-AF1C-424D-BE50-FA6BC114F5D5}" destId="{CF9ECFFC-473B-48D5-8DE0-EC97E0E2AAE0}" srcOrd="1" destOrd="0" presId="urn:microsoft.com/office/officeart/2005/8/layout/bList2#1"/>
    <dgm:cxn modelId="{72CE7BB3-BB51-47DC-989F-0348EC0E663B}" type="presParOf" srcId="{A2DFCBE2-AF1C-424D-BE50-FA6BC114F5D5}" destId="{8CC9F633-B2CF-4387-A477-76825400F1FC}" srcOrd="2" destOrd="0" presId="urn:microsoft.com/office/officeart/2005/8/layout/bList2#1"/>
    <dgm:cxn modelId="{6E411570-1072-4003-957F-710CA791841D}" type="presParOf" srcId="{A2DFCBE2-AF1C-424D-BE50-FA6BC114F5D5}" destId="{DC205809-0E69-488C-8ABF-548886A044C2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687D3A-F394-484F-9DE9-C15FF0CD06B4}" type="doc">
      <dgm:prSet loTypeId="urn:microsoft.com/office/officeart/2005/8/layout/process5" loCatId="process" qsTypeId="urn:microsoft.com/office/officeart/2005/8/quickstyle/3d2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468AA70D-92F8-424C-84C1-74142C996D44}">
      <dgm:prSet phldrT="[Text]" custT="1"/>
      <dgm:spPr/>
      <dgm:t>
        <a:bodyPr/>
        <a:lstStyle/>
        <a:p>
          <a:r>
            <a:rPr lang="en-US" sz="2800" b="1" dirty="0" smtClean="0">
              <a:latin typeface="Arial" pitchFamily="34" charset="0"/>
              <a:cs typeface="Arial" pitchFamily="34" charset="0"/>
            </a:rPr>
            <a:t>pH : </a:t>
          </a:r>
        </a:p>
        <a:p>
          <a:r>
            <a:rPr lang="en-US" sz="2800" b="1" dirty="0" smtClean="0">
              <a:latin typeface="Arial" pitchFamily="34" charset="0"/>
              <a:cs typeface="Arial" pitchFamily="34" charset="0"/>
            </a:rPr>
            <a:t>7,35 – 7,45</a:t>
          </a:r>
          <a:endParaRPr lang="en-US" sz="2800" b="1" dirty="0">
            <a:latin typeface="Arial" pitchFamily="34" charset="0"/>
            <a:cs typeface="Arial" pitchFamily="34" charset="0"/>
          </a:endParaRPr>
        </a:p>
      </dgm:t>
    </dgm:pt>
    <dgm:pt modelId="{4A8C8037-34FE-46C7-BCC4-EA8C43A974FC}" type="parTrans" cxnId="{2C84871A-734C-43EB-B18F-A21467050EBD}">
      <dgm:prSet/>
      <dgm:spPr/>
      <dgm:t>
        <a:bodyPr/>
        <a:lstStyle/>
        <a:p>
          <a:endParaRPr lang="en-US"/>
        </a:p>
      </dgm:t>
    </dgm:pt>
    <dgm:pt modelId="{8D8DE755-A992-4F38-862F-1D6B65638CA3}" type="sibTrans" cxnId="{2C84871A-734C-43EB-B18F-A21467050EBD}">
      <dgm:prSet/>
      <dgm:spPr/>
      <dgm:t>
        <a:bodyPr/>
        <a:lstStyle/>
        <a:p>
          <a:endParaRPr lang="en-US"/>
        </a:p>
      </dgm:t>
    </dgm:pt>
    <dgm:pt modelId="{5A3057B5-6937-4E30-95B7-32B617D15AB5}">
      <dgm:prSet phldrT="[Text]" custT="1"/>
      <dgm:spPr/>
      <dgm:t>
        <a:bodyPr/>
        <a:lstStyle/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pCO2 :</a:t>
          </a:r>
        </a:p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35 – 45 mmHg</a:t>
          </a:r>
        </a:p>
      </dgm:t>
    </dgm:pt>
    <dgm:pt modelId="{7CFC68B1-1903-4CFA-8E70-4C53716E6C5E}" type="parTrans" cxnId="{2BB73D91-D32C-4B60-A8B4-5668055159C6}">
      <dgm:prSet/>
      <dgm:spPr/>
      <dgm:t>
        <a:bodyPr/>
        <a:lstStyle/>
        <a:p>
          <a:endParaRPr lang="en-US"/>
        </a:p>
      </dgm:t>
    </dgm:pt>
    <dgm:pt modelId="{817F4F12-4CA0-42DC-B0C6-AC4307B55242}" type="sibTrans" cxnId="{2BB73D91-D32C-4B60-A8B4-5668055159C6}">
      <dgm:prSet/>
      <dgm:spPr/>
      <dgm:t>
        <a:bodyPr/>
        <a:lstStyle/>
        <a:p>
          <a:endParaRPr lang="en-US"/>
        </a:p>
      </dgm:t>
    </dgm:pt>
    <dgm:pt modelId="{06635638-FFEF-4084-A9A6-0988E67F8518}">
      <dgm:prSet phldrT="[Text]" custT="1"/>
      <dgm:spPr/>
      <dgm:t>
        <a:bodyPr/>
        <a:lstStyle/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HCO3 :</a:t>
          </a:r>
        </a:p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22 – 26 </a:t>
          </a:r>
          <a:r>
            <a:rPr lang="en-US" sz="2000" b="1" dirty="0" err="1" smtClean="0">
              <a:latin typeface="Arial" pitchFamily="34" charset="0"/>
              <a:cs typeface="Arial" pitchFamily="34" charset="0"/>
            </a:rPr>
            <a:t>mMol</a:t>
          </a:r>
          <a:r>
            <a:rPr lang="en-US" sz="2000" b="1" dirty="0" smtClean="0">
              <a:latin typeface="Arial" pitchFamily="34" charset="0"/>
              <a:cs typeface="Arial" pitchFamily="34" charset="0"/>
            </a:rPr>
            <a:t>/l</a:t>
          </a:r>
          <a:endParaRPr lang="en-US" sz="2000" b="1" dirty="0">
            <a:latin typeface="Arial" pitchFamily="34" charset="0"/>
            <a:cs typeface="Arial" pitchFamily="34" charset="0"/>
          </a:endParaRPr>
        </a:p>
      </dgm:t>
    </dgm:pt>
    <dgm:pt modelId="{F772455F-A198-46BB-9288-291E2F544FBA}" type="parTrans" cxnId="{0B282052-5CB9-4089-A929-A56C8954DBE0}">
      <dgm:prSet/>
      <dgm:spPr/>
      <dgm:t>
        <a:bodyPr/>
        <a:lstStyle/>
        <a:p>
          <a:endParaRPr lang="en-US"/>
        </a:p>
      </dgm:t>
    </dgm:pt>
    <dgm:pt modelId="{8E78493F-120B-4B5D-8444-7BC3B1D33B06}" type="sibTrans" cxnId="{0B282052-5CB9-4089-A929-A56C8954DBE0}">
      <dgm:prSet/>
      <dgm:spPr/>
      <dgm:t>
        <a:bodyPr/>
        <a:lstStyle/>
        <a:p>
          <a:endParaRPr lang="en-US"/>
        </a:p>
      </dgm:t>
    </dgm:pt>
    <dgm:pt modelId="{E1F53E9F-B05E-41D2-A395-DFA28F33CE80}">
      <dgm:prSet phldrT="[Text]" custT="1"/>
      <dgm:spPr/>
      <dgm:t>
        <a:bodyPr/>
        <a:lstStyle/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pO2 :</a:t>
          </a:r>
        </a:p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80 – 100 mmHg</a:t>
          </a:r>
          <a:endParaRPr lang="en-US" sz="2000" b="1" dirty="0">
            <a:latin typeface="Arial" pitchFamily="34" charset="0"/>
            <a:cs typeface="Arial" pitchFamily="34" charset="0"/>
          </a:endParaRPr>
        </a:p>
      </dgm:t>
    </dgm:pt>
    <dgm:pt modelId="{2E1253DD-E23D-4878-B4A9-4B02C2D64061}" type="parTrans" cxnId="{4098A95E-6230-44E2-AECD-E823A32FCDFC}">
      <dgm:prSet/>
      <dgm:spPr/>
      <dgm:t>
        <a:bodyPr/>
        <a:lstStyle/>
        <a:p>
          <a:endParaRPr lang="en-US"/>
        </a:p>
      </dgm:t>
    </dgm:pt>
    <dgm:pt modelId="{2BA6AB28-23A9-4ED3-AA14-E4C09D6E6496}" type="sibTrans" cxnId="{4098A95E-6230-44E2-AECD-E823A32FCDFC}">
      <dgm:prSet/>
      <dgm:spPr/>
      <dgm:t>
        <a:bodyPr/>
        <a:lstStyle/>
        <a:p>
          <a:endParaRPr lang="en-US"/>
        </a:p>
      </dgm:t>
    </dgm:pt>
    <dgm:pt modelId="{1305A999-A3C9-481F-B9C4-315087CA153B}">
      <dgm:prSet phldrT="[Text]" custT="1"/>
      <dgm:spPr/>
      <dgm:t>
        <a:bodyPr/>
        <a:lstStyle/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SaO2 : </a:t>
          </a:r>
        </a:p>
        <a:p>
          <a:r>
            <a:rPr lang="en-US" sz="2400" b="1" dirty="0" smtClean="0">
              <a:latin typeface="Arial" pitchFamily="34" charset="0"/>
              <a:cs typeface="Arial" pitchFamily="34" charset="0"/>
            </a:rPr>
            <a:t>95 – 100%</a:t>
          </a:r>
          <a:endParaRPr lang="en-US" sz="2400" b="1" dirty="0">
            <a:latin typeface="Arial" pitchFamily="34" charset="0"/>
            <a:cs typeface="Arial" pitchFamily="34" charset="0"/>
          </a:endParaRPr>
        </a:p>
      </dgm:t>
    </dgm:pt>
    <dgm:pt modelId="{A0F27E44-6FE6-424E-84EA-4AFEE9E3A311}" type="parTrans" cxnId="{784FD5A1-B7C8-4418-8D80-BEC4262D7777}">
      <dgm:prSet/>
      <dgm:spPr/>
      <dgm:t>
        <a:bodyPr/>
        <a:lstStyle/>
        <a:p>
          <a:endParaRPr lang="en-US"/>
        </a:p>
      </dgm:t>
    </dgm:pt>
    <dgm:pt modelId="{6A71C669-1DF9-4E14-A3AE-6B379FB1CF51}" type="sibTrans" cxnId="{784FD5A1-B7C8-4418-8D80-BEC4262D7777}">
      <dgm:prSet/>
      <dgm:spPr/>
      <dgm:t>
        <a:bodyPr/>
        <a:lstStyle/>
        <a:p>
          <a:endParaRPr lang="en-US"/>
        </a:p>
      </dgm:t>
    </dgm:pt>
    <dgm:pt modelId="{8811FFE5-93E5-493B-9068-C16BBB14B142}" type="pres">
      <dgm:prSet presAssocID="{04687D3A-F394-484F-9DE9-C15FF0CD06B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64A95F-AC01-431D-A026-BC7C507628D3}" type="pres">
      <dgm:prSet presAssocID="{468AA70D-92F8-424C-84C1-74142C996D4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45404-6921-4D19-9614-11E6E44BE14E}" type="pres">
      <dgm:prSet presAssocID="{8D8DE755-A992-4F38-862F-1D6B65638CA3}" presName="sibTrans" presStyleLbl="sibTrans2D1" presStyleIdx="0" presStyleCnt="4"/>
      <dgm:spPr/>
      <dgm:t>
        <a:bodyPr/>
        <a:lstStyle/>
        <a:p>
          <a:endParaRPr lang="en-US"/>
        </a:p>
      </dgm:t>
    </dgm:pt>
    <dgm:pt modelId="{940B5B1E-4591-435C-8072-66C68BAC8C3E}" type="pres">
      <dgm:prSet presAssocID="{8D8DE755-A992-4F38-862F-1D6B65638CA3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E221733B-C7F5-4401-8131-C728FA9D4073}" type="pres">
      <dgm:prSet presAssocID="{5A3057B5-6937-4E30-95B7-32B617D15AB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126F9-963E-4315-B6D8-83607F0C72EB}" type="pres">
      <dgm:prSet presAssocID="{817F4F12-4CA0-42DC-B0C6-AC4307B5524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3EAD6D3-E605-479F-86DC-8EC41D2376F9}" type="pres">
      <dgm:prSet presAssocID="{817F4F12-4CA0-42DC-B0C6-AC4307B55242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044DC8D-4ADD-493E-B29B-29156BFA4275}" type="pres">
      <dgm:prSet presAssocID="{06635638-FFEF-4084-A9A6-0988E67F851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33692E-174A-4410-BE1E-65534337D90A}" type="pres">
      <dgm:prSet presAssocID="{8E78493F-120B-4B5D-8444-7BC3B1D33B0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7B1BB5E-4ECA-4498-AC76-3C6D669E2063}" type="pres">
      <dgm:prSet presAssocID="{8E78493F-120B-4B5D-8444-7BC3B1D33B0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3B68DF72-3EA5-49CC-BCE2-24F1AA0F5A80}" type="pres">
      <dgm:prSet presAssocID="{E1F53E9F-B05E-41D2-A395-DFA28F33CE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FBA324-0291-42C4-B88B-9D62EF544D09}" type="pres">
      <dgm:prSet presAssocID="{2BA6AB28-23A9-4ED3-AA14-E4C09D6E649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8539169A-F5F8-4563-BA8C-AF979C6C67E3}" type="pres">
      <dgm:prSet presAssocID="{2BA6AB28-23A9-4ED3-AA14-E4C09D6E6496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684079EE-DB13-4777-804D-1403F0435492}" type="pres">
      <dgm:prSet presAssocID="{1305A999-A3C9-481F-B9C4-315087CA15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B1D4ED-9496-4051-9F16-A26A7F9E4D01}" type="presOf" srcId="{468AA70D-92F8-424C-84C1-74142C996D44}" destId="{4964A95F-AC01-431D-A026-BC7C507628D3}" srcOrd="0" destOrd="0" presId="urn:microsoft.com/office/officeart/2005/8/layout/process5"/>
    <dgm:cxn modelId="{661BE42E-7FD2-41C4-9842-AE064ABA7135}" type="presOf" srcId="{04687D3A-F394-484F-9DE9-C15FF0CD06B4}" destId="{8811FFE5-93E5-493B-9068-C16BBB14B142}" srcOrd="0" destOrd="0" presId="urn:microsoft.com/office/officeart/2005/8/layout/process5"/>
    <dgm:cxn modelId="{BCDCB783-623E-44E3-BEB3-DD017C2A6754}" type="presOf" srcId="{1305A999-A3C9-481F-B9C4-315087CA153B}" destId="{684079EE-DB13-4777-804D-1403F0435492}" srcOrd="0" destOrd="0" presId="urn:microsoft.com/office/officeart/2005/8/layout/process5"/>
    <dgm:cxn modelId="{0B282052-5CB9-4089-A929-A56C8954DBE0}" srcId="{04687D3A-F394-484F-9DE9-C15FF0CD06B4}" destId="{06635638-FFEF-4084-A9A6-0988E67F8518}" srcOrd="2" destOrd="0" parTransId="{F772455F-A198-46BB-9288-291E2F544FBA}" sibTransId="{8E78493F-120B-4B5D-8444-7BC3B1D33B06}"/>
    <dgm:cxn modelId="{DB32751B-5456-456A-9CE0-496B555B731A}" type="presOf" srcId="{817F4F12-4CA0-42DC-B0C6-AC4307B55242}" destId="{03EAD6D3-E605-479F-86DC-8EC41D2376F9}" srcOrd="1" destOrd="0" presId="urn:microsoft.com/office/officeart/2005/8/layout/process5"/>
    <dgm:cxn modelId="{8888D649-9668-4933-B137-3E70B0F65C87}" type="presOf" srcId="{8D8DE755-A992-4F38-862F-1D6B65638CA3}" destId="{940B5B1E-4591-435C-8072-66C68BAC8C3E}" srcOrd="1" destOrd="0" presId="urn:microsoft.com/office/officeart/2005/8/layout/process5"/>
    <dgm:cxn modelId="{70CF7D19-3A5F-43CE-BD10-61C00E3019BB}" type="presOf" srcId="{8E78493F-120B-4B5D-8444-7BC3B1D33B06}" destId="{0033692E-174A-4410-BE1E-65534337D90A}" srcOrd="0" destOrd="0" presId="urn:microsoft.com/office/officeart/2005/8/layout/process5"/>
    <dgm:cxn modelId="{2C84871A-734C-43EB-B18F-A21467050EBD}" srcId="{04687D3A-F394-484F-9DE9-C15FF0CD06B4}" destId="{468AA70D-92F8-424C-84C1-74142C996D44}" srcOrd="0" destOrd="0" parTransId="{4A8C8037-34FE-46C7-BCC4-EA8C43A974FC}" sibTransId="{8D8DE755-A992-4F38-862F-1D6B65638CA3}"/>
    <dgm:cxn modelId="{4BFCF795-87CD-4771-8E29-210B86681CD3}" type="presOf" srcId="{E1F53E9F-B05E-41D2-A395-DFA28F33CE80}" destId="{3B68DF72-3EA5-49CC-BCE2-24F1AA0F5A80}" srcOrd="0" destOrd="0" presId="urn:microsoft.com/office/officeart/2005/8/layout/process5"/>
    <dgm:cxn modelId="{13F034DE-A42E-4F01-BC13-FFCB2F075313}" type="presOf" srcId="{2BA6AB28-23A9-4ED3-AA14-E4C09D6E6496}" destId="{43FBA324-0291-42C4-B88B-9D62EF544D09}" srcOrd="0" destOrd="0" presId="urn:microsoft.com/office/officeart/2005/8/layout/process5"/>
    <dgm:cxn modelId="{4098A95E-6230-44E2-AECD-E823A32FCDFC}" srcId="{04687D3A-F394-484F-9DE9-C15FF0CD06B4}" destId="{E1F53E9F-B05E-41D2-A395-DFA28F33CE80}" srcOrd="3" destOrd="0" parTransId="{2E1253DD-E23D-4878-B4A9-4B02C2D64061}" sibTransId="{2BA6AB28-23A9-4ED3-AA14-E4C09D6E6496}"/>
    <dgm:cxn modelId="{2BB73D91-D32C-4B60-A8B4-5668055159C6}" srcId="{04687D3A-F394-484F-9DE9-C15FF0CD06B4}" destId="{5A3057B5-6937-4E30-95B7-32B617D15AB5}" srcOrd="1" destOrd="0" parTransId="{7CFC68B1-1903-4CFA-8E70-4C53716E6C5E}" sibTransId="{817F4F12-4CA0-42DC-B0C6-AC4307B55242}"/>
    <dgm:cxn modelId="{DFC65140-46E0-4219-8BB7-E37CCBF255DD}" type="presOf" srcId="{8D8DE755-A992-4F38-862F-1D6B65638CA3}" destId="{4BF45404-6921-4D19-9614-11E6E44BE14E}" srcOrd="0" destOrd="0" presId="urn:microsoft.com/office/officeart/2005/8/layout/process5"/>
    <dgm:cxn modelId="{4B8331F6-2013-4D85-B19E-20DA594DF774}" type="presOf" srcId="{2BA6AB28-23A9-4ED3-AA14-E4C09D6E6496}" destId="{8539169A-F5F8-4563-BA8C-AF979C6C67E3}" srcOrd="1" destOrd="0" presId="urn:microsoft.com/office/officeart/2005/8/layout/process5"/>
    <dgm:cxn modelId="{77ED4506-5156-4513-9E5B-3A17F83A1F7A}" type="presOf" srcId="{5A3057B5-6937-4E30-95B7-32B617D15AB5}" destId="{E221733B-C7F5-4401-8131-C728FA9D4073}" srcOrd="0" destOrd="0" presId="urn:microsoft.com/office/officeart/2005/8/layout/process5"/>
    <dgm:cxn modelId="{784FD5A1-B7C8-4418-8D80-BEC4262D7777}" srcId="{04687D3A-F394-484F-9DE9-C15FF0CD06B4}" destId="{1305A999-A3C9-481F-B9C4-315087CA153B}" srcOrd="4" destOrd="0" parTransId="{A0F27E44-6FE6-424E-84EA-4AFEE9E3A311}" sibTransId="{6A71C669-1DF9-4E14-A3AE-6B379FB1CF51}"/>
    <dgm:cxn modelId="{DB13C500-D6EE-492E-95FA-C96ADB696159}" type="presOf" srcId="{06635638-FFEF-4084-A9A6-0988E67F8518}" destId="{B044DC8D-4ADD-493E-B29B-29156BFA4275}" srcOrd="0" destOrd="0" presId="urn:microsoft.com/office/officeart/2005/8/layout/process5"/>
    <dgm:cxn modelId="{BD9AEE4D-791E-47CF-ADF3-A6252AE6D8B8}" type="presOf" srcId="{817F4F12-4CA0-42DC-B0C6-AC4307B55242}" destId="{3C6126F9-963E-4315-B6D8-83607F0C72EB}" srcOrd="0" destOrd="0" presId="urn:microsoft.com/office/officeart/2005/8/layout/process5"/>
    <dgm:cxn modelId="{F91C9CD5-1D9B-472B-8AD5-89CD66A4DFAB}" type="presOf" srcId="{8E78493F-120B-4B5D-8444-7BC3B1D33B06}" destId="{D7B1BB5E-4ECA-4498-AC76-3C6D669E2063}" srcOrd="1" destOrd="0" presId="urn:microsoft.com/office/officeart/2005/8/layout/process5"/>
    <dgm:cxn modelId="{C6EE1C97-F3B8-483F-BA06-716A91022709}" type="presParOf" srcId="{8811FFE5-93E5-493B-9068-C16BBB14B142}" destId="{4964A95F-AC01-431D-A026-BC7C507628D3}" srcOrd="0" destOrd="0" presId="urn:microsoft.com/office/officeart/2005/8/layout/process5"/>
    <dgm:cxn modelId="{DFCE84A2-5748-4536-9AE6-1DF9D015E957}" type="presParOf" srcId="{8811FFE5-93E5-493B-9068-C16BBB14B142}" destId="{4BF45404-6921-4D19-9614-11E6E44BE14E}" srcOrd="1" destOrd="0" presId="urn:microsoft.com/office/officeart/2005/8/layout/process5"/>
    <dgm:cxn modelId="{9C1EE96D-406D-4599-B538-DE8EBEC28B0B}" type="presParOf" srcId="{4BF45404-6921-4D19-9614-11E6E44BE14E}" destId="{940B5B1E-4591-435C-8072-66C68BAC8C3E}" srcOrd="0" destOrd="0" presId="urn:microsoft.com/office/officeart/2005/8/layout/process5"/>
    <dgm:cxn modelId="{008C0FE8-E42D-4590-BC39-E08603E81A70}" type="presParOf" srcId="{8811FFE5-93E5-493B-9068-C16BBB14B142}" destId="{E221733B-C7F5-4401-8131-C728FA9D4073}" srcOrd="2" destOrd="0" presId="urn:microsoft.com/office/officeart/2005/8/layout/process5"/>
    <dgm:cxn modelId="{16BA0EF7-1331-44C4-A060-3C323781AB21}" type="presParOf" srcId="{8811FFE5-93E5-493B-9068-C16BBB14B142}" destId="{3C6126F9-963E-4315-B6D8-83607F0C72EB}" srcOrd="3" destOrd="0" presId="urn:microsoft.com/office/officeart/2005/8/layout/process5"/>
    <dgm:cxn modelId="{3B4133EC-B432-4B93-9F48-7ABD1D4F9B1B}" type="presParOf" srcId="{3C6126F9-963E-4315-B6D8-83607F0C72EB}" destId="{03EAD6D3-E605-479F-86DC-8EC41D2376F9}" srcOrd="0" destOrd="0" presId="urn:microsoft.com/office/officeart/2005/8/layout/process5"/>
    <dgm:cxn modelId="{23647AB5-4983-4924-ADDA-736E08547482}" type="presParOf" srcId="{8811FFE5-93E5-493B-9068-C16BBB14B142}" destId="{B044DC8D-4ADD-493E-B29B-29156BFA4275}" srcOrd="4" destOrd="0" presId="urn:microsoft.com/office/officeart/2005/8/layout/process5"/>
    <dgm:cxn modelId="{A427BC3E-52E8-4421-8409-5DC7ED4186CF}" type="presParOf" srcId="{8811FFE5-93E5-493B-9068-C16BBB14B142}" destId="{0033692E-174A-4410-BE1E-65534337D90A}" srcOrd="5" destOrd="0" presId="urn:microsoft.com/office/officeart/2005/8/layout/process5"/>
    <dgm:cxn modelId="{0E76DC67-8ABC-416E-8AF8-062E81BBB4AF}" type="presParOf" srcId="{0033692E-174A-4410-BE1E-65534337D90A}" destId="{D7B1BB5E-4ECA-4498-AC76-3C6D669E2063}" srcOrd="0" destOrd="0" presId="urn:microsoft.com/office/officeart/2005/8/layout/process5"/>
    <dgm:cxn modelId="{DE8BC6BC-34B7-40D6-8DA1-B276BE275CE3}" type="presParOf" srcId="{8811FFE5-93E5-493B-9068-C16BBB14B142}" destId="{3B68DF72-3EA5-49CC-BCE2-24F1AA0F5A80}" srcOrd="6" destOrd="0" presId="urn:microsoft.com/office/officeart/2005/8/layout/process5"/>
    <dgm:cxn modelId="{E066281F-58CF-475E-AC58-D1A697A38C0C}" type="presParOf" srcId="{8811FFE5-93E5-493B-9068-C16BBB14B142}" destId="{43FBA324-0291-42C4-B88B-9D62EF544D09}" srcOrd="7" destOrd="0" presId="urn:microsoft.com/office/officeart/2005/8/layout/process5"/>
    <dgm:cxn modelId="{F8ABC9B8-E403-4C9D-A42D-B64CF38F2CF6}" type="presParOf" srcId="{43FBA324-0291-42C4-B88B-9D62EF544D09}" destId="{8539169A-F5F8-4563-BA8C-AF979C6C67E3}" srcOrd="0" destOrd="0" presId="urn:microsoft.com/office/officeart/2005/8/layout/process5"/>
    <dgm:cxn modelId="{F2BB5F34-E3E0-4E47-9AEF-3B1B15A5451C}" type="presParOf" srcId="{8811FFE5-93E5-493B-9068-C16BBB14B142}" destId="{684079EE-DB13-4777-804D-1403F0435492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83BB90-5B32-4857-8200-C1D76EE40E11}" type="doc">
      <dgm:prSet loTypeId="urn:microsoft.com/office/officeart/2005/8/layout/pyramid2" loCatId="list" qsTypeId="urn:microsoft.com/office/officeart/2005/8/quickstyle/3d3" qsCatId="3D" csTypeId="urn:microsoft.com/office/officeart/2005/8/colors/colorful5" csCatId="colorful" phldr="1"/>
      <dgm:spPr/>
    </dgm:pt>
    <dgm:pt modelId="{1E4F6479-2CAD-4559-B73A-814D6A050E53}">
      <dgm:prSet phldrT="[Text]"/>
      <dgm:spPr/>
      <dgm:t>
        <a:bodyPr/>
        <a:lstStyle/>
        <a:p>
          <a:r>
            <a:rPr lang="en-US" dirty="0" err="1" smtClean="0">
              <a:latin typeface="Arial" pitchFamily="34" charset="0"/>
              <a:cs typeface="Arial" pitchFamily="34" charset="0"/>
            </a:rPr>
            <a:t>Asidosis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Metabolik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8591CFB3-F43C-429E-9A5C-7787D8A73D9E}" type="parTrans" cxnId="{180A8226-D9D0-440A-9DA6-8882FE015B72}">
      <dgm:prSet/>
      <dgm:spPr/>
      <dgm:t>
        <a:bodyPr/>
        <a:lstStyle/>
        <a:p>
          <a:endParaRPr lang="en-US"/>
        </a:p>
      </dgm:t>
    </dgm:pt>
    <dgm:pt modelId="{A6E5EDDE-EC6D-4729-B5D0-1EC1D828A821}" type="sibTrans" cxnId="{180A8226-D9D0-440A-9DA6-8882FE015B72}">
      <dgm:prSet/>
      <dgm:spPr/>
      <dgm:t>
        <a:bodyPr/>
        <a:lstStyle/>
        <a:p>
          <a:endParaRPr lang="en-US"/>
        </a:p>
      </dgm:t>
    </dgm:pt>
    <dgm:pt modelId="{2EE695EE-5947-4EA2-8D9B-18A9B37051E9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Alkalosis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Metabolik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FC172688-5578-4E32-B651-FE29883BC64F}" type="parTrans" cxnId="{B2E76DCD-982B-4E15-92B5-D7AF35B00966}">
      <dgm:prSet/>
      <dgm:spPr/>
      <dgm:t>
        <a:bodyPr/>
        <a:lstStyle/>
        <a:p>
          <a:endParaRPr lang="en-US"/>
        </a:p>
      </dgm:t>
    </dgm:pt>
    <dgm:pt modelId="{F5C90DB4-0963-41A4-A1B5-901CE7C74786}" type="sibTrans" cxnId="{B2E76DCD-982B-4E15-92B5-D7AF35B00966}">
      <dgm:prSet/>
      <dgm:spPr/>
      <dgm:t>
        <a:bodyPr/>
        <a:lstStyle/>
        <a:p>
          <a:endParaRPr lang="en-US"/>
        </a:p>
      </dgm:t>
    </dgm:pt>
    <dgm:pt modelId="{28D4F275-0079-48EB-8205-0B96A597E9E3}">
      <dgm:prSet phldrT="[Text]"/>
      <dgm:spPr/>
      <dgm:t>
        <a:bodyPr/>
        <a:lstStyle/>
        <a:p>
          <a:r>
            <a:rPr lang="en-US" dirty="0" err="1" smtClean="0">
              <a:latin typeface="Arial" pitchFamily="34" charset="0"/>
              <a:cs typeface="Arial" pitchFamily="34" charset="0"/>
            </a:rPr>
            <a:t>Asidosis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Respiratorik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86184E21-3E28-4E06-8D76-EE22C713DD7A}" type="parTrans" cxnId="{2C92FEE9-B622-4BCF-B738-18A7BC22E5F8}">
      <dgm:prSet/>
      <dgm:spPr/>
      <dgm:t>
        <a:bodyPr/>
        <a:lstStyle/>
        <a:p>
          <a:endParaRPr lang="en-US"/>
        </a:p>
      </dgm:t>
    </dgm:pt>
    <dgm:pt modelId="{3EA8FAB1-85A0-43A7-89D9-BF8DA13C4331}" type="sibTrans" cxnId="{2C92FEE9-B622-4BCF-B738-18A7BC22E5F8}">
      <dgm:prSet/>
      <dgm:spPr/>
      <dgm:t>
        <a:bodyPr/>
        <a:lstStyle/>
        <a:p>
          <a:endParaRPr lang="en-US"/>
        </a:p>
      </dgm:t>
    </dgm:pt>
    <dgm:pt modelId="{C38F81A6-916A-46F4-BADE-5971E8981263}" type="pres">
      <dgm:prSet presAssocID="{3383BB90-5B32-4857-8200-C1D76EE40E11}" presName="compositeShape" presStyleCnt="0">
        <dgm:presLayoutVars>
          <dgm:dir/>
          <dgm:resizeHandles/>
        </dgm:presLayoutVars>
      </dgm:prSet>
      <dgm:spPr/>
    </dgm:pt>
    <dgm:pt modelId="{DA7F7952-2B85-4E0F-9B4C-289E3A5965BE}" type="pres">
      <dgm:prSet presAssocID="{3383BB90-5B32-4857-8200-C1D76EE40E11}" presName="pyramid" presStyleLbl="node1" presStyleIdx="0" presStyleCnt="1" custScaleX="73571"/>
      <dgm:spPr/>
    </dgm:pt>
    <dgm:pt modelId="{B19B2F4B-AC1F-45E1-831C-34270B91538F}" type="pres">
      <dgm:prSet presAssocID="{3383BB90-5B32-4857-8200-C1D76EE40E11}" presName="theList" presStyleCnt="0"/>
      <dgm:spPr/>
    </dgm:pt>
    <dgm:pt modelId="{698DF652-5481-4C0B-A32B-F7D01FB1984D}" type="pres">
      <dgm:prSet presAssocID="{1E4F6479-2CAD-4559-B73A-814D6A050E53}" presName="aNode" presStyleLbl="fgAcc1" presStyleIdx="0" presStyleCnt="3" custScaleY="553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C6ED90-BCA7-4378-8DE5-1FD6F0812B3D}" type="pres">
      <dgm:prSet presAssocID="{1E4F6479-2CAD-4559-B73A-814D6A050E53}" presName="aSpace" presStyleCnt="0"/>
      <dgm:spPr/>
    </dgm:pt>
    <dgm:pt modelId="{921970E2-CDD4-4C82-8A7E-DD7F966D2FBA}" type="pres">
      <dgm:prSet presAssocID="{2EE695EE-5947-4EA2-8D9B-18A9B37051E9}" presName="aNode" presStyleLbl="fgAcc1" presStyleIdx="1" presStyleCnt="3" custScaleY="57192" custLinFactNeighborX="-275" custLinFactNeighborY="-558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C78709-157D-497C-8DB2-B9878F29D84C}" type="pres">
      <dgm:prSet presAssocID="{2EE695EE-5947-4EA2-8D9B-18A9B37051E9}" presName="aSpace" presStyleCnt="0"/>
      <dgm:spPr/>
    </dgm:pt>
    <dgm:pt modelId="{8C493C34-B180-4DF6-A746-098298DF6C7D}" type="pres">
      <dgm:prSet presAssocID="{28D4F275-0079-48EB-8205-0B96A597E9E3}" presName="aNode" presStyleLbl="fgAcc1" presStyleIdx="2" presStyleCnt="3" custScaleY="44594" custLinFactY="-3293" custLinFactNeighborX="-27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FC46C-B29E-45D6-843B-0D3BD68A5476}" type="pres">
      <dgm:prSet presAssocID="{28D4F275-0079-48EB-8205-0B96A597E9E3}" presName="aSpace" presStyleCnt="0"/>
      <dgm:spPr/>
    </dgm:pt>
  </dgm:ptLst>
  <dgm:cxnLst>
    <dgm:cxn modelId="{2C92FEE9-B622-4BCF-B738-18A7BC22E5F8}" srcId="{3383BB90-5B32-4857-8200-C1D76EE40E11}" destId="{28D4F275-0079-48EB-8205-0B96A597E9E3}" srcOrd="2" destOrd="0" parTransId="{86184E21-3E28-4E06-8D76-EE22C713DD7A}" sibTransId="{3EA8FAB1-85A0-43A7-89D9-BF8DA13C4331}"/>
    <dgm:cxn modelId="{B2E76DCD-982B-4E15-92B5-D7AF35B00966}" srcId="{3383BB90-5B32-4857-8200-C1D76EE40E11}" destId="{2EE695EE-5947-4EA2-8D9B-18A9B37051E9}" srcOrd="1" destOrd="0" parTransId="{FC172688-5578-4E32-B651-FE29883BC64F}" sibTransId="{F5C90DB4-0963-41A4-A1B5-901CE7C74786}"/>
    <dgm:cxn modelId="{180A8226-D9D0-440A-9DA6-8882FE015B72}" srcId="{3383BB90-5B32-4857-8200-C1D76EE40E11}" destId="{1E4F6479-2CAD-4559-B73A-814D6A050E53}" srcOrd="0" destOrd="0" parTransId="{8591CFB3-F43C-429E-9A5C-7787D8A73D9E}" sibTransId="{A6E5EDDE-EC6D-4729-B5D0-1EC1D828A821}"/>
    <dgm:cxn modelId="{7F915ACB-84E7-488E-8C34-E987C70ED981}" type="presOf" srcId="{3383BB90-5B32-4857-8200-C1D76EE40E11}" destId="{C38F81A6-916A-46F4-BADE-5971E8981263}" srcOrd="0" destOrd="0" presId="urn:microsoft.com/office/officeart/2005/8/layout/pyramid2"/>
    <dgm:cxn modelId="{F9DBFE8D-BF1B-494F-9DA9-883E200D5424}" type="presOf" srcId="{28D4F275-0079-48EB-8205-0B96A597E9E3}" destId="{8C493C34-B180-4DF6-A746-098298DF6C7D}" srcOrd="0" destOrd="0" presId="urn:microsoft.com/office/officeart/2005/8/layout/pyramid2"/>
    <dgm:cxn modelId="{40320085-C88D-467F-92CC-A89CB3F0047E}" type="presOf" srcId="{2EE695EE-5947-4EA2-8D9B-18A9B37051E9}" destId="{921970E2-CDD4-4C82-8A7E-DD7F966D2FBA}" srcOrd="0" destOrd="0" presId="urn:microsoft.com/office/officeart/2005/8/layout/pyramid2"/>
    <dgm:cxn modelId="{2AC53D09-68E2-4E08-99F4-AF8D20BDB19C}" type="presOf" srcId="{1E4F6479-2CAD-4559-B73A-814D6A050E53}" destId="{698DF652-5481-4C0B-A32B-F7D01FB1984D}" srcOrd="0" destOrd="0" presId="urn:microsoft.com/office/officeart/2005/8/layout/pyramid2"/>
    <dgm:cxn modelId="{8F5B0BA6-35A0-4D55-9DC2-C68691C6A842}" type="presParOf" srcId="{C38F81A6-916A-46F4-BADE-5971E8981263}" destId="{DA7F7952-2B85-4E0F-9B4C-289E3A5965BE}" srcOrd="0" destOrd="0" presId="urn:microsoft.com/office/officeart/2005/8/layout/pyramid2"/>
    <dgm:cxn modelId="{37E8157D-8E04-411B-AC0F-5A1CCD6AA48A}" type="presParOf" srcId="{C38F81A6-916A-46F4-BADE-5971E8981263}" destId="{B19B2F4B-AC1F-45E1-831C-34270B91538F}" srcOrd="1" destOrd="0" presId="urn:microsoft.com/office/officeart/2005/8/layout/pyramid2"/>
    <dgm:cxn modelId="{61F59D12-7FCE-4A1F-B4C0-4E60D9DC18FA}" type="presParOf" srcId="{B19B2F4B-AC1F-45E1-831C-34270B91538F}" destId="{698DF652-5481-4C0B-A32B-F7D01FB1984D}" srcOrd="0" destOrd="0" presId="urn:microsoft.com/office/officeart/2005/8/layout/pyramid2"/>
    <dgm:cxn modelId="{F9C77F51-25D5-4444-B958-9B3607138F96}" type="presParOf" srcId="{B19B2F4B-AC1F-45E1-831C-34270B91538F}" destId="{70C6ED90-BCA7-4378-8DE5-1FD6F0812B3D}" srcOrd="1" destOrd="0" presId="urn:microsoft.com/office/officeart/2005/8/layout/pyramid2"/>
    <dgm:cxn modelId="{B5218A0D-E73A-4256-A607-F3463087A829}" type="presParOf" srcId="{B19B2F4B-AC1F-45E1-831C-34270B91538F}" destId="{921970E2-CDD4-4C82-8A7E-DD7F966D2FBA}" srcOrd="2" destOrd="0" presId="urn:microsoft.com/office/officeart/2005/8/layout/pyramid2"/>
    <dgm:cxn modelId="{629FC045-A542-435B-9C55-E2EF4B575742}" type="presParOf" srcId="{B19B2F4B-AC1F-45E1-831C-34270B91538F}" destId="{4DC78709-157D-497C-8DB2-B9878F29D84C}" srcOrd="3" destOrd="0" presId="urn:microsoft.com/office/officeart/2005/8/layout/pyramid2"/>
    <dgm:cxn modelId="{E3396198-0F9A-45C7-851C-6EC7D9A6873B}" type="presParOf" srcId="{B19B2F4B-AC1F-45E1-831C-34270B91538F}" destId="{8C493C34-B180-4DF6-A746-098298DF6C7D}" srcOrd="4" destOrd="0" presId="urn:microsoft.com/office/officeart/2005/8/layout/pyramid2"/>
    <dgm:cxn modelId="{040BF83C-298C-4FC0-B67D-B7570AEF9396}" type="presParOf" srcId="{B19B2F4B-AC1F-45E1-831C-34270B91538F}" destId="{18AFC46C-B29E-45D6-843B-0D3BD68A547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9A7461-1976-4387-B0FE-21E8590DA05D}" type="doc">
      <dgm:prSet loTypeId="urn:microsoft.com/office/officeart/2005/8/layout/pyramid2" loCatId="list" qsTypeId="urn:microsoft.com/office/officeart/2005/8/quickstyle/simple1" qsCatId="simple" csTypeId="urn:microsoft.com/office/officeart/2005/8/colors/accent4_4" csCatId="accent4" phldr="1"/>
      <dgm:spPr/>
    </dgm:pt>
    <dgm:pt modelId="{E0DD3B9C-D265-486E-BEFC-2A40AFFC2EE1}">
      <dgm:prSet phldrT="[Text]"/>
      <dgm:spPr/>
      <dgm:t>
        <a:bodyPr/>
        <a:lstStyle/>
        <a:p>
          <a:r>
            <a:rPr lang="en-US" dirty="0" smtClean="0">
              <a:latin typeface="Britannic Bold" pitchFamily="34" charset="0"/>
            </a:rPr>
            <a:t>Sistem Buffer</a:t>
          </a:r>
          <a:endParaRPr lang="en-US" dirty="0">
            <a:latin typeface="Britannic Bold" pitchFamily="34" charset="0"/>
          </a:endParaRPr>
        </a:p>
      </dgm:t>
    </dgm:pt>
    <dgm:pt modelId="{E9EA4222-9CBF-4EF2-B0A8-02818B54B0B0}" type="parTrans" cxnId="{AB9392AF-3C49-42A9-8CFB-28E2A5E31FC5}">
      <dgm:prSet/>
      <dgm:spPr/>
      <dgm:t>
        <a:bodyPr/>
        <a:lstStyle/>
        <a:p>
          <a:endParaRPr lang="en-US"/>
        </a:p>
      </dgm:t>
    </dgm:pt>
    <dgm:pt modelId="{51E95D07-363D-4E97-BADC-5A804C4E9968}" type="sibTrans" cxnId="{AB9392AF-3C49-42A9-8CFB-28E2A5E31FC5}">
      <dgm:prSet/>
      <dgm:spPr/>
      <dgm:t>
        <a:bodyPr/>
        <a:lstStyle/>
        <a:p>
          <a:endParaRPr lang="en-US"/>
        </a:p>
      </dgm:t>
    </dgm:pt>
    <dgm:pt modelId="{1A8B7FAA-9377-41A0-9BED-2C7F03F362A4}">
      <dgm:prSet phldrT="[Text]"/>
      <dgm:spPr/>
      <dgm:t>
        <a:bodyPr/>
        <a:lstStyle/>
        <a:p>
          <a:r>
            <a:rPr lang="en-US" dirty="0" smtClean="0">
              <a:latin typeface="Britannic Bold" pitchFamily="34" charset="0"/>
            </a:rPr>
            <a:t>Respiratory</a:t>
          </a:r>
          <a:endParaRPr lang="en-US" dirty="0">
            <a:latin typeface="Britannic Bold" pitchFamily="34" charset="0"/>
          </a:endParaRPr>
        </a:p>
      </dgm:t>
    </dgm:pt>
    <dgm:pt modelId="{FCB46692-36D7-4ADA-BE1C-F0ECF4BC9180}" type="parTrans" cxnId="{F06B0740-D031-4B09-B564-E6B26B8F4B0F}">
      <dgm:prSet/>
      <dgm:spPr/>
      <dgm:t>
        <a:bodyPr/>
        <a:lstStyle/>
        <a:p>
          <a:endParaRPr lang="en-US"/>
        </a:p>
      </dgm:t>
    </dgm:pt>
    <dgm:pt modelId="{73A0E492-4EF8-4FFE-8BE2-5A4471F8AB25}" type="sibTrans" cxnId="{F06B0740-D031-4B09-B564-E6B26B8F4B0F}">
      <dgm:prSet/>
      <dgm:spPr/>
      <dgm:t>
        <a:bodyPr/>
        <a:lstStyle/>
        <a:p>
          <a:endParaRPr lang="en-US"/>
        </a:p>
      </dgm:t>
    </dgm:pt>
    <dgm:pt modelId="{9F33F62F-34F1-4A54-8AB8-69FEE07F1FA0}">
      <dgm:prSet phldrT="[Text]"/>
      <dgm:spPr/>
      <dgm:t>
        <a:bodyPr/>
        <a:lstStyle/>
        <a:p>
          <a:r>
            <a:rPr lang="en-US" dirty="0" smtClean="0">
              <a:latin typeface="Britannic Bold" pitchFamily="34" charset="0"/>
            </a:rPr>
            <a:t>Renal</a:t>
          </a:r>
          <a:endParaRPr lang="en-US" dirty="0">
            <a:latin typeface="Britannic Bold" pitchFamily="34" charset="0"/>
          </a:endParaRPr>
        </a:p>
      </dgm:t>
    </dgm:pt>
    <dgm:pt modelId="{F1904BAB-7B8A-42BB-AF62-50B25CBC849F}" type="parTrans" cxnId="{70872321-6B29-44C9-8379-B9E240E8F930}">
      <dgm:prSet/>
      <dgm:spPr/>
      <dgm:t>
        <a:bodyPr/>
        <a:lstStyle/>
        <a:p>
          <a:endParaRPr lang="en-US"/>
        </a:p>
      </dgm:t>
    </dgm:pt>
    <dgm:pt modelId="{1181DA03-EDC4-49B1-A73D-D1E4143DD568}" type="sibTrans" cxnId="{70872321-6B29-44C9-8379-B9E240E8F930}">
      <dgm:prSet/>
      <dgm:spPr/>
      <dgm:t>
        <a:bodyPr/>
        <a:lstStyle/>
        <a:p>
          <a:endParaRPr lang="en-US"/>
        </a:p>
      </dgm:t>
    </dgm:pt>
    <dgm:pt modelId="{B58F2E55-2130-422B-B946-7126A6DB7F00}" type="pres">
      <dgm:prSet presAssocID="{DA9A7461-1976-4387-B0FE-21E8590DA05D}" presName="compositeShape" presStyleCnt="0">
        <dgm:presLayoutVars>
          <dgm:dir/>
          <dgm:resizeHandles/>
        </dgm:presLayoutVars>
      </dgm:prSet>
      <dgm:spPr/>
    </dgm:pt>
    <dgm:pt modelId="{5DF75159-3806-4429-A08E-4D62C9634A8D}" type="pres">
      <dgm:prSet presAssocID="{DA9A7461-1976-4387-B0FE-21E8590DA05D}" presName="pyramid" presStyleLbl="node1" presStyleIdx="0" presStyleCnt="1"/>
      <dgm:spPr/>
    </dgm:pt>
    <dgm:pt modelId="{CC62D7A5-56F6-424B-9353-D2347776C3C3}" type="pres">
      <dgm:prSet presAssocID="{DA9A7461-1976-4387-B0FE-21E8590DA05D}" presName="theList" presStyleCnt="0"/>
      <dgm:spPr/>
    </dgm:pt>
    <dgm:pt modelId="{D0BDAA3F-C01C-438B-9096-642E53E2F4D2}" type="pres">
      <dgm:prSet presAssocID="{E0DD3B9C-D265-486E-BEFC-2A40AFFC2EE1}" presName="aNode" presStyleLbl="fgAcc1" presStyleIdx="0" presStyleCnt="3" custScaleY="711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29A9E-D1E3-4005-9BC2-5DA9849E1406}" type="pres">
      <dgm:prSet presAssocID="{E0DD3B9C-D265-486E-BEFC-2A40AFFC2EE1}" presName="aSpace" presStyleCnt="0"/>
      <dgm:spPr/>
    </dgm:pt>
    <dgm:pt modelId="{EEF3366E-5C3F-40FC-9827-EB930A69E3C0}" type="pres">
      <dgm:prSet presAssocID="{1A8B7FAA-9377-41A0-9BED-2C7F03F362A4}" presName="aNode" presStyleLbl="fgAcc1" presStyleIdx="1" presStyleCnt="3" custScaleY="713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825698-115D-4CBA-98E6-9B8222AC9906}" type="pres">
      <dgm:prSet presAssocID="{1A8B7FAA-9377-41A0-9BED-2C7F03F362A4}" presName="aSpace" presStyleCnt="0"/>
      <dgm:spPr/>
    </dgm:pt>
    <dgm:pt modelId="{8B4BBAA5-FA9E-4F59-A897-16A70BA2DF05}" type="pres">
      <dgm:prSet presAssocID="{9F33F62F-34F1-4A54-8AB8-69FEE07F1FA0}" presName="aNode" presStyleLbl="fgAcc1" presStyleIdx="2" presStyleCnt="3" custScaleY="60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39C0A-C0E9-463B-BD1C-5C3A51611C47}" type="pres">
      <dgm:prSet presAssocID="{9F33F62F-34F1-4A54-8AB8-69FEE07F1FA0}" presName="aSpace" presStyleCnt="0"/>
      <dgm:spPr/>
    </dgm:pt>
  </dgm:ptLst>
  <dgm:cxnLst>
    <dgm:cxn modelId="{95CE0913-8950-46E3-ADC5-D504D4B9BCDF}" type="presOf" srcId="{1A8B7FAA-9377-41A0-9BED-2C7F03F362A4}" destId="{EEF3366E-5C3F-40FC-9827-EB930A69E3C0}" srcOrd="0" destOrd="0" presId="urn:microsoft.com/office/officeart/2005/8/layout/pyramid2"/>
    <dgm:cxn modelId="{AB9392AF-3C49-42A9-8CFB-28E2A5E31FC5}" srcId="{DA9A7461-1976-4387-B0FE-21E8590DA05D}" destId="{E0DD3B9C-D265-486E-BEFC-2A40AFFC2EE1}" srcOrd="0" destOrd="0" parTransId="{E9EA4222-9CBF-4EF2-B0A8-02818B54B0B0}" sibTransId="{51E95D07-363D-4E97-BADC-5A804C4E9968}"/>
    <dgm:cxn modelId="{76332D3B-DD3B-4C11-BFA4-E6D2EDC37885}" type="presOf" srcId="{9F33F62F-34F1-4A54-8AB8-69FEE07F1FA0}" destId="{8B4BBAA5-FA9E-4F59-A897-16A70BA2DF05}" srcOrd="0" destOrd="0" presId="urn:microsoft.com/office/officeart/2005/8/layout/pyramid2"/>
    <dgm:cxn modelId="{70872321-6B29-44C9-8379-B9E240E8F930}" srcId="{DA9A7461-1976-4387-B0FE-21E8590DA05D}" destId="{9F33F62F-34F1-4A54-8AB8-69FEE07F1FA0}" srcOrd="2" destOrd="0" parTransId="{F1904BAB-7B8A-42BB-AF62-50B25CBC849F}" sibTransId="{1181DA03-EDC4-49B1-A73D-D1E4143DD568}"/>
    <dgm:cxn modelId="{F06B0740-D031-4B09-B564-E6B26B8F4B0F}" srcId="{DA9A7461-1976-4387-B0FE-21E8590DA05D}" destId="{1A8B7FAA-9377-41A0-9BED-2C7F03F362A4}" srcOrd="1" destOrd="0" parTransId="{FCB46692-36D7-4ADA-BE1C-F0ECF4BC9180}" sibTransId="{73A0E492-4EF8-4FFE-8BE2-5A4471F8AB25}"/>
    <dgm:cxn modelId="{6558C4AF-318C-47B4-A232-138D1EC3CD29}" type="presOf" srcId="{DA9A7461-1976-4387-B0FE-21E8590DA05D}" destId="{B58F2E55-2130-422B-B946-7126A6DB7F00}" srcOrd="0" destOrd="0" presId="urn:microsoft.com/office/officeart/2005/8/layout/pyramid2"/>
    <dgm:cxn modelId="{9229FF8E-0C9B-4FF4-B102-E71139AD6B71}" type="presOf" srcId="{E0DD3B9C-D265-486E-BEFC-2A40AFFC2EE1}" destId="{D0BDAA3F-C01C-438B-9096-642E53E2F4D2}" srcOrd="0" destOrd="0" presId="urn:microsoft.com/office/officeart/2005/8/layout/pyramid2"/>
    <dgm:cxn modelId="{2DDBB34D-2837-4B45-BFA9-F4868CE8FC73}" type="presParOf" srcId="{B58F2E55-2130-422B-B946-7126A6DB7F00}" destId="{5DF75159-3806-4429-A08E-4D62C9634A8D}" srcOrd="0" destOrd="0" presId="urn:microsoft.com/office/officeart/2005/8/layout/pyramid2"/>
    <dgm:cxn modelId="{0FBD31D6-AE45-4AE7-9169-B95E5B33EA5F}" type="presParOf" srcId="{B58F2E55-2130-422B-B946-7126A6DB7F00}" destId="{CC62D7A5-56F6-424B-9353-D2347776C3C3}" srcOrd="1" destOrd="0" presId="urn:microsoft.com/office/officeart/2005/8/layout/pyramid2"/>
    <dgm:cxn modelId="{63C6A717-137F-47E9-8CBC-F3FB61A28253}" type="presParOf" srcId="{CC62D7A5-56F6-424B-9353-D2347776C3C3}" destId="{D0BDAA3F-C01C-438B-9096-642E53E2F4D2}" srcOrd="0" destOrd="0" presId="urn:microsoft.com/office/officeart/2005/8/layout/pyramid2"/>
    <dgm:cxn modelId="{DF66130D-1AA5-40E5-B27A-34DF48ABFCE6}" type="presParOf" srcId="{CC62D7A5-56F6-424B-9353-D2347776C3C3}" destId="{1FE29A9E-D1E3-4005-9BC2-5DA9849E1406}" srcOrd="1" destOrd="0" presId="urn:microsoft.com/office/officeart/2005/8/layout/pyramid2"/>
    <dgm:cxn modelId="{6B9DD761-9631-4787-BD57-D35B17A465CE}" type="presParOf" srcId="{CC62D7A5-56F6-424B-9353-D2347776C3C3}" destId="{EEF3366E-5C3F-40FC-9827-EB930A69E3C0}" srcOrd="2" destOrd="0" presId="urn:microsoft.com/office/officeart/2005/8/layout/pyramid2"/>
    <dgm:cxn modelId="{B8785513-5BB1-46D5-8EE7-86AD2B8E39C3}" type="presParOf" srcId="{CC62D7A5-56F6-424B-9353-D2347776C3C3}" destId="{0F825698-115D-4CBA-98E6-9B8222AC9906}" srcOrd="3" destOrd="0" presId="urn:microsoft.com/office/officeart/2005/8/layout/pyramid2"/>
    <dgm:cxn modelId="{F498B62E-4CF7-4303-B7CC-539D71CE0406}" type="presParOf" srcId="{CC62D7A5-56F6-424B-9353-D2347776C3C3}" destId="{8B4BBAA5-FA9E-4F59-A897-16A70BA2DF05}" srcOrd="4" destOrd="0" presId="urn:microsoft.com/office/officeart/2005/8/layout/pyramid2"/>
    <dgm:cxn modelId="{DFA3A366-A736-406F-9667-66FC40EEC329}" type="presParOf" srcId="{CC62D7A5-56F6-424B-9353-D2347776C3C3}" destId="{92A39C0A-C0E9-463B-BD1C-5C3A51611C4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9E345-DC3B-4DA8-8A4D-AB3108F92B4F}">
      <dsp:nvSpPr>
        <dsp:cNvPr id="0" name=""/>
        <dsp:cNvSpPr/>
      </dsp:nvSpPr>
      <dsp:spPr>
        <a:xfrm>
          <a:off x="4120" y="1011016"/>
          <a:ext cx="1779546" cy="13283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ctr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500" kern="1200" dirty="0" smtClean="0">
              <a:latin typeface="Arial" pitchFamily="34" charset="0"/>
              <a:cs typeface="Arial" pitchFamily="34" charset="0"/>
            </a:rPr>
            <a:t>1</a:t>
          </a:r>
          <a:endParaRPr lang="en-US" sz="6500" kern="1200" dirty="0">
            <a:latin typeface="Arial" pitchFamily="34" charset="0"/>
            <a:cs typeface="Arial" pitchFamily="34" charset="0"/>
          </a:endParaRPr>
        </a:p>
      </dsp:txBody>
      <dsp:txXfrm>
        <a:off x="35246" y="1042142"/>
        <a:ext cx="1717294" cy="1297267"/>
      </dsp:txXfrm>
    </dsp:sp>
    <dsp:sp modelId="{11F939C8-144E-4B43-B66C-2394294306AB}">
      <dsp:nvSpPr>
        <dsp:cNvPr id="0" name=""/>
        <dsp:cNvSpPr/>
      </dsp:nvSpPr>
      <dsp:spPr>
        <a:xfrm>
          <a:off x="4120" y="2339410"/>
          <a:ext cx="1779546" cy="5712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latin typeface="Arial" pitchFamily="34" charset="0"/>
              <a:cs typeface="Arial" pitchFamily="34" charset="0"/>
            </a:rPr>
            <a:t>Asidosis</a:t>
          </a:r>
          <a:r>
            <a:rPr lang="en-US" sz="19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900" b="1" kern="1200" dirty="0" err="1" smtClean="0">
              <a:latin typeface="Arial" pitchFamily="34" charset="0"/>
              <a:cs typeface="Arial" pitchFamily="34" charset="0"/>
            </a:rPr>
            <a:t>Metabolik</a:t>
          </a:r>
          <a:endParaRPr lang="en-US" sz="1900" b="1" kern="1200" dirty="0">
            <a:latin typeface="Arial" pitchFamily="34" charset="0"/>
            <a:cs typeface="Arial" pitchFamily="34" charset="0"/>
          </a:endParaRPr>
        </a:p>
      </dsp:txBody>
      <dsp:txXfrm>
        <a:off x="4120" y="2339410"/>
        <a:ext cx="1253201" cy="571209"/>
      </dsp:txXfrm>
    </dsp:sp>
    <dsp:sp modelId="{2BBF032B-FC75-478A-90C4-28359291816F}">
      <dsp:nvSpPr>
        <dsp:cNvPr id="0" name=""/>
        <dsp:cNvSpPr/>
      </dsp:nvSpPr>
      <dsp:spPr>
        <a:xfrm>
          <a:off x="1307662" y="2430141"/>
          <a:ext cx="622841" cy="62284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BE27B-3576-4662-99A1-B57E669DAEDC}">
      <dsp:nvSpPr>
        <dsp:cNvPr id="0" name=""/>
        <dsp:cNvSpPr/>
      </dsp:nvSpPr>
      <dsp:spPr>
        <a:xfrm>
          <a:off x="2084808" y="1011016"/>
          <a:ext cx="1779546" cy="13283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ctr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500" kern="1200" dirty="0" smtClean="0">
              <a:latin typeface="Arial" pitchFamily="34" charset="0"/>
              <a:cs typeface="Arial" pitchFamily="34" charset="0"/>
            </a:rPr>
            <a:t>2</a:t>
          </a:r>
          <a:endParaRPr lang="en-US" sz="6500" kern="1200" dirty="0">
            <a:latin typeface="Arial" pitchFamily="34" charset="0"/>
            <a:cs typeface="Arial" pitchFamily="34" charset="0"/>
          </a:endParaRPr>
        </a:p>
      </dsp:txBody>
      <dsp:txXfrm>
        <a:off x="2115934" y="1042142"/>
        <a:ext cx="1717294" cy="1297267"/>
      </dsp:txXfrm>
    </dsp:sp>
    <dsp:sp modelId="{B7EBE5A7-9B8F-47AB-B5D8-FD86F0340538}">
      <dsp:nvSpPr>
        <dsp:cNvPr id="0" name=""/>
        <dsp:cNvSpPr/>
      </dsp:nvSpPr>
      <dsp:spPr>
        <a:xfrm>
          <a:off x="2084808" y="2339410"/>
          <a:ext cx="1779546" cy="571209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Asidosis</a:t>
          </a:r>
          <a:r>
            <a:rPr lang="en-US" sz="1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Respiratorik</a:t>
          </a:r>
          <a:endParaRPr lang="en-US" sz="14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084808" y="2339410"/>
        <a:ext cx="1253201" cy="571209"/>
      </dsp:txXfrm>
    </dsp:sp>
    <dsp:sp modelId="{66E8E3CF-2A49-470F-A3BF-E4A97CC066C8}">
      <dsp:nvSpPr>
        <dsp:cNvPr id="0" name=""/>
        <dsp:cNvSpPr/>
      </dsp:nvSpPr>
      <dsp:spPr>
        <a:xfrm>
          <a:off x="3388350" y="2430141"/>
          <a:ext cx="622841" cy="62284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6284A0-510C-404E-956F-E8A189189661}">
      <dsp:nvSpPr>
        <dsp:cNvPr id="0" name=""/>
        <dsp:cNvSpPr/>
      </dsp:nvSpPr>
      <dsp:spPr>
        <a:xfrm>
          <a:off x="4165496" y="1011016"/>
          <a:ext cx="1779546" cy="13283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274320" rIns="91440" bIns="91440" numCol="1" spcCol="1270" anchor="t" anchorCtr="0">
          <a:noAutofit/>
        </a:bodyPr>
        <a:lstStyle/>
        <a:p>
          <a:pPr marL="285750" lvl="1" indent="-285750" algn="ctr" defTabSz="3200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200" kern="1200" dirty="0" smtClean="0"/>
            <a:t>3</a:t>
          </a:r>
          <a:endParaRPr lang="en-US" sz="7200" kern="1200" dirty="0"/>
        </a:p>
      </dsp:txBody>
      <dsp:txXfrm>
        <a:off x="4196622" y="1042142"/>
        <a:ext cx="1717294" cy="1297267"/>
      </dsp:txXfrm>
    </dsp:sp>
    <dsp:sp modelId="{8CC9F633-B2CF-4387-A477-76825400F1FC}">
      <dsp:nvSpPr>
        <dsp:cNvPr id="0" name=""/>
        <dsp:cNvSpPr/>
      </dsp:nvSpPr>
      <dsp:spPr>
        <a:xfrm>
          <a:off x="4165496" y="2339410"/>
          <a:ext cx="1779546" cy="571209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Arial" pitchFamily="34" charset="0"/>
              <a:cs typeface="Arial" pitchFamily="34" charset="0"/>
            </a:rPr>
            <a:t>Alkalosis </a:t>
          </a:r>
          <a:r>
            <a:rPr lang="en-US" sz="1900" b="1" kern="1200" dirty="0" err="1" smtClean="0">
              <a:latin typeface="Arial" pitchFamily="34" charset="0"/>
              <a:cs typeface="Arial" pitchFamily="34" charset="0"/>
            </a:rPr>
            <a:t>Metabolik</a:t>
          </a:r>
          <a:endParaRPr lang="en-US" sz="1900" b="1" kern="1200" dirty="0">
            <a:latin typeface="Arial" pitchFamily="34" charset="0"/>
            <a:cs typeface="Arial" pitchFamily="34" charset="0"/>
          </a:endParaRPr>
        </a:p>
      </dsp:txBody>
      <dsp:txXfrm>
        <a:off x="4165496" y="2339410"/>
        <a:ext cx="1253201" cy="571209"/>
      </dsp:txXfrm>
    </dsp:sp>
    <dsp:sp modelId="{DC205809-0E69-488C-8ABF-548886A044C2}">
      <dsp:nvSpPr>
        <dsp:cNvPr id="0" name=""/>
        <dsp:cNvSpPr/>
      </dsp:nvSpPr>
      <dsp:spPr>
        <a:xfrm>
          <a:off x="5469038" y="2430141"/>
          <a:ext cx="622841" cy="62284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64A95F-AC01-431D-A026-BC7C507628D3}">
      <dsp:nvSpPr>
        <dsp:cNvPr id="0" name=""/>
        <dsp:cNvSpPr/>
      </dsp:nvSpPr>
      <dsp:spPr>
        <a:xfrm>
          <a:off x="7233" y="533479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pH :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Arial" pitchFamily="34" charset="0"/>
              <a:cs typeface="Arial" pitchFamily="34" charset="0"/>
            </a:rPr>
            <a:t>7,35 – 7,45</a:t>
          </a:r>
          <a:endParaRPr lang="en-US" sz="2800" b="1" kern="1200" dirty="0">
            <a:latin typeface="Arial" pitchFamily="34" charset="0"/>
            <a:cs typeface="Arial" pitchFamily="34" charset="0"/>
          </a:endParaRPr>
        </a:p>
      </dsp:txBody>
      <dsp:txXfrm>
        <a:off x="45225" y="571471"/>
        <a:ext cx="2085893" cy="1221142"/>
      </dsp:txXfrm>
    </dsp:sp>
    <dsp:sp modelId="{4BF45404-6921-4D19-9614-11E6E44BE14E}">
      <dsp:nvSpPr>
        <dsp:cNvPr id="0" name=""/>
        <dsp:cNvSpPr/>
      </dsp:nvSpPr>
      <dsp:spPr>
        <a:xfrm>
          <a:off x="2359355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2359355" y="1021199"/>
        <a:ext cx="320822" cy="321687"/>
      </dsp:txXfrm>
    </dsp:sp>
    <dsp:sp modelId="{E221733B-C7F5-4401-8131-C728FA9D4073}">
      <dsp:nvSpPr>
        <dsp:cNvPr id="0" name=""/>
        <dsp:cNvSpPr/>
      </dsp:nvSpPr>
      <dsp:spPr>
        <a:xfrm>
          <a:off x="3033861" y="533479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pCO2 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35 – 45 mmHg</a:t>
          </a:r>
        </a:p>
      </dsp:txBody>
      <dsp:txXfrm>
        <a:off x="3071853" y="571471"/>
        <a:ext cx="2085893" cy="1221142"/>
      </dsp:txXfrm>
    </dsp:sp>
    <dsp:sp modelId="{3C6126F9-963E-4315-B6D8-83607F0C72EB}">
      <dsp:nvSpPr>
        <dsp:cNvPr id="0" name=""/>
        <dsp:cNvSpPr/>
      </dsp:nvSpPr>
      <dsp:spPr>
        <a:xfrm>
          <a:off x="5385983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-160908"/>
            <a:satOff val="2188"/>
            <a:lumOff val="924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385983" y="1021199"/>
        <a:ext cx="320822" cy="321687"/>
      </dsp:txXfrm>
    </dsp:sp>
    <dsp:sp modelId="{B044DC8D-4ADD-493E-B29B-29156BFA4275}">
      <dsp:nvSpPr>
        <dsp:cNvPr id="0" name=""/>
        <dsp:cNvSpPr/>
      </dsp:nvSpPr>
      <dsp:spPr>
        <a:xfrm>
          <a:off x="6060489" y="533479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HCO3 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22 – 26 </a:t>
          </a:r>
          <a:r>
            <a:rPr lang="en-US" sz="2000" b="1" kern="1200" dirty="0" err="1" smtClean="0">
              <a:latin typeface="Arial" pitchFamily="34" charset="0"/>
              <a:cs typeface="Arial" pitchFamily="34" charset="0"/>
            </a:rPr>
            <a:t>mMol</a:t>
          </a: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/l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6098481" y="571471"/>
        <a:ext cx="2085893" cy="1221142"/>
      </dsp:txXfrm>
    </dsp:sp>
    <dsp:sp modelId="{0033692E-174A-4410-BE1E-65534337D90A}">
      <dsp:nvSpPr>
        <dsp:cNvPr id="0" name=""/>
        <dsp:cNvSpPr/>
      </dsp:nvSpPr>
      <dsp:spPr>
        <a:xfrm rot="5400000">
          <a:off x="6912269" y="198193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-321817"/>
            <a:satOff val="4375"/>
            <a:lumOff val="184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-5400000">
        <a:off x="6980585" y="2020851"/>
        <a:ext cx="321687" cy="320822"/>
      </dsp:txXfrm>
    </dsp:sp>
    <dsp:sp modelId="{3B68DF72-3EA5-49CC-BCE2-24F1AA0F5A80}">
      <dsp:nvSpPr>
        <dsp:cNvPr id="0" name=""/>
        <dsp:cNvSpPr/>
      </dsp:nvSpPr>
      <dsp:spPr>
        <a:xfrm>
          <a:off x="6060489" y="269535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pO2 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80 – 100 mmHg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6098481" y="2733348"/>
        <a:ext cx="2085893" cy="1221142"/>
      </dsp:txXfrm>
    </dsp:sp>
    <dsp:sp modelId="{43FBA324-0291-42C4-B88B-9D62EF544D09}">
      <dsp:nvSpPr>
        <dsp:cNvPr id="0" name=""/>
        <dsp:cNvSpPr/>
      </dsp:nvSpPr>
      <dsp:spPr>
        <a:xfrm rot="10800000">
          <a:off x="5411926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-482725"/>
            <a:satOff val="6563"/>
            <a:lumOff val="2773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10800000">
        <a:off x="5549421" y="3183076"/>
        <a:ext cx="320822" cy="321687"/>
      </dsp:txXfrm>
    </dsp:sp>
    <dsp:sp modelId="{684079EE-DB13-4777-804D-1403F0435492}">
      <dsp:nvSpPr>
        <dsp:cNvPr id="0" name=""/>
        <dsp:cNvSpPr/>
      </dsp:nvSpPr>
      <dsp:spPr>
        <a:xfrm>
          <a:off x="3033861" y="269535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SaO2 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95 – 100%</a:t>
          </a:r>
          <a:endParaRPr lang="en-US" sz="2400" b="1" kern="1200" dirty="0">
            <a:latin typeface="Arial" pitchFamily="34" charset="0"/>
            <a:cs typeface="Arial" pitchFamily="34" charset="0"/>
          </a:endParaRPr>
        </a:p>
      </dsp:txBody>
      <dsp:txXfrm>
        <a:off x="3071853" y="2733348"/>
        <a:ext cx="2085893" cy="1221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F7952-2B85-4E0F-9B4C-289E3A5965BE}">
      <dsp:nvSpPr>
        <dsp:cNvPr id="0" name=""/>
        <dsp:cNvSpPr/>
      </dsp:nvSpPr>
      <dsp:spPr>
        <a:xfrm>
          <a:off x="1400180" y="0"/>
          <a:ext cx="3924277" cy="5334000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8DF652-5481-4C0B-A32B-F7D01FB1984D}">
      <dsp:nvSpPr>
        <dsp:cNvPr id="0" name=""/>
        <dsp:cNvSpPr/>
      </dsp:nvSpPr>
      <dsp:spPr>
        <a:xfrm>
          <a:off x="3362319" y="534340"/>
          <a:ext cx="3467100" cy="12122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Asidosis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Metabolik</a:t>
          </a:r>
          <a:endParaRPr lang="en-US" sz="2600" kern="1200" dirty="0">
            <a:latin typeface="Arial" pitchFamily="34" charset="0"/>
            <a:cs typeface="Arial" pitchFamily="34" charset="0"/>
          </a:endParaRPr>
        </a:p>
      </dsp:txBody>
      <dsp:txXfrm>
        <a:off x="3421496" y="593517"/>
        <a:ext cx="3348746" cy="1093898"/>
      </dsp:txXfrm>
    </dsp:sp>
    <dsp:sp modelId="{921970E2-CDD4-4C82-8A7E-DD7F966D2FBA}">
      <dsp:nvSpPr>
        <dsp:cNvPr id="0" name=""/>
        <dsp:cNvSpPr/>
      </dsp:nvSpPr>
      <dsp:spPr>
        <a:xfrm>
          <a:off x="3352784" y="1867462"/>
          <a:ext cx="3467100" cy="12536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itchFamily="34" charset="0"/>
              <a:cs typeface="Arial" pitchFamily="34" charset="0"/>
            </a:rPr>
            <a:t>Alkalosis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Metabolik</a:t>
          </a:r>
          <a:endParaRPr lang="en-US" sz="2600" kern="1200" dirty="0">
            <a:latin typeface="Arial" pitchFamily="34" charset="0"/>
            <a:cs typeface="Arial" pitchFamily="34" charset="0"/>
          </a:endParaRPr>
        </a:p>
      </dsp:txBody>
      <dsp:txXfrm>
        <a:off x="3413980" y="1928658"/>
        <a:ext cx="3344708" cy="1131222"/>
      </dsp:txXfrm>
    </dsp:sp>
    <dsp:sp modelId="{8C493C34-B180-4DF6-A746-098298DF6C7D}">
      <dsp:nvSpPr>
        <dsp:cNvPr id="0" name=""/>
        <dsp:cNvSpPr/>
      </dsp:nvSpPr>
      <dsp:spPr>
        <a:xfrm>
          <a:off x="3352784" y="3202019"/>
          <a:ext cx="3467100" cy="97747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Asidosis</a:t>
          </a:r>
          <a:r>
            <a:rPr lang="en-US" sz="2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600" kern="1200" dirty="0" err="1" smtClean="0">
              <a:latin typeface="Arial" pitchFamily="34" charset="0"/>
              <a:cs typeface="Arial" pitchFamily="34" charset="0"/>
            </a:rPr>
            <a:t>Respiratorik</a:t>
          </a:r>
          <a:endParaRPr lang="en-US" sz="2600" kern="1200" dirty="0">
            <a:latin typeface="Arial" pitchFamily="34" charset="0"/>
            <a:cs typeface="Arial" pitchFamily="34" charset="0"/>
          </a:endParaRPr>
        </a:p>
      </dsp:txBody>
      <dsp:txXfrm>
        <a:off x="3400500" y="3249735"/>
        <a:ext cx="3371668" cy="8820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75159-3806-4429-A08E-4D62C9634A8D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DAA3F-C01C-438B-9096-642E53E2F4D2}">
      <dsp:nvSpPr>
        <dsp:cNvPr id="0" name=""/>
        <dsp:cNvSpPr/>
      </dsp:nvSpPr>
      <dsp:spPr>
        <a:xfrm>
          <a:off x="3775352" y="453484"/>
          <a:ext cx="2941875" cy="10684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latin typeface="Britannic Bold" pitchFamily="34" charset="0"/>
            </a:rPr>
            <a:t>Sistem Buffer</a:t>
          </a:r>
          <a:endParaRPr lang="en-US" sz="3300" kern="1200" dirty="0">
            <a:latin typeface="Britannic Bold" pitchFamily="34" charset="0"/>
          </a:endParaRPr>
        </a:p>
      </dsp:txBody>
      <dsp:txXfrm>
        <a:off x="3827511" y="505643"/>
        <a:ext cx="2837557" cy="964160"/>
      </dsp:txXfrm>
    </dsp:sp>
    <dsp:sp modelId="{EEF3366E-5C3F-40FC-9827-EB930A69E3C0}">
      <dsp:nvSpPr>
        <dsp:cNvPr id="0" name=""/>
        <dsp:cNvSpPr/>
      </dsp:nvSpPr>
      <dsp:spPr>
        <a:xfrm>
          <a:off x="3775352" y="1709807"/>
          <a:ext cx="2941875" cy="10719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-139622"/>
              <a:satOff val="-4225"/>
              <a:lumOff val="277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latin typeface="Britannic Bold" pitchFamily="34" charset="0"/>
            </a:rPr>
            <a:t>Respiratory</a:t>
          </a:r>
          <a:endParaRPr lang="en-US" sz="3300" kern="1200" dirty="0">
            <a:latin typeface="Britannic Bold" pitchFamily="34" charset="0"/>
          </a:endParaRPr>
        </a:p>
      </dsp:txBody>
      <dsp:txXfrm>
        <a:off x="3827679" y="1762134"/>
        <a:ext cx="2837221" cy="967265"/>
      </dsp:txXfrm>
    </dsp:sp>
    <dsp:sp modelId="{8B4BBAA5-FA9E-4F59-A897-16A70BA2DF05}">
      <dsp:nvSpPr>
        <dsp:cNvPr id="0" name=""/>
        <dsp:cNvSpPr/>
      </dsp:nvSpPr>
      <dsp:spPr>
        <a:xfrm>
          <a:off x="3775352" y="2969572"/>
          <a:ext cx="2941875" cy="91506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-139622"/>
              <a:satOff val="-4225"/>
              <a:lumOff val="277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latin typeface="Britannic Bold" pitchFamily="34" charset="0"/>
            </a:rPr>
            <a:t>Renal</a:t>
          </a:r>
          <a:endParaRPr lang="en-US" sz="3300" kern="1200" dirty="0">
            <a:latin typeface="Britannic Bold" pitchFamily="34" charset="0"/>
          </a:endParaRPr>
        </a:p>
      </dsp:txBody>
      <dsp:txXfrm>
        <a:off x="3820022" y="3014242"/>
        <a:ext cx="2852535" cy="825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7A0911E-B589-4A68-A95B-19CCF3D6A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315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3173778-52D7-41E5-8229-715294B78F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4929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73778-52D7-41E5-8229-715294B78FA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D10B7-6B0B-4F52-9141-EFE5B8CF6B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duniainter.net/wp-content/uploads/2013/09/BG-Power-Point-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4038600"/>
            <a:ext cx="5562600" cy="147002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 pitchFamily="34" charset="0"/>
              </a:rPr>
              <a:t>Overview :  </a:t>
            </a:r>
            <a:br>
              <a:rPr lang="en-US" sz="3600" dirty="0" smtClean="0">
                <a:latin typeface="Arial Black" pitchFamily="34" charset="0"/>
              </a:rPr>
            </a:br>
            <a:r>
              <a:rPr lang="en-US" sz="3600" dirty="0" smtClean="0">
                <a:latin typeface="Arial Black" pitchFamily="34" charset="0"/>
              </a:rPr>
              <a:t>Acid – Base Balance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7400" y="6096000"/>
            <a:ext cx="57150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Linda </a:t>
            </a:r>
            <a:r>
              <a:rPr lang="en-US" sz="2400" b="1" dirty="0" err="1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Widyarani</a:t>
            </a:r>
            <a:r>
              <a:rPr lang="en-US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S.Kep</a:t>
            </a:r>
            <a:r>
              <a:rPr lang="en-US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., Ns., </a:t>
            </a:r>
            <a:r>
              <a:rPr lang="en-US" sz="2400" b="1" dirty="0" err="1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M.Kep</a:t>
            </a:r>
            <a:r>
              <a:rPr lang="en-US" sz="24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609600"/>
            <a:ext cx="57150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u="sng" dirty="0" err="1" smtClean="0">
                <a:solidFill>
                  <a:schemeClr val="tx1"/>
                </a:solidFill>
                <a:latin typeface="Franklin Gothic Heavy" pitchFamily="34" charset="0"/>
                <a:cs typeface="Angsana New" pitchFamily="18" charset="-34"/>
              </a:rPr>
              <a:t>Patofisiologi</a:t>
            </a:r>
            <a:r>
              <a:rPr lang="en-US" sz="3200" b="1" u="sng" dirty="0" smtClean="0">
                <a:solidFill>
                  <a:schemeClr val="tx1"/>
                </a:solidFill>
                <a:latin typeface="Franklin Gothic Heavy" pitchFamily="34" charset="0"/>
                <a:cs typeface="Angsana New" pitchFamily="18" charset="-34"/>
              </a:rPr>
              <a:t> </a:t>
            </a:r>
          </a:p>
        </p:txBody>
      </p:sp>
      <p:cxnSp>
        <p:nvCxnSpPr>
          <p:cNvPr id="8" name="Elbow Connector 7"/>
          <p:cNvCxnSpPr/>
          <p:nvPr/>
        </p:nvCxnSpPr>
        <p:spPr>
          <a:xfrm>
            <a:off x="3505200" y="914400"/>
            <a:ext cx="3429000" cy="3124200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Britannic Bold" pitchFamily="34" charset="0"/>
              </a:rPr>
              <a:t>Regulator </a:t>
            </a:r>
            <a:r>
              <a:rPr lang="en-US" sz="3600" dirty="0" err="1">
                <a:solidFill>
                  <a:schemeClr val="bg1"/>
                </a:solidFill>
                <a:latin typeface="Britannic Bold" pitchFamily="34" charset="0"/>
              </a:rPr>
              <a:t>K</a:t>
            </a:r>
            <a:r>
              <a:rPr lang="en-US" sz="3600" dirty="0" err="1" smtClean="0">
                <a:solidFill>
                  <a:schemeClr val="bg1"/>
                </a:solidFill>
                <a:latin typeface="Britannic Bold" pitchFamily="34" charset="0"/>
              </a:rPr>
              <a:t>eseimbangan</a:t>
            </a:r>
            <a:r>
              <a:rPr lang="en-US" sz="3600" dirty="0" smtClean="0">
                <a:solidFill>
                  <a:schemeClr val="bg1"/>
                </a:solidFill>
                <a:latin typeface="Britannic Bold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Britannic Bold" pitchFamily="34" charset="0"/>
              </a:rPr>
              <a:t>A</a:t>
            </a:r>
            <a:r>
              <a:rPr lang="en-US" sz="3600" dirty="0" err="1" smtClean="0">
                <a:solidFill>
                  <a:schemeClr val="bg1"/>
                </a:solidFill>
                <a:latin typeface="Britannic Bold" pitchFamily="34" charset="0"/>
              </a:rPr>
              <a:t>sam</a:t>
            </a:r>
            <a:r>
              <a:rPr lang="en-US" sz="3600" dirty="0" smtClean="0">
                <a:solidFill>
                  <a:schemeClr val="bg1"/>
                </a:solidFill>
                <a:latin typeface="Britannic Bold" pitchFamily="34" charset="0"/>
              </a:rPr>
              <a:t> – </a:t>
            </a:r>
            <a:r>
              <a:rPr lang="en-US" sz="3600" dirty="0" err="1">
                <a:solidFill>
                  <a:schemeClr val="bg1"/>
                </a:solidFill>
                <a:latin typeface="Britannic Bold" pitchFamily="34" charset="0"/>
              </a:rPr>
              <a:t>B</a:t>
            </a:r>
            <a:r>
              <a:rPr lang="en-US" sz="3600" dirty="0" err="1" smtClean="0">
                <a:solidFill>
                  <a:schemeClr val="bg1"/>
                </a:solidFill>
                <a:latin typeface="Britannic Bold" pitchFamily="34" charset="0"/>
              </a:rPr>
              <a:t>asa</a:t>
            </a:r>
            <a:r>
              <a:rPr lang="en-US" sz="3600" dirty="0" smtClean="0">
                <a:solidFill>
                  <a:schemeClr val="bg1"/>
                </a:solidFill>
                <a:latin typeface="Britannic Bold" pitchFamily="34" charset="0"/>
              </a:rPr>
              <a:t> : </a:t>
            </a:r>
            <a:endParaRPr lang="en-US" sz="3600" dirty="0">
              <a:solidFill>
                <a:schemeClr val="bg1"/>
              </a:solidFill>
              <a:latin typeface="Britannic Bold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sosceles Triangle 5"/>
          <p:cNvSpPr/>
          <p:nvPr/>
        </p:nvSpPr>
        <p:spPr>
          <a:xfrm>
            <a:off x="1524000" y="2286000"/>
            <a:ext cx="2438400" cy="2971800"/>
          </a:xfrm>
          <a:prstGeom prst="triangl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cdn2.free-power-point-templates.com/wp-content/uploads/2010/11/847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04800" y="2819400"/>
            <a:ext cx="8458200" cy="8382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u="sng" dirty="0" smtClean="0">
                <a:latin typeface="Britannic Bold" pitchFamily="34" charset="0"/>
                <a:ea typeface="+mj-ea"/>
                <a:cs typeface="+mj-cs"/>
              </a:rPr>
              <a:t>PERTAMA :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SISTEM</a:t>
            </a:r>
            <a:r>
              <a:rPr kumimoji="0" lang="en-US" sz="3200" b="0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BUFFER  </a:t>
            </a:r>
            <a:endParaRPr kumimoji="0" lang="en-US" sz="32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381000" y="1828800"/>
            <a:ext cx="2209800" cy="914400"/>
          </a:xfrm>
          <a:prstGeom prst="downArrowCallou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Callout 6"/>
          <p:cNvSpPr/>
          <p:nvPr/>
        </p:nvSpPr>
        <p:spPr>
          <a:xfrm>
            <a:off x="533400" y="1981200"/>
            <a:ext cx="2209800" cy="914400"/>
          </a:xfrm>
          <a:prstGeom prst="downArrowCallou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Callout 7"/>
          <p:cNvSpPr/>
          <p:nvPr/>
        </p:nvSpPr>
        <p:spPr>
          <a:xfrm>
            <a:off x="685800" y="2133600"/>
            <a:ext cx="2209800" cy="914400"/>
          </a:xfrm>
          <a:prstGeom prst="downArrowCallou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Franklin Gothic Medium Cond" pitchFamily="34" charset="0"/>
              </a:rPr>
              <a:t>1</a:t>
            </a:r>
            <a:endParaRPr lang="en-US" sz="40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cdn2.free-power-point-templates.com/wp-content/uploads/2010/11/847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1447800"/>
            <a:ext cx="8382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- M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empertahankan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asam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–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basa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dalam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tubuh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selalu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SEIMBANG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aseline="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- </a:t>
            </a:r>
            <a:r>
              <a:rPr lang="en-US" sz="2400" baseline="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Mencegah</a:t>
            </a:r>
            <a:r>
              <a:rPr lang="en-US" sz="2400" baseline="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pH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tdk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2400" baseline="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terlalu</a:t>
            </a:r>
            <a:r>
              <a:rPr lang="en-US" sz="2400" baseline="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ASAM </a:t>
            </a:r>
            <a:r>
              <a:rPr lang="en-US" sz="2400" baseline="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atau</a:t>
            </a:r>
            <a:r>
              <a:rPr lang="en-US" sz="2400" baseline="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2400" baseline="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tdk</a:t>
            </a:r>
            <a:r>
              <a:rPr lang="en-US" sz="2400" baseline="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2400" baseline="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terlalu</a:t>
            </a:r>
            <a:r>
              <a:rPr lang="en-US" sz="2400" baseline="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BASA,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dipertahankan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dlm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rentang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normal (7,35 – 7,45)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3581400"/>
            <a:ext cx="8610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Bagaimana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sistem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buffer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bekerja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pic>
        <p:nvPicPr>
          <p:cNvPr id="8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886200"/>
            <a:ext cx="1143000" cy="1143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86200" y="381000"/>
            <a:ext cx="510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Sistem Buffer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terdiri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dari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: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Sistem buffer </a:t>
            </a:r>
            <a:r>
              <a:rPr lang="en-US" sz="140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asam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140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karbonat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(H2CO3) &amp; </a:t>
            </a:r>
            <a:r>
              <a:rPr lang="en-US" sz="140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asam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1400" dirty="0" err="1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bikarbonat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 (HCO3)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Sistem buffer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fosfat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Britannic Bold" pitchFamily="34" charset="0"/>
                <a:ea typeface="+mj-ea"/>
                <a:cs typeface="+mj-cs"/>
              </a:rPr>
              <a:t>Sistem buffer protein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04800" y="457200"/>
            <a:ext cx="3276600" cy="8382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SISTEM</a:t>
            </a:r>
            <a:r>
              <a:rPr kumimoji="0" lang="en-US" sz="3200" b="0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BUFFER  </a:t>
            </a:r>
            <a:endParaRPr kumimoji="0" lang="en-US" sz="32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cdn2.free-power-point-templates.com/wp-content/uploads/2010/11/847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04800" y="304800"/>
            <a:ext cx="2895600" cy="8382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SISTEM</a:t>
            </a:r>
            <a:r>
              <a:rPr kumimoji="0" lang="en-US" sz="3200" b="0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BUFFER  </a:t>
            </a:r>
            <a:endParaRPr kumimoji="0" lang="en-US" sz="32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133600"/>
            <a:ext cx="4267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Saat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ASAM,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berfungsi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sbg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BASA dg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mengikat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ion H+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95800" y="3810000"/>
            <a:ext cx="4495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solidFill>
                  <a:srgbClr val="7030A0"/>
                </a:solidFill>
                <a:latin typeface="Britannic Bold" pitchFamily="34" charset="0"/>
                <a:ea typeface="+mj-ea"/>
                <a:cs typeface="+mj-cs"/>
              </a:rPr>
              <a:t>Saat</a:t>
            </a:r>
            <a:r>
              <a:rPr lang="en-US" sz="3200" dirty="0" smtClean="0">
                <a:solidFill>
                  <a:srgbClr val="7030A0"/>
                </a:solidFill>
                <a:latin typeface="Britannic Bold" pitchFamily="34" charset="0"/>
                <a:ea typeface="+mj-ea"/>
                <a:cs typeface="+mj-cs"/>
              </a:rPr>
              <a:t> BASA, </a:t>
            </a:r>
            <a:r>
              <a:rPr lang="en-US" sz="3200" dirty="0" err="1" smtClean="0">
                <a:solidFill>
                  <a:srgbClr val="7030A0"/>
                </a:solidFill>
                <a:latin typeface="Britannic Bold" pitchFamily="34" charset="0"/>
                <a:ea typeface="+mj-ea"/>
                <a:cs typeface="+mj-cs"/>
              </a:rPr>
              <a:t>berfungsi</a:t>
            </a:r>
            <a:r>
              <a:rPr lang="en-US" sz="3200" dirty="0" smtClean="0">
                <a:solidFill>
                  <a:srgbClr val="7030A0"/>
                </a:solidFill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Britannic Bold" pitchFamily="34" charset="0"/>
                <a:ea typeface="+mj-ea"/>
                <a:cs typeface="+mj-cs"/>
              </a:rPr>
              <a:t>sbg</a:t>
            </a:r>
            <a:r>
              <a:rPr lang="en-US" sz="3200" dirty="0" smtClean="0">
                <a:solidFill>
                  <a:srgbClr val="7030A0"/>
                </a:solidFill>
                <a:latin typeface="Britannic Bold" pitchFamily="34" charset="0"/>
                <a:ea typeface="+mj-ea"/>
                <a:cs typeface="+mj-cs"/>
              </a:rPr>
              <a:t> ASAM dg </a:t>
            </a:r>
            <a:r>
              <a:rPr lang="en-US" sz="3200" dirty="0" err="1" smtClean="0">
                <a:solidFill>
                  <a:srgbClr val="7030A0"/>
                </a:solidFill>
                <a:latin typeface="Britannic Bold" pitchFamily="34" charset="0"/>
                <a:ea typeface="+mj-ea"/>
                <a:cs typeface="+mj-cs"/>
              </a:rPr>
              <a:t>melepaskan</a:t>
            </a:r>
            <a:r>
              <a:rPr lang="en-US" sz="3200" dirty="0" smtClean="0">
                <a:solidFill>
                  <a:srgbClr val="7030A0"/>
                </a:solidFill>
                <a:latin typeface="Britannic Bold" pitchFamily="34" charset="0"/>
                <a:ea typeface="+mj-ea"/>
                <a:cs typeface="+mj-cs"/>
              </a:rPr>
              <a:t> ion H+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57200" y="1371600"/>
            <a:ext cx="914400" cy="612648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Britannic Bold" pitchFamily="34" charset="0"/>
              </a:rPr>
              <a:t>1</a:t>
            </a:r>
            <a:endParaRPr lang="en-US" sz="3200" dirty="0">
              <a:solidFill>
                <a:schemeClr val="tx1"/>
              </a:solidFill>
              <a:latin typeface="Britannic Bold" pitchFamily="34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572000" y="2971800"/>
            <a:ext cx="914400" cy="612648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Britannic Bold" pitchFamily="34" charset="0"/>
              </a:rPr>
              <a:t>2</a:t>
            </a:r>
          </a:p>
        </p:txBody>
      </p:sp>
      <p:sp>
        <p:nvSpPr>
          <p:cNvPr id="12" name="Line Callout 2 11"/>
          <p:cNvSpPr/>
          <p:nvPr/>
        </p:nvSpPr>
        <p:spPr>
          <a:xfrm>
            <a:off x="4343400" y="914400"/>
            <a:ext cx="4419600" cy="914400"/>
          </a:xfrm>
          <a:prstGeom prst="borderCallout2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itannic Bold" pitchFamily="34" charset="0"/>
              </a:rPr>
              <a:t>ASAM – BASA </a:t>
            </a:r>
          </a:p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itannic Bold" pitchFamily="34" charset="0"/>
              </a:rPr>
              <a:t>SELALU SEIMBANG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Britannic Bold" pitchFamily="34" charset="0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http://cdn2.free-power-point-templates.com/wp-content/uploads/2010/11/847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04800" y="2133600"/>
            <a:ext cx="8458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Saat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ASAM,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bagaimana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0895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BACK UP DATA = DESEMBER 2018\2017 = PERKULIAHAN 2017 2018\PATOFISIOLOGI\2020 = PATOFISIOLOGI 2020.2021\KULIAH KE-5 - KESEIMBANGAN ASAM &amp; BASA\Foto Penjelasan Sistem Buffer_1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" b="11179"/>
          <a:stretch/>
        </p:blipFill>
        <p:spPr bwMode="auto">
          <a:xfrm>
            <a:off x="-12319" y="0"/>
            <a:ext cx="91563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76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http://cdn2.free-power-point-templates.com/wp-content/uploads/2010/11/847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04800" y="2133600"/>
            <a:ext cx="8458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Saat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6000" dirty="0" smtClean="0">
                <a:latin typeface="Britannic Bold" pitchFamily="34" charset="0"/>
                <a:ea typeface="+mj-ea"/>
                <a:cs typeface="+mj-cs"/>
              </a:rPr>
              <a:t>BASA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,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bagaimana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48802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BACK UP DATA = DESEMBER 2018\2017 = PERKULIAHAN 2017 2018\PATOFISIOLOGI\2020 = PATOFISIOLOGI 2020.2021\KULIAH KE-5 - KESEIMBANGAN ASAM &amp; BASA\Foto Penjelasan SIstem Buffer_2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2" b="5026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49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s://encrypted-tbn2.gstatic.com/images?q=tbn:ANd9GcSHwR1Rt4W2bVMOHowTkbmY0rz-wx1qGcTj0iLezzHXFcTk3PS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823"/>
            <a:ext cx="9144000" cy="6849177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04800" y="2819400"/>
            <a:ext cx="8458200" cy="838200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u="sng" dirty="0" smtClean="0">
                <a:latin typeface="Britannic Bold" pitchFamily="34" charset="0"/>
                <a:ea typeface="+mj-ea"/>
                <a:cs typeface="+mj-cs"/>
              </a:rPr>
              <a:t>KEDUA : RESPIRASI</a:t>
            </a:r>
            <a:r>
              <a:rPr kumimoji="0" lang="en-US" sz="3200" b="0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 </a:t>
            </a:r>
            <a:endParaRPr kumimoji="0" lang="en-US" sz="32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381000" y="1828800"/>
            <a:ext cx="2209800" cy="914400"/>
          </a:xfrm>
          <a:prstGeom prst="downArrowCallout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Callout 6"/>
          <p:cNvSpPr/>
          <p:nvPr/>
        </p:nvSpPr>
        <p:spPr>
          <a:xfrm>
            <a:off x="533400" y="1981200"/>
            <a:ext cx="2209800" cy="914400"/>
          </a:xfrm>
          <a:prstGeom prst="downArrowCallou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Callout 7"/>
          <p:cNvSpPr/>
          <p:nvPr/>
        </p:nvSpPr>
        <p:spPr>
          <a:xfrm>
            <a:off x="685800" y="2133600"/>
            <a:ext cx="2209800" cy="914400"/>
          </a:xfrm>
          <a:prstGeom prst="downArrowCallout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Franklin Gothic Medium Cond" pitchFamily="34" charset="0"/>
              </a:rPr>
              <a:t>2</a:t>
            </a:r>
            <a:endParaRPr lang="en-US" sz="40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s://encrypted-tbn2.gstatic.com/images?q=tbn:ANd9GcSHwR1Rt4W2bVMOHowTkbmY0rz-wx1qGcTj0iLezzHXFcTk3PS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823"/>
            <a:ext cx="9144000" cy="6849177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457200"/>
            <a:ext cx="2590800" cy="884238"/>
          </a:xfrm>
          <a:prstGeom prst="rect">
            <a:avLst/>
          </a:prstGeom>
          <a:solidFill>
            <a:srgbClr val="FF33CC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RESPIRASI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447800"/>
            <a:ext cx="2590800" cy="1371600"/>
          </a:xfrm>
          <a:prstGeom prst="rect">
            <a:avLst/>
          </a:prstGeom>
          <a:solidFill>
            <a:srgbClr val="FF66FF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Mengendalikan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</a:t>
            </a:r>
            <a:r>
              <a:rPr lang="en-US" sz="2000" dirty="0" err="1" smtClean="0">
                <a:latin typeface="Britannic Bold" pitchFamily="34" charset="0"/>
              </a:rPr>
              <a:t>konsentrasi</a:t>
            </a:r>
            <a:r>
              <a:rPr lang="en-US" sz="2000" dirty="0" smtClean="0">
                <a:latin typeface="Britannic Bold" pitchFamily="34" charset="0"/>
              </a:rPr>
              <a:t> H2CO3 (as. </a:t>
            </a:r>
            <a:r>
              <a:rPr lang="en-US" sz="2000" dirty="0" err="1" smtClean="0">
                <a:latin typeface="Britannic Bold" pitchFamily="34" charset="0"/>
              </a:rPr>
              <a:t>karbonat</a:t>
            </a:r>
            <a:r>
              <a:rPr lang="en-US" sz="2000" dirty="0" smtClean="0">
                <a:latin typeface="Britannic Bold" pitchFamily="34" charset="0"/>
              </a:rPr>
              <a:t>)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2971800"/>
            <a:ext cx="6629400" cy="1295400"/>
          </a:xfrm>
          <a:prstGeom prst="rect">
            <a:avLst/>
          </a:prstGeom>
          <a:solidFill>
            <a:srgbClr val="FF66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 smtClean="0">
              <a:solidFill>
                <a:schemeClr val="bg1"/>
              </a:solidFill>
              <a:latin typeface="Franklin Gothic Medium Cond" pitchFamily="34" charset="0"/>
            </a:endParaRPr>
          </a:p>
          <a:p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Jk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CO2 &gt;&gt;&gt;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di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dalam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darah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---- </a:t>
            </a:r>
            <a:r>
              <a:rPr lang="en-US" sz="2000" b="1" u="sng" dirty="0" err="1" smtClean="0">
                <a:solidFill>
                  <a:schemeClr val="bg1"/>
                </a:solidFill>
                <a:latin typeface="Franklin Gothic Medium Cond" pitchFamily="34" charset="0"/>
              </a:rPr>
              <a:t>nafas</a:t>
            </a:r>
            <a:r>
              <a:rPr lang="en-US" sz="2000" b="1" u="sng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u="sng" dirty="0" err="1" smtClean="0">
                <a:solidFill>
                  <a:schemeClr val="bg1"/>
                </a:solidFill>
                <a:latin typeface="Franklin Gothic Medium Cond" pitchFamily="34" charset="0"/>
              </a:rPr>
              <a:t>cepat</a:t>
            </a:r>
            <a:r>
              <a:rPr lang="en-US" sz="2000" b="1" u="sng" dirty="0" smtClean="0">
                <a:solidFill>
                  <a:schemeClr val="bg1"/>
                </a:solidFill>
                <a:latin typeface="Franklin Gothic Medium Cond" pitchFamily="34" charset="0"/>
              </a:rPr>
              <a:t> &amp; </a:t>
            </a:r>
            <a:r>
              <a:rPr lang="en-US" sz="2000" b="1" u="sng" dirty="0" err="1" smtClean="0">
                <a:solidFill>
                  <a:schemeClr val="bg1"/>
                </a:solidFill>
                <a:latin typeface="Franklin Gothic Medium Cond" pitchFamily="34" charset="0"/>
              </a:rPr>
              <a:t>dalam</a:t>
            </a:r>
            <a:r>
              <a:rPr lang="en-US" sz="2000" b="1" u="sng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: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mengeluarkan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kelebihan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CO2 (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ekspirasi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); CO2 &gt;&gt;&gt;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yg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keluar</a:t>
            </a:r>
            <a:endParaRPr lang="en-US" sz="2000" b="1" dirty="0" smtClean="0">
              <a:solidFill>
                <a:schemeClr val="bg1"/>
              </a:solidFill>
              <a:latin typeface="Franklin Gothic Medium Cond" pitchFamily="34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CO2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stabil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di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dlm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darah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--- H2CO3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di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dalam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darah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Franklin Gothic Medium Cond" pitchFamily="34" charset="0"/>
              </a:rPr>
              <a:t>stabil</a:t>
            </a:r>
            <a:r>
              <a:rPr lang="en-US" sz="2000" b="1" dirty="0" smtClean="0">
                <a:solidFill>
                  <a:schemeClr val="bg1"/>
                </a:solidFill>
                <a:latin typeface="Franklin Gothic Medium Cond" pitchFamily="34" charset="0"/>
              </a:rPr>
              <a:t> -- STABIL  </a:t>
            </a:r>
          </a:p>
          <a:p>
            <a:endParaRPr lang="en-US" sz="2000" b="1" dirty="0" smtClean="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419600"/>
            <a:ext cx="5638800" cy="1828800"/>
          </a:xfrm>
          <a:prstGeom prst="rect">
            <a:avLst/>
          </a:prstGeom>
          <a:solidFill>
            <a:srgbClr val="FF0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Jk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CO2 &lt;&lt;&lt;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di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dalam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darah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---- </a:t>
            </a:r>
            <a:r>
              <a:rPr lang="en-US" sz="2000" u="sng" dirty="0" err="1" smtClean="0">
                <a:solidFill>
                  <a:schemeClr val="bg1"/>
                </a:solidFill>
                <a:latin typeface="Franklin Gothic Medium Cond" pitchFamily="34" charset="0"/>
              </a:rPr>
              <a:t>nafas</a:t>
            </a:r>
            <a:r>
              <a:rPr lang="en-US" sz="2000" u="sng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u="sng" dirty="0" err="1" smtClean="0">
                <a:solidFill>
                  <a:schemeClr val="bg1"/>
                </a:solidFill>
                <a:latin typeface="Franklin Gothic Medium Cond" pitchFamily="34" charset="0"/>
              </a:rPr>
              <a:t>lambat</a:t>
            </a:r>
            <a:r>
              <a:rPr lang="en-US" sz="2000" u="sng" dirty="0" smtClean="0">
                <a:solidFill>
                  <a:schemeClr val="bg1"/>
                </a:solidFill>
                <a:latin typeface="Franklin Gothic Medium Cond" pitchFamily="34" charset="0"/>
              </a:rPr>
              <a:t> &amp; </a:t>
            </a:r>
            <a:r>
              <a:rPr lang="en-US" sz="2000" u="sng" dirty="0" err="1" smtClean="0">
                <a:solidFill>
                  <a:schemeClr val="bg1"/>
                </a:solidFill>
                <a:latin typeface="Franklin Gothic Medium Cond" pitchFamily="34" charset="0"/>
              </a:rPr>
              <a:t>dangkal</a:t>
            </a:r>
            <a:r>
              <a:rPr lang="en-US" sz="2000" u="sng" dirty="0" smtClean="0">
                <a:solidFill>
                  <a:schemeClr val="bg1"/>
                </a:solidFill>
                <a:latin typeface="Franklin Gothic Medium Cond" pitchFamily="34" charset="0"/>
              </a:rPr>
              <a:t> :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menahan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CO2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tetap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didalam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tubuh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; CO2 &lt;&lt;&lt;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yg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keluar</a:t>
            </a:r>
            <a:endParaRPr lang="en-US" sz="2000" dirty="0" smtClean="0">
              <a:solidFill>
                <a:schemeClr val="bg1"/>
              </a:solidFill>
              <a:latin typeface="Franklin Gothic Medium Cond" pitchFamily="34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CO2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stabil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di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dlm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darah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--- H2CO3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didalam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darah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Medium Cond" pitchFamily="34" charset="0"/>
              </a:rPr>
              <a:t>stabil</a:t>
            </a:r>
            <a:r>
              <a:rPr lang="en-US" sz="2000" dirty="0" smtClean="0">
                <a:solidFill>
                  <a:schemeClr val="bg1"/>
                </a:solidFill>
                <a:latin typeface="Franklin Gothic Medium Cond" pitchFamily="34" charset="0"/>
              </a:rPr>
              <a:t> -- STABIL</a:t>
            </a:r>
            <a:endParaRPr lang="en-US" sz="2000" u="sng" dirty="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pic>
        <p:nvPicPr>
          <p:cNvPr id="10" name="Picture 4" descr="http://www.fortunalab.com/wp-content/uploads/2014/12/tips-merawat-paru-p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657600"/>
            <a:ext cx="1667896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4" descr="http://www.fortunalab.com/wp-content/uploads/2014/12/tips-merawat-paru-p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2286000"/>
            <a:ext cx="1667896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4" descr="http://www.fortunalab.com/wp-content/uploads/2014/12/tips-merawat-paru-p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228600"/>
            <a:ext cx="1667896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4" name="Elbow Connector 13"/>
          <p:cNvCxnSpPr/>
          <p:nvPr/>
        </p:nvCxnSpPr>
        <p:spPr>
          <a:xfrm>
            <a:off x="3276600" y="838200"/>
            <a:ext cx="3810000" cy="1752600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200400" y="1600200"/>
            <a:ext cx="5638800" cy="609600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endParaRPr lang="en-US" sz="2000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	</a:t>
            </a:r>
          </a:p>
          <a:p>
            <a:pPr marL="342900" indent="-342900" algn="ctr"/>
            <a:endParaRPr lang="en-US" sz="2000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pPr marL="342900" indent="-342900"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CO2 + H2O </a:t>
            </a: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  <a:sym typeface="Wingdings" pitchFamily="2" charset="2"/>
              </a:rPr>
              <a:t> H2CO3</a:t>
            </a:r>
          </a:p>
          <a:p>
            <a:pPr marL="342900" indent="-342900"/>
            <a:endParaRPr lang="en-US" sz="2000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/>
            <a:endParaRPr lang="en-US" sz="2000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  <a:sym typeface="Wingdings" pitchFamily="2" charset="2"/>
              </a:rPr>
              <a:t>	</a:t>
            </a:r>
            <a:endParaRPr lang="en-US" sz="2000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6082" name="Picture 2" descr="http://i412.photobucket.com/albums/pp205/imeily/c1001/article/Powerpoint_slide_by_GuItMuSiC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1371600"/>
            <a:ext cx="40386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Apa</a:t>
            </a:r>
            <a:r>
              <a:rPr lang="en-US" sz="4400" b="1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itu</a:t>
            </a:r>
            <a:r>
              <a:rPr lang="en-US" sz="4400" b="1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asam</a:t>
            </a:r>
            <a:r>
              <a:rPr lang="en-US" sz="4400" b="1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</a:t>
            </a:r>
          </a:p>
        </p:txBody>
      </p:sp>
      <p:pic>
        <p:nvPicPr>
          <p:cNvPr id="6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990600"/>
            <a:ext cx="609600" cy="609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2667000" y="2667000"/>
            <a:ext cx="40386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Apa</a:t>
            </a:r>
            <a:r>
              <a:rPr lang="en-US" sz="4400" b="1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itu</a:t>
            </a:r>
            <a:r>
              <a:rPr lang="en-US" sz="4400" b="1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basa</a:t>
            </a:r>
            <a:r>
              <a:rPr lang="en-US" sz="4400" b="1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</a:t>
            </a:r>
          </a:p>
        </p:txBody>
      </p:sp>
      <p:pic>
        <p:nvPicPr>
          <p:cNvPr id="8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438400"/>
            <a:ext cx="609600" cy="609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6084" name="Picture 4" descr="http://dc394.4shared.com/img/ooR0YHwy/128a9b9a6e0/miki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914400"/>
            <a:ext cx="1524000" cy="2018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26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:\BACK UP DATA = DESEMBER 2018\2017 = PERKULIAHAN 2017 2018\PATOFISIOLOGI\2020 = PATOFISIOLOGI 2020.2021\KULIAH KE-5 - KESEIMBANGAN ASAM &amp; BASA\Foto Penjelasan Respirasi_1&amp;2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8" t="6924" r="5206" b="6255"/>
          <a:stretch/>
        </p:blipFill>
        <p:spPr bwMode="auto">
          <a:xfrm>
            <a:off x="-1" y="-1"/>
            <a:ext cx="917916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40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://bestpowerpointtemplates.net/uploads/contents/Avocado_58w2g5q9t9l7pczjnl757yd3hskgwwie_3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04800" y="2819400"/>
            <a:ext cx="8458200" cy="838200"/>
          </a:xfrm>
          <a:prstGeom prst="rect">
            <a:avLst/>
          </a:prstGeom>
          <a:noFill/>
          <a:ln>
            <a:solidFill>
              <a:srgbClr val="66FF33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u="sng" dirty="0" smtClean="0">
                <a:latin typeface="Britannic Bold" pitchFamily="34" charset="0"/>
                <a:ea typeface="+mj-ea"/>
                <a:cs typeface="+mj-cs"/>
              </a:rPr>
              <a:t>KETIGA : GINJAL </a:t>
            </a:r>
            <a:endParaRPr kumimoji="0" lang="en-US" sz="32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sp>
        <p:nvSpPr>
          <p:cNvPr id="6" name="Down Arrow Callout 5"/>
          <p:cNvSpPr/>
          <p:nvPr/>
        </p:nvSpPr>
        <p:spPr>
          <a:xfrm>
            <a:off x="381000" y="1828800"/>
            <a:ext cx="2209800" cy="914400"/>
          </a:xfrm>
          <a:prstGeom prst="down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Callout 6"/>
          <p:cNvSpPr/>
          <p:nvPr/>
        </p:nvSpPr>
        <p:spPr>
          <a:xfrm>
            <a:off x="533400" y="1981200"/>
            <a:ext cx="2209800" cy="914400"/>
          </a:xfrm>
          <a:prstGeom prst="downArrowCallou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Callout 7"/>
          <p:cNvSpPr/>
          <p:nvPr/>
        </p:nvSpPr>
        <p:spPr>
          <a:xfrm>
            <a:off x="685800" y="2133600"/>
            <a:ext cx="2209800" cy="914400"/>
          </a:xfrm>
          <a:prstGeom prst="downArrowCallou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Franklin Gothic Medium Cond" pitchFamily="34" charset="0"/>
              </a:rPr>
              <a:t>2</a:t>
            </a:r>
            <a:endParaRPr lang="en-US" sz="40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://bestpowerpointtemplates.net/uploads/contents/Avocado_58w2g5q9t9l7pczjnl757yd3hskgwwie_3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990600"/>
            <a:ext cx="2438400" cy="1295400"/>
          </a:xfrm>
          <a:prstGeom prst="rect">
            <a:avLst/>
          </a:prstGeom>
          <a:solidFill>
            <a:srgbClr val="00CC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Mengendalikan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konsentrasi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 HCO3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(as. </a:t>
            </a:r>
            <a:r>
              <a:rPr lang="en-US" dirty="0" err="1" smtClean="0">
                <a:solidFill>
                  <a:schemeClr val="tx1"/>
                </a:solidFill>
                <a:latin typeface="Arial Rounded MT Bold" pitchFamily="34" charset="0"/>
              </a:rPr>
              <a:t>bikarbonat</a:t>
            </a: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)</a:t>
            </a:r>
            <a:endParaRPr lang="en-US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2438400"/>
            <a:ext cx="2438400" cy="1295400"/>
          </a:xfrm>
          <a:prstGeom prst="rect">
            <a:avLst/>
          </a:prstGeom>
          <a:solidFill>
            <a:srgbClr val="66FF3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GINJAL SELALU BEKERJA SAMA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DG PARU – PARU </a:t>
            </a:r>
            <a:endParaRPr lang="en-US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1905000"/>
            <a:ext cx="5486400" cy="1066800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endParaRPr lang="en-US" sz="20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  <a:p>
            <a:pPr marL="342900" indent="-342900"/>
            <a:r>
              <a:rPr lang="en-US" sz="2000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	</a:t>
            </a:r>
          </a:p>
          <a:p>
            <a:pPr marL="342900" indent="-342900" algn="ctr"/>
            <a:endParaRPr lang="en-US" sz="20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  <a:p>
            <a:pPr marL="342900" indent="-342900" algn="ctr"/>
            <a:r>
              <a:rPr lang="en-US" sz="2000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CO2 + H2O </a:t>
            </a:r>
            <a:r>
              <a:rPr lang="en-US" sz="2000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Wingdings" pitchFamily="2" charset="2"/>
              </a:rPr>
              <a:t> H2CO3  HCO3 + H+</a:t>
            </a:r>
          </a:p>
          <a:p>
            <a:pPr marL="342900" indent="-342900"/>
            <a:endParaRPr lang="en-US" sz="20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/>
            <a:endParaRPr lang="en-US" sz="2000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/>
            <a:r>
              <a:rPr lang="en-US" sz="2000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Wingdings" pitchFamily="2" charset="2"/>
              </a:rPr>
              <a:t>	</a:t>
            </a:r>
            <a:endParaRPr lang="en-US" sz="2000" dirty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8" name="Picture 2" descr="http://dedaunan.com/wp-content/uploads/2015/05/gambar-ginjal-m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57200"/>
            <a:ext cx="1698725" cy="1287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http://dedaunan.com/wp-content/uploads/2015/05/gambar-ginjal-m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57200"/>
            <a:ext cx="1698725" cy="1287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http://dedaunan.com/wp-content/uploads/2015/05/gambar-ginjal-m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57200"/>
            <a:ext cx="1698725" cy="1287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/>
          <p:cNvSpPr/>
          <p:nvPr/>
        </p:nvSpPr>
        <p:spPr>
          <a:xfrm>
            <a:off x="609600" y="152400"/>
            <a:ext cx="2438400" cy="762000"/>
          </a:xfrm>
          <a:prstGeom prst="rect">
            <a:avLst/>
          </a:prstGeom>
          <a:solidFill>
            <a:srgbClr val="00CC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u="sng" dirty="0" smtClean="0">
                <a:solidFill>
                  <a:schemeClr val="tx1"/>
                </a:solidFill>
                <a:latin typeface="Arial Rounded MT Bold" pitchFamily="34" charset="0"/>
              </a:rPr>
              <a:t>GINJAL</a:t>
            </a:r>
            <a:endParaRPr lang="en-US" sz="4400" u="sng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3810000"/>
            <a:ext cx="6248400" cy="1600200"/>
          </a:xfrm>
          <a:prstGeom prst="rect">
            <a:avLst/>
          </a:prstGeom>
          <a:solidFill>
            <a:srgbClr val="00CC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	</a:t>
            </a: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keadaaan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ASAM 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metabolik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&amp;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respiratorik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) : 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Reabsorpsi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HCO3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terfiltrasi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mencegah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kehilangan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HCO3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melalui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urine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Ekskresi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kelebihan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ion H+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melalui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urine  </a:t>
            </a:r>
          </a:p>
          <a:p>
            <a:pPr marL="457200" indent="-457200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5486400"/>
            <a:ext cx="5943600" cy="1219200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Dalam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keadaaan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BASA (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metabolik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&amp;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respiratorik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) : </a:t>
            </a:r>
          </a:p>
          <a:p>
            <a:pPr marL="457200" indent="-457200"/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	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Ekskresikan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kelebihan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ion HCO3 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melalui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urine </a:t>
            </a:r>
          </a:p>
          <a:p>
            <a:pPr marL="457200" indent="-457200"/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	</a:t>
            </a:r>
            <a:r>
              <a:rPr lang="en-US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Mempertahankan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ion H+ 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Elbow Connector 15"/>
          <p:cNvCxnSpPr/>
          <p:nvPr/>
        </p:nvCxnSpPr>
        <p:spPr>
          <a:xfrm>
            <a:off x="3352800" y="3352800"/>
            <a:ext cx="5562600" cy="914400"/>
          </a:xfrm>
          <a:prstGeom prst="bentConnector3">
            <a:avLst>
              <a:gd name="adj1" fmla="val 50000"/>
            </a:avLst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:\BACK UP DATA = DESEMBER 2018\2017 = PERKULIAHAN 2017 2018\PATOFISIOLOGI\2020 = PATOFISIOLOGI 2020.2021\KULIAH KE-5 - KESEIMBANGAN ASAM &amp; BASA\Foto Penjelasan_Renal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"/>
          <a:stretch/>
        </p:blipFill>
        <p:spPr bwMode="auto">
          <a:xfrm>
            <a:off x="0" y="1447800"/>
            <a:ext cx="9144000" cy="413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59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encrypted-tbn2.gstatic.com/images?q=tbn:ANd9GcSHwR1Rt4W2bVMOHowTkbmY0rz-wx1qGcTj0iLezzHXFcTk3PS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917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4495800"/>
            <a:ext cx="4191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  <a:latin typeface="Arial Rounded MT Bold" pitchFamily="34" charset="0"/>
              </a:rPr>
              <a:t>ADA PERTANYAAN</a:t>
            </a:r>
            <a:endParaRPr lang="en-US" sz="24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pic>
        <p:nvPicPr>
          <p:cNvPr id="6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114800"/>
            <a:ext cx="1371600" cy="1371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bestpowerpointtemplates.net/uploads/contents/Avocado_58w2g5q9t9l7pczjnl757yd3hskgwwie_3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1676400"/>
            <a:ext cx="2438400" cy="2438400"/>
          </a:xfrm>
          <a:prstGeom prst="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  <a:latin typeface="Franklin Gothic Medium Cond" pitchFamily="34" charset="0"/>
              </a:rPr>
              <a:t>Mengapa</a:t>
            </a:r>
            <a:r>
              <a:rPr lang="en-US" sz="2400" b="1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Franklin Gothic Medium Cond" pitchFamily="34" charset="0"/>
              </a:rPr>
              <a:t>pada</a:t>
            </a:r>
            <a:r>
              <a:rPr lang="en-US" sz="2400" b="1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Franklin Gothic Medium Cond" pitchFamily="34" charset="0"/>
              </a:rPr>
              <a:t>pasien</a:t>
            </a:r>
            <a:r>
              <a:rPr lang="en-US" sz="2400" b="1" dirty="0" smtClean="0">
                <a:solidFill>
                  <a:schemeClr val="tx1"/>
                </a:solidFill>
                <a:latin typeface="Franklin Gothic Medium Cond" pitchFamily="34" charset="0"/>
              </a:rPr>
              <a:t> dg </a:t>
            </a:r>
            <a:r>
              <a:rPr lang="en-US" sz="2400" b="1" dirty="0" err="1" smtClean="0">
                <a:solidFill>
                  <a:schemeClr val="tx1"/>
                </a:solidFill>
                <a:latin typeface="Franklin Gothic Medium Cond" pitchFamily="34" charset="0"/>
              </a:rPr>
              <a:t>bronkitis</a:t>
            </a:r>
            <a:r>
              <a:rPr lang="en-US" sz="2400" b="1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Franklin Gothic Medium Cond" pitchFamily="34" charset="0"/>
              </a:rPr>
              <a:t>kronis</a:t>
            </a:r>
            <a:r>
              <a:rPr lang="en-US" sz="2400" b="1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Franklin Gothic Medium Cond" pitchFamily="34" charset="0"/>
              </a:rPr>
              <a:t>dapat</a:t>
            </a:r>
            <a:r>
              <a:rPr lang="en-US" sz="2400" b="1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Franklin Gothic Medium Cond" pitchFamily="34" charset="0"/>
              </a:rPr>
              <a:t>terjadi</a:t>
            </a:r>
            <a:r>
              <a:rPr lang="en-US" sz="2400" b="1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Franklin Gothic Medium Cond" pitchFamily="34" charset="0"/>
              </a:rPr>
              <a:t>asidosis</a:t>
            </a:r>
            <a:r>
              <a:rPr lang="en-US" sz="2400" b="1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Franklin Gothic Medium Cond" pitchFamily="34" charset="0"/>
              </a:rPr>
              <a:t>respiratorik</a:t>
            </a:r>
            <a:r>
              <a:rPr lang="en-US" sz="2400" b="1" dirty="0" smtClean="0">
                <a:solidFill>
                  <a:schemeClr val="tx1"/>
                </a:solidFill>
                <a:latin typeface="Franklin Gothic Medium Cond" pitchFamily="34" charset="0"/>
              </a:rPr>
              <a:t>? </a:t>
            </a:r>
            <a:endParaRPr lang="en-US" sz="2400" b="1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676400"/>
            <a:ext cx="1752600" cy="2438400"/>
          </a:xfrm>
          <a:prstGeom prst="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BRONKITIS :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Peradangan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bronkus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3000" y="1676400"/>
            <a:ext cx="4038600" cy="2438400"/>
          </a:xfrm>
          <a:prstGeom prst="rect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Reaksi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inflamasi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:::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P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embengkakan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bronkus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disertai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penumpukan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sekret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::: 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Aliran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udara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terganggu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 ::: CO2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tertumpuk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di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tubuh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darah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  <a:sym typeface="Wingdings" pitchFamily="2" charset="2"/>
              </a:rPr>
              <a:t>)  </a:t>
            </a:r>
            <a:endParaRPr lang="en-US" sz="2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81000" y="609600"/>
            <a:ext cx="3048000" cy="1066800"/>
          </a:xfrm>
          <a:prstGeom prst="rightArrow">
            <a:avLst>
              <a:gd name="adj1" fmla="val 71099"/>
              <a:gd name="adj2" fmla="val 50000"/>
            </a:avLst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chemeClr val="bg1"/>
                </a:solidFill>
                <a:latin typeface="Franklin Gothic Medium Cond" pitchFamily="34" charset="0"/>
              </a:rPr>
              <a:t>ANALISIS KASUS :</a:t>
            </a:r>
            <a:endParaRPr lang="en-US" sz="2800" b="1" u="sng" dirty="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freepptbackgrounds.net/wp-content/uploads/2013/12/Healthy-Breakfast-PPT-Backgrounds-800x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2971800"/>
            <a:ext cx="2895600" cy="2286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Mengapa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pada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pasien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dg tumor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otak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dapat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mengalami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gangguan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keseimbangan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asam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basa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? </a:t>
            </a:r>
            <a:endParaRPr lang="en-US" sz="2400" dirty="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971800"/>
            <a:ext cx="5410200" cy="2286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Tumor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di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</a:rPr>
              <a:t>otak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::: 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Menekan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medulla oblongata &amp;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pons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(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pusat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pengendali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utama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pernafasan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) :::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Tidak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sensitif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dg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jumlah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[pCO2] 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Penumpukan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[pCO2]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di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dalam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tubuh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 (</a:t>
            </a:r>
            <a:r>
              <a:rPr lang="en-US" sz="2400" dirty="0" err="1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darah</a:t>
            </a:r>
            <a:r>
              <a:rPr lang="en-US" sz="2400" dirty="0" smtClean="0">
                <a:solidFill>
                  <a:schemeClr val="bg1"/>
                </a:solidFill>
                <a:latin typeface="Franklin Gothic Medium Cond" pitchFamily="34" charset="0"/>
                <a:sym typeface="Wingdings" pitchFamily="2" charset="2"/>
              </a:rPr>
              <a:t>)</a:t>
            </a:r>
            <a:endParaRPr lang="en-US" sz="2400" dirty="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57200" y="1828800"/>
            <a:ext cx="3048000" cy="1066800"/>
          </a:xfrm>
          <a:prstGeom prst="rightArrow">
            <a:avLst>
              <a:gd name="adj1" fmla="val 71099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chemeClr val="bg1"/>
                </a:solidFill>
                <a:latin typeface="Franklin Gothic Medium Cond" pitchFamily="34" charset="0"/>
              </a:rPr>
              <a:t>ANALISIS KASUS :</a:t>
            </a:r>
            <a:endParaRPr lang="en-US" sz="2800" b="1" u="sng" dirty="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s://encrypted-tbn2.gstatic.com/images?q=tbn:ANd9GcSHwR1Rt4W2bVMOHowTkbmY0rz-wx1qGcTj0iLezzHXFcTk3PS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917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5257800"/>
            <a:ext cx="2590800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  <a:latin typeface="Arial Rounded MT Bold" pitchFamily="34" charset="0"/>
              </a:rPr>
              <a:t>TERIMAKASIH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5943600"/>
            <a:ext cx="4191000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  <a:latin typeface="Arial Rounded MT Bold" pitchFamily="34" charset="0"/>
              </a:rPr>
              <a:t>SEMOGA BERMANFAAT 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i412.photobucket.com/albums/pp205/imeily/c1001/article/Powerpoint_slide_by_GuItMuSiC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1371600"/>
            <a:ext cx="60960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400" b="1" dirty="0" smtClean="0">
              <a:solidFill>
                <a:schemeClr val="tx1"/>
              </a:solidFill>
              <a:latin typeface="Arial Narrow" pitchFamily="34" charset="0"/>
              <a:cs typeface="Aharoni" pitchFamily="2" charset="-79"/>
            </a:endParaRPr>
          </a:p>
          <a:p>
            <a:r>
              <a:rPr lang="en-US" sz="44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Asam</a:t>
            </a:r>
            <a:r>
              <a:rPr lang="en-US" sz="4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:</a:t>
            </a:r>
          </a:p>
          <a:p>
            <a:r>
              <a:rPr lang="en-US" sz="32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Senyawa</a:t>
            </a:r>
            <a:r>
              <a:rPr lang="en-US" sz="32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yang </a:t>
            </a:r>
            <a:r>
              <a:rPr lang="en-US" sz="32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memberikan</a:t>
            </a:r>
            <a:r>
              <a:rPr lang="en-US" sz="32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ion H+</a:t>
            </a:r>
            <a:r>
              <a:rPr lang="en-US" sz="4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</a:t>
            </a:r>
          </a:p>
          <a:p>
            <a:endParaRPr lang="en-US" sz="4400" b="1" dirty="0" smtClean="0">
              <a:solidFill>
                <a:schemeClr val="tx1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276600"/>
            <a:ext cx="60960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400" b="1" dirty="0" smtClean="0">
              <a:solidFill>
                <a:schemeClr val="tx1"/>
              </a:solidFill>
              <a:latin typeface="Arial Narrow" pitchFamily="34" charset="0"/>
              <a:cs typeface="Aharoni" pitchFamily="2" charset="-79"/>
            </a:endParaRPr>
          </a:p>
          <a:p>
            <a:r>
              <a:rPr lang="en-US" sz="44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Basa</a:t>
            </a:r>
            <a:r>
              <a:rPr lang="en-US" sz="4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:</a:t>
            </a:r>
          </a:p>
          <a:p>
            <a:r>
              <a:rPr lang="en-US" sz="32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Senyawa</a:t>
            </a:r>
            <a:r>
              <a:rPr lang="en-US" sz="32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yang </a:t>
            </a:r>
            <a:r>
              <a:rPr lang="en-US" sz="32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menerima</a:t>
            </a:r>
            <a:r>
              <a:rPr lang="en-US" sz="32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ion H+</a:t>
            </a:r>
            <a:r>
              <a:rPr lang="en-US" sz="4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</a:t>
            </a:r>
          </a:p>
          <a:p>
            <a:endParaRPr lang="en-US" sz="4400" b="1" dirty="0" smtClean="0">
              <a:solidFill>
                <a:schemeClr val="tx1"/>
              </a:solidFill>
              <a:latin typeface="Arial Narrow" pitchFamily="34" charset="0"/>
              <a:cs typeface="Aharoni" pitchFamily="2" charset="-79"/>
            </a:endParaRPr>
          </a:p>
        </p:txBody>
      </p:sp>
      <p:pic>
        <p:nvPicPr>
          <p:cNvPr id="7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352800"/>
            <a:ext cx="609600" cy="609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447800"/>
            <a:ext cx="609600" cy="609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42876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8130" name="Picture 2" descr="http://cdn2.free-power-point-templates.com/wp-content/uploads/2011/01/916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1371600"/>
            <a:ext cx="60960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400" b="1" dirty="0" smtClean="0">
              <a:solidFill>
                <a:schemeClr val="tx1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524000"/>
            <a:ext cx="60960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400" b="1" dirty="0" smtClean="0">
              <a:solidFill>
                <a:schemeClr val="tx1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447800"/>
            <a:ext cx="60960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Indikator</a:t>
            </a:r>
            <a:r>
              <a:rPr lang="en-US" sz="44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konsentrasi</a:t>
            </a:r>
            <a:r>
              <a:rPr lang="en-US" sz="44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ion H+ </a:t>
            </a:r>
            <a:r>
              <a:rPr lang="en-US" sz="44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</a:t>
            </a:r>
            <a:r>
              <a:rPr lang="en-US" sz="44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dalam</a:t>
            </a:r>
            <a:r>
              <a:rPr lang="en-US" sz="44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tubuh</a:t>
            </a:r>
            <a:r>
              <a:rPr lang="en-US" sz="44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manusia</a:t>
            </a:r>
            <a:r>
              <a:rPr lang="en-US" sz="44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: </a:t>
            </a:r>
            <a:r>
              <a:rPr lang="en-US" sz="4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pH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0" y="457200"/>
            <a:ext cx="60960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*)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Konsentrasi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= </a:t>
            </a:r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Jumlah</a:t>
            </a:r>
            <a:endParaRPr lang="en-US" sz="2400" b="1" dirty="0" smtClean="0">
              <a:solidFill>
                <a:schemeClr val="tx1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3581400"/>
            <a:ext cx="83820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Jumlah</a:t>
            </a:r>
            <a:r>
              <a:rPr lang="en-US" sz="4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ion H+ </a:t>
            </a:r>
            <a:r>
              <a:rPr lang="en-US" sz="44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tinggi</a:t>
            </a:r>
            <a:r>
              <a:rPr lang="en-US" sz="4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  <a:sym typeface="Wingdings" pitchFamily="2" charset="2"/>
              </a:rPr>
              <a:t>= pH </a:t>
            </a:r>
            <a:r>
              <a:rPr lang="en-US" sz="4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  <a:sym typeface="Wingdings" pitchFamily="2" charset="2"/>
              </a:rPr>
              <a:t>rendah</a:t>
            </a:r>
            <a:endParaRPr lang="en-US" sz="4400" b="1" dirty="0" smtClean="0">
              <a:solidFill>
                <a:srgbClr val="FF0000"/>
              </a:solidFill>
              <a:latin typeface="Arial Narrow" pitchFamily="34" charset="0"/>
              <a:cs typeface="Aharoni" pitchFamily="2" charset="-79"/>
              <a:sym typeface="Wingdings" pitchFamily="2" charset="2"/>
            </a:endParaRPr>
          </a:p>
          <a:p>
            <a:r>
              <a:rPr lang="en-US" sz="44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  <a:sym typeface="Wingdings" pitchFamily="2" charset="2"/>
              </a:rPr>
              <a:t>Jumlah</a:t>
            </a:r>
            <a:r>
              <a:rPr lang="en-US" sz="4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  <a:sym typeface="Wingdings" pitchFamily="2" charset="2"/>
              </a:rPr>
              <a:t> ion H+ </a:t>
            </a:r>
            <a:r>
              <a:rPr lang="en-US" sz="4400" b="1" dirty="0" err="1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  <a:sym typeface="Wingdings" pitchFamily="2" charset="2"/>
              </a:rPr>
              <a:t>rendah</a:t>
            </a:r>
            <a:r>
              <a:rPr lang="en-US" sz="4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  <a:sym typeface="Wingdings" pitchFamily="2" charset="2"/>
              </a:rPr>
              <a:t>= pH </a:t>
            </a:r>
            <a:r>
              <a:rPr lang="en-US" sz="4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  <a:sym typeface="Wingdings" pitchFamily="2" charset="2"/>
              </a:rPr>
              <a:t>tinggi</a:t>
            </a:r>
            <a:r>
              <a:rPr lang="en-US" sz="4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  <a:sym typeface="Wingdings" pitchFamily="2" charset="2"/>
              </a:rPr>
              <a:t> </a:t>
            </a:r>
            <a:endParaRPr lang="en-US" sz="4400" b="1" dirty="0" smtClean="0">
              <a:solidFill>
                <a:srgbClr val="FF000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00600" y="990600"/>
            <a:ext cx="4038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  <a:cs typeface="Aharoni" pitchFamily="2" charset="-79"/>
              </a:rPr>
              <a:t>*) pH normal = 7,35 – 7,45</a:t>
            </a:r>
          </a:p>
        </p:txBody>
      </p:sp>
    </p:spTree>
    <p:extLst>
      <p:ext uri="{BB962C8B-B14F-4D97-AF65-F5344CB8AC3E}">
        <p14:creationId xmlns:p14="http://schemas.microsoft.com/office/powerpoint/2010/main" val="140787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cdn2.free-power-point-templates.com/wp-content/uploads/2011/01/916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90600" y="1371600"/>
            <a:ext cx="1447800" cy="2133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Impact" pitchFamily="34" charset="0"/>
              </a:rPr>
              <a:t>DEATH </a:t>
            </a:r>
            <a:endParaRPr lang="en-US" sz="3600" dirty="0">
              <a:latin typeface="Impac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1371600"/>
            <a:ext cx="1447800" cy="2133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Impact" pitchFamily="34" charset="0"/>
              </a:rPr>
              <a:t>NORMAL</a:t>
            </a:r>
            <a:endParaRPr lang="en-US" sz="2800" dirty="0">
              <a:solidFill>
                <a:schemeClr val="tx1"/>
              </a:solidFill>
              <a:latin typeface="Impac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8400" y="1371600"/>
            <a:ext cx="1447800" cy="2133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Impact" pitchFamily="34" charset="0"/>
              </a:rPr>
              <a:t>ASIDOSIS</a:t>
            </a:r>
            <a:endParaRPr lang="en-US" sz="2400" dirty="0">
              <a:latin typeface="Impac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800" y="1371600"/>
            <a:ext cx="1447800" cy="2133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Impact" pitchFamily="34" charset="0"/>
              </a:rPr>
              <a:t>DEATH</a:t>
            </a:r>
            <a:endParaRPr lang="en-US" sz="3600" dirty="0">
              <a:latin typeface="Impac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0" y="1371600"/>
            <a:ext cx="1447800" cy="2133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Impact" pitchFamily="34" charset="0"/>
              </a:rPr>
              <a:t>ALKALOSIS</a:t>
            </a:r>
            <a:endParaRPr lang="en-US" sz="2000" dirty="0">
              <a:latin typeface="Impact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90600" y="762000"/>
            <a:ext cx="7239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685800" y="1066800"/>
            <a:ext cx="609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7925594" y="1066006"/>
            <a:ext cx="609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324100" y="876300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6668294" y="8755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3772694" y="875506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5144294" y="875506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905000" y="990600"/>
            <a:ext cx="990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Impact" pitchFamily="34" charset="0"/>
              </a:rPr>
              <a:t>6,80</a:t>
            </a:r>
            <a:endParaRPr lang="en-US" dirty="0">
              <a:solidFill>
                <a:schemeClr val="tx1"/>
              </a:solidFill>
              <a:latin typeface="Impact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52800" y="990600"/>
            <a:ext cx="990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Impact" pitchFamily="34" charset="0"/>
              </a:rPr>
              <a:t>7,35</a:t>
            </a:r>
            <a:endParaRPr lang="en-US" dirty="0">
              <a:solidFill>
                <a:schemeClr val="tx1"/>
              </a:solidFill>
              <a:latin typeface="Impact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00600" y="990600"/>
            <a:ext cx="990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Impact" pitchFamily="34" charset="0"/>
              </a:rPr>
              <a:t>7,45</a:t>
            </a:r>
            <a:endParaRPr lang="en-US" dirty="0">
              <a:solidFill>
                <a:schemeClr val="tx1"/>
              </a:solidFill>
              <a:latin typeface="Impact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24600" y="990600"/>
            <a:ext cx="990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Impact" pitchFamily="34" charset="0"/>
              </a:rPr>
              <a:t>7,80</a:t>
            </a:r>
            <a:endParaRPr lang="en-US" dirty="0">
              <a:solidFill>
                <a:schemeClr val="tx1"/>
              </a:solidFill>
              <a:latin typeface="Impact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90600" y="3733800"/>
            <a:ext cx="72390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Impact" pitchFamily="34" charset="0"/>
              </a:rPr>
              <a:t>KESEIMBANGAN ASAM &amp; BASA </a:t>
            </a:r>
            <a:endParaRPr lang="en-US" sz="4800" dirty="0">
              <a:solidFill>
                <a:schemeClr val="tx1"/>
              </a:solidFill>
              <a:latin typeface="Impact" pitchFamily="34" charset="0"/>
            </a:endParaRPr>
          </a:p>
        </p:txBody>
      </p:sp>
      <p:grpSp>
        <p:nvGrpSpPr>
          <p:cNvPr id="10" name="Group 39"/>
          <p:cNvGrpSpPr/>
          <p:nvPr/>
        </p:nvGrpSpPr>
        <p:grpSpPr>
          <a:xfrm>
            <a:off x="152400" y="4572000"/>
            <a:ext cx="8991600" cy="1143000"/>
            <a:chOff x="152400" y="4191000"/>
            <a:chExt cx="8991600" cy="1143000"/>
          </a:xfrm>
        </p:grpSpPr>
        <p:sp>
          <p:nvSpPr>
            <p:cNvPr id="41" name="Rectangle 40"/>
            <p:cNvSpPr/>
            <p:nvPr/>
          </p:nvSpPr>
          <p:spPr>
            <a:xfrm>
              <a:off x="609600" y="4191000"/>
              <a:ext cx="8382000" cy="1143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u="sng" dirty="0" smtClean="0">
                  <a:solidFill>
                    <a:srgbClr val="FF0000"/>
                  </a:solidFill>
                  <a:latin typeface="Arial Narrow" pitchFamily="34" charset="0"/>
                  <a:cs typeface="Aharoni" pitchFamily="2" charset="-79"/>
                </a:rPr>
                <a:t>HOMEOSTASIS</a:t>
              </a:r>
              <a:r>
                <a:rPr lang="en-US" sz="2800" b="1" dirty="0" smtClean="0">
                  <a:solidFill>
                    <a:srgbClr val="FF0000"/>
                  </a:solidFill>
                  <a:latin typeface="Arial Narrow" pitchFamily="34" charset="0"/>
                  <a:cs typeface="Aharoni" pitchFamily="2" charset="-79"/>
                </a:rPr>
                <a:t> /</a:t>
              </a:r>
            </a:p>
            <a:p>
              <a:pPr algn="ctr"/>
              <a:r>
                <a:rPr lang="en-US" sz="2800" b="1" dirty="0" smtClean="0">
                  <a:solidFill>
                    <a:srgbClr val="FF0000"/>
                  </a:solidFill>
                  <a:latin typeface="Arial Narrow" pitchFamily="34" charset="0"/>
                  <a:cs typeface="Aharoni" pitchFamily="2" charset="-79"/>
                </a:rPr>
                <a:t>ASAM BASA SEIMBANG</a:t>
              </a:r>
            </a:p>
          </p:txBody>
        </p:sp>
        <p:grpSp>
          <p:nvGrpSpPr>
            <p:cNvPr id="11" name="Group 19"/>
            <p:cNvGrpSpPr/>
            <p:nvPr/>
          </p:nvGrpSpPr>
          <p:grpSpPr>
            <a:xfrm>
              <a:off x="152400" y="4419600"/>
              <a:ext cx="8991600" cy="685800"/>
              <a:chOff x="152400" y="4419600"/>
              <a:chExt cx="8991600" cy="6858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152400" y="4419600"/>
                <a:ext cx="25908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FF0000"/>
                    </a:solidFill>
                    <a:latin typeface="Arial Narrow" pitchFamily="34" charset="0"/>
                    <a:cs typeface="Aharoni" pitchFamily="2" charset="-79"/>
                  </a:rPr>
                  <a:t>PRODUKSI = EKSRESI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477000" y="4419600"/>
                <a:ext cx="2667000" cy="685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FF0000"/>
                    </a:solidFill>
                    <a:latin typeface="Arial Narrow" pitchFamily="34" charset="0"/>
                    <a:cs typeface="Aharoni" pitchFamily="2" charset="-79"/>
                  </a:rPr>
                  <a:t>PRODUKSI  = EKSRESI</a:t>
                </a:r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 rot="10800000">
                <a:off x="2590800" y="4724400"/>
                <a:ext cx="990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>
                <a:off x="5867400" y="4724400"/>
                <a:ext cx="838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Rectangle 28"/>
          <p:cNvSpPr/>
          <p:nvPr/>
        </p:nvSpPr>
        <p:spPr>
          <a:xfrm>
            <a:off x="4114800" y="0"/>
            <a:ext cx="8382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 Narrow" pitchFamily="34" charset="0"/>
                <a:cs typeface="Gisha" pitchFamily="34" charset="-79"/>
              </a:rPr>
              <a:t>pH</a:t>
            </a:r>
            <a:endParaRPr lang="en-US" sz="4000" b="1" dirty="0">
              <a:solidFill>
                <a:schemeClr val="tx1"/>
              </a:solidFill>
              <a:latin typeface="Arial Narrow" pitchFamily="34" charset="0"/>
              <a:cs typeface="Gisha" pitchFamily="34" charset="-79"/>
            </a:endParaRP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685800"/>
            <a:ext cx="83820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KETIDAKSEIMBANGAN ASAM BASA</a:t>
            </a:r>
          </a:p>
        </p:txBody>
      </p:sp>
      <p:sp>
        <p:nvSpPr>
          <p:cNvPr id="6" name="Oval 5"/>
          <p:cNvSpPr/>
          <p:nvPr/>
        </p:nvSpPr>
        <p:spPr>
          <a:xfrm>
            <a:off x="1524000" y="762000"/>
            <a:ext cx="6400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Diagram 7"/>
          <p:cNvGraphicFramePr/>
          <p:nvPr/>
        </p:nvGraphicFramePr>
        <p:xfrm>
          <a:off x="838200" y="1981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ound Same Side Corner Rectangle 8"/>
          <p:cNvSpPr/>
          <p:nvPr/>
        </p:nvSpPr>
        <p:spPr>
          <a:xfrm>
            <a:off x="7086600" y="2971800"/>
            <a:ext cx="1779546" cy="1328393"/>
          </a:xfrm>
          <a:prstGeom prst="round2SameRect">
            <a:avLst>
              <a:gd name="adj1" fmla="val 8000"/>
              <a:gd name="adj2" fmla="val 0"/>
            </a:avLst>
          </a:prstGeom>
        </p:spPr>
        <p:style>
          <a:lnRef idx="2">
            <a:schemeClr val="accent5">
              <a:hueOff val="-9933876"/>
              <a:satOff val="39811"/>
              <a:lumOff val="8628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7200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7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86600" y="4419600"/>
            <a:ext cx="1779546" cy="571209"/>
            <a:chOff x="4165496" y="2339410"/>
            <a:chExt cx="1779546" cy="571209"/>
          </a:xfrm>
        </p:grpSpPr>
        <p:sp>
          <p:nvSpPr>
            <p:cNvPr id="11" name="Rectangle 10"/>
            <p:cNvSpPr/>
            <p:nvPr/>
          </p:nvSpPr>
          <p:spPr>
            <a:xfrm>
              <a:off x="4165496" y="2339410"/>
              <a:ext cx="1779546" cy="571209"/>
            </a:xfrm>
            <a:prstGeom prst="rect">
              <a:avLst/>
            </a:prstGeom>
          </p:spPr>
          <p:style>
            <a:lnRef idx="2">
              <a:schemeClr val="accent5">
                <a:hueOff val="-9933876"/>
                <a:satOff val="39811"/>
                <a:lumOff val="8628"/>
                <a:alphaOff val="0"/>
              </a:schemeClr>
            </a:lnRef>
            <a:fillRef idx="1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1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4165496" y="2339410"/>
              <a:ext cx="1253201" cy="571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0" rIns="24130" bIns="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>
                  <a:latin typeface="Arial" pitchFamily="34" charset="0"/>
                  <a:cs typeface="Arial" pitchFamily="34" charset="0"/>
                </a:rPr>
                <a:t>Alkalosis </a:t>
              </a:r>
              <a:r>
                <a:rPr lang="en-US" sz="1400" b="1" kern="1200" dirty="0" err="1" smtClean="0">
                  <a:latin typeface="Arial" pitchFamily="34" charset="0"/>
                  <a:cs typeface="Arial" pitchFamily="34" charset="0"/>
                </a:rPr>
                <a:t>Respiratotik</a:t>
              </a:r>
              <a:endParaRPr lang="en-US" sz="1400" b="1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4" name="Elbow Connector 13"/>
          <p:cNvCxnSpPr/>
          <p:nvPr/>
        </p:nvCxnSpPr>
        <p:spPr>
          <a:xfrm>
            <a:off x="457200" y="5410200"/>
            <a:ext cx="8229600" cy="914400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63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685800"/>
            <a:ext cx="83820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FF000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28600"/>
            <a:ext cx="83058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bg1"/>
                </a:solidFill>
                <a:latin typeface="Arial Narrow" pitchFamily="34" charset="0"/>
                <a:cs typeface="Aharoni" pitchFamily="2" charset="-79"/>
              </a:rPr>
              <a:t>Parameter </a:t>
            </a:r>
            <a:r>
              <a:rPr lang="en-US" sz="4000" b="1" dirty="0" err="1" smtClean="0">
                <a:solidFill>
                  <a:schemeClr val="bg1"/>
                </a:solidFill>
                <a:latin typeface="Arial Narrow" pitchFamily="34" charset="0"/>
                <a:cs typeface="Aharoni" pitchFamily="2" charset="-79"/>
              </a:rPr>
              <a:t>keseimbangan</a:t>
            </a:r>
            <a:r>
              <a:rPr lang="en-US" sz="4000" b="1" dirty="0" smtClean="0">
                <a:solidFill>
                  <a:schemeClr val="bg1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 Narrow" pitchFamily="34" charset="0"/>
                <a:cs typeface="Aharoni" pitchFamily="2" charset="-79"/>
              </a:rPr>
              <a:t>asam</a:t>
            </a:r>
            <a:r>
              <a:rPr lang="en-US" sz="4000" b="1" dirty="0" smtClean="0">
                <a:solidFill>
                  <a:schemeClr val="bg1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 Narrow" pitchFamily="34" charset="0"/>
                <a:cs typeface="Aharoni" pitchFamily="2" charset="-79"/>
              </a:rPr>
              <a:t>basa</a:t>
            </a:r>
            <a:r>
              <a:rPr lang="en-US" sz="4000" b="1" dirty="0" smtClean="0">
                <a:solidFill>
                  <a:schemeClr val="bg1"/>
                </a:solidFill>
                <a:latin typeface="Arial Narrow" pitchFamily="34" charset="0"/>
                <a:cs typeface="Aharoni" pitchFamily="2" charset="-79"/>
              </a:rPr>
              <a:t> :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28600" y="5257800"/>
            <a:ext cx="3124200" cy="1297126"/>
            <a:chOff x="3033861" y="2695356"/>
            <a:chExt cx="2161877" cy="1297126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Rounded Rectangle 9"/>
            <p:cNvSpPr/>
            <p:nvPr/>
          </p:nvSpPr>
          <p:spPr>
            <a:xfrm>
              <a:off x="3033861" y="2695356"/>
              <a:ext cx="2161877" cy="1297126"/>
            </a:xfrm>
            <a:prstGeom prst="roundRect">
              <a:avLst>
                <a:gd name="adj" fmla="val 10000"/>
              </a:avLst>
            </a:prstGeom>
            <a:solidFill>
              <a:srgbClr val="FFFF00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alpha val="90000"/>
                <a:hueOff val="0"/>
                <a:satOff val="0"/>
                <a:lumOff val="0"/>
                <a:alphaOff val="-40000"/>
              </a:schemeClr>
            </a:fillRef>
            <a:effectRef idx="2">
              <a:schemeClr val="accent6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071853" y="2733348"/>
              <a:ext cx="2085893" cy="122114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pO2 </a:t>
              </a:r>
              <a:r>
                <a:rPr lang="en-US" sz="1600" b="1" kern="12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ringan</a:t>
              </a:r>
              <a:r>
                <a:rPr lang="en-US" sz="16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: 60 – 80 mmHg</a:t>
              </a:r>
            </a:p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pO2 </a:t>
              </a:r>
              <a:r>
                <a:rPr lang="en-US" sz="16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sedang</a:t>
              </a:r>
              <a:r>
                <a:rPr 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: 40 – 60 mmHg</a:t>
              </a:r>
            </a:p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pO2 </a:t>
              </a:r>
              <a:r>
                <a:rPr lang="en-US" sz="16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berat</a:t>
              </a:r>
              <a:r>
                <a:rPr 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: &lt; 40 mmHg</a:t>
              </a:r>
              <a:r>
                <a:rPr lang="en-US" sz="16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16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" name="Elbow Connector 12"/>
          <p:cNvCxnSpPr/>
          <p:nvPr/>
        </p:nvCxnSpPr>
        <p:spPr>
          <a:xfrm rot="10800000" flipV="1">
            <a:off x="3581400" y="5791200"/>
            <a:ext cx="3733800" cy="457200"/>
          </a:xfrm>
          <a:prstGeom prst="bentConnector3">
            <a:avLst>
              <a:gd name="adj1" fmla="val 50000"/>
            </a:avLst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41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810000" y="5410200"/>
            <a:ext cx="3429000" cy="990600"/>
            <a:chOff x="3775352" y="2865632"/>
            <a:chExt cx="2941875" cy="107138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Rounded Rectangle 7"/>
            <p:cNvSpPr/>
            <p:nvPr/>
          </p:nvSpPr>
          <p:spPr>
            <a:xfrm>
              <a:off x="3775352" y="2865632"/>
              <a:ext cx="2941875" cy="1071380"/>
            </a:xfrm>
            <a:prstGeom prst="roundRect">
              <a:avLst/>
            </a:prstGeom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5">
                <a:hueOff val="-9933876"/>
                <a:satOff val="39811"/>
                <a:lumOff val="862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3827652" y="2917932"/>
              <a:ext cx="2837275" cy="966780"/>
            </a:xfrm>
            <a:prstGeom prst="rect">
              <a:avLst/>
            </a:prstGeom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latin typeface="Arial" pitchFamily="34" charset="0"/>
                  <a:cs typeface="Arial" pitchFamily="34" charset="0"/>
                </a:rPr>
                <a:t>Alkalosis </a:t>
              </a:r>
              <a:r>
                <a:rPr lang="en-US" sz="2800" kern="1200" dirty="0" err="1" smtClean="0">
                  <a:latin typeface="Arial" pitchFamily="34" charset="0"/>
                  <a:cs typeface="Arial" pitchFamily="34" charset="0"/>
                </a:rPr>
                <a:t>Respiratorik</a:t>
              </a:r>
              <a:endParaRPr lang="en-US" sz="28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8600" y="3276600"/>
            <a:ext cx="2667000" cy="685800"/>
            <a:chOff x="1029602" y="2371149"/>
            <a:chExt cx="2288125" cy="7417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4" name="Rounded Rectangle 13"/>
            <p:cNvSpPr/>
            <p:nvPr/>
          </p:nvSpPr>
          <p:spPr>
            <a:xfrm>
              <a:off x="1029602" y="2371149"/>
              <a:ext cx="2222750" cy="741725"/>
            </a:xfrm>
            <a:prstGeom prst="roundRect">
              <a:avLst/>
            </a:prstGeom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5">
                <a:hueOff val="-9933876"/>
                <a:satOff val="39811"/>
                <a:lumOff val="862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1094977" y="2453563"/>
              <a:ext cx="2222750" cy="659311"/>
            </a:xfrm>
            <a:prstGeom prst="rect">
              <a:avLst/>
            </a:prstGeom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latin typeface="Arial" pitchFamily="34" charset="0"/>
                  <a:cs typeface="Arial" pitchFamily="34" charset="0"/>
                </a:rPr>
                <a:t>pH &gt; ; HCO3 &gt;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8600" y="4495800"/>
            <a:ext cx="2667000" cy="685800"/>
            <a:chOff x="1029602" y="2371149"/>
            <a:chExt cx="2288125" cy="7417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7" name="Rounded Rectangle 16"/>
            <p:cNvSpPr/>
            <p:nvPr/>
          </p:nvSpPr>
          <p:spPr>
            <a:xfrm>
              <a:off x="1029602" y="2371149"/>
              <a:ext cx="2222750" cy="741725"/>
            </a:xfrm>
            <a:prstGeom prst="roundRect">
              <a:avLst/>
            </a:prstGeom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5">
                <a:hueOff val="-9933876"/>
                <a:satOff val="39811"/>
                <a:lumOff val="862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1094977" y="2453563"/>
              <a:ext cx="2222750" cy="659311"/>
            </a:xfrm>
            <a:prstGeom prst="rect">
              <a:avLst/>
            </a:prstGeom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latin typeface="Arial" pitchFamily="34" charset="0"/>
                  <a:cs typeface="Arial" pitchFamily="34" charset="0"/>
                </a:rPr>
                <a:t>pH &lt; ; pCO2 &gt;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8600" y="5562600"/>
            <a:ext cx="2667000" cy="685800"/>
            <a:chOff x="1029602" y="2371149"/>
            <a:chExt cx="2288125" cy="7417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Rounded Rectangle 19"/>
            <p:cNvSpPr/>
            <p:nvPr/>
          </p:nvSpPr>
          <p:spPr>
            <a:xfrm>
              <a:off x="1029602" y="2371149"/>
              <a:ext cx="2222750" cy="741725"/>
            </a:xfrm>
            <a:prstGeom prst="roundRect">
              <a:avLst/>
            </a:prstGeom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5">
                <a:hueOff val="-9933876"/>
                <a:satOff val="39811"/>
                <a:lumOff val="862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1094977" y="2453563"/>
              <a:ext cx="2222750" cy="659311"/>
            </a:xfrm>
            <a:prstGeom prst="rect">
              <a:avLst/>
            </a:prstGeom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latin typeface="Arial" pitchFamily="34" charset="0"/>
                  <a:cs typeface="Arial" pitchFamily="34" charset="0"/>
                </a:rPr>
                <a:t>pH &gt; ; pCO2 &lt;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2895600" y="2209800"/>
            <a:ext cx="8382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895600" y="5867400"/>
            <a:ext cx="8382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895600" y="4800600"/>
            <a:ext cx="8382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895600" y="3581400"/>
            <a:ext cx="8382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1524000" y="381000"/>
            <a:ext cx="6400800" cy="137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KETIDAKSEIMBANGAN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ASAM BASA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28600" y="1905000"/>
            <a:ext cx="2667000" cy="685800"/>
            <a:chOff x="1029602" y="2371149"/>
            <a:chExt cx="2288125" cy="74172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1" name="Rounded Rectangle 30"/>
            <p:cNvSpPr/>
            <p:nvPr/>
          </p:nvSpPr>
          <p:spPr>
            <a:xfrm>
              <a:off x="1029602" y="2371149"/>
              <a:ext cx="2222750" cy="741725"/>
            </a:xfrm>
            <a:prstGeom prst="roundRect">
              <a:avLst/>
            </a:prstGeom>
            <a:sp3d z="152400" extrusionH="63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5">
                <a:hueOff val="-9933876"/>
                <a:satOff val="39811"/>
                <a:lumOff val="862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1094977" y="2453563"/>
              <a:ext cx="2222750" cy="659311"/>
            </a:xfrm>
            <a:prstGeom prst="rect">
              <a:avLst/>
            </a:prstGeom>
            <a:sp3d z="1524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latin typeface="Arial" pitchFamily="34" charset="0"/>
                  <a:cs typeface="Arial" pitchFamily="34" charset="0"/>
                </a:rPr>
                <a:t>pH &lt; ; HCO3 &lt;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407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cdn2.free-power-point-templates.com/wp-content/uploads/2010/11/847_exam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371600"/>
            <a:ext cx="6172200" cy="2590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Britannic Bold" pitchFamily="34" charset="0"/>
                <a:cs typeface="Angsana New" pitchFamily="18" charset="-34"/>
              </a:rPr>
              <a:t/>
            </a:r>
            <a:br>
              <a:rPr lang="en-US" dirty="0" smtClean="0">
                <a:latin typeface="Britannic Bold" pitchFamily="34" charset="0"/>
                <a:cs typeface="Angsana New" pitchFamily="18" charset="-34"/>
              </a:rPr>
            </a:br>
            <a:r>
              <a:rPr lang="en-US" dirty="0" err="1" smtClean="0">
                <a:latin typeface="Britannic Bold" pitchFamily="34" charset="0"/>
                <a:cs typeface="Angsana New" pitchFamily="18" charset="-34"/>
              </a:rPr>
              <a:t>Bagaimana</a:t>
            </a:r>
            <a:r>
              <a:rPr lang="en-US" dirty="0" smtClean="0">
                <a:latin typeface="Britannic Bold" pitchFamily="34" charset="0"/>
                <a:cs typeface="Angsana New" pitchFamily="18" charset="-34"/>
              </a:rPr>
              <a:t> </a:t>
            </a:r>
            <a:r>
              <a:rPr lang="en-US" dirty="0" err="1" smtClean="0">
                <a:latin typeface="Britannic Bold" pitchFamily="34" charset="0"/>
                <a:cs typeface="Angsana New" pitchFamily="18" charset="-34"/>
              </a:rPr>
              <a:t>tubuh</a:t>
            </a:r>
            <a:r>
              <a:rPr lang="en-US" dirty="0" smtClean="0">
                <a:latin typeface="Britannic Bold" pitchFamily="34" charset="0"/>
                <a:cs typeface="Angsana New" pitchFamily="18" charset="-34"/>
              </a:rPr>
              <a:t> </a:t>
            </a:r>
            <a:br>
              <a:rPr lang="en-US" dirty="0" smtClean="0">
                <a:latin typeface="Britannic Bold" pitchFamily="34" charset="0"/>
                <a:cs typeface="Angsana New" pitchFamily="18" charset="-34"/>
              </a:rPr>
            </a:br>
            <a:r>
              <a:rPr lang="en-US" dirty="0" err="1" smtClean="0">
                <a:latin typeface="Britannic Bold" pitchFamily="34" charset="0"/>
                <a:cs typeface="Angsana New" pitchFamily="18" charset="-34"/>
              </a:rPr>
              <a:t>menjaga</a:t>
            </a:r>
            <a:r>
              <a:rPr lang="en-US" dirty="0" smtClean="0">
                <a:latin typeface="Britannic Bold" pitchFamily="34" charset="0"/>
                <a:cs typeface="Angsana New" pitchFamily="18" charset="-34"/>
              </a:rPr>
              <a:t> &amp; </a:t>
            </a:r>
            <a:r>
              <a:rPr lang="en-US" dirty="0" err="1" smtClean="0">
                <a:latin typeface="Britannic Bold" pitchFamily="34" charset="0"/>
                <a:cs typeface="Angsana New" pitchFamily="18" charset="-34"/>
              </a:rPr>
              <a:t>mengatur</a:t>
            </a:r>
            <a:r>
              <a:rPr lang="en-US" dirty="0" smtClean="0">
                <a:latin typeface="Britannic Bold" pitchFamily="34" charset="0"/>
                <a:cs typeface="Angsana New" pitchFamily="18" charset="-34"/>
              </a:rPr>
              <a:t> </a:t>
            </a:r>
            <a:r>
              <a:rPr lang="en-US" dirty="0" err="1" smtClean="0">
                <a:latin typeface="Britannic Bold" pitchFamily="34" charset="0"/>
                <a:cs typeface="Angsana New" pitchFamily="18" charset="-34"/>
              </a:rPr>
              <a:t>keseimbangan</a:t>
            </a:r>
            <a:r>
              <a:rPr lang="en-US" dirty="0" smtClean="0">
                <a:latin typeface="Britannic Bold" pitchFamily="34" charset="0"/>
                <a:cs typeface="Angsana New" pitchFamily="18" charset="-34"/>
              </a:rPr>
              <a:t> </a:t>
            </a:r>
            <a:br>
              <a:rPr lang="en-US" dirty="0" smtClean="0">
                <a:latin typeface="Britannic Bold" pitchFamily="34" charset="0"/>
                <a:cs typeface="Angsana New" pitchFamily="18" charset="-34"/>
              </a:rPr>
            </a:br>
            <a:r>
              <a:rPr lang="en-US" dirty="0" err="1" smtClean="0">
                <a:latin typeface="Britannic Bold" pitchFamily="34" charset="0"/>
                <a:cs typeface="Angsana New" pitchFamily="18" charset="-34"/>
              </a:rPr>
              <a:t>asam</a:t>
            </a:r>
            <a:r>
              <a:rPr lang="en-US" dirty="0" smtClean="0">
                <a:latin typeface="Britannic Bold" pitchFamily="34" charset="0"/>
                <a:cs typeface="Angsana New" pitchFamily="18" charset="-34"/>
              </a:rPr>
              <a:t> – </a:t>
            </a:r>
            <a:r>
              <a:rPr lang="en-US" dirty="0" err="1" smtClean="0">
                <a:latin typeface="Britannic Bold" pitchFamily="34" charset="0"/>
                <a:cs typeface="Angsana New" pitchFamily="18" charset="-34"/>
              </a:rPr>
              <a:t>basa</a:t>
            </a:r>
            <a:r>
              <a:rPr lang="en-US" dirty="0" smtClean="0">
                <a:latin typeface="Britannic Bold" pitchFamily="34" charset="0"/>
                <a:cs typeface="Angsana New" pitchFamily="18" charset="-34"/>
              </a:rPr>
              <a:t> </a:t>
            </a:r>
            <a:br>
              <a:rPr lang="en-US" dirty="0" smtClean="0">
                <a:latin typeface="Britannic Bold" pitchFamily="34" charset="0"/>
                <a:cs typeface="Angsana New" pitchFamily="18" charset="-34"/>
              </a:rPr>
            </a:br>
            <a:endParaRPr lang="en-US" dirty="0">
              <a:latin typeface="Britannic Bold" pitchFamily="34" charset="0"/>
              <a:cs typeface="Angsana New" pitchFamily="18" charset="-34"/>
            </a:endParaRPr>
          </a:p>
        </p:txBody>
      </p:sp>
      <p:pic>
        <p:nvPicPr>
          <p:cNvPr id="5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048000"/>
            <a:ext cx="2438400" cy="2438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0" name="Elbow Connector 9"/>
          <p:cNvCxnSpPr/>
          <p:nvPr/>
        </p:nvCxnSpPr>
        <p:spPr>
          <a:xfrm>
            <a:off x="533400" y="685800"/>
            <a:ext cx="3810000" cy="3352800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524</Words>
  <Application>Microsoft Office PowerPoint</Application>
  <PresentationFormat>On-screen Show (4:3)</PresentationFormat>
  <Paragraphs>150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Overview :   Acid – Base Balance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Bagaimana tubuh  menjaga &amp; mengatur keseimbangan  asam – basa  </vt:lpstr>
      <vt:lpstr>Regulator Keseimbangan Asam – Basa 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:   Acid – Base Balance</dc:title>
  <dc:creator>linda</dc:creator>
  <cp:lastModifiedBy>linda</cp:lastModifiedBy>
  <cp:revision>86</cp:revision>
  <dcterms:created xsi:type="dcterms:W3CDTF">2016-03-28T04:38:59Z</dcterms:created>
  <dcterms:modified xsi:type="dcterms:W3CDTF">2024-03-18T15:49:33Z</dcterms:modified>
</cp:coreProperties>
</file>