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78" r:id="rId5"/>
    <p:sldId id="269" r:id="rId6"/>
    <p:sldId id="279" r:id="rId7"/>
    <p:sldId id="268" r:id="rId8"/>
    <p:sldId id="261" r:id="rId9"/>
    <p:sldId id="271" r:id="rId10"/>
    <p:sldId id="281" r:id="rId11"/>
    <p:sldId id="262" r:id="rId12"/>
    <p:sldId id="273" r:id="rId13"/>
    <p:sldId id="282" r:id="rId14"/>
    <p:sldId id="260" r:id="rId15"/>
    <p:sldId id="288" r:id="rId16"/>
    <p:sldId id="289" r:id="rId17"/>
    <p:sldId id="290" r:id="rId18"/>
    <p:sldId id="284" r:id="rId19"/>
    <p:sldId id="285" r:id="rId20"/>
    <p:sldId id="263" r:id="rId21"/>
    <p:sldId id="292" r:id="rId22"/>
    <p:sldId id="293" r:id="rId23"/>
    <p:sldId id="266" r:id="rId24"/>
  </p:sldIdLst>
  <p:sldSz cx="18288000" cy="10287000"/>
  <p:notesSz cx="6858000" cy="9144000"/>
  <p:embeddedFontLst>
    <p:embeddedFont>
      <p:font typeface="Arabic Typesetting" pitchFamily="66" charset="-78"/>
      <p:regular r:id="rId25"/>
    </p:embeddedFont>
    <p:embeddedFont>
      <p:font typeface="Centaur" pitchFamily="18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ooper Black" pitchFamily="18" charset="0"/>
      <p:regular r:id="rId31"/>
    </p:embeddedFont>
    <p:embeddedFont>
      <p:font typeface="Berlin Sans FB Demi" pitchFamily="34" charset="0"/>
      <p:bold r:id="rId32"/>
    </p:embeddedFont>
    <p:embeddedFont>
      <p:font typeface="Arial Rounded MT Bold" pitchFamily="34" charset="0"/>
      <p:regular r:id="rId33"/>
    </p:embeddedFont>
    <p:embeddedFont>
      <p:font typeface="Berlin Sans FB" pitchFamily="34" charset="0"/>
      <p:regular r:id="rId34"/>
      <p:bold r:id="rId35"/>
    </p:embeddedFont>
    <p:embeddedFont>
      <p:font typeface="Britannic Bold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2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2.sv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2.sv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1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1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1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9.svg"/><Relationship Id="rId4" Type="http://schemas.openxmlformats.org/officeDocument/2006/relationships/image" Target="../media/image12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722662">
            <a:off x="-5450717" y="5262039"/>
            <a:ext cx="10375916" cy="7044025"/>
            <a:chOff x="0" y="0"/>
            <a:chExt cx="2732752" cy="18552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32752" cy="1855217"/>
            </a:xfrm>
            <a:custGeom>
              <a:avLst/>
              <a:gdLst/>
              <a:ahLst/>
              <a:cxnLst/>
              <a:rect l="l" t="t" r="r" b="b"/>
              <a:pathLst>
                <a:path w="2732752" h="1855217">
                  <a:moveTo>
                    <a:pt x="0" y="0"/>
                  </a:moveTo>
                  <a:lnTo>
                    <a:pt x="2732752" y="0"/>
                  </a:lnTo>
                  <a:lnTo>
                    <a:pt x="2732752" y="1855217"/>
                  </a:lnTo>
                  <a:lnTo>
                    <a:pt x="0" y="1855217"/>
                  </a:lnTo>
                  <a:close/>
                </a:path>
              </a:pathLst>
            </a:custGeom>
            <a:solidFill>
              <a:srgbClr val="AED4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32752" cy="1893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2068677">
            <a:off x="12608000" y="-4110838"/>
            <a:ext cx="8070263" cy="9261909"/>
            <a:chOff x="0" y="0"/>
            <a:chExt cx="2125501" cy="24393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5501" cy="2439351"/>
            </a:xfrm>
            <a:custGeom>
              <a:avLst/>
              <a:gdLst/>
              <a:ahLst/>
              <a:cxnLst/>
              <a:rect l="l" t="t" r="r" b="b"/>
              <a:pathLst>
                <a:path w="2125501" h="2439351">
                  <a:moveTo>
                    <a:pt x="0" y="0"/>
                  </a:moveTo>
                  <a:lnTo>
                    <a:pt x="2125501" y="0"/>
                  </a:lnTo>
                  <a:lnTo>
                    <a:pt x="2125501" y="2439351"/>
                  </a:lnTo>
                  <a:lnTo>
                    <a:pt x="0" y="2439351"/>
                  </a:lnTo>
                  <a:close/>
                </a:path>
              </a:pathLst>
            </a:custGeom>
            <a:solidFill>
              <a:srgbClr val="C8B3E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25501" cy="2477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73335" y="2591693"/>
            <a:ext cx="12995265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3500" dirty="0" smtClean="0">
                <a:solidFill>
                  <a:srgbClr val="FFFFFF"/>
                </a:solidFill>
                <a:latin typeface="Cooper Black" pitchFamily="18" charset="0"/>
              </a:rPr>
              <a:t>KEBUTUHAN SPIRITUAL</a:t>
            </a:r>
            <a:endParaRPr lang="en-US" sz="13500" dirty="0">
              <a:solidFill>
                <a:srgbClr val="FFFFFF"/>
              </a:solidFill>
              <a:latin typeface="Cooper Black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553808" y="2787341"/>
            <a:ext cx="1245452" cy="1159346"/>
          </a:xfrm>
          <a:custGeom>
            <a:avLst/>
            <a:gdLst/>
            <a:ahLst/>
            <a:cxnLst/>
            <a:rect l="l" t="t" r="r" b="b"/>
            <a:pathLst>
              <a:path w="1245452" h="1159346">
                <a:moveTo>
                  <a:pt x="0" y="0"/>
                </a:moveTo>
                <a:lnTo>
                  <a:pt x="1245452" y="0"/>
                </a:lnTo>
                <a:lnTo>
                  <a:pt x="1245452" y="1159346"/>
                </a:lnTo>
                <a:lnTo>
                  <a:pt x="0" y="1159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804051" y="6042187"/>
            <a:ext cx="1245452" cy="1159346"/>
          </a:xfrm>
          <a:custGeom>
            <a:avLst/>
            <a:gdLst/>
            <a:ahLst/>
            <a:cxnLst/>
            <a:rect l="l" t="t" r="r" b="b"/>
            <a:pathLst>
              <a:path w="1245452" h="1159346">
                <a:moveTo>
                  <a:pt x="0" y="0"/>
                </a:moveTo>
                <a:lnTo>
                  <a:pt x="1245451" y="0"/>
                </a:lnTo>
                <a:lnTo>
                  <a:pt x="1245451" y="1159347"/>
                </a:lnTo>
                <a:lnTo>
                  <a:pt x="0" y="1159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 flipV="1">
            <a:off x="14734192" y="6753278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473335" y="7212796"/>
            <a:ext cx="1334133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4800" spc="90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Dosen</a:t>
            </a:r>
            <a:r>
              <a:rPr lang="en-US" sz="4800" spc="9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800" spc="90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Pengampu</a:t>
            </a:r>
            <a:r>
              <a:rPr lang="en-US" sz="4800" spc="9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: Linda </a:t>
            </a:r>
            <a:r>
              <a:rPr lang="en-US" sz="4800" spc="90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Widyarani</a:t>
            </a:r>
            <a:r>
              <a:rPr lang="en-US" sz="4800" spc="9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4800" spc="90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S.Kep</a:t>
            </a:r>
            <a:r>
              <a:rPr lang="en-US" sz="4800" spc="9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., Ns., </a:t>
            </a:r>
            <a:r>
              <a:rPr lang="en-US" sz="4800" spc="90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M.Kep</a:t>
            </a:r>
            <a:endParaRPr lang="en-US" sz="4800" spc="9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2019300"/>
            <a:ext cx="13341331" cy="42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4800" spc="90" dirty="0" smtClean="0">
                <a:solidFill>
                  <a:srgbClr val="FFFF00"/>
                </a:solidFill>
                <a:latin typeface="Berlin Sans FB" pitchFamily="34" charset="0"/>
                <a:cs typeface="Arabic Typesetting" pitchFamily="66" charset="-78"/>
              </a:rPr>
              <a:t>KEPERAWATAN DASAR</a:t>
            </a:r>
            <a:endParaRPr lang="en-US" sz="4800" spc="90" dirty="0">
              <a:solidFill>
                <a:srgbClr val="FFFF00"/>
              </a:solidFill>
              <a:latin typeface="Berlin Sans FB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3352800" y="3771900"/>
            <a:ext cx="13290331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924" y="4220170"/>
            <a:ext cx="13341331" cy="2769989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Berlin Sans FB Demi" pitchFamily="34" charset="0"/>
              </a:rPr>
              <a:t>FAKTOR YANG MEMPENGARUHI </a:t>
            </a:r>
          </a:p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Berlin Sans FB Demi" pitchFamily="34" charset="0"/>
              </a:rPr>
              <a:t>KEBUTUHAN SPIRITUAL </a:t>
            </a: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2" descr="9 Ide tempat ibadah terbaik | tempat ibadah, agama,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8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2209800" y="723900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800" dirty="0" smtClean="0">
                <a:solidFill>
                  <a:srgbClr val="FFC000"/>
                </a:solidFill>
                <a:latin typeface="Berlin Sans FB Demi" pitchFamily="34" charset="0"/>
              </a:rPr>
              <a:t>FAKTOR YANG MEMPENGARUHI </a:t>
            </a:r>
          </a:p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800" dirty="0" smtClean="0">
                <a:solidFill>
                  <a:srgbClr val="FFC000"/>
                </a:solidFill>
                <a:latin typeface="Berlin Sans FB Demi" pitchFamily="34" charset="0"/>
              </a:rPr>
              <a:t>KEBUTUHAN SPIRITUAL </a:t>
            </a:r>
            <a:endParaRPr lang="en-US" sz="58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265776" y="197182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57200" y="800100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5746126" y="7277099"/>
            <a:ext cx="1710244" cy="2198357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1827981" y="4321681"/>
            <a:ext cx="4218816" cy="2955419"/>
            <a:chOff x="0" y="0"/>
            <a:chExt cx="812800" cy="743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30318" y="3002632"/>
            <a:ext cx="4776408" cy="2955419"/>
            <a:chOff x="0" y="0"/>
            <a:chExt cx="812800" cy="7436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86600" y="3213943"/>
            <a:ext cx="440796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sv-SE" sz="3000" dirty="0">
                <a:latin typeface="Centaur" pitchFamily="18" charset="0"/>
              </a:rPr>
              <a:t>Ajaran agama sering tampil dengan ungkapan yang </a:t>
            </a:r>
            <a:r>
              <a:rPr lang="sv-SE" sz="3000" dirty="0" smtClean="0">
                <a:latin typeface="Centaur" pitchFamily="18" charset="0"/>
              </a:rPr>
              <a:t>abstrak.  </a:t>
            </a:r>
            <a:r>
              <a:rPr lang="sv-SE" sz="3000" dirty="0">
                <a:latin typeface="Centaur" pitchFamily="18" charset="0"/>
              </a:rPr>
              <a:t>C</a:t>
            </a:r>
            <a:r>
              <a:rPr lang="sv-SE" sz="3000" dirty="0" smtClean="0">
                <a:latin typeface="Centaur" pitchFamily="18" charset="0"/>
              </a:rPr>
              <a:t>ontohnya </a:t>
            </a:r>
            <a:r>
              <a:rPr lang="sv-SE" sz="3000" dirty="0">
                <a:latin typeface="Centaur" pitchFamily="18" charset="0"/>
              </a:rPr>
              <a:t>adalah ungkapan "Tuhan itu satu, dekat dan berada di </a:t>
            </a:r>
            <a:r>
              <a:rPr lang="sv-SE" sz="3000" dirty="0" smtClean="0">
                <a:latin typeface="Centaur" pitchFamily="18" charset="0"/>
              </a:rPr>
              <a:t>mana-mana”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44027" y="4577459"/>
            <a:ext cx="378672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Usia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berpengaruh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terhadap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proses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pemenuhan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kebutuhan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spiritual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cara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meyakini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kepercayaan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terhadap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3002" spc="90" dirty="0" err="1" smtClean="0">
                <a:solidFill>
                  <a:srgbClr val="000000"/>
                </a:solidFill>
                <a:latin typeface="Centaur" pitchFamily="18" charset="0"/>
              </a:rPr>
              <a:t>Tuhan</a:t>
            </a:r>
            <a:r>
              <a:rPr lang="en-US" sz="3002" spc="90" dirty="0" smtClean="0">
                <a:solidFill>
                  <a:srgbClr val="000000"/>
                </a:solidFill>
                <a:latin typeface="Centaur" pitchFamily="18" charset="0"/>
              </a:rPr>
              <a:t>. </a:t>
            </a:r>
            <a:endParaRPr lang="en-US" sz="3002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930317" y="6293852"/>
            <a:ext cx="8620813" cy="3397917"/>
            <a:chOff x="0" y="0"/>
            <a:chExt cx="812800" cy="743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27981" y="3002632"/>
            <a:ext cx="4218816" cy="1101073"/>
            <a:chOff x="0" y="0"/>
            <a:chExt cx="812800" cy="2121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12133"/>
            </a:xfrm>
            <a:custGeom>
              <a:avLst/>
              <a:gdLst/>
              <a:ahLst/>
              <a:cxnLst/>
              <a:rect l="l" t="t" r="r" b="b"/>
              <a:pathLst>
                <a:path w="812800" h="212133">
                  <a:moveTo>
                    <a:pt x="0" y="0"/>
                  </a:moveTo>
                  <a:lnTo>
                    <a:pt x="812800" y="0"/>
                  </a:lnTo>
                  <a:lnTo>
                    <a:pt x="812800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25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44027" y="3513931"/>
            <a:ext cx="378672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199"/>
              </a:lnSpc>
              <a:spcBef>
                <a:spcPct val="0"/>
              </a:spcBef>
            </a:pPr>
            <a:r>
              <a:rPr lang="en-US" sz="6000" b="1" spc="179" dirty="0" smtClean="0">
                <a:solidFill>
                  <a:srgbClr val="000000"/>
                </a:solidFill>
                <a:latin typeface="Cooper Black" pitchFamily="18" charset="0"/>
              </a:rPr>
              <a:t>USIA</a:t>
            </a:r>
            <a:endParaRPr lang="en-US" sz="6000" b="1" spc="179" dirty="0"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5370325" y="4214376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16"/>
          <p:cNvSpPr txBox="1"/>
          <p:nvPr/>
        </p:nvSpPr>
        <p:spPr>
          <a:xfrm>
            <a:off x="7114540" y="6475548"/>
            <a:ext cx="8201660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id-ID" sz="3000" dirty="0">
                <a:latin typeface="Centaur" pitchFamily="18" charset="0"/>
              </a:rPr>
              <a:t>Bagi </a:t>
            </a:r>
            <a:r>
              <a:rPr lang="id-ID" sz="3000" dirty="0" smtClean="0">
                <a:latin typeface="Centaur" pitchFamily="18" charset="0"/>
              </a:rPr>
              <a:t>anak</a:t>
            </a:r>
            <a:r>
              <a:rPr lang="en-US" sz="3000" dirty="0" smtClean="0">
                <a:latin typeface="Centaur" pitchFamily="18" charset="0"/>
              </a:rPr>
              <a:t>-</a:t>
            </a:r>
            <a:r>
              <a:rPr lang="id-ID" sz="3000" dirty="0" smtClean="0">
                <a:latin typeface="Centaur" pitchFamily="18" charset="0"/>
              </a:rPr>
              <a:t>anak</a:t>
            </a:r>
            <a:r>
              <a:rPr lang="en-US" sz="3000" dirty="0" smtClean="0">
                <a:latin typeface="Centaur" pitchFamily="18" charset="0"/>
              </a:rPr>
              <a:t> (&lt; 1</a:t>
            </a:r>
            <a:r>
              <a:rPr lang="id-ID" sz="3000" dirty="0" smtClean="0">
                <a:latin typeface="Centaur" pitchFamily="18" charset="0"/>
              </a:rPr>
              <a:t>0 tahun</a:t>
            </a:r>
            <a:r>
              <a:rPr lang="en-US" sz="3000" dirty="0" smtClean="0">
                <a:latin typeface="Centaur" pitchFamily="18" charset="0"/>
              </a:rPr>
              <a:t>)</a:t>
            </a:r>
            <a:r>
              <a:rPr lang="id-ID" sz="3000" dirty="0" smtClean="0">
                <a:latin typeface="Centaur" pitchFamily="18" charset="0"/>
              </a:rPr>
              <a:t>, </a:t>
            </a:r>
            <a:r>
              <a:rPr lang="id-ID" sz="3000" dirty="0">
                <a:latin typeface="Centaur" pitchFamily="18" charset="0"/>
              </a:rPr>
              <a:t>pengertian dekat tanpa adanya wujud </a:t>
            </a:r>
            <a:r>
              <a:rPr lang="id-ID" sz="3000" dirty="0" smtClean="0">
                <a:latin typeface="Centaur" pitchFamily="18" charset="0"/>
              </a:rPr>
              <a:t>konkrit </a:t>
            </a:r>
            <a:r>
              <a:rPr lang="id-ID" sz="3000" dirty="0">
                <a:latin typeface="Centaur" pitchFamily="18" charset="0"/>
              </a:rPr>
              <a:t>cukup menyulitkan untuk </a:t>
            </a:r>
            <a:r>
              <a:rPr lang="id-ID" sz="3000" dirty="0" smtClean="0">
                <a:latin typeface="Centaur" pitchFamily="18" charset="0"/>
              </a:rPr>
              <a:t>dipaham</a:t>
            </a:r>
            <a:r>
              <a:rPr lang="en-US" sz="3000" dirty="0" smtClean="0">
                <a:latin typeface="Centaur" pitchFamily="18" charset="0"/>
              </a:rPr>
              <a:t>i</a:t>
            </a:r>
            <a:r>
              <a:rPr lang="id-ID" sz="3000" dirty="0" smtClean="0">
                <a:latin typeface="Centaur" pitchFamily="18" charset="0"/>
              </a:rPr>
              <a:t>. 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  <a:p>
            <a:pPr>
              <a:lnSpc>
                <a:spcPts val="3302"/>
              </a:lnSpc>
            </a:pPr>
            <a:r>
              <a:rPr lang="id-ID" sz="3000" dirty="0">
                <a:latin typeface="Centaur" pitchFamily="18" charset="0"/>
              </a:rPr>
              <a:t>Anak-anak mengartikan dekat adalah sesuatu yang terjangkau oleh indra mereka. Begitu pula dengan ungkapan satu dan berada di mana-mana, anak-anak akan bingung karena tidak mampu membayangkan sesuatu yang satu tapi ada di mana-mana. 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37" name="Group 13"/>
          <p:cNvGrpSpPr/>
          <p:nvPr/>
        </p:nvGrpSpPr>
        <p:grpSpPr>
          <a:xfrm>
            <a:off x="12698340" y="3327172"/>
            <a:ext cx="4776408" cy="1937752"/>
            <a:chOff x="0" y="-38100"/>
            <a:chExt cx="812800" cy="781778"/>
          </a:xfrm>
        </p:grpSpPr>
        <p:sp>
          <p:nvSpPr>
            <p:cNvPr id="38" name="Freeform 14"/>
            <p:cNvSpPr/>
            <p:nvPr/>
          </p:nvSpPr>
          <p:spPr>
            <a:xfrm>
              <a:off x="0" y="-23781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15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40" name="TextBox 16"/>
          <p:cNvSpPr txBox="1"/>
          <p:nvPr/>
        </p:nvSpPr>
        <p:spPr>
          <a:xfrm>
            <a:off x="12882563" y="3636822"/>
            <a:ext cx="4407962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id-ID" sz="3000" dirty="0">
                <a:latin typeface="Centaur" pitchFamily="18" charset="0"/>
              </a:rPr>
              <a:t>Dalam konsep anak-anak, satu berarti berada di suatu tempat dan tidak berada di tempat lain.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41" name="Freeform 33"/>
          <p:cNvSpPr/>
          <p:nvPr/>
        </p:nvSpPr>
        <p:spPr>
          <a:xfrm>
            <a:off x="5394388" y="7498370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3"/>
          <p:cNvSpPr/>
          <p:nvPr/>
        </p:nvSpPr>
        <p:spPr>
          <a:xfrm>
            <a:off x="12067674" y="5063173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2209800" y="723900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400" dirty="0" smtClean="0">
                <a:solidFill>
                  <a:schemeClr val="accent1"/>
                </a:solidFill>
                <a:latin typeface="Berlin Sans FB Demi" pitchFamily="34" charset="0"/>
              </a:rPr>
              <a:t>FAKTOR YANG MEMPENGARUHI </a:t>
            </a:r>
          </a:p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400" dirty="0" smtClean="0">
                <a:solidFill>
                  <a:schemeClr val="accent1"/>
                </a:solidFill>
                <a:latin typeface="Berlin Sans FB Demi" pitchFamily="34" charset="0"/>
              </a:rPr>
              <a:t>KEBUTUHAN SPIRITUAL </a:t>
            </a:r>
            <a:endParaRPr lang="en-US" sz="5400" dirty="0">
              <a:solidFill>
                <a:schemeClr val="accent1"/>
              </a:solidFill>
              <a:latin typeface="Berlin Sans FB Demi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5746126" y="7277099"/>
            <a:ext cx="1710244" cy="2198357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1827981" y="4321681"/>
            <a:ext cx="4218816" cy="2955419"/>
            <a:chOff x="0" y="0"/>
            <a:chExt cx="812800" cy="743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30317" y="3002632"/>
            <a:ext cx="8815809" cy="2081113"/>
            <a:chOff x="0" y="0"/>
            <a:chExt cx="812800" cy="7436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86600" y="3213943"/>
            <a:ext cx="846453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id-ID" sz="3000" dirty="0">
                <a:latin typeface="Centaur" pitchFamily="18" charset="0"/>
              </a:rPr>
              <a:t>Seorang anak yang dibesarkan dalam keluarga yang religius akan lebih besar kemungkinannya berkembang menjadi lebih religius dibandingkan dengan yang </a:t>
            </a:r>
            <a:r>
              <a:rPr lang="id-ID" sz="3000" dirty="0" smtClean="0">
                <a:latin typeface="Centaur" pitchFamily="18" charset="0"/>
              </a:rPr>
              <a:t>h</a:t>
            </a:r>
            <a:r>
              <a:rPr lang="en-US" sz="3000" dirty="0" smtClean="0">
                <a:latin typeface="Centaur" pitchFamily="18" charset="0"/>
              </a:rPr>
              <a:t>i</a:t>
            </a:r>
            <a:r>
              <a:rPr lang="id-ID" sz="3000" dirty="0" smtClean="0">
                <a:latin typeface="Centaur" pitchFamily="18" charset="0"/>
              </a:rPr>
              <a:t>dup </a:t>
            </a:r>
            <a:r>
              <a:rPr lang="id-ID" sz="3000" dirty="0">
                <a:latin typeface="Centaur" pitchFamily="18" charset="0"/>
              </a:rPr>
              <a:t>di keluarga yang tidak </a:t>
            </a:r>
            <a:r>
              <a:rPr lang="id-ID" sz="3000" dirty="0" smtClean="0">
                <a:latin typeface="Centaur" pitchFamily="18" charset="0"/>
              </a:rPr>
              <a:t>religius</a:t>
            </a:r>
            <a:r>
              <a:rPr lang="en-US" sz="3000" dirty="0" smtClean="0">
                <a:latin typeface="Centaur" pitchFamily="18" charset="0"/>
              </a:rPr>
              <a:t>.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44027" y="4686300"/>
            <a:ext cx="3786724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id-ID" sz="3000" dirty="0">
                <a:latin typeface="Centaur" pitchFamily="18" charset="0"/>
              </a:rPr>
              <a:t>Pengaruh lingkungan, terutama keluarga, memang sangat dominan bagi perkembangan keberagamaan seseorang. 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904963" y="5578140"/>
            <a:ext cx="8841163" cy="3659770"/>
            <a:chOff x="0" y="0"/>
            <a:chExt cx="812800" cy="743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27981" y="3002632"/>
            <a:ext cx="4218816" cy="1101073"/>
            <a:chOff x="0" y="0"/>
            <a:chExt cx="812800" cy="2121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12133"/>
            </a:xfrm>
            <a:custGeom>
              <a:avLst/>
              <a:gdLst/>
              <a:ahLst/>
              <a:cxnLst/>
              <a:rect l="l" t="t" r="r" b="b"/>
              <a:pathLst>
                <a:path w="812800" h="212133">
                  <a:moveTo>
                    <a:pt x="0" y="0"/>
                  </a:moveTo>
                  <a:lnTo>
                    <a:pt x="812800" y="0"/>
                  </a:lnTo>
                  <a:lnTo>
                    <a:pt x="812800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25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44027" y="3513931"/>
            <a:ext cx="378672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199"/>
              </a:lnSpc>
              <a:spcBef>
                <a:spcPct val="0"/>
              </a:spcBef>
            </a:pPr>
            <a:r>
              <a:rPr lang="en-US" sz="4400" b="1" spc="179" dirty="0" smtClean="0">
                <a:solidFill>
                  <a:srgbClr val="000000"/>
                </a:solidFill>
                <a:latin typeface="Cooper Black" pitchFamily="18" charset="0"/>
              </a:rPr>
              <a:t>KELUARGA</a:t>
            </a:r>
            <a:endParaRPr lang="en-US" sz="4400" b="1" spc="179" dirty="0"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5370325" y="4214376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16"/>
          <p:cNvSpPr txBox="1"/>
          <p:nvPr/>
        </p:nvSpPr>
        <p:spPr>
          <a:xfrm>
            <a:off x="7086600" y="5948092"/>
            <a:ext cx="8464530" cy="297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2"/>
              </a:lnSpc>
            </a:pPr>
            <a:r>
              <a:rPr lang="id-ID" sz="3000" dirty="0">
                <a:latin typeface="Centaur" pitchFamily="18" charset="0"/>
              </a:rPr>
              <a:t>Anak yang </a:t>
            </a:r>
            <a:r>
              <a:rPr lang="id-ID" sz="3000" dirty="0" smtClean="0">
                <a:latin typeface="Centaur" pitchFamily="18" charset="0"/>
              </a:rPr>
              <a:t>dilah</a:t>
            </a:r>
            <a:r>
              <a:rPr lang="en-US" sz="3000" dirty="0" smtClean="0">
                <a:latin typeface="Centaur" pitchFamily="18" charset="0"/>
              </a:rPr>
              <a:t>i</a:t>
            </a:r>
            <a:r>
              <a:rPr lang="id-ID" sz="3000" dirty="0" smtClean="0">
                <a:latin typeface="Centaur" pitchFamily="18" charset="0"/>
              </a:rPr>
              <a:t>rkan </a:t>
            </a:r>
            <a:r>
              <a:rPr lang="id-ID" sz="3000" dirty="0">
                <a:latin typeface="Centaur" pitchFamily="18" charset="0"/>
              </a:rPr>
              <a:t>dalam keluarga yang beragama lslam, secara </a:t>
            </a:r>
            <a:r>
              <a:rPr lang="id-ID" sz="3000" dirty="0" smtClean="0">
                <a:latin typeface="Centaur" pitchFamily="18" charset="0"/>
              </a:rPr>
              <a:t>otom</a:t>
            </a:r>
            <a:r>
              <a:rPr lang="en-US" sz="3000" dirty="0" err="1" smtClean="0">
                <a:latin typeface="Centaur" pitchFamily="18" charset="0"/>
              </a:rPr>
              <a:t>at</a:t>
            </a:r>
            <a:r>
              <a:rPr lang="en-US" sz="3000" dirty="0" err="1">
                <a:latin typeface="Centaur" pitchFamily="18" charset="0"/>
              </a:rPr>
              <a:t>i</a:t>
            </a:r>
            <a:r>
              <a:rPr lang="id-ID" sz="3000" dirty="0" smtClean="0">
                <a:latin typeface="Centaur" pitchFamily="18" charset="0"/>
              </a:rPr>
              <a:t>s </a:t>
            </a:r>
            <a:r>
              <a:rPr lang="id-ID" sz="3000" i="1" dirty="0">
                <a:latin typeface="Centaur" pitchFamily="18" charset="0"/>
              </a:rPr>
              <a:t>religious instinct</a:t>
            </a:r>
            <a:r>
              <a:rPr lang="id-ID" sz="3000" dirty="0">
                <a:latin typeface="Centaur" pitchFamily="18" charset="0"/>
              </a:rPr>
              <a:t> yang dimiliki berkembang dalam tradisi Islam dan kemungkinan besar dia akan menjadi seorang muslim yang baik. </a:t>
            </a:r>
            <a:endParaRPr lang="en-US" sz="3000" dirty="0" smtClean="0">
              <a:latin typeface="Centaur" pitchFamily="18" charset="0"/>
            </a:endParaRPr>
          </a:p>
          <a:p>
            <a:pPr>
              <a:lnSpc>
                <a:spcPts val="3302"/>
              </a:lnSpc>
            </a:pPr>
            <a:endParaRPr lang="en-US" sz="3000" dirty="0">
              <a:latin typeface="Centaur" pitchFamily="18" charset="0"/>
            </a:endParaRPr>
          </a:p>
          <a:p>
            <a:pPr>
              <a:lnSpc>
                <a:spcPts val="3302"/>
              </a:lnSpc>
            </a:pPr>
            <a:r>
              <a:rPr lang="id-ID" sz="3000" dirty="0" smtClean="0">
                <a:latin typeface="Centaur" pitchFamily="18" charset="0"/>
              </a:rPr>
              <a:t>Demikian </a:t>
            </a:r>
            <a:r>
              <a:rPr lang="id-ID" sz="3000" dirty="0">
                <a:latin typeface="Centaur" pitchFamily="18" charset="0"/>
              </a:rPr>
              <a:t>juga jika seorang anak dilahirkan dalam keluarga Kristen, Katolik, Hindu atau Buddha.</a:t>
            </a:r>
            <a:endParaRPr lang="en-US" sz="3000" spc="90" dirty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41" name="Freeform 33"/>
          <p:cNvSpPr/>
          <p:nvPr/>
        </p:nvSpPr>
        <p:spPr>
          <a:xfrm>
            <a:off x="5394388" y="7498370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196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3352800" y="3771900"/>
            <a:ext cx="13290331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924" y="4220170"/>
            <a:ext cx="13341331" cy="1846659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Britannic Bold" pitchFamily="34" charset="0"/>
              </a:rPr>
              <a:t>MANIFESTASI PERUBAHAN </a:t>
            </a:r>
            <a:r>
              <a:rPr lang="en-US" sz="7200" dirty="0" smtClean="0">
                <a:solidFill>
                  <a:schemeClr val="bg1"/>
                </a:solidFill>
                <a:latin typeface="Britannic Bold" pitchFamily="34" charset="0"/>
              </a:rPr>
              <a:t>SPIRITUAL</a:t>
            </a:r>
            <a:endParaRPr lang="en-US" sz="7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2" descr="9 Ide tempat ibadah terbaik | tempat ibadah, agama,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99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73335" y="571500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 dirty="0" smtClean="0">
                <a:solidFill>
                  <a:srgbClr val="FFC000"/>
                </a:solidFill>
                <a:latin typeface="Britannic Bold" pitchFamily="34" charset="0"/>
              </a:rPr>
              <a:t>MANIFESTASI PERUBAHAN SPIRITUAL</a:t>
            </a:r>
            <a:endParaRPr lang="en-US" sz="6600" dirty="0">
              <a:solidFill>
                <a:srgbClr val="FFC000"/>
              </a:solidFill>
              <a:latin typeface="Britannic Bold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5383272" y="7450521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1453769" y="2552087"/>
            <a:ext cx="15919831" cy="4191613"/>
            <a:chOff x="0" y="0"/>
            <a:chExt cx="1500952" cy="14676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0952" cy="1467653"/>
            </a:xfrm>
            <a:custGeom>
              <a:avLst/>
              <a:gdLst/>
              <a:ahLst/>
              <a:cxnLst/>
              <a:rect l="l" t="t" r="r" b="b"/>
              <a:pathLst>
                <a:path w="1500952" h="1467653">
                  <a:moveTo>
                    <a:pt x="69934" y="0"/>
                  </a:moveTo>
                  <a:lnTo>
                    <a:pt x="1431018" y="0"/>
                  </a:lnTo>
                  <a:cubicBezTo>
                    <a:pt x="1469641" y="0"/>
                    <a:pt x="1500952" y="31311"/>
                    <a:pt x="1500952" y="69934"/>
                  </a:cubicBezTo>
                  <a:lnTo>
                    <a:pt x="1500952" y="1397719"/>
                  </a:lnTo>
                  <a:cubicBezTo>
                    <a:pt x="1500952" y="1436343"/>
                    <a:pt x="1469641" y="1467653"/>
                    <a:pt x="1431018" y="1467653"/>
                  </a:cubicBezTo>
                  <a:lnTo>
                    <a:pt x="69934" y="1467653"/>
                  </a:lnTo>
                  <a:cubicBezTo>
                    <a:pt x="31311" y="1467653"/>
                    <a:pt x="0" y="1436343"/>
                    <a:pt x="0" y="1397719"/>
                  </a:cubicBezTo>
                  <a:lnTo>
                    <a:pt x="0" y="69934"/>
                  </a:lnTo>
                  <a:cubicBezTo>
                    <a:pt x="0" y="31311"/>
                    <a:pt x="31311" y="0"/>
                    <a:pt x="69934" y="0"/>
                  </a:cubicBezTo>
                  <a:close/>
                </a:path>
              </a:pathLst>
            </a:custGeom>
            <a:solidFill>
              <a:srgbClr val="F6C6FA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00952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19666" y="3116917"/>
            <a:ext cx="1668205" cy="1584795"/>
          </a:xfrm>
          <a:custGeom>
            <a:avLst/>
            <a:gdLst/>
            <a:ahLst/>
            <a:cxnLst/>
            <a:rect l="l" t="t" r="r" b="b"/>
            <a:pathLst>
              <a:path w="1668205" h="1584795">
                <a:moveTo>
                  <a:pt x="0" y="0"/>
                </a:moveTo>
                <a:lnTo>
                  <a:pt x="1668205" y="0"/>
                </a:lnTo>
                <a:lnTo>
                  <a:pt x="1668205" y="1584795"/>
                </a:lnTo>
                <a:lnTo>
                  <a:pt x="0" y="15847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36748" y="3817356"/>
            <a:ext cx="164594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962"/>
              </a:lnSpc>
              <a:spcBef>
                <a:spcPct val="0"/>
              </a:spcBef>
            </a:pPr>
            <a:r>
              <a:rPr lang="en-US" sz="4953" u="none" strike="noStrike" dirty="0">
                <a:solidFill>
                  <a:srgbClr val="FFFFFF"/>
                </a:solidFill>
                <a:latin typeface="Centaur" pitchFamily="18" charset="0"/>
              </a:rPr>
              <a:t>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416460" y="2552088"/>
            <a:ext cx="14957140" cy="4191612"/>
            <a:chOff x="0" y="0"/>
            <a:chExt cx="812800" cy="9581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958144"/>
            </a:xfrm>
            <a:custGeom>
              <a:avLst/>
              <a:gdLst/>
              <a:ahLst/>
              <a:cxnLst/>
              <a:rect l="l" t="t" r="r" b="b"/>
              <a:pathLst>
                <a:path w="812800" h="958144">
                  <a:moveTo>
                    <a:pt x="0" y="0"/>
                  </a:moveTo>
                  <a:lnTo>
                    <a:pt x="812800" y="0"/>
                  </a:lnTo>
                  <a:lnTo>
                    <a:pt x="812800" y="958144"/>
                  </a:lnTo>
                  <a:lnTo>
                    <a:pt x="0" y="958144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996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702119" y="2806177"/>
            <a:ext cx="6985968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VERBALISASI STRES</a:t>
            </a:r>
            <a:endParaRPr lang="en-US" sz="3600" b="1" spc="9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633939" y="5850572"/>
            <a:ext cx="1448298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200" b="1" dirty="0" smtClean="0"/>
              <a:t>V</a:t>
            </a:r>
            <a:r>
              <a:rPr lang="id-ID" sz="3200" b="1" dirty="0" smtClean="0"/>
              <a:t>erbalisasi </a:t>
            </a:r>
            <a:r>
              <a:rPr lang="en-US" sz="3200" b="1" dirty="0" err="1" smtClean="0"/>
              <a:t>pasien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menggambarkan</a:t>
            </a:r>
            <a:r>
              <a:rPr lang="en-US" sz="3200" b="1" dirty="0"/>
              <a:t> </a:t>
            </a:r>
            <a:r>
              <a:rPr lang="id-ID" sz="3200" b="1" dirty="0" smtClean="0"/>
              <a:t>distress </a:t>
            </a:r>
            <a:r>
              <a:rPr lang="en-US" sz="3200" b="1" dirty="0" smtClean="0"/>
              <a:t>spiritual </a:t>
            </a:r>
            <a:r>
              <a:rPr lang="id-ID" sz="3200" b="1" dirty="0" smtClean="0"/>
              <a:t>yang </a:t>
            </a:r>
            <a:r>
              <a:rPr lang="id-ID" sz="3200" b="1" dirty="0"/>
              <a:t>dialami </a:t>
            </a:r>
            <a:r>
              <a:rPr lang="en-US" sz="3200" b="1" dirty="0" err="1" smtClean="0"/>
              <a:t>pasien</a:t>
            </a:r>
            <a:endParaRPr lang="en-US" sz="3000" b="1" spc="9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0086" y="3554802"/>
            <a:ext cx="1445491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meminta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mendoakan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kesembuhan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memberitahukan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rohaniawan</a:t>
            </a:r>
            <a:r>
              <a:rPr lang="en-US" sz="3000" spc="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mengunjunginya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spc="9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3992" y="4701712"/>
            <a:ext cx="1446293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peka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keluhan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kematian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berharga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kehilangan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arti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30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000" b="1" spc="9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10"/>
          <p:cNvGrpSpPr/>
          <p:nvPr/>
        </p:nvGrpSpPr>
        <p:grpSpPr>
          <a:xfrm>
            <a:off x="1459722" y="7124701"/>
            <a:ext cx="15919831" cy="2514600"/>
            <a:chOff x="0" y="0"/>
            <a:chExt cx="1500952" cy="1467653"/>
          </a:xfrm>
        </p:grpSpPr>
        <p:sp>
          <p:nvSpPr>
            <p:cNvPr id="31" name="Freeform 11"/>
            <p:cNvSpPr/>
            <p:nvPr/>
          </p:nvSpPr>
          <p:spPr>
            <a:xfrm>
              <a:off x="0" y="0"/>
              <a:ext cx="1500952" cy="1467653"/>
            </a:xfrm>
            <a:custGeom>
              <a:avLst/>
              <a:gdLst/>
              <a:ahLst/>
              <a:cxnLst/>
              <a:rect l="l" t="t" r="r" b="b"/>
              <a:pathLst>
                <a:path w="1500952" h="1467653">
                  <a:moveTo>
                    <a:pt x="69934" y="0"/>
                  </a:moveTo>
                  <a:lnTo>
                    <a:pt x="1431018" y="0"/>
                  </a:lnTo>
                  <a:cubicBezTo>
                    <a:pt x="1469641" y="0"/>
                    <a:pt x="1500952" y="31311"/>
                    <a:pt x="1500952" y="69934"/>
                  </a:cubicBezTo>
                  <a:lnTo>
                    <a:pt x="1500952" y="1397719"/>
                  </a:lnTo>
                  <a:cubicBezTo>
                    <a:pt x="1500952" y="1436343"/>
                    <a:pt x="1469641" y="1467653"/>
                    <a:pt x="1431018" y="1467653"/>
                  </a:cubicBezTo>
                  <a:lnTo>
                    <a:pt x="69934" y="1467653"/>
                  </a:lnTo>
                  <a:cubicBezTo>
                    <a:pt x="31311" y="1467653"/>
                    <a:pt x="0" y="1436343"/>
                    <a:pt x="0" y="1397719"/>
                  </a:cubicBezTo>
                  <a:lnTo>
                    <a:pt x="0" y="69934"/>
                  </a:lnTo>
                  <a:cubicBezTo>
                    <a:pt x="0" y="31311"/>
                    <a:pt x="31311" y="0"/>
                    <a:pt x="69934" y="0"/>
                  </a:cubicBezTo>
                  <a:close/>
                </a:path>
              </a:pathLst>
            </a:custGeom>
            <a:solidFill>
              <a:srgbClr val="F6C6FA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2" name="TextBox 12"/>
            <p:cNvSpPr txBox="1"/>
            <p:nvPr/>
          </p:nvSpPr>
          <p:spPr>
            <a:xfrm>
              <a:off x="0" y="-38100"/>
              <a:ext cx="1500952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13"/>
          <p:cNvSpPr/>
          <p:nvPr/>
        </p:nvSpPr>
        <p:spPr>
          <a:xfrm>
            <a:off x="625619" y="7689530"/>
            <a:ext cx="1668205" cy="1584795"/>
          </a:xfrm>
          <a:custGeom>
            <a:avLst/>
            <a:gdLst/>
            <a:ahLst/>
            <a:cxnLst/>
            <a:rect l="l" t="t" r="r" b="b"/>
            <a:pathLst>
              <a:path w="1668205" h="1584795">
                <a:moveTo>
                  <a:pt x="0" y="0"/>
                </a:moveTo>
                <a:lnTo>
                  <a:pt x="1668205" y="0"/>
                </a:lnTo>
                <a:lnTo>
                  <a:pt x="1668205" y="1584795"/>
                </a:lnTo>
                <a:lnTo>
                  <a:pt x="0" y="15847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4"/>
          <p:cNvSpPr txBox="1"/>
          <p:nvPr/>
        </p:nvSpPr>
        <p:spPr>
          <a:xfrm>
            <a:off x="642701" y="8389969"/>
            <a:ext cx="1645949" cy="57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962"/>
              </a:lnSpc>
              <a:spcBef>
                <a:spcPct val="0"/>
              </a:spcBef>
            </a:pPr>
            <a:r>
              <a:rPr lang="en-US" sz="4953" dirty="0">
                <a:solidFill>
                  <a:srgbClr val="FFFFFF"/>
                </a:solidFill>
                <a:latin typeface="Centaur" pitchFamily="18" charset="0"/>
              </a:rPr>
              <a:t>2</a:t>
            </a:r>
            <a:endParaRPr lang="en-US" sz="4953" u="none" strike="noStrike" dirty="0">
              <a:solidFill>
                <a:srgbClr val="FFFFFF"/>
              </a:solidFill>
              <a:latin typeface="Centaur" pitchFamily="18" charset="0"/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2358968" y="7024709"/>
            <a:ext cx="15014628" cy="2614592"/>
            <a:chOff x="0" y="-38100"/>
            <a:chExt cx="815924" cy="996244"/>
          </a:xfrm>
        </p:grpSpPr>
        <p:sp>
          <p:nvSpPr>
            <p:cNvPr id="36" name="Freeform 16"/>
            <p:cNvSpPr/>
            <p:nvPr/>
          </p:nvSpPr>
          <p:spPr>
            <a:xfrm>
              <a:off x="3124" y="0"/>
              <a:ext cx="812800" cy="958144"/>
            </a:xfrm>
            <a:custGeom>
              <a:avLst/>
              <a:gdLst/>
              <a:ahLst/>
              <a:cxnLst/>
              <a:rect l="l" t="t" r="r" b="b"/>
              <a:pathLst>
                <a:path w="812800" h="958144">
                  <a:moveTo>
                    <a:pt x="0" y="0"/>
                  </a:moveTo>
                  <a:lnTo>
                    <a:pt x="812800" y="0"/>
                  </a:lnTo>
                  <a:lnTo>
                    <a:pt x="812800" y="958144"/>
                  </a:lnTo>
                  <a:lnTo>
                    <a:pt x="0" y="958144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17"/>
            <p:cNvSpPr txBox="1"/>
            <p:nvPr/>
          </p:nvSpPr>
          <p:spPr>
            <a:xfrm>
              <a:off x="0" y="-38100"/>
              <a:ext cx="812800" cy="996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26"/>
          <p:cNvSpPr txBox="1"/>
          <p:nvPr/>
        </p:nvSpPr>
        <p:spPr>
          <a:xfrm>
            <a:off x="2625918" y="7311107"/>
            <a:ext cx="6985968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b="1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PERUBAHAN PERILAKU </a:t>
            </a:r>
            <a:endParaRPr lang="en-US" sz="3600" b="1" spc="9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5918" y="7926168"/>
            <a:ext cx="1445491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Perasaan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bersalah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rasa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takut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depresi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ansietas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spiritual,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adaptif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pun </a:t>
            </a:r>
            <a:r>
              <a:rPr lang="en-US" sz="3000" spc="9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maladaptif</a:t>
            </a:r>
            <a:r>
              <a:rPr lang="en-US" sz="3000" spc="9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000" spc="9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67" y="-59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344400" y="525072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3"/>
            <a:ext cx="2521171" cy="1741158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3204255" y="4628778"/>
            <a:ext cx="4931344" cy="5391521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139346" y="2830763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u="none" strike="noStrike" dirty="0">
                <a:solidFill>
                  <a:srgbClr val="FFFFFF"/>
                </a:solidFill>
                <a:latin typeface="Centaur" pitchFamily="18" charset="0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726" y="6338153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7952" y="4690294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2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2404796" y="650636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 dirty="0" smtClean="0">
                <a:solidFill>
                  <a:srgbClr val="FFC000"/>
                </a:solidFill>
                <a:latin typeface="Britannic Bold" pitchFamily="34" charset="0"/>
              </a:rPr>
              <a:t>MANIFESTASI PERUBAHAN SPIRITUAL</a:t>
            </a:r>
            <a:endParaRPr lang="en-US" sz="6600" dirty="0">
              <a:solidFill>
                <a:srgbClr val="FFC000"/>
              </a:solidFill>
              <a:latin typeface="Britannic Bold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234182" y="6240317"/>
            <a:ext cx="1661418" cy="57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13826" r="4503" b="37747"/>
          <a:stretch/>
        </p:blipFill>
        <p:spPr bwMode="auto">
          <a:xfrm>
            <a:off x="823608" y="2857500"/>
            <a:ext cx="10828422" cy="35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0937" r="4319" b="49183"/>
          <a:stretch/>
        </p:blipFill>
        <p:spPr bwMode="auto">
          <a:xfrm>
            <a:off x="2253915" y="6645845"/>
            <a:ext cx="10852485" cy="291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67" y="-59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344400" y="525072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3"/>
            <a:ext cx="2521171" cy="1741158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3204255" y="4628778"/>
            <a:ext cx="4931344" cy="5391521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139346" y="2830763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u="none" strike="noStrike" dirty="0">
                <a:solidFill>
                  <a:srgbClr val="FFFFFF"/>
                </a:solidFill>
                <a:latin typeface="Centaur" pitchFamily="18" charset="0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726" y="6338153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7952" y="4690294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2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2404796" y="650636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 dirty="0" smtClean="0">
                <a:solidFill>
                  <a:srgbClr val="FFC000"/>
                </a:solidFill>
                <a:latin typeface="Britannic Bold" pitchFamily="34" charset="0"/>
              </a:rPr>
              <a:t>MANIFESTASI PERUBAHAN SPIRITUAL</a:t>
            </a:r>
            <a:endParaRPr lang="en-US" sz="6600" dirty="0">
              <a:solidFill>
                <a:srgbClr val="FFC000"/>
              </a:solidFill>
              <a:latin typeface="Britannic Bold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234182" y="6240317"/>
            <a:ext cx="1661418" cy="57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14584" r="4690" b="31070"/>
          <a:stretch/>
        </p:blipFill>
        <p:spPr bwMode="auto">
          <a:xfrm>
            <a:off x="831629" y="2707860"/>
            <a:ext cx="10828421" cy="397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10937" r="4319" b="48534"/>
          <a:stretch/>
        </p:blipFill>
        <p:spPr bwMode="auto">
          <a:xfrm>
            <a:off x="1962034" y="6896100"/>
            <a:ext cx="10876547" cy="296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67" y="-59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344400" y="525072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3"/>
            <a:ext cx="2521171" cy="1741158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3204255" y="4628778"/>
            <a:ext cx="4931344" cy="5391521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139346" y="2830763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u="none" strike="noStrike" dirty="0">
                <a:solidFill>
                  <a:srgbClr val="FFFFFF"/>
                </a:solidFill>
                <a:latin typeface="Centaur" pitchFamily="18" charset="0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726" y="6338153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7952" y="4690294"/>
            <a:ext cx="166141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2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2404796" y="650636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 dirty="0" smtClean="0">
                <a:solidFill>
                  <a:srgbClr val="FFC000"/>
                </a:solidFill>
                <a:latin typeface="Britannic Bold" pitchFamily="34" charset="0"/>
              </a:rPr>
              <a:t>MANIFESTASI PERUBAHAN SPIRITUAL</a:t>
            </a:r>
            <a:endParaRPr lang="en-US" sz="6600" dirty="0">
              <a:solidFill>
                <a:srgbClr val="FFC000"/>
              </a:solidFill>
              <a:latin typeface="Britannic Bold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234182" y="6240317"/>
            <a:ext cx="1661418" cy="57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Centaur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13826" r="4503" b="43087"/>
          <a:stretch/>
        </p:blipFill>
        <p:spPr bwMode="auto">
          <a:xfrm>
            <a:off x="1234182" y="2585416"/>
            <a:ext cx="10828422" cy="315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10938" r="14306" b="31540"/>
          <a:stretch/>
        </p:blipFill>
        <p:spPr bwMode="auto">
          <a:xfrm>
            <a:off x="1205973" y="5812402"/>
            <a:ext cx="8277726" cy="420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3"/>
          <a:stretch/>
        </p:blipFill>
        <p:spPr bwMode="auto">
          <a:xfrm>
            <a:off x="9503752" y="6790176"/>
            <a:ext cx="8278813" cy="143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423">
            <a:off x="-1215764" y="1320146"/>
            <a:ext cx="11649321" cy="776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2800" y="3771900"/>
            <a:ext cx="13290331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924" y="4220170"/>
            <a:ext cx="13341331" cy="2769989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Asuhan</a:t>
            </a:r>
            <a:r>
              <a:rPr lang="en-US" sz="72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Keperawatan</a:t>
            </a:r>
            <a:r>
              <a:rPr lang="en-US" sz="7200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pada</a:t>
            </a:r>
            <a:r>
              <a:rPr lang="en-US" sz="7200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Pasien</a:t>
            </a:r>
            <a:r>
              <a:rPr lang="en-US" sz="72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dengan</a:t>
            </a:r>
            <a:r>
              <a:rPr lang="en-US" sz="72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Gangguan</a:t>
            </a:r>
            <a:r>
              <a:rPr lang="en-US" sz="72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Britannic Bold" pitchFamily="34" charset="0"/>
              </a:rPr>
              <a:t>Kebutuhan</a:t>
            </a:r>
            <a:r>
              <a:rPr lang="en-US" sz="7200" dirty="0" smtClean="0">
                <a:solidFill>
                  <a:schemeClr val="bg1"/>
                </a:solidFill>
                <a:latin typeface="Britannic Bold" pitchFamily="34" charset="0"/>
              </a:rPr>
              <a:t> Spiritual </a:t>
            </a:r>
            <a:endParaRPr lang="en-US" sz="7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2" descr="9 Ide tempat ibadah terbaik | tempat ibadah, agama,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09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22537" y="2691144"/>
            <a:ext cx="14842926" cy="5572495"/>
            <a:chOff x="0" y="0"/>
            <a:chExt cx="3909248" cy="1467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9248" cy="1467653"/>
            </a:xfrm>
            <a:custGeom>
              <a:avLst/>
              <a:gdLst/>
              <a:ahLst/>
              <a:cxnLst/>
              <a:rect l="l" t="t" r="r" b="b"/>
              <a:pathLst>
                <a:path w="3909248" h="1467653">
                  <a:moveTo>
                    <a:pt x="26601" y="0"/>
                  </a:moveTo>
                  <a:lnTo>
                    <a:pt x="3882647" y="0"/>
                  </a:lnTo>
                  <a:cubicBezTo>
                    <a:pt x="3889702" y="0"/>
                    <a:pt x="3896468" y="2803"/>
                    <a:pt x="3901457" y="7791"/>
                  </a:cubicBezTo>
                  <a:cubicBezTo>
                    <a:pt x="3906446" y="12780"/>
                    <a:pt x="3909248" y="19546"/>
                    <a:pt x="3909248" y="26601"/>
                  </a:cubicBezTo>
                  <a:lnTo>
                    <a:pt x="3909248" y="1441052"/>
                  </a:lnTo>
                  <a:cubicBezTo>
                    <a:pt x="3909248" y="1455743"/>
                    <a:pt x="3897338" y="1467653"/>
                    <a:pt x="3882647" y="1467653"/>
                  </a:cubicBezTo>
                  <a:lnTo>
                    <a:pt x="26601" y="1467653"/>
                  </a:lnTo>
                  <a:cubicBezTo>
                    <a:pt x="11910" y="1467653"/>
                    <a:pt x="0" y="1455743"/>
                    <a:pt x="0" y="1441052"/>
                  </a:cubicBezTo>
                  <a:lnTo>
                    <a:pt x="0" y="26601"/>
                  </a:lnTo>
                  <a:cubicBezTo>
                    <a:pt x="0" y="11910"/>
                    <a:pt x="11910" y="0"/>
                    <a:pt x="26601" y="0"/>
                  </a:cubicBezTo>
                  <a:close/>
                </a:path>
              </a:pathLst>
            </a:custGeom>
            <a:solidFill>
              <a:srgbClr val="FFF39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09248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734192" y="6753278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lowchart: Alternate Process 25"/>
          <p:cNvSpPr/>
          <p:nvPr/>
        </p:nvSpPr>
        <p:spPr>
          <a:xfrm>
            <a:off x="2019300" y="4457700"/>
            <a:ext cx="14249400" cy="35449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Seorang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laki-laki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55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agama Islam.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dirawat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ulkus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kaki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diabetikum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grade III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Diabetes Mellitus.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Akibatnya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bersalah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marah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kesehatannya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beribadah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marah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menolak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bertemu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terasing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diabaikan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hidupnya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bermakna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berdaya</a:t>
            </a:r>
            <a:r>
              <a:rPr lang="en-US" sz="2400" spc="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spc="9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2019300" y="3086100"/>
            <a:ext cx="14249400" cy="77157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Gangguan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Spiritual? </a:t>
            </a:r>
            <a:endParaRPr lang="id-ID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43150" y="4123022"/>
            <a:ext cx="2541873" cy="6693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KASUS</a:t>
            </a: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246226" y="76668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10"/>
          <p:cNvSpPr/>
          <p:nvPr/>
        </p:nvSpPr>
        <p:spPr>
          <a:xfrm>
            <a:off x="4885022" y="811542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5122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82" y="-59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376">
            <a:off x="8077200" y="3115062"/>
            <a:ext cx="12039600" cy="80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2753950" y="1248370"/>
            <a:ext cx="1334133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9000" dirty="0" smtClean="0">
                <a:solidFill>
                  <a:srgbClr val="1867BE"/>
                </a:solidFill>
                <a:latin typeface="Berlin Sans FB" pitchFamily="34" charset="0"/>
              </a:rPr>
              <a:t> </a:t>
            </a:r>
            <a:r>
              <a:rPr lang="en-US" sz="9000" u="none" strike="noStrike" dirty="0" smtClean="0">
                <a:solidFill>
                  <a:srgbClr val="1867BE"/>
                </a:solidFill>
                <a:latin typeface="Berlin Sans FB" pitchFamily="34" charset="0"/>
              </a:rPr>
              <a:t>LEARNING OBJECTIVE :</a:t>
            </a:r>
            <a:endParaRPr lang="en-US" sz="9000" u="none" strike="noStrike" dirty="0">
              <a:solidFill>
                <a:srgbClr val="1867BE"/>
              </a:solidFill>
              <a:latin typeface="Berlin Sans FB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097000" y="179472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4734192" y="6753278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921798" y="2251107"/>
            <a:ext cx="1240148" cy="1235304"/>
            <a:chOff x="0" y="0"/>
            <a:chExt cx="6502400" cy="6477000"/>
          </a:xfrm>
        </p:grpSpPr>
        <p:sp>
          <p:nvSpPr>
            <p:cNvPr id="14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13208" r="-13208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546880" y="4000500"/>
            <a:ext cx="1055012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00"/>
              </a:lnSpc>
              <a:spcBef>
                <a:spcPct val="0"/>
              </a:spcBef>
            </a:pP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Hubungan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antara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Kebutuhan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Spiritual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dengan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Kesehatan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endParaRPr lang="en-US" sz="3300" u="none" strike="noStrike" spc="99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53808" y="2646408"/>
            <a:ext cx="89429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00"/>
              </a:lnSpc>
              <a:spcBef>
                <a:spcPct val="0"/>
              </a:spcBef>
            </a:pP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Pengertian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Kebutuhan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Spiritual </a:t>
            </a:r>
            <a:endParaRPr lang="en-US" sz="3300" u="none" strike="noStrike" spc="99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15000" y="7962900"/>
            <a:ext cx="83820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00"/>
              </a:lnSpc>
              <a:spcBef>
                <a:spcPct val="0"/>
              </a:spcBef>
            </a:pP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Asuhan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Keperawatan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pada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spc="99" dirty="0" err="1" smtClean="0">
                <a:solidFill>
                  <a:srgbClr val="000000"/>
                </a:solidFill>
                <a:latin typeface="Arial Rounded MT Bold" pitchFamily="34" charset="0"/>
              </a:rPr>
              <a:t>Pasien</a:t>
            </a:r>
            <a:r>
              <a:rPr lang="en-US" sz="3300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spc="99" dirty="0" err="1" smtClean="0">
                <a:solidFill>
                  <a:srgbClr val="000000"/>
                </a:solidFill>
                <a:latin typeface="Arial Rounded MT Bold" pitchFamily="34" charset="0"/>
              </a:rPr>
              <a:t>dengan</a:t>
            </a:r>
            <a:r>
              <a:rPr lang="en-US" sz="3300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Kebutuhan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Spiritual </a:t>
            </a:r>
            <a:endParaRPr lang="en-US" sz="3300" u="none" strike="noStrike" spc="99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grpSp>
        <p:nvGrpSpPr>
          <p:cNvPr id="22" name="Group 13"/>
          <p:cNvGrpSpPr>
            <a:grpSpLocks noChangeAspect="1"/>
          </p:cNvGrpSpPr>
          <p:nvPr/>
        </p:nvGrpSpPr>
        <p:grpSpPr>
          <a:xfrm>
            <a:off x="1935728" y="3751650"/>
            <a:ext cx="1240148" cy="1235304"/>
            <a:chOff x="0" y="0"/>
            <a:chExt cx="6502400" cy="6477000"/>
          </a:xfrm>
        </p:grpSpPr>
        <p:sp>
          <p:nvSpPr>
            <p:cNvPr id="23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13208" r="-13208"/>
              </a:stretch>
            </a:blipFill>
          </p:spPr>
        </p:sp>
        <p:sp>
          <p:nvSpPr>
            <p:cNvPr id="24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25" name="Group 13"/>
          <p:cNvGrpSpPr>
            <a:grpSpLocks noChangeAspect="1"/>
          </p:cNvGrpSpPr>
          <p:nvPr/>
        </p:nvGrpSpPr>
        <p:grpSpPr>
          <a:xfrm>
            <a:off x="1949658" y="5145653"/>
            <a:ext cx="1240148" cy="1235304"/>
            <a:chOff x="0" y="0"/>
            <a:chExt cx="6502400" cy="6477000"/>
          </a:xfrm>
        </p:grpSpPr>
        <p:sp>
          <p:nvSpPr>
            <p:cNvPr id="26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13208" r="-13208"/>
              </a:stretch>
            </a:blipFill>
          </p:spPr>
        </p:sp>
        <p:sp>
          <p:nvSpPr>
            <p:cNvPr id="27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28" name="Group 13"/>
          <p:cNvGrpSpPr>
            <a:grpSpLocks noChangeAspect="1"/>
          </p:cNvGrpSpPr>
          <p:nvPr/>
        </p:nvGrpSpPr>
        <p:grpSpPr>
          <a:xfrm>
            <a:off x="1935728" y="6555543"/>
            <a:ext cx="1240148" cy="1235304"/>
            <a:chOff x="0" y="0"/>
            <a:chExt cx="6502400" cy="6477000"/>
          </a:xfrm>
        </p:grpSpPr>
        <p:sp>
          <p:nvSpPr>
            <p:cNvPr id="29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13208" r="-13208"/>
              </a:stretch>
            </a:blipFill>
          </p:spPr>
        </p:sp>
        <p:sp>
          <p:nvSpPr>
            <p:cNvPr id="30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sp>
        <p:nvSpPr>
          <p:cNvPr id="31" name="TextBox 19"/>
          <p:cNvSpPr txBox="1"/>
          <p:nvPr/>
        </p:nvSpPr>
        <p:spPr>
          <a:xfrm>
            <a:off x="3546879" y="5295900"/>
            <a:ext cx="925472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00"/>
              </a:lnSpc>
              <a:spcBef>
                <a:spcPct val="0"/>
              </a:spcBef>
            </a:pP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Faktor</a:t>
            </a:r>
            <a:r>
              <a:rPr lang="en-US" sz="3300" spc="99" dirty="0" err="1" smtClean="0">
                <a:solidFill>
                  <a:srgbClr val="000000"/>
                </a:solidFill>
                <a:latin typeface="Arial Rounded MT Bold" pitchFamily="34" charset="0"/>
              </a:rPr>
              <a:t>-faktor</a:t>
            </a:r>
            <a:r>
              <a:rPr lang="en-US" sz="3300" spc="99" dirty="0" smtClean="0">
                <a:solidFill>
                  <a:srgbClr val="000000"/>
                </a:solidFill>
                <a:latin typeface="Arial Rounded MT Bold" pitchFamily="34" charset="0"/>
              </a:rPr>
              <a:t> yang </a:t>
            </a:r>
            <a:r>
              <a:rPr lang="en-US" sz="3300" spc="99" dirty="0" err="1" smtClean="0">
                <a:solidFill>
                  <a:srgbClr val="000000"/>
                </a:solidFill>
                <a:latin typeface="Arial Rounded MT Bold" pitchFamily="34" charset="0"/>
              </a:rPr>
              <a:t>mempengaruhi</a:t>
            </a:r>
            <a:r>
              <a:rPr lang="en-US" sz="3300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spc="99" dirty="0" err="1" smtClean="0">
                <a:solidFill>
                  <a:srgbClr val="000000"/>
                </a:solidFill>
                <a:latin typeface="Arial Rounded MT Bold" pitchFamily="34" charset="0"/>
              </a:rPr>
              <a:t>kebutuhan</a:t>
            </a:r>
            <a:r>
              <a:rPr lang="en-US" sz="3300" spc="99" dirty="0" smtClean="0">
                <a:solidFill>
                  <a:srgbClr val="000000"/>
                </a:solidFill>
                <a:latin typeface="Arial Rounded MT Bold" pitchFamily="34" charset="0"/>
              </a:rPr>
              <a:t> spiritual </a:t>
            </a:r>
            <a:endParaRPr lang="en-US" sz="3300" u="none" strike="noStrike" spc="99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553808" y="6697773"/>
            <a:ext cx="825719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00"/>
              </a:lnSpc>
              <a:spcBef>
                <a:spcPct val="0"/>
              </a:spcBef>
            </a:pP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Manifestasi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spc="99" dirty="0" err="1">
                <a:solidFill>
                  <a:srgbClr val="000000"/>
                </a:solidFill>
                <a:latin typeface="Arial Rounded MT Bold" pitchFamily="34" charset="0"/>
              </a:rPr>
              <a:t>P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erubahan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300" spc="99" dirty="0" err="1">
                <a:solidFill>
                  <a:srgbClr val="000000"/>
                </a:solidFill>
                <a:latin typeface="Arial Rounded MT Bold" pitchFamily="34" charset="0"/>
              </a:rPr>
              <a:t>F</a:t>
            </a:r>
            <a:r>
              <a:rPr lang="en-US" sz="3300" u="none" strike="noStrike" spc="99" dirty="0" err="1" smtClean="0">
                <a:solidFill>
                  <a:srgbClr val="000000"/>
                </a:solidFill>
                <a:latin typeface="Arial Rounded MT Bold" pitchFamily="34" charset="0"/>
              </a:rPr>
              <a:t>ungsi</a:t>
            </a:r>
            <a:r>
              <a:rPr lang="en-US" sz="3300" u="none" strike="noStrike" spc="99" dirty="0" smtClean="0">
                <a:solidFill>
                  <a:srgbClr val="000000"/>
                </a:solidFill>
                <a:latin typeface="Arial Rounded MT Bold" pitchFamily="34" charset="0"/>
              </a:rPr>
              <a:t> Spiritual </a:t>
            </a:r>
            <a:endParaRPr lang="en-US" sz="3300" u="none" strike="noStrike" spc="99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grpSp>
        <p:nvGrpSpPr>
          <p:cNvPr id="33" name="Group 13"/>
          <p:cNvGrpSpPr>
            <a:grpSpLocks noChangeAspect="1"/>
          </p:cNvGrpSpPr>
          <p:nvPr/>
        </p:nvGrpSpPr>
        <p:grpSpPr>
          <a:xfrm>
            <a:off x="4022225" y="7799941"/>
            <a:ext cx="1240148" cy="1235304"/>
            <a:chOff x="0" y="0"/>
            <a:chExt cx="6502400" cy="6477000"/>
          </a:xfrm>
        </p:grpSpPr>
        <p:sp>
          <p:nvSpPr>
            <p:cNvPr id="34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13208" r="-13208"/>
              </a:stretch>
            </a:blipFill>
          </p:spPr>
        </p:sp>
        <p:sp>
          <p:nvSpPr>
            <p:cNvPr id="35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" y="2495329"/>
            <a:ext cx="14815740" cy="77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4869" y="1400770"/>
            <a:ext cx="1581150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Asuhan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Keperawatan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pada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Pasien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dengan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Kebutuhan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Spiritual</a:t>
            </a:r>
            <a:endParaRPr lang="en-US" sz="5400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980981" y="7848089"/>
            <a:ext cx="2154619" cy="2324611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6259863" y="2541872"/>
            <a:ext cx="10291712" cy="1959479"/>
            <a:chOff x="0" y="0"/>
            <a:chExt cx="1982808" cy="3184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21003" y="3260416"/>
            <a:ext cx="196388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Centaur" pitchFamily="18" charset="0"/>
              </a:rPr>
              <a:t>01.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96200" y="2705100"/>
            <a:ext cx="8763000" cy="161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Data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Subjektif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: </a:t>
            </a:r>
            <a:endParaRPr lang="en-US" sz="2300" b="1" spc="69" dirty="0" smtClean="0">
              <a:solidFill>
                <a:srgbClr val="000000"/>
              </a:solidFill>
              <a:latin typeface="Centaur" pitchFamily="18" charset="0"/>
            </a:endParaRP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Konsep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tentang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ketuhanan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Sumber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kekuatan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harapan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Verbalisasi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Hubungan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antara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keyakinan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spiritual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kondisi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kesehatan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endParaRPr lang="en-US" sz="2300" spc="69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259863" y="4765743"/>
            <a:ext cx="10291712" cy="1652866"/>
            <a:chOff x="0" y="0"/>
            <a:chExt cx="1982808" cy="3184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521003" y="5177674"/>
            <a:ext cx="196388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8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Centaur" pitchFamily="18" charset="0"/>
              </a:rPr>
              <a:t>02.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6199" y="4958445"/>
            <a:ext cx="894693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Pengkajian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: </a:t>
            </a:r>
            <a:r>
              <a:rPr lang="en-US" sz="2300" b="1" spc="69" dirty="0" err="1">
                <a:solidFill>
                  <a:srgbClr val="000000"/>
                </a:solidFill>
                <a:latin typeface="Centaur" pitchFamily="18" charset="0"/>
              </a:rPr>
              <a:t>Lingkungan</a:t>
            </a:r>
            <a:r>
              <a:rPr lang="en-US" sz="2300" b="1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lvl="0">
              <a:lnSpc>
                <a:spcPts val="2530"/>
              </a:lnSpc>
            </a:pP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Apakah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>
                <a:solidFill>
                  <a:srgbClr val="000000"/>
                </a:solidFill>
                <a:latin typeface="Centaur" pitchFamily="18" charset="0"/>
              </a:rPr>
              <a:t>memiliki</a:t>
            </a:r>
            <a:r>
              <a:rPr lang="en-US" sz="2300" b="1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>
                <a:solidFill>
                  <a:srgbClr val="000000"/>
                </a:solidFill>
                <a:latin typeface="Centaur" pitchFamily="18" charset="0"/>
              </a:rPr>
              <a:t>kitab</a:t>
            </a:r>
            <a:r>
              <a:rPr lang="en-US" sz="2300" b="1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>
                <a:solidFill>
                  <a:srgbClr val="000000"/>
                </a:solidFill>
                <a:latin typeface="Centaur" pitchFamily="18" charset="0"/>
              </a:rPr>
              <a:t>suci</a:t>
            </a:r>
            <a:r>
              <a:rPr lang="en-US" sz="2300" b="1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atau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di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lingkungannya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terdapat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kitab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suci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buku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doa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lainnya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simbol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keagamaan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>
                <a:solidFill>
                  <a:srgbClr val="000000"/>
                </a:solidFill>
                <a:latin typeface="Centaur" pitchFamily="18" charset="0"/>
              </a:rPr>
              <a:t>seperti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memiliki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tasbih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salib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perlengkapan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ibadah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lainnya</a:t>
            </a:r>
            <a:r>
              <a:rPr lang="en-US" sz="2300" b="1" spc="69" dirty="0">
                <a:solidFill>
                  <a:srgbClr val="000000"/>
                </a:solidFill>
                <a:latin typeface="Centaur" pitchFamily="18" charset="0"/>
              </a:rPr>
              <a:t>?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259863" y="6683001"/>
            <a:ext cx="10291712" cy="1652866"/>
            <a:chOff x="0" y="0"/>
            <a:chExt cx="1982808" cy="31844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521003" y="7094932"/>
            <a:ext cx="196388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8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entaur" pitchFamily="18" charset="0"/>
              </a:rPr>
              <a:t>03.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96200" y="6875703"/>
            <a:ext cx="8763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Pengkajian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: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Perilaku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0" lvl="0" indent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Apakah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melaksanakan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ibadah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sesuai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agama yang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dianutnya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?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Apakah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membaca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kitab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sucinya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buku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doa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lainnya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?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Apakah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mengalami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mimpi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buruk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gangguan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tidur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mengekspresikan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kemarahan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pada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Tuhan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?  </a:t>
            </a:r>
            <a:endParaRPr lang="en-US" sz="2300" spc="69" dirty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27981" y="2886585"/>
            <a:ext cx="3854079" cy="56271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90"/>
              </a:lnSpc>
            </a:pPr>
            <a:r>
              <a:rPr lang="en-US" sz="3900" spc="117" dirty="0" smtClean="0">
                <a:solidFill>
                  <a:srgbClr val="000000"/>
                </a:solidFill>
                <a:latin typeface="Centaur" pitchFamily="18" charset="0"/>
              </a:rPr>
              <a:t>PENGKAJIAN : </a:t>
            </a:r>
            <a:endParaRPr lang="en-US" sz="3900" spc="117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27" name="Group 21"/>
          <p:cNvGrpSpPr/>
          <p:nvPr/>
        </p:nvGrpSpPr>
        <p:grpSpPr>
          <a:xfrm>
            <a:off x="6259863" y="8572500"/>
            <a:ext cx="10291712" cy="1119269"/>
            <a:chOff x="0" y="0"/>
            <a:chExt cx="1982808" cy="318442"/>
          </a:xfrm>
        </p:grpSpPr>
        <p:sp>
          <p:nvSpPr>
            <p:cNvPr id="28" name="Freeform 2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30" name="TextBox 24"/>
          <p:cNvSpPr txBox="1"/>
          <p:nvPr/>
        </p:nvSpPr>
        <p:spPr>
          <a:xfrm>
            <a:off x="6521003" y="8718947"/>
            <a:ext cx="1963882" cy="69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800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000000"/>
                </a:solidFill>
                <a:latin typeface="Centaur" pitchFamily="18" charset="0"/>
              </a:rPr>
              <a:t>04.</a:t>
            </a:r>
            <a:endParaRPr lang="en-US" sz="6000" dirty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696199" y="8648700"/>
            <a:ext cx="87630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Pengkajian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: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Afek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Sikap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0" lvl="0" indent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Apakah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menunjukan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tanda-tanda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kesepian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depresi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marah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cemas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apatis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atau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tekun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berdoa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beribadah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?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4869" y="1400770"/>
            <a:ext cx="1581150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Asuhan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Keperawatan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pada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Pasien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dengan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Kebutuhan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Spiritual</a:t>
            </a:r>
            <a:endParaRPr lang="en-US" sz="5400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980981" y="7848089"/>
            <a:ext cx="2154619" cy="2324611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26"/>
          <p:cNvSpPr txBox="1"/>
          <p:nvPr/>
        </p:nvSpPr>
        <p:spPr>
          <a:xfrm>
            <a:off x="1827981" y="2886585"/>
            <a:ext cx="3854079" cy="1114151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90"/>
              </a:lnSpc>
            </a:pPr>
            <a:r>
              <a:rPr lang="en-US" sz="3900" spc="117" dirty="0" smtClean="0">
                <a:solidFill>
                  <a:srgbClr val="000000"/>
                </a:solidFill>
                <a:latin typeface="Centaur" pitchFamily="18" charset="0"/>
              </a:rPr>
              <a:t>DIAGNOSA KEPERAWATAN</a:t>
            </a:r>
            <a:endParaRPr lang="en-US" sz="3900" spc="117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32" name="Group 11"/>
          <p:cNvGrpSpPr/>
          <p:nvPr/>
        </p:nvGrpSpPr>
        <p:grpSpPr>
          <a:xfrm>
            <a:off x="6259863" y="3020996"/>
            <a:ext cx="10291712" cy="1741503"/>
            <a:chOff x="0" y="0"/>
            <a:chExt cx="1982808" cy="318442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35" name="Freeform 12"/>
          <p:cNvSpPr/>
          <p:nvPr/>
        </p:nvSpPr>
        <p:spPr>
          <a:xfrm>
            <a:off x="6303194" y="4883889"/>
            <a:ext cx="10291712" cy="1555012"/>
          </a:xfrm>
          <a:custGeom>
            <a:avLst/>
            <a:gdLst/>
            <a:ahLst/>
            <a:cxnLst/>
            <a:rect l="l" t="t" r="r" b="b"/>
            <a:pathLst>
              <a:path w="1982808" h="318442">
                <a:moveTo>
                  <a:pt x="0" y="0"/>
                </a:moveTo>
                <a:lnTo>
                  <a:pt x="1982808" y="0"/>
                </a:lnTo>
                <a:lnTo>
                  <a:pt x="1982808" y="318442"/>
                </a:lnTo>
                <a:lnTo>
                  <a:pt x="0" y="318442"/>
                </a:lnTo>
                <a:close/>
              </a:path>
            </a:pathLst>
          </a:custGeom>
          <a:solidFill>
            <a:srgbClr val="FFF39B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6" name="TextBox 15"/>
          <p:cNvSpPr txBox="1"/>
          <p:nvPr/>
        </p:nvSpPr>
        <p:spPr>
          <a:xfrm>
            <a:off x="6477000" y="3195322"/>
            <a:ext cx="9906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Data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Subjektif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: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menyatakan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hidupnya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terasa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tidak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bermakna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menyatakan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hidupnya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tidak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berdaya</a:t>
            </a:r>
            <a:endParaRPr lang="en-US" sz="2300" spc="69" dirty="0" smtClean="0">
              <a:solidFill>
                <a:srgbClr val="000000"/>
              </a:solidFill>
              <a:latin typeface="Centaur" pitchFamily="18" charset="0"/>
            </a:endParaRP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merasa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bersalah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endParaRPr lang="en-US" sz="2300" spc="69" dirty="0" smtClean="0">
              <a:solidFill>
                <a:srgbClr val="000000"/>
              </a:solidFill>
              <a:latin typeface="Centaur" pitchFamily="18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6496050" y="5004098"/>
            <a:ext cx="9906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Data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Objektif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: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Tidak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mau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mampu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beribadah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Marah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pada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Tuhan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Menolak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bertemu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/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berinteraksi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keluarga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/orang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terdekat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</p:txBody>
      </p:sp>
      <p:sp>
        <p:nvSpPr>
          <p:cNvPr id="38" name="Freeform 12"/>
          <p:cNvSpPr/>
          <p:nvPr/>
        </p:nvSpPr>
        <p:spPr>
          <a:xfrm>
            <a:off x="6303194" y="6576238"/>
            <a:ext cx="10291712" cy="1271851"/>
          </a:xfrm>
          <a:custGeom>
            <a:avLst/>
            <a:gdLst/>
            <a:ahLst/>
            <a:cxnLst/>
            <a:rect l="l" t="t" r="r" b="b"/>
            <a:pathLst>
              <a:path w="1982808" h="318442">
                <a:moveTo>
                  <a:pt x="0" y="0"/>
                </a:moveTo>
                <a:lnTo>
                  <a:pt x="1982808" y="0"/>
                </a:lnTo>
                <a:lnTo>
                  <a:pt x="1982808" y="318442"/>
                </a:lnTo>
                <a:lnTo>
                  <a:pt x="0" y="318442"/>
                </a:lnTo>
                <a:close/>
              </a:path>
            </a:pathLst>
          </a:custGeom>
          <a:solidFill>
            <a:srgbClr val="FFF39B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9" name="TextBox 15"/>
          <p:cNvSpPr txBox="1"/>
          <p:nvPr/>
        </p:nvSpPr>
        <p:spPr>
          <a:xfrm>
            <a:off x="6477000" y="6712543"/>
            <a:ext cx="99060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Penyebab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: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Kondisi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penyakit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kronis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yaitu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Diabetes Mellitus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lphaL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Perubahan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pola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hidup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</p:txBody>
      </p:sp>
      <p:sp>
        <p:nvSpPr>
          <p:cNvPr id="40" name="Freeform 12"/>
          <p:cNvSpPr/>
          <p:nvPr/>
        </p:nvSpPr>
        <p:spPr>
          <a:xfrm>
            <a:off x="6324600" y="7954236"/>
            <a:ext cx="10291712" cy="1056158"/>
          </a:xfrm>
          <a:custGeom>
            <a:avLst/>
            <a:gdLst/>
            <a:ahLst/>
            <a:cxnLst/>
            <a:rect l="l" t="t" r="r" b="b"/>
            <a:pathLst>
              <a:path w="1982808" h="318442">
                <a:moveTo>
                  <a:pt x="0" y="0"/>
                </a:moveTo>
                <a:lnTo>
                  <a:pt x="1982808" y="0"/>
                </a:lnTo>
                <a:lnTo>
                  <a:pt x="1982808" y="318442"/>
                </a:lnTo>
                <a:lnTo>
                  <a:pt x="0" y="3184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1" name="TextBox 15"/>
          <p:cNvSpPr txBox="1"/>
          <p:nvPr/>
        </p:nvSpPr>
        <p:spPr>
          <a:xfrm>
            <a:off x="6496050" y="8109259"/>
            <a:ext cx="9906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Distress Spiritual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berhubungan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kondisi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penyakit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kronis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: Diabetes Mellitus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perubahan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pola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hidup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</p:txBody>
      </p:sp>
      <p:cxnSp>
        <p:nvCxnSpPr>
          <p:cNvPr id="42" name="Elbow Connector 41"/>
          <p:cNvCxnSpPr/>
          <p:nvPr/>
        </p:nvCxnSpPr>
        <p:spPr>
          <a:xfrm>
            <a:off x="1828800" y="4305299"/>
            <a:ext cx="4303331" cy="412456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6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" y="2495329"/>
            <a:ext cx="14815740" cy="77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4869" y="1400770"/>
            <a:ext cx="1581150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Asuhan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Keperawatan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pada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Pasien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dengan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Centaur" pitchFamily="18" charset="0"/>
              </a:rPr>
              <a:t>Kebutuhan</a:t>
            </a:r>
            <a:r>
              <a:rPr lang="en-US" sz="5400" dirty="0" smtClean="0">
                <a:solidFill>
                  <a:schemeClr val="bg1"/>
                </a:solidFill>
                <a:latin typeface="Centaur" pitchFamily="18" charset="0"/>
              </a:rPr>
              <a:t> Spiritual</a:t>
            </a:r>
            <a:endParaRPr lang="en-US" sz="5400" dirty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980981" y="7848089"/>
            <a:ext cx="2154619" cy="2324611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26"/>
          <p:cNvSpPr txBox="1"/>
          <p:nvPr/>
        </p:nvSpPr>
        <p:spPr>
          <a:xfrm>
            <a:off x="1827981" y="2886585"/>
            <a:ext cx="3854079" cy="1102866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90"/>
              </a:lnSpc>
            </a:pPr>
            <a:r>
              <a:rPr lang="en-US" sz="3900" spc="117" dirty="0" smtClean="0">
                <a:solidFill>
                  <a:srgbClr val="000000"/>
                </a:solidFill>
                <a:latin typeface="Centaur" pitchFamily="18" charset="0"/>
              </a:rPr>
              <a:t>INTERVENSI KEPERAWATAN</a:t>
            </a:r>
            <a:endParaRPr lang="en-US" sz="3900" spc="117" dirty="0">
              <a:solidFill>
                <a:srgbClr val="000000"/>
              </a:solidFill>
              <a:latin typeface="Centaur" pitchFamily="18" charset="0"/>
            </a:endParaRPr>
          </a:p>
        </p:txBody>
      </p:sp>
      <p:grpSp>
        <p:nvGrpSpPr>
          <p:cNvPr id="32" name="Group 11"/>
          <p:cNvGrpSpPr/>
          <p:nvPr/>
        </p:nvGrpSpPr>
        <p:grpSpPr>
          <a:xfrm>
            <a:off x="6319888" y="3020996"/>
            <a:ext cx="10291712" cy="1284303"/>
            <a:chOff x="0" y="0"/>
            <a:chExt cx="1982808" cy="318442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35" name="Freeform 12"/>
          <p:cNvSpPr/>
          <p:nvPr/>
        </p:nvSpPr>
        <p:spPr>
          <a:xfrm>
            <a:off x="6303194" y="4457701"/>
            <a:ext cx="10291712" cy="1219200"/>
          </a:xfrm>
          <a:custGeom>
            <a:avLst/>
            <a:gdLst/>
            <a:ahLst/>
            <a:cxnLst/>
            <a:rect l="l" t="t" r="r" b="b"/>
            <a:pathLst>
              <a:path w="1982808" h="318442">
                <a:moveTo>
                  <a:pt x="0" y="0"/>
                </a:moveTo>
                <a:lnTo>
                  <a:pt x="1982808" y="0"/>
                </a:lnTo>
                <a:lnTo>
                  <a:pt x="1982808" y="318442"/>
                </a:lnTo>
                <a:lnTo>
                  <a:pt x="0" y="318442"/>
                </a:lnTo>
                <a:close/>
              </a:path>
            </a:pathLst>
          </a:custGeom>
          <a:solidFill>
            <a:srgbClr val="FFF39B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6" name="TextBox 15"/>
          <p:cNvSpPr txBox="1"/>
          <p:nvPr/>
        </p:nvSpPr>
        <p:spPr>
          <a:xfrm>
            <a:off x="6477000" y="3195322"/>
            <a:ext cx="9906000" cy="969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Tujuan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:</a:t>
            </a:r>
          </a:p>
          <a:p>
            <a:pPr marL="0" lvl="0" indent="0">
              <a:lnSpc>
                <a:spcPts val="2530"/>
              </a:lnSpc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Setelah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dilakukan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asuhan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keperawatan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selama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3x24 jam,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dapat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melaksanakan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spiritual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baik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.  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6472402" y="4562054"/>
            <a:ext cx="9906000" cy="969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Kriteria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hasil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:</a:t>
            </a:r>
            <a:endParaRPr lang="en-US" sz="2300" spc="69" dirty="0">
              <a:solidFill>
                <a:srgbClr val="000000"/>
              </a:solidFill>
              <a:latin typeface="Centaur" pitchFamily="18" charset="0"/>
            </a:endParaRP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mampu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menjalankan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ibadah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sholat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5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waktu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mampu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mengaji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</p:txBody>
      </p:sp>
      <p:sp>
        <p:nvSpPr>
          <p:cNvPr id="38" name="Freeform 12"/>
          <p:cNvSpPr/>
          <p:nvPr/>
        </p:nvSpPr>
        <p:spPr>
          <a:xfrm>
            <a:off x="6303194" y="5829300"/>
            <a:ext cx="10291712" cy="3408610"/>
          </a:xfrm>
          <a:custGeom>
            <a:avLst/>
            <a:gdLst/>
            <a:ahLst/>
            <a:cxnLst/>
            <a:rect l="l" t="t" r="r" b="b"/>
            <a:pathLst>
              <a:path w="1982808" h="318442">
                <a:moveTo>
                  <a:pt x="0" y="0"/>
                </a:moveTo>
                <a:lnTo>
                  <a:pt x="1982808" y="0"/>
                </a:lnTo>
                <a:lnTo>
                  <a:pt x="1982808" y="318442"/>
                </a:lnTo>
                <a:lnTo>
                  <a:pt x="0" y="318442"/>
                </a:lnTo>
                <a:close/>
              </a:path>
            </a:pathLst>
          </a:custGeom>
          <a:solidFill>
            <a:srgbClr val="FFF39B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9" name="TextBox 15"/>
          <p:cNvSpPr txBox="1"/>
          <p:nvPr/>
        </p:nvSpPr>
        <p:spPr>
          <a:xfrm>
            <a:off x="6440870" y="6057900"/>
            <a:ext cx="10154035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30"/>
              </a:lnSpc>
            </a:pPr>
            <a:r>
              <a:rPr lang="en-US" sz="2300" b="1" spc="69" dirty="0" err="1" smtClean="0">
                <a:solidFill>
                  <a:srgbClr val="000000"/>
                </a:solidFill>
                <a:latin typeface="Centaur" pitchFamily="18" charset="0"/>
              </a:rPr>
              <a:t>Intervensi</a:t>
            </a:r>
            <a:r>
              <a:rPr lang="en-US" sz="2300" b="1" spc="69" dirty="0" smtClean="0">
                <a:solidFill>
                  <a:srgbClr val="000000"/>
                </a:solidFill>
                <a:latin typeface="Centaur" pitchFamily="18" charset="0"/>
              </a:rPr>
              <a:t>: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Bina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hubungan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saling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percpa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pada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,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gunakan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komunikasi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teraupetik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Berikan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ketenangan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atau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privasi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sesuai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kebutuhannya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melalui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berdoa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beribadah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secara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rutin</a:t>
            </a:r>
            <a:endParaRPr lang="en-US" sz="2300" spc="69" dirty="0" smtClean="0">
              <a:solidFill>
                <a:srgbClr val="000000"/>
              </a:solidFill>
              <a:latin typeface="Centaur" pitchFamily="18" charset="0"/>
            </a:endParaRP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Bantu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keterbatasan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fisiknya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untuk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melakukan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ibadah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Ajarkan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cara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berwudhu</a:t>
            </a:r>
            <a:r>
              <a:rPr lang="en-US" sz="2300" spc="69" dirty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sholat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dengan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benar</a:t>
            </a:r>
            <a:endParaRPr lang="en-US" sz="2300" spc="69" dirty="0" smtClean="0">
              <a:solidFill>
                <a:srgbClr val="000000"/>
              </a:solidFill>
              <a:latin typeface="Centaur" pitchFamily="18" charset="0"/>
            </a:endParaRP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Bantu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dalam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memenuhi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kewajibannya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sholat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5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waktu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Berikan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kesempatan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bagi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mengungkapkan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perasaannya</a:t>
            </a:r>
            <a:endParaRPr lang="en-US" sz="2300" spc="69" dirty="0" smtClean="0">
              <a:solidFill>
                <a:srgbClr val="000000"/>
              </a:solidFill>
              <a:latin typeface="Centaur" pitchFamily="18" charset="0"/>
            </a:endParaRPr>
          </a:p>
          <a:p>
            <a:pPr marL="457200" lvl="0" indent="-457200">
              <a:lnSpc>
                <a:spcPts val="2530"/>
              </a:lnSpc>
              <a:buFont typeface="+mj-lt"/>
              <a:buAutoNum type="arabicPeriod"/>
            </a:pP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Libatkan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rohaniawan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dalam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pemenuhan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kebutuhan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spiritual </a:t>
            </a:r>
            <a:r>
              <a:rPr lang="en-US" sz="2300" spc="69" dirty="0" err="1" smtClean="0">
                <a:solidFill>
                  <a:srgbClr val="000000"/>
                </a:solidFill>
                <a:latin typeface="Centaur" pitchFamily="18" charset="0"/>
              </a:rPr>
              <a:t>pasien</a:t>
            </a:r>
            <a:r>
              <a:rPr lang="en-US" sz="2300" spc="69" dirty="0" smtClean="0">
                <a:solidFill>
                  <a:srgbClr val="000000"/>
                </a:solidFill>
                <a:latin typeface="Centaur" pitchFamily="18" charset="0"/>
              </a:rPr>
              <a:t> </a:t>
            </a:r>
          </a:p>
        </p:txBody>
      </p:sp>
      <p:cxnSp>
        <p:nvCxnSpPr>
          <p:cNvPr id="42" name="Elbow Connector 41"/>
          <p:cNvCxnSpPr/>
          <p:nvPr/>
        </p:nvCxnSpPr>
        <p:spPr>
          <a:xfrm>
            <a:off x="1828800" y="4305299"/>
            <a:ext cx="4303331" cy="412456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737582">
            <a:off x="-5424441" y="3796775"/>
            <a:ext cx="10375916" cy="8635185"/>
            <a:chOff x="0" y="0"/>
            <a:chExt cx="2732752" cy="22742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32752" cy="2274288"/>
            </a:xfrm>
            <a:custGeom>
              <a:avLst/>
              <a:gdLst/>
              <a:ahLst/>
              <a:cxnLst/>
              <a:rect l="l" t="t" r="r" b="b"/>
              <a:pathLst>
                <a:path w="2732752" h="2274288">
                  <a:moveTo>
                    <a:pt x="0" y="0"/>
                  </a:moveTo>
                  <a:lnTo>
                    <a:pt x="2732752" y="0"/>
                  </a:lnTo>
                  <a:lnTo>
                    <a:pt x="2732752" y="2274288"/>
                  </a:lnTo>
                  <a:lnTo>
                    <a:pt x="0" y="2274288"/>
                  </a:lnTo>
                  <a:close/>
                </a:path>
              </a:pathLst>
            </a:custGeom>
            <a:solidFill>
              <a:srgbClr val="AED4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32752" cy="231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202047">
            <a:off x="12163630" y="-3610760"/>
            <a:ext cx="8070263" cy="9261909"/>
            <a:chOff x="0" y="0"/>
            <a:chExt cx="2125501" cy="24393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5501" cy="2439351"/>
            </a:xfrm>
            <a:custGeom>
              <a:avLst/>
              <a:gdLst/>
              <a:ahLst/>
              <a:cxnLst/>
              <a:rect l="l" t="t" r="r" b="b"/>
              <a:pathLst>
                <a:path w="2125501" h="2439351">
                  <a:moveTo>
                    <a:pt x="0" y="0"/>
                  </a:moveTo>
                  <a:lnTo>
                    <a:pt x="2125501" y="0"/>
                  </a:lnTo>
                  <a:lnTo>
                    <a:pt x="2125501" y="2439351"/>
                  </a:lnTo>
                  <a:lnTo>
                    <a:pt x="0" y="2439351"/>
                  </a:lnTo>
                  <a:close/>
                </a:path>
              </a:pathLst>
            </a:custGeom>
            <a:solidFill>
              <a:srgbClr val="C8B3E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25501" cy="2477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89239" y="4000500"/>
            <a:ext cx="14109522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000"/>
              </a:lnSpc>
            </a:pPr>
            <a:r>
              <a:rPr lang="en-US" sz="15000" dirty="0">
                <a:solidFill>
                  <a:srgbClr val="1867BE"/>
                </a:solidFill>
                <a:latin typeface="Centaur" pitchFamily="18" charset="0"/>
              </a:rPr>
              <a:t>THANK YOU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31082" y="3533722"/>
            <a:ext cx="1245452" cy="1159346"/>
          </a:xfrm>
          <a:custGeom>
            <a:avLst/>
            <a:gdLst/>
            <a:ahLst/>
            <a:cxnLst/>
            <a:rect l="l" t="t" r="r" b="b"/>
            <a:pathLst>
              <a:path w="1245452" h="1159346">
                <a:moveTo>
                  <a:pt x="0" y="0"/>
                </a:moveTo>
                <a:lnTo>
                  <a:pt x="1245452" y="0"/>
                </a:lnTo>
                <a:lnTo>
                  <a:pt x="1245452" y="1159346"/>
                </a:lnTo>
                <a:lnTo>
                  <a:pt x="0" y="1159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11466" y="5593932"/>
            <a:ext cx="1245452" cy="1159346"/>
          </a:xfrm>
          <a:custGeom>
            <a:avLst/>
            <a:gdLst/>
            <a:ahLst/>
            <a:cxnLst/>
            <a:rect l="l" t="t" r="r" b="b"/>
            <a:pathLst>
              <a:path w="1245452" h="1159346">
                <a:moveTo>
                  <a:pt x="0" y="0"/>
                </a:moveTo>
                <a:lnTo>
                  <a:pt x="1245452" y="0"/>
                </a:lnTo>
                <a:lnTo>
                  <a:pt x="1245452" y="1159346"/>
                </a:lnTo>
                <a:lnTo>
                  <a:pt x="0" y="1159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14734192" y="6753278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73335" y="629841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FFC000"/>
                </a:solidFill>
                <a:latin typeface="Berlin Sans FB" pitchFamily="34" charset="0"/>
              </a:rPr>
              <a:t>PENGERTIAN </a:t>
            </a:r>
          </a:p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FFC000"/>
                </a:solidFill>
                <a:latin typeface="Berlin Sans FB" pitchFamily="34" charset="0"/>
              </a:rPr>
              <a:t>KEBUTUHAN SPIRITUAL</a:t>
            </a:r>
            <a:endParaRPr lang="en-US" sz="72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2" descr="9 Ide tempat ibadah terbaik | tempat ibadah, agama,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4212"/>
            <a:ext cx="6812710" cy="477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076700"/>
            <a:ext cx="6812710" cy="477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26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350">
            <a:off x="-1131755" y="2494449"/>
            <a:ext cx="11267726" cy="75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2800" y="3771900"/>
            <a:ext cx="13290331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924" y="4220170"/>
            <a:ext cx="13341331" cy="1846659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smtClean="0">
                <a:solidFill>
                  <a:schemeClr val="bg1"/>
                </a:solidFill>
                <a:latin typeface="Berlin Sans FB" pitchFamily="34" charset="0"/>
              </a:rPr>
              <a:t>PENGERTIAN </a:t>
            </a:r>
          </a:p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smtClean="0">
                <a:solidFill>
                  <a:schemeClr val="bg1"/>
                </a:solidFill>
                <a:latin typeface="Berlin Sans FB" pitchFamily="34" charset="0"/>
              </a:rPr>
              <a:t>KEBUTUHAN SPIRITUAL</a:t>
            </a:r>
            <a:endParaRPr lang="en-US" sz="72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2" descr="9 Ide tempat ibadah terbaik | tempat ibadah, agama,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7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73335" y="629841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FFC000"/>
                </a:solidFill>
                <a:latin typeface="Berlin Sans FB" pitchFamily="34" charset="0"/>
              </a:rPr>
              <a:t>PENGERTIAN </a:t>
            </a:r>
          </a:p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FFC000"/>
                </a:solidFill>
                <a:latin typeface="Berlin Sans FB" pitchFamily="34" charset="0"/>
              </a:rPr>
              <a:t>KEBUTUHAN SPIRITUAL</a:t>
            </a:r>
            <a:endParaRPr lang="en-US" sz="72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lowchart: Alternate Process 6"/>
          <p:cNvSpPr/>
          <p:nvPr/>
        </p:nvSpPr>
        <p:spPr>
          <a:xfrm>
            <a:off x="2019300" y="3009900"/>
            <a:ext cx="14249400" cy="1616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 spiritual merupakan kebutuhan mempertahankan atau mengembalikan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keyakinan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memenuhi kewajiban agama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serta kebutuhan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mendapatkan maaf atau pengampunan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mencintai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serta menjalin hubungan penuh rasa percaya dengan </a:t>
            </a:r>
            <a:r>
              <a:rPr lang="id-ID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Tuhan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982143" y="5061246"/>
            <a:ext cx="14249400" cy="1616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rial" pitchFamily="34" charset="0"/>
                <a:cs typeface="Arial" pitchFamily="34" charset="0"/>
              </a:rPr>
              <a:t>Kebutuhan spiritual juga merupakan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kebutuhan mencari arti tujuan hidup,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kebutuhan mencintai dan dicintai serta memberikan maaf.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982143" y="7053804"/>
            <a:ext cx="14249400" cy="1616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Spiritualitas yang positif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akan mempengaruhi dan meningkatkan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kesehatan, kualitas hidup, perilaku yang meningkatkan kesehatan dan kegiatan pencegahan penyakit</a:t>
            </a:r>
            <a:r>
              <a:rPr lang="en-US" sz="2400" spc="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376">
            <a:off x="7776919" y="1029140"/>
            <a:ext cx="12369684" cy="823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2800" y="3771900"/>
            <a:ext cx="13290331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924" y="4220170"/>
            <a:ext cx="13341331" cy="1846659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dirty="0">
                <a:solidFill>
                  <a:schemeClr val="bg1"/>
                </a:solidFill>
                <a:latin typeface="Berlin Sans FB" pitchFamily="34" charset="0"/>
              </a:rPr>
              <a:t>HUBUNGAN ANTARA SPIRITUAL DENGAN KESEHATAN </a:t>
            </a:r>
          </a:p>
        </p:txBody>
      </p:sp>
      <p:sp>
        <p:nvSpPr>
          <p:cNvPr id="10" name="Freeform 10"/>
          <p:cNvSpPr/>
          <p:nvPr/>
        </p:nvSpPr>
        <p:spPr>
          <a:xfrm>
            <a:off x="-739413" y="9021598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2" descr="9 Ide tempat ibadah terbaik | tempat ibadah, agama,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30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84469" y="553641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FFC000"/>
                </a:solidFill>
                <a:latin typeface="Berlin Sans FB" pitchFamily="34" charset="0"/>
              </a:rPr>
              <a:t>HUBUNGAN ANTARA SPIRITUAL DENGAN KESEHATAN </a:t>
            </a:r>
            <a:endParaRPr lang="en-US" sz="60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46340" y="9240533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734191" y="357683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58" y="2600325"/>
            <a:ext cx="11430000" cy="642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22537" y="2691144"/>
            <a:ext cx="14842926" cy="5572495"/>
            <a:chOff x="0" y="0"/>
            <a:chExt cx="3909248" cy="1467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9248" cy="1467653"/>
            </a:xfrm>
            <a:custGeom>
              <a:avLst/>
              <a:gdLst/>
              <a:ahLst/>
              <a:cxnLst/>
              <a:rect l="l" t="t" r="r" b="b"/>
              <a:pathLst>
                <a:path w="3909248" h="1467653">
                  <a:moveTo>
                    <a:pt x="26601" y="0"/>
                  </a:moveTo>
                  <a:lnTo>
                    <a:pt x="3882647" y="0"/>
                  </a:lnTo>
                  <a:cubicBezTo>
                    <a:pt x="3889702" y="0"/>
                    <a:pt x="3896468" y="2803"/>
                    <a:pt x="3901457" y="7791"/>
                  </a:cubicBezTo>
                  <a:cubicBezTo>
                    <a:pt x="3906446" y="12780"/>
                    <a:pt x="3909248" y="19546"/>
                    <a:pt x="3909248" y="26601"/>
                  </a:cubicBezTo>
                  <a:lnTo>
                    <a:pt x="3909248" y="1441052"/>
                  </a:lnTo>
                  <a:cubicBezTo>
                    <a:pt x="3909248" y="1455743"/>
                    <a:pt x="3897338" y="1467653"/>
                    <a:pt x="3882647" y="1467653"/>
                  </a:cubicBezTo>
                  <a:lnTo>
                    <a:pt x="26601" y="1467653"/>
                  </a:lnTo>
                  <a:cubicBezTo>
                    <a:pt x="11910" y="1467653"/>
                    <a:pt x="0" y="1455743"/>
                    <a:pt x="0" y="1441052"/>
                  </a:cubicBezTo>
                  <a:lnTo>
                    <a:pt x="0" y="26601"/>
                  </a:lnTo>
                  <a:cubicBezTo>
                    <a:pt x="0" y="11910"/>
                    <a:pt x="11910" y="0"/>
                    <a:pt x="26601" y="0"/>
                  </a:cubicBezTo>
                  <a:close/>
                </a:path>
              </a:pathLst>
            </a:custGeom>
            <a:solidFill>
              <a:srgbClr val="FFF39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09248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entaur" pitchFamily="18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734192" y="6753278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lowchart: Alternate Process 25"/>
          <p:cNvSpPr/>
          <p:nvPr/>
        </p:nvSpPr>
        <p:spPr>
          <a:xfrm>
            <a:off x="2019300" y="4457700"/>
            <a:ext cx="14249400" cy="35449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Seorang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laki-laki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55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dirawat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ulkus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kaki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diabetikum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grade III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Diabetes Mellitus.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Akibatnya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marah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kesehatannya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beribadah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marah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menolak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bertemu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terasing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diabaikan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keluarganya</a:t>
            </a:r>
            <a:r>
              <a:rPr lang="en-US" sz="2400" spc="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2019300" y="3086100"/>
            <a:ext cx="14249400" cy="77157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Gangguan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Spiritual? </a:t>
            </a:r>
            <a:endParaRPr lang="id-ID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43150" y="4123022"/>
            <a:ext cx="2541873" cy="6693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KASUS</a:t>
            </a: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246226" y="76668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10"/>
          <p:cNvSpPr/>
          <p:nvPr/>
        </p:nvSpPr>
        <p:spPr>
          <a:xfrm>
            <a:off x="4885022" y="811542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84469" y="800100"/>
            <a:ext cx="133413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FFC000"/>
                </a:solidFill>
                <a:latin typeface="Berlin Sans FB" pitchFamily="34" charset="0"/>
              </a:rPr>
              <a:t>HUBUNGAN ANTARA SPIRITUAL DENGAN KESEHATAN </a:t>
            </a:r>
            <a:endParaRPr lang="en-US" sz="60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746340" y="9240533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4734191" y="357683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1629" y="81154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14734191" y="707112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lowchart: Alternate Process 13"/>
          <p:cNvSpPr/>
          <p:nvPr/>
        </p:nvSpPr>
        <p:spPr>
          <a:xfrm>
            <a:off x="2019300" y="2917255"/>
            <a:ext cx="14249400" cy="1616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Arial" pitchFamily="34" charset="0"/>
                <a:cs typeface="Arial" pitchFamily="34" charset="0"/>
              </a:rPr>
              <a:t>Perawat sebagai tenaga kesehatan profesional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mempunyai kesempatan yang paling besar untuk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memberikan pelayanan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khususnya asuhan keperawatan yang komprehensif dengan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membantu pasien memenuhi kebutuhan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dasarnya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019300" y="4851681"/>
            <a:ext cx="14249400" cy="23492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Arial" pitchFamily="34" charset="0"/>
                <a:cs typeface="Arial" pitchFamily="34" charset="0"/>
              </a:rPr>
              <a:t>Asuhan keperawatan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yang diberikan oleh perawat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tidak bisa lepas dari aspek spiritual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yang merupakan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bagian integral dari interaksi perawat dengan pasien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Perawat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berupaya membantu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memenuhi kebutuhan spiritual pasien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sebagai bagian dari kebutuhan dasar pasien antara lain dengan memfasilitasi pemenuhan kebutuhan spiritual pasien tersebut, walaupun perawat dan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pasien tidak mempunyai keyakinan spiritual atau keagamaan yang sama. </a:t>
            </a:r>
            <a:endParaRPr lang="id-ID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019300" y="7489255"/>
            <a:ext cx="14249400" cy="1616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Arial" pitchFamily="34" charset="0"/>
                <a:cs typeface="Arial" pitchFamily="34" charset="0"/>
              </a:rPr>
              <a:t>Dukungan spiritual yang baik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akan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mempengaruhi tingkat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kualitas hidup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dan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perilaku </a:t>
            </a:r>
            <a:r>
              <a:rPr lang="id-ID" sz="2400" b="1" i="1" dirty="0">
                <a:latin typeface="Arial" pitchFamily="34" charset="0"/>
                <a:cs typeface="Arial" pitchFamily="34" charset="0"/>
              </a:rPr>
              <a:t>self-care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yang sangat dibutuhkan dalam kehidupan semua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baik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sehat maupun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dalam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meningkatkan derajat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kesehatannya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1047</Words>
  <Application>Microsoft Office PowerPoint</Application>
  <PresentationFormat>Custom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Arabic Typesetting</vt:lpstr>
      <vt:lpstr>Centaur</vt:lpstr>
      <vt:lpstr>Calibri</vt:lpstr>
      <vt:lpstr>Cooper Black</vt:lpstr>
      <vt:lpstr>Berlin Sans FB Demi</vt:lpstr>
      <vt:lpstr>Arial Rounded MT Bold</vt:lpstr>
      <vt:lpstr>Berlin Sans FB</vt:lpstr>
      <vt:lpstr>Britannic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Creative Cute Group Project Presentation</dc:title>
  <dc:creator>Ns Linda ^_^</dc:creator>
  <cp:lastModifiedBy>linda</cp:lastModifiedBy>
  <cp:revision>69</cp:revision>
  <dcterms:created xsi:type="dcterms:W3CDTF">2006-08-16T00:00:00Z</dcterms:created>
  <dcterms:modified xsi:type="dcterms:W3CDTF">2024-05-16T04:06:10Z</dcterms:modified>
  <dc:identifier>DAF_7npD94o</dc:identifier>
</cp:coreProperties>
</file>