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8" r:id="rId3"/>
    <p:sldId id="257" r:id="rId4"/>
    <p:sldId id="260" r:id="rId5"/>
    <p:sldId id="264" r:id="rId6"/>
    <p:sldId id="266" r:id="rId7"/>
    <p:sldId id="267" r:id="rId8"/>
    <p:sldId id="269" r:id="rId9"/>
    <p:sldId id="281" r:id="rId10"/>
    <p:sldId id="282" r:id="rId11"/>
    <p:sldId id="284" r:id="rId12"/>
    <p:sldId id="285" r:id="rId13"/>
    <p:sldId id="286" r:id="rId14"/>
    <p:sldId id="287" r:id="rId15"/>
    <p:sldId id="288" r:id="rId16"/>
    <p:sldId id="290" r:id="rId17"/>
    <p:sldId id="291" r:id="rId18"/>
    <p:sldId id="293" r:id="rId19"/>
    <p:sldId id="294" r:id="rId20"/>
  </p:sldIdLst>
  <p:sldSz cx="9144000" cy="6858000" type="screen4x3"/>
  <p:notesSz cx="10020300" cy="68881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00FF"/>
    <a:srgbClr val="660033"/>
    <a:srgbClr val="33CC33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75851" y="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75851" y="654256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7F7C9329-2DBF-46F6-BB49-1B230BE727D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9663697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5851" y="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7713" y="515938"/>
            <a:ext cx="3444875" cy="2582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031" y="3271878"/>
            <a:ext cx="8016239" cy="309967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5851" y="654256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7B4143AD-3733-43BC-A038-2F2388B81ED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7438428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143AD-3733-43BC-A038-2F2388B81ED4}" type="slidenum">
              <a:rPr lang="id-ID" smtClean="0"/>
              <a:t>1</a:t>
            </a:fld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8650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273E-465E-4142-B01E-09A3F27A4B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273E-465E-4142-B01E-09A3F27A4B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273E-465E-4142-B01E-09A3F27A4B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273E-465E-4142-B01E-09A3F27A4B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273E-465E-4142-B01E-09A3F27A4B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273E-465E-4142-B01E-09A3F27A4B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273E-465E-4142-B01E-09A3F27A4B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273E-465E-4142-B01E-09A3F27A4B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273E-465E-4142-B01E-09A3F27A4B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273E-465E-4142-B01E-09A3F27A4B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273E-465E-4142-B01E-09A3F27A4B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9273E-465E-4142-B01E-09A3F27A4B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wallpapercave.com/wp/wp294658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26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14282" y="1000108"/>
            <a:ext cx="8715436" cy="2286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800" dirty="0" smtClean="0">
                <a:solidFill>
                  <a:schemeClr val="tx1"/>
                </a:solidFill>
                <a:latin typeface="Britannic Bold" pitchFamily="34" charset="0"/>
              </a:rPr>
              <a:t>PERSONAL HYGIENE</a:t>
            </a:r>
            <a:endParaRPr lang="en-US" sz="8800" dirty="0">
              <a:solidFill>
                <a:schemeClr val="tx1"/>
              </a:solidFill>
              <a:latin typeface="Britannic Bol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5720" y="357166"/>
            <a:ext cx="6500858" cy="64294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bg1"/>
                </a:solidFill>
                <a:latin typeface="Britannic Bold" pitchFamily="34" charset="0"/>
              </a:rPr>
              <a:t>KEBUTUHAN DASAR MANUSIA </a:t>
            </a:r>
            <a:endParaRPr lang="en-US" sz="2400" dirty="0">
              <a:solidFill>
                <a:schemeClr val="bg1"/>
              </a:solidFill>
              <a:latin typeface="Britannic Bold" pitchFamily="34" charset="0"/>
            </a:endParaRPr>
          </a:p>
        </p:txBody>
      </p:sp>
      <p:cxnSp>
        <p:nvCxnSpPr>
          <p:cNvPr id="9" name="Curved Connector 8"/>
          <p:cNvCxnSpPr/>
          <p:nvPr/>
        </p:nvCxnSpPr>
        <p:spPr>
          <a:xfrm flipV="1">
            <a:off x="642910" y="928670"/>
            <a:ext cx="8001056" cy="5357850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428860" y="5857892"/>
            <a:ext cx="6500858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Oleh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: Linda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Widyarani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M.Kep</a:t>
            </a:r>
            <a:endParaRPr lang="en-US" sz="2400" dirty="0">
              <a:solidFill>
                <a:srgbClr val="FF0000"/>
              </a:solidFill>
              <a:latin typeface="Britannic Bold" pitchFamily="34" charset="0"/>
            </a:endParaRPr>
          </a:p>
        </p:txBody>
      </p:sp>
      <p:sp>
        <p:nvSpPr>
          <p:cNvPr id="4098" name="AutoShape 2" descr="Hasil gambar untuk perawat memandikan pasien kartu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" name="AutoShape 4" descr="Hasil gambar untuk perawat memandikan pasien kartu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2" name="Picture 6" descr="Hasil gambar untuk perawat memandikan pasien kartu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68" y="1500174"/>
            <a:ext cx="1687123" cy="17621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6" descr="Hasil gambar untuk perawat memandikan pasien kartu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2857496"/>
            <a:ext cx="1687123" cy="17621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6" descr="Hasil gambar untuk perawat memandikan pasien kartu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68" y="3500438"/>
            <a:ext cx="1687123" cy="17621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6" descr="Hasil gambar untuk perawat memandikan pasien kartu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3786190"/>
            <a:ext cx="1687123" cy="17621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s://wallpapercave.com/wp/wp33506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85720" y="642918"/>
            <a:ext cx="6786610" cy="10715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bg1"/>
                </a:solidFill>
                <a:latin typeface="Britannic Bold" pitchFamily="34" charset="0"/>
              </a:rPr>
              <a:t>BEBERAPA PENYAKIT AKIBAT PERSONAL HYGIENE YANG KURANG BAIK </a:t>
            </a:r>
            <a:endParaRPr lang="en-US" sz="2400" dirty="0">
              <a:solidFill>
                <a:schemeClr val="bg1"/>
              </a:solidFill>
              <a:latin typeface="Britann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5720" y="2071678"/>
            <a:ext cx="8501122" cy="421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Kulit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yang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kurang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bersih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merupakan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penyebab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berbagai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gangguan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/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penyakit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kulit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seperti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: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kadas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kurap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kudis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panu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bisul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kusta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dan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borok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Kuku yang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kurang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terawat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dan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kotor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sebagai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tempat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bibit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penyakit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yang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masuk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ke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dalam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tubuh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.,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terutama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penyakit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alat-alat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pernafasan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.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Disamping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itu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, kuku yang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kotor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sebagai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tempat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bertelur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cacing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dan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penyakit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perut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. </a:t>
            </a:r>
          </a:p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Gigi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dan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mulut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yang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kurang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terawat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akan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berakibat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pada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gigi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berlubang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dan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penyakit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gusi</a:t>
            </a:r>
            <a:r>
              <a:rPr lang="en-US" sz="2400" dirty="0" smtClean="0">
                <a:solidFill>
                  <a:srgbClr val="7030A0"/>
                </a:solidFill>
                <a:latin typeface="Britannic Bold" pitchFamily="34" charset="0"/>
                <a:ea typeface="Batang" pitchFamily="18" charset="-127"/>
              </a:rPr>
              <a:t>. </a:t>
            </a:r>
          </a:p>
        </p:txBody>
      </p:sp>
      <p:sp>
        <p:nvSpPr>
          <p:cNvPr id="2050" name="AutoShape 2" descr="nu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nu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s://wallpapercave.com/wp/wp33506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85720" y="357166"/>
            <a:ext cx="7072362" cy="10715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bg1"/>
                </a:solidFill>
                <a:latin typeface="Britannic Bold" pitchFamily="34" charset="0"/>
              </a:rPr>
              <a:t>ASUHAN KEPERAWATAN PASIEN DENGAN MASALAH PERAWATAN HYGIENE </a:t>
            </a:r>
            <a:endParaRPr lang="en-US" sz="2400" dirty="0">
              <a:solidFill>
                <a:schemeClr val="bg1"/>
              </a:solidFill>
              <a:latin typeface="Britann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158" y="2500306"/>
            <a:ext cx="8501122" cy="40719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	</a:t>
            </a:r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Pengkajian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pada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bibir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gigi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mukosa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mulut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gusi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langit-langit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lidah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pasien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Periksa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tentang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warna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hidrasi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tekstur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lukanya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</a:t>
            </a:r>
          </a:p>
          <a:p>
            <a:pPr marL="457200" indent="-457200"/>
            <a:endParaRPr lang="en-US" sz="2400" b="1" dirty="0" smtClean="0">
              <a:solidFill>
                <a:schemeClr val="tx1"/>
              </a:solidFill>
              <a:latin typeface="Bell MT" pitchFamily="18" charset="0"/>
              <a:ea typeface="Batang" pitchFamily="18" charset="-127"/>
            </a:endParaRPr>
          </a:p>
          <a:p>
            <a:pPr marL="457200" indent="-457200"/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	</a:t>
            </a:r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Riwayat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keperawatan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tanyakan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tentang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pola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kebersihan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individu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sehari-hari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sarana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prasarana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dimiliki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serta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faktor-faktor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memperngaruhi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hygiene personal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individu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baik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faktor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pendukung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maupun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faktor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pencetus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</a:t>
            </a:r>
          </a:p>
          <a:p>
            <a:pPr marL="457200" indent="-457200">
              <a:buAutoNum type="arabicPeriod"/>
            </a:pPr>
            <a:endParaRPr lang="en-US" sz="2400" dirty="0" smtClean="0">
              <a:solidFill>
                <a:schemeClr val="tx1"/>
              </a:solidFill>
              <a:latin typeface="Bell MT" pitchFamily="18" charset="0"/>
              <a:ea typeface="Batang" pitchFamily="18" charset="-127"/>
            </a:endParaRPr>
          </a:p>
          <a:p>
            <a:pPr marL="457200" indent="-457200">
              <a:buAutoNum type="arabicPeriod"/>
            </a:pPr>
            <a:endParaRPr lang="en-US" sz="2400" dirty="0" smtClean="0">
              <a:solidFill>
                <a:schemeClr val="tx1"/>
              </a:solidFill>
              <a:latin typeface="Bell MT" pitchFamily="18" charset="0"/>
              <a:ea typeface="Batang" pitchFamily="18" charset="-127"/>
            </a:endParaRPr>
          </a:p>
        </p:txBody>
      </p:sp>
      <p:sp>
        <p:nvSpPr>
          <p:cNvPr id="2050" name="AutoShape 2" descr="nu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nu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5720" y="1500174"/>
            <a:ext cx="7072362" cy="7858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2400" dirty="0" smtClean="0">
                <a:solidFill>
                  <a:schemeClr val="bg1"/>
                </a:solidFill>
                <a:latin typeface="Britannic Bold" pitchFamily="34" charset="0"/>
                <a:ea typeface="Batang" pitchFamily="18" charset="-127"/>
              </a:rPr>
              <a:t>PENGKAJIAN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s://wallpapercave.com/wp/wp33506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85720" y="357166"/>
            <a:ext cx="7072362" cy="10715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bg1"/>
                </a:solidFill>
                <a:latin typeface="Britannic Bold" pitchFamily="34" charset="0"/>
              </a:rPr>
              <a:t>ASUHAN KEPERAWATAN PASIEN DENGAN MASALAH PERAWATAN HYGIENE </a:t>
            </a:r>
            <a:endParaRPr lang="en-US" sz="2400" dirty="0">
              <a:solidFill>
                <a:schemeClr val="bg1"/>
              </a:solidFill>
              <a:latin typeface="Britann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158" y="2500306"/>
            <a:ext cx="8501122" cy="40719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endParaRPr lang="en-US" sz="2400" b="1" dirty="0" smtClean="0">
              <a:solidFill>
                <a:schemeClr val="tx1"/>
              </a:solidFill>
              <a:latin typeface="Bell MT" pitchFamily="18" charset="0"/>
              <a:ea typeface="Batang" pitchFamily="18" charset="-127"/>
            </a:endParaRPr>
          </a:p>
          <a:p>
            <a:pPr marL="457200" indent="-457200"/>
            <a:endParaRPr lang="en-US" sz="2400" b="1" dirty="0" smtClean="0">
              <a:solidFill>
                <a:schemeClr val="tx1"/>
              </a:solidFill>
              <a:latin typeface="Bell MT" pitchFamily="18" charset="0"/>
              <a:ea typeface="Batang" pitchFamily="18" charset="-127"/>
            </a:endParaRPr>
          </a:p>
          <a:p>
            <a:pPr marL="457200" indent="-457200"/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Pemeriksaan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Fisik</a:t>
            </a:r>
            <a:endParaRPr lang="en-US" sz="2400" b="1" dirty="0" smtClean="0">
              <a:solidFill>
                <a:schemeClr val="tx1"/>
              </a:solidFill>
              <a:latin typeface="Bell MT" pitchFamily="18" charset="0"/>
              <a:ea typeface="Batang" pitchFamily="18" charset="-127"/>
            </a:endParaRPr>
          </a:p>
          <a:p>
            <a:pPr marL="457200" indent="-457200"/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	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Pada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pemeriksaan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fisik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kaji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hygiene personal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individu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mulai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dari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ekstremitas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atas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sampai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bawah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</a:t>
            </a:r>
            <a:endParaRPr lang="en-US" sz="2400" b="1" dirty="0" smtClean="0">
              <a:solidFill>
                <a:schemeClr val="tx1"/>
              </a:solidFill>
              <a:latin typeface="Bell MT" pitchFamily="18" charset="0"/>
              <a:ea typeface="Batang" pitchFamily="18" charset="-127"/>
            </a:endParaRPr>
          </a:p>
          <a:p>
            <a:pPr marL="457200" indent="-457200"/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	</a:t>
            </a:r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Rambut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Amati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kondisi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rambut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warna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tekstur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kuantitas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),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apakah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tampak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kusam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?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Apakah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ditemukan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kerontokan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? </a:t>
            </a:r>
          </a:p>
          <a:p>
            <a:pPr marL="457200" indent="-457200"/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	</a:t>
            </a:r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Kepala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Amati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seksama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kebersihan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kulit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kepala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Perhatikan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adanya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ketombe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kebotakan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atau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tanda-tanda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kemerahan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</a:t>
            </a:r>
          </a:p>
          <a:p>
            <a:pPr marL="457200" indent="-457200"/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	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Mata.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Amati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adanya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tanda-tanda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ikterus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konjungtiva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pusat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sekret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kelopak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mata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kemerahan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atau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adanya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gatal-gatal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pada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mata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 </a:t>
            </a:r>
          </a:p>
          <a:p>
            <a:pPr marL="457200" indent="-457200"/>
            <a:endParaRPr lang="en-US" sz="2400" b="1" dirty="0" smtClean="0">
              <a:solidFill>
                <a:schemeClr val="tx1"/>
              </a:solidFill>
              <a:latin typeface="Bell MT" pitchFamily="18" charset="0"/>
              <a:ea typeface="Batang" pitchFamily="18" charset="-127"/>
            </a:endParaRPr>
          </a:p>
          <a:p>
            <a:pPr marL="457200" indent="-457200">
              <a:buAutoNum type="arabicPeriod"/>
            </a:pPr>
            <a:endParaRPr lang="en-US" sz="2400" dirty="0" smtClean="0">
              <a:solidFill>
                <a:schemeClr val="tx1"/>
              </a:solidFill>
              <a:latin typeface="Bell MT" pitchFamily="18" charset="0"/>
              <a:ea typeface="Batang" pitchFamily="18" charset="-127"/>
            </a:endParaRPr>
          </a:p>
        </p:txBody>
      </p:sp>
      <p:sp>
        <p:nvSpPr>
          <p:cNvPr id="2050" name="AutoShape 2" descr="nu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nu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5720" y="1500174"/>
            <a:ext cx="7072362" cy="7858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2400" dirty="0" smtClean="0">
                <a:solidFill>
                  <a:schemeClr val="bg1"/>
                </a:solidFill>
                <a:latin typeface="Britannic Bold" pitchFamily="34" charset="0"/>
                <a:ea typeface="Batang" pitchFamily="18" charset="-127"/>
              </a:rPr>
              <a:t>PENGKAJIAN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s://wallpapercave.com/wp/wp33506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85720" y="357166"/>
            <a:ext cx="7072362" cy="10715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bg1"/>
                </a:solidFill>
                <a:latin typeface="Britannic Bold" pitchFamily="34" charset="0"/>
              </a:rPr>
              <a:t>ASUHAN KEPERAWATAN PASIEN DENGAN MASALAH PERAWATAN HYGIENE </a:t>
            </a:r>
            <a:endParaRPr lang="en-US" sz="2400" dirty="0">
              <a:solidFill>
                <a:schemeClr val="bg1"/>
              </a:solidFill>
              <a:latin typeface="Britann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158" y="2500306"/>
            <a:ext cx="8501122" cy="40719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endParaRPr lang="en-US" sz="2400" b="1" dirty="0" smtClean="0">
              <a:solidFill>
                <a:schemeClr val="tx1"/>
              </a:solidFill>
              <a:latin typeface="Bell MT" pitchFamily="18" charset="0"/>
              <a:ea typeface="Batang" pitchFamily="18" charset="-127"/>
            </a:endParaRPr>
          </a:p>
          <a:p>
            <a:pPr marL="457200" indent="-457200"/>
            <a:endParaRPr lang="en-US" sz="2400" b="1" dirty="0" smtClean="0">
              <a:solidFill>
                <a:schemeClr val="tx1"/>
              </a:solidFill>
              <a:latin typeface="Bell MT" pitchFamily="18" charset="0"/>
              <a:ea typeface="Batang" pitchFamily="18" charset="-127"/>
            </a:endParaRPr>
          </a:p>
          <a:p>
            <a:pPr marL="457200" indent="-457200"/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Pemeriksaan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Fisik</a:t>
            </a:r>
            <a:endParaRPr lang="en-US" sz="2400" b="1" dirty="0" smtClean="0">
              <a:solidFill>
                <a:schemeClr val="tx1"/>
              </a:solidFill>
              <a:latin typeface="Bell MT" pitchFamily="18" charset="0"/>
              <a:ea typeface="Batang" pitchFamily="18" charset="-127"/>
            </a:endParaRPr>
          </a:p>
          <a:p>
            <a:pPr marL="457200" indent="-457200"/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	</a:t>
            </a:r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Hidung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Amati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kondisi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kebersihan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hidung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kaji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adanya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sinusitis,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perdarahan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hidung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tanda-tanda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pilek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tidak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kunjung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sembuh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tanda-tanda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alergi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atau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perubahan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pada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daya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penciuman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</a:t>
            </a:r>
          </a:p>
          <a:p>
            <a:pPr marL="457200" indent="-457200"/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	</a:t>
            </a:r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Mulut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Amati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kondisi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mukosa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mulut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kaji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kelembapannya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Perhatikan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adanya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lesi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tanda-tanda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radang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gusi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sariawan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kekeringan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atau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pecah-pecah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</a:t>
            </a:r>
          </a:p>
          <a:p>
            <a:pPr marL="457200" indent="-457200"/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	</a:t>
            </a:r>
          </a:p>
          <a:p>
            <a:pPr marL="457200" indent="-457200">
              <a:buAutoNum type="arabicPeriod"/>
            </a:pPr>
            <a:endParaRPr lang="en-US" sz="2400" dirty="0" smtClean="0">
              <a:solidFill>
                <a:schemeClr val="tx1"/>
              </a:solidFill>
              <a:latin typeface="Bell MT" pitchFamily="18" charset="0"/>
              <a:ea typeface="Batang" pitchFamily="18" charset="-127"/>
            </a:endParaRPr>
          </a:p>
        </p:txBody>
      </p:sp>
      <p:sp>
        <p:nvSpPr>
          <p:cNvPr id="2050" name="AutoShape 2" descr="nu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nu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5720" y="1500174"/>
            <a:ext cx="7072362" cy="7858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2400" dirty="0" smtClean="0">
                <a:solidFill>
                  <a:schemeClr val="bg1"/>
                </a:solidFill>
                <a:latin typeface="Britannic Bold" pitchFamily="34" charset="0"/>
                <a:ea typeface="Batang" pitchFamily="18" charset="-127"/>
              </a:rPr>
              <a:t>PENGKAJIAN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s://wallpapercave.com/wp/wp33506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85720" y="357166"/>
            <a:ext cx="7072362" cy="10715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bg1"/>
                </a:solidFill>
                <a:latin typeface="Britannic Bold" pitchFamily="34" charset="0"/>
              </a:rPr>
              <a:t>ASUHAN KEPERAWATAN PASIEN DENGAN MASALAH PERAWATAN HYGIENE </a:t>
            </a:r>
            <a:endParaRPr lang="en-US" sz="2400" dirty="0">
              <a:solidFill>
                <a:schemeClr val="bg1"/>
              </a:solidFill>
              <a:latin typeface="Britann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158" y="2500306"/>
            <a:ext cx="8501122" cy="40719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endParaRPr lang="en-US" sz="2400" b="1" dirty="0" smtClean="0">
              <a:solidFill>
                <a:schemeClr val="tx1"/>
              </a:solidFill>
              <a:latin typeface="Bell MT" pitchFamily="18" charset="0"/>
              <a:ea typeface="Batang" pitchFamily="18" charset="-127"/>
            </a:endParaRPr>
          </a:p>
          <a:p>
            <a:pPr marL="457200" indent="-457200"/>
            <a:endParaRPr lang="en-US" sz="2400" b="1" dirty="0" smtClean="0">
              <a:solidFill>
                <a:schemeClr val="tx1"/>
              </a:solidFill>
              <a:latin typeface="Bell MT" pitchFamily="18" charset="0"/>
              <a:ea typeface="Batang" pitchFamily="18" charset="-127"/>
            </a:endParaRPr>
          </a:p>
          <a:p>
            <a:pPr marL="457200" indent="-457200"/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Pemeriksaan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Fisik</a:t>
            </a:r>
            <a:endParaRPr lang="en-US" sz="2400" b="1" dirty="0" smtClean="0">
              <a:solidFill>
                <a:schemeClr val="tx1"/>
              </a:solidFill>
              <a:latin typeface="Bell MT" pitchFamily="18" charset="0"/>
              <a:ea typeface="Batang" pitchFamily="18" charset="-127"/>
            </a:endParaRPr>
          </a:p>
          <a:p>
            <a:pPr marL="457200" indent="-457200"/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	</a:t>
            </a:r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Gigi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Amati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kondisi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kebersihan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gigi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Perhatikan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adanya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tanda-tanda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karang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gigi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karies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gigi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pecah-pecah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tidak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lengkap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gigi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palsu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</a:t>
            </a:r>
          </a:p>
          <a:p>
            <a:pPr marL="457200" indent="-457200"/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	</a:t>
            </a:r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Telinga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Amati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kondisi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kebersihan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telinga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Perhatikan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adanya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serumen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kotoran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pada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telinga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lesi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infeksi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atau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perubahan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daya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pendengaran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 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	</a:t>
            </a:r>
          </a:p>
          <a:p>
            <a:pPr marL="457200" indent="-457200">
              <a:buAutoNum type="arabicPeriod"/>
            </a:pPr>
            <a:endParaRPr lang="en-US" sz="2400" dirty="0" smtClean="0">
              <a:solidFill>
                <a:schemeClr val="tx1"/>
              </a:solidFill>
              <a:latin typeface="Bell MT" pitchFamily="18" charset="0"/>
              <a:ea typeface="Batang" pitchFamily="18" charset="-127"/>
            </a:endParaRPr>
          </a:p>
        </p:txBody>
      </p:sp>
      <p:sp>
        <p:nvSpPr>
          <p:cNvPr id="2050" name="AutoShape 2" descr="nu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nu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5720" y="1500174"/>
            <a:ext cx="7072362" cy="7858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2400" dirty="0" smtClean="0">
                <a:solidFill>
                  <a:schemeClr val="bg1"/>
                </a:solidFill>
                <a:latin typeface="Britannic Bold" pitchFamily="34" charset="0"/>
                <a:ea typeface="Batang" pitchFamily="18" charset="-127"/>
              </a:rPr>
              <a:t>PENGKAJIAN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s://wallpapercave.com/wp/wp33506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85720" y="357166"/>
            <a:ext cx="7072362" cy="10715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bg1"/>
                </a:solidFill>
                <a:latin typeface="Britannic Bold" pitchFamily="34" charset="0"/>
              </a:rPr>
              <a:t>ASUHAN KEPERAWATAN PASIEN DENGAN MASALAH PERAWATAN HYGIENE </a:t>
            </a:r>
            <a:endParaRPr lang="en-US" sz="2400" dirty="0">
              <a:solidFill>
                <a:schemeClr val="bg1"/>
              </a:solidFill>
              <a:latin typeface="Britann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158" y="2500306"/>
            <a:ext cx="8501122" cy="40719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endParaRPr lang="en-US" sz="2400" b="1" dirty="0" smtClean="0">
              <a:solidFill>
                <a:schemeClr val="tx1"/>
              </a:solidFill>
              <a:latin typeface="Bell MT" pitchFamily="18" charset="0"/>
              <a:ea typeface="Batang" pitchFamily="18" charset="-127"/>
            </a:endParaRPr>
          </a:p>
          <a:p>
            <a:pPr marL="457200" indent="-457200"/>
            <a:endParaRPr lang="en-US" sz="2400" b="1" dirty="0" smtClean="0">
              <a:solidFill>
                <a:schemeClr val="tx1"/>
              </a:solidFill>
              <a:latin typeface="Bell MT" pitchFamily="18" charset="0"/>
              <a:ea typeface="Batang" pitchFamily="18" charset="-127"/>
            </a:endParaRPr>
          </a:p>
          <a:p>
            <a:pPr marL="457200" indent="-457200"/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Pemeriksaan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Fisik</a:t>
            </a:r>
            <a:endParaRPr lang="en-US" sz="2400" b="1" dirty="0" smtClean="0">
              <a:solidFill>
                <a:schemeClr val="tx1"/>
              </a:solidFill>
              <a:latin typeface="Bell MT" pitchFamily="18" charset="0"/>
              <a:ea typeface="Batang" pitchFamily="18" charset="-127"/>
            </a:endParaRPr>
          </a:p>
          <a:p>
            <a:pPr marL="457200" indent="-457200"/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	</a:t>
            </a:r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Kulit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Amati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kondisi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kulit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tekstur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turgor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kelembapan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)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kebersihannya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Perhatikan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adanya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perubahan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warna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kulit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stria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kulit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keriput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lesi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atau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pruritus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</a:t>
            </a:r>
          </a:p>
          <a:p>
            <a:pPr marL="457200" indent="-457200"/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	Kuku </a:t>
            </a:r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tangan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kaki.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Amati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bentuk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kebersihan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kuku.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Perhatikan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adanya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kelainan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atau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luka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</a:t>
            </a:r>
          </a:p>
          <a:p>
            <a:pPr marL="457200" indent="-457200"/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	Genitalia.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Amati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kondisi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kebersihan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genitalia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berikut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area perineum.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Perhatikan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pola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pertumbuhan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rambut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pubis.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Pada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laki-laki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amati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kondisi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skrotum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testisnya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. 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	</a:t>
            </a:r>
          </a:p>
          <a:p>
            <a:pPr marL="457200" indent="-457200">
              <a:buAutoNum type="arabicPeriod"/>
            </a:pPr>
            <a:endParaRPr lang="en-US" sz="2400" dirty="0" smtClean="0">
              <a:solidFill>
                <a:schemeClr val="tx1"/>
              </a:solidFill>
              <a:latin typeface="Bell MT" pitchFamily="18" charset="0"/>
              <a:ea typeface="Batang" pitchFamily="18" charset="-127"/>
            </a:endParaRPr>
          </a:p>
        </p:txBody>
      </p:sp>
      <p:sp>
        <p:nvSpPr>
          <p:cNvPr id="2050" name="AutoShape 2" descr="nu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nu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5720" y="1500174"/>
            <a:ext cx="7072362" cy="785818"/>
          </a:xfrm>
          <a:prstGeom prst="rect">
            <a:avLst/>
          </a:prstGeom>
          <a:solidFill>
            <a:srgbClr val="66FF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2400" dirty="0" smtClean="0">
                <a:solidFill>
                  <a:schemeClr val="tx1"/>
                </a:solidFill>
                <a:latin typeface="Britannic Bold" pitchFamily="34" charset="0"/>
                <a:ea typeface="Batang" pitchFamily="18" charset="-127"/>
              </a:rPr>
              <a:t>PENGKAJIAN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s://wallpapercave.com/wp/wp33506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85720" y="357166"/>
            <a:ext cx="7072362" cy="10715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bg1"/>
                </a:solidFill>
                <a:latin typeface="Britannic Bold" pitchFamily="34" charset="0"/>
              </a:rPr>
              <a:t>ASUHAN KEPERAWATAN PASIEN DENGAN MASALAH PERAWATAN HYGIENE </a:t>
            </a:r>
            <a:endParaRPr lang="en-US" sz="2400" dirty="0">
              <a:solidFill>
                <a:schemeClr val="bg1"/>
              </a:solidFill>
              <a:latin typeface="Britann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158" y="2500306"/>
            <a:ext cx="8501122" cy="40719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Diagnosis </a:t>
            </a:r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Keperawatan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yang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mungkin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muncul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pada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pasien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masalah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perawatan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hygiene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adalah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  <a:ea typeface="Batang" pitchFamily="18" charset="-127"/>
              </a:rPr>
              <a:t> :  </a:t>
            </a:r>
          </a:p>
          <a:p>
            <a:pPr marL="457200" indent="-457200"/>
            <a:endParaRPr lang="en-US" sz="2400" dirty="0" smtClean="0">
              <a:solidFill>
                <a:schemeClr val="tx1"/>
              </a:solidFill>
              <a:latin typeface="Arial Rounded MT Bold" pitchFamily="34" charset="0"/>
              <a:ea typeface="Batang" pitchFamily="18" charset="-127"/>
            </a:endParaRPr>
          </a:p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Defisit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Perawatan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Diri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: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Makan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</a:t>
            </a:r>
          </a:p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Defisit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Perawatan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Diri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: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Mandi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/Hygiene </a:t>
            </a:r>
          </a:p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Defisit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Perawatan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Diri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: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Berpakaian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Berhias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</a:t>
            </a:r>
          </a:p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Defisit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Perawatan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Diri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: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Eliminasi</a:t>
            </a:r>
            <a:endParaRPr lang="en-US" sz="2400" dirty="0" smtClean="0">
              <a:solidFill>
                <a:schemeClr val="tx1"/>
              </a:solidFill>
              <a:latin typeface="Arial Rounded MT Bold" pitchFamily="34" charset="0"/>
              <a:ea typeface="Batang" pitchFamily="18" charset="-127"/>
            </a:endParaRP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Diagnosis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umum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lain,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yaitu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Gangguan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Integritas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Kulit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Gangguan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Citra </a:t>
            </a:r>
            <a:r>
              <a:rPr lang="en-US" sz="2400" dirty="0" err="1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Tubuh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  <a:ea typeface="Batang" pitchFamily="18" charset="-127"/>
              </a:rPr>
              <a:t> </a:t>
            </a:r>
          </a:p>
          <a:p>
            <a:pPr marL="457200" indent="-457200">
              <a:buAutoNum type="arabicPeriod"/>
            </a:pPr>
            <a:endParaRPr lang="en-US" sz="2400" dirty="0" smtClean="0">
              <a:solidFill>
                <a:schemeClr val="tx1"/>
              </a:solidFill>
              <a:latin typeface="Arial Rounded MT Bold" pitchFamily="34" charset="0"/>
              <a:ea typeface="Batang" pitchFamily="18" charset="-127"/>
            </a:endParaRPr>
          </a:p>
        </p:txBody>
      </p:sp>
      <p:sp>
        <p:nvSpPr>
          <p:cNvPr id="2050" name="AutoShape 2" descr="nu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nu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5720" y="1500174"/>
            <a:ext cx="7072362" cy="785818"/>
          </a:xfrm>
          <a:prstGeom prst="rect">
            <a:avLst/>
          </a:prstGeom>
          <a:solidFill>
            <a:srgbClr val="FF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2400" dirty="0" smtClean="0">
                <a:solidFill>
                  <a:schemeClr val="tx1"/>
                </a:solidFill>
                <a:latin typeface="Britannic Bold" pitchFamily="34" charset="0"/>
                <a:ea typeface="Batang" pitchFamily="18" charset="-127"/>
              </a:rPr>
              <a:t>PENETAPAN DIAGNOSIS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3428992" y="285729"/>
          <a:ext cx="5357850" cy="6317363"/>
        </p:xfrm>
        <a:graphic>
          <a:graphicData uri="http://schemas.openxmlformats.org/drawingml/2006/table">
            <a:tbl>
              <a:tblPr/>
              <a:tblGrid>
                <a:gridCol w="257069"/>
                <a:gridCol w="5100781"/>
              </a:tblGrid>
              <a:tr h="4512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No.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Intervensi Keperawatan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2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a.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Kaji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faktor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penyebab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misal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keterbatasan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atau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gangguan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pada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ekstremitas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gangguan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visual).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2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b.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Beri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kesempatan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klien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untuk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mempelajari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kembali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atau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beradaptasi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dengan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aktivitas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perawatan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diri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80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c.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Lakukan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intervensi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umum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untuk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klien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dengan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ketidakmampuan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untuk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mandi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Jaga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suhu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kamar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mandi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tetap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hangat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cari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tahu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suhu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air yang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disukai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individu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Berikan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privasi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selama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mandi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Jaga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agar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kondisi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lingkungan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sederhana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tidak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berantakan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Observasi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kondisi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kulit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selama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mandi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Letakkan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seluruh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peralatan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mandi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tempat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mudah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dijangkau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Untuk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klien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dengan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gangguan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penglihatan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letakkan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seluruh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peralatan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dalam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lapang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pandang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klien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atau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pada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tempat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yang paling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sesuai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untuk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klien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Berikan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pengamanan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kamar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mandi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keset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antislip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pegangan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).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Jika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klien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mampu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secara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fisik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anjurkan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ia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untuk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menggunakan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bak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mandi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atau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shower,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tergantung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apa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digunakan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rumah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klien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harus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berlatih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rumah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sakit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untuk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persiapan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pulang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ke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rumah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Berikan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peralatan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adaptif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sesuai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kebutuhan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(missal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spons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dengan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tangkai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panjang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balok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pegangan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dinding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kamar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mandi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semprotan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shower yang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dapat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dipegang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lain-lain).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Untuk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klien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kehilangan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anggota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gerak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inspeksi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sisa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kaki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atau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punting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guna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melihat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integritas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kulit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Mandikan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bagian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punting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dua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kali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sehari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yakinkan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bagian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tersebut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kering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sebelum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dibungkus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atau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dipasang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prosthesis.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d.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Berikan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penyuluhan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kesehatan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rujukan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sesuai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indikasi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14282" y="1285860"/>
            <a:ext cx="3071834" cy="785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r"/>
            <a:endParaRPr lang="en-US" sz="1600" b="1" dirty="0" smtClean="0">
              <a:solidFill>
                <a:schemeClr val="tx1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 marL="457200" indent="-457200" algn="r"/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Diagnosis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Keperawatan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</a:p>
          <a:p>
            <a:pPr marL="457200" indent="-457200" algn="r"/>
            <a:r>
              <a:rPr lang="en-US" sz="1600" dirty="0" err="1" smtClean="0">
                <a:solidFill>
                  <a:schemeClr val="tx1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Defisit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Perawatan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Diri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: </a:t>
            </a:r>
            <a:r>
              <a:rPr lang="en-US" sz="1600" dirty="0" err="1" smtClean="0">
                <a:solidFill>
                  <a:schemeClr val="tx1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Mandi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/Hygiene </a:t>
            </a:r>
          </a:p>
          <a:p>
            <a:pPr marL="457200" indent="-457200" algn="r"/>
            <a:endParaRPr lang="en-US" sz="1600" dirty="0" smtClean="0">
              <a:solidFill>
                <a:schemeClr val="tx1"/>
              </a:solidFill>
              <a:latin typeface="Arial Rounded MT Bold" pitchFamily="34" charset="0"/>
              <a:ea typeface="Batang" pitchFamily="18" charset="-127"/>
            </a:endParaRPr>
          </a:p>
        </p:txBody>
      </p:sp>
      <p:sp>
        <p:nvSpPr>
          <p:cNvPr id="2050" name="AutoShape 2" descr="nu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nu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4282" y="285728"/>
            <a:ext cx="3071834" cy="785818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r"/>
            <a:r>
              <a:rPr lang="en-US" sz="2400" dirty="0" smtClean="0">
                <a:solidFill>
                  <a:schemeClr val="tx1"/>
                </a:solidFill>
                <a:latin typeface="Britannic Bold" pitchFamily="34" charset="0"/>
                <a:ea typeface="Batang" pitchFamily="18" charset="-127"/>
              </a:rPr>
              <a:t>PERENCANAAN DAN IMPLEMENTASI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4282" y="6215082"/>
            <a:ext cx="314327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r"/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Sumber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: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Kozier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(2014)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https://encrypted-tbn0.gstatic.com/images?q=tbn:ANd9GcSNCEtdRS1rpDkOMjg7ZF1MwNl34VmcgvgMf8flwIHzoWF5r6k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779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2286000"/>
            <a:ext cx="91440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u="sng" dirty="0" smtClean="0">
                <a:solidFill>
                  <a:srgbClr val="7030A0"/>
                </a:solidFill>
                <a:latin typeface="Broadway" pitchFamily="82" charset="0"/>
              </a:rPr>
              <a:t>ADA PERTANYAAN ?</a:t>
            </a:r>
            <a:endParaRPr lang="en-US" sz="6600" u="sng" dirty="0">
              <a:solidFill>
                <a:srgbClr val="7030A0"/>
              </a:solidFill>
              <a:latin typeface="Broadway" pitchFamily="82" charset="0"/>
            </a:endParaRPr>
          </a:p>
        </p:txBody>
      </p:sp>
      <p:pic>
        <p:nvPicPr>
          <p:cNvPr id="6" name="Picture 2" descr="https://hanifsroom.files.wordpress.com/2014/11/bw-question-mark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4038600"/>
            <a:ext cx="2118560" cy="210013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5486400"/>
            <a:ext cx="9144000" cy="1371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 smtClean="0">
                <a:solidFill>
                  <a:srgbClr val="66FF33"/>
                </a:solidFill>
                <a:latin typeface="Britannic Bold" pitchFamily="34" charset="0"/>
              </a:rPr>
              <a:t>TERIMAKASIH</a:t>
            </a:r>
            <a:endParaRPr lang="en-US" sz="8800" dirty="0">
              <a:solidFill>
                <a:srgbClr val="66FF33"/>
              </a:solidFill>
              <a:latin typeface="Britannic Bold" pitchFamily="34" charset="0"/>
            </a:endParaRPr>
          </a:p>
        </p:txBody>
      </p:sp>
      <p:pic>
        <p:nvPicPr>
          <p:cNvPr id="2050" name="Picture 2" descr="http://www.firstcallhealth.com.au/gallery/Regist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487522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Gambar terkai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714480" y="1928802"/>
            <a:ext cx="7429520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 smtClean="0">
                <a:solidFill>
                  <a:srgbClr val="660033"/>
                </a:solidFill>
                <a:latin typeface="Britannic Bold" pitchFamily="34" charset="0"/>
              </a:rPr>
              <a:t>OUTLINE PEMBELAJARAN : </a:t>
            </a:r>
            <a:endParaRPr lang="en-US" sz="4800" dirty="0">
              <a:solidFill>
                <a:srgbClr val="660033"/>
              </a:solidFill>
              <a:latin typeface="Britann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14480" y="3143248"/>
            <a:ext cx="7429520" cy="3429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Pengertian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Personal Hygiene</a:t>
            </a:r>
          </a:p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Tujuan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&amp;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Manfaat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Personal Hygiene </a:t>
            </a:r>
          </a:p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Faktor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yang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Mempengaruhi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Personal Hygiene</a:t>
            </a:r>
          </a:p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Masalah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Akibat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Kurangnya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Personal Hygiene </a:t>
            </a:r>
          </a:p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Asuhan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Keperawatan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dg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Gangguan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Pemenuhan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Kebutuhan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Personal Hygiene </a:t>
            </a:r>
          </a:p>
          <a:p>
            <a:pPr marL="457200" indent="-457200">
              <a:buAutoNum type="arabicPeriod"/>
            </a:pPr>
            <a:endParaRPr lang="en-US" sz="2400" dirty="0">
              <a:solidFill>
                <a:srgbClr val="FF0000"/>
              </a:solidFill>
              <a:latin typeface="Britannic Bold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71472" y="3143248"/>
            <a:ext cx="7286676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71472" y="6357958"/>
            <a:ext cx="7286676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 descr="Gambar terkai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214546" y="2500306"/>
            <a:ext cx="6643734" cy="1214446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bg1"/>
                </a:solidFill>
                <a:latin typeface="Britannic Bold" pitchFamily="34" charset="0"/>
              </a:rPr>
              <a:t>PENGERTIAN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Britannic Bold" pitchFamily="34" charset="0"/>
              </a:rPr>
              <a:t>KEBUTUHAN PERAWATAN DIRI </a:t>
            </a:r>
          </a:p>
          <a:p>
            <a:r>
              <a:rPr lang="en-US" sz="2400" i="1" dirty="0" smtClean="0">
                <a:solidFill>
                  <a:schemeClr val="bg1"/>
                </a:solidFill>
                <a:latin typeface="Britannic Bold" pitchFamily="34" charset="0"/>
              </a:rPr>
              <a:t>(PERSONAL HYGIENE)</a:t>
            </a:r>
            <a:r>
              <a:rPr lang="en-US" sz="2400" dirty="0" smtClean="0">
                <a:solidFill>
                  <a:schemeClr val="bg1"/>
                </a:solidFill>
                <a:latin typeface="Britannic Bold" pitchFamily="34" charset="0"/>
              </a:rPr>
              <a:t> : </a:t>
            </a:r>
            <a:endParaRPr lang="en-US" sz="2400" dirty="0">
              <a:solidFill>
                <a:schemeClr val="bg1"/>
              </a:solidFill>
              <a:latin typeface="Britann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7390" y="2714620"/>
            <a:ext cx="6786610" cy="2071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srgbClr val="7030A0"/>
              </a:solidFill>
              <a:latin typeface="Britannic Bol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14546" y="4071942"/>
            <a:ext cx="6929454" cy="2571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Menurut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bahasa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Yunani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, </a:t>
            </a:r>
            <a:r>
              <a:rPr lang="en-US" sz="2000" i="1" dirty="0" smtClean="0">
                <a:solidFill>
                  <a:srgbClr val="7030A0"/>
                </a:solidFill>
                <a:latin typeface="Britannic Bold" pitchFamily="34" charset="0"/>
              </a:rPr>
              <a:t>personal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artinya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perorangan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dan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i="1" dirty="0" smtClean="0">
                <a:solidFill>
                  <a:srgbClr val="7030A0"/>
                </a:solidFill>
                <a:latin typeface="Britannic Bold" pitchFamily="34" charset="0"/>
              </a:rPr>
              <a:t>hygiene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berarti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sehat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. </a:t>
            </a:r>
          </a:p>
          <a:p>
            <a:endParaRPr lang="en-US" sz="2000" dirty="0">
              <a:solidFill>
                <a:srgbClr val="7030A0"/>
              </a:solidFill>
              <a:latin typeface="Britannic Bold" pitchFamily="34" charset="0"/>
            </a:endParaRPr>
          </a:p>
          <a:p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Personal hygiene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atau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kebersihan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diri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adalah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upaya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seseorang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dalam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memelihara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kebersihan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dan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kesehatan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untuk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memperoleh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kesejahteraan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fisik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dan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psikologis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.</a:t>
            </a:r>
          </a:p>
          <a:p>
            <a:pPr algn="r"/>
            <a:endParaRPr lang="en-US" sz="1400" dirty="0" smtClean="0">
              <a:solidFill>
                <a:srgbClr val="7030A0"/>
              </a:solidFill>
              <a:latin typeface="Britannic Bold" pitchFamily="34" charset="0"/>
            </a:endParaRPr>
          </a:p>
          <a:p>
            <a:pPr algn="r"/>
            <a:r>
              <a:rPr lang="en-US" sz="1400" dirty="0" smtClean="0">
                <a:solidFill>
                  <a:srgbClr val="7030A0"/>
                </a:solidFill>
                <a:latin typeface="Britannic Bold" pitchFamily="34" charset="0"/>
              </a:rPr>
              <a:t>(Mubarak et al, 2015) </a:t>
            </a:r>
            <a:endParaRPr lang="en-US" sz="1400" dirty="0">
              <a:solidFill>
                <a:srgbClr val="7030A0"/>
              </a:solidFill>
              <a:latin typeface="Britannic Bold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42910" y="3857628"/>
            <a:ext cx="7286676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https://1.bp.blogspot.com/-8vYrJUBqshg/UCyVNdGb3II/AAAAAAAAAOA/ik_ByAX4C1Y/s1600/pati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70796"/>
            <a:ext cx="3143272" cy="3062933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data.1freewallpapers.com/download/butterfly-on-green-1440x10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28596" y="500042"/>
            <a:ext cx="8286808" cy="121444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bg1"/>
                </a:solidFill>
                <a:latin typeface="Britannic Bold" pitchFamily="34" charset="0"/>
              </a:rPr>
              <a:t>TUJUAN &amp; MANFAAT PERAWATAN DIRI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Britannic Bold" pitchFamily="34" charset="0"/>
              </a:rPr>
              <a:t>(PERSONAL HYGIENE) : </a:t>
            </a:r>
            <a:endParaRPr lang="en-US" sz="3200" dirty="0">
              <a:solidFill>
                <a:schemeClr val="bg1"/>
              </a:solidFill>
              <a:latin typeface="Britann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596" y="1785926"/>
            <a:ext cx="8501122" cy="47863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Menghilangkan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minyak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yang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menumpuk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keringat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sel-sel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kulit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yang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mati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dan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bakteri</a:t>
            </a:r>
            <a:endParaRPr lang="en-US" sz="2400" dirty="0" smtClean="0">
              <a:solidFill>
                <a:srgbClr val="FF0000"/>
              </a:solidFill>
              <a:latin typeface="Britannic Bold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Menghilangkan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bau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badan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yang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berlebihan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</a:p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Memelihara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integritas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permukaan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kulit</a:t>
            </a:r>
            <a:endParaRPr lang="en-US" sz="2400" dirty="0" smtClean="0">
              <a:solidFill>
                <a:srgbClr val="FF0000"/>
              </a:solidFill>
              <a:latin typeface="Britannic Bold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Menstimulasi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sirkulasi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/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peredaran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darah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</a:p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Memberikan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kesempatan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pada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perawatan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untuk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mengkaji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kondisi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kulit</a:t>
            </a:r>
            <a:endParaRPr lang="en-US" sz="2400" dirty="0" smtClean="0">
              <a:solidFill>
                <a:srgbClr val="FF0000"/>
              </a:solidFill>
              <a:latin typeface="Britannic Bold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Meningkatkan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percaya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diri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seseorang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</a:p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Menciptakan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keindahan</a:t>
            </a:r>
            <a:endParaRPr lang="en-US" sz="2400" dirty="0" smtClean="0">
              <a:solidFill>
                <a:srgbClr val="FF0000"/>
              </a:solidFill>
              <a:latin typeface="Britannic Bold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Meningkatkan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derajat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kesehatan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ritannic Bold" pitchFamily="34" charset="0"/>
              </a:rPr>
              <a:t>seseorang</a:t>
            </a:r>
            <a:r>
              <a:rPr lang="en-US" sz="24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endParaRPr lang="en-US" sz="1600" dirty="0" smtClean="0">
              <a:solidFill>
                <a:srgbClr val="FF0000"/>
              </a:solidFill>
              <a:latin typeface="Britannic Bold" pitchFamily="34" charset="0"/>
            </a:endParaRPr>
          </a:p>
          <a:p>
            <a:pPr marL="457200" indent="-457200" algn="r"/>
            <a:endParaRPr lang="en-US" sz="1600" dirty="0" smtClean="0">
              <a:solidFill>
                <a:srgbClr val="FF0000"/>
              </a:solidFill>
              <a:latin typeface="Britannic Bold" pitchFamily="34" charset="0"/>
            </a:endParaRPr>
          </a:p>
          <a:p>
            <a:pPr marL="457200" indent="-457200" algn="r"/>
            <a:r>
              <a:rPr lang="en-US" sz="1600" dirty="0" smtClean="0">
                <a:solidFill>
                  <a:srgbClr val="FF0000"/>
                </a:solidFill>
                <a:latin typeface="Britannic Bold" pitchFamily="34" charset="0"/>
              </a:rPr>
              <a:t>(Mubarak et al, 2015)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00034" y="1928802"/>
            <a:ext cx="8286808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s://data.1freewallpapers.com/download/butterfly-on-green-1440x10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28596" y="500042"/>
            <a:ext cx="8286808" cy="121444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bg1"/>
                </a:solidFill>
                <a:latin typeface="Britannic Bold" pitchFamily="34" charset="0"/>
              </a:rPr>
              <a:t>FAKTOR YANG MEMPENGARUHI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Britannic Bold" pitchFamily="34" charset="0"/>
              </a:rPr>
              <a:t>PERSONAL HYGIENE :</a:t>
            </a:r>
            <a:endParaRPr lang="en-US" sz="3200" dirty="0">
              <a:solidFill>
                <a:schemeClr val="bg1"/>
              </a:solidFill>
              <a:latin typeface="Britannic Bold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00034" y="1785926"/>
            <a:ext cx="8286808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00034" y="2071678"/>
            <a:ext cx="6786610" cy="24288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u="sng" dirty="0" smtClean="0">
                <a:solidFill>
                  <a:srgbClr val="7030A0"/>
                </a:solidFill>
                <a:latin typeface="Britannic Bold" pitchFamily="34" charset="0"/>
              </a:rPr>
              <a:t>1. BUDAYA </a:t>
            </a:r>
          </a:p>
          <a:p>
            <a:endParaRPr lang="en-US" sz="2000" u="sng" dirty="0" smtClean="0">
              <a:solidFill>
                <a:srgbClr val="7030A0"/>
              </a:solidFill>
              <a:latin typeface="Britannic Bold" pitchFamily="34" charset="0"/>
            </a:endParaRPr>
          </a:p>
          <a:p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Mitos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yang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berkembang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di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masyarakat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adalah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saat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individu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sakit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,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ia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tidak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boleh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dimandikan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karena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dapat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memperparah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penyakitnya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. </a:t>
            </a:r>
            <a:endParaRPr lang="en-US" sz="2000" dirty="0">
              <a:solidFill>
                <a:srgbClr val="7030A0"/>
              </a:solidFill>
              <a:latin typeface="Britannic Bold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4414" y="4214818"/>
            <a:ext cx="6786610" cy="24288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u="sng" dirty="0" smtClean="0">
              <a:solidFill>
                <a:srgbClr val="00B050"/>
              </a:solidFill>
              <a:latin typeface="Britannic Bold" pitchFamily="34" charset="0"/>
            </a:endParaRPr>
          </a:p>
          <a:p>
            <a:endParaRPr lang="en-US" sz="2000" u="sng" dirty="0" smtClean="0">
              <a:solidFill>
                <a:srgbClr val="00B050"/>
              </a:solidFill>
              <a:latin typeface="Britannic Bold" pitchFamily="34" charset="0"/>
            </a:endParaRPr>
          </a:p>
          <a:p>
            <a:r>
              <a:rPr lang="en-US" sz="2000" u="sng" dirty="0" smtClean="0">
                <a:solidFill>
                  <a:srgbClr val="00B050"/>
                </a:solidFill>
                <a:latin typeface="Britannic Bold" pitchFamily="34" charset="0"/>
              </a:rPr>
              <a:t>2. STATUS SOSIAL EKONOMI</a:t>
            </a:r>
          </a:p>
          <a:p>
            <a:endParaRPr lang="en-US" sz="2000" u="sng" dirty="0" smtClean="0">
              <a:solidFill>
                <a:srgbClr val="00B050"/>
              </a:solidFill>
              <a:latin typeface="Britannic Bold" pitchFamily="34" charset="0"/>
            </a:endParaRPr>
          </a:p>
          <a:p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Hygiene personal yang </a:t>
            </a:r>
            <a:r>
              <a:rPr lang="en-US" sz="2000" dirty="0" err="1" smtClean="0">
                <a:solidFill>
                  <a:srgbClr val="00B050"/>
                </a:solidFill>
                <a:latin typeface="Britannic Bold" pitchFamily="34" charset="0"/>
              </a:rPr>
              <a:t>baik</a:t>
            </a:r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Britannic Bold" pitchFamily="34" charset="0"/>
              </a:rPr>
              <a:t>membutuhkan</a:t>
            </a:r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Britannic Bold" pitchFamily="34" charset="0"/>
              </a:rPr>
              <a:t>sarana</a:t>
            </a:r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 &amp; </a:t>
            </a:r>
            <a:r>
              <a:rPr lang="en-US" sz="2000" dirty="0" err="1" smtClean="0">
                <a:solidFill>
                  <a:srgbClr val="00B050"/>
                </a:solidFill>
                <a:latin typeface="Britannic Bold" pitchFamily="34" charset="0"/>
              </a:rPr>
              <a:t>prasarana</a:t>
            </a:r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 yang </a:t>
            </a:r>
            <a:r>
              <a:rPr lang="en-US" sz="2000" dirty="0" err="1" smtClean="0">
                <a:solidFill>
                  <a:srgbClr val="00B050"/>
                </a:solidFill>
                <a:latin typeface="Britannic Bold" pitchFamily="34" charset="0"/>
              </a:rPr>
              <a:t>memadai</a:t>
            </a:r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, </a:t>
            </a:r>
            <a:r>
              <a:rPr lang="en-US" sz="2000" dirty="0" err="1" smtClean="0">
                <a:solidFill>
                  <a:srgbClr val="00B050"/>
                </a:solidFill>
                <a:latin typeface="Britannic Bold" pitchFamily="34" charset="0"/>
              </a:rPr>
              <a:t>seperti</a:t>
            </a:r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Britannic Bold" pitchFamily="34" charset="0"/>
              </a:rPr>
              <a:t>kamar</a:t>
            </a:r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Britannic Bold" pitchFamily="34" charset="0"/>
              </a:rPr>
              <a:t>mandi</a:t>
            </a:r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, </a:t>
            </a:r>
            <a:r>
              <a:rPr lang="en-US" sz="2000" dirty="0" err="1" smtClean="0">
                <a:solidFill>
                  <a:srgbClr val="00B050"/>
                </a:solidFill>
                <a:latin typeface="Britannic Bold" pitchFamily="34" charset="0"/>
              </a:rPr>
              <a:t>peralatan</a:t>
            </a:r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Britannic Bold" pitchFamily="34" charset="0"/>
              </a:rPr>
              <a:t>mandi</a:t>
            </a:r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Britannic Bold" pitchFamily="34" charset="0"/>
              </a:rPr>
              <a:t>serta</a:t>
            </a:r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Britannic Bold" pitchFamily="34" charset="0"/>
              </a:rPr>
              <a:t>perlengkapan</a:t>
            </a:r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Britannic Bold" pitchFamily="34" charset="0"/>
              </a:rPr>
              <a:t>mandi</a:t>
            </a:r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 yang </a:t>
            </a:r>
            <a:r>
              <a:rPr lang="en-US" sz="2000" dirty="0" err="1" smtClean="0">
                <a:solidFill>
                  <a:srgbClr val="00B050"/>
                </a:solidFill>
                <a:latin typeface="Britannic Bold" pitchFamily="34" charset="0"/>
              </a:rPr>
              <a:t>cukup</a:t>
            </a:r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 (</a:t>
            </a:r>
            <a:r>
              <a:rPr lang="en-US" sz="2000" dirty="0" err="1" smtClean="0">
                <a:solidFill>
                  <a:srgbClr val="00B050"/>
                </a:solidFill>
                <a:latin typeface="Britannic Bold" pitchFamily="34" charset="0"/>
              </a:rPr>
              <a:t>sabun</a:t>
            </a:r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, </a:t>
            </a:r>
            <a:r>
              <a:rPr lang="en-US" sz="2000" dirty="0" err="1" smtClean="0">
                <a:solidFill>
                  <a:srgbClr val="00B050"/>
                </a:solidFill>
                <a:latin typeface="Britannic Bold" pitchFamily="34" charset="0"/>
              </a:rPr>
              <a:t>sikat</a:t>
            </a:r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Britannic Bold" pitchFamily="34" charset="0"/>
              </a:rPr>
              <a:t>gigi</a:t>
            </a:r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, </a:t>
            </a:r>
            <a:r>
              <a:rPr lang="en-US" sz="2000" dirty="0" err="1" smtClean="0">
                <a:solidFill>
                  <a:srgbClr val="00B050"/>
                </a:solidFill>
                <a:latin typeface="Britannic Bold" pitchFamily="34" charset="0"/>
              </a:rPr>
              <a:t>sampo</a:t>
            </a:r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, </a:t>
            </a:r>
            <a:r>
              <a:rPr lang="en-US" sz="2000" dirty="0" err="1" smtClean="0">
                <a:solidFill>
                  <a:srgbClr val="00B050"/>
                </a:solidFill>
                <a:latin typeface="Britannic Bold" pitchFamily="34" charset="0"/>
              </a:rPr>
              <a:t>dsbnya</a:t>
            </a:r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), yang </a:t>
            </a:r>
            <a:r>
              <a:rPr lang="en-US" sz="2000" dirty="0" err="1" smtClean="0">
                <a:solidFill>
                  <a:srgbClr val="00B050"/>
                </a:solidFill>
                <a:latin typeface="Britannic Bold" pitchFamily="34" charset="0"/>
              </a:rPr>
              <a:t>memerlukan</a:t>
            </a:r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Britannic Bold" pitchFamily="34" charset="0"/>
              </a:rPr>
              <a:t>biaya</a:t>
            </a:r>
            <a:r>
              <a:rPr lang="en-US" sz="2000" dirty="0" smtClean="0">
                <a:solidFill>
                  <a:srgbClr val="00B050"/>
                </a:solidFill>
                <a:latin typeface="Britannic Bold" pitchFamily="34" charset="0"/>
              </a:rPr>
              <a:t>. </a:t>
            </a:r>
          </a:p>
          <a:p>
            <a:endParaRPr lang="en-US" sz="2000" dirty="0" smtClean="0">
              <a:solidFill>
                <a:srgbClr val="00B050"/>
              </a:solidFill>
              <a:latin typeface="Britannic Bold" pitchFamily="34" charset="0"/>
            </a:endParaRPr>
          </a:p>
          <a:p>
            <a:endParaRPr lang="en-US" sz="2000" dirty="0" smtClean="0">
              <a:solidFill>
                <a:srgbClr val="00B050"/>
              </a:solidFill>
              <a:latin typeface="Britannic Bold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s://data.1freewallpapers.com/download/butterfly-on-green-1440x10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28596" y="500042"/>
            <a:ext cx="8286808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Britannic Bold" pitchFamily="34" charset="0"/>
              </a:rPr>
              <a:t>FAKTOR YANG MEMPENGARUHI 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Britannic Bold" pitchFamily="34" charset="0"/>
              </a:rPr>
              <a:t>PERSONAL HYGIENE :</a:t>
            </a:r>
            <a:endParaRPr lang="en-US" sz="3200" dirty="0">
              <a:solidFill>
                <a:schemeClr val="tx1"/>
              </a:solidFill>
              <a:latin typeface="Britannic Bold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00034" y="1785926"/>
            <a:ext cx="8286808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00034" y="1928802"/>
            <a:ext cx="8143932" cy="23574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u="sng" dirty="0" smtClean="0">
                <a:solidFill>
                  <a:srgbClr val="7030A0"/>
                </a:solidFill>
                <a:latin typeface="Britannic Bold" pitchFamily="34" charset="0"/>
              </a:rPr>
              <a:t>3. AGAMA </a:t>
            </a:r>
          </a:p>
          <a:p>
            <a:endParaRPr lang="en-US" sz="2000" u="sng" dirty="0" smtClean="0">
              <a:solidFill>
                <a:srgbClr val="7030A0"/>
              </a:solidFill>
              <a:latin typeface="Britannic Bold" pitchFamily="34" charset="0"/>
            </a:endParaRPr>
          </a:p>
          <a:p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Agama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juga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berpengaruh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pada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keyakinan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individu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dalam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melaksanakan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kebiasaan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sehari-hari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. Agama Islam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misalnya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,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umat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Islam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diperintahkan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untuk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selalu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menjaga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kebersihan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krn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kebersihan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adalah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sebagian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dari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iman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. Hal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ini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tentu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akan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mendorong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individu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mengingat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pentingnya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kebersihan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diri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bagi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kelangsungan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hidupnya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.  </a:t>
            </a:r>
            <a:endParaRPr lang="en-US" sz="2000" dirty="0">
              <a:solidFill>
                <a:srgbClr val="7030A0"/>
              </a:solidFill>
              <a:latin typeface="Britannic Bold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4414" y="4429132"/>
            <a:ext cx="6786610" cy="2214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u="sng" dirty="0" smtClean="0">
              <a:solidFill>
                <a:srgbClr val="00B050"/>
              </a:solidFill>
              <a:latin typeface="Britannic Bold" pitchFamily="34" charset="0"/>
            </a:endParaRPr>
          </a:p>
          <a:p>
            <a:endParaRPr lang="en-US" sz="2000" u="sng" dirty="0" smtClean="0">
              <a:solidFill>
                <a:srgbClr val="00B050"/>
              </a:solidFill>
              <a:latin typeface="Britannic Bold" pitchFamily="34" charset="0"/>
            </a:endParaRPr>
          </a:p>
          <a:p>
            <a:r>
              <a:rPr lang="en-US" sz="2000" u="sng" dirty="0" smtClean="0">
                <a:solidFill>
                  <a:srgbClr val="00B0F0"/>
                </a:solidFill>
                <a:latin typeface="Britannic Bold" pitchFamily="34" charset="0"/>
              </a:rPr>
              <a:t>4. KEBIASAAN </a:t>
            </a:r>
          </a:p>
          <a:p>
            <a:endParaRPr lang="en-US" sz="2000" u="sng" dirty="0" smtClean="0">
              <a:solidFill>
                <a:srgbClr val="00B0F0"/>
              </a:solidFill>
              <a:latin typeface="Britannic Bold" pitchFamily="34" charset="0"/>
            </a:endParaRPr>
          </a:p>
          <a:p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Ini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ada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kaitannya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dengan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kebiasaan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individu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dlm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menggunakan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produk-produk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tertentu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dlm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melakukan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perawatan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diri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, </a:t>
            </a:r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misalnya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menggunakan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 showers, </a:t>
            </a:r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sabun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padat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, </a:t>
            </a:r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sabun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cair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, </a:t>
            </a:r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sampo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, </a:t>
            </a:r>
            <a:r>
              <a:rPr lang="en-US" sz="2000" dirty="0" err="1" smtClean="0">
                <a:solidFill>
                  <a:srgbClr val="00B0F0"/>
                </a:solidFill>
                <a:latin typeface="Britannic Bold" pitchFamily="34" charset="0"/>
              </a:rPr>
              <a:t>dsbnya</a:t>
            </a:r>
            <a:r>
              <a:rPr lang="en-US" sz="2000" dirty="0" smtClean="0">
                <a:solidFill>
                  <a:srgbClr val="00B0F0"/>
                </a:solidFill>
                <a:latin typeface="Britannic Bold" pitchFamily="34" charset="0"/>
              </a:rPr>
              <a:t>. </a:t>
            </a:r>
          </a:p>
          <a:p>
            <a:endParaRPr lang="en-US" sz="2000" dirty="0" smtClean="0">
              <a:solidFill>
                <a:srgbClr val="00B050"/>
              </a:solidFill>
              <a:latin typeface="Britannic Bold" pitchFamily="34" charset="0"/>
            </a:endParaRPr>
          </a:p>
          <a:p>
            <a:endParaRPr lang="en-US" sz="2000" dirty="0" smtClean="0">
              <a:solidFill>
                <a:srgbClr val="00B050"/>
              </a:solidFill>
              <a:latin typeface="Britannic Bold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s://data.1freewallpapers.com/download/butterfly-on-green-1440x10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28596" y="500042"/>
            <a:ext cx="8286808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Britannic Bold" pitchFamily="34" charset="0"/>
              </a:rPr>
              <a:t>FAKTOR YANG MEMPENGARUHI 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Britannic Bold" pitchFamily="34" charset="0"/>
              </a:rPr>
              <a:t>PERSONAL HYGIENE :</a:t>
            </a:r>
            <a:endParaRPr lang="en-US" sz="3200" dirty="0">
              <a:solidFill>
                <a:schemeClr val="tx1"/>
              </a:solidFill>
              <a:latin typeface="Britannic Bold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00034" y="1785926"/>
            <a:ext cx="8286808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00034" y="2500306"/>
            <a:ext cx="7358114" cy="29289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u="sng" dirty="0" smtClean="0">
                <a:solidFill>
                  <a:srgbClr val="7030A0"/>
                </a:solidFill>
                <a:latin typeface="Britannic Bold" pitchFamily="34" charset="0"/>
              </a:rPr>
              <a:t>5. TINGKAT PENGETAHUAN INDIVIDU </a:t>
            </a:r>
          </a:p>
          <a:p>
            <a:endParaRPr lang="en-US" sz="2000" u="sng" dirty="0" smtClean="0">
              <a:solidFill>
                <a:srgbClr val="7030A0"/>
              </a:solidFill>
              <a:latin typeface="Britannic Bold" pitchFamily="34" charset="0"/>
            </a:endParaRPr>
          </a:p>
          <a:p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Pengetahuan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itu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penting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dlm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meningkatkan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status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kesehatan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individu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.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Sbg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contoh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, agar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terhindari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dari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penyakit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kulit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kita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hrs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mandi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dg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bersih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setiap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hari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.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Pada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penderita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DM, hrs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mengontrol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kadar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gula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darahnya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&amp;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jika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sdh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ada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gangren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maka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hrs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mampu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merawat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dan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menjaga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kebersihan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Britannic Bold" pitchFamily="34" charset="0"/>
              </a:rPr>
              <a:t>kakinya</a:t>
            </a:r>
            <a:r>
              <a:rPr lang="en-US" sz="2000" dirty="0" smtClean="0">
                <a:solidFill>
                  <a:srgbClr val="7030A0"/>
                </a:solidFill>
                <a:latin typeface="Britannic Bold" pitchFamily="34" charset="0"/>
              </a:rPr>
              <a:t>.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s://data.1freewallpapers.com/download/butterfly-on-green-1440x10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28596" y="500042"/>
            <a:ext cx="8286808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Britannic Bold" pitchFamily="34" charset="0"/>
              </a:rPr>
              <a:t>FAKTOR YANG MEMPENGARUHI 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Britannic Bold" pitchFamily="34" charset="0"/>
              </a:rPr>
              <a:t>PERSONAL HYGIENE :</a:t>
            </a:r>
            <a:endParaRPr lang="en-US" sz="3200" dirty="0">
              <a:solidFill>
                <a:schemeClr val="tx1"/>
              </a:solidFill>
              <a:latin typeface="Britannic Bold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00034" y="1785926"/>
            <a:ext cx="8286808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000068" y="4357694"/>
            <a:ext cx="8143932" cy="1785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u="sng" dirty="0" smtClean="0">
                <a:solidFill>
                  <a:srgbClr val="FF0000"/>
                </a:solidFill>
                <a:latin typeface="Britannic Bold" pitchFamily="34" charset="0"/>
              </a:rPr>
              <a:t>7. CACAT JASMANI/MENTAL BAWAAN</a:t>
            </a:r>
          </a:p>
          <a:p>
            <a:endParaRPr lang="en-US" sz="2000" u="sng" dirty="0" smtClean="0">
              <a:solidFill>
                <a:srgbClr val="FF0000"/>
              </a:solidFill>
              <a:latin typeface="Britannic Bold" pitchFamily="34" charset="0"/>
            </a:endParaRPr>
          </a:p>
          <a:p>
            <a:r>
              <a:rPr lang="en-US" sz="2000" dirty="0" err="1" smtClean="0">
                <a:solidFill>
                  <a:srgbClr val="FF0000"/>
                </a:solidFill>
                <a:latin typeface="Britannic Bold" pitchFamily="34" charset="0"/>
              </a:rPr>
              <a:t>Kondisi</a:t>
            </a:r>
            <a:r>
              <a:rPr lang="en-US" sz="20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Britannic Bold" pitchFamily="34" charset="0"/>
              </a:rPr>
              <a:t>cacat</a:t>
            </a:r>
            <a:r>
              <a:rPr lang="en-US" sz="20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Britannic Bold" pitchFamily="34" charset="0"/>
              </a:rPr>
              <a:t>dan</a:t>
            </a:r>
            <a:r>
              <a:rPr lang="en-US" sz="20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Britannic Bold" pitchFamily="34" charset="0"/>
              </a:rPr>
              <a:t>gangguan</a:t>
            </a:r>
            <a:r>
              <a:rPr lang="en-US" sz="2000" dirty="0" smtClean="0">
                <a:solidFill>
                  <a:srgbClr val="FF0000"/>
                </a:solidFill>
                <a:latin typeface="Britannic Bold" pitchFamily="34" charset="0"/>
              </a:rPr>
              <a:t> mental </a:t>
            </a:r>
            <a:r>
              <a:rPr lang="en-US" sz="2000" dirty="0" err="1" smtClean="0">
                <a:solidFill>
                  <a:srgbClr val="FF0000"/>
                </a:solidFill>
                <a:latin typeface="Britannic Bold" pitchFamily="34" charset="0"/>
              </a:rPr>
              <a:t>menghambat</a:t>
            </a:r>
            <a:r>
              <a:rPr lang="en-US" sz="20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Britannic Bold" pitchFamily="34" charset="0"/>
              </a:rPr>
              <a:t>kemampuan</a:t>
            </a:r>
            <a:r>
              <a:rPr lang="en-US" sz="20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Britannic Bold" pitchFamily="34" charset="0"/>
              </a:rPr>
              <a:t>individu</a:t>
            </a:r>
            <a:r>
              <a:rPr lang="en-US" sz="20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Britannic Bold" pitchFamily="34" charset="0"/>
              </a:rPr>
              <a:t>untuk</a:t>
            </a:r>
            <a:r>
              <a:rPr lang="en-US" sz="20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Britannic Bold" pitchFamily="34" charset="0"/>
              </a:rPr>
              <a:t>melakukan</a:t>
            </a:r>
            <a:r>
              <a:rPr lang="en-US" sz="20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Britannic Bold" pitchFamily="34" charset="0"/>
              </a:rPr>
              <a:t>perawatan</a:t>
            </a:r>
            <a:r>
              <a:rPr lang="en-US" sz="20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Britannic Bold" pitchFamily="34" charset="0"/>
              </a:rPr>
              <a:t>diri</a:t>
            </a:r>
            <a:r>
              <a:rPr lang="en-US" sz="20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Britannic Bold" pitchFamily="34" charset="0"/>
              </a:rPr>
              <a:t>secara</a:t>
            </a:r>
            <a:r>
              <a:rPr lang="en-US" sz="2000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Britannic Bold" pitchFamily="34" charset="0"/>
              </a:rPr>
              <a:t>mandiri</a:t>
            </a:r>
            <a:r>
              <a:rPr lang="en-US" sz="2000" dirty="0" smtClean="0">
                <a:solidFill>
                  <a:srgbClr val="FF0000"/>
                </a:solidFill>
                <a:latin typeface="Britannic Bold" pitchFamily="34" charset="0"/>
              </a:rPr>
              <a:t>. </a:t>
            </a:r>
            <a:r>
              <a:rPr lang="en-US" sz="2000" u="sng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endParaRPr lang="en-US" sz="2000" dirty="0" smtClean="0">
              <a:solidFill>
                <a:srgbClr val="FF0000"/>
              </a:solidFill>
              <a:latin typeface="Britannic Bold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0034" y="1928802"/>
            <a:ext cx="6786610" cy="2214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u="sng" dirty="0" smtClean="0">
              <a:solidFill>
                <a:srgbClr val="660033"/>
              </a:solidFill>
              <a:latin typeface="Britannic Bold" pitchFamily="34" charset="0"/>
            </a:endParaRPr>
          </a:p>
          <a:p>
            <a:endParaRPr lang="en-US" sz="2000" u="sng" dirty="0" smtClean="0">
              <a:solidFill>
                <a:srgbClr val="660033"/>
              </a:solidFill>
              <a:latin typeface="Britannic Bold" pitchFamily="34" charset="0"/>
            </a:endParaRPr>
          </a:p>
          <a:p>
            <a:r>
              <a:rPr lang="en-US" sz="2000" u="sng" dirty="0" smtClean="0">
                <a:solidFill>
                  <a:srgbClr val="660033"/>
                </a:solidFill>
                <a:latin typeface="Britannic Bold" pitchFamily="34" charset="0"/>
              </a:rPr>
              <a:t>6. STATUS KESEHATAN </a:t>
            </a:r>
          </a:p>
          <a:p>
            <a:endParaRPr lang="en-US" sz="2000" u="sng" dirty="0" smtClean="0">
              <a:solidFill>
                <a:srgbClr val="660033"/>
              </a:solidFill>
              <a:latin typeface="Britannic Bold" pitchFamily="34" charset="0"/>
            </a:endParaRPr>
          </a:p>
          <a:p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Kondisi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sakit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atau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cedera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akan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menghambat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kemampuan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individu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dlm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melakukan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perawatan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diri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. Hal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itu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tentunya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berpengaruh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pada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tingkat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kesehatan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individu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.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Individu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akan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semakin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lemah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yg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pada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akhirnya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jatuh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</a:t>
            </a:r>
            <a:r>
              <a:rPr lang="en-US" sz="2000" dirty="0" err="1" smtClean="0">
                <a:solidFill>
                  <a:srgbClr val="660033"/>
                </a:solidFill>
                <a:latin typeface="Britannic Bold" pitchFamily="34" charset="0"/>
              </a:rPr>
              <a:t>sakit</a:t>
            </a:r>
            <a:r>
              <a:rPr lang="en-US" sz="2000" dirty="0" smtClean="0">
                <a:solidFill>
                  <a:srgbClr val="660033"/>
                </a:solidFill>
                <a:latin typeface="Britannic Bold" pitchFamily="34" charset="0"/>
              </a:rPr>
              <a:t>  </a:t>
            </a:r>
          </a:p>
          <a:p>
            <a:endParaRPr lang="en-US" sz="2000" dirty="0" smtClean="0">
              <a:solidFill>
                <a:srgbClr val="660033"/>
              </a:solidFill>
              <a:latin typeface="Britannic Bold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200" y="2057400"/>
            <a:ext cx="8077200" cy="259080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5400" dirty="0" err="1" smtClean="0">
                <a:solidFill>
                  <a:srgbClr val="FFFF00"/>
                </a:solidFill>
                <a:latin typeface="Bernard MT Condensed" pitchFamily="18" charset="0"/>
              </a:rPr>
              <a:t>Ada</a:t>
            </a:r>
            <a:r>
              <a:rPr lang="en-US" sz="5400" dirty="0" smtClean="0">
                <a:solidFill>
                  <a:srgbClr val="FFFF00"/>
                </a:solidFill>
                <a:latin typeface="Bernard MT Condensed" pitchFamily="18" charset="0"/>
              </a:rPr>
              <a:t> </a:t>
            </a:r>
            <a:r>
              <a:rPr lang="en-US" sz="5400" dirty="0" err="1" smtClean="0">
                <a:solidFill>
                  <a:srgbClr val="FFFF00"/>
                </a:solidFill>
                <a:latin typeface="Bernard MT Condensed" pitchFamily="18" charset="0"/>
              </a:rPr>
              <a:t>Pertanyaan</a:t>
            </a:r>
            <a:r>
              <a:rPr lang="en-US" sz="5400" dirty="0" smtClean="0">
                <a:solidFill>
                  <a:srgbClr val="FFFF00"/>
                </a:solidFill>
                <a:latin typeface="Bernard MT Condensed" pitchFamily="18" charset="0"/>
              </a:rPr>
              <a:t> </a:t>
            </a:r>
            <a:endParaRPr lang="en-US" sz="5400" dirty="0">
              <a:solidFill>
                <a:srgbClr val="FFFF00"/>
              </a:solidFill>
              <a:latin typeface="Bernard MT Condensed" pitchFamily="18" charset="0"/>
            </a:endParaRPr>
          </a:p>
        </p:txBody>
      </p:sp>
      <p:cxnSp>
        <p:nvCxnSpPr>
          <p:cNvPr id="5" name="Elbow Connector 4"/>
          <p:cNvCxnSpPr/>
          <p:nvPr/>
        </p:nvCxnSpPr>
        <p:spPr>
          <a:xfrm>
            <a:off x="1295400" y="762000"/>
            <a:ext cx="7086600" cy="5181600"/>
          </a:xfrm>
          <a:prstGeom prst="bentConnector3">
            <a:avLst>
              <a:gd name="adj1" fmla="val 5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http://4.bp.blogspot.com/-AVPRfTKAD7o/UbQy-Fl9W-I/AAAAAAAAAP4/kaeAANwtEJM/s72-c/tanda+tany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2057400"/>
            <a:ext cx="2362200" cy="2362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861</Words>
  <Application>Microsoft Office PowerPoint</Application>
  <PresentationFormat>On-screen Show (4:3)</PresentationFormat>
  <Paragraphs>143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linda</dc:creator>
  <cp:lastModifiedBy>linda</cp:lastModifiedBy>
  <cp:revision>66</cp:revision>
  <cp:lastPrinted>2020-06-15T03:49:12Z</cp:lastPrinted>
  <dcterms:created xsi:type="dcterms:W3CDTF">2020-02-22T09:37:17Z</dcterms:created>
  <dcterms:modified xsi:type="dcterms:W3CDTF">2020-06-15T03:51:42Z</dcterms:modified>
</cp:coreProperties>
</file>