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8288000" cy="10287000"/>
  <p:notesSz cx="6858000" cy="9144000"/>
  <p:embeddedFontLst>
    <p:embeddedFont>
      <p:font typeface="Blueberry" panose="020B0604020202020204" charset="0"/>
      <p:regular r:id="rId49"/>
    </p:embeddedFont>
    <p:embeddedFont>
      <p:font typeface="Nunito" pitchFamily="2" charset="0"/>
      <p:regular r:id="rId50"/>
    </p:embeddedFont>
    <p:embeddedFont>
      <p:font typeface="Nunito Bold"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7" d="100"/>
          <a:sy n="37" d="100"/>
        </p:scale>
        <p:origin x="98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18" Type="http://schemas.openxmlformats.org/officeDocument/2006/relationships/image" Target="../media/image35.svg"/><Relationship Id="rId3" Type="http://schemas.openxmlformats.org/officeDocument/2006/relationships/image" Target="../media/image68.png"/><Relationship Id="rId21" Type="http://schemas.openxmlformats.org/officeDocument/2006/relationships/image" Target="../media/image16.png"/><Relationship Id="rId7" Type="http://schemas.openxmlformats.org/officeDocument/2006/relationships/image" Target="../media/image70.png"/><Relationship Id="rId12" Type="http://schemas.openxmlformats.org/officeDocument/2006/relationships/image" Target="../media/image75.svg"/><Relationship Id="rId17" Type="http://schemas.openxmlformats.org/officeDocument/2006/relationships/image" Target="../media/image34.png"/><Relationship Id="rId2" Type="http://schemas.openxmlformats.org/officeDocument/2006/relationships/image" Target="../media/image1.jpeg"/><Relationship Id="rId16" Type="http://schemas.openxmlformats.org/officeDocument/2006/relationships/image" Target="../media/image79.svg"/><Relationship Id="rId20"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4.png"/><Relationship Id="rId5" Type="http://schemas.openxmlformats.org/officeDocument/2006/relationships/image" Target="../media/image20.png"/><Relationship Id="rId15" Type="http://schemas.openxmlformats.org/officeDocument/2006/relationships/image" Target="../media/image78.png"/><Relationship Id="rId10" Type="http://schemas.openxmlformats.org/officeDocument/2006/relationships/image" Target="../media/image73.svg"/><Relationship Id="rId19" Type="http://schemas.openxmlformats.org/officeDocument/2006/relationships/image" Target="../media/image80.png"/><Relationship Id="rId4" Type="http://schemas.openxmlformats.org/officeDocument/2006/relationships/image" Target="../media/image69.svg"/><Relationship Id="rId9" Type="http://schemas.openxmlformats.org/officeDocument/2006/relationships/image" Target="../media/image72.png"/><Relationship Id="rId14" Type="http://schemas.openxmlformats.org/officeDocument/2006/relationships/image" Target="../media/image77.svg"/><Relationship Id="rId22"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3.svg"/><Relationship Id="rId18" Type="http://schemas.openxmlformats.org/officeDocument/2006/relationships/image" Target="../media/image76.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2.png"/><Relationship Id="rId17" Type="http://schemas.openxmlformats.org/officeDocument/2006/relationships/image" Target="../media/image84.svg"/><Relationship Id="rId2" Type="http://schemas.openxmlformats.org/officeDocument/2006/relationships/image" Target="../media/image1.jpe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5.svg"/><Relationship Id="rId5" Type="http://schemas.openxmlformats.org/officeDocument/2006/relationships/image" Target="../media/image20.png"/><Relationship Id="rId15" Type="http://schemas.openxmlformats.org/officeDocument/2006/relationships/image" Target="../media/image17.svg"/><Relationship Id="rId10" Type="http://schemas.openxmlformats.org/officeDocument/2006/relationships/image" Target="../media/image24.png"/><Relationship Id="rId19" Type="http://schemas.openxmlformats.org/officeDocument/2006/relationships/image" Target="../media/image77.svg"/><Relationship Id="rId4" Type="http://schemas.openxmlformats.org/officeDocument/2006/relationships/image" Target="../media/image19.svg"/><Relationship Id="rId9" Type="http://schemas.openxmlformats.org/officeDocument/2006/relationships/image" Target="../media/image82.png"/><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6.png"/><Relationship Id="rId18" Type="http://schemas.openxmlformats.org/officeDocument/2006/relationships/image" Target="../media/image77.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3.svg"/><Relationship Id="rId17" Type="http://schemas.openxmlformats.org/officeDocument/2006/relationships/image" Target="../media/image76.png"/><Relationship Id="rId2" Type="http://schemas.openxmlformats.org/officeDocument/2006/relationships/image" Target="../media/image1.jpeg"/><Relationship Id="rId16" Type="http://schemas.openxmlformats.org/officeDocument/2006/relationships/image" Target="../media/image84.svg"/><Relationship Id="rId20" Type="http://schemas.openxmlformats.org/officeDocument/2006/relationships/image" Target="../media/image86.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2.png"/><Relationship Id="rId5" Type="http://schemas.openxmlformats.org/officeDocument/2006/relationships/image" Target="../media/image20.png"/><Relationship Id="rId15" Type="http://schemas.openxmlformats.org/officeDocument/2006/relationships/image" Target="../media/image83.png"/><Relationship Id="rId10" Type="http://schemas.openxmlformats.org/officeDocument/2006/relationships/image" Target="../media/image25.svg"/><Relationship Id="rId19" Type="http://schemas.openxmlformats.org/officeDocument/2006/relationships/image" Target="../media/image85.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20.png"/><Relationship Id="rId18" Type="http://schemas.openxmlformats.org/officeDocument/2006/relationships/image" Target="../media/image58.svg"/><Relationship Id="rId3" Type="http://schemas.openxmlformats.org/officeDocument/2006/relationships/image" Target="../media/image16.png"/><Relationship Id="rId21" Type="http://schemas.openxmlformats.org/officeDocument/2006/relationships/image" Target="../media/image61.png"/><Relationship Id="rId7" Type="http://schemas.openxmlformats.org/officeDocument/2006/relationships/image" Target="../media/image87.png"/><Relationship Id="rId12" Type="http://schemas.openxmlformats.org/officeDocument/2006/relationships/image" Target="../media/image19.svg"/><Relationship Id="rId17" Type="http://schemas.openxmlformats.org/officeDocument/2006/relationships/image" Target="../media/image57.png"/><Relationship Id="rId2" Type="http://schemas.openxmlformats.org/officeDocument/2006/relationships/image" Target="../media/image1.jpeg"/><Relationship Id="rId16" Type="http://schemas.openxmlformats.org/officeDocument/2006/relationships/image" Target="../media/image92.svg"/><Relationship Id="rId20"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18.png"/><Relationship Id="rId5" Type="http://schemas.openxmlformats.org/officeDocument/2006/relationships/image" Target="../media/image55.png"/><Relationship Id="rId15" Type="http://schemas.openxmlformats.org/officeDocument/2006/relationships/image" Target="../media/image91.png"/><Relationship Id="rId10" Type="http://schemas.openxmlformats.org/officeDocument/2006/relationships/image" Target="../media/image90.svg"/><Relationship Id="rId19" Type="http://schemas.openxmlformats.org/officeDocument/2006/relationships/image" Target="../media/image59.png"/><Relationship Id="rId4" Type="http://schemas.openxmlformats.org/officeDocument/2006/relationships/image" Target="../media/image17.svg"/><Relationship Id="rId9" Type="http://schemas.openxmlformats.org/officeDocument/2006/relationships/image" Target="../media/image89.png"/><Relationship Id="rId14" Type="http://schemas.openxmlformats.org/officeDocument/2006/relationships/image" Target="../media/image21.svg"/><Relationship Id="rId22" Type="http://schemas.openxmlformats.org/officeDocument/2006/relationships/image" Target="../media/image62.svg"/></Relationships>
</file>

<file path=ppt/slides/_rels/slide1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99.png"/><Relationship Id="rId5" Type="http://schemas.openxmlformats.org/officeDocument/2006/relationships/image" Target="../media/image95.png"/><Relationship Id="rId10" Type="http://schemas.openxmlformats.org/officeDocument/2006/relationships/image" Target="../media/image11.svg"/><Relationship Id="rId4" Type="http://schemas.openxmlformats.org/officeDocument/2006/relationships/image" Target="../media/image94.sv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03.png"/><Relationship Id="rId3" Type="http://schemas.openxmlformats.org/officeDocument/2006/relationships/image" Target="../media/image95.png"/><Relationship Id="rId7" Type="http://schemas.openxmlformats.org/officeDocument/2006/relationships/image" Target="../media/image10.png"/><Relationship Id="rId12" Type="http://schemas.openxmlformats.org/officeDocument/2006/relationships/image" Target="../media/image10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1.png"/><Relationship Id="rId5" Type="http://schemas.openxmlformats.org/officeDocument/2006/relationships/image" Target="../media/image97.png"/><Relationship Id="rId10" Type="http://schemas.openxmlformats.org/officeDocument/2006/relationships/image" Target="../media/image100.svg"/><Relationship Id="rId4" Type="http://schemas.openxmlformats.org/officeDocument/2006/relationships/image" Target="../media/image96.svg"/><Relationship Id="rId9" Type="http://schemas.openxmlformats.org/officeDocument/2006/relationships/image" Target="../media/image99.png"/><Relationship Id="rId14" Type="http://schemas.openxmlformats.org/officeDocument/2006/relationships/image" Target="../media/image104.svg"/></Relationships>
</file>

<file path=ppt/slides/_rels/slide1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95.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8.svg"/><Relationship Id="rId5" Type="http://schemas.openxmlformats.org/officeDocument/2006/relationships/image" Target="../media/image97.png"/><Relationship Id="rId10" Type="http://schemas.openxmlformats.org/officeDocument/2006/relationships/image" Target="../media/image100.svg"/><Relationship Id="rId4" Type="http://schemas.openxmlformats.org/officeDocument/2006/relationships/image" Target="../media/image96.svg"/><Relationship Id="rId9" Type="http://schemas.openxmlformats.org/officeDocument/2006/relationships/image" Target="../media/image99.png"/></Relationships>
</file>

<file path=ppt/slides/_rels/slide17.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1.png"/><Relationship Id="rId18" Type="http://schemas.openxmlformats.org/officeDocument/2006/relationships/image" Target="../media/image60.svg"/><Relationship Id="rId3" Type="http://schemas.openxmlformats.org/officeDocument/2006/relationships/image" Target="../media/image16.png"/><Relationship Id="rId7" Type="http://schemas.openxmlformats.org/officeDocument/2006/relationships/image" Target="../media/image87.png"/><Relationship Id="rId12" Type="http://schemas.openxmlformats.org/officeDocument/2006/relationships/image" Target="../media/image21.svg"/><Relationship Id="rId17" Type="http://schemas.openxmlformats.org/officeDocument/2006/relationships/image" Target="../media/image59.png"/><Relationship Id="rId2" Type="http://schemas.openxmlformats.org/officeDocument/2006/relationships/image" Target="../media/image1.jpeg"/><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20.png"/><Relationship Id="rId5" Type="http://schemas.openxmlformats.org/officeDocument/2006/relationships/image" Target="../media/image55.png"/><Relationship Id="rId15" Type="http://schemas.openxmlformats.org/officeDocument/2006/relationships/image" Target="../media/image57.png"/><Relationship Id="rId10" Type="http://schemas.openxmlformats.org/officeDocument/2006/relationships/image" Target="../media/image19.svg"/><Relationship Id="rId19" Type="http://schemas.openxmlformats.org/officeDocument/2006/relationships/image" Target="../media/image61.png"/><Relationship Id="rId4" Type="http://schemas.openxmlformats.org/officeDocument/2006/relationships/image" Target="../media/image17.svg"/><Relationship Id="rId9" Type="http://schemas.openxmlformats.org/officeDocument/2006/relationships/image" Target="../media/image18.png"/><Relationship Id="rId14" Type="http://schemas.openxmlformats.org/officeDocument/2006/relationships/image" Target="../media/image92.svg"/></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59.png"/><Relationship Id="rId5" Type="http://schemas.openxmlformats.org/officeDocument/2006/relationships/image" Target="../media/image18.png"/><Relationship Id="rId10" Type="http://schemas.openxmlformats.org/officeDocument/2006/relationships/image" Target="../media/image58.svg"/><Relationship Id="rId4" Type="http://schemas.openxmlformats.org/officeDocument/2006/relationships/image" Target="../media/image17.svg"/><Relationship Id="rId9" Type="http://schemas.openxmlformats.org/officeDocument/2006/relationships/image" Target="../media/image57.png"/><Relationship Id="rId14" Type="http://schemas.openxmlformats.org/officeDocument/2006/relationships/image" Target="../media/image62.svg"/></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59.png"/><Relationship Id="rId5" Type="http://schemas.openxmlformats.org/officeDocument/2006/relationships/image" Target="../media/image18.png"/><Relationship Id="rId10" Type="http://schemas.openxmlformats.org/officeDocument/2006/relationships/image" Target="../media/image58.svg"/><Relationship Id="rId4" Type="http://schemas.openxmlformats.org/officeDocument/2006/relationships/image" Target="../media/image17.svg"/><Relationship Id="rId9" Type="http://schemas.openxmlformats.org/officeDocument/2006/relationships/image" Target="../media/image57.png"/><Relationship Id="rId14" Type="http://schemas.openxmlformats.org/officeDocument/2006/relationships/image" Target="../media/image62.svg"/></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2.png"/><Relationship Id="rId5" Type="http://schemas.openxmlformats.org/officeDocument/2006/relationships/image" Target="../media/image20.png"/><Relationship Id="rId15" Type="http://schemas.openxmlformats.org/officeDocument/2006/relationships/image" Target="../media/image26.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59.png"/><Relationship Id="rId5" Type="http://schemas.openxmlformats.org/officeDocument/2006/relationships/image" Target="../media/image18.png"/><Relationship Id="rId10" Type="http://schemas.openxmlformats.org/officeDocument/2006/relationships/image" Target="../media/image58.svg"/><Relationship Id="rId4" Type="http://schemas.openxmlformats.org/officeDocument/2006/relationships/image" Target="../media/image17.svg"/><Relationship Id="rId9" Type="http://schemas.openxmlformats.org/officeDocument/2006/relationships/image" Target="../media/image57.png"/><Relationship Id="rId14" Type="http://schemas.openxmlformats.org/officeDocument/2006/relationships/image" Target="../media/image62.svg"/></Relationships>
</file>

<file path=ppt/slides/_rels/slide2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18" Type="http://schemas.openxmlformats.org/officeDocument/2006/relationships/image" Target="../media/image108.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0.svg"/><Relationship Id="rId17" Type="http://schemas.openxmlformats.org/officeDocument/2006/relationships/image" Target="../media/image107.png"/><Relationship Id="rId2" Type="http://schemas.openxmlformats.org/officeDocument/2006/relationships/image" Target="../media/image1.jpeg"/><Relationship Id="rId16" Type="http://schemas.openxmlformats.org/officeDocument/2006/relationships/image" Target="../media/image106.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59.png"/><Relationship Id="rId5" Type="http://schemas.openxmlformats.org/officeDocument/2006/relationships/image" Target="../media/image18.png"/><Relationship Id="rId15" Type="http://schemas.openxmlformats.org/officeDocument/2006/relationships/image" Target="../media/image105.png"/><Relationship Id="rId10" Type="http://schemas.openxmlformats.org/officeDocument/2006/relationships/image" Target="../media/image58.svg"/><Relationship Id="rId4" Type="http://schemas.openxmlformats.org/officeDocument/2006/relationships/image" Target="../media/image17.svg"/><Relationship Id="rId9" Type="http://schemas.openxmlformats.org/officeDocument/2006/relationships/image" Target="../media/image57.png"/><Relationship Id="rId14"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59.png"/><Relationship Id="rId5" Type="http://schemas.openxmlformats.org/officeDocument/2006/relationships/image" Target="../media/image18.png"/><Relationship Id="rId15" Type="http://schemas.openxmlformats.org/officeDocument/2006/relationships/image" Target="../media/image109.png"/><Relationship Id="rId10" Type="http://schemas.openxmlformats.org/officeDocument/2006/relationships/image" Target="../media/image58.svg"/><Relationship Id="rId4" Type="http://schemas.openxmlformats.org/officeDocument/2006/relationships/image" Target="../media/image17.svg"/><Relationship Id="rId9" Type="http://schemas.openxmlformats.org/officeDocument/2006/relationships/image" Target="../media/image57.png"/><Relationship Id="rId14" Type="http://schemas.openxmlformats.org/officeDocument/2006/relationships/image" Target="../media/image62.svg"/></Relationships>
</file>

<file path=ppt/slides/_rels/slide2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0.svg"/><Relationship Id="rId2" Type="http://schemas.openxmlformats.org/officeDocument/2006/relationships/image" Target="../media/image1.jpeg"/><Relationship Id="rId16" Type="http://schemas.openxmlformats.org/officeDocument/2006/relationships/image" Target="../media/image111.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59.png"/><Relationship Id="rId5" Type="http://schemas.openxmlformats.org/officeDocument/2006/relationships/image" Target="../media/image18.png"/><Relationship Id="rId15" Type="http://schemas.openxmlformats.org/officeDocument/2006/relationships/image" Target="../media/image110.png"/><Relationship Id="rId10" Type="http://schemas.openxmlformats.org/officeDocument/2006/relationships/image" Target="../media/image58.svg"/><Relationship Id="rId4" Type="http://schemas.openxmlformats.org/officeDocument/2006/relationships/image" Target="../media/image17.svg"/><Relationship Id="rId9" Type="http://schemas.openxmlformats.org/officeDocument/2006/relationships/image" Target="../media/image57.png"/><Relationship Id="rId14" Type="http://schemas.openxmlformats.org/officeDocument/2006/relationships/image" Target="../media/image62.svg"/></Relationships>
</file>

<file path=ppt/slides/_rels/slide2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59.png"/><Relationship Id="rId5" Type="http://schemas.openxmlformats.org/officeDocument/2006/relationships/image" Target="../media/image18.png"/><Relationship Id="rId15" Type="http://schemas.openxmlformats.org/officeDocument/2006/relationships/image" Target="../media/image112.png"/><Relationship Id="rId10" Type="http://schemas.openxmlformats.org/officeDocument/2006/relationships/image" Target="../media/image58.svg"/><Relationship Id="rId4" Type="http://schemas.openxmlformats.org/officeDocument/2006/relationships/image" Target="../media/image17.svg"/><Relationship Id="rId9" Type="http://schemas.openxmlformats.org/officeDocument/2006/relationships/image" Target="../media/image57.png"/><Relationship Id="rId14" Type="http://schemas.openxmlformats.org/officeDocument/2006/relationships/image" Target="../media/image62.svg"/></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0.svg"/><Relationship Id="rId2" Type="http://schemas.openxmlformats.org/officeDocument/2006/relationships/image" Target="../media/image1.jpeg"/><Relationship Id="rId16" Type="http://schemas.openxmlformats.org/officeDocument/2006/relationships/image" Target="../media/image114.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59.png"/><Relationship Id="rId5" Type="http://schemas.openxmlformats.org/officeDocument/2006/relationships/image" Target="../media/image18.png"/><Relationship Id="rId15" Type="http://schemas.openxmlformats.org/officeDocument/2006/relationships/image" Target="../media/image113.png"/><Relationship Id="rId10" Type="http://schemas.openxmlformats.org/officeDocument/2006/relationships/image" Target="../media/image58.svg"/><Relationship Id="rId4" Type="http://schemas.openxmlformats.org/officeDocument/2006/relationships/image" Target="../media/image17.svg"/><Relationship Id="rId9" Type="http://schemas.openxmlformats.org/officeDocument/2006/relationships/image" Target="../media/image57.png"/><Relationship Id="rId14"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59.png"/><Relationship Id="rId5" Type="http://schemas.openxmlformats.org/officeDocument/2006/relationships/image" Target="../media/image18.png"/><Relationship Id="rId15" Type="http://schemas.openxmlformats.org/officeDocument/2006/relationships/image" Target="../media/image115.png"/><Relationship Id="rId10" Type="http://schemas.openxmlformats.org/officeDocument/2006/relationships/image" Target="../media/image58.svg"/><Relationship Id="rId4" Type="http://schemas.openxmlformats.org/officeDocument/2006/relationships/image" Target="../media/image17.svg"/><Relationship Id="rId9" Type="http://schemas.openxmlformats.org/officeDocument/2006/relationships/image" Target="../media/image57.png"/><Relationship Id="rId14" Type="http://schemas.openxmlformats.org/officeDocument/2006/relationships/image" Target="../media/image62.svg"/></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16.png"/><Relationship Id="rId18" Type="http://schemas.openxmlformats.org/officeDocument/2006/relationships/image" Target="../media/image119.svg"/><Relationship Id="rId3" Type="http://schemas.openxmlformats.org/officeDocument/2006/relationships/image" Target="../media/image20.png"/><Relationship Id="rId7" Type="http://schemas.openxmlformats.org/officeDocument/2006/relationships/image" Target="../media/image78.png"/><Relationship Id="rId12" Type="http://schemas.openxmlformats.org/officeDocument/2006/relationships/image" Target="../media/image81.svg"/><Relationship Id="rId17" Type="http://schemas.openxmlformats.org/officeDocument/2006/relationships/image" Target="../media/image118.png"/><Relationship Id="rId2" Type="http://schemas.openxmlformats.org/officeDocument/2006/relationships/image" Target="../media/image1.jpeg"/><Relationship Id="rId16" Type="http://schemas.openxmlformats.org/officeDocument/2006/relationships/image" Target="../media/image117.svg"/><Relationship Id="rId20" Type="http://schemas.openxmlformats.org/officeDocument/2006/relationships/image" Target="../media/image121.sv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80.png"/><Relationship Id="rId5" Type="http://schemas.openxmlformats.org/officeDocument/2006/relationships/image" Target="../media/image72.png"/><Relationship Id="rId15" Type="http://schemas.openxmlformats.org/officeDocument/2006/relationships/image" Target="../media/image116.png"/><Relationship Id="rId10" Type="http://schemas.openxmlformats.org/officeDocument/2006/relationships/image" Target="../media/image35.svg"/><Relationship Id="rId19" Type="http://schemas.openxmlformats.org/officeDocument/2006/relationships/image" Target="../media/image120.pn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17.svg"/></Relationships>
</file>

<file path=ppt/slides/_rels/slide2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22.png"/><Relationship Id="rId3" Type="http://schemas.openxmlformats.org/officeDocument/2006/relationships/image" Target="../media/image20.png"/><Relationship Id="rId7" Type="http://schemas.openxmlformats.org/officeDocument/2006/relationships/image" Target="../media/image34.png"/><Relationship Id="rId12" Type="http://schemas.openxmlformats.org/officeDocument/2006/relationships/image" Target="../media/image17.svg"/><Relationship Id="rId2" Type="http://schemas.openxmlformats.org/officeDocument/2006/relationships/image" Target="../media/image1.jpeg"/><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6.png"/><Relationship Id="rId5" Type="http://schemas.openxmlformats.org/officeDocument/2006/relationships/image" Target="../media/image78.png"/><Relationship Id="rId15" Type="http://schemas.openxmlformats.org/officeDocument/2006/relationships/image" Target="../media/image124.png"/><Relationship Id="rId10" Type="http://schemas.openxmlformats.org/officeDocument/2006/relationships/image" Target="../media/image81.svg"/><Relationship Id="rId4" Type="http://schemas.openxmlformats.org/officeDocument/2006/relationships/image" Target="../media/image21.svg"/><Relationship Id="rId9" Type="http://schemas.openxmlformats.org/officeDocument/2006/relationships/image" Target="../media/image80.png"/><Relationship Id="rId14" Type="http://schemas.openxmlformats.org/officeDocument/2006/relationships/image" Target="../media/image123.svg"/></Relationships>
</file>

<file path=ppt/slides/_rels/slide2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22.png"/><Relationship Id="rId3" Type="http://schemas.openxmlformats.org/officeDocument/2006/relationships/image" Target="../media/image20.png"/><Relationship Id="rId7" Type="http://schemas.openxmlformats.org/officeDocument/2006/relationships/image" Target="../media/image34.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6.png"/><Relationship Id="rId5" Type="http://schemas.openxmlformats.org/officeDocument/2006/relationships/image" Target="../media/image78.png"/><Relationship Id="rId15" Type="http://schemas.openxmlformats.org/officeDocument/2006/relationships/image" Target="../media/image126.png"/><Relationship Id="rId10" Type="http://schemas.openxmlformats.org/officeDocument/2006/relationships/image" Target="../media/image81.svg"/><Relationship Id="rId4" Type="http://schemas.openxmlformats.org/officeDocument/2006/relationships/image" Target="../media/image21.svg"/><Relationship Id="rId9" Type="http://schemas.openxmlformats.org/officeDocument/2006/relationships/image" Target="../media/image80.png"/><Relationship Id="rId14" Type="http://schemas.openxmlformats.org/officeDocument/2006/relationships/image" Target="../media/image123.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1.svg"/><Relationship Id="rId5" Type="http://schemas.openxmlformats.org/officeDocument/2006/relationships/image" Target="../media/image22.png"/><Relationship Id="rId10"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28.jpeg"/></Relationships>
</file>

<file path=ppt/slides/_rels/slide30.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126.pn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1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122.png"/><Relationship Id="rId5" Type="http://schemas.openxmlformats.org/officeDocument/2006/relationships/image" Target="../media/image34.png"/><Relationship Id="rId10" Type="http://schemas.openxmlformats.org/officeDocument/2006/relationships/image" Target="../media/image17.svg"/><Relationship Id="rId4" Type="http://schemas.openxmlformats.org/officeDocument/2006/relationships/image" Target="../media/image79.svg"/><Relationship Id="rId9"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22.png"/><Relationship Id="rId3" Type="http://schemas.openxmlformats.org/officeDocument/2006/relationships/image" Target="../media/image20.png"/><Relationship Id="rId7" Type="http://schemas.openxmlformats.org/officeDocument/2006/relationships/image" Target="../media/image34.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6.png"/><Relationship Id="rId5" Type="http://schemas.openxmlformats.org/officeDocument/2006/relationships/image" Target="../media/image78.png"/><Relationship Id="rId10" Type="http://schemas.openxmlformats.org/officeDocument/2006/relationships/image" Target="../media/image81.svg"/><Relationship Id="rId4" Type="http://schemas.openxmlformats.org/officeDocument/2006/relationships/image" Target="../media/image21.svg"/><Relationship Id="rId9" Type="http://schemas.openxmlformats.org/officeDocument/2006/relationships/image" Target="../media/image80.png"/><Relationship Id="rId14" Type="http://schemas.openxmlformats.org/officeDocument/2006/relationships/image" Target="../media/image123.svg"/></Relationships>
</file>

<file path=ppt/slides/_rels/slide3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22.png"/><Relationship Id="rId3" Type="http://schemas.openxmlformats.org/officeDocument/2006/relationships/image" Target="../media/image20.png"/><Relationship Id="rId7" Type="http://schemas.openxmlformats.org/officeDocument/2006/relationships/image" Target="../media/image34.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6.png"/><Relationship Id="rId5" Type="http://schemas.openxmlformats.org/officeDocument/2006/relationships/image" Target="../media/image78.png"/><Relationship Id="rId10" Type="http://schemas.openxmlformats.org/officeDocument/2006/relationships/image" Target="../media/image81.svg"/><Relationship Id="rId4" Type="http://schemas.openxmlformats.org/officeDocument/2006/relationships/image" Target="../media/image21.svg"/><Relationship Id="rId9" Type="http://schemas.openxmlformats.org/officeDocument/2006/relationships/image" Target="../media/image80.png"/><Relationship Id="rId14" Type="http://schemas.openxmlformats.org/officeDocument/2006/relationships/image" Target="../media/image123.svg"/></Relationships>
</file>

<file path=ppt/slides/_rels/slide3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22.png"/><Relationship Id="rId3" Type="http://schemas.openxmlformats.org/officeDocument/2006/relationships/image" Target="../media/image20.png"/><Relationship Id="rId7" Type="http://schemas.openxmlformats.org/officeDocument/2006/relationships/image" Target="../media/image34.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6.png"/><Relationship Id="rId5" Type="http://schemas.openxmlformats.org/officeDocument/2006/relationships/image" Target="../media/image78.png"/><Relationship Id="rId10" Type="http://schemas.openxmlformats.org/officeDocument/2006/relationships/image" Target="../media/image81.svg"/><Relationship Id="rId4" Type="http://schemas.openxmlformats.org/officeDocument/2006/relationships/image" Target="../media/image21.svg"/><Relationship Id="rId9" Type="http://schemas.openxmlformats.org/officeDocument/2006/relationships/image" Target="../media/image80.png"/><Relationship Id="rId14" Type="http://schemas.openxmlformats.org/officeDocument/2006/relationships/image" Target="../media/image123.svg"/></Relationships>
</file>

<file path=ppt/slides/_rels/slide3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22.png"/><Relationship Id="rId3" Type="http://schemas.openxmlformats.org/officeDocument/2006/relationships/image" Target="../media/image20.png"/><Relationship Id="rId7" Type="http://schemas.openxmlformats.org/officeDocument/2006/relationships/image" Target="../media/image34.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6.png"/><Relationship Id="rId5" Type="http://schemas.openxmlformats.org/officeDocument/2006/relationships/image" Target="../media/image78.png"/><Relationship Id="rId15" Type="http://schemas.openxmlformats.org/officeDocument/2006/relationships/image" Target="../media/image127.png"/><Relationship Id="rId10" Type="http://schemas.openxmlformats.org/officeDocument/2006/relationships/image" Target="../media/image81.svg"/><Relationship Id="rId4" Type="http://schemas.openxmlformats.org/officeDocument/2006/relationships/image" Target="../media/image21.svg"/><Relationship Id="rId9" Type="http://schemas.openxmlformats.org/officeDocument/2006/relationships/image" Target="../media/image80.png"/><Relationship Id="rId14" Type="http://schemas.openxmlformats.org/officeDocument/2006/relationships/image" Target="../media/image123.svg"/></Relationships>
</file>

<file path=ppt/slides/_rels/slide35.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128.pn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1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122.png"/><Relationship Id="rId5" Type="http://schemas.openxmlformats.org/officeDocument/2006/relationships/image" Target="../media/image34.png"/><Relationship Id="rId10" Type="http://schemas.openxmlformats.org/officeDocument/2006/relationships/image" Target="../media/image17.svg"/><Relationship Id="rId4" Type="http://schemas.openxmlformats.org/officeDocument/2006/relationships/image" Target="../media/image79.svg"/><Relationship Id="rId9" Type="http://schemas.openxmlformats.org/officeDocument/2006/relationships/image" Target="../media/image16.png"/></Relationships>
</file>

<file path=ppt/slides/_rels/slide3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8.png"/><Relationship Id="rId7" Type="http://schemas.openxmlformats.org/officeDocument/2006/relationships/image" Target="../media/image16.png"/><Relationship Id="rId12" Type="http://schemas.openxmlformats.org/officeDocument/2006/relationships/image" Target="../media/image13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31.png"/><Relationship Id="rId5" Type="http://schemas.openxmlformats.org/officeDocument/2006/relationships/image" Target="../media/image80.png"/><Relationship Id="rId10" Type="http://schemas.openxmlformats.org/officeDocument/2006/relationships/image" Target="../media/image130.svg"/><Relationship Id="rId4" Type="http://schemas.openxmlformats.org/officeDocument/2006/relationships/image" Target="../media/image79.svg"/><Relationship Id="rId9" Type="http://schemas.openxmlformats.org/officeDocument/2006/relationships/image" Target="../media/image129.png"/></Relationships>
</file>

<file path=ppt/slides/_rels/slide3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8.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130.svg"/><Relationship Id="rId4" Type="http://schemas.openxmlformats.org/officeDocument/2006/relationships/image" Target="../media/image79.svg"/><Relationship Id="rId9" Type="http://schemas.openxmlformats.org/officeDocument/2006/relationships/image" Target="../media/image129.png"/></Relationships>
</file>

<file path=ppt/slides/_rels/slide3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8.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130.svg"/><Relationship Id="rId4" Type="http://schemas.openxmlformats.org/officeDocument/2006/relationships/image" Target="../media/image79.svg"/><Relationship Id="rId9" Type="http://schemas.openxmlformats.org/officeDocument/2006/relationships/image" Target="../media/image129.png"/></Relationships>
</file>

<file path=ppt/slides/_rels/slide3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8.png"/><Relationship Id="rId7" Type="http://schemas.openxmlformats.org/officeDocument/2006/relationships/image" Target="../media/image16.png"/><Relationship Id="rId12" Type="http://schemas.openxmlformats.org/officeDocument/2006/relationships/image" Target="../media/image13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33.png"/><Relationship Id="rId5" Type="http://schemas.openxmlformats.org/officeDocument/2006/relationships/image" Target="../media/image80.png"/><Relationship Id="rId10" Type="http://schemas.openxmlformats.org/officeDocument/2006/relationships/image" Target="../media/image130.svg"/><Relationship Id="rId4" Type="http://schemas.openxmlformats.org/officeDocument/2006/relationships/image" Target="../media/image79.svg"/><Relationship Id="rId9" Type="http://schemas.openxmlformats.org/officeDocument/2006/relationships/image" Target="../media/image129.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13.svg"/><Relationship Id="rId4" Type="http://schemas.openxmlformats.org/officeDocument/2006/relationships/image" Target="../media/image19.sv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8.png"/><Relationship Id="rId7" Type="http://schemas.openxmlformats.org/officeDocument/2006/relationships/image" Target="../media/image16.png"/><Relationship Id="rId12" Type="http://schemas.openxmlformats.org/officeDocument/2006/relationships/image" Target="../media/image1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35.png"/><Relationship Id="rId5" Type="http://schemas.openxmlformats.org/officeDocument/2006/relationships/image" Target="../media/image80.png"/><Relationship Id="rId10" Type="http://schemas.openxmlformats.org/officeDocument/2006/relationships/image" Target="../media/image130.svg"/><Relationship Id="rId4" Type="http://schemas.openxmlformats.org/officeDocument/2006/relationships/image" Target="../media/image79.svg"/><Relationship Id="rId9" Type="http://schemas.openxmlformats.org/officeDocument/2006/relationships/image" Target="../media/image129.png"/></Relationships>
</file>

<file path=ppt/slides/_rels/slide4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8.png"/><Relationship Id="rId7" Type="http://schemas.openxmlformats.org/officeDocument/2006/relationships/image" Target="../media/image16.png"/><Relationship Id="rId12" Type="http://schemas.openxmlformats.org/officeDocument/2006/relationships/image" Target="../media/image1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37.png"/><Relationship Id="rId5" Type="http://schemas.openxmlformats.org/officeDocument/2006/relationships/image" Target="../media/image80.png"/><Relationship Id="rId10" Type="http://schemas.openxmlformats.org/officeDocument/2006/relationships/image" Target="../media/image130.svg"/><Relationship Id="rId4" Type="http://schemas.openxmlformats.org/officeDocument/2006/relationships/image" Target="../media/image79.svg"/><Relationship Id="rId9" Type="http://schemas.openxmlformats.org/officeDocument/2006/relationships/image" Target="../media/image129.png"/></Relationships>
</file>

<file path=ppt/slides/_rels/slide4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8.png"/><Relationship Id="rId7" Type="http://schemas.openxmlformats.org/officeDocument/2006/relationships/image" Target="../media/image16.png"/><Relationship Id="rId12" Type="http://schemas.openxmlformats.org/officeDocument/2006/relationships/image" Target="../media/image14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39.png"/><Relationship Id="rId5" Type="http://schemas.openxmlformats.org/officeDocument/2006/relationships/image" Target="../media/image80.png"/><Relationship Id="rId10" Type="http://schemas.openxmlformats.org/officeDocument/2006/relationships/image" Target="../media/image130.svg"/><Relationship Id="rId4" Type="http://schemas.openxmlformats.org/officeDocument/2006/relationships/image" Target="../media/image79.svg"/><Relationship Id="rId9" Type="http://schemas.openxmlformats.org/officeDocument/2006/relationships/image" Target="../media/image129.png"/></Relationships>
</file>

<file path=ppt/slides/_rels/slide4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8.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130.svg"/><Relationship Id="rId4" Type="http://schemas.openxmlformats.org/officeDocument/2006/relationships/image" Target="../media/image79.svg"/><Relationship Id="rId9" Type="http://schemas.openxmlformats.org/officeDocument/2006/relationships/image" Target="../media/image129.png"/></Relationships>
</file>

<file path=ppt/slides/_rels/slide4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8.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41.png"/><Relationship Id="rId5" Type="http://schemas.openxmlformats.org/officeDocument/2006/relationships/image" Target="../media/image80.png"/><Relationship Id="rId10" Type="http://schemas.openxmlformats.org/officeDocument/2006/relationships/image" Target="../media/image130.svg"/><Relationship Id="rId4" Type="http://schemas.openxmlformats.org/officeDocument/2006/relationships/image" Target="../media/image79.svg"/><Relationship Id="rId9" Type="http://schemas.openxmlformats.org/officeDocument/2006/relationships/image" Target="../media/image129.png"/></Relationships>
</file>

<file path=ppt/slides/_rels/slide4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8.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130.svg"/><Relationship Id="rId4" Type="http://schemas.openxmlformats.org/officeDocument/2006/relationships/image" Target="../media/image79.svg"/><Relationship Id="rId9" Type="http://schemas.openxmlformats.org/officeDocument/2006/relationships/image" Target="../media/image129.png"/></Relationships>
</file>

<file path=ppt/slides/_rels/slide4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8.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42.png"/><Relationship Id="rId5" Type="http://schemas.openxmlformats.org/officeDocument/2006/relationships/image" Target="../media/image80.png"/><Relationship Id="rId10" Type="http://schemas.openxmlformats.org/officeDocument/2006/relationships/image" Target="../media/image130.svg"/><Relationship Id="rId4" Type="http://schemas.openxmlformats.org/officeDocument/2006/relationships/image" Target="../media/image79.svg"/><Relationship Id="rId9" Type="http://schemas.openxmlformats.org/officeDocument/2006/relationships/image" Target="../media/image129.png"/></Relationships>
</file>

<file path=ppt/slides/_rels/slide4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8.png"/><Relationship Id="rId7" Type="http://schemas.openxmlformats.org/officeDocument/2006/relationships/image" Target="../media/image16.png"/><Relationship Id="rId12" Type="http://schemas.openxmlformats.org/officeDocument/2006/relationships/image" Target="../media/image14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45.png"/><Relationship Id="rId5" Type="http://schemas.openxmlformats.org/officeDocument/2006/relationships/image" Target="../media/image80.png"/><Relationship Id="rId10" Type="http://schemas.openxmlformats.org/officeDocument/2006/relationships/image" Target="../media/image144.svg"/><Relationship Id="rId4" Type="http://schemas.openxmlformats.org/officeDocument/2006/relationships/image" Target="../media/image79.svg"/><Relationship Id="rId9" Type="http://schemas.openxmlformats.org/officeDocument/2006/relationships/image" Target="../media/image143.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4.png"/><Relationship Id="rId3" Type="http://schemas.openxmlformats.org/officeDocument/2006/relationships/image" Target="../media/image3.svg"/><Relationship Id="rId7" Type="http://schemas.openxmlformats.org/officeDocument/2006/relationships/image" Target="../media/image18.png"/><Relationship Id="rId12" Type="http://schemas.openxmlformats.org/officeDocument/2006/relationships/image" Target="../media/image11.svg"/><Relationship Id="rId2" Type="http://schemas.openxmlformats.org/officeDocument/2006/relationships/image" Target="../media/image2.png"/><Relationship Id="rId16"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10.png"/><Relationship Id="rId5" Type="http://schemas.openxmlformats.org/officeDocument/2006/relationships/image" Target="../media/image30.svg"/><Relationship Id="rId15" Type="http://schemas.openxmlformats.org/officeDocument/2006/relationships/image" Target="../media/image36.png"/><Relationship Id="rId10" Type="http://schemas.openxmlformats.org/officeDocument/2006/relationships/image" Target="../media/image33.svg"/><Relationship Id="rId4" Type="http://schemas.openxmlformats.org/officeDocument/2006/relationships/image" Target="../media/image29.png"/><Relationship Id="rId9" Type="http://schemas.openxmlformats.org/officeDocument/2006/relationships/image" Target="../media/image32.png"/><Relationship Id="rId14"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8.png"/><Relationship Id="rId21" Type="http://schemas.openxmlformats.org/officeDocument/2006/relationships/image" Target="../media/image9.svg"/><Relationship Id="rId7" Type="http://schemas.openxmlformats.org/officeDocument/2006/relationships/image" Target="../media/image16.png"/><Relationship Id="rId12" Type="http://schemas.openxmlformats.org/officeDocument/2006/relationships/image" Target="../media/image45.svg"/><Relationship Id="rId17" Type="http://schemas.openxmlformats.org/officeDocument/2006/relationships/image" Target="../media/image50.svg"/><Relationship Id="rId2" Type="http://schemas.openxmlformats.org/officeDocument/2006/relationships/image" Target="../media/image1.jpeg"/><Relationship Id="rId16" Type="http://schemas.openxmlformats.org/officeDocument/2006/relationships/image" Target="../media/image49.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image" Target="../media/image48.svg"/><Relationship Id="rId23" Type="http://schemas.openxmlformats.org/officeDocument/2006/relationships/image" Target="../media/image54.svg"/><Relationship Id="rId10" Type="http://schemas.openxmlformats.org/officeDocument/2006/relationships/image" Target="../media/image43.svg"/><Relationship Id="rId19" Type="http://schemas.openxmlformats.org/officeDocument/2006/relationships/image" Target="../media/image52.svg"/><Relationship Id="rId4" Type="http://schemas.openxmlformats.org/officeDocument/2006/relationships/image" Target="../media/image39.sv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3.png"/><Relationship Id="rId10" Type="http://schemas.openxmlformats.org/officeDocument/2006/relationships/image" Target="../media/image58.svg"/><Relationship Id="rId4" Type="http://schemas.openxmlformats.org/officeDocument/2006/relationships/image" Target="../media/image17.svg"/><Relationship Id="rId9" Type="http://schemas.openxmlformats.org/officeDocument/2006/relationships/image" Target="../media/image57.png"/><Relationship Id="rId14" Type="http://schemas.openxmlformats.org/officeDocument/2006/relationships/image" Target="../media/image62.svg"/></Relationships>
</file>

<file path=ppt/slides/_rels/slide8.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4.png"/><Relationship Id="rId3" Type="http://schemas.openxmlformats.org/officeDocument/2006/relationships/image" Target="../media/image16.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61.png"/><Relationship Id="rId5" Type="http://schemas.openxmlformats.org/officeDocument/2006/relationships/image" Target="../media/image18.png"/><Relationship Id="rId10" Type="http://schemas.openxmlformats.org/officeDocument/2006/relationships/image" Target="../media/image60.svg"/><Relationship Id="rId4" Type="http://schemas.openxmlformats.org/officeDocument/2006/relationships/image" Target="../media/image17.svg"/><Relationship Id="rId9" Type="http://schemas.openxmlformats.org/officeDocument/2006/relationships/image" Target="../media/image59.png"/><Relationship Id="rId14" Type="http://schemas.openxmlformats.org/officeDocument/2006/relationships/image" Target="../media/image65.svg"/></Relationships>
</file>

<file path=ppt/slides/_rels/slide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6.png"/><Relationship Id="rId3" Type="http://schemas.openxmlformats.org/officeDocument/2006/relationships/image" Target="../media/image16.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61.png"/><Relationship Id="rId5" Type="http://schemas.openxmlformats.org/officeDocument/2006/relationships/image" Target="../media/image18.png"/><Relationship Id="rId10" Type="http://schemas.openxmlformats.org/officeDocument/2006/relationships/image" Target="../media/image60.svg"/><Relationship Id="rId4" Type="http://schemas.openxmlformats.org/officeDocument/2006/relationships/image" Target="../media/image17.svg"/><Relationship Id="rId9" Type="http://schemas.openxmlformats.org/officeDocument/2006/relationships/image" Target="../media/image59.png"/><Relationship Id="rId14" Type="http://schemas.openxmlformats.org/officeDocument/2006/relationships/image" Target="../media/image6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3363251" y="8887975"/>
            <a:ext cx="2761039" cy="1094841"/>
            <a:chOff x="0" y="0"/>
            <a:chExt cx="701657" cy="278230"/>
          </a:xfrm>
        </p:grpSpPr>
        <p:sp>
          <p:nvSpPr>
            <p:cNvPr id="4" name="Freeform 4"/>
            <p:cNvSpPr/>
            <p:nvPr/>
          </p:nvSpPr>
          <p:spPr>
            <a:xfrm>
              <a:off x="0" y="0"/>
              <a:ext cx="701657" cy="278230"/>
            </a:xfrm>
            <a:custGeom>
              <a:avLst/>
              <a:gdLst/>
              <a:ahLst/>
              <a:cxnLst/>
              <a:rect l="l" t="t" r="r" b="b"/>
              <a:pathLst>
                <a:path w="701657" h="278230">
                  <a:moveTo>
                    <a:pt x="350829" y="0"/>
                  </a:moveTo>
                  <a:cubicBezTo>
                    <a:pt x="157071" y="0"/>
                    <a:pt x="0" y="62284"/>
                    <a:pt x="0" y="139115"/>
                  </a:cubicBezTo>
                  <a:cubicBezTo>
                    <a:pt x="0" y="215946"/>
                    <a:pt x="157071" y="278230"/>
                    <a:pt x="350829" y="278230"/>
                  </a:cubicBezTo>
                  <a:cubicBezTo>
                    <a:pt x="544586" y="278230"/>
                    <a:pt x="701657" y="215946"/>
                    <a:pt x="701657" y="139115"/>
                  </a:cubicBezTo>
                  <a:cubicBezTo>
                    <a:pt x="701657" y="62284"/>
                    <a:pt x="544586" y="0"/>
                    <a:pt x="350829" y="0"/>
                  </a:cubicBezTo>
                  <a:close/>
                </a:path>
              </a:pathLst>
            </a:custGeom>
            <a:solidFill>
              <a:srgbClr val="000000">
                <a:alpha val="4706"/>
              </a:srgbClr>
            </a:solidFill>
          </p:spPr>
        </p:sp>
        <p:sp>
          <p:nvSpPr>
            <p:cNvPr id="5" name="TextBox 5"/>
            <p:cNvSpPr txBox="1"/>
            <p:nvPr/>
          </p:nvSpPr>
          <p:spPr>
            <a:xfrm>
              <a:off x="65780" y="-31066"/>
              <a:ext cx="570097" cy="28321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83231">
            <a:off x="1302603" y="889210"/>
            <a:ext cx="3675923" cy="3675923"/>
          </a:xfrm>
          <a:custGeom>
            <a:avLst/>
            <a:gdLst/>
            <a:ahLst/>
            <a:cxnLst/>
            <a:rect l="l" t="t" r="r" b="b"/>
            <a:pathLst>
              <a:path w="3675923" h="3675923">
                <a:moveTo>
                  <a:pt x="0" y="0"/>
                </a:moveTo>
                <a:lnTo>
                  <a:pt x="3675923" y="0"/>
                </a:lnTo>
                <a:lnTo>
                  <a:pt x="3675923" y="3675923"/>
                </a:lnTo>
                <a:lnTo>
                  <a:pt x="0" y="3675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2347255" y="784378"/>
            <a:ext cx="12999409" cy="8254624"/>
          </a:xfrm>
          <a:custGeom>
            <a:avLst/>
            <a:gdLst/>
            <a:ahLst/>
            <a:cxnLst/>
            <a:rect l="l" t="t" r="r" b="b"/>
            <a:pathLst>
              <a:path w="12999409" h="8254624">
                <a:moveTo>
                  <a:pt x="0" y="0"/>
                </a:moveTo>
                <a:lnTo>
                  <a:pt x="12999408" y="0"/>
                </a:lnTo>
                <a:lnTo>
                  <a:pt x="12999408" y="8254625"/>
                </a:lnTo>
                <a:lnTo>
                  <a:pt x="0" y="82546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181454">
            <a:off x="5874287" y="7743930"/>
            <a:ext cx="8495637" cy="1858421"/>
          </a:xfrm>
          <a:custGeom>
            <a:avLst/>
            <a:gdLst/>
            <a:ahLst/>
            <a:cxnLst/>
            <a:rect l="l" t="t" r="r" b="b"/>
            <a:pathLst>
              <a:path w="8495637" h="1858421">
                <a:moveTo>
                  <a:pt x="0" y="0"/>
                </a:moveTo>
                <a:lnTo>
                  <a:pt x="8495637" y="0"/>
                </a:lnTo>
                <a:lnTo>
                  <a:pt x="8495637" y="1858420"/>
                </a:lnTo>
                <a:lnTo>
                  <a:pt x="0" y="18584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3280886" y="2291545"/>
            <a:ext cx="11132145" cy="3825972"/>
          </a:xfrm>
          <a:prstGeom prst="rect">
            <a:avLst/>
          </a:prstGeom>
        </p:spPr>
        <p:txBody>
          <a:bodyPr lIns="0" tIns="0" rIns="0" bIns="0" rtlCol="0" anchor="t">
            <a:spAutoFit/>
          </a:bodyPr>
          <a:lstStyle/>
          <a:p>
            <a:pPr algn="ctr">
              <a:lnSpc>
                <a:spcPts val="15394"/>
              </a:lnSpc>
              <a:spcBef>
                <a:spcPct val="0"/>
              </a:spcBef>
            </a:pPr>
            <a:r>
              <a:rPr lang="en-US" sz="10996">
                <a:solidFill>
                  <a:srgbClr val="FFFFFF"/>
                </a:solidFill>
                <a:latin typeface="Blueberry"/>
              </a:rPr>
              <a:t>NURSING ASSESMENT</a:t>
            </a:r>
          </a:p>
        </p:txBody>
      </p:sp>
      <p:sp>
        <p:nvSpPr>
          <p:cNvPr id="10" name="Freeform 10"/>
          <p:cNvSpPr/>
          <p:nvPr/>
        </p:nvSpPr>
        <p:spPr>
          <a:xfrm rot="961343">
            <a:off x="16962758" y="7136607"/>
            <a:ext cx="2428370" cy="2428370"/>
          </a:xfrm>
          <a:custGeom>
            <a:avLst/>
            <a:gdLst/>
            <a:ahLst/>
            <a:cxnLst/>
            <a:rect l="l" t="t" r="r" b="b"/>
            <a:pathLst>
              <a:path w="2428370" h="2428370">
                <a:moveTo>
                  <a:pt x="0" y="0"/>
                </a:moveTo>
                <a:lnTo>
                  <a:pt x="2428370" y="0"/>
                </a:lnTo>
                <a:lnTo>
                  <a:pt x="2428370" y="2428370"/>
                </a:lnTo>
                <a:lnTo>
                  <a:pt x="0" y="24283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2700000">
            <a:off x="3676064" y="2928580"/>
            <a:ext cx="1202343" cy="975401"/>
          </a:xfrm>
          <a:custGeom>
            <a:avLst/>
            <a:gdLst/>
            <a:ahLst/>
            <a:cxnLst/>
            <a:rect l="l" t="t" r="r" b="b"/>
            <a:pathLst>
              <a:path w="1202343" h="975401">
                <a:moveTo>
                  <a:pt x="0" y="0"/>
                </a:moveTo>
                <a:lnTo>
                  <a:pt x="1202343" y="0"/>
                </a:lnTo>
                <a:lnTo>
                  <a:pt x="1202343" y="975401"/>
                </a:lnTo>
                <a:lnTo>
                  <a:pt x="0" y="9754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609520">
            <a:off x="12920341" y="-2213066"/>
            <a:ext cx="2985381" cy="4125527"/>
          </a:xfrm>
          <a:custGeom>
            <a:avLst/>
            <a:gdLst/>
            <a:ahLst/>
            <a:cxnLst/>
            <a:rect l="l" t="t" r="r" b="b"/>
            <a:pathLst>
              <a:path w="2985381" h="4125527">
                <a:moveTo>
                  <a:pt x="0" y="0"/>
                </a:moveTo>
                <a:lnTo>
                  <a:pt x="2985381" y="0"/>
                </a:lnTo>
                <a:lnTo>
                  <a:pt x="2985381" y="4125527"/>
                </a:lnTo>
                <a:lnTo>
                  <a:pt x="0" y="41255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591977" y="7838951"/>
            <a:ext cx="2939232" cy="4061753"/>
          </a:xfrm>
          <a:custGeom>
            <a:avLst/>
            <a:gdLst/>
            <a:ahLst/>
            <a:cxnLst/>
            <a:rect l="l" t="t" r="r" b="b"/>
            <a:pathLst>
              <a:path w="2939232" h="4061753">
                <a:moveTo>
                  <a:pt x="0" y="0"/>
                </a:moveTo>
                <a:lnTo>
                  <a:pt x="2939232" y="0"/>
                </a:lnTo>
                <a:lnTo>
                  <a:pt x="2939232" y="4061754"/>
                </a:lnTo>
                <a:lnTo>
                  <a:pt x="0" y="40617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rot="1389761">
            <a:off x="903115" y="6456767"/>
            <a:ext cx="911814" cy="922189"/>
          </a:xfrm>
          <a:custGeom>
            <a:avLst/>
            <a:gdLst/>
            <a:ahLst/>
            <a:cxnLst/>
            <a:rect l="l" t="t" r="r" b="b"/>
            <a:pathLst>
              <a:path w="911814" h="922189">
                <a:moveTo>
                  <a:pt x="0" y="0"/>
                </a:moveTo>
                <a:lnTo>
                  <a:pt x="911814" y="0"/>
                </a:lnTo>
                <a:lnTo>
                  <a:pt x="911814" y="922189"/>
                </a:lnTo>
                <a:lnTo>
                  <a:pt x="0" y="9221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6319696" y="-1533953"/>
            <a:ext cx="3714494" cy="3677349"/>
          </a:xfrm>
          <a:custGeom>
            <a:avLst/>
            <a:gdLst/>
            <a:ahLst/>
            <a:cxnLst/>
            <a:rect l="l" t="t" r="r" b="b"/>
            <a:pathLst>
              <a:path w="3714494" h="3677349">
                <a:moveTo>
                  <a:pt x="0" y="0"/>
                </a:moveTo>
                <a:lnTo>
                  <a:pt x="3714494" y="0"/>
                </a:lnTo>
                <a:lnTo>
                  <a:pt x="3714494" y="3677349"/>
                </a:lnTo>
                <a:lnTo>
                  <a:pt x="0" y="367734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Freeform 16"/>
          <p:cNvSpPr/>
          <p:nvPr/>
        </p:nvSpPr>
        <p:spPr>
          <a:xfrm rot="-4686742">
            <a:off x="7300023" y="9375181"/>
            <a:ext cx="3687954" cy="3651074"/>
          </a:xfrm>
          <a:custGeom>
            <a:avLst/>
            <a:gdLst/>
            <a:ahLst/>
            <a:cxnLst/>
            <a:rect l="l" t="t" r="r" b="b"/>
            <a:pathLst>
              <a:path w="3687954" h="3651074">
                <a:moveTo>
                  <a:pt x="0" y="0"/>
                </a:moveTo>
                <a:lnTo>
                  <a:pt x="3687954" y="0"/>
                </a:lnTo>
                <a:lnTo>
                  <a:pt x="3687954" y="3651074"/>
                </a:lnTo>
                <a:lnTo>
                  <a:pt x="0" y="365107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7" name="TextBox 17"/>
          <p:cNvSpPr txBox="1"/>
          <p:nvPr/>
        </p:nvSpPr>
        <p:spPr>
          <a:xfrm>
            <a:off x="5948474" y="7972735"/>
            <a:ext cx="8347263" cy="1353185"/>
          </a:xfrm>
          <a:prstGeom prst="rect">
            <a:avLst/>
          </a:prstGeom>
        </p:spPr>
        <p:txBody>
          <a:bodyPr lIns="0" tIns="0" rIns="0" bIns="0" rtlCol="0" anchor="t">
            <a:spAutoFit/>
          </a:bodyPr>
          <a:lstStyle/>
          <a:p>
            <a:pPr algn="ctr">
              <a:lnSpc>
                <a:spcPts val="3640"/>
              </a:lnSpc>
            </a:pPr>
            <a:r>
              <a:rPr lang="en-US" sz="2600">
                <a:solidFill>
                  <a:srgbClr val="FFFFFF"/>
                </a:solidFill>
                <a:latin typeface="Nunito Bold"/>
              </a:rPr>
              <a:t>Maria Putri Sari Utami, M.Kep</a:t>
            </a:r>
          </a:p>
          <a:p>
            <a:pPr algn="ctr">
              <a:lnSpc>
                <a:spcPts val="3640"/>
              </a:lnSpc>
            </a:pPr>
            <a:r>
              <a:rPr lang="en-US" sz="2600">
                <a:solidFill>
                  <a:srgbClr val="FFFFFF"/>
                </a:solidFill>
                <a:latin typeface="Nunito Bold"/>
              </a:rPr>
              <a:t>METODELOGI KEPERAWATAN</a:t>
            </a:r>
          </a:p>
          <a:p>
            <a:pPr algn="ctr">
              <a:lnSpc>
                <a:spcPts val="3640"/>
              </a:lnSpc>
              <a:spcBef>
                <a:spcPct val="0"/>
              </a:spcBef>
            </a:pPr>
            <a:r>
              <a:rPr lang="en-US" sz="2600">
                <a:solidFill>
                  <a:srgbClr val="FFFFFF"/>
                </a:solidFill>
                <a:latin typeface="Nunito Bold"/>
              </a:rPr>
              <a:t>STIKES NOTOKUSUMO YOGYAKARTA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5282497" flipV="1">
            <a:off x="11657700" y="4038706"/>
            <a:ext cx="3523706" cy="6377748"/>
          </a:xfrm>
          <a:custGeom>
            <a:avLst/>
            <a:gdLst/>
            <a:ahLst/>
            <a:cxnLst/>
            <a:rect l="l" t="t" r="r" b="b"/>
            <a:pathLst>
              <a:path w="3523706" h="6377748">
                <a:moveTo>
                  <a:pt x="0" y="6377748"/>
                </a:moveTo>
                <a:lnTo>
                  <a:pt x="3523706" y="6377748"/>
                </a:lnTo>
                <a:lnTo>
                  <a:pt x="3523706" y="0"/>
                </a:lnTo>
                <a:lnTo>
                  <a:pt x="0" y="0"/>
                </a:lnTo>
                <a:lnTo>
                  <a:pt x="0" y="6377748"/>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995738" flipH="1">
            <a:off x="15875686" y="3670659"/>
            <a:ext cx="2868659" cy="2351105"/>
          </a:xfrm>
          <a:custGeom>
            <a:avLst/>
            <a:gdLst/>
            <a:ahLst/>
            <a:cxnLst/>
            <a:rect l="l" t="t" r="r" b="b"/>
            <a:pathLst>
              <a:path w="2868659" h="2351105">
                <a:moveTo>
                  <a:pt x="2868659" y="0"/>
                </a:moveTo>
                <a:lnTo>
                  <a:pt x="0" y="0"/>
                </a:lnTo>
                <a:lnTo>
                  <a:pt x="0" y="2351105"/>
                </a:lnTo>
                <a:lnTo>
                  <a:pt x="2868659" y="2351105"/>
                </a:lnTo>
                <a:lnTo>
                  <a:pt x="286865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72454">
            <a:off x="-2803790" y="-838487"/>
            <a:ext cx="9866776" cy="12275927"/>
          </a:xfrm>
          <a:custGeom>
            <a:avLst/>
            <a:gdLst/>
            <a:ahLst/>
            <a:cxnLst/>
            <a:rect l="l" t="t" r="r" b="b"/>
            <a:pathLst>
              <a:path w="9866776" h="12275927">
                <a:moveTo>
                  <a:pt x="0" y="0"/>
                </a:moveTo>
                <a:lnTo>
                  <a:pt x="9866776" y="0"/>
                </a:lnTo>
                <a:lnTo>
                  <a:pt x="9866776" y="12275927"/>
                </a:lnTo>
                <a:lnTo>
                  <a:pt x="0" y="122759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4247770">
            <a:off x="14042258" y="9453980"/>
            <a:ext cx="2729489" cy="2456540"/>
          </a:xfrm>
          <a:custGeom>
            <a:avLst/>
            <a:gdLst/>
            <a:ahLst/>
            <a:cxnLst/>
            <a:rect l="l" t="t" r="r" b="b"/>
            <a:pathLst>
              <a:path w="2729489" h="2456540">
                <a:moveTo>
                  <a:pt x="0" y="0"/>
                </a:moveTo>
                <a:lnTo>
                  <a:pt x="2729489" y="0"/>
                </a:lnTo>
                <a:lnTo>
                  <a:pt x="2729489" y="2456540"/>
                </a:lnTo>
                <a:lnTo>
                  <a:pt x="0" y="24565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5400000">
            <a:off x="9406669" y="-94991"/>
            <a:ext cx="3523706" cy="6377748"/>
          </a:xfrm>
          <a:custGeom>
            <a:avLst/>
            <a:gdLst/>
            <a:ahLst/>
            <a:cxnLst/>
            <a:rect l="l" t="t" r="r" b="b"/>
            <a:pathLst>
              <a:path w="3523706" h="6377748">
                <a:moveTo>
                  <a:pt x="0" y="0"/>
                </a:moveTo>
                <a:lnTo>
                  <a:pt x="3523705" y="0"/>
                </a:lnTo>
                <a:lnTo>
                  <a:pt x="3523705" y="6377748"/>
                </a:lnTo>
                <a:lnTo>
                  <a:pt x="0" y="6377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1415855" y="3505281"/>
            <a:ext cx="4097205" cy="3630528"/>
          </a:xfrm>
          <a:prstGeom prst="rect">
            <a:avLst/>
          </a:prstGeom>
        </p:spPr>
        <p:txBody>
          <a:bodyPr lIns="0" tIns="0" rIns="0" bIns="0" rtlCol="0" anchor="t">
            <a:spAutoFit/>
          </a:bodyPr>
          <a:lstStyle/>
          <a:p>
            <a:pPr marL="0" lvl="0" indent="0" algn="l">
              <a:lnSpc>
                <a:spcPts val="14617"/>
              </a:lnSpc>
              <a:spcBef>
                <a:spcPct val="0"/>
              </a:spcBef>
            </a:pPr>
            <a:r>
              <a:rPr lang="en-US" sz="10440">
                <a:solidFill>
                  <a:srgbClr val="FFFFFF"/>
                </a:solidFill>
                <a:latin typeface="Blueberry"/>
              </a:rPr>
              <a:t>Jenis Data</a:t>
            </a:r>
          </a:p>
        </p:txBody>
      </p:sp>
      <p:sp>
        <p:nvSpPr>
          <p:cNvPr id="9" name="Freeform 9"/>
          <p:cNvSpPr/>
          <p:nvPr/>
        </p:nvSpPr>
        <p:spPr>
          <a:xfrm>
            <a:off x="7777361" y="7851045"/>
            <a:ext cx="1313525" cy="1138388"/>
          </a:xfrm>
          <a:custGeom>
            <a:avLst/>
            <a:gdLst/>
            <a:ahLst/>
            <a:cxnLst/>
            <a:rect l="l" t="t" r="r" b="b"/>
            <a:pathLst>
              <a:path w="1313525" h="1138388">
                <a:moveTo>
                  <a:pt x="0" y="0"/>
                </a:moveTo>
                <a:lnTo>
                  <a:pt x="1313525" y="0"/>
                </a:lnTo>
                <a:lnTo>
                  <a:pt x="1313525" y="1138388"/>
                </a:lnTo>
                <a:lnTo>
                  <a:pt x="0" y="11383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930754">
            <a:off x="15595454" y="874229"/>
            <a:ext cx="1161402" cy="1451753"/>
          </a:xfrm>
          <a:custGeom>
            <a:avLst/>
            <a:gdLst/>
            <a:ahLst/>
            <a:cxnLst/>
            <a:rect l="l" t="t" r="r" b="b"/>
            <a:pathLst>
              <a:path w="1161402" h="1451753">
                <a:moveTo>
                  <a:pt x="0" y="0"/>
                </a:moveTo>
                <a:lnTo>
                  <a:pt x="1161402" y="0"/>
                </a:lnTo>
                <a:lnTo>
                  <a:pt x="1161402" y="1451753"/>
                </a:lnTo>
                <a:lnTo>
                  <a:pt x="0" y="14517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3" name="Freeform 13"/>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TextBox 14"/>
          <p:cNvSpPr txBox="1"/>
          <p:nvPr/>
        </p:nvSpPr>
        <p:spPr>
          <a:xfrm>
            <a:off x="8768927" y="2522383"/>
            <a:ext cx="3930082" cy="1028700"/>
          </a:xfrm>
          <a:prstGeom prst="rect">
            <a:avLst/>
          </a:prstGeom>
        </p:spPr>
        <p:txBody>
          <a:bodyPr lIns="0" tIns="0" rIns="0" bIns="0" rtlCol="0" anchor="t">
            <a:spAutoFit/>
          </a:bodyPr>
          <a:lstStyle/>
          <a:p>
            <a:pPr marL="0" lvl="0" indent="0" algn="r">
              <a:lnSpc>
                <a:spcPts val="8400"/>
              </a:lnSpc>
              <a:spcBef>
                <a:spcPct val="0"/>
              </a:spcBef>
            </a:pPr>
            <a:r>
              <a:rPr lang="en-US" sz="6000">
                <a:solidFill>
                  <a:srgbClr val="FFFFFF"/>
                </a:solidFill>
                <a:latin typeface="Blueberry"/>
              </a:rPr>
              <a:t>Subyektif</a:t>
            </a:r>
          </a:p>
        </p:txBody>
      </p:sp>
      <p:sp>
        <p:nvSpPr>
          <p:cNvPr id="15" name="TextBox 15"/>
          <p:cNvSpPr txBox="1"/>
          <p:nvPr/>
        </p:nvSpPr>
        <p:spPr>
          <a:xfrm>
            <a:off x="12524498" y="6656080"/>
            <a:ext cx="3651658" cy="1028700"/>
          </a:xfrm>
          <a:prstGeom prst="rect">
            <a:avLst/>
          </a:prstGeom>
        </p:spPr>
        <p:txBody>
          <a:bodyPr lIns="0" tIns="0" rIns="0" bIns="0" rtlCol="0" anchor="t">
            <a:spAutoFit/>
          </a:bodyPr>
          <a:lstStyle/>
          <a:p>
            <a:pPr marL="0" lvl="0" indent="0" algn="l">
              <a:lnSpc>
                <a:spcPts val="8400"/>
              </a:lnSpc>
              <a:spcBef>
                <a:spcPct val="0"/>
              </a:spcBef>
            </a:pPr>
            <a:r>
              <a:rPr lang="en-US" sz="6000">
                <a:solidFill>
                  <a:srgbClr val="FFFFFF"/>
                </a:solidFill>
                <a:latin typeface="Blueberry"/>
              </a:rPr>
              <a:t>Objektif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2014631">
            <a:off x="16358944" y="833214"/>
            <a:ext cx="1015440" cy="1026994"/>
          </a:xfrm>
          <a:custGeom>
            <a:avLst/>
            <a:gdLst/>
            <a:ahLst/>
            <a:cxnLst/>
            <a:rect l="l" t="t" r="r" b="b"/>
            <a:pathLst>
              <a:path w="1015440" h="1026994">
                <a:moveTo>
                  <a:pt x="0" y="0"/>
                </a:moveTo>
                <a:lnTo>
                  <a:pt x="1015440" y="0"/>
                </a:lnTo>
                <a:lnTo>
                  <a:pt x="1015440" y="1026993"/>
                </a:lnTo>
                <a:lnTo>
                  <a:pt x="0" y="10269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0797480" y="-168289"/>
            <a:ext cx="3246016" cy="2660381"/>
          </a:xfrm>
          <a:custGeom>
            <a:avLst/>
            <a:gdLst/>
            <a:ahLst/>
            <a:cxnLst/>
            <a:rect l="l" t="t" r="r" b="b"/>
            <a:pathLst>
              <a:path w="3246016" h="2660381">
                <a:moveTo>
                  <a:pt x="3246016" y="0"/>
                </a:moveTo>
                <a:lnTo>
                  <a:pt x="0" y="0"/>
                </a:lnTo>
                <a:lnTo>
                  <a:pt x="0" y="2660381"/>
                </a:lnTo>
                <a:lnTo>
                  <a:pt x="3246016" y="2660381"/>
                </a:lnTo>
                <a:lnTo>
                  <a:pt x="324601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897320" y="4685055"/>
            <a:ext cx="10954398" cy="4231136"/>
          </a:xfrm>
          <a:custGeom>
            <a:avLst/>
            <a:gdLst/>
            <a:ahLst/>
            <a:cxnLst/>
            <a:rect l="l" t="t" r="r" b="b"/>
            <a:pathLst>
              <a:path w="10954398" h="4231136">
                <a:moveTo>
                  <a:pt x="10954398" y="0"/>
                </a:moveTo>
                <a:lnTo>
                  <a:pt x="0" y="0"/>
                </a:lnTo>
                <a:lnTo>
                  <a:pt x="0" y="4231136"/>
                </a:lnTo>
                <a:lnTo>
                  <a:pt x="10954398" y="4231136"/>
                </a:lnTo>
                <a:lnTo>
                  <a:pt x="10954398"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10797480" y="4031786"/>
            <a:ext cx="5000137" cy="4884406"/>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9"/>
              <a:stretch>
                <a:fillRect t="27" r="-1010" b="-35487"/>
              </a:stretch>
            </a:blipFill>
          </p:spPr>
        </p:sp>
      </p:grpSp>
      <p:sp>
        <p:nvSpPr>
          <p:cNvPr id="8" name="Freeform 8"/>
          <p:cNvSpPr/>
          <p:nvPr/>
        </p:nvSpPr>
        <p:spPr>
          <a:xfrm>
            <a:off x="9763638" y="2844332"/>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865270" flipH="1">
            <a:off x="-584108" y="7742499"/>
            <a:ext cx="2115504" cy="2923436"/>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4686742">
            <a:off x="9533896" y="9353284"/>
            <a:ext cx="3687954" cy="3651074"/>
          </a:xfrm>
          <a:custGeom>
            <a:avLst/>
            <a:gdLst/>
            <a:ahLst/>
            <a:cxnLst/>
            <a:rect l="l" t="t" r="r" b="b"/>
            <a:pathLst>
              <a:path w="3687954" h="3651074">
                <a:moveTo>
                  <a:pt x="0" y="0"/>
                </a:moveTo>
                <a:lnTo>
                  <a:pt x="3687954" y="0"/>
                </a:lnTo>
                <a:lnTo>
                  <a:pt x="3687954" y="3651074"/>
                </a:lnTo>
                <a:lnTo>
                  <a:pt x="0" y="365107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4686742">
            <a:off x="1761718" y="-3037311"/>
            <a:ext cx="3687954" cy="3651074"/>
          </a:xfrm>
          <a:custGeom>
            <a:avLst/>
            <a:gdLst/>
            <a:ahLst/>
            <a:cxnLst/>
            <a:rect l="l" t="t" r="r" b="b"/>
            <a:pathLst>
              <a:path w="3687954" h="3651074">
                <a:moveTo>
                  <a:pt x="0" y="0"/>
                </a:moveTo>
                <a:lnTo>
                  <a:pt x="3687954" y="0"/>
                </a:lnTo>
                <a:lnTo>
                  <a:pt x="3687954" y="3651074"/>
                </a:lnTo>
                <a:lnTo>
                  <a:pt x="0" y="365107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7255810" y="526157"/>
            <a:ext cx="924811" cy="990869"/>
          </a:xfrm>
          <a:custGeom>
            <a:avLst/>
            <a:gdLst/>
            <a:ahLst/>
            <a:cxnLst/>
            <a:rect l="l" t="t" r="r" b="b"/>
            <a:pathLst>
              <a:path w="924811" h="990869">
                <a:moveTo>
                  <a:pt x="0" y="0"/>
                </a:moveTo>
                <a:lnTo>
                  <a:pt x="924811" y="0"/>
                </a:lnTo>
                <a:lnTo>
                  <a:pt x="924811" y="990868"/>
                </a:lnTo>
                <a:lnTo>
                  <a:pt x="0" y="99086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rot="-469767">
            <a:off x="5399190" y="9150891"/>
            <a:ext cx="745473" cy="646077"/>
          </a:xfrm>
          <a:custGeom>
            <a:avLst/>
            <a:gdLst/>
            <a:ahLst/>
            <a:cxnLst/>
            <a:rect l="l" t="t" r="r" b="b"/>
            <a:pathLst>
              <a:path w="745473" h="646077">
                <a:moveTo>
                  <a:pt x="0" y="0"/>
                </a:moveTo>
                <a:lnTo>
                  <a:pt x="745474" y="0"/>
                </a:lnTo>
                <a:lnTo>
                  <a:pt x="745474" y="646077"/>
                </a:lnTo>
                <a:lnTo>
                  <a:pt x="0" y="6460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TextBox 14"/>
          <p:cNvSpPr txBox="1"/>
          <p:nvPr/>
        </p:nvSpPr>
        <p:spPr>
          <a:xfrm>
            <a:off x="1033031" y="1602750"/>
            <a:ext cx="8317387" cy="1434545"/>
          </a:xfrm>
          <a:prstGeom prst="rect">
            <a:avLst/>
          </a:prstGeom>
        </p:spPr>
        <p:txBody>
          <a:bodyPr lIns="0" tIns="0" rIns="0" bIns="0" rtlCol="0" anchor="t">
            <a:spAutoFit/>
          </a:bodyPr>
          <a:lstStyle/>
          <a:p>
            <a:pPr marL="0" lvl="0" indent="0">
              <a:lnSpc>
                <a:spcPts val="11755"/>
              </a:lnSpc>
              <a:spcBef>
                <a:spcPct val="0"/>
              </a:spcBef>
            </a:pPr>
            <a:r>
              <a:rPr lang="en-US" sz="8396">
                <a:solidFill>
                  <a:srgbClr val="204872"/>
                </a:solidFill>
                <a:latin typeface="Blueberry"/>
              </a:rPr>
              <a:t>Data Subyektif</a:t>
            </a:r>
          </a:p>
        </p:txBody>
      </p:sp>
      <p:sp>
        <p:nvSpPr>
          <p:cNvPr id="15" name="TextBox 15"/>
          <p:cNvSpPr txBox="1"/>
          <p:nvPr/>
        </p:nvSpPr>
        <p:spPr>
          <a:xfrm>
            <a:off x="1852377" y="5288053"/>
            <a:ext cx="8665636" cy="2948940"/>
          </a:xfrm>
          <a:prstGeom prst="rect">
            <a:avLst/>
          </a:prstGeom>
        </p:spPr>
        <p:txBody>
          <a:bodyPr lIns="0" tIns="0" rIns="0" bIns="0" rtlCol="0" anchor="t">
            <a:spAutoFit/>
          </a:bodyPr>
          <a:lstStyle/>
          <a:p>
            <a:pPr>
              <a:lnSpc>
                <a:spcPts val="3900"/>
              </a:lnSpc>
            </a:pPr>
            <a:r>
              <a:rPr lang="en-US" sz="2600">
                <a:solidFill>
                  <a:srgbClr val="EFEFEF"/>
                </a:solidFill>
                <a:latin typeface="Nunito"/>
              </a:rPr>
              <a:t>data yang didapatkan dari klien sebagai suatu pendapat terhadap suatu situasi dan kejadian. Informasi tersebut tidak bisa ditentukan oleh perawat, mencakup persepsi, perasaan, ide klien tentang status kesehatannya. Misalnya tentang nyeri, perasaan lemah, ketakutan, kecemasan, frustrasi, mual, perasaan malu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2014631">
            <a:off x="16358944" y="833214"/>
            <a:ext cx="1015440" cy="1026994"/>
          </a:xfrm>
          <a:custGeom>
            <a:avLst/>
            <a:gdLst/>
            <a:ahLst/>
            <a:cxnLst/>
            <a:rect l="l" t="t" r="r" b="b"/>
            <a:pathLst>
              <a:path w="1015440" h="1026994">
                <a:moveTo>
                  <a:pt x="0" y="0"/>
                </a:moveTo>
                <a:lnTo>
                  <a:pt x="1015440" y="0"/>
                </a:lnTo>
                <a:lnTo>
                  <a:pt x="1015440" y="1026993"/>
                </a:lnTo>
                <a:lnTo>
                  <a:pt x="0" y="10269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0797480" y="-168289"/>
            <a:ext cx="3246016" cy="2660381"/>
          </a:xfrm>
          <a:custGeom>
            <a:avLst/>
            <a:gdLst/>
            <a:ahLst/>
            <a:cxnLst/>
            <a:rect l="l" t="t" r="r" b="b"/>
            <a:pathLst>
              <a:path w="3246016" h="2660381">
                <a:moveTo>
                  <a:pt x="3246016" y="0"/>
                </a:moveTo>
                <a:lnTo>
                  <a:pt x="0" y="0"/>
                </a:lnTo>
                <a:lnTo>
                  <a:pt x="0" y="2660381"/>
                </a:lnTo>
                <a:lnTo>
                  <a:pt x="3246016" y="2660381"/>
                </a:lnTo>
                <a:lnTo>
                  <a:pt x="324601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897320" y="4685055"/>
            <a:ext cx="10954398" cy="4231136"/>
          </a:xfrm>
          <a:custGeom>
            <a:avLst/>
            <a:gdLst/>
            <a:ahLst/>
            <a:cxnLst/>
            <a:rect l="l" t="t" r="r" b="b"/>
            <a:pathLst>
              <a:path w="10954398" h="4231136">
                <a:moveTo>
                  <a:pt x="10954398" y="0"/>
                </a:moveTo>
                <a:lnTo>
                  <a:pt x="0" y="0"/>
                </a:lnTo>
                <a:lnTo>
                  <a:pt x="0" y="4231136"/>
                </a:lnTo>
                <a:lnTo>
                  <a:pt x="10954398" y="4231136"/>
                </a:lnTo>
                <a:lnTo>
                  <a:pt x="1095439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763638" y="2844332"/>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865270" flipH="1">
            <a:off x="-584108" y="7742499"/>
            <a:ext cx="2115504" cy="2923436"/>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4686742">
            <a:off x="9533896" y="9353284"/>
            <a:ext cx="3687954" cy="3651074"/>
          </a:xfrm>
          <a:custGeom>
            <a:avLst/>
            <a:gdLst/>
            <a:ahLst/>
            <a:cxnLst/>
            <a:rect l="l" t="t" r="r" b="b"/>
            <a:pathLst>
              <a:path w="3687954" h="3651074">
                <a:moveTo>
                  <a:pt x="0" y="0"/>
                </a:moveTo>
                <a:lnTo>
                  <a:pt x="3687954" y="0"/>
                </a:lnTo>
                <a:lnTo>
                  <a:pt x="3687954" y="3651074"/>
                </a:lnTo>
                <a:lnTo>
                  <a:pt x="0" y="36510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4686742">
            <a:off x="1761718" y="-3037311"/>
            <a:ext cx="3687954" cy="3651074"/>
          </a:xfrm>
          <a:custGeom>
            <a:avLst/>
            <a:gdLst/>
            <a:ahLst/>
            <a:cxnLst/>
            <a:rect l="l" t="t" r="r" b="b"/>
            <a:pathLst>
              <a:path w="3687954" h="3651074">
                <a:moveTo>
                  <a:pt x="0" y="0"/>
                </a:moveTo>
                <a:lnTo>
                  <a:pt x="3687954" y="0"/>
                </a:lnTo>
                <a:lnTo>
                  <a:pt x="3687954" y="3651074"/>
                </a:lnTo>
                <a:lnTo>
                  <a:pt x="0" y="36510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7255810" y="526157"/>
            <a:ext cx="924811" cy="990869"/>
          </a:xfrm>
          <a:custGeom>
            <a:avLst/>
            <a:gdLst/>
            <a:ahLst/>
            <a:cxnLst/>
            <a:rect l="l" t="t" r="r" b="b"/>
            <a:pathLst>
              <a:path w="924811" h="990869">
                <a:moveTo>
                  <a:pt x="0" y="0"/>
                </a:moveTo>
                <a:lnTo>
                  <a:pt x="924811" y="0"/>
                </a:lnTo>
                <a:lnTo>
                  <a:pt x="924811" y="990868"/>
                </a:lnTo>
                <a:lnTo>
                  <a:pt x="0" y="9908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469767">
            <a:off x="5399190" y="9150891"/>
            <a:ext cx="745473" cy="646077"/>
          </a:xfrm>
          <a:custGeom>
            <a:avLst/>
            <a:gdLst/>
            <a:ahLst/>
            <a:cxnLst/>
            <a:rect l="l" t="t" r="r" b="b"/>
            <a:pathLst>
              <a:path w="745473" h="646077">
                <a:moveTo>
                  <a:pt x="0" y="0"/>
                </a:moveTo>
                <a:lnTo>
                  <a:pt x="745474" y="0"/>
                </a:lnTo>
                <a:lnTo>
                  <a:pt x="745474" y="646077"/>
                </a:lnTo>
                <a:lnTo>
                  <a:pt x="0" y="6460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a:off x="10797480" y="3016892"/>
            <a:ext cx="5299847" cy="6457038"/>
          </a:xfrm>
          <a:custGeom>
            <a:avLst/>
            <a:gdLst/>
            <a:ahLst/>
            <a:cxnLst/>
            <a:rect l="l" t="t" r="r" b="b"/>
            <a:pathLst>
              <a:path w="5299847" h="6457038">
                <a:moveTo>
                  <a:pt x="0" y="0"/>
                </a:moveTo>
                <a:lnTo>
                  <a:pt x="5299847" y="0"/>
                </a:lnTo>
                <a:lnTo>
                  <a:pt x="5299847" y="6457038"/>
                </a:lnTo>
                <a:lnTo>
                  <a:pt x="0" y="645703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3" name="TextBox 13"/>
          <p:cNvSpPr txBox="1"/>
          <p:nvPr/>
        </p:nvSpPr>
        <p:spPr>
          <a:xfrm>
            <a:off x="1033031" y="1602750"/>
            <a:ext cx="8317387" cy="1434545"/>
          </a:xfrm>
          <a:prstGeom prst="rect">
            <a:avLst/>
          </a:prstGeom>
        </p:spPr>
        <p:txBody>
          <a:bodyPr lIns="0" tIns="0" rIns="0" bIns="0" rtlCol="0" anchor="t">
            <a:spAutoFit/>
          </a:bodyPr>
          <a:lstStyle/>
          <a:p>
            <a:pPr marL="0" lvl="0" indent="0">
              <a:lnSpc>
                <a:spcPts val="11755"/>
              </a:lnSpc>
              <a:spcBef>
                <a:spcPct val="0"/>
              </a:spcBef>
            </a:pPr>
            <a:r>
              <a:rPr lang="en-US" sz="8396">
                <a:solidFill>
                  <a:srgbClr val="204872"/>
                </a:solidFill>
                <a:latin typeface="Blueberry"/>
              </a:rPr>
              <a:t>Data Objektif</a:t>
            </a:r>
          </a:p>
        </p:txBody>
      </p:sp>
      <p:sp>
        <p:nvSpPr>
          <p:cNvPr id="14" name="TextBox 14"/>
          <p:cNvSpPr txBox="1"/>
          <p:nvPr/>
        </p:nvSpPr>
        <p:spPr>
          <a:xfrm>
            <a:off x="1852377" y="5288053"/>
            <a:ext cx="8665636" cy="2771775"/>
          </a:xfrm>
          <a:prstGeom prst="rect">
            <a:avLst/>
          </a:prstGeom>
        </p:spPr>
        <p:txBody>
          <a:bodyPr lIns="0" tIns="0" rIns="0" bIns="0" rtlCol="0" anchor="t">
            <a:spAutoFit/>
          </a:bodyPr>
          <a:lstStyle/>
          <a:p>
            <a:pPr>
              <a:lnSpc>
                <a:spcPts val="4499"/>
              </a:lnSpc>
            </a:pPr>
            <a:r>
              <a:rPr lang="en-US" sz="2999">
                <a:solidFill>
                  <a:srgbClr val="EFEFEF"/>
                </a:solidFill>
                <a:latin typeface="Nunito"/>
              </a:rPr>
              <a:t>Adalah data yang dapat diobservasi dan diukur, dapat diperoleh menggunakan panca indera (lihat, dengar, cium, raba) selama pemeriksaan fisik. Misalnya frekuensi nadi, pernafasan, tekanan darah, edema, berat badan, tingkat kesadaran.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5866187" y="7062327"/>
            <a:ext cx="6555625" cy="2327247"/>
          </a:xfrm>
          <a:custGeom>
            <a:avLst/>
            <a:gdLst/>
            <a:ahLst/>
            <a:cxnLst/>
            <a:rect l="l" t="t" r="r" b="b"/>
            <a:pathLst>
              <a:path w="6555625" h="2327247">
                <a:moveTo>
                  <a:pt x="0" y="0"/>
                </a:moveTo>
                <a:lnTo>
                  <a:pt x="6555626" y="0"/>
                </a:lnTo>
                <a:lnTo>
                  <a:pt x="6555626" y="2327247"/>
                </a:lnTo>
                <a:lnTo>
                  <a:pt x="0" y="23272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0800000">
            <a:off x="1587473" y="4335885"/>
            <a:ext cx="6555625" cy="2327247"/>
          </a:xfrm>
          <a:custGeom>
            <a:avLst/>
            <a:gdLst/>
            <a:ahLst/>
            <a:cxnLst/>
            <a:rect l="l" t="t" r="r" b="b"/>
            <a:pathLst>
              <a:path w="6555625" h="2327247">
                <a:moveTo>
                  <a:pt x="0" y="0"/>
                </a:moveTo>
                <a:lnTo>
                  <a:pt x="6555625" y="0"/>
                </a:lnTo>
                <a:lnTo>
                  <a:pt x="6555625" y="2327247"/>
                </a:lnTo>
                <a:lnTo>
                  <a:pt x="0" y="2327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3321322" y="3742512"/>
            <a:ext cx="5187210" cy="6639629"/>
          </a:xfrm>
          <a:custGeom>
            <a:avLst/>
            <a:gdLst/>
            <a:ahLst/>
            <a:cxnLst/>
            <a:rect l="l" t="t" r="r" b="b"/>
            <a:pathLst>
              <a:path w="5187210" h="6639629">
                <a:moveTo>
                  <a:pt x="0" y="0"/>
                </a:moveTo>
                <a:lnTo>
                  <a:pt x="5187211" y="0"/>
                </a:lnTo>
                <a:lnTo>
                  <a:pt x="5187211" y="6639629"/>
                </a:lnTo>
                <a:lnTo>
                  <a:pt x="0" y="6639629"/>
                </a:lnTo>
                <a:lnTo>
                  <a:pt x="0" y="0"/>
                </a:lnTo>
                <a:close/>
              </a:path>
            </a:pathLst>
          </a:custGeom>
          <a:blipFill>
            <a:blip r:embed="rId9">
              <a:alphaModFix amt="44999"/>
              <a:extLst>
                <a:ext uri="{96DAC541-7B7A-43D3-8B79-37D633B846F1}">
                  <asvg:svgBlip xmlns:asvg="http://schemas.microsoft.com/office/drawing/2016/SVG/main" r:embed="rId10"/>
                </a:ext>
              </a:extLst>
            </a:blip>
            <a:stretch>
              <a:fillRect/>
            </a:stretch>
          </a:blipFill>
        </p:spPr>
      </p:sp>
      <p:sp>
        <p:nvSpPr>
          <p:cNvPr id="7" name="Freeform 7"/>
          <p:cNvSpPr/>
          <p:nvPr/>
        </p:nvSpPr>
        <p:spPr>
          <a:xfrm rot="-10800000" flipH="1">
            <a:off x="10143839" y="4335885"/>
            <a:ext cx="6555625" cy="2327247"/>
          </a:xfrm>
          <a:custGeom>
            <a:avLst/>
            <a:gdLst/>
            <a:ahLst/>
            <a:cxnLst/>
            <a:rect l="l" t="t" r="r" b="b"/>
            <a:pathLst>
              <a:path w="6555625" h="2327247">
                <a:moveTo>
                  <a:pt x="6555625" y="0"/>
                </a:moveTo>
                <a:lnTo>
                  <a:pt x="0" y="0"/>
                </a:lnTo>
                <a:lnTo>
                  <a:pt x="0" y="2327247"/>
                </a:lnTo>
                <a:lnTo>
                  <a:pt x="6555625" y="2327247"/>
                </a:lnTo>
                <a:lnTo>
                  <a:pt x="655562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1533344" flipH="1">
            <a:off x="12049803" y="920201"/>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3315102" flipH="1">
            <a:off x="14688922" y="1033493"/>
            <a:ext cx="4141145" cy="3394013"/>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1064900">
            <a:off x="8718783" y="6300592"/>
            <a:ext cx="901757" cy="1056231"/>
          </a:xfrm>
          <a:custGeom>
            <a:avLst/>
            <a:gdLst/>
            <a:ahLst/>
            <a:cxnLst/>
            <a:rect l="l" t="t" r="r" b="b"/>
            <a:pathLst>
              <a:path w="901757" h="1056231">
                <a:moveTo>
                  <a:pt x="0" y="0"/>
                </a:moveTo>
                <a:lnTo>
                  <a:pt x="901757" y="0"/>
                </a:lnTo>
                <a:lnTo>
                  <a:pt x="901757" y="1056231"/>
                </a:lnTo>
                <a:lnTo>
                  <a:pt x="0" y="10562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5" name="TextBox 15"/>
          <p:cNvSpPr txBox="1"/>
          <p:nvPr/>
        </p:nvSpPr>
        <p:spPr>
          <a:xfrm>
            <a:off x="1607368" y="1433935"/>
            <a:ext cx="14485082" cy="1882774"/>
          </a:xfrm>
          <a:prstGeom prst="rect">
            <a:avLst/>
          </a:prstGeom>
        </p:spPr>
        <p:txBody>
          <a:bodyPr lIns="0" tIns="0" rIns="0" bIns="0" rtlCol="0" anchor="t">
            <a:spAutoFit/>
          </a:bodyPr>
          <a:lstStyle/>
          <a:p>
            <a:pPr marL="0" lvl="0" indent="0">
              <a:lnSpc>
                <a:spcPts val="15400"/>
              </a:lnSpc>
              <a:spcBef>
                <a:spcPct val="0"/>
              </a:spcBef>
            </a:pPr>
            <a:r>
              <a:rPr lang="en-US" sz="11000">
                <a:solidFill>
                  <a:srgbClr val="204872"/>
                </a:solidFill>
                <a:latin typeface="Blueberry"/>
              </a:rPr>
              <a:t>Karekteristik Data</a:t>
            </a:r>
          </a:p>
        </p:txBody>
      </p:sp>
      <p:sp>
        <p:nvSpPr>
          <p:cNvPr id="16" name="TextBox 16"/>
          <p:cNvSpPr txBox="1"/>
          <p:nvPr/>
        </p:nvSpPr>
        <p:spPr>
          <a:xfrm>
            <a:off x="2442754" y="4915743"/>
            <a:ext cx="3469534" cy="796290"/>
          </a:xfrm>
          <a:prstGeom prst="rect">
            <a:avLst/>
          </a:prstGeom>
        </p:spPr>
        <p:txBody>
          <a:bodyPr lIns="0" tIns="0" rIns="0" bIns="0" rtlCol="0" anchor="t">
            <a:spAutoFit/>
          </a:bodyPr>
          <a:lstStyle/>
          <a:p>
            <a:pPr marL="0" lvl="0" indent="0" algn="r">
              <a:lnSpc>
                <a:spcPts val="6374"/>
              </a:lnSpc>
            </a:pPr>
            <a:r>
              <a:rPr lang="en-US" sz="5099">
                <a:solidFill>
                  <a:srgbClr val="EFEFEF"/>
                </a:solidFill>
                <a:latin typeface="Nunito Bold"/>
              </a:rPr>
              <a:t>LENGKAP</a:t>
            </a:r>
          </a:p>
        </p:txBody>
      </p:sp>
      <p:sp>
        <p:nvSpPr>
          <p:cNvPr id="17" name="TextBox 17"/>
          <p:cNvSpPr txBox="1"/>
          <p:nvPr/>
        </p:nvSpPr>
        <p:spPr>
          <a:xfrm>
            <a:off x="7434894" y="7767798"/>
            <a:ext cx="3469534" cy="887730"/>
          </a:xfrm>
          <a:prstGeom prst="rect">
            <a:avLst/>
          </a:prstGeom>
        </p:spPr>
        <p:txBody>
          <a:bodyPr lIns="0" tIns="0" rIns="0" bIns="0" rtlCol="0" anchor="t">
            <a:spAutoFit/>
          </a:bodyPr>
          <a:lstStyle/>
          <a:p>
            <a:pPr marL="0" lvl="0" indent="0" algn="r">
              <a:lnSpc>
                <a:spcPts val="7124"/>
              </a:lnSpc>
            </a:pPr>
            <a:r>
              <a:rPr lang="en-US" sz="5699">
                <a:solidFill>
                  <a:srgbClr val="000000"/>
                </a:solidFill>
                <a:latin typeface="Nunito Bold"/>
              </a:rPr>
              <a:t>RELEVAN</a:t>
            </a:r>
          </a:p>
        </p:txBody>
      </p:sp>
      <p:sp>
        <p:nvSpPr>
          <p:cNvPr id="18" name="TextBox 18"/>
          <p:cNvSpPr txBox="1"/>
          <p:nvPr/>
        </p:nvSpPr>
        <p:spPr>
          <a:xfrm>
            <a:off x="10904428" y="4742906"/>
            <a:ext cx="4833789" cy="1577975"/>
          </a:xfrm>
          <a:prstGeom prst="rect">
            <a:avLst/>
          </a:prstGeom>
        </p:spPr>
        <p:txBody>
          <a:bodyPr lIns="0" tIns="0" rIns="0" bIns="0" rtlCol="0" anchor="t">
            <a:spAutoFit/>
          </a:bodyPr>
          <a:lstStyle/>
          <a:p>
            <a:pPr marL="0" lvl="0" indent="0" algn="ctr">
              <a:lnSpc>
                <a:spcPts val="6249"/>
              </a:lnSpc>
            </a:pPr>
            <a:r>
              <a:rPr lang="en-US" sz="4999">
                <a:solidFill>
                  <a:srgbClr val="000000"/>
                </a:solidFill>
                <a:latin typeface="Nunito Bold"/>
              </a:rPr>
              <a:t>AKURAT DAN NYATA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5143500"/>
            <a:ext cx="18288000" cy="5143500"/>
            <a:chOff x="0" y="0"/>
            <a:chExt cx="4816593" cy="1354667"/>
          </a:xfrm>
        </p:grpSpPr>
        <p:sp>
          <p:nvSpPr>
            <p:cNvPr id="4" name="Freeform 4"/>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204872"/>
            </a:solidFill>
          </p:spPr>
        </p:sp>
        <p:sp>
          <p:nvSpPr>
            <p:cNvPr id="5" name="TextBox 5"/>
            <p:cNvSpPr txBox="1"/>
            <p:nvPr/>
          </p:nvSpPr>
          <p:spPr>
            <a:xfrm>
              <a:off x="0" y="-57150"/>
              <a:ext cx="4816593" cy="141181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2475334" y="4894489"/>
            <a:ext cx="5955541" cy="5641521"/>
          </a:xfrm>
          <a:custGeom>
            <a:avLst/>
            <a:gdLst/>
            <a:ahLst/>
            <a:cxnLst/>
            <a:rect l="l" t="t" r="r" b="b"/>
            <a:pathLst>
              <a:path w="5955541" h="5641521">
                <a:moveTo>
                  <a:pt x="0" y="0"/>
                </a:moveTo>
                <a:lnTo>
                  <a:pt x="5955541" y="0"/>
                </a:lnTo>
                <a:lnTo>
                  <a:pt x="5955541" y="5641522"/>
                </a:lnTo>
                <a:lnTo>
                  <a:pt x="0" y="56415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115122">
            <a:off x="560079" y="4197196"/>
            <a:ext cx="937242" cy="885304"/>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670037" y="847725"/>
            <a:ext cx="17626829" cy="3470365"/>
          </a:xfrm>
          <a:prstGeom prst="rect">
            <a:avLst/>
          </a:prstGeom>
        </p:spPr>
        <p:txBody>
          <a:bodyPr lIns="0" tIns="0" rIns="0" bIns="0" rtlCol="0" anchor="t">
            <a:spAutoFit/>
          </a:bodyPr>
          <a:lstStyle/>
          <a:p>
            <a:pPr marL="0" lvl="0" indent="0" algn="ctr">
              <a:lnSpc>
                <a:spcPts val="13995"/>
              </a:lnSpc>
              <a:spcBef>
                <a:spcPct val="0"/>
              </a:spcBef>
            </a:pPr>
            <a:r>
              <a:rPr lang="en-US" sz="9996">
                <a:solidFill>
                  <a:srgbClr val="204872"/>
                </a:solidFill>
                <a:latin typeface="Blueberry"/>
              </a:rPr>
              <a:t>Data yang “Akurat dan nyata”</a:t>
            </a:r>
          </a:p>
        </p:txBody>
      </p:sp>
      <p:sp>
        <p:nvSpPr>
          <p:cNvPr id="9" name="Freeform 9"/>
          <p:cNvSpPr/>
          <p:nvPr/>
        </p:nvSpPr>
        <p:spPr>
          <a:xfrm rot="945439">
            <a:off x="15069433" y="315814"/>
            <a:ext cx="3232004" cy="1400535"/>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731596">
            <a:off x="10261432" y="-1793366"/>
            <a:ext cx="2595490" cy="3586732"/>
          </a:xfrm>
          <a:custGeom>
            <a:avLst/>
            <a:gdLst/>
            <a:ahLst/>
            <a:cxnLst/>
            <a:rect l="l" t="t" r="r" b="b"/>
            <a:pathLst>
              <a:path w="2595490" h="3586732">
                <a:moveTo>
                  <a:pt x="0" y="0"/>
                </a:moveTo>
                <a:lnTo>
                  <a:pt x="2595490" y="0"/>
                </a:lnTo>
                <a:lnTo>
                  <a:pt x="2595490" y="3586732"/>
                </a:lnTo>
                <a:lnTo>
                  <a:pt x="0" y="35867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670037" y="8277378"/>
            <a:ext cx="2434651" cy="3364468"/>
          </a:xfrm>
          <a:custGeom>
            <a:avLst/>
            <a:gdLst/>
            <a:ahLst/>
            <a:cxnLst/>
            <a:rect l="l" t="t" r="r" b="b"/>
            <a:pathLst>
              <a:path w="2434651" h="3364468">
                <a:moveTo>
                  <a:pt x="0" y="0"/>
                </a:moveTo>
                <a:lnTo>
                  <a:pt x="2434651" y="0"/>
                </a:lnTo>
                <a:lnTo>
                  <a:pt x="2434651" y="3364467"/>
                </a:lnTo>
                <a:lnTo>
                  <a:pt x="0" y="3364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273055" y="4136195"/>
            <a:ext cx="5802033" cy="4380535"/>
          </a:xfrm>
          <a:custGeom>
            <a:avLst/>
            <a:gdLst/>
            <a:ahLst/>
            <a:cxnLst/>
            <a:rect l="l" t="t" r="r" b="b"/>
            <a:pathLst>
              <a:path w="5802033" h="4380535">
                <a:moveTo>
                  <a:pt x="0" y="0"/>
                </a:moveTo>
                <a:lnTo>
                  <a:pt x="5802033" y="0"/>
                </a:lnTo>
                <a:lnTo>
                  <a:pt x="5802033" y="4380535"/>
                </a:lnTo>
                <a:lnTo>
                  <a:pt x="0" y="43805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3"/>
          <p:cNvSpPr txBox="1"/>
          <p:nvPr/>
        </p:nvSpPr>
        <p:spPr>
          <a:xfrm>
            <a:off x="5246377" y="6223534"/>
            <a:ext cx="7228957" cy="2568194"/>
          </a:xfrm>
          <a:prstGeom prst="rect">
            <a:avLst/>
          </a:prstGeom>
        </p:spPr>
        <p:txBody>
          <a:bodyPr lIns="0" tIns="0" rIns="0" bIns="0" rtlCol="0" anchor="t">
            <a:spAutoFit/>
          </a:bodyPr>
          <a:lstStyle/>
          <a:p>
            <a:pPr marL="0" lvl="0" indent="0" algn="just">
              <a:lnSpc>
                <a:spcPts val="4122"/>
              </a:lnSpc>
            </a:pPr>
            <a:r>
              <a:rPr lang="en-US" sz="3099">
                <a:solidFill>
                  <a:srgbClr val="EFEFEF"/>
                </a:solidFill>
                <a:latin typeface="Nunito"/>
              </a:rPr>
              <a:t>untuk membuktikan benar tidaknya apa yang didengar, dilihat, diamati dan diukur melalui pemeriksaan ada tidaknya validasi terhadap semua data yang mungkin meragukan.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5143500"/>
            <a:ext cx="18288000" cy="5143500"/>
            <a:chOff x="0" y="0"/>
            <a:chExt cx="4816593" cy="1354667"/>
          </a:xfrm>
        </p:grpSpPr>
        <p:sp>
          <p:nvSpPr>
            <p:cNvPr id="4" name="Freeform 4"/>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204872"/>
            </a:solidFill>
          </p:spPr>
        </p:sp>
        <p:sp>
          <p:nvSpPr>
            <p:cNvPr id="5" name="TextBox 5"/>
            <p:cNvSpPr txBox="1"/>
            <p:nvPr/>
          </p:nvSpPr>
          <p:spPr>
            <a:xfrm>
              <a:off x="0" y="-57150"/>
              <a:ext cx="4816593" cy="141181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115122">
            <a:off x="560079" y="4197196"/>
            <a:ext cx="937242" cy="885304"/>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670037" y="847725"/>
            <a:ext cx="17626829" cy="1698715"/>
          </a:xfrm>
          <a:prstGeom prst="rect">
            <a:avLst/>
          </a:prstGeom>
        </p:spPr>
        <p:txBody>
          <a:bodyPr lIns="0" tIns="0" rIns="0" bIns="0" rtlCol="0" anchor="t">
            <a:spAutoFit/>
          </a:bodyPr>
          <a:lstStyle/>
          <a:p>
            <a:pPr marL="0" lvl="0" indent="0" algn="ctr">
              <a:lnSpc>
                <a:spcPts val="13995"/>
              </a:lnSpc>
              <a:spcBef>
                <a:spcPct val="0"/>
              </a:spcBef>
            </a:pPr>
            <a:r>
              <a:rPr lang="en-US" sz="9996">
                <a:solidFill>
                  <a:srgbClr val="204872"/>
                </a:solidFill>
                <a:latin typeface="Blueberry"/>
              </a:rPr>
              <a:t>Data yang “Lengkap</a:t>
            </a:r>
          </a:p>
        </p:txBody>
      </p:sp>
      <p:sp>
        <p:nvSpPr>
          <p:cNvPr id="8" name="Freeform 8"/>
          <p:cNvSpPr/>
          <p:nvPr/>
        </p:nvSpPr>
        <p:spPr>
          <a:xfrm rot="945439">
            <a:off x="15069433" y="315814"/>
            <a:ext cx="3232004" cy="1400535"/>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731596">
            <a:off x="10261432" y="-1793366"/>
            <a:ext cx="2595490" cy="3586732"/>
          </a:xfrm>
          <a:custGeom>
            <a:avLst/>
            <a:gdLst/>
            <a:ahLst/>
            <a:cxnLst/>
            <a:rect l="l" t="t" r="r" b="b"/>
            <a:pathLst>
              <a:path w="2595490" h="3586732">
                <a:moveTo>
                  <a:pt x="0" y="0"/>
                </a:moveTo>
                <a:lnTo>
                  <a:pt x="2595490" y="0"/>
                </a:lnTo>
                <a:lnTo>
                  <a:pt x="2595490" y="3586732"/>
                </a:lnTo>
                <a:lnTo>
                  <a:pt x="0" y="35867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670037" y="8277378"/>
            <a:ext cx="2434651" cy="3364468"/>
          </a:xfrm>
          <a:custGeom>
            <a:avLst/>
            <a:gdLst/>
            <a:ahLst/>
            <a:cxnLst/>
            <a:rect l="l" t="t" r="r" b="b"/>
            <a:pathLst>
              <a:path w="2434651" h="3364468">
                <a:moveTo>
                  <a:pt x="0" y="0"/>
                </a:moveTo>
                <a:lnTo>
                  <a:pt x="2434651" y="0"/>
                </a:lnTo>
                <a:lnTo>
                  <a:pt x="2434651" y="3364467"/>
                </a:lnTo>
                <a:lnTo>
                  <a:pt x="0" y="33644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273055" y="4136195"/>
            <a:ext cx="5802033" cy="4380535"/>
          </a:xfrm>
          <a:custGeom>
            <a:avLst/>
            <a:gdLst/>
            <a:ahLst/>
            <a:cxnLst/>
            <a:rect l="l" t="t" r="r" b="b"/>
            <a:pathLst>
              <a:path w="5802033" h="4380535">
                <a:moveTo>
                  <a:pt x="0" y="0"/>
                </a:moveTo>
                <a:lnTo>
                  <a:pt x="5802033" y="0"/>
                </a:lnTo>
                <a:lnTo>
                  <a:pt x="5802033" y="4380535"/>
                </a:lnTo>
                <a:lnTo>
                  <a:pt x="0" y="43805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3206423" y="3798882"/>
            <a:ext cx="3496214" cy="6160730"/>
          </a:xfrm>
          <a:custGeom>
            <a:avLst/>
            <a:gdLst/>
            <a:ahLst/>
            <a:cxnLst/>
            <a:rect l="l" t="t" r="r" b="b"/>
            <a:pathLst>
              <a:path w="3496214" h="6160730">
                <a:moveTo>
                  <a:pt x="0" y="0"/>
                </a:moveTo>
                <a:lnTo>
                  <a:pt x="3496214" y="0"/>
                </a:lnTo>
                <a:lnTo>
                  <a:pt x="3496214" y="6160730"/>
                </a:lnTo>
                <a:lnTo>
                  <a:pt x="0" y="6160730"/>
                </a:lnTo>
                <a:lnTo>
                  <a:pt x="0" y="0"/>
                </a:lnTo>
                <a:close/>
              </a:path>
            </a:pathLst>
          </a:custGeom>
          <a:blipFill>
            <a:blip r:embed="rId11">
              <a:alphaModFix amt="70000"/>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1101665" y="5051324"/>
            <a:ext cx="3300311" cy="3226054"/>
          </a:xfrm>
          <a:custGeom>
            <a:avLst/>
            <a:gdLst/>
            <a:ahLst/>
            <a:cxnLst/>
            <a:rect l="l" t="t" r="r" b="b"/>
            <a:pathLst>
              <a:path w="3300311" h="3226054">
                <a:moveTo>
                  <a:pt x="0" y="0"/>
                </a:moveTo>
                <a:lnTo>
                  <a:pt x="3300311" y="0"/>
                </a:lnTo>
                <a:lnTo>
                  <a:pt x="3300311" y="3226054"/>
                </a:lnTo>
                <a:lnTo>
                  <a:pt x="0" y="32260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4"/>
          <p:cNvSpPr txBox="1"/>
          <p:nvPr/>
        </p:nvSpPr>
        <p:spPr>
          <a:xfrm>
            <a:off x="5246377" y="6233059"/>
            <a:ext cx="4665555" cy="2933065"/>
          </a:xfrm>
          <a:prstGeom prst="rect">
            <a:avLst/>
          </a:prstGeom>
        </p:spPr>
        <p:txBody>
          <a:bodyPr lIns="0" tIns="0" rIns="0" bIns="0" rtlCol="0" anchor="t">
            <a:spAutoFit/>
          </a:bodyPr>
          <a:lstStyle/>
          <a:p>
            <a:pPr marL="0" lvl="0" indent="0" algn="just">
              <a:lnSpc>
                <a:spcPts val="4654"/>
              </a:lnSpc>
            </a:pPr>
            <a:r>
              <a:rPr lang="en-US" sz="3499">
                <a:solidFill>
                  <a:srgbClr val="EFEFEF"/>
                </a:solidFill>
                <a:latin typeface="Nunito"/>
              </a:rPr>
              <a:t>Data yang terkumpul harus lengkap guna membantu mengatasi masalah klien yang adekuat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5143500"/>
            <a:ext cx="18288000" cy="5143500"/>
            <a:chOff x="0" y="0"/>
            <a:chExt cx="4816593" cy="1354667"/>
          </a:xfrm>
        </p:grpSpPr>
        <p:sp>
          <p:nvSpPr>
            <p:cNvPr id="4" name="Freeform 4"/>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204872"/>
            </a:solidFill>
          </p:spPr>
        </p:sp>
        <p:sp>
          <p:nvSpPr>
            <p:cNvPr id="5" name="TextBox 5"/>
            <p:cNvSpPr txBox="1"/>
            <p:nvPr/>
          </p:nvSpPr>
          <p:spPr>
            <a:xfrm>
              <a:off x="0" y="-57150"/>
              <a:ext cx="4816593" cy="141181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5115122">
            <a:off x="560079" y="4197196"/>
            <a:ext cx="937242" cy="885304"/>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670037" y="847725"/>
            <a:ext cx="17626829" cy="1698715"/>
          </a:xfrm>
          <a:prstGeom prst="rect">
            <a:avLst/>
          </a:prstGeom>
        </p:spPr>
        <p:txBody>
          <a:bodyPr lIns="0" tIns="0" rIns="0" bIns="0" rtlCol="0" anchor="t">
            <a:spAutoFit/>
          </a:bodyPr>
          <a:lstStyle/>
          <a:p>
            <a:pPr marL="0" lvl="0" indent="0" algn="ctr">
              <a:lnSpc>
                <a:spcPts val="13995"/>
              </a:lnSpc>
              <a:spcBef>
                <a:spcPct val="0"/>
              </a:spcBef>
            </a:pPr>
            <a:r>
              <a:rPr lang="en-US" sz="9996">
                <a:solidFill>
                  <a:srgbClr val="204872"/>
                </a:solidFill>
                <a:latin typeface="Blueberry"/>
              </a:rPr>
              <a:t>Data yang “Relevan</a:t>
            </a:r>
          </a:p>
        </p:txBody>
      </p:sp>
      <p:sp>
        <p:nvSpPr>
          <p:cNvPr id="8" name="Freeform 8"/>
          <p:cNvSpPr/>
          <p:nvPr/>
        </p:nvSpPr>
        <p:spPr>
          <a:xfrm rot="945439">
            <a:off x="15069433" y="315814"/>
            <a:ext cx="3232004" cy="1400535"/>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731596">
            <a:off x="10261432" y="-1793366"/>
            <a:ext cx="2595490" cy="3586732"/>
          </a:xfrm>
          <a:custGeom>
            <a:avLst/>
            <a:gdLst/>
            <a:ahLst/>
            <a:cxnLst/>
            <a:rect l="l" t="t" r="r" b="b"/>
            <a:pathLst>
              <a:path w="2595490" h="3586732">
                <a:moveTo>
                  <a:pt x="0" y="0"/>
                </a:moveTo>
                <a:lnTo>
                  <a:pt x="2595490" y="0"/>
                </a:lnTo>
                <a:lnTo>
                  <a:pt x="2595490" y="3586732"/>
                </a:lnTo>
                <a:lnTo>
                  <a:pt x="0" y="35867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670037" y="8277378"/>
            <a:ext cx="2434651" cy="3364468"/>
          </a:xfrm>
          <a:custGeom>
            <a:avLst/>
            <a:gdLst/>
            <a:ahLst/>
            <a:cxnLst/>
            <a:rect l="l" t="t" r="r" b="b"/>
            <a:pathLst>
              <a:path w="2434651" h="3364468">
                <a:moveTo>
                  <a:pt x="0" y="0"/>
                </a:moveTo>
                <a:lnTo>
                  <a:pt x="2434651" y="0"/>
                </a:lnTo>
                <a:lnTo>
                  <a:pt x="2434651" y="3364467"/>
                </a:lnTo>
                <a:lnTo>
                  <a:pt x="0" y="33644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273055" y="4136195"/>
            <a:ext cx="5802033" cy="4380535"/>
          </a:xfrm>
          <a:custGeom>
            <a:avLst/>
            <a:gdLst/>
            <a:ahLst/>
            <a:cxnLst/>
            <a:rect l="l" t="t" r="r" b="b"/>
            <a:pathLst>
              <a:path w="5802033" h="4380535">
                <a:moveTo>
                  <a:pt x="0" y="0"/>
                </a:moveTo>
                <a:lnTo>
                  <a:pt x="5802033" y="0"/>
                </a:lnTo>
                <a:lnTo>
                  <a:pt x="5802033" y="4380535"/>
                </a:lnTo>
                <a:lnTo>
                  <a:pt x="0" y="43805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4966928" y="5639117"/>
            <a:ext cx="13184498" cy="4114165"/>
          </a:xfrm>
          <a:prstGeom prst="rect">
            <a:avLst/>
          </a:prstGeom>
        </p:spPr>
        <p:txBody>
          <a:bodyPr lIns="0" tIns="0" rIns="0" bIns="0" rtlCol="0" anchor="t">
            <a:spAutoFit/>
          </a:bodyPr>
          <a:lstStyle/>
          <a:p>
            <a:pPr marL="0" lvl="0" indent="0" algn="just">
              <a:lnSpc>
                <a:spcPts val="4654"/>
              </a:lnSpc>
            </a:pPr>
            <a:r>
              <a:rPr lang="en-US" sz="3499">
                <a:solidFill>
                  <a:srgbClr val="EFEFEF"/>
                </a:solidFill>
                <a:latin typeface="Nunito"/>
              </a:rPr>
              <a:t>Pencatatan data yang komprehensif biasanya menyebabkan banyak sekali data yang harus dikumpulkan, sehingga menyita waktu dalam mengidentifikasi. Kondisi seperti ini bisa diantisipasi dengan membuat data komprehensif tapi singkat dan jelas. Dengan mencatat data yang relevan sesuai dengan masalah klien, yang merupakan data fokus terhadap masalah klien dan sesuai dengan situasi khusus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1587473" y="6982402"/>
            <a:ext cx="6555625" cy="2327247"/>
          </a:xfrm>
          <a:custGeom>
            <a:avLst/>
            <a:gdLst/>
            <a:ahLst/>
            <a:cxnLst/>
            <a:rect l="l" t="t" r="r" b="b"/>
            <a:pathLst>
              <a:path w="6555625" h="2327247">
                <a:moveTo>
                  <a:pt x="0" y="0"/>
                </a:moveTo>
                <a:lnTo>
                  <a:pt x="6555625" y="0"/>
                </a:lnTo>
                <a:lnTo>
                  <a:pt x="6555625" y="2327247"/>
                </a:lnTo>
                <a:lnTo>
                  <a:pt x="0" y="23272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0800000" flipH="1">
            <a:off x="10143839" y="6982402"/>
            <a:ext cx="6555625" cy="2327247"/>
          </a:xfrm>
          <a:custGeom>
            <a:avLst/>
            <a:gdLst/>
            <a:ahLst/>
            <a:cxnLst/>
            <a:rect l="l" t="t" r="r" b="b"/>
            <a:pathLst>
              <a:path w="6555625" h="2327247">
                <a:moveTo>
                  <a:pt x="6555625" y="0"/>
                </a:moveTo>
                <a:lnTo>
                  <a:pt x="0" y="0"/>
                </a:lnTo>
                <a:lnTo>
                  <a:pt x="0" y="2327247"/>
                </a:lnTo>
                <a:lnTo>
                  <a:pt x="6555625" y="2327247"/>
                </a:lnTo>
                <a:lnTo>
                  <a:pt x="655562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0800000">
            <a:off x="1587473" y="4335885"/>
            <a:ext cx="6555625" cy="2327247"/>
          </a:xfrm>
          <a:custGeom>
            <a:avLst/>
            <a:gdLst/>
            <a:ahLst/>
            <a:cxnLst/>
            <a:rect l="l" t="t" r="r" b="b"/>
            <a:pathLst>
              <a:path w="6555625" h="2327247">
                <a:moveTo>
                  <a:pt x="0" y="0"/>
                </a:moveTo>
                <a:lnTo>
                  <a:pt x="6555625" y="0"/>
                </a:lnTo>
                <a:lnTo>
                  <a:pt x="6555625" y="2327247"/>
                </a:lnTo>
                <a:lnTo>
                  <a:pt x="0" y="23272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10800000" flipH="1">
            <a:off x="10143839" y="4335885"/>
            <a:ext cx="6555625" cy="2327247"/>
          </a:xfrm>
          <a:custGeom>
            <a:avLst/>
            <a:gdLst/>
            <a:ahLst/>
            <a:cxnLst/>
            <a:rect l="l" t="t" r="r" b="b"/>
            <a:pathLst>
              <a:path w="6555625" h="2327247">
                <a:moveTo>
                  <a:pt x="6555625" y="0"/>
                </a:moveTo>
                <a:lnTo>
                  <a:pt x="0" y="0"/>
                </a:lnTo>
                <a:lnTo>
                  <a:pt x="0" y="2327247"/>
                </a:lnTo>
                <a:lnTo>
                  <a:pt x="6555625" y="2327247"/>
                </a:lnTo>
                <a:lnTo>
                  <a:pt x="655562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1533344" flipH="1">
            <a:off x="12049803" y="920201"/>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3315102" flipH="1">
            <a:off x="14688922" y="1033493"/>
            <a:ext cx="4141145" cy="3394013"/>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1064900">
            <a:off x="8718783" y="6300592"/>
            <a:ext cx="901757" cy="1056231"/>
          </a:xfrm>
          <a:custGeom>
            <a:avLst/>
            <a:gdLst/>
            <a:ahLst/>
            <a:cxnLst/>
            <a:rect l="l" t="t" r="r" b="b"/>
            <a:pathLst>
              <a:path w="901757" h="1056231">
                <a:moveTo>
                  <a:pt x="0" y="0"/>
                </a:moveTo>
                <a:lnTo>
                  <a:pt x="901757" y="0"/>
                </a:lnTo>
                <a:lnTo>
                  <a:pt x="901757" y="1056231"/>
                </a:lnTo>
                <a:lnTo>
                  <a:pt x="0" y="10562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TextBox 15"/>
          <p:cNvSpPr txBox="1"/>
          <p:nvPr/>
        </p:nvSpPr>
        <p:spPr>
          <a:xfrm>
            <a:off x="1791709" y="971550"/>
            <a:ext cx="10988727" cy="1120752"/>
          </a:xfrm>
          <a:prstGeom prst="rect">
            <a:avLst/>
          </a:prstGeom>
        </p:spPr>
        <p:txBody>
          <a:bodyPr lIns="0" tIns="0" rIns="0" bIns="0" rtlCol="0" anchor="t">
            <a:spAutoFit/>
          </a:bodyPr>
          <a:lstStyle/>
          <a:p>
            <a:pPr marL="0" lvl="0" indent="0">
              <a:lnSpc>
                <a:spcPts val="9101"/>
              </a:lnSpc>
              <a:spcBef>
                <a:spcPct val="0"/>
              </a:spcBef>
            </a:pPr>
            <a:r>
              <a:rPr lang="en-US" sz="6500">
                <a:solidFill>
                  <a:srgbClr val="204872"/>
                </a:solidFill>
                <a:latin typeface="Blueberry"/>
              </a:rPr>
              <a:t>Metode pengumpulan Data</a:t>
            </a:r>
          </a:p>
        </p:txBody>
      </p:sp>
      <p:sp>
        <p:nvSpPr>
          <p:cNvPr id="16" name="TextBox 16"/>
          <p:cNvSpPr txBox="1"/>
          <p:nvPr/>
        </p:nvSpPr>
        <p:spPr>
          <a:xfrm>
            <a:off x="2442754" y="4934793"/>
            <a:ext cx="3469534" cy="548640"/>
          </a:xfrm>
          <a:prstGeom prst="rect">
            <a:avLst/>
          </a:prstGeom>
        </p:spPr>
        <p:txBody>
          <a:bodyPr lIns="0" tIns="0" rIns="0" bIns="0" rtlCol="0" anchor="t">
            <a:spAutoFit/>
          </a:bodyPr>
          <a:lstStyle/>
          <a:p>
            <a:pPr marL="0" lvl="0" indent="0" algn="r">
              <a:lnSpc>
                <a:spcPts val="4499"/>
              </a:lnSpc>
            </a:pPr>
            <a:r>
              <a:rPr lang="en-US" sz="3599">
                <a:solidFill>
                  <a:srgbClr val="EFEFEF"/>
                </a:solidFill>
                <a:latin typeface="Nunito"/>
              </a:rPr>
              <a:t>Wawancara</a:t>
            </a:r>
          </a:p>
        </p:txBody>
      </p:sp>
      <p:sp>
        <p:nvSpPr>
          <p:cNvPr id="17" name="TextBox 17"/>
          <p:cNvSpPr txBox="1"/>
          <p:nvPr/>
        </p:nvSpPr>
        <p:spPr>
          <a:xfrm>
            <a:off x="2442754" y="7609126"/>
            <a:ext cx="3469534" cy="548640"/>
          </a:xfrm>
          <a:prstGeom prst="rect">
            <a:avLst/>
          </a:prstGeom>
        </p:spPr>
        <p:txBody>
          <a:bodyPr lIns="0" tIns="0" rIns="0" bIns="0" rtlCol="0" anchor="t">
            <a:spAutoFit/>
          </a:bodyPr>
          <a:lstStyle/>
          <a:p>
            <a:pPr marL="0" lvl="0" indent="0" algn="r">
              <a:lnSpc>
                <a:spcPts val="4499"/>
              </a:lnSpc>
            </a:pPr>
            <a:r>
              <a:rPr lang="en-US" sz="3599">
                <a:solidFill>
                  <a:srgbClr val="000000"/>
                </a:solidFill>
                <a:latin typeface="Nunito"/>
              </a:rPr>
              <a:t>Observasi</a:t>
            </a:r>
          </a:p>
        </p:txBody>
      </p:sp>
      <p:sp>
        <p:nvSpPr>
          <p:cNvPr id="18" name="TextBox 18"/>
          <p:cNvSpPr txBox="1"/>
          <p:nvPr/>
        </p:nvSpPr>
        <p:spPr>
          <a:xfrm>
            <a:off x="12375713" y="4926554"/>
            <a:ext cx="3336843" cy="1110615"/>
          </a:xfrm>
          <a:prstGeom prst="rect">
            <a:avLst/>
          </a:prstGeom>
        </p:spPr>
        <p:txBody>
          <a:bodyPr lIns="0" tIns="0" rIns="0" bIns="0" rtlCol="0" anchor="t">
            <a:spAutoFit/>
          </a:bodyPr>
          <a:lstStyle/>
          <a:p>
            <a:pPr marL="0" lvl="0" indent="0">
              <a:lnSpc>
                <a:spcPts val="4499"/>
              </a:lnSpc>
            </a:pPr>
            <a:r>
              <a:rPr lang="en-US" sz="3599">
                <a:solidFill>
                  <a:srgbClr val="000000"/>
                </a:solidFill>
                <a:latin typeface="Nunito"/>
              </a:rPr>
              <a:t>Pemeriksaan Fisik</a:t>
            </a:r>
          </a:p>
        </p:txBody>
      </p:sp>
      <p:sp>
        <p:nvSpPr>
          <p:cNvPr id="19" name="TextBox 19"/>
          <p:cNvSpPr txBox="1"/>
          <p:nvPr/>
        </p:nvSpPr>
        <p:spPr>
          <a:xfrm>
            <a:off x="12375713" y="7600886"/>
            <a:ext cx="3336843" cy="1110615"/>
          </a:xfrm>
          <a:prstGeom prst="rect">
            <a:avLst/>
          </a:prstGeom>
        </p:spPr>
        <p:txBody>
          <a:bodyPr lIns="0" tIns="0" rIns="0" bIns="0" rtlCol="0" anchor="t">
            <a:spAutoFit/>
          </a:bodyPr>
          <a:lstStyle/>
          <a:p>
            <a:pPr marL="0" lvl="0" indent="0">
              <a:lnSpc>
                <a:spcPts val="4499"/>
              </a:lnSpc>
            </a:pPr>
            <a:r>
              <a:rPr lang="en-US" sz="3599">
                <a:solidFill>
                  <a:srgbClr val="FFFFFF"/>
                </a:solidFill>
                <a:latin typeface="Nunito"/>
              </a:rPr>
              <a:t>Studi Dokumentasi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533344" flipH="1">
            <a:off x="12049803" y="920201"/>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315102" flipH="1">
            <a:off x="14688922" y="1033493"/>
            <a:ext cx="4141145" cy="3394013"/>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1791709" y="971550"/>
            <a:ext cx="10988727" cy="1120752"/>
          </a:xfrm>
          <a:prstGeom prst="rect">
            <a:avLst/>
          </a:prstGeom>
        </p:spPr>
        <p:txBody>
          <a:bodyPr lIns="0" tIns="0" rIns="0" bIns="0" rtlCol="0" anchor="t">
            <a:spAutoFit/>
          </a:bodyPr>
          <a:lstStyle/>
          <a:p>
            <a:pPr marL="0" lvl="0" indent="0">
              <a:lnSpc>
                <a:spcPts val="9101"/>
              </a:lnSpc>
              <a:spcBef>
                <a:spcPct val="0"/>
              </a:spcBef>
            </a:pPr>
            <a:r>
              <a:rPr lang="en-US" sz="6500">
                <a:solidFill>
                  <a:srgbClr val="204872"/>
                </a:solidFill>
                <a:latin typeface="Blueberry"/>
              </a:rPr>
              <a:t>Metode pengumpulan Data</a:t>
            </a:r>
          </a:p>
        </p:txBody>
      </p:sp>
      <p:sp>
        <p:nvSpPr>
          <p:cNvPr id="11" name="TextBox 11"/>
          <p:cNvSpPr txBox="1"/>
          <p:nvPr/>
        </p:nvSpPr>
        <p:spPr>
          <a:xfrm>
            <a:off x="2442754" y="4934793"/>
            <a:ext cx="3469534" cy="548640"/>
          </a:xfrm>
          <a:prstGeom prst="rect">
            <a:avLst/>
          </a:prstGeom>
        </p:spPr>
        <p:txBody>
          <a:bodyPr lIns="0" tIns="0" rIns="0" bIns="0" rtlCol="0" anchor="t">
            <a:spAutoFit/>
          </a:bodyPr>
          <a:lstStyle/>
          <a:p>
            <a:pPr marL="0" lvl="0" indent="0" algn="r">
              <a:lnSpc>
                <a:spcPts val="4499"/>
              </a:lnSpc>
            </a:pPr>
            <a:r>
              <a:rPr lang="en-US" sz="3599">
                <a:solidFill>
                  <a:srgbClr val="EFEFEF"/>
                </a:solidFill>
                <a:latin typeface="Nunito"/>
              </a:rPr>
              <a:t>Wawancara</a:t>
            </a:r>
          </a:p>
        </p:txBody>
      </p:sp>
      <p:sp>
        <p:nvSpPr>
          <p:cNvPr id="12" name="TextBox 12"/>
          <p:cNvSpPr txBox="1"/>
          <p:nvPr/>
        </p:nvSpPr>
        <p:spPr>
          <a:xfrm>
            <a:off x="6477761" y="2711449"/>
            <a:ext cx="5332479" cy="603885"/>
          </a:xfrm>
          <a:prstGeom prst="rect">
            <a:avLst/>
          </a:prstGeom>
        </p:spPr>
        <p:txBody>
          <a:bodyPr lIns="0" tIns="0" rIns="0" bIns="0" rtlCol="0" anchor="t">
            <a:spAutoFit/>
          </a:bodyPr>
          <a:lstStyle/>
          <a:p>
            <a:pPr algn="ctr">
              <a:lnSpc>
                <a:spcPts val="4874"/>
              </a:lnSpc>
              <a:spcBef>
                <a:spcPct val="0"/>
              </a:spcBef>
            </a:pPr>
            <a:r>
              <a:rPr lang="en-US" sz="3899">
                <a:solidFill>
                  <a:srgbClr val="000000"/>
                </a:solidFill>
                <a:latin typeface="Nunito Bold"/>
              </a:rPr>
              <a:t>Anamnese/Wawancara</a:t>
            </a:r>
          </a:p>
        </p:txBody>
      </p:sp>
      <p:sp>
        <p:nvSpPr>
          <p:cNvPr id="13" name="TextBox 13"/>
          <p:cNvSpPr txBox="1"/>
          <p:nvPr/>
        </p:nvSpPr>
        <p:spPr>
          <a:xfrm>
            <a:off x="2910896" y="3943984"/>
            <a:ext cx="12466209" cy="2796540"/>
          </a:xfrm>
          <a:prstGeom prst="rect">
            <a:avLst/>
          </a:prstGeom>
        </p:spPr>
        <p:txBody>
          <a:bodyPr lIns="0" tIns="0" rIns="0" bIns="0" rtlCol="0" anchor="t">
            <a:spAutoFit/>
          </a:bodyPr>
          <a:lstStyle/>
          <a:p>
            <a:pPr algn="just">
              <a:lnSpc>
                <a:spcPts val="4499"/>
              </a:lnSpc>
              <a:spcBef>
                <a:spcPct val="0"/>
              </a:spcBef>
            </a:pPr>
            <a:r>
              <a:rPr lang="en-US" sz="3599">
                <a:solidFill>
                  <a:srgbClr val="000000"/>
                </a:solidFill>
                <a:latin typeface="Nunito"/>
              </a:rPr>
              <a:t>Tanya jawab /komunikasi secara langsung dengan klien (</a:t>
            </a:r>
            <a:r>
              <a:rPr lang="en-US" sz="3599">
                <a:solidFill>
                  <a:srgbClr val="000000"/>
                </a:solidFill>
                <a:latin typeface="Nunito Bold"/>
              </a:rPr>
              <a:t>auto anamnesis</a:t>
            </a:r>
            <a:r>
              <a:rPr lang="en-US" sz="3599">
                <a:solidFill>
                  <a:srgbClr val="000000"/>
                </a:solidFill>
                <a:latin typeface="Nunito"/>
              </a:rPr>
              <a:t>). Tanya jawab/komunikasi secara tak langsung dengan klien (</a:t>
            </a:r>
            <a:r>
              <a:rPr lang="en-US" sz="3599">
                <a:solidFill>
                  <a:srgbClr val="000000"/>
                </a:solidFill>
                <a:latin typeface="Nunito Bold"/>
              </a:rPr>
              <a:t>allo-anamnesis</a:t>
            </a:r>
            <a:r>
              <a:rPr lang="en-US" sz="3599">
                <a:solidFill>
                  <a:srgbClr val="000000"/>
                </a:solidFill>
                <a:latin typeface="Nunito"/>
              </a:rPr>
              <a:t>), komunikasi dilakukan pada keluarga untuk menggali status kesehatan klien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533344" flipH="1">
            <a:off x="12049803" y="920201"/>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315102" flipH="1">
            <a:off x="14688922" y="1033493"/>
            <a:ext cx="4141145" cy="3394013"/>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1791709" y="971550"/>
            <a:ext cx="14907755" cy="1120752"/>
          </a:xfrm>
          <a:prstGeom prst="rect">
            <a:avLst/>
          </a:prstGeom>
        </p:spPr>
        <p:txBody>
          <a:bodyPr lIns="0" tIns="0" rIns="0" bIns="0" rtlCol="0" anchor="t">
            <a:spAutoFit/>
          </a:bodyPr>
          <a:lstStyle/>
          <a:p>
            <a:pPr marL="0" lvl="0" indent="0" algn="ctr">
              <a:lnSpc>
                <a:spcPts val="9101"/>
              </a:lnSpc>
              <a:spcBef>
                <a:spcPct val="0"/>
              </a:spcBef>
            </a:pPr>
            <a:r>
              <a:rPr lang="en-US" sz="6500">
                <a:solidFill>
                  <a:srgbClr val="204872"/>
                </a:solidFill>
                <a:latin typeface="Blueberry"/>
              </a:rPr>
              <a:t>Tujuan dilakukannya anamnese</a:t>
            </a:r>
          </a:p>
        </p:txBody>
      </p:sp>
      <p:sp>
        <p:nvSpPr>
          <p:cNvPr id="11" name="TextBox 11"/>
          <p:cNvSpPr txBox="1"/>
          <p:nvPr/>
        </p:nvSpPr>
        <p:spPr>
          <a:xfrm>
            <a:off x="1513267" y="3650252"/>
            <a:ext cx="15246227" cy="4795520"/>
          </a:xfrm>
          <a:prstGeom prst="rect">
            <a:avLst/>
          </a:prstGeom>
        </p:spPr>
        <p:txBody>
          <a:bodyPr lIns="0" tIns="0" rIns="0" bIns="0" rtlCol="0" anchor="t">
            <a:spAutoFit/>
          </a:bodyPr>
          <a:lstStyle/>
          <a:p>
            <a:pPr marL="820417" lvl="1" indent="-410209" algn="just">
              <a:lnSpc>
                <a:spcPts val="4749"/>
              </a:lnSpc>
              <a:buFont typeface="Arial"/>
              <a:buChar char="•"/>
            </a:pPr>
            <a:r>
              <a:rPr lang="en-US" sz="3799">
                <a:solidFill>
                  <a:srgbClr val="000000"/>
                </a:solidFill>
                <a:latin typeface="Nunito"/>
              </a:rPr>
              <a:t>Mendapatkan informasi yang diperlukan untuk mengidentifikasi masalah klien</a:t>
            </a:r>
          </a:p>
          <a:p>
            <a:pPr marL="820417" lvl="1" indent="-410209" algn="just">
              <a:lnSpc>
                <a:spcPts val="4749"/>
              </a:lnSpc>
              <a:buFont typeface="Arial"/>
              <a:buChar char="•"/>
            </a:pPr>
            <a:r>
              <a:rPr lang="en-US" sz="3799">
                <a:solidFill>
                  <a:srgbClr val="000000"/>
                </a:solidFill>
                <a:latin typeface="Nunito"/>
              </a:rPr>
              <a:t>Meningkatkan hubungan perawat-klien</a:t>
            </a:r>
          </a:p>
          <a:p>
            <a:pPr marL="820417" lvl="1" indent="-410209" algn="just">
              <a:lnSpc>
                <a:spcPts val="4749"/>
              </a:lnSpc>
              <a:buFont typeface="Arial"/>
              <a:buChar char="•"/>
            </a:pPr>
            <a:r>
              <a:rPr lang="en-US" sz="3799">
                <a:solidFill>
                  <a:srgbClr val="000000"/>
                </a:solidFill>
                <a:latin typeface="Nunito"/>
              </a:rPr>
              <a:t>Membantu klien untuk berpartisipasi dalam mengenali masalah</a:t>
            </a:r>
          </a:p>
          <a:p>
            <a:pPr marL="820417" lvl="1" indent="-410209" algn="just">
              <a:lnSpc>
                <a:spcPts val="4749"/>
              </a:lnSpc>
              <a:buFont typeface="Arial"/>
              <a:buChar char="•"/>
            </a:pPr>
            <a:r>
              <a:rPr lang="en-US" sz="3799">
                <a:solidFill>
                  <a:srgbClr val="000000"/>
                </a:solidFill>
                <a:latin typeface="Nunito"/>
              </a:rPr>
              <a:t>Membantu perawat menentukan investigasi selanjutnya dalam pengkajian</a:t>
            </a:r>
          </a:p>
          <a:p>
            <a:pPr marL="820417" lvl="1" indent="-410209" algn="just">
              <a:lnSpc>
                <a:spcPts val="4749"/>
              </a:lnSpc>
              <a:buFont typeface="Arial"/>
              <a:buChar char="•"/>
            </a:pPr>
            <a:r>
              <a:rPr lang="en-US" sz="3799">
                <a:solidFill>
                  <a:srgbClr val="000000"/>
                </a:solidFill>
                <a:latin typeface="Nunito"/>
              </a:rPr>
              <a:t>Membantu perawat menganalisis dan menegakkan diagnosis serta penyusunan intervensi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2014631">
            <a:off x="16490324" y="855110"/>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0928860" y="-146392"/>
            <a:ext cx="3246016" cy="2660381"/>
          </a:xfrm>
          <a:custGeom>
            <a:avLst/>
            <a:gdLst/>
            <a:ahLst/>
            <a:cxnLst/>
            <a:rect l="l" t="t" r="r" b="b"/>
            <a:pathLst>
              <a:path w="3246016" h="2660381">
                <a:moveTo>
                  <a:pt x="3246016" y="0"/>
                </a:moveTo>
                <a:lnTo>
                  <a:pt x="0" y="0"/>
                </a:lnTo>
                <a:lnTo>
                  <a:pt x="0" y="2660381"/>
                </a:lnTo>
                <a:lnTo>
                  <a:pt x="3246016" y="2660381"/>
                </a:lnTo>
                <a:lnTo>
                  <a:pt x="324601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1028700" y="4706952"/>
            <a:ext cx="10954398" cy="4231136"/>
          </a:xfrm>
          <a:custGeom>
            <a:avLst/>
            <a:gdLst/>
            <a:ahLst/>
            <a:cxnLst/>
            <a:rect l="l" t="t" r="r" b="b"/>
            <a:pathLst>
              <a:path w="10954398" h="4231136">
                <a:moveTo>
                  <a:pt x="10954398" y="0"/>
                </a:moveTo>
                <a:lnTo>
                  <a:pt x="0" y="0"/>
                </a:lnTo>
                <a:lnTo>
                  <a:pt x="0" y="4231136"/>
                </a:lnTo>
                <a:lnTo>
                  <a:pt x="10954398" y="4231136"/>
                </a:lnTo>
                <a:lnTo>
                  <a:pt x="1095439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895018" y="2866229"/>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865270" flipH="1">
            <a:off x="-452728" y="7764396"/>
            <a:ext cx="2115504" cy="2923436"/>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4686742">
            <a:off x="9665276" y="9375181"/>
            <a:ext cx="3687954" cy="3651074"/>
          </a:xfrm>
          <a:custGeom>
            <a:avLst/>
            <a:gdLst/>
            <a:ahLst/>
            <a:cxnLst/>
            <a:rect l="l" t="t" r="r" b="b"/>
            <a:pathLst>
              <a:path w="3687954" h="3651074">
                <a:moveTo>
                  <a:pt x="0" y="0"/>
                </a:moveTo>
                <a:lnTo>
                  <a:pt x="3687954" y="0"/>
                </a:lnTo>
                <a:lnTo>
                  <a:pt x="3687954" y="3651074"/>
                </a:lnTo>
                <a:lnTo>
                  <a:pt x="0" y="36510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4686742">
            <a:off x="1893099" y="-3015415"/>
            <a:ext cx="3687954" cy="3651074"/>
          </a:xfrm>
          <a:custGeom>
            <a:avLst/>
            <a:gdLst/>
            <a:ahLst/>
            <a:cxnLst/>
            <a:rect l="l" t="t" r="r" b="b"/>
            <a:pathLst>
              <a:path w="3687954" h="3651074">
                <a:moveTo>
                  <a:pt x="0" y="0"/>
                </a:moveTo>
                <a:lnTo>
                  <a:pt x="3687953" y="0"/>
                </a:lnTo>
                <a:lnTo>
                  <a:pt x="3687953" y="3651074"/>
                </a:lnTo>
                <a:lnTo>
                  <a:pt x="0" y="36510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11509253" y="3037736"/>
            <a:ext cx="5248180" cy="5435968"/>
          </a:xfrm>
          <a:custGeom>
            <a:avLst/>
            <a:gdLst/>
            <a:ahLst/>
            <a:cxnLst/>
            <a:rect l="l" t="t" r="r" b="b"/>
            <a:pathLst>
              <a:path w="5248180" h="5435968">
                <a:moveTo>
                  <a:pt x="0" y="0"/>
                </a:moveTo>
                <a:lnTo>
                  <a:pt x="5248180" y="0"/>
                </a:lnTo>
                <a:lnTo>
                  <a:pt x="5248180" y="5435968"/>
                </a:lnTo>
                <a:lnTo>
                  <a:pt x="0" y="54359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TextBox 11"/>
          <p:cNvSpPr txBox="1"/>
          <p:nvPr/>
        </p:nvSpPr>
        <p:spPr>
          <a:xfrm>
            <a:off x="1028700" y="2565607"/>
            <a:ext cx="9376739" cy="903678"/>
          </a:xfrm>
          <a:prstGeom prst="rect">
            <a:avLst/>
          </a:prstGeom>
        </p:spPr>
        <p:txBody>
          <a:bodyPr lIns="0" tIns="0" rIns="0" bIns="0" rtlCol="0" anchor="t">
            <a:spAutoFit/>
          </a:bodyPr>
          <a:lstStyle/>
          <a:p>
            <a:pPr marL="0" lvl="0" indent="0">
              <a:lnSpc>
                <a:spcPts val="7415"/>
              </a:lnSpc>
              <a:spcBef>
                <a:spcPct val="0"/>
              </a:spcBef>
            </a:pPr>
            <a:r>
              <a:rPr lang="en-US" sz="5297">
                <a:solidFill>
                  <a:srgbClr val="204872"/>
                </a:solidFill>
                <a:latin typeface="Blueberry"/>
              </a:rPr>
              <a:t>Apa itu Nursing Assesment</a:t>
            </a:r>
          </a:p>
        </p:txBody>
      </p:sp>
      <p:sp>
        <p:nvSpPr>
          <p:cNvPr id="12" name="TextBox 12"/>
          <p:cNvSpPr txBox="1"/>
          <p:nvPr/>
        </p:nvSpPr>
        <p:spPr>
          <a:xfrm>
            <a:off x="1570844" y="5650945"/>
            <a:ext cx="9938410" cy="2817496"/>
          </a:xfrm>
          <a:prstGeom prst="rect">
            <a:avLst/>
          </a:prstGeom>
        </p:spPr>
        <p:txBody>
          <a:bodyPr lIns="0" tIns="0" rIns="0" bIns="0" rtlCol="0" anchor="t">
            <a:spAutoFit/>
          </a:bodyPr>
          <a:lstStyle/>
          <a:p>
            <a:pPr>
              <a:lnSpc>
                <a:spcPts val="5699"/>
              </a:lnSpc>
            </a:pPr>
            <a:r>
              <a:rPr lang="en-US" sz="3799">
                <a:solidFill>
                  <a:srgbClr val="FFFFFF"/>
                </a:solidFill>
                <a:latin typeface="Nunito"/>
              </a:rPr>
              <a:t>Nursing assessment is the gathering of information about a patient 's physiological, psychological, sociological, and spiritual status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533344" flipH="1">
            <a:off x="12049803" y="920201"/>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315102" flipH="1">
            <a:off x="14688922" y="1033493"/>
            <a:ext cx="4141145" cy="3394013"/>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1791709" y="971550"/>
            <a:ext cx="14907755" cy="2273277"/>
          </a:xfrm>
          <a:prstGeom prst="rect">
            <a:avLst/>
          </a:prstGeom>
        </p:spPr>
        <p:txBody>
          <a:bodyPr lIns="0" tIns="0" rIns="0" bIns="0" rtlCol="0" anchor="t">
            <a:spAutoFit/>
          </a:bodyPr>
          <a:lstStyle/>
          <a:p>
            <a:pPr marL="0" lvl="0" indent="0" algn="ctr">
              <a:lnSpc>
                <a:spcPts val="9101"/>
              </a:lnSpc>
              <a:spcBef>
                <a:spcPct val="0"/>
              </a:spcBef>
            </a:pPr>
            <a:r>
              <a:rPr lang="en-US" sz="6500">
                <a:solidFill>
                  <a:srgbClr val="204872"/>
                </a:solidFill>
                <a:latin typeface="Blueberry"/>
              </a:rPr>
              <a:t>Hal-hal yang harus diperhatikan pada saat melakukan anmnesa </a:t>
            </a:r>
          </a:p>
        </p:txBody>
      </p:sp>
      <p:sp>
        <p:nvSpPr>
          <p:cNvPr id="11" name="TextBox 11"/>
          <p:cNvSpPr txBox="1"/>
          <p:nvPr/>
        </p:nvSpPr>
        <p:spPr>
          <a:xfrm>
            <a:off x="2262838" y="4157499"/>
            <a:ext cx="15246227" cy="4384675"/>
          </a:xfrm>
          <a:prstGeom prst="rect">
            <a:avLst/>
          </a:prstGeom>
        </p:spPr>
        <p:txBody>
          <a:bodyPr lIns="0" tIns="0" rIns="0" bIns="0" rtlCol="0" anchor="t">
            <a:spAutoFit/>
          </a:bodyPr>
          <a:lstStyle/>
          <a:p>
            <a:pPr marL="863596" lvl="1" indent="-431798" algn="just">
              <a:lnSpc>
                <a:spcPts val="4999"/>
              </a:lnSpc>
              <a:buFont typeface="Arial"/>
              <a:buChar char="•"/>
            </a:pPr>
            <a:r>
              <a:rPr lang="en-US" sz="3999">
                <a:solidFill>
                  <a:srgbClr val="000000"/>
                </a:solidFill>
                <a:latin typeface="Nunito"/>
              </a:rPr>
              <a:t>Keterampilan membangun kepercayaan dengan klien</a:t>
            </a:r>
          </a:p>
          <a:p>
            <a:pPr marL="863596" lvl="1" indent="-431798" algn="just">
              <a:lnSpc>
                <a:spcPts val="4999"/>
              </a:lnSpc>
              <a:buFont typeface="Arial"/>
              <a:buChar char="•"/>
            </a:pPr>
            <a:r>
              <a:rPr lang="en-US" sz="3999">
                <a:solidFill>
                  <a:srgbClr val="000000"/>
                </a:solidFill>
                <a:latin typeface="Nunito"/>
              </a:rPr>
              <a:t>Perhatikan aspek verbal dan nonverbal</a:t>
            </a:r>
          </a:p>
          <a:p>
            <a:pPr marL="863596" lvl="1" indent="-431798" algn="just">
              <a:lnSpc>
                <a:spcPts val="4999"/>
              </a:lnSpc>
              <a:buFont typeface="Arial"/>
              <a:buChar char="•"/>
            </a:pPr>
            <a:r>
              <a:rPr lang="en-US" sz="3999">
                <a:solidFill>
                  <a:srgbClr val="000000"/>
                </a:solidFill>
                <a:latin typeface="Nunito"/>
              </a:rPr>
              <a:t>Kembangkan kemampuan berbahasa yang tepat</a:t>
            </a:r>
          </a:p>
          <a:p>
            <a:pPr marL="863596" lvl="1" indent="-431798" algn="just">
              <a:lnSpc>
                <a:spcPts val="4999"/>
              </a:lnSpc>
              <a:buFont typeface="Arial"/>
              <a:buChar char="•"/>
            </a:pPr>
            <a:r>
              <a:rPr lang="en-US" sz="3999">
                <a:solidFill>
                  <a:srgbClr val="000000"/>
                </a:solidFill>
                <a:latin typeface="Nunito"/>
              </a:rPr>
              <a:t>Tingkatkan pengetahuan</a:t>
            </a:r>
          </a:p>
          <a:p>
            <a:pPr marL="863596" lvl="1" indent="-431798" algn="just">
              <a:lnSpc>
                <a:spcPts val="4999"/>
              </a:lnSpc>
              <a:buFont typeface="Arial"/>
              <a:buChar char="•"/>
            </a:pPr>
            <a:r>
              <a:rPr lang="en-US" sz="3999">
                <a:solidFill>
                  <a:srgbClr val="000000"/>
                </a:solidFill>
                <a:latin typeface="Nunito"/>
              </a:rPr>
              <a:t>Kenali bahasa verbal/perilaku nonverbal</a:t>
            </a:r>
          </a:p>
          <a:p>
            <a:pPr marL="863596" lvl="1" indent="-431798" algn="just">
              <a:lnSpc>
                <a:spcPts val="4999"/>
              </a:lnSpc>
              <a:buFont typeface="Arial"/>
              <a:buChar char="•"/>
            </a:pPr>
            <a:r>
              <a:rPr lang="en-US" sz="3999">
                <a:solidFill>
                  <a:srgbClr val="000000"/>
                </a:solidFill>
                <a:latin typeface="Nunito"/>
              </a:rPr>
              <a:t>Hindari mealkukan interupsi ke pasien</a:t>
            </a:r>
          </a:p>
          <a:p>
            <a:pPr marL="863596" lvl="1" indent="-431798" algn="just">
              <a:lnSpc>
                <a:spcPts val="4999"/>
              </a:lnSpc>
              <a:buFont typeface="Arial"/>
              <a:buChar char="•"/>
            </a:pPr>
            <a:r>
              <a:rPr lang="en-US" sz="3999">
                <a:solidFill>
                  <a:srgbClr val="000000"/>
                </a:solidFill>
                <a:latin typeface="Nunito"/>
              </a:rPr>
              <a:t>Memberi kesempatan pasien untuk istirahat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533344" flipH="1">
            <a:off x="12049803" y="920201"/>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315102" flipH="1">
            <a:off x="14688922" y="1033493"/>
            <a:ext cx="4141145" cy="3394013"/>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5270379" y="2096733"/>
            <a:ext cx="8914577" cy="8190267"/>
          </a:xfrm>
          <a:custGeom>
            <a:avLst/>
            <a:gdLst/>
            <a:ahLst/>
            <a:cxnLst/>
            <a:rect l="l" t="t" r="r" b="b"/>
            <a:pathLst>
              <a:path w="8914577" h="8190267">
                <a:moveTo>
                  <a:pt x="0" y="0"/>
                </a:moveTo>
                <a:lnTo>
                  <a:pt x="8914577" y="0"/>
                </a:lnTo>
                <a:lnTo>
                  <a:pt x="8914577" y="8190267"/>
                </a:lnTo>
                <a:lnTo>
                  <a:pt x="0" y="819026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a:off x="7857873" y="5143500"/>
            <a:ext cx="4042226" cy="1803843"/>
          </a:xfrm>
          <a:custGeom>
            <a:avLst/>
            <a:gdLst/>
            <a:ahLst/>
            <a:cxnLst/>
            <a:rect l="l" t="t" r="r" b="b"/>
            <a:pathLst>
              <a:path w="4042226" h="1803843">
                <a:moveTo>
                  <a:pt x="0" y="0"/>
                </a:moveTo>
                <a:lnTo>
                  <a:pt x="4042226" y="0"/>
                </a:lnTo>
                <a:lnTo>
                  <a:pt x="4042226" y="1803843"/>
                </a:lnTo>
                <a:lnTo>
                  <a:pt x="0" y="1803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TextBox 12"/>
          <p:cNvSpPr txBox="1"/>
          <p:nvPr/>
        </p:nvSpPr>
        <p:spPr>
          <a:xfrm>
            <a:off x="1791709" y="971550"/>
            <a:ext cx="14907755" cy="1120752"/>
          </a:xfrm>
          <a:prstGeom prst="rect">
            <a:avLst/>
          </a:prstGeom>
        </p:spPr>
        <p:txBody>
          <a:bodyPr lIns="0" tIns="0" rIns="0" bIns="0" rtlCol="0" anchor="t">
            <a:spAutoFit/>
          </a:bodyPr>
          <a:lstStyle/>
          <a:p>
            <a:pPr marL="0" lvl="0" indent="0" algn="ctr">
              <a:lnSpc>
                <a:spcPts val="9101"/>
              </a:lnSpc>
              <a:spcBef>
                <a:spcPct val="0"/>
              </a:spcBef>
            </a:pPr>
            <a:r>
              <a:rPr lang="en-US" sz="6500">
                <a:solidFill>
                  <a:srgbClr val="204872"/>
                </a:solidFill>
                <a:latin typeface="Blueberry"/>
              </a:rPr>
              <a:t>OBSERVASI</a:t>
            </a:r>
          </a:p>
        </p:txBody>
      </p:sp>
      <p:sp>
        <p:nvSpPr>
          <p:cNvPr id="13" name="TextBox 13"/>
          <p:cNvSpPr txBox="1"/>
          <p:nvPr/>
        </p:nvSpPr>
        <p:spPr>
          <a:xfrm>
            <a:off x="8398006" y="5701519"/>
            <a:ext cx="2555214" cy="832485"/>
          </a:xfrm>
          <a:prstGeom prst="rect">
            <a:avLst/>
          </a:prstGeom>
        </p:spPr>
        <p:txBody>
          <a:bodyPr lIns="0" tIns="0" rIns="0" bIns="0" rtlCol="0" anchor="t">
            <a:spAutoFit/>
          </a:bodyPr>
          <a:lstStyle/>
          <a:p>
            <a:pPr algn="ctr">
              <a:lnSpc>
                <a:spcPts val="6749"/>
              </a:lnSpc>
              <a:spcBef>
                <a:spcPct val="0"/>
              </a:spcBef>
            </a:pPr>
            <a:r>
              <a:rPr lang="en-US" sz="5399">
                <a:solidFill>
                  <a:srgbClr val="FFBB00"/>
                </a:solidFill>
                <a:latin typeface="Nunito Bold"/>
              </a:rPr>
              <a:t> 2S HFT</a:t>
            </a:r>
          </a:p>
        </p:txBody>
      </p:sp>
      <p:sp>
        <p:nvSpPr>
          <p:cNvPr id="14" name="TextBox 14"/>
          <p:cNvSpPr txBox="1"/>
          <p:nvPr/>
        </p:nvSpPr>
        <p:spPr>
          <a:xfrm>
            <a:off x="8944139" y="2711449"/>
            <a:ext cx="1462947" cy="732155"/>
          </a:xfrm>
          <a:prstGeom prst="rect">
            <a:avLst/>
          </a:prstGeom>
        </p:spPr>
        <p:txBody>
          <a:bodyPr lIns="0" tIns="0" rIns="0" bIns="0" rtlCol="0" anchor="t">
            <a:spAutoFit/>
          </a:bodyPr>
          <a:lstStyle/>
          <a:p>
            <a:pPr algn="ctr">
              <a:lnSpc>
                <a:spcPts val="5874"/>
              </a:lnSpc>
              <a:spcBef>
                <a:spcPct val="0"/>
              </a:spcBef>
            </a:pPr>
            <a:r>
              <a:rPr lang="en-US" sz="4699">
                <a:solidFill>
                  <a:srgbClr val="000000"/>
                </a:solidFill>
                <a:latin typeface="Nunito Bold"/>
              </a:rPr>
              <a:t>Sight</a:t>
            </a:r>
          </a:p>
        </p:txBody>
      </p:sp>
      <p:sp>
        <p:nvSpPr>
          <p:cNvPr id="15" name="TextBox 15"/>
          <p:cNvSpPr txBox="1"/>
          <p:nvPr/>
        </p:nvSpPr>
        <p:spPr>
          <a:xfrm>
            <a:off x="12281099" y="5395131"/>
            <a:ext cx="1522016" cy="732155"/>
          </a:xfrm>
          <a:prstGeom prst="rect">
            <a:avLst/>
          </a:prstGeom>
        </p:spPr>
        <p:txBody>
          <a:bodyPr lIns="0" tIns="0" rIns="0" bIns="0" rtlCol="0" anchor="t">
            <a:spAutoFit/>
          </a:bodyPr>
          <a:lstStyle/>
          <a:p>
            <a:pPr algn="ctr">
              <a:lnSpc>
                <a:spcPts val="5874"/>
              </a:lnSpc>
              <a:spcBef>
                <a:spcPct val="0"/>
              </a:spcBef>
            </a:pPr>
            <a:r>
              <a:rPr lang="en-US" sz="4699">
                <a:solidFill>
                  <a:srgbClr val="000000"/>
                </a:solidFill>
                <a:latin typeface="Nunito Bold"/>
              </a:rPr>
              <a:t>Smell</a:t>
            </a:r>
          </a:p>
        </p:txBody>
      </p:sp>
      <p:sp>
        <p:nvSpPr>
          <p:cNvPr id="16" name="TextBox 16"/>
          <p:cNvSpPr txBox="1"/>
          <p:nvPr/>
        </p:nvSpPr>
        <p:spPr>
          <a:xfrm>
            <a:off x="10813786" y="8905557"/>
            <a:ext cx="2047346" cy="686435"/>
          </a:xfrm>
          <a:prstGeom prst="rect">
            <a:avLst/>
          </a:prstGeom>
        </p:spPr>
        <p:txBody>
          <a:bodyPr lIns="0" tIns="0" rIns="0" bIns="0" rtlCol="0" anchor="t">
            <a:spAutoFit/>
          </a:bodyPr>
          <a:lstStyle/>
          <a:p>
            <a:pPr algn="ctr">
              <a:lnSpc>
                <a:spcPts val="5499"/>
              </a:lnSpc>
              <a:spcBef>
                <a:spcPct val="0"/>
              </a:spcBef>
            </a:pPr>
            <a:r>
              <a:rPr lang="en-US" sz="4399">
                <a:solidFill>
                  <a:srgbClr val="000000"/>
                </a:solidFill>
                <a:latin typeface="Nunito Bold"/>
              </a:rPr>
              <a:t>Hearing</a:t>
            </a:r>
          </a:p>
        </p:txBody>
      </p:sp>
      <p:sp>
        <p:nvSpPr>
          <p:cNvPr id="17" name="TextBox 17"/>
          <p:cNvSpPr txBox="1"/>
          <p:nvPr/>
        </p:nvSpPr>
        <p:spPr>
          <a:xfrm>
            <a:off x="6634823" y="8947799"/>
            <a:ext cx="1858433" cy="686435"/>
          </a:xfrm>
          <a:prstGeom prst="rect">
            <a:avLst/>
          </a:prstGeom>
        </p:spPr>
        <p:txBody>
          <a:bodyPr lIns="0" tIns="0" rIns="0" bIns="0" rtlCol="0" anchor="t">
            <a:spAutoFit/>
          </a:bodyPr>
          <a:lstStyle/>
          <a:p>
            <a:pPr algn="ctr">
              <a:lnSpc>
                <a:spcPts val="5499"/>
              </a:lnSpc>
              <a:spcBef>
                <a:spcPct val="0"/>
              </a:spcBef>
            </a:pPr>
            <a:r>
              <a:rPr lang="en-US" sz="4399">
                <a:solidFill>
                  <a:srgbClr val="000000"/>
                </a:solidFill>
                <a:latin typeface="Nunito Bold"/>
              </a:rPr>
              <a:t>Feeling</a:t>
            </a:r>
          </a:p>
        </p:txBody>
      </p:sp>
      <p:sp>
        <p:nvSpPr>
          <p:cNvPr id="18" name="TextBox 18"/>
          <p:cNvSpPr txBox="1"/>
          <p:nvPr/>
        </p:nvSpPr>
        <p:spPr>
          <a:xfrm>
            <a:off x="5490513" y="5367826"/>
            <a:ext cx="1418167" cy="686435"/>
          </a:xfrm>
          <a:prstGeom prst="rect">
            <a:avLst/>
          </a:prstGeom>
        </p:spPr>
        <p:txBody>
          <a:bodyPr lIns="0" tIns="0" rIns="0" bIns="0" rtlCol="0" anchor="t">
            <a:spAutoFit/>
          </a:bodyPr>
          <a:lstStyle/>
          <a:p>
            <a:pPr algn="ctr">
              <a:lnSpc>
                <a:spcPts val="5499"/>
              </a:lnSpc>
              <a:spcBef>
                <a:spcPct val="0"/>
              </a:spcBef>
            </a:pPr>
            <a:r>
              <a:rPr lang="en-US" sz="4399">
                <a:solidFill>
                  <a:srgbClr val="000000"/>
                </a:solidFill>
                <a:latin typeface="Nunito Bold"/>
              </a:rPr>
              <a:t>Taste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533344" flipH="1">
            <a:off x="12049803" y="920201"/>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315102" flipH="1">
            <a:off x="14688922" y="1033493"/>
            <a:ext cx="4141145" cy="3394013"/>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322338" y="273652"/>
            <a:ext cx="4423140" cy="4025057"/>
          </a:xfrm>
          <a:custGeom>
            <a:avLst/>
            <a:gdLst/>
            <a:ahLst/>
            <a:cxnLst/>
            <a:rect l="l" t="t" r="r" b="b"/>
            <a:pathLst>
              <a:path w="4423140" h="4025057">
                <a:moveTo>
                  <a:pt x="0" y="0"/>
                </a:moveTo>
                <a:lnTo>
                  <a:pt x="4423140" y="0"/>
                </a:lnTo>
                <a:lnTo>
                  <a:pt x="4423140" y="4025057"/>
                </a:lnTo>
                <a:lnTo>
                  <a:pt x="0" y="4025057"/>
                </a:lnTo>
                <a:lnTo>
                  <a:pt x="0" y="0"/>
                </a:lnTo>
                <a:close/>
              </a:path>
            </a:pathLst>
          </a:custGeom>
          <a:blipFill>
            <a:blip r:embed="rId15"/>
            <a:stretch>
              <a:fillRect/>
            </a:stretch>
          </a:blipFill>
        </p:spPr>
      </p:sp>
      <p:sp>
        <p:nvSpPr>
          <p:cNvPr id="11" name="TextBox 11"/>
          <p:cNvSpPr txBox="1"/>
          <p:nvPr/>
        </p:nvSpPr>
        <p:spPr>
          <a:xfrm>
            <a:off x="7023648" y="2248080"/>
            <a:ext cx="4147061" cy="1144271"/>
          </a:xfrm>
          <a:prstGeom prst="rect">
            <a:avLst/>
          </a:prstGeom>
        </p:spPr>
        <p:txBody>
          <a:bodyPr lIns="0" tIns="0" rIns="0" bIns="0" rtlCol="0" anchor="t">
            <a:spAutoFit/>
          </a:bodyPr>
          <a:lstStyle/>
          <a:p>
            <a:pPr algn="ctr">
              <a:lnSpc>
                <a:spcPts val="9124"/>
              </a:lnSpc>
              <a:spcBef>
                <a:spcPct val="0"/>
              </a:spcBef>
            </a:pPr>
            <a:r>
              <a:rPr lang="en-US" sz="7299">
                <a:solidFill>
                  <a:srgbClr val="000000"/>
                </a:solidFill>
                <a:latin typeface="Nunito Bold"/>
              </a:rPr>
              <a:t>SIGHT</a:t>
            </a:r>
          </a:p>
        </p:txBody>
      </p:sp>
      <p:sp>
        <p:nvSpPr>
          <p:cNvPr id="12" name="TextBox 12"/>
          <p:cNvSpPr txBox="1"/>
          <p:nvPr/>
        </p:nvSpPr>
        <p:spPr>
          <a:xfrm>
            <a:off x="809793" y="4923241"/>
            <a:ext cx="15889671" cy="2961005"/>
          </a:xfrm>
          <a:prstGeom prst="rect">
            <a:avLst/>
          </a:prstGeom>
        </p:spPr>
        <p:txBody>
          <a:bodyPr lIns="0" tIns="0" rIns="0" bIns="0" rtlCol="0" anchor="t">
            <a:spAutoFit/>
          </a:bodyPr>
          <a:lstStyle/>
          <a:p>
            <a:pPr marL="1014722" lvl="1" indent="-507361" algn="just">
              <a:lnSpc>
                <a:spcPts val="5874"/>
              </a:lnSpc>
              <a:buFont typeface="Arial"/>
              <a:buChar char="•"/>
            </a:pPr>
            <a:r>
              <a:rPr lang="en-US" sz="4699">
                <a:solidFill>
                  <a:srgbClr val="000000"/>
                </a:solidFill>
                <a:latin typeface="Nunito"/>
              </a:rPr>
              <a:t>Gunakan indera penglihatan untuk menghasilkan data </a:t>
            </a:r>
          </a:p>
          <a:p>
            <a:pPr marL="1014722" lvl="1" indent="-507361" algn="just">
              <a:lnSpc>
                <a:spcPts val="5874"/>
              </a:lnSpc>
              <a:buFont typeface="Arial"/>
              <a:buChar char="•"/>
            </a:pPr>
            <a:r>
              <a:rPr lang="en-US" sz="4699">
                <a:solidFill>
                  <a:srgbClr val="000000"/>
                </a:solidFill>
                <a:latin typeface="Nunito"/>
              </a:rPr>
              <a:t>Lihat dan perhatikan Semua bentuk performance klien</a:t>
            </a:r>
          </a:p>
          <a:p>
            <a:pPr marL="1014722" lvl="1" indent="-507361" algn="just">
              <a:lnSpc>
                <a:spcPts val="5874"/>
              </a:lnSpc>
              <a:buFont typeface="Arial"/>
              <a:buChar char="•"/>
            </a:pPr>
            <a:r>
              <a:rPr lang="en-US" sz="4699">
                <a:solidFill>
                  <a:srgbClr val="000000"/>
                </a:solidFill>
                <a:latin typeface="Nunito"/>
              </a:rPr>
              <a:t>Lihat segala bentuk kelainan bentuk tubuh, raut muka, kondisi umum klien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533344" flipH="1">
            <a:off x="12049803" y="920201"/>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315102" flipH="1">
            <a:off x="14688922" y="1033493"/>
            <a:ext cx="4141145" cy="3394013"/>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1288200">
            <a:off x="659170" y="188104"/>
            <a:ext cx="2705481" cy="4114800"/>
          </a:xfrm>
          <a:custGeom>
            <a:avLst/>
            <a:gdLst/>
            <a:ahLst/>
            <a:cxnLst/>
            <a:rect l="l" t="t" r="r" b="b"/>
            <a:pathLst>
              <a:path w="2705481" h="4114800">
                <a:moveTo>
                  <a:pt x="0" y="0"/>
                </a:moveTo>
                <a:lnTo>
                  <a:pt x="2705481" y="0"/>
                </a:lnTo>
                <a:lnTo>
                  <a:pt x="270548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TextBox 11"/>
          <p:cNvSpPr txBox="1"/>
          <p:nvPr/>
        </p:nvSpPr>
        <p:spPr>
          <a:xfrm>
            <a:off x="6546687" y="2359699"/>
            <a:ext cx="4147061" cy="1171576"/>
          </a:xfrm>
          <a:prstGeom prst="rect">
            <a:avLst/>
          </a:prstGeom>
        </p:spPr>
        <p:txBody>
          <a:bodyPr lIns="0" tIns="0" rIns="0" bIns="0" rtlCol="0" anchor="t">
            <a:spAutoFit/>
          </a:bodyPr>
          <a:lstStyle/>
          <a:p>
            <a:pPr algn="ctr">
              <a:lnSpc>
                <a:spcPts val="9374"/>
              </a:lnSpc>
              <a:spcBef>
                <a:spcPct val="0"/>
              </a:spcBef>
            </a:pPr>
            <a:r>
              <a:rPr lang="en-US" sz="7499">
                <a:solidFill>
                  <a:srgbClr val="000000"/>
                </a:solidFill>
                <a:latin typeface="Nunito Bold"/>
              </a:rPr>
              <a:t>SMELL</a:t>
            </a:r>
          </a:p>
        </p:txBody>
      </p:sp>
      <p:sp>
        <p:nvSpPr>
          <p:cNvPr id="12" name="TextBox 12"/>
          <p:cNvSpPr txBox="1"/>
          <p:nvPr/>
        </p:nvSpPr>
        <p:spPr>
          <a:xfrm>
            <a:off x="1513267" y="4147974"/>
            <a:ext cx="15670764" cy="3703955"/>
          </a:xfrm>
          <a:prstGeom prst="rect">
            <a:avLst/>
          </a:prstGeom>
        </p:spPr>
        <p:txBody>
          <a:bodyPr lIns="0" tIns="0" rIns="0" bIns="0" rtlCol="0" anchor="t">
            <a:spAutoFit/>
          </a:bodyPr>
          <a:lstStyle/>
          <a:p>
            <a:pPr marL="1014722" lvl="1" indent="-507361" algn="just">
              <a:lnSpc>
                <a:spcPts val="5874"/>
              </a:lnSpc>
              <a:buFont typeface="Arial"/>
              <a:buChar char="•"/>
            </a:pPr>
            <a:r>
              <a:rPr lang="en-US" sz="4699">
                <a:solidFill>
                  <a:srgbClr val="000000"/>
                </a:solidFill>
                <a:latin typeface="Nunito"/>
              </a:rPr>
              <a:t>Gunakan indera penciuman untuk menghasilkan data</a:t>
            </a:r>
          </a:p>
          <a:p>
            <a:pPr marL="1014722" lvl="1" indent="-507361" algn="just">
              <a:lnSpc>
                <a:spcPts val="5874"/>
              </a:lnSpc>
              <a:buFont typeface="Arial"/>
              <a:buChar char="•"/>
            </a:pPr>
            <a:r>
              <a:rPr lang="en-US" sz="4699">
                <a:solidFill>
                  <a:srgbClr val="000000"/>
                </a:solidFill>
                <a:latin typeface="Nunito"/>
              </a:rPr>
              <a:t>Bau/cium yang tidak wajar pada pasien atau lingkungan disekitar pasien</a:t>
            </a:r>
          </a:p>
          <a:p>
            <a:pPr marL="1014722" lvl="1" indent="-507361" algn="just">
              <a:lnSpc>
                <a:spcPts val="5874"/>
              </a:lnSpc>
              <a:buFont typeface="Arial"/>
              <a:buChar char="•"/>
            </a:pPr>
            <a:r>
              <a:rPr lang="en-US" sz="4699">
                <a:solidFill>
                  <a:srgbClr val="000000"/>
                </a:solidFill>
                <a:latin typeface="Nunito"/>
              </a:rPr>
              <a:t>Bau pernafasan, kulit, urine, faeces , discharge luka dll</a:t>
            </a:r>
          </a:p>
          <a:p>
            <a:pPr marL="1014722" lvl="1" indent="-507361" algn="just">
              <a:lnSpc>
                <a:spcPts val="5874"/>
              </a:lnSpc>
              <a:buFont typeface="Arial"/>
              <a:buChar char="•"/>
            </a:pPr>
            <a:r>
              <a:rPr lang="en-US" sz="4699">
                <a:solidFill>
                  <a:srgbClr val="000000"/>
                </a:solidFill>
                <a:latin typeface="Nunito"/>
              </a:rPr>
              <a:t>Misalkan bau alcohol, foetor aceton, foetor uremic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533344" flipH="1">
            <a:off x="12049803" y="920201"/>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315102" flipH="1">
            <a:off x="14688922" y="1033493"/>
            <a:ext cx="4141145" cy="3394013"/>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1839334" y="-423375"/>
            <a:ext cx="5323324" cy="5566875"/>
          </a:xfrm>
          <a:custGeom>
            <a:avLst/>
            <a:gdLst/>
            <a:ahLst/>
            <a:cxnLst/>
            <a:rect l="l" t="t" r="r" b="b"/>
            <a:pathLst>
              <a:path w="5323324" h="5566875">
                <a:moveTo>
                  <a:pt x="0" y="0"/>
                </a:moveTo>
                <a:lnTo>
                  <a:pt x="5323324" y="0"/>
                </a:lnTo>
                <a:lnTo>
                  <a:pt x="5323324" y="5566875"/>
                </a:lnTo>
                <a:lnTo>
                  <a:pt x="0" y="5566875"/>
                </a:lnTo>
                <a:lnTo>
                  <a:pt x="0" y="0"/>
                </a:lnTo>
                <a:close/>
              </a:path>
            </a:pathLst>
          </a:custGeom>
          <a:blipFill>
            <a:blip r:embed="rId15">
              <a:alphaModFix amt="48000"/>
            </a:blip>
            <a:stretch>
              <a:fillRect/>
            </a:stretch>
          </a:blipFill>
        </p:spPr>
      </p:sp>
      <p:sp>
        <p:nvSpPr>
          <p:cNvPr id="11" name="TextBox 11"/>
          <p:cNvSpPr txBox="1"/>
          <p:nvPr/>
        </p:nvSpPr>
        <p:spPr>
          <a:xfrm>
            <a:off x="6147197" y="1792961"/>
            <a:ext cx="5690262" cy="1171576"/>
          </a:xfrm>
          <a:prstGeom prst="rect">
            <a:avLst/>
          </a:prstGeom>
        </p:spPr>
        <p:txBody>
          <a:bodyPr lIns="0" tIns="0" rIns="0" bIns="0" rtlCol="0" anchor="t">
            <a:spAutoFit/>
          </a:bodyPr>
          <a:lstStyle/>
          <a:p>
            <a:pPr algn="ctr">
              <a:lnSpc>
                <a:spcPts val="9374"/>
              </a:lnSpc>
              <a:spcBef>
                <a:spcPct val="0"/>
              </a:spcBef>
            </a:pPr>
            <a:r>
              <a:rPr lang="en-US" sz="7499">
                <a:solidFill>
                  <a:srgbClr val="000000"/>
                </a:solidFill>
                <a:latin typeface="Nunito Bold"/>
              </a:rPr>
              <a:t>HEARING</a:t>
            </a:r>
          </a:p>
        </p:txBody>
      </p:sp>
      <p:sp>
        <p:nvSpPr>
          <p:cNvPr id="12" name="TextBox 12"/>
          <p:cNvSpPr txBox="1"/>
          <p:nvPr/>
        </p:nvSpPr>
        <p:spPr>
          <a:xfrm>
            <a:off x="1308618" y="4295992"/>
            <a:ext cx="15670764" cy="5189855"/>
          </a:xfrm>
          <a:prstGeom prst="rect">
            <a:avLst/>
          </a:prstGeom>
        </p:spPr>
        <p:txBody>
          <a:bodyPr lIns="0" tIns="0" rIns="0" bIns="0" rtlCol="0" anchor="t">
            <a:spAutoFit/>
          </a:bodyPr>
          <a:lstStyle/>
          <a:p>
            <a:pPr marL="1014722" lvl="1" indent="-507361" algn="just">
              <a:lnSpc>
                <a:spcPts val="5874"/>
              </a:lnSpc>
              <a:buFont typeface="Arial"/>
              <a:buChar char="•"/>
            </a:pPr>
            <a:r>
              <a:rPr lang="en-US" sz="4699">
                <a:solidFill>
                  <a:srgbClr val="000000"/>
                </a:solidFill>
                <a:latin typeface="Nunito"/>
              </a:rPr>
              <a:t>Menggunakan indera pendengaran untuk menghasilkan data</a:t>
            </a:r>
          </a:p>
          <a:p>
            <a:pPr marL="1014722" lvl="1" indent="-507361" algn="just">
              <a:lnSpc>
                <a:spcPts val="5874"/>
              </a:lnSpc>
              <a:buFont typeface="Arial"/>
              <a:buChar char="•"/>
            </a:pPr>
            <a:r>
              <a:rPr lang="en-US" sz="4699">
                <a:solidFill>
                  <a:srgbClr val="000000"/>
                </a:solidFill>
                <a:latin typeface="Nunito"/>
              </a:rPr>
              <a:t>Pemeriksaan dengan auskultasi</a:t>
            </a:r>
          </a:p>
          <a:p>
            <a:pPr marL="1014722" lvl="1" indent="-507361" algn="just">
              <a:lnSpc>
                <a:spcPts val="5874"/>
              </a:lnSpc>
              <a:buFont typeface="Arial"/>
              <a:buChar char="•"/>
            </a:pPr>
            <a:r>
              <a:rPr lang="en-US" sz="4699">
                <a:solidFill>
                  <a:srgbClr val="000000"/>
                </a:solidFill>
                <a:latin typeface="Nunito"/>
              </a:rPr>
              <a:t>Alat yang digunakan stetoskop, phonenduskup,alat audiovisual lainnya</a:t>
            </a:r>
          </a:p>
          <a:p>
            <a:pPr marL="1014722" lvl="1" indent="-507361" algn="just">
              <a:lnSpc>
                <a:spcPts val="5874"/>
              </a:lnSpc>
              <a:buFont typeface="Arial"/>
              <a:buChar char="•"/>
            </a:pPr>
            <a:r>
              <a:rPr lang="en-US" sz="4699">
                <a:solidFill>
                  <a:srgbClr val="000000"/>
                </a:solidFill>
                <a:latin typeface="Nunito"/>
              </a:rPr>
              <a:t>Mendengarkan suara nafas, bunyi jantung, denyut jantung janin dll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533344" flipH="1">
            <a:off x="12049803" y="920201"/>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315102" flipH="1">
            <a:off x="14688922" y="1033493"/>
            <a:ext cx="4141145" cy="3394013"/>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6669103" y="20024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5">
              <a:alphaModFix amt="12000"/>
              <a:extLst>
                <a:ext uri="{96DAC541-7B7A-43D3-8B79-37D633B846F1}">
                  <asvg:svgBlip xmlns:asvg="http://schemas.microsoft.com/office/drawing/2016/SVG/main" r:embed="rId16"/>
                </a:ext>
              </a:extLst>
            </a:blip>
            <a:stretch>
              <a:fillRect/>
            </a:stretch>
          </a:blipFill>
        </p:spPr>
      </p:sp>
      <p:sp>
        <p:nvSpPr>
          <p:cNvPr id="11" name="TextBox 11"/>
          <p:cNvSpPr txBox="1"/>
          <p:nvPr/>
        </p:nvSpPr>
        <p:spPr>
          <a:xfrm>
            <a:off x="5881372" y="1771550"/>
            <a:ext cx="5690262" cy="1235711"/>
          </a:xfrm>
          <a:prstGeom prst="rect">
            <a:avLst/>
          </a:prstGeom>
        </p:spPr>
        <p:txBody>
          <a:bodyPr lIns="0" tIns="0" rIns="0" bIns="0" rtlCol="0" anchor="t">
            <a:spAutoFit/>
          </a:bodyPr>
          <a:lstStyle/>
          <a:p>
            <a:pPr algn="ctr">
              <a:lnSpc>
                <a:spcPts val="9874"/>
              </a:lnSpc>
              <a:spcBef>
                <a:spcPct val="0"/>
              </a:spcBef>
            </a:pPr>
            <a:r>
              <a:rPr lang="en-US" sz="7899">
                <a:solidFill>
                  <a:srgbClr val="000000"/>
                </a:solidFill>
                <a:latin typeface="Nunito Bold"/>
              </a:rPr>
              <a:t>FEELING</a:t>
            </a:r>
          </a:p>
        </p:txBody>
      </p:sp>
      <p:sp>
        <p:nvSpPr>
          <p:cNvPr id="12" name="TextBox 12"/>
          <p:cNvSpPr txBox="1"/>
          <p:nvPr/>
        </p:nvSpPr>
        <p:spPr>
          <a:xfrm>
            <a:off x="1513267" y="3849815"/>
            <a:ext cx="15670764" cy="5932805"/>
          </a:xfrm>
          <a:prstGeom prst="rect">
            <a:avLst/>
          </a:prstGeom>
        </p:spPr>
        <p:txBody>
          <a:bodyPr lIns="0" tIns="0" rIns="0" bIns="0" rtlCol="0" anchor="t">
            <a:spAutoFit/>
          </a:bodyPr>
          <a:lstStyle/>
          <a:p>
            <a:pPr marL="1014722" lvl="1" indent="-507361" algn="just">
              <a:lnSpc>
                <a:spcPts val="5874"/>
              </a:lnSpc>
              <a:buFont typeface="Arial"/>
              <a:buChar char="•"/>
            </a:pPr>
            <a:r>
              <a:rPr lang="en-US" sz="4699">
                <a:solidFill>
                  <a:srgbClr val="000000"/>
                </a:solidFill>
                <a:latin typeface="Nunito"/>
              </a:rPr>
              <a:t>Menggunakan daya rasa</a:t>
            </a:r>
          </a:p>
          <a:p>
            <a:pPr marL="1014722" lvl="1" indent="-507361" algn="just">
              <a:lnSpc>
                <a:spcPts val="5874"/>
              </a:lnSpc>
              <a:buFont typeface="Arial"/>
              <a:buChar char="•"/>
            </a:pPr>
            <a:r>
              <a:rPr lang="en-US" sz="4699">
                <a:solidFill>
                  <a:srgbClr val="000000"/>
                </a:solidFill>
                <a:latin typeface="Nunito"/>
              </a:rPr>
              <a:t>Meningkatkan empati ke pasien</a:t>
            </a:r>
          </a:p>
          <a:p>
            <a:pPr marL="1014722" lvl="1" indent="-507361" algn="just">
              <a:lnSpc>
                <a:spcPts val="5874"/>
              </a:lnSpc>
              <a:buFont typeface="Arial"/>
              <a:buChar char="•"/>
            </a:pPr>
            <a:r>
              <a:rPr lang="en-US" sz="4699">
                <a:solidFill>
                  <a:srgbClr val="000000"/>
                </a:solidFill>
                <a:latin typeface="Nunito"/>
              </a:rPr>
              <a:t>Meningkatkan responsitas dan sensitivitas perawat terhadap kondisi dankebutuhan klien</a:t>
            </a:r>
          </a:p>
          <a:p>
            <a:pPr marL="1014722" lvl="1" indent="-507361" algn="just">
              <a:lnSpc>
                <a:spcPts val="5874"/>
              </a:lnSpc>
              <a:buFont typeface="Arial"/>
              <a:buChar char="•"/>
            </a:pPr>
            <a:r>
              <a:rPr lang="en-US" sz="4699">
                <a:solidFill>
                  <a:srgbClr val="000000"/>
                </a:solidFill>
                <a:latin typeface="Nunito"/>
              </a:rPr>
              <a:t>Misalkan ikut bahagia jika pasien bisa sembuh, melahirkan dengan selamat</a:t>
            </a:r>
          </a:p>
          <a:p>
            <a:pPr marL="1014722" lvl="1" indent="-507361" algn="just">
              <a:lnSpc>
                <a:spcPts val="5874"/>
              </a:lnSpc>
              <a:buFont typeface="Arial"/>
              <a:buChar char="•"/>
            </a:pPr>
            <a:r>
              <a:rPr lang="en-US" sz="4699">
                <a:solidFill>
                  <a:srgbClr val="000000"/>
                </a:solidFill>
                <a:latin typeface="Nunito"/>
              </a:rPr>
              <a:t>Ikut berempati pada saat pasien mengalami fase kehilangan/kematian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533344" flipH="1">
            <a:off x="12049803" y="920201"/>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315102" flipH="1">
            <a:off x="14688922" y="1033493"/>
            <a:ext cx="4141145" cy="3394013"/>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64468" y="750444"/>
            <a:ext cx="6663669" cy="9536556"/>
          </a:xfrm>
          <a:custGeom>
            <a:avLst/>
            <a:gdLst/>
            <a:ahLst/>
            <a:cxnLst/>
            <a:rect l="l" t="t" r="r" b="b"/>
            <a:pathLst>
              <a:path w="6663669" h="9536556">
                <a:moveTo>
                  <a:pt x="0" y="0"/>
                </a:moveTo>
                <a:lnTo>
                  <a:pt x="6663669" y="0"/>
                </a:lnTo>
                <a:lnTo>
                  <a:pt x="6663669" y="9536556"/>
                </a:lnTo>
                <a:lnTo>
                  <a:pt x="0" y="9536556"/>
                </a:lnTo>
                <a:lnTo>
                  <a:pt x="0" y="0"/>
                </a:lnTo>
                <a:close/>
              </a:path>
            </a:pathLst>
          </a:custGeom>
          <a:blipFill>
            <a:blip r:embed="rId15">
              <a:alphaModFix amt="51000"/>
            </a:blip>
            <a:stretch>
              <a:fillRect/>
            </a:stretch>
          </a:blipFill>
        </p:spPr>
      </p:sp>
      <p:sp>
        <p:nvSpPr>
          <p:cNvPr id="11" name="TextBox 11"/>
          <p:cNvSpPr txBox="1"/>
          <p:nvPr/>
        </p:nvSpPr>
        <p:spPr>
          <a:xfrm>
            <a:off x="5881372" y="1771550"/>
            <a:ext cx="5690262" cy="1208406"/>
          </a:xfrm>
          <a:prstGeom prst="rect">
            <a:avLst/>
          </a:prstGeom>
        </p:spPr>
        <p:txBody>
          <a:bodyPr lIns="0" tIns="0" rIns="0" bIns="0" rtlCol="0" anchor="t">
            <a:spAutoFit/>
          </a:bodyPr>
          <a:lstStyle/>
          <a:p>
            <a:pPr algn="ctr">
              <a:lnSpc>
                <a:spcPts val="9624"/>
              </a:lnSpc>
              <a:spcBef>
                <a:spcPct val="0"/>
              </a:spcBef>
            </a:pPr>
            <a:r>
              <a:rPr lang="en-US" sz="7699">
                <a:solidFill>
                  <a:srgbClr val="000000"/>
                </a:solidFill>
                <a:latin typeface="Nunito Bold"/>
              </a:rPr>
              <a:t>TASTE</a:t>
            </a:r>
          </a:p>
        </p:txBody>
      </p:sp>
      <p:sp>
        <p:nvSpPr>
          <p:cNvPr id="12" name="TextBox 12"/>
          <p:cNvSpPr txBox="1"/>
          <p:nvPr/>
        </p:nvSpPr>
        <p:spPr>
          <a:xfrm>
            <a:off x="1513267" y="3492586"/>
            <a:ext cx="15670764" cy="5822315"/>
          </a:xfrm>
          <a:prstGeom prst="rect">
            <a:avLst/>
          </a:prstGeom>
        </p:spPr>
        <p:txBody>
          <a:bodyPr lIns="0" tIns="0" rIns="0" bIns="0" rtlCol="0" anchor="t">
            <a:spAutoFit/>
          </a:bodyPr>
          <a:lstStyle/>
          <a:p>
            <a:pPr marL="885186" lvl="1" indent="-442593" algn="just">
              <a:lnSpc>
                <a:spcPts val="5124"/>
              </a:lnSpc>
              <a:buFont typeface="Arial"/>
              <a:buChar char="•"/>
            </a:pPr>
            <a:r>
              <a:rPr lang="en-US" sz="4099">
                <a:solidFill>
                  <a:srgbClr val="000000"/>
                </a:solidFill>
                <a:latin typeface="Nunito"/>
              </a:rPr>
              <a:t>Saat kita meraba kulit pasien , kita harus merasakan bagaimana suhu tubuh pasien panas atau tidak</a:t>
            </a:r>
          </a:p>
          <a:p>
            <a:pPr marL="885186" lvl="1" indent="-442593" algn="just">
              <a:lnSpc>
                <a:spcPts val="5124"/>
              </a:lnSpc>
              <a:buFont typeface="Arial"/>
              <a:buChar char="•"/>
            </a:pPr>
            <a:r>
              <a:rPr lang="en-US" sz="4099">
                <a:solidFill>
                  <a:srgbClr val="000000"/>
                </a:solidFill>
                <a:latin typeface="Nunito"/>
              </a:rPr>
              <a:t>Saat kita meraba denyut nadi, kita harus merasakan kekuatan denyutan,volume pengisian nadinya cukup atau tidak, reguleritas nadi</a:t>
            </a:r>
          </a:p>
          <a:p>
            <a:pPr marL="885186" lvl="1" indent="-442593" algn="just">
              <a:lnSpc>
                <a:spcPts val="5124"/>
              </a:lnSpc>
              <a:buFont typeface="Arial"/>
              <a:buChar char="•"/>
            </a:pPr>
            <a:r>
              <a:rPr lang="en-US" sz="4099">
                <a:solidFill>
                  <a:srgbClr val="000000"/>
                </a:solidFill>
                <a:latin typeface="Nunito"/>
              </a:rPr>
              <a:t>Saat kita meraba tulang- tulang pasien, apakah tulangnya  teraba simetris, adatidaknya deformitas, krepitasi, keutuhan dan kekuatan tulang dan otot misalnya meraba kulit pasien untuk merasakan perubahan suhu, kondisi akral, denyut nadi.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5995738" flipH="1">
            <a:off x="15875686" y="3670659"/>
            <a:ext cx="2868659" cy="2351105"/>
          </a:xfrm>
          <a:custGeom>
            <a:avLst/>
            <a:gdLst/>
            <a:ahLst/>
            <a:cxnLst/>
            <a:rect l="l" t="t" r="r" b="b"/>
            <a:pathLst>
              <a:path w="2868659" h="2351105">
                <a:moveTo>
                  <a:pt x="2868659" y="0"/>
                </a:moveTo>
                <a:lnTo>
                  <a:pt x="0" y="0"/>
                </a:lnTo>
                <a:lnTo>
                  <a:pt x="0" y="2351105"/>
                </a:lnTo>
                <a:lnTo>
                  <a:pt x="2868659" y="2351105"/>
                </a:lnTo>
                <a:lnTo>
                  <a:pt x="286865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4247770">
            <a:off x="14042258" y="9453980"/>
            <a:ext cx="2729489" cy="2456540"/>
          </a:xfrm>
          <a:custGeom>
            <a:avLst/>
            <a:gdLst/>
            <a:ahLst/>
            <a:cxnLst/>
            <a:rect l="l" t="t" r="r" b="b"/>
            <a:pathLst>
              <a:path w="2729489" h="2456540">
                <a:moveTo>
                  <a:pt x="0" y="0"/>
                </a:moveTo>
                <a:lnTo>
                  <a:pt x="2729489" y="0"/>
                </a:lnTo>
                <a:lnTo>
                  <a:pt x="2729489" y="2456540"/>
                </a:lnTo>
                <a:lnTo>
                  <a:pt x="0" y="24565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930754">
            <a:off x="15595454" y="874229"/>
            <a:ext cx="1161402" cy="1451753"/>
          </a:xfrm>
          <a:custGeom>
            <a:avLst/>
            <a:gdLst/>
            <a:ahLst/>
            <a:cxnLst/>
            <a:rect l="l" t="t" r="r" b="b"/>
            <a:pathLst>
              <a:path w="1161402" h="1451753">
                <a:moveTo>
                  <a:pt x="0" y="0"/>
                </a:moveTo>
                <a:lnTo>
                  <a:pt x="1161402" y="0"/>
                </a:lnTo>
                <a:lnTo>
                  <a:pt x="1161402" y="1451753"/>
                </a:lnTo>
                <a:lnTo>
                  <a:pt x="0" y="14517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5586367" y="2461800"/>
            <a:ext cx="8211808" cy="7196530"/>
          </a:xfrm>
          <a:custGeom>
            <a:avLst/>
            <a:gdLst/>
            <a:ahLst/>
            <a:cxnLst/>
            <a:rect l="l" t="t" r="r" b="b"/>
            <a:pathLst>
              <a:path w="8211808" h="7196530">
                <a:moveTo>
                  <a:pt x="0" y="0"/>
                </a:moveTo>
                <a:lnTo>
                  <a:pt x="8211808" y="0"/>
                </a:lnTo>
                <a:lnTo>
                  <a:pt x="8211808" y="7196529"/>
                </a:lnTo>
                <a:lnTo>
                  <a:pt x="0" y="71965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12733968" y="7185654"/>
            <a:ext cx="1064207" cy="1127773"/>
          </a:xfrm>
          <a:custGeom>
            <a:avLst/>
            <a:gdLst/>
            <a:ahLst/>
            <a:cxnLst/>
            <a:rect l="l" t="t" r="r" b="b"/>
            <a:pathLst>
              <a:path w="1064207" h="1127773">
                <a:moveTo>
                  <a:pt x="0" y="0"/>
                </a:moveTo>
                <a:lnTo>
                  <a:pt x="1064207" y="0"/>
                </a:lnTo>
                <a:lnTo>
                  <a:pt x="1064207" y="1127772"/>
                </a:lnTo>
                <a:lnTo>
                  <a:pt x="0" y="11277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5586367" y="7526328"/>
            <a:ext cx="1076979" cy="1076979"/>
          </a:xfrm>
          <a:custGeom>
            <a:avLst/>
            <a:gdLst/>
            <a:ahLst/>
            <a:cxnLst/>
            <a:rect l="l" t="t" r="r" b="b"/>
            <a:pathLst>
              <a:path w="1076979" h="1076979">
                <a:moveTo>
                  <a:pt x="0" y="0"/>
                </a:moveTo>
                <a:lnTo>
                  <a:pt x="1076979" y="0"/>
                </a:lnTo>
                <a:lnTo>
                  <a:pt x="1076979" y="1076979"/>
                </a:lnTo>
                <a:lnTo>
                  <a:pt x="0" y="107697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TextBox 12"/>
          <p:cNvSpPr txBox="1"/>
          <p:nvPr/>
        </p:nvSpPr>
        <p:spPr>
          <a:xfrm>
            <a:off x="6421869" y="1161219"/>
            <a:ext cx="6312098" cy="923925"/>
          </a:xfrm>
          <a:prstGeom prst="rect">
            <a:avLst/>
          </a:prstGeom>
        </p:spPr>
        <p:txBody>
          <a:bodyPr lIns="0" tIns="0" rIns="0" bIns="0" rtlCol="0" anchor="t">
            <a:spAutoFit/>
          </a:bodyPr>
          <a:lstStyle/>
          <a:p>
            <a:pPr algn="ctr">
              <a:lnSpc>
                <a:spcPts val="7499"/>
              </a:lnSpc>
              <a:spcBef>
                <a:spcPct val="0"/>
              </a:spcBef>
            </a:pPr>
            <a:r>
              <a:rPr lang="en-US" sz="5999">
                <a:solidFill>
                  <a:srgbClr val="000000"/>
                </a:solidFill>
                <a:latin typeface="Nunito Bold"/>
              </a:rPr>
              <a:t>Pemeriksaan Fisik</a:t>
            </a:r>
          </a:p>
        </p:txBody>
      </p:sp>
      <p:sp>
        <p:nvSpPr>
          <p:cNvPr id="13" name="TextBox 13"/>
          <p:cNvSpPr txBox="1"/>
          <p:nvPr/>
        </p:nvSpPr>
        <p:spPr>
          <a:xfrm>
            <a:off x="7313183" y="4585335"/>
            <a:ext cx="2004417" cy="649605"/>
          </a:xfrm>
          <a:prstGeom prst="rect">
            <a:avLst/>
          </a:prstGeom>
        </p:spPr>
        <p:txBody>
          <a:bodyPr lIns="0" tIns="0" rIns="0" bIns="0" rtlCol="0" anchor="t">
            <a:spAutoFit/>
          </a:bodyPr>
          <a:lstStyle/>
          <a:p>
            <a:pPr algn="ctr">
              <a:lnSpc>
                <a:spcPts val="5249"/>
              </a:lnSpc>
              <a:spcBef>
                <a:spcPct val="0"/>
              </a:spcBef>
            </a:pPr>
            <a:r>
              <a:rPr lang="en-US" sz="4199">
                <a:solidFill>
                  <a:srgbClr val="000000"/>
                </a:solidFill>
                <a:latin typeface="Nunito Bold"/>
              </a:rPr>
              <a:t>Inspeksi</a:t>
            </a:r>
          </a:p>
        </p:txBody>
      </p:sp>
      <p:sp>
        <p:nvSpPr>
          <p:cNvPr id="14" name="TextBox 14"/>
          <p:cNvSpPr txBox="1"/>
          <p:nvPr/>
        </p:nvSpPr>
        <p:spPr>
          <a:xfrm>
            <a:off x="10423331" y="4511884"/>
            <a:ext cx="1778265" cy="649605"/>
          </a:xfrm>
          <a:prstGeom prst="rect">
            <a:avLst/>
          </a:prstGeom>
        </p:spPr>
        <p:txBody>
          <a:bodyPr lIns="0" tIns="0" rIns="0" bIns="0" rtlCol="0" anchor="t">
            <a:spAutoFit/>
          </a:bodyPr>
          <a:lstStyle/>
          <a:p>
            <a:pPr algn="ctr">
              <a:lnSpc>
                <a:spcPts val="5249"/>
              </a:lnSpc>
              <a:spcBef>
                <a:spcPct val="0"/>
              </a:spcBef>
            </a:pPr>
            <a:r>
              <a:rPr lang="en-US" sz="4199">
                <a:solidFill>
                  <a:srgbClr val="000000"/>
                </a:solidFill>
                <a:latin typeface="Nunito Bold"/>
              </a:rPr>
              <a:t>Palpasi</a:t>
            </a:r>
          </a:p>
        </p:txBody>
      </p:sp>
      <p:sp>
        <p:nvSpPr>
          <p:cNvPr id="15" name="TextBox 15"/>
          <p:cNvSpPr txBox="1"/>
          <p:nvPr/>
        </p:nvSpPr>
        <p:spPr>
          <a:xfrm>
            <a:off x="10688209" y="7590364"/>
            <a:ext cx="1828403" cy="649605"/>
          </a:xfrm>
          <a:prstGeom prst="rect">
            <a:avLst/>
          </a:prstGeom>
        </p:spPr>
        <p:txBody>
          <a:bodyPr lIns="0" tIns="0" rIns="0" bIns="0" rtlCol="0" anchor="t">
            <a:spAutoFit/>
          </a:bodyPr>
          <a:lstStyle/>
          <a:p>
            <a:pPr algn="ctr">
              <a:lnSpc>
                <a:spcPts val="5249"/>
              </a:lnSpc>
              <a:spcBef>
                <a:spcPct val="0"/>
              </a:spcBef>
            </a:pPr>
            <a:r>
              <a:rPr lang="en-US" sz="4199">
                <a:solidFill>
                  <a:srgbClr val="000000"/>
                </a:solidFill>
                <a:latin typeface="Nunito Bold"/>
              </a:rPr>
              <a:t>Perkusi</a:t>
            </a:r>
          </a:p>
        </p:txBody>
      </p:sp>
      <p:sp>
        <p:nvSpPr>
          <p:cNvPr id="16" name="TextBox 16"/>
          <p:cNvSpPr txBox="1"/>
          <p:nvPr/>
        </p:nvSpPr>
        <p:spPr>
          <a:xfrm>
            <a:off x="7119860" y="7730490"/>
            <a:ext cx="2572412" cy="649605"/>
          </a:xfrm>
          <a:prstGeom prst="rect">
            <a:avLst/>
          </a:prstGeom>
        </p:spPr>
        <p:txBody>
          <a:bodyPr lIns="0" tIns="0" rIns="0" bIns="0" rtlCol="0" anchor="t">
            <a:spAutoFit/>
          </a:bodyPr>
          <a:lstStyle/>
          <a:p>
            <a:pPr algn="ctr">
              <a:lnSpc>
                <a:spcPts val="5249"/>
              </a:lnSpc>
              <a:spcBef>
                <a:spcPct val="0"/>
              </a:spcBef>
            </a:pPr>
            <a:r>
              <a:rPr lang="en-US" sz="4199">
                <a:solidFill>
                  <a:srgbClr val="000000"/>
                </a:solidFill>
                <a:latin typeface="Nunito Bold"/>
              </a:rPr>
              <a:t>Auskultasi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5995738" flipH="1">
            <a:off x="15875686" y="3670659"/>
            <a:ext cx="2868659" cy="2351105"/>
          </a:xfrm>
          <a:custGeom>
            <a:avLst/>
            <a:gdLst/>
            <a:ahLst/>
            <a:cxnLst/>
            <a:rect l="l" t="t" r="r" b="b"/>
            <a:pathLst>
              <a:path w="2868659" h="2351105">
                <a:moveTo>
                  <a:pt x="2868659" y="0"/>
                </a:moveTo>
                <a:lnTo>
                  <a:pt x="0" y="0"/>
                </a:lnTo>
                <a:lnTo>
                  <a:pt x="0" y="2351105"/>
                </a:lnTo>
                <a:lnTo>
                  <a:pt x="2868659" y="2351105"/>
                </a:lnTo>
                <a:lnTo>
                  <a:pt x="286865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930754">
            <a:off x="15595454" y="874229"/>
            <a:ext cx="1161402" cy="1451753"/>
          </a:xfrm>
          <a:custGeom>
            <a:avLst/>
            <a:gdLst/>
            <a:ahLst/>
            <a:cxnLst/>
            <a:rect l="l" t="t" r="r" b="b"/>
            <a:pathLst>
              <a:path w="1161402" h="1451753">
                <a:moveTo>
                  <a:pt x="0" y="0"/>
                </a:moveTo>
                <a:lnTo>
                  <a:pt x="1161402" y="0"/>
                </a:lnTo>
                <a:lnTo>
                  <a:pt x="1161402" y="1451753"/>
                </a:lnTo>
                <a:lnTo>
                  <a:pt x="0" y="14517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6199353" y="529325"/>
            <a:ext cx="5889294" cy="2141561"/>
          </a:xfrm>
          <a:custGeom>
            <a:avLst/>
            <a:gdLst/>
            <a:ahLst/>
            <a:cxnLst/>
            <a:rect l="l" t="t" r="r" b="b"/>
            <a:pathLst>
              <a:path w="5889294" h="2141561">
                <a:moveTo>
                  <a:pt x="0" y="0"/>
                </a:moveTo>
                <a:lnTo>
                  <a:pt x="5889294" y="0"/>
                </a:lnTo>
                <a:lnTo>
                  <a:pt x="5889294" y="2141561"/>
                </a:lnTo>
                <a:lnTo>
                  <a:pt x="0" y="2141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545284" y="3882146"/>
            <a:ext cx="5107287" cy="5107287"/>
          </a:xfrm>
          <a:custGeom>
            <a:avLst/>
            <a:gdLst/>
            <a:ahLst/>
            <a:cxnLst/>
            <a:rect l="l" t="t" r="r" b="b"/>
            <a:pathLst>
              <a:path w="5107287" h="5107287">
                <a:moveTo>
                  <a:pt x="0" y="0"/>
                </a:moveTo>
                <a:lnTo>
                  <a:pt x="5107287" y="0"/>
                </a:lnTo>
                <a:lnTo>
                  <a:pt x="5107287" y="5107287"/>
                </a:lnTo>
                <a:lnTo>
                  <a:pt x="0" y="5107287"/>
                </a:lnTo>
                <a:lnTo>
                  <a:pt x="0" y="0"/>
                </a:lnTo>
                <a:close/>
              </a:path>
            </a:pathLst>
          </a:custGeom>
          <a:blipFill>
            <a:blip r:embed="rId15">
              <a:alphaModFix amt="43999"/>
              <a:extLst>
                <a:ext uri="{96DAC541-7B7A-43D3-8B79-37D633B846F1}">
                  <asvg:svgBlip xmlns:asvg="http://schemas.microsoft.com/office/drawing/2016/SVG/main" r:embed="rId16"/>
                </a:ext>
              </a:extLst>
            </a:blip>
            <a:stretch>
              <a:fillRect/>
            </a:stretch>
          </a:blipFill>
        </p:spPr>
      </p:sp>
      <p:sp>
        <p:nvSpPr>
          <p:cNvPr id="10" name="TextBox 10"/>
          <p:cNvSpPr txBox="1"/>
          <p:nvPr/>
        </p:nvSpPr>
        <p:spPr>
          <a:xfrm>
            <a:off x="5652571" y="2997200"/>
            <a:ext cx="10523584" cy="5714913"/>
          </a:xfrm>
          <a:prstGeom prst="rect">
            <a:avLst/>
          </a:prstGeom>
        </p:spPr>
        <p:txBody>
          <a:bodyPr lIns="0" tIns="0" rIns="0" bIns="0" rtlCol="0" anchor="t">
            <a:spAutoFit/>
          </a:bodyPr>
          <a:lstStyle/>
          <a:p>
            <a:pPr algn="just">
              <a:lnSpc>
                <a:spcPts val="5642"/>
              </a:lnSpc>
            </a:pPr>
            <a:r>
              <a:rPr lang="en-US" sz="4513">
                <a:solidFill>
                  <a:srgbClr val="000000"/>
                </a:solidFill>
                <a:latin typeface="Nunito"/>
              </a:rPr>
              <a:t>Inspeksi adalah pemeriksaan fisik pasien dengan cara melihat atau mengamati. </a:t>
            </a:r>
          </a:p>
          <a:p>
            <a:pPr algn="just">
              <a:lnSpc>
                <a:spcPts val="5642"/>
              </a:lnSpc>
            </a:pPr>
            <a:endParaRPr lang="en-US" sz="4513">
              <a:solidFill>
                <a:srgbClr val="000000"/>
              </a:solidFill>
              <a:latin typeface="Nunito"/>
            </a:endParaRPr>
          </a:p>
          <a:p>
            <a:pPr algn="just">
              <a:lnSpc>
                <a:spcPts val="5642"/>
              </a:lnSpc>
              <a:spcBef>
                <a:spcPct val="0"/>
              </a:spcBef>
            </a:pPr>
            <a:r>
              <a:rPr lang="en-US" sz="4513">
                <a:solidFill>
                  <a:srgbClr val="000000"/>
                </a:solidFill>
                <a:latin typeface="Nunito"/>
              </a:rPr>
              <a:t>Contohnya kondisi umum pasien, melihat irama nafas pasien,melihat kondisi konjungtiva dan sklera, ada tidaknya oedema, ada tidaknya perlukaan, karakteristik urine/faeces</a:t>
            </a:r>
          </a:p>
        </p:txBody>
      </p:sp>
      <p:sp>
        <p:nvSpPr>
          <p:cNvPr id="11" name="TextBox 11"/>
          <p:cNvSpPr txBox="1"/>
          <p:nvPr/>
        </p:nvSpPr>
        <p:spPr>
          <a:xfrm>
            <a:off x="5486400" y="1161219"/>
            <a:ext cx="7315200" cy="805180"/>
          </a:xfrm>
          <a:prstGeom prst="rect">
            <a:avLst/>
          </a:prstGeom>
        </p:spPr>
        <p:txBody>
          <a:bodyPr lIns="0" tIns="0" rIns="0" bIns="0" rtlCol="0" anchor="t">
            <a:spAutoFit/>
          </a:bodyPr>
          <a:lstStyle/>
          <a:p>
            <a:pPr algn="ctr">
              <a:lnSpc>
                <a:spcPts val="6499"/>
              </a:lnSpc>
              <a:spcBef>
                <a:spcPct val="0"/>
              </a:spcBef>
            </a:pPr>
            <a:r>
              <a:rPr lang="en-US" sz="5199">
                <a:solidFill>
                  <a:srgbClr val="000000"/>
                </a:solidFill>
                <a:latin typeface="Nunito Bold"/>
              </a:rPr>
              <a:t>INSPEKSI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5995738" flipH="1">
            <a:off x="15875686" y="3670659"/>
            <a:ext cx="2868659" cy="2351105"/>
          </a:xfrm>
          <a:custGeom>
            <a:avLst/>
            <a:gdLst/>
            <a:ahLst/>
            <a:cxnLst/>
            <a:rect l="l" t="t" r="r" b="b"/>
            <a:pathLst>
              <a:path w="2868659" h="2351105">
                <a:moveTo>
                  <a:pt x="2868659" y="0"/>
                </a:moveTo>
                <a:lnTo>
                  <a:pt x="0" y="0"/>
                </a:lnTo>
                <a:lnTo>
                  <a:pt x="0" y="2351105"/>
                </a:lnTo>
                <a:lnTo>
                  <a:pt x="2868659" y="2351105"/>
                </a:lnTo>
                <a:lnTo>
                  <a:pt x="286865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930754">
            <a:off x="15595454" y="874229"/>
            <a:ext cx="1161402" cy="1451753"/>
          </a:xfrm>
          <a:custGeom>
            <a:avLst/>
            <a:gdLst/>
            <a:ahLst/>
            <a:cxnLst/>
            <a:rect l="l" t="t" r="r" b="b"/>
            <a:pathLst>
              <a:path w="1161402" h="1451753">
                <a:moveTo>
                  <a:pt x="0" y="0"/>
                </a:moveTo>
                <a:lnTo>
                  <a:pt x="1161402" y="0"/>
                </a:lnTo>
                <a:lnTo>
                  <a:pt x="1161402" y="1451753"/>
                </a:lnTo>
                <a:lnTo>
                  <a:pt x="0" y="14517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6199353" y="529325"/>
            <a:ext cx="5889294" cy="2141561"/>
          </a:xfrm>
          <a:custGeom>
            <a:avLst/>
            <a:gdLst/>
            <a:ahLst/>
            <a:cxnLst/>
            <a:rect l="l" t="t" r="r" b="b"/>
            <a:pathLst>
              <a:path w="5889294" h="2141561">
                <a:moveTo>
                  <a:pt x="0" y="0"/>
                </a:moveTo>
                <a:lnTo>
                  <a:pt x="5889294" y="0"/>
                </a:lnTo>
                <a:lnTo>
                  <a:pt x="5889294" y="2141561"/>
                </a:lnTo>
                <a:lnTo>
                  <a:pt x="0" y="2141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0" y="2454848"/>
            <a:ext cx="6152833" cy="6495915"/>
          </a:xfrm>
          <a:custGeom>
            <a:avLst/>
            <a:gdLst/>
            <a:ahLst/>
            <a:cxnLst/>
            <a:rect l="l" t="t" r="r" b="b"/>
            <a:pathLst>
              <a:path w="6152833" h="6495915">
                <a:moveTo>
                  <a:pt x="0" y="0"/>
                </a:moveTo>
                <a:lnTo>
                  <a:pt x="6152833" y="0"/>
                </a:lnTo>
                <a:lnTo>
                  <a:pt x="6152833" y="6495915"/>
                </a:lnTo>
                <a:lnTo>
                  <a:pt x="0" y="6495915"/>
                </a:lnTo>
                <a:lnTo>
                  <a:pt x="0" y="0"/>
                </a:lnTo>
                <a:close/>
              </a:path>
            </a:pathLst>
          </a:custGeom>
          <a:blipFill>
            <a:blip r:embed="rId15">
              <a:alphaModFix amt="71000"/>
            </a:blip>
            <a:stretch>
              <a:fillRect r="-39471" b="-1408"/>
            </a:stretch>
          </a:blipFill>
        </p:spPr>
      </p:sp>
      <p:sp>
        <p:nvSpPr>
          <p:cNvPr id="10" name="TextBox 10"/>
          <p:cNvSpPr txBox="1"/>
          <p:nvPr/>
        </p:nvSpPr>
        <p:spPr>
          <a:xfrm>
            <a:off x="6826855" y="3949632"/>
            <a:ext cx="10523584" cy="5000538"/>
          </a:xfrm>
          <a:prstGeom prst="rect">
            <a:avLst/>
          </a:prstGeom>
        </p:spPr>
        <p:txBody>
          <a:bodyPr lIns="0" tIns="0" rIns="0" bIns="0" rtlCol="0" anchor="t">
            <a:spAutoFit/>
          </a:bodyPr>
          <a:lstStyle/>
          <a:p>
            <a:pPr algn="just">
              <a:lnSpc>
                <a:spcPts val="5642"/>
              </a:lnSpc>
              <a:spcBef>
                <a:spcPct val="0"/>
              </a:spcBef>
            </a:pPr>
            <a:r>
              <a:rPr lang="en-US" sz="4513">
                <a:solidFill>
                  <a:srgbClr val="000000"/>
                </a:solidFill>
                <a:latin typeface="Nunito"/>
              </a:rPr>
              <a:t>Palpasi adalah perabaan, perawat melakukan pemeriksaan dengan cara meraba. Contohnya; perawat ingin mengidentifikasi ada tidaknya nyeri, vokal fremitus, ictus cordis, ada tidaknya massa/benjolan, petanda appendiksitis, dsb</a:t>
            </a:r>
          </a:p>
        </p:txBody>
      </p:sp>
      <p:sp>
        <p:nvSpPr>
          <p:cNvPr id="11" name="TextBox 11"/>
          <p:cNvSpPr txBox="1"/>
          <p:nvPr/>
        </p:nvSpPr>
        <p:spPr>
          <a:xfrm>
            <a:off x="5486400" y="1161219"/>
            <a:ext cx="7315200" cy="805180"/>
          </a:xfrm>
          <a:prstGeom prst="rect">
            <a:avLst/>
          </a:prstGeom>
        </p:spPr>
        <p:txBody>
          <a:bodyPr lIns="0" tIns="0" rIns="0" bIns="0" rtlCol="0" anchor="t">
            <a:spAutoFit/>
          </a:bodyPr>
          <a:lstStyle/>
          <a:p>
            <a:pPr algn="ctr">
              <a:lnSpc>
                <a:spcPts val="6499"/>
              </a:lnSpc>
              <a:spcBef>
                <a:spcPct val="0"/>
              </a:spcBef>
            </a:pPr>
            <a:r>
              <a:rPr lang="en-US" sz="5199">
                <a:solidFill>
                  <a:srgbClr val="000000"/>
                </a:solidFill>
                <a:latin typeface="Nunito Bold"/>
              </a:rPr>
              <a:t>PALPASI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2014631">
            <a:off x="16490324" y="855110"/>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028700" y="4172157"/>
            <a:ext cx="16230600" cy="6269069"/>
          </a:xfrm>
          <a:custGeom>
            <a:avLst/>
            <a:gdLst/>
            <a:ahLst/>
            <a:cxnLst/>
            <a:rect l="l" t="t" r="r" b="b"/>
            <a:pathLst>
              <a:path w="16230600" h="6269069">
                <a:moveTo>
                  <a:pt x="16230600" y="0"/>
                </a:moveTo>
                <a:lnTo>
                  <a:pt x="0" y="0"/>
                </a:lnTo>
                <a:lnTo>
                  <a:pt x="0" y="6269070"/>
                </a:lnTo>
                <a:lnTo>
                  <a:pt x="16230600" y="6269070"/>
                </a:lnTo>
                <a:lnTo>
                  <a:pt x="1623060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1893099" y="-3015415"/>
            <a:ext cx="3687954" cy="3651074"/>
          </a:xfrm>
          <a:custGeom>
            <a:avLst/>
            <a:gdLst/>
            <a:ahLst/>
            <a:cxnLst/>
            <a:rect l="l" t="t" r="r" b="b"/>
            <a:pathLst>
              <a:path w="3687954" h="3651074">
                <a:moveTo>
                  <a:pt x="0" y="0"/>
                </a:moveTo>
                <a:lnTo>
                  <a:pt x="3687953" y="0"/>
                </a:lnTo>
                <a:lnTo>
                  <a:pt x="3687953" y="3651074"/>
                </a:lnTo>
                <a:lnTo>
                  <a:pt x="0" y="36510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6146074" y="0"/>
            <a:ext cx="5995851" cy="5246370"/>
            <a:chOff x="0" y="0"/>
            <a:chExt cx="812800" cy="711200"/>
          </a:xfrm>
        </p:grpSpPr>
        <p:sp>
          <p:nvSpPr>
            <p:cNvPr id="7" name="Freeform 7"/>
            <p:cNvSpPr/>
            <p:nvPr/>
          </p:nvSpPr>
          <p:spPr>
            <a:xfrm>
              <a:off x="0" y="0"/>
              <a:ext cx="812800" cy="711200"/>
            </a:xfrm>
            <a:custGeom>
              <a:avLst/>
              <a:gdLst/>
              <a:ahLst/>
              <a:cxnLst/>
              <a:rect l="l" t="t" r="r" b="b"/>
              <a:pathLst>
                <a:path w="812800" h="711200">
                  <a:moveTo>
                    <a:pt x="0" y="50800"/>
                  </a:moveTo>
                  <a:lnTo>
                    <a:pt x="406400" y="0"/>
                  </a:lnTo>
                  <a:lnTo>
                    <a:pt x="812800" y="50800"/>
                  </a:lnTo>
                  <a:lnTo>
                    <a:pt x="812800" y="660400"/>
                  </a:lnTo>
                  <a:lnTo>
                    <a:pt x="406400" y="711200"/>
                  </a:lnTo>
                  <a:lnTo>
                    <a:pt x="0" y="660400"/>
                  </a:lnTo>
                  <a:lnTo>
                    <a:pt x="0" y="50800"/>
                  </a:lnTo>
                  <a:close/>
                </a:path>
              </a:pathLst>
            </a:custGeom>
            <a:blipFill>
              <a:blip r:embed="rId9"/>
              <a:stretch>
                <a:fillRect t="-4092" b="-4092"/>
              </a:stretch>
            </a:blipFill>
          </p:spPr>
        </p:sp>
      </p:grpSp>
      <p:sp>
        <p:nvSpPr>
          <p:cNvPr id="8" name="Freeform 8"/>
          <p:cNvSpPr/>
          <p:nvPr/>
        </p:nvSpPr>
        <p:spPr>
          <a:xfrm flipH="1">
            <a:off x="10928860" y="-146392"/>
            <a:ext cx="3246016" cy="2660381"/>
          </a:xfrm>
          <a:custGeom>
            <a:avLst/>
            <a:gdLst/>
            <a:ahLst/>
            <a:cxnLst/>
            <a:rect l="l" t="t" r="r" b="b"/>
            <a:pathLst>
              <a:path w="3246016" h="2660381">
                <a:moveTo>
                  <a:pt x="3246016" y="0"/>
                </a:moveTo>
                <a:lnTo>
                  <a:pt x="0" y="0"/>
                </a:lnTo>
                <a:lnTo>
                  <a:pt x="0" y="2660381"/>
                </a:lnTo>
                <a:lnTo>
                  <a:pt x="3246016" y="2660381"/>
                </a:lnTo>
                <a:lnTo>
                  <a:pt x="3246016"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1985130" y="5314982"/>
            <a:ext cx="14715783" cy="3531871"/>
          </a:xfrm>
          <a:prstGeom prst="rect">
            <a:avLst/>
          </a:prstGeom>
        </p:spPr>
        <p:txBody>
          <a:bodyPr lIns="0" tIns="0" rIns="0" bIns="0" rtlCol="0" anchor="t">
            <a:spAutoFit/>
          </a:bodyPr>
          <a:lstStyle/>
          <a:p>
            <a:pPr>
              <a:lnSpc>
                <a:spcPts val="5699"/>
              </a:lnSpc>
            </a:pPr>
            <a:r>
              <a:rPr lang="en-US" sz="3799">
                <a:solidFill>
                  <a:srgbClr val="FFFFFF"/>
                </a:solidFill>
                <a:latin typeface="Nunito"/>
              </a:rPr>
              <a:t>The initial nursing assessment, the first step in the five steps of the nursing process, involves the systematic and continuous collection of data; sorting, analyzing, and organizing that data; and the documentation and communication of the data collectedient 's physiological, psychological, sociological, and spiritual status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930754">
            <a:off x="15595454" y="874229"/>
            <a:ext cx="1161402" cy="1451753"/>
          </a:xfrm>
          <a:custGeom>
            <a:avLst/>
            <a:gdLst/>
            <a:ahLst/>
            <a:cxnLst/>
            <a:rect l="l" t="t" r="r" b="b"/>
            <a:pathLst>
              <a:path w="1161402" h="1451753">
                <a:moveTo>
                  <a:pt x="0" y="0"/>
                </a:moveTo>
                <a:lnTo>
                  <a:pt x="1161402" y="0"/>
                </a:lnTo>
                <a:lnTo>
                  <a:pt x="1161402" y="1451753"/>
                </a:lnTo>
                <a:lnTo>
                  <a:pt x="0" y="14517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7208410" y="502553"/>
            <a:ext cx="5889294" cy="2141561"/>
          </a:xfrm>
          <a:custGeom>
            <a:avLst/>
            <a:gdLst/>
            <a:ahLst/>
            <a:cxnLst/>
            <a:rect l="l" t="t" r="r" b="b"/>
            <a:pathLst>
              <a:path w="5889294" h="2141561">
                <a:moveTo>
                  <a:pt x="0" y="0"/>
                </a:moveTo>
                <a:lnTo>
                  <a:pt x="5889294" y="0"/>
                </a:lnTo>
                <a:lnTo>
                  <a:pt x="5889294" y="2141562"/>
                </a:lnTo>
                <a:lnTo>
                  <a:pt x="0" y="21415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0" y="3230668"/>
            <a:ext cx="4033301" cy="4258197"/>
          </a:xfrm>
          <a:custGeom>
            <a:avLst/>
            <a:gdLst/>
            <a:ahLst/>
            <a:cxnLst/>
            <a:rect l="l" t="t" r="r" b="b"/>
            <a:pathLst>
              <a:path w="4033301" h="4258197">
                <a:moveTo>
                  <a:pt x="0" y="0"/>
                </a:moveTo>
                <a:lnTo>
                  <a:pt x="4033301" y="0"/>
                </a:lnTo>
                <a:lnTo>
                  <a:pt x="4033301" y="4258197"/>
                </a:lnTo>
                <a:lnTo>
                  <a:pt x="0" y="4258197"/>
                </a:lnTo>
                <a:lnTo>
                  <a:pt x="0" y="0"/>
                </a:lnTo>
                <a:close/>
              </a:path>
            </a:pathLst>
          </a:custGeom>
          <a:blipFill>
            <a:blip r:embed="rId13">
              <a:alphaModFix amt="71000"/>
            </a:blip>
            <a:stretch>
              <a:fillRect r="-39471" b="-1408"/>
            </a:stretch>
          </a:blipFill>
        </p:spPr>
      </p:sp>
      <p:sp>
        <p:nvSpPr>
          <p:cNvPr id="9" name="TextBox 9"/>
          <p:cNvSpPr txBox="1"/>
          <p:nvPr/>
        </p:nvSpPr>
        <p:spPr>
          <a:xfrm>
            <a:off x="4545133" y="2651836"/>
            <a:ext cx="12142855" cy="6967768"/>
          </a:xfrm>
          <a:prstGeom prst="rect">
            <a:avLst/>
          </a:prstGeom>
        </p:spPr>
        <p:txBody>
          <a:bodyPr lIns="0" tIns="0" rIns="0" bIns="0" rtlCol="0" anchor="t">
            <a:spAutoFit/>
          </a:bodyPr>
          <a:lstStyle/>
          <a:p>
            <a:pPr algn="just">
              <a:lnSpc>
                <a:spcPts val="4642"/>
              </a:lnSpc>
            </a:pPr>
            <a:r>
              <a:rPr lang="en-US" sz="3713">
                <a:solidFill>
                  <a:srgbClr val="000000"/>
                </a:solidFill>
                <a:latin typeface="Nunito"/>
              </a:rPr>
              <a:t>Pada awal selalu digunakan palpasi ringan, dan kekuatan palpasi dapat ditingkatkan terus. </a:t>
            </a:r>
            <a:r>
              <a:rPr lang="en-US" sz="3713">
                <a:solidFill>
                  <a:srgbClr val="000000"/>
                </a:solidFill>
                <a:latin typeface="Nunito Bold"/>
              </a:rPr>
              <a:t>Palpasi ringan</a:t>
            </a:r>
            <a:r>
              <a:rPr lang="en-US" sz="3713">
                <a:solidFill>
                  <a:srgbClr val="000000"/>
                </a:solidFill>
                <a:latin typeface="Nunito"/>
              </a:rPr>
              <a:t> bersifat superfisial, lembut dan berguna untuk menilai lesi pada permukaan atau dalam otot. </a:t>
            </a:r>
          </a:p>
          <a:p>
            <a:pPr algn="just">
              <a:lnSpc>
                <a:spcPts val="4642"/>
              </a:lnSpc>
              <a:spcBef>
                <a:spcPct val="0"/>
              </a:spcBef>
            </a:pPr>
            <a:r>
              <a:rPr lang="en-US" sz="3713">
                <a:solidFill>
                  <a:srgbClr val="000000"/>
                </a:solidFill>
                <a:latin typeface="Nunito Bold"/>
              </a:rPr>
              <a:t>Palpasi dalam</a:t>
            </a:r>
            <a:r>
              <a:rPr lang="en-US" sz="3713">
                <a:solidFill>
                  <a:srgbClr val="000000"/>
                </a:solidFill>
                <a:latin typeface="Nunito"/>
              </a:rPr>
              <a:t> digunakan untuk menilai organ dalam rongga tubuh, dan dapat dilakukan dengan satu atau dua tangan. Jika dilakukan dengan dua tangan, tangan yang di atas menekan tangan yang di bawah </a:t>
            </a:r>
            <a:r>
              <a:rPr lang="en-US" sz="3713">
                <a:solidFill>
                  <a:srgbClr val="000000"/>
                </a:solidFill>
                <a:latin typeface="Nunito Bold"/>
              </a:rPr>
              <a:t>2-4 cm ke bawa</a:t>
            </a:r>
            <a:r>
              <a:rPr lang="en-US" sz="3713">
                <a:solidFill>
                  <a:srgbClr val="000000"/>
                </a:solidFill>
                <a:latin typeface="Nunito"/>
              </a:rPr>
              <a:t>h dengan gerakan sirkuler. Bagian yang nyeri atau tidak nyaman selalu dipalpasi terakhir. Kadang, diperlukan untuk membuat rasa tidak nyaman atau nyeri untuk dapat benar-benar menilai suatu gejala. </a:t>
            </a:r>
          </a:p>
        </p:txBody>
      </p:sp>
      <p:sp>
        <p:nvSpPr>
          <p:cNvPr id="10" name="TextBox 10"/>
          <p:cNvSpPr txBox="1"/>
          <p:nvPr/>
        </p:nvSpPr>
        <p:spPr>
          <a:xfrm>
            <a:off x="6495457" y="1161219"/>
            <a:ext cx="7315200" cy="805180"/>
          </a:xfrm>
          <a:prstGeom prst="rect">
            <a:avLst/>
          </a:prstGeom>
        </p:spPr>
        <p:txBody>
          <a:bodyPr lIns="0" tIns="0" rIns="0" bIns="0" rtlCol="0" anchor="t">
            <a:spAutoFit/>
          </a:bodyPr>
          <a:lstStyle/>
          <a:p>
            <a:pPr algn="ctr">
              <a:lnSpc>
                <a:spcPts val="6499"/>
              </a:lnSpc>
              <a:spcBef>
                <a:spcPct val="0"/>
              </a:spcBef>
            </a:pPr>
            <a:r>
              <a:rPr lang="en-US" sz="5199">
                <a:solidFill>
                  <a:srgbClr val="000000"/>
                </a:solidFill>
                <a:latin typeface="Nunito Bold"/>
              </a:rPr>
              <a:t>PALPASI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5995738" flipH="1">
            <a:off x="15875686" y="3670659"/>
            <a:ext cx="2868659" cy="2351105"/>
          </a:xfrm>
          <a:custGeom>
            <a:avLst/>
            <a:gdLst/>
            <a:ahLst/>
            <a:cxnLst/>
            <a:rect l="l" t="t" r="r" b="b"/>
            <a:pathLst>
              <a:path w="2868659" h="2351105">
                <a:moveTo>
                  <a:pt x="2868659" y="0"/>
                </a:moveTo>
                <a:lnTo>
                  <a:pt x="0" y="0"/>
                </a:lnTo>
                <a:lnTo>
                  <a:pt x="0" y="2351105"/>
                </a:lnTo>
                <a:lnTo>
                  <a:pt x="2868659" y="2351105"/>
                </a:lnTo>
                <a:lnTo>
                  <a:pt x="286865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930754">
            <a:off x="15595454" y="874229"/>
            <a:ext cx="1161402" cy="1451753"/>
          </a:xfrm>
          <a:custGeom>
            <a:avLst/>
            <a:gdLst/>
            <a:ahLst/>
            <a:cxnLst/>
            <a:rect l="l" t="t" r="r" b="b"/>
            <a:pathLst>
              <a:path w="1161402" h="1451753">
                <a:moveTo>
                  <a:pt x="0" y="0"/>
                </a:moveTo>
                <a:lnTo>
                  <a:pt x="1161402" y="0"/>
                </a:lnTo>
                <a:lnTo>
                  <a:pt x="1161402" y="1451753"/>
                </a:lnTo>
                <a:lnTo>
                  <a:pt x="0" y="14517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6199353" y="529325"/>
            <a:ext cx="5889294" cy="2141561"/>
          </a:xfrm>
          <a:custGeom>
            <a:avLst/>
            <a:gdLst/>
            <a:ahLst/>
            <a:cxnLst/>
            <a:rect l="l" t="t" r="r" b="b"/>
            <a:pathLst>
              <a:path w="5889294" h="2141561">
                <a:moveTo>
                  <a:pt x="0" y="0"/>
                </a:moveTo>
                <a:lnTo>
                  <a:pt x="5889294" y="0"/>
                </a:lnTo>
                <a:lnTo>
                  <a:pt x="5889294" y="2141561"/>
                </a:lnTo>
                <a:lnTo>
                  <a:pt x="0" y="2141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2406405" y="3002361"/>
            <a:ext cx="14523433" cy="2143038"/>
          </a:xfrm>
          <a:prstGeom prst="rect">
            <a:avLst/>
          </a:prstGeom>
        </p:spPr>
        <p:txBody>
          <a:bodyPr lIns="0" tIns="0" rIns="0" bIns="0" rtlCol="0" anchor="t">
            <a:spAutoFit/>
          </a:bodyPr>
          <a:lstStyle/>
          <a:p>
            <a:pPr algn="ctr">
              <a:lnSpc>
                <a:spcPts val="5642"/>
              </a:lnSpc>
              <a:spcBef>
                <a:spcPct val="0"/>
              </a:spcBef>
            </a:pPr>
            <a:r>
              <a:rPr lang="en-US" sz="4513">
                <a:solidFill>
                  <a:srgbClr val="000000"/>
                </a:solidFill>
                <a:latin typeface="Nunito"/>
              </a:rPr>
              <a:t>Perkusi adalah pemeriksaan dengan melakukan ketukan pada tubuh pasien dengan memakai jari tengah perawat atau refleks hammer</a:t>
            </a:r>
          </a:p>
        </p:txBody>
      </p:sp>
      <p:sp>
        <p:nvSpPr>
          <p:cNvPr id="10" name="TextBox 10"/>
          <p:cNvSpPr txBox="1"/>
          <p:nvPr/>
        </p:nvSpPr>
        <p:spPr>
          <a:xfrm>
            <a:off x="5486400" y="1161219"/>
            <a:ext cx="7315200" cy="805180"/>
          </a:xfrm>
          <a:prstGeom prst="rect">
            <a:avLst/>
          </a:prstGeom>
        </p:spPr>
        <p:txBody>
          <a:bodyPr lIns="0" tIns="0" rIns="0" bIns="0" rtlCol="0" anchor="t">
            <a:spAutoFit/>
          </a:bodyPr>
          <a:lstStyle/>
          <a:p>
            <a:pPr algn="ctr">
              <a:lnSpc>
                <a:spcPts val="6499"/>
              </a:lnSpc>
              <a:spcBef>
                <a:spcPct val="0"/>
              </a:spcBef>
            </a:pPr>
            <a:r>
              <a:rPr lang="en-US" sz="5199">
                <a:solidFill>
                  <a:srgbClr val="000000"/>
                </a:solidFill>
                <a:latin typeface="Nunito Bold"/>
              </a:rPr>
              <a:t>PERKUSI</a:t>
            </a:r>
          </a:p>
        </p:txBody>
      </p:sp>
      <p:sp>
        <p:nvSpPr>
          <p:cNvPr id="11" name="TextBox 11"/>
          <p:cNvSpPr txBox="1"/>
          <p:nvPr/>
        </p:nvSpPr>
        <p:spPr>
          <a:xfrm>
            <a:off x="1028700" y="5688325"/>
            <a:ext cx="16498932" cy="3571788"/>
          </a:xfrm>
          <a:prstGeom prst="rect">
            <a:avLst/>
          </a:prstGeom>
        </p:spPr>
        <p:txBody>
          <a:bodyPr lIns="0" tIns="0" rIns="0" bIns="0" rtlCol="0" anchor="t">
            <a:spAutoFit/>
          </a:bodyPr>
          <a:lstStyle/>
          <a:p>
            <a:pPr algn="just">
              <a:lnSpc>
                <a:spcPts val="5642"/>
              </a:lnSpc>
              <a:spcBef>
                <a:spcPct val="0"/>
              </a:spcBef>
            </a:pPr>
            <a:r>
              <a:rPr lang="en-US" sz="4513">
                <a:solidFill>
                  <a:srgbClr val="000000"/>
                </a:solidFill>
                <a:latin typeface="Nunito"/>
              </a:rPr>
              <a:t>Ketukan dengan menggunakan jari tengah perawat dilakukan saat kita melakukan pemeriksaan paru-paru, batas jantung, perkusi abdomen. Sedangkan ketukan dengan menggunakan reflex hammer digunakan saat perawat melakukan  pemeriksaan pada reflek patella, reflex bisep &amp;trisep, reflex brachiobranchialis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5995738" flipH="1">
            <a:off x="15875686" y="3670659"/>
            <a:ext cx="2868659" cy="2351105"/>
          </a:xfrm>
          <a:custGeom>
            <a:avLst/>
            <a:gdLst/>
            <a:ahLst/>
            <a:cxnLst/>
            <a:rect l="l" t="t" r="r" b="b"/>
            <a:pathLst>
              <a:path w="2868659" h="2351105">
                <a:moveTo>
                  <a:pt x="2868659" y="0"/>
                </a:moveTo>
                <a:lnTo>
                  <a:pt x="0" y="0"/>
                </a:lnTo>
                <a:lnTo>
                  <a:pt x="0" y="2351105"/>
                </a:lnTo>
                <a:lnTo>
                  <a:pt x="2868659" y="2351105"/>
                </a:lnTo>
                <a:lnTo>
                  <a:pt x="286865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930754">
            <a:off x="15595454" y="874229"/>
            <a:ext cx="1161402" cy="1451753"/>
          </a:xfrm>
          <a:custGeom>
            <a:avLst/>
            <a:gdLst/>
            <a:ahLst/>
            <a:cxnLst/>
            <a:rect l="l" t="t" r="r" b="b"/>
            <a:pathLst>
              <a:path w="1161402" h="1451753">
                <a:moveTo>
                  <a:pt x="0" y="0"/>
                </a:moveTo>
                <a:lnTo>
                  <a:pt x="1161402" y="0"/>
                </a:lnTo>
                <a:lnTo>
                  <a:pt x="1161402" y="1451753"/>
                </a:lnTo>
                <a:lnTo>
                  <a:pt x="0" y="14517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6199353" y="529325"/>
            <a:ext cx="5889294" cy="2141561"/>
          </a:xfrm>
          <a:custGeom>
            <a:avLst/>
            <a:gdLst/>
            <a:ahLst/>
            <a:cxnLst/>
            <a:rect l="l" t="t" r="r" b="b"/>
            <a:pathLst>
              <a:path w="5889294" h="2141561">
                <a:moveTo>
                  <a:pt x="0" y="0"/>
                </a:moveTo>
                <a:lnTo>
                  <a:pt x="5889294" y="0"/>
                </a:lnTo>
                <a:lnTo>
                  <a:pt x="5889294" y="2141561"/>
                </a:lnTo>
                <a:lnTo>
                  <a:pt x="0" y="2141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5486400" y="1161219"/>
            <a:ext cx="7315200" cy="805180"/>
          </a:xfrm>
          <a:prstGeom prst="rect">
            <a:avLst/>
          </a:prstGeom>
        </p:spPr>
        <p:txBody>
          <a:bodyPr lIns="0" tIns="0" rIns="0" bIns="0" rtlCol="0" anchor="t">
            <a:spAutoFit/>
          </a:bodyPr>
          <a:lstStyle/>
          <a:p>
            <a:pPr algn="ctr">
              <a:lnSpc>
                <a:spcPts val="6499"/>
              </a:lnSpc>
              <a:spcBef>
                <a:spcPct val="0"/>
              </a:spcBef>
            </a:pPr>
            <a:r>
              <a:rPr lang="en-US" sz="5199">
                <a:solidFill>
                  <a:srgbClr val="000000"/>
                </a:solidFill>
                <a:latin typeface="Nunito Bold"/>
              </a:rPr>
              <a:t>PERKUSI</a:t>
            </a:r>
          </a:p>
        </p:txBody>
      </p:sp>
      <p:sp>
        <p:nvSpPr>
          <p:cNvPr id="10" name="TextBox 10"/>
          <p:cNvSpPr txBox="1"/>
          <p:nvPr/>
        </p:nvSpPr>
        <p:spPr>
          <a:xfrm>
            <a:off x="1028700" y="2435798"/>
            <a:ext cx="17259300" cy="7548880"/>
          </a:xfrm>
          <a:prstGeom prst="rect">
            <a:avLst/>
          </a:prstGeom>
        </p:spPr>
        <p:txBody>
          <a:bodyPr lIns="0" tIns="0" rIns="0" bIns="0" rtlCol="0" anchor="t">
            <a:spAutoFit/>
          </a:bodyPr>
          <a:lstStyle/>
          <a:p>
            <a:pPr algn="ctr">
              <a:lnSpc>
                <a:spcPts val="4624"/>
              </a:lnSpc>
              <a:spcBef>
                <a:spcPct val="0"/>
              </a:spcBef>
            </a:pPr>
            <a:r>
              <a:rPr lang="en-US" sz="3699" spc="166">
                <a:solidFill>
                  <a:srgbClr val="000000"/>
                </a:solidFill>
                <a:latin typeface="Nunito Bold"/>
              </a:rPr>
              <a:t>Teknik perkusi (untuk pemeriksa yang tidak kidal) adalah sebagai berikut:</a:t>
            </a:r>
          </a:p>
          <a:p>
            <a:pPr algn="ctr">
              <a:lnSpc>
                <a:spcPts val="4624"/>
              </a:lnSpc>
              <a:spcBef>
                <a:spcPct val="0"/>
              </a:spcBef>
            </a:pPr>
            <a:endParaRPr lang="en-US" sz="3699" spc="166">
              <a:solidFill>
                <a:srgbClr val="000000"/>
              </a:solidFill>
              <a:latin typeface="Nunito Bold"/>
            </a:endParaRPr>
          </a:p>
          <a:p>
            <a:pPr marL="798828" lvl="1" indent="-399414">
              <a:lnSpc>
                <a:spcPts val="4624"/>
              </a:lnSpc>
              <a:buFont typeface="Arial"/>
              <a:buChar char="•"/>
            </a:pPr>
            <a:r>
              <a:rPr lang="en-US" sz="3699" spc="166">
                <a:solidFill>
                  <a:srgbClr val="000000"/>
                </a:solidFill>
                <a:latin typeface="Nunito"/>
              </a:rPr>
              <a:t>Jari tengah tangan kiri dihiperekstensikan.</a:t>
            </a:r>
          </a:p>
          <a:p>
            <a:pPr marL="798828" lvl="1" indent="-399414">
              <a:lnSpc>
                <a:spcPts val="4624"/>
              </a:lnSpc>
              <a:buFont typeface="Arial"/>
              <a:buChar char="•"/>
            </a:pPr>
            <a:r>
              <a:rPr lang="en-US" sz="3699" spc="166">
                <a:solidFill>
                  <a:srgbClr val="000000"/>
                </a:solidFill>
                <a:latin typeface="Nunito"/>
              </a:rPr>
              <a:t>Tekankan sendi interfalang distal secara lekat pada bidang yang akan diperkusi. Hindari kontak dengan bagian lain tangan, karena akan meredam vibrasi yang terjadi. </a:t>
            </a:r>
          </a:p>
          <a:p>
            <a:pPr marL="798828" lvl="1" indent="-399414">
              <a:lnSpc>
                <a:spcPts val="4624"/>
              </a:lnSpc>
              <a:buFont typeface="Arial"/>
              <a:buChar char="•"/>
            </a:pPr>
            <a:r>
              <a:rPr lang="en-US" sz="3699" spc="166">
                <a:solidFill>
                  <a:srgbClr val="000000"/>
                </a:solidFill>
                <a:latin typeface="Nunito"/>
              </a:rPr>
              <a:t>Posisi tangan kanan dekat dengan permukaan dengan tangan menekuk ke atas. Jari tengah tangan kanan difleksikan, rileks, dan siap untuk mengetuk.</a:t>
            </a:r>
          </a:p>
          <a:p>
            <a:pPr marL="798828" lvl="1" indent="-399414">
              <a:lnSpc>
                <a:spcPts val="4624"/>
              </a:lnSpc>
              <a:buFont typeface="Arial"/>
              <a:buChar char="•"/>
            </a:pPr>
            <a:r>
              <a:rPr lang="en-US" sz="3699" spc="166">
                <a:solidFill>
                  <a:srgbClr val="000000"/>
                </a:solidFill>
                <a:latin typeface="Nunito"/>
              </a:rPr>
              <a:t>Gerakan berasal dari pergelangan tangan. Ketukan dilakukan dengan cepat dan tajam, namun gerakan pergelangan tangan harus rileks. Ketukan ditujukan pada sendi interfalang distal.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5995738" flipH="1">
            <a:off x="15875686" y="3670659"/>
            <a:ext cx="2868659" cy="2351105"/>
          </a:xfrm>
          <a:custGeom>
            <a:avLst/>
            <a:gdLst/>
            <a:ahLst/>
            <a:cxnLst/>
            <a:rect l="l" t="t" r="r" b="b"/>
            <a:pathLst>
              <a:path w="2868659" h="2351105">
                <a:moveTo>
                  <a:pt x="2868659" y="0"/>
                </a:moveTo>
                <a:lnTo>
                  <a:pt x="0" y="0"/>
                </a:lnTo>
                <a:lnTo>
                  <a:pt x="0" y="2351105"/>
                </a:lnTo>
                <a:lnTo>
                  <a:pt x="2868659" y="2351105"/>
                </a:lnTo>
                <a:lnTo>
                  <a:pt x="286865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930754">
            <a:off x="15595454" y="874229"/>
            <a:ext cx="1161402" cy="1451753"/>
          </a:xfrm>
          <a:custGeom>
            <a:avLst/>
            <a:gdLst/>
            <a:ahLst/>
            <a:cxnLst/>
            <a:rect l="l" t="t" r="r" b="b"/>
            <a:pathLst>
              <a:path w="1161402" h="1451753">
                <a:moveTo>
                  <a:pt x="0" y="0"/>
                </a:moveTo>
                <a:lnTo>
                  <a:pt x="1161402" y="0"/>
                </a:lnTo>
                <a:lnTo>
                  <a:pt x="1161402" y="1451753"/>
                </a:lnTo>
                <a:lnTo>
                  <a:pt x="0" y="14517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6199353" y="529325"/>
            <a:ext cx="5889294" cy="2141561"/>
          </a:xfrm>
          <a:custGeom>
            <a:avLst/>
            <a:gdLst/>
            <a:ahLst/>
            <a:cxnLst/>
            <a:rect l="l" t="t" r="r" b="b"/>
            <a:pathLst>
              <a:path w="5889294" h="2141561">
                <a:moveTo>
                  <a:pt x="0" y="0"/>
                </a:moveTo>
                <a:lnTo>
                  <a:pt x="5889294" y="0"/>
                </a:lnTo>
                <a:lnTo>
                  <a:pt x="5889294" y="2141561"/>
                </a:lnTo>
                <a:lnTo>
                  <a:pt x="0" y="2141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5486400" y="1161219"/>
            <a:ext cx="7315200" cy="805180"/>
          </a:xfrm>
          <a:prstGeom prst="rect">
            <a:avLst/>
          </a:prstGeom>
        </p:spPr>
        <p:txBody>
          <a:bodyPr lIns="0" tIns="0" rIns="0" bIns="0" rtlCol="0" anchor="t">
            <a:spAutoFit/>
          </a:bodyPr>
          <a:lstStyle/>
          <a:p>
            <a:pPr algn="ctr">
              <a:lnSpc>
                <a:spcPts val="6499"/>
              </a:lnSpc>
              <a:spcBef>
                <a:spcPct val="0"/>
              </a:spcBef>
            </a:pPr>
            <a:r>
              <a:rPr lang="en-US" sz="5199">
                <a:solidFill>
                  <a:srgbClr val="000000"/>
                </a:solidFill>
                <a:latin typeface="Nunito Bold"/>
              </a:rPr>
              <a:t>PERKUSI</a:t>
            </a:r>
          </a:p>
        </p:txBody>
      </p:sp>
      <p:sp>
        <p:nvSpPr>
          <p:cNvPr id="10" name="TextBox 10"/>
          <p:cNvSpPr txBox="1"/>
          <p:nvPr/>
        </p:nvSpPr>
        <p:spPr>
          <a:xfrm>
            <a:off x="1450395" y="3011149"/>
            <a:ext cx="16230600" cy="6647180"/>
          </a:xfrm>
          <a:prstGeom prst="rect">
            <a:avLst/>
          </a:prstGeom>
        </p:spPr>
        <p:txBody>
          <a:bodyPr lIns="0" tIns="0" rIns="0" bIns="0" rtlCol="0" anchor="t">
            <a:spAutoFit/>
          </a:bodyPr>
          <a:lstStyle/>
          <a:p>
            <a:pPr algn="ctr">
              <a:lnSpc>
                <a:spcPts val="5319"/>
              </a:lnSpc>
            </a:pPr>
            <a:r>
              <a:rPr lang="en-US" sz="3799" spc="148">
                <a:solidFill>
                  <a:srgbClr val="000000"/>
                </a:solidFill>
                <a:latin typeface="Nunito"/>
              </a:rPr>
              <a:t>Teknik perkusi (untuk pemeriksa yang tidak kidal) adalah sebagai berikut:</a:t>
            </a:r>
          </a:p>
          <a:p>
            <a:pPr algn="ctr">
              <a:lnSpc>
                <a:spcPts val="5319"/>
              </a:lnSpc>
            </a:pPr>
            <a:endParaRPr lang="en-US" sz="3799" spc="148">
              <a:solidFill>
                <a:srgbClr val="000000"/>
              </a:solidFill>
              <a:latin typeface="Nunito"/>
            </a:endParaRPr>
          </a:p>
          <a:p>
            <a:pPr marL="820417" lvl="1" indent="-410209">
              <a:lnSpc>
                <a:spcPts val="5319"/>
              </a:lnSpc>
              <a:buFont typeface="Arial"/>
              <a:buChar char="•"/>
            </a:pPr>
            <a:r>
              <a:rPr lang="en-US" sz="3799" spc="148">
                <a:solidFill>
                  <a:srgbClr val="000000"/>
                </a:solidFill>
                <a:latin typeface="Nunito"/>
              </a:rPr>
              <a:t>Gerakan ini dimaksudkan untuk mentransmisikan vibrasi melalui tulang-tulang sendi ke bidang yang akan diperkusi, sehingga menimbulkan suara. </a:t>
            </a:r>
          </a:p>
          <a:p>
            <a:pPr marL="820417" lvl="1" indent="-410209">
              <a:lnSpc>
                <a:spcPts val="5319"/>
              </a:lnSpc>
              <a:buFont typeface="Arial"/>
              <a:buChar char="•"/>
            </a:pPr>
            <a:r>
              <a:rPr lang="en-US" sz="3799" spc="148">
                <a:solidFill>
                  <a:srgbClr val="000000"/>
                </a:solidFill>
                <a:latin typeface="Nunito"/>
              </a:rPr>
              <a:t>Gunakan ujung jari, sehingga kuku harus dipotong pendek untuk menghindari luka</a:t>
            </a:r>
          </a:p>
          <a:p>
            <a:pPr marL="820417" lvl="1" indent="-410209">
              <a:lnSpc>
                <a:spcPts val="5319"/>
              </a:lnSpc>
              <a:buFont typeface="Arial"/>
              <a:buChar char="•"/>
            </a:pPr>
            <a:r>
              <a:rPr lang="en-US" sz="3799" spc="148">
                <a:solidFill>
                  <a:srgbClr val="000000"/>
                </a:solidFill>
                <a:latin typeface="Nunito"/>
              </a:rPr>
              <a:t>Angkat jari dengan cepat setelah mengetuk, agar tidak mengganggu vibrasi yang telah dibuat.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5995738" flipH="1">
            <a:off x="15875686" y="3670659"/>
            <a:ext cx="2868659" cy="2351105"/>
          </a:xfrm>
          <a:custGeom>
            <a:avLst/>
            <a:gdLst/>
            <a:ahLst/>
            <a:cxnLst/>
            <a:rect l="l" t="t" r="r" b="b"/>
            <a:pathLst>
              <a:path w="2868659" h="2351105">
                <a:moveTo>
                  <a:pt x="2868659" y="0"/>
                </a:moveTo>
                <a:lnTo>
                  <a:pt x="0" y="0"/>
                </a:lnTo>
                <a:lnTo>
                  <a:pt x="0" y="2351105"/>
                </a:lnTo>
                <a:lnTo>
                  <a:pt x="2868659" y="2351105"/>
                </a:lnTo>
                <a:lnTo>
                  <a:pt x="286865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930754">
            <a:off x="15595454" y="874229"/>
            <a:ext cx="1161402" cy="1451753"/>
          </a:xfrm>
          <a:custGeom>
            <a:avLst/>
            <a:gdLst/>
            <a:ahLst/>
            <a:cxnLst/>
            <a:rect l="l" t="t" r="r" b="b"/>
            <a:pathLst>
              <a:path w="1161402" h="1451753">
                <a:moveTo>
                  <a:pt x="0" y="0"/>
                </a:moveTo>
                <a:lnTo>
                  <a:pt x="1161402" y="0"/>
                </a:lnTo>
                <a:lnTo>
                  <a:pt x="1161402" y="1451753"/>
                </a:lnTo>
                <a:lnTo>
                  <a:pt x="0" y="14517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6199353" y="529325"/>
            <a:ext cx="5889294" cy="2141561"/>
          </a:xfrm>
          <a:custGeom>
            <a:avLst/>
            <a:gdLst/>
            <a:ahLst/>
            <a:cxnLst/>
            <a:rect l="l" t="t" r="r" b="b"/>
            <a:pathLst>
              <a:path w="5889294" h="2141561">
                <a:moveTo>
                  <a:pt x="0" y="0"/>
                </a:moveTo>
                <a:lnTo>
                  <a:pt x="5889294" y="0"/>
                </a:lnTo>
                <a:lnTo>
                  <a:pt x="5889294" y="2141561"/>
                </a:lnTo>
                <a:lnTo>
                  <a:pt x="0" y="2141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4033301" y="2670886"/>
            <a:ext cx="10509823" cy="6109679"/>
          </a:xfrm>
          <a:custGeom>
            <a:avLst/>
            <a:gdLst/>
            <a:ahLst/>
            <a:cxnLst/>
            <a:rect l="l" t="t" r="r" b="b"/>
            <a:pathLst>
              <a:path w="10509823" h="6109679">
                <a:moveTo>
                  <a:pt x="0" y="0"/>
                </a:moveTo>
                <a:lnTo>
                  <a:pt x="10509823" y="0"/>
                </a:lnTo>
                <a:lnTo>
                  <a:pt x="10509823" y="6109680"/>
                </a:lnTo>
                <a:lnTo>
                  <a:pt x="0" y="6109680"/>
                </a:lnTo>
                <a:lnTo>
                  <a:pt x="0" y="0"/>
                </a:lnTo>
                <a:close/>
              </a:path>
            </a:pathLst>
          </a:custGeom>
          <a:blipFill>
            <a:blip r:embed="rId15"/>
            <a:stretch>
              <a:fillRect l="-1616" t="-27511" r="-13326" b="-21013"/>
            </a:stretch>
          </a:blipFill>
        </p:spPr>
      </p:sp>
      <p:sp>
        <p:nvSpPr>
          <p:cNvPr id="10" name="TextBox 10"/>
          <p:cNvSpPr txBox="1"/>
          <p:nvPr/>
        </p:nvSpPr>
        <p:spPr>
          <a:xfrm>
            <a:off x="5486400" y="1161219"/>
            <a:ext cx="7315200" cy="805180"/>
          </a:xfrm>
          <a:prstGeom prst="rect">
            <a:avLst/>
          </a:prstGeom>
        </p:spPr>
        <p:txBody>
          <a:bodyPr lIns="0" tIns="0" rIns="0" bIns="0" rtlCol="0" anchor="t">
            <a:spAutoFit/>
          </a:bodyPr>
          <a:lstStyle/>
          <a:p>
            <a:pPr algn="ctr">
              <a:lnSpc>
                <a:spcPts val="6499"/>
              </a:lnSpc>
              <a:spcBef>
                <a:spcPct val="0"/>
              </a:spcBef>
            </a:pPr>
            <a:r>
              <a:rPr lang="en-US" sz="5199">
                <a:solidFill>
                  <a:srgbClr val="000000"/>
                </a:solidFill>
                <a:latin typeface="Nunito Bold"/>
              </a:rPr>
              <a:t>PERKUSI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930754">
            <a:off x="15595454" y="874229"/>
            <a:ext cx="1161402" cy="1451753"/>
          </a:xfrm>
          <a:custGeom>
            <a:avLst/>
            <a:gdLst/>
            <a:ahLst/>
            <a:cxnLst/>
            <a:rect l="l" t="t" r="r" b="b"/>
            <a:pathLst>
              <a:path w="1161402" h="1451753">
                <a:moveTo>
                  <a:pt x="0" y="0"/>
                </a:moveTo>
                <a:lnTo>
                  <a:pt x="1161402" y="0"/>
                </a:lnTo>
                <a:lnTo>
                  <a:pt x="1161402" y="1451753"/>
                </a:lnTo>
                <a:lnTo>
                  <a:pt x="0" y="14517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199353" y="529325"/>
            <a:ext cx="5889294" cy="2141561"/>
          </a:xfrm>
          <a:custGeom>
            <a:avLst/>
            <a:gdLst/>
            <a:ahLst/>
            <a:cxnLst/>
            <a:rect l="l" t="t" r="r" b="b"/>
            <a:pathLst>
              <a:path w="5889294" h="2141561">
                <a:moveTo>
                  <a:pt x="0" y="0"/>
                </a:moveTo>
                <a:lnTo>
                  <a:pt x="5889294" y="0"/>
                </a:lnTo>
                <a:lnTo>
                  <a:pt x="5889294" y="2141561"/>
                </a:lnTo>
                <a:lnTo>
                  <a:pt x="0" y="21415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8" name="Group 8"/>
          <p:cNvGrpSpPr/>
          <p:nvPr/>
        </p:nvGrpSpPr>
        <p:grpSpPr>
          <a:xfrm>
            <a:off x="1028700" y="2948780"/>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0" name="TextBox 10"/>
          <p:cNvSpPr txBox="1"/>
          <p:nvPr/>
        </p:nvSpPr>
        <p:spPr>
          <a:xfrm>
            <a:off x="5486400" y="1161219"/>
            <a:ext cx="7315200" cy="805180"/>
          </a:xfrm>
          <a:prstGeom prst="rect">
            <a:avLst/>
          </a:prstGeom>
        </p:spPr>
        <p:txBody>
          <a:bodyPr lIns="0" tIns="0" rIns="0" bIns="0" rtlCol="0" anchor="t">
            <a:spAutoFit/>
          </a:bodyPr>
          <a:lstStyle/>
          <a:p>
            <a:pPr algn="ctr">
              <a:lnSpc>
                <a:spcPts val="6499"/>
              </a:lnSpc>
              <a:spcBef>
                <a:spcPct val="0"/>
              </a:spcBef>
            </a:pPr>
            <a:r>
              <a:rPr lang="en-US" sz="5199">
                <a:solidFill>
                  <a:srgbClr val="000000"/>
                </a:solidFill>
                <a:latin typeface="Nunito Bold"/>
              </a:rPr>
              <a:t>AUSKULTASI</a:t>
            </a:r>
          </a:p>
        </p:txBody>
      </p:sp>
      <p:sp>
        <p:nvSpPr>
          <p:cNvPr id="11" name="TextBox 11"/>
          <p:cNvSpPr txBox="1"/>
          <p:nvPr/>
        </p:nvSpPr>
        <p:spPr>
          <a:xfrm>
            <a:off x="5843381" y="3931125"/>
            <a:ext cx="10938165" cy="3262630"/>
          </a:xfrm>
          <a:prstGeom prst="rect">
            <a:avLst/>
          </a:prstGeom>
        </p:spPr>
        <p:txBody>
          <a:bodyPr lIns="0" tIns="0" rIns="0" bIns="0" rtlCol="0" anchor="t">
            <a:spAutoFit/>
          </a:bodyPr>
          <a:lstStyle/>
          <a:p>
            <a:pPr algn="just">
              <a:lnSpc>
                <a:spcPts val="6499"/>
              </a:lnSpc>
              <a:spcBef>
                <a:spcPct val="0"/>
              </a:spcBef>
            </a:pPr>
            <a:r>
              <a:rPr lang="en-US" sz="5199">
                <a:solidFill>
                  <a:srgbClr val="000000"/>
                </a:solidFill>
                <a:latin typeface="Nunito Bold"/>
              </a:rPr>
              <a:t>Auskultasi merupakan pemeriksaan fisik dengan menggunakan alat seperti stetoskop, fetal doppler, garpu talla, opthalmoskopi dsb.</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659818" y="1028700"/>
            <a:ext cx="8883312" cy="2226703"/>
          </a:xfrm>
          <a:custGeom>
            <a:avLst/>
            <a:gdLst/>
            <a:ahLst/>
            <a:cxnLst/>
            <a:rect l="l" t="t" r="r" b="b"/>
            <a:pathLst>
              <a:path w="8883312" h="2226703">
                <a:moveTo>
                  <a:pt x="0" y="0"/>
                </a:moveTo>
                <a:lnTo>
                  <a:pt x="8883312" y="0"/>
                </a:lnTo>
                <a:lnTo>
                  <a:pt x="8883312" y="2226703"/>
                </a:lnTo>
                <a:lnTo>
                  <a:pt x="0" y="2226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5856" y="0"/>
            <a:ext cx="9119397" cy="9586751"/>
          </a:xfrm>
          <a:custGeom>
            <a:avLst/>
            <a:gdLst/>
            <a:ahLst/>
            <a:cxnLst/>
            <a:rect l="l" t="t" r="r" b="b"/>
            <a:pathLst>
              <a:path w="9119397" h="9586751">
                <a:moveTo>
                  <a:pt x="0" y="0"/>
                </a:moveTo>
                <a:lnTo>
                  <a:pt x="9119397" y="0"/>
                </a:lnTo>
                <a:lnTo>
                  <a:pt x="9119397" y="9586751"/>
                </a:lnTo>
                <a:lnTo>
                  <a:pt x="0" y="9586751"/>
                </a:lnTo>
                <a:lnTo>
                  <a:pt x="0" y="0"/>
                </a:lnTo>
                <a:close/>
              </a:path>
            </a:pathLst>
          </a:custGeom>
          <a:blipFill>
            <a:blip r:embed="rId11">
              <a:alphaModFix amt="17000"/>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6070287" y="1320361"/>
            <a:ext cx="7315200" cy="1624330"/>
          </a:xfrm>
          <a:prstGeom prst="rect">
            <a:avLst/>
          </a:prstGeom>
        </p:spPr>
        <p:txBody>
          <a:bodyPr lIns="0" tIns="0" rIns="0" bIns="0" rtlCol="0" anchor="t">
            <a:spAutoFit/>
          </a:bodyPr>
          <a:lstStyle/>
          <a:p>
            <a:pPr algn="ctr">
              <a:lnSpc>
                <a:spcPts val="6499"/>
              </a:lnSpc>
            </a:pPr>
            <a:r>
              <a:rPr lang="en-US" sz="5199">
                <a:solidFill>
                  <a:srgbClr val="000000"/>
                </a:solidFill>
                <a:latin typeface="Nunito Bold"/>
              </a:rPr>
              <a:t>PEMERIKSAAN FISIK</a:t>
            </a:r>
          </a:p>
          <a:p>
            <a:pPr algn="ctr">
              <a:lnSpc>
                <a:spcPts val="6499"/>
              </a:lnSpc>
              <a:spcBef>
                <a:spcPct val="0"/>
              </a:spcBef>
            </a:pPr>
            <a:r>
              <a:rPr lang="en-US" sz="5199">
                <a:solidFill>
                  <a:srgbClr val="000000"/>
                </a:solidFill>
                <a:latin typeface="Nunito Bold"/>
              </a:rPr>
              <a:t>HEAD TO TOE</a:t>
            </a:r>
          </a:p>
        </p:txBody>
      </p:sp>
      <p:sp>
        <p:nvSpPr>
          <p:cNvPr id="9" name="TextBox 9"/>
          <p:cNvSpPr txBox="1"/>
          <p:nvPr/>
        </p:nvSpPr>
        <p:spPr>
          <a:xfrm>
            <a:off x="1652722" y="3938249"/>
            <a:ext cx="15124441" cy="4900930"/>
          </a:xfrm>
          <a:prstGeom prst="rect">
            <a:avLst/>
          </a:prstGeom>
        </p:spPr>
        <p:txBody>
          <a:bodyPr lIns="0" tIns="0" rIns="0" bIns="0" rtlCol="0" anchor="t">
            <a:spAutoFit/>
          </a:bodyPr>
          <a:lstStyle/>
          <a:p>
            <a:pPr algn="just">
              <a:lnSpc>
                <a:spcPts val="6499"/>
              </a:lnSpc>
              <a:spcBef>
                <a:spcPct val="0"/>
              </a:spcBef>
            </a:pPr>
            <a:r>
              <a:rPr lang="en-US" sz="5199">
                <a:solidFill>
                  <a:srgbClr val="000000"/>
                </a:solidFill>
                <a:latin typeface="Nunito"/>
              </a:rPr>
              <a:t>Pendekatan ini dilakukan mulai dari kepala dan secara berurutan sampai ke kaki. Mulai dari : keadaan umum, tanda-tanda vital, kepala, wajah, mata, telinga, hidung, mulut dan tenggorokan, leher, dada, paru, jantung, abdomen, ginjal, punggung, genetalia, rectum, ektremitas.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659818" y="1028700"/>
            <a:ext cx="8883312" cy="2226703"/>
          </a:xfrm>
          <a:custGeom>
            <a:avLst/>
            <a:gdLst/>
            <a:ahLst/>
            <a:cxnLst/>
            <a:rect l="l" t="t" r="r" b="b"/>
            <a:pathLst>
              <a:path w="8883312" h="2226703">
                <a:moveTo>
                  <a:pt x="0" y="0"/>
                </a:moveTo>
                <a:lnTo>
                  <a:pt x="8883312" y="0"/>
                </a:lnTo>
                <a:lnTo>
                  <a:pt x="8883312" y="2226703"/>
                </a:lnTo>
                <a:lnTo>
                  <a:pt x="0" y="2226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6070287" y="1320361"/>
            <a:ext cx="7315200" cy="1624330"/>
          </a:xfrm>
          <a:prstGeom prst="rect">
            <a:avLst/>
          </a:prstGeom>
        </p:spPr>
        <p:txBody>
          <a:bodyPr lIns="0" tIns="0" rIns="0" bIns="0" rtlCol="0" anchor="t">
            <a:spAutoFit/>
          </a:bodyPr>
          <a:lstStyle/>
          <a:p>
            <a:pPr algn="ctr">
              <a:lnSpc>
                <a:spcPts val="6499"/>
              </a:lnSpc>
            </a:pPr>
            <a:r>
              <a:rPr lang="en-US" sz="5199">
                <a:solidFill>
                  <a:srgbClr val="000000"/>
                </a:solidFill>
                <a:latin typeface="Nunito Bold"/>
              </a:rPr>
              <a:t>PEMERIKSAAN FISIK</a:t>
            </a:r>
          </a:p>
          <a:p>
            <a:pPr algn="ctr">
              <a:lnSpc>
                <a:spcPts val="6499"/>
              </a:lnSpc>
              <a:spcBef>
                <a:spcPct val="0"/>
              </a:spcBef>
            </a:pPr>
            <a:r>
              <a:rPr lang="en-US" sz="5199">
                <a:solidFill>
                  <a:srgbClr val="000000"/>
                </a:solidFill>
                <a:latin typeface="Nunito Bold"/>
              </a:rPr>
              <a:t>HEAD TO TOE</a:t>
            </a:r>
          </a:p>
        </p:txBody>
      </p:sp>
      <p:sp>
        <p:nvSpPr>
          <p:cNvPr id="8" name="TextBox 8"/>
          <p:cNvSpPr txBox="1"/>
          <p:nvPr/>
        </p:nvSpPr>
        <p:spPr>
          <a:xfrm>
            <a:off x="1652722" y="3938249"/>
            <a:ext cx="15124441" cy="4900930"/>
          </a:xfrm>
          <a:prstGeom prst="rect">
            <a:avLst/>
          </a:prstGeom>
        </p:spPr>
        <p:txBody>
          <a:bodyPr lIns="0" tIns="0" rIns="0" bIns="0" rtlCol="0" anchor="t">
            <a:spAutoFit/>
          </a:bodyPr>
          <a:lstStyle/>
          <a:p>
            <a:pPr algn="just">
              <a:lnSpc>
                <a:spcPts val="6499"/>
              </a:lnSpc>
              <a:spcBef>
                <a:spcPct val="0"/>
              </a:spcBef>
            </a:pPr>
            <a:r>
              <a:rPr lang="en-US" sz="5199">
                <a:solidFill>
                  <a:srgbClr val="000000"/>
                </a:solidFill>
                <a:latin typeface="Nunito"/>
              </a:rPr>
              <a:t>Pendekatan ini dilakukan mulai dari kepala dan secara berurutan sampai ke kaki. Mulai dari : keadaan umum, tanda-tanda vital, kepala, wajah, mata, telinga, hidung, mulut dan tenggorokan, leher, dada, paru, jantung, abdomen, ginjal, punggung, genetalia, rectum, ektremitas.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659818" y="1028700"/>
            <a:ext cx="8883312" cy="2226703"/>
          </a:xfrm>
          <a:custGeom>
            <a:avLst/>
            <a:gdLst/>
            <a:ahLst/>
            <a:cxnLst/>
            <a:rect l="l" t="t" r="r" b="b"/>
            <a:pathLst>
              <a:path w="8883312" h="2226703">
                <a:moveTo>
                  <a:pt x="0" y="0"/>
                </a:moveTo>
                <a:lnTo>
                  <a:pt x="8883312" y="0"/>
                </a:lnTo>
                <a:lnTo>
                  <a:pt x="8883312" y="2226703"/>
                </a:lnTo>
                <a:lnTo>
                  <a:pt x="0" y="2226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6070287" y="1320361"/>
            <a:ext cx="7315200" cy="1624330"/>
          </a:xfrm>
          <a:prstGeom prst="rect">
            <a:avLst/>
          </a:prstGeom>
        </p:spPr>
        <p:txBody>
          <a:bodyPr lIns="0" tIns="0" rIns="0" bIns="0" rtlCol="0" anchor="t">
            <a:spAutoFit/>
          </a:bodyPr>
          <a:lstStyle/>
          <a:p>
            <a:pPr algn="ctr">
              <a:lnSpc>
                <a:spcPts val="6499"/>
              </a:lnSpc>
            </a:pPr>
            <a:r>
              <a:rPr lang="en-US" sz="5199">
                <a:solidFill>
                  <a:srgbClr val="000000"/>
                </a:solidFill>
                <a:latin typeface="Nunito Bold"/>
              </a:rPr>
              <a:t>PEMERIKSAAN FISIK</a:t>
            </a:r>
          </a:p>
          <a:p>
            <a:pPr algn="ctr">
              <a:lnSpc>
                <a:spcPts val="6499"/>
              </a:lnSpc>
              <a:spcBef>
                <a:spcPct val="0"/>
              </a:spcBef>
            </a:pPr>
            <a:r>
              <a:rPr lang="en-US" sz="5199">
                <a:solidFill>
                  <a:srgbClr val="000000"/>
                </a:solidFill>
                <a:latin typeface="Nunito Bold"/>
              </a:rPr>
              <a:t>KULIT</a:t>
            </a:r>
          </a:p>
        </p:txBody>
      </p:sp>
      <p:sp>
        <p:nvSpPr>
          <p:cNvPr id="8" name="TextBox 8"/>
          <p:cNvSpPr txBox="1"/>
          <p:nvPr/>
        </p:nvSpPr>
        <p:spPr>
          <a:xfrm>
            <a:off x="1028700" y="3236353"/>
            <a:ext cx="16230600" cy="7358380"/>
          </a:xfrm>
          <a:prstGeom prst="rect">
            <a:avLst/>
          </a:prstGeom>
        </p:spPr>
        <p:txBody>
          <a:bodyPr lIns="0" tIns="0" rIns="0" bIns="0" rtlCol="0" anchor="t">
            <a:spAutoFit/>
          </a:bodyPr>
          <a:lstStyle/>
          <a:p>
            <a:pPr marL="1122670" lvl="1" indent="-561335" algn="just">
              <a:lnSpc>
                <a:spcPts val="6499"/>
              </a:lnSpc>
              <a:buFont typeface="Arial"/>
              <a:buChar char="•"/>
            </a:pPr>
            <a:r>
              <a:rPr lang="en-US" sz="5199">
                <a:solidFill>
                  <a:srgbClr val="000000"/>
                </a:solidFill>
                <a:latin typeface="Nunito"/>
              </a:rPr>
              <a:t>Kulit : warna kulit,  tidak bercacat dan tidak ada bau yang tidak sedap, turgor kulit, suhu kulit </a:t>
            </a:r>
          </a:p>
          <a:p>
            <a:pPr marL="1122670" lvl="1" indent="-561335" algn="just">
              <a:lnSpc>
                <a:spcPts val="6499"/>
              </a:lnSpc>
              <a:buFont typeface="Arial"/>
              <a:buChar char="•"/>
            </a:pPr>
            <a:r>
              <a:rPr lang="en-US" sz="5199">
                <a:solidFill>
                  <a:srgbClr val="000000"/>
                </a:solidFill>
                <a:latin typeface="Nunito"/>
              </a:rPr>
              <a:t>Rambut : Rambut klien tebal, jumlah rambut, tanda-tanda infeksi.</a:t>
            </a:r>
          </a:p>
          <a:p>
            <a:pPr marL="1122670" lvl="1" indent="-561335" algn="just">
              <a:lnSpc>
                <a:spcPts val="6499"/>
              </a:lnSpc>
              <a:buFont typeface="Arial"/>
              <a:buChar char="•"/>
            </a:pPr>
            <a:r>
              <a:rPr lang="en-US" sz="5199">
                <a:solidFill>
                  <a:srgbClr val="000000"/>
                </a:solidFill>
                <a:latin typeface="Nunito"/>
              </a:rPr>
              <a:t>Kuku : warna kuku, bentuk kuku, Halus dan utuh dengan epidermis. Ketika kuku ditekan di antara jari-jari (Tes Pucat), kuku kembali ke warna biasa dalam waktu kurang dari 4 detik.</a:t>
            </a:r>
          </a:p>
          <a:p>
            <a:pPr algn="just">
              <a:lnSpc>
                <a:spcPts val="6499"/>
              </a:lnSpc>
              <a:spcBef>
                <a:spcPct val="0"/>
              </a:spcBef>
            </a:pPr>
            <a:endParaRPr lang="en-US" sz="5199">
              <a:solidFill>
                <a:srgbClr val="000000"/>
              </a:solidFill>
              <a:latin typeface="Nuni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659818" y="1028700"/>
            <a:ext cx="8883312" cy="2226703"/>
          </a:xfrm>
          <a:custGeom>
            <a:avLst/>
            <a:gdLst/>
            <a:ahLst/>
            <a:cxnLst/>
            <a:rect l="l" t="t" r="r" b="b"/>
            <a:pathLst>
              <a:path w="8883312" h="2226703">
                <a:moveTo>
                  <a:pt x="0" y="0"/>
                </a:moveTo>
                <a:lnTo>
                  <a:pt x="8883312" y="0"/>
                </a:lnTo>
                <a:lnTo>
                  <a:pt x="8883312" y="2226703"/>
                </a:lnTo>
                <a:lnTo>
                  <a:pt x="0" y="2226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1028700" y="3236353"/>
            <a:ext cx="16230600" cy="6539230"/>
          </a:xfrm>
          <a:prstGeom prst="rect">
            <a:avLst/>
          </a:prstGeom>
        </p:spPr>
        <p:txBody>
          <a:bodyPr lIns="0" tIns="0" rIns="0" bIns="0" rtlCol="0" anchor="t">
            <a:spAutoFit/>
          </a:bodyPr>
          <a:lstStyle/>
          <a:p>
            <a:pPr marL="1122670" lvl="1" indent="-561335" algn="just">
              <a:lnSpc>
                <a:spcPts val="6499"/>
              </a:lnSpc>
              <a:buFont typeface="Arial"/>
              <a:buChar char="•"/>
            </a:pPr>
            <a:r>
              <a:rPr lang="en-US" sz="5199">
                <a:solidFill>
                  <a:srgbClr val="000000"/>
                </a:solidFill>
                <a:latin typeface="Nunito Bold"/>
              </a:rPr>
              <a:t>Kepala</a:t>
            </a:r>
            <a:r>
              <a:rPr lang="en-US" sz="5199">
                <a:solidFill>
                  <a:srgbClr val="000000"/>
                </a:solidFill>
                <a:latin typeface="Nunito"/>
              </a:rPr>
              <a:t> : Kepala klien berbentuk bulat; normocephalic dan simetris.</a:t>
            </a:r>
          </a:p>
          <a:p>
            <a:pPr marL="1122670" lvl="1" indent="-561335" algn="just">
              <a:lnSpc>
                <a:spcPts val="6499"/>
              </a:lnSpc>
              <a:buFont typeface="Arial"/>
              <a:buChar char="•"/>
            </a:pPr>
            <a:r>
              <a:rPr lang="en-US" sz="5199">
                <a:solidFill>
                  <a:srgbClr val="000000"/>
                </a:solidFill>
                <a:latin typeface="Nunito Bold"/>
              </a:rPr>
              <a:t>Tengkorak</a:t>
            </a:r>
            <a:r>
              <a:rPr lang="en-US" sz="5199">
                <a:solidFill>
                  <a:srgbClr val="000000"/>
                </a:solidFill>
                <a:latin typeface="Nunito"/>
              </a:rPr>
              <a:t> : Tidak ada nodul atau massa dan depresi saat diraba.</a:t>
            </a:r>
          </a:p>
          <a:p>
            <a:pPr marL="1122670" lvl="1" indent="-561335" algn="just">
              <a:lnSpc>
                <a:spcPts val="6499"/>
              </a:lnSpc>
              <a:buFont typeface="Arial"/>
              <a:buChar char="•"/>
            </a:pPr>
            <a:r>
              <a:rPr lang="en-US" sz="5199">
                <a:solidFill>
                  <a:srgbClr val="000000"/>
                </a:solidFill>
                <a:latin typeface="Nunito Bold"/>
              </a:rPr>
              <a:t>Wajah </a:t>
            </a:r>
            <a:r>
              <a:rPr lang="en-US" sz="5199">
                <a:solidFill>
                  <a:srgbClr val="000000"/>
                </a:solidFill>
                <a:latin typeface="Nunito"/>
              </a:rPr>
              <a:t>: Wajah klien tampak halus dan memiliki konsistensi seragam dan tanpa adanya nodul atau massa.</a:t>
            </a:r>
          </a:p>
          <a:p>
            <a:pPr algn="just">
              <a:lnSpc>
                <a:spcPts val="6499"/>
              </a:lnSpc>
              <a:spcBef>
                <a:spcPct val="0"/>
              </a:spcBef>
            </a:pPr>
            <a:endParaRPr lang="en-US" sz="5199">
              <a:solidFill>
                <a:srgbClr val="000000"/>
              </a:solidFill>
              <a:latin typeface="Nunito"/>
            </a:endParaRPr>
          </a:p>
        </p:txBody>
      </p:sp>
      <p:sp>
        <p:nvSpPr>
          <p:cNvPr id="8" name="Freeform 8"/>
          <p:cNvSpPr/>
          <p:nvPr/>
        </p:nvSpPr>
        <p:spPr>
          <a:xfrm>
            <a:off x="3902803" y="-717989"/>
            <a:ext cx="3514030" cy="4114800"/>
          </a:xfrm>
          <a:custGeom>
            <a:avLst/>
            <a:gdLst/>
            <a:ahLst/>
            <a:cxnLst/>
            <a:rect l="l" t="t" r="r" b="b"/>
            <a:pathLst>
              <a:path w="3514030" h="4114800">
                <a:moveTo>
                  <a:pt x="0" y="0"/>
                </a:moveTo>
                <a:lnTo>
                  <a:pt x="3514030" y="0"/>
                </a:lnTo>
                <a:lnTo>
                  <a:pt x="3514030" y="4114800"/>
                </a:lnTo>
                <a:lnTo>
                  <a:pt x="0" y="4114800"/>
                </a:lnTo>
                <a:lnTo>
                  <a:pt x="0" y="0"/>
                </a:lnTo>
                <a:close/>
              </a:path>
            </a:pathLst>
          </a:custGeom>
          <a:blipFill>
            <a:blip r:embed="rId11">
              <a:alphaModFix amt="42000"/>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6070287" y="1320361"/>
            <a:ext cx="7315200" cy="1624330"/>
          </a:xfrm>
          <a:prstGeom prst="rect">
            <a:avLst/>
          </a:prstGeom>
        </p:spPr>
        <p:txBody>
          <a:bodyPr lIns="0" tIns="0" rIns="0" bIns="0" rtlCol="0" anchor="t">
            <a:spAutoFit/>
          </a:bodyPr>
          <a:lstStyle/>
          <a:p>
            <a:pPr algn="ctr">
              <a:lnSpc>
                <a:spcPts val="6499"/>
              </a:lnSpc>
            </a:pPr>
            <a:r>
              <a:rPr lang="en-US" sz="5199">
                <a:solidFill>
                  <a:srgbClr val="000000"/>
                </a:solidFill>
                <a:latin typeface="Nunito Bold"/>
              </a:rPr>
              <a:t>PEMERIKSAAN FISIK</a:t>
            </a:r>
          </a:p>
          <a:p>
            <a:pPr algn="ctr">
              <a:lnSpc>
                <a:spcPts val="6499"/>
              </a:lnSpc>
              <a:spcBef>
                <a:spcPct val="0"/>
              </a:spcBef>
            </a:pPr>
            <a:r>
              <a:rPr lang="en-US" sz="5199">
                <a:solidFill>
                  <a:srgbClr val="000000"/>
                </a:solidFill>
                <a:latin typeface="Nunito Bold"/>
              </a:rPr>
              <a:t>KEPALA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2014631">
            <a:off x="16490324" y="855110"/>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0928860" y="-146392"/>
            <a:ext cx="3246016" cy="2660381"/>
          </a:xfrm>
          <a:custGeom>
            <a:avLst/>
            <a:gdLst/>
            <a:ahLst/>
            <a:cxnLst/>
            <a:rect l="l" t="t" r="r" b="b"/>
            <a:pathLst>
              <a:path w="3246016" h="2660381">
                <a:moveTo>
                  <a:pt x="3246016" y="0"/>
                </a:moveTo>
                <a:lnTo>
                  <a:pt x="0" y="0"/>
                </a:lnTo>
                <a:lnTo>
                  <a:pt x="0" y="2660381"/>
                </a:lnTo>
                <a:lnTo>
                  <a:pt x="3246016" y="2660381"/>
                </a:lnTo>
                <a:lnTo>
                  <a:pt x="324601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866293" y="1183799"/>
            <a:ext cx="16953456" cy="6548272"/>
          </a:xfrm>
          <a:custGeom>
            <a:avLst/>
            <a:gdLst/>
            <a:ahLst/>
            <a:cxnLst/>
            <a:rect l="l" t="t" r="r" b="b"/>
            <a:pathLst>
              <a:path w="16953456" h="6548272">
                <a:moveTo>
                  <a:pt x="16953457" y="0"/>
                </a:moveTo>
                <a:lnTo>
                  <a:pt x="0" y="0"/>
                </a:lnTo>
                <a:lnTo>
                  <a:pt x="0" y="6548272"/>
                </a:lnTo>
                <a:lnTo>
                  <a:pt x="16953457" y="6548272"/>
                </a:lnTo>
                <a:lnTo>
                  <a:pt x="16953457"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865270" flipH="1">
            <a:off x="-452728" y="7764396"/>
            <a:ext cx="2115504" cy="2923436"/>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4686742">
            <a:off x="9665276" y="9375181"/>
            <a:ext cx="3687954" cy="3651074"/>
          </a:xfrm>
          <a:custGeom>
            <a:avLst/>
            <a:gdLst/>
            <a:ahLst/>
            <a:cxnLst/>
            <a:rect l="l" t="t" r="r" b="b"/>
            <a:pathLst>
              <a:path w="3687954" h="3651074">
                <a:moveTo>
                  <a:pt x="0" y="0"/>
                </a:moveTo>
                <a:lnTo>
                  <a:pt x="3687954" y="0"/>
                </a:lnTo>
                <a:lnTo>
                  <a:pt x="3687954" y="3651074"/>
                </a:lnTo>
                <a:lnTo>
                  <a:pt x="0" y="36510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4686742">
            <a:off x="1893099" y="-3015415"/>
            <a:ext cx="3687954" cy="3651074"/>
          </a:xfrm>
          <a:custGeom>
            <a:avLst/>
            <a:gdLst/>
            <a:ahLst/>
            <a:cxnLst/>
            <a:rect l="l" t="t" r="r" b="b"/>
            <a:pathLst>
              <a:path w="3687954" h="3651074">
                <a:moveTo>
                  <a:pt x="0" y="0"/>
                </a:moveTo>
                <a:lnTo>
                  <a:pt x="3687953" y="0"/>
                </a:lnTo>
                <a:lnTo>
                  <a:pt x="3687953" y="3651074"/>
                </a:lnTo>
                <a:lnTo>
                  <a:pt x="0" y="36510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1662452" y="2390164"/>
            <a:ext cx="16157298" cy="3964225"/>
          </a:xfrm>
          <a:prstGeom prst="rect">
            <a:avLst/>
          </a:prstGeom>
        </p:spPr>
        <p:txBody>
          <a:bodyPr lIns="0" tIns="0" rIns="0" bIns="0" rtlCol="0" anchor="t">
            <a:spAutoFit/>
          </a:bodyPr>
          <a:lstStyle/>
          <a:p>
            <a:pPr>
              <a:lnSpc>
                <a:spcPts val="6303"/>
              </a:lnSpc>
            </a:pPr>
            <a:r>
              <a:rPr lang="en-US" sz="4202">
                <a:solidFill>
                  <a:srgbClr val="FFFFFF"/>
                </a:solidFill>
                <a:latin typeface="Nunito"/>
              </a:rPr>
              <a:t>The nursing assessment includes gathering information concerning the patient's individual physiological, psychological, sociological, and spiritual needs. It is the </a:t>
            </a:r>
            <a:r>
              <a:rPr lang="en-US" sz="4202">
                <a:solidFill>
                  <a:srgbClr val="FFBB00"/>
                </a:solidFill>
                <a:latin typeface="Nunito Bold"/>
              </a:rPr>
              <a:t>first step in the successful evaluation of a patient</a:t>
            </a:r>
            <a:r>
              <a:rPr lang="en-US" sz="4202">
                <a:solidFill>
                  <a:srgbClr val="FFFFFF"/>
                </a:solidFill>
                <a:latin typeface="Nunito"/>
              </a:rPr>
              <a:t>. </a:t>
            </a:r>
            <a:r>
              <a:rPr lang="en-US" sz="4202">
                <a:solidFill>
                  <a:srgbClr val="FFBB00"/>
                </a:solidFill>
                <a:latin typeface="Nunito Bold"/>
              </a:rPr>
              <a:t>Subjective and objective data</a:t>
            </a:r>
            <a:r>
              <a:rPr lang="en-US" sz="4202">
                <a:solidFill>
                  <a:srgbClr val="FFFFFF"/>
                </a:solidFill>
                <a:latin typeface="Nunito"/>
              </a:rPr>
              <a:t> collection are an integral part of this process. </a:t>
            </a:r>
          </a:p>
        </p:txBody>
      </p:sp>
      <p:sp>
        <p:nvSpPr>
          <p:cNvPr id="10" name="TextBox 10"/>
          <p:cNvSpPr txBox="1"/>
          <p:nvPr/>
        </p:nvSpPr>
        <p:spPr>
          <a:xfrm>
            <a:off x="866293" y="7898195"/>
            <a:ext cx="17516190" cy="2234565"/>
          </a:xfrm>
          <a:prstGeom prst="rect">
            <a:avLst/>
          </a:prstGeom>
        </p:spPr>
        <p:txBody>
          <a:bodyPr lIns="0" tIns="0" rIns="0" bIns="0" rtlCol="0" anchor="t">
            <a:spAutoFit/>
          </a:bodyPr>
          <a:lstStyle/>
          <a:p>
            <a:pPr algn="ctr">
              <a:lnSpc>
                <a:spcPts val="4499"/>
              </a:lnSpc>
              <a:spcBef>
                <a:spcPct val="0"/>
              </a:spcBef>
            </a:pPr>
            <a:r>
              <a:rPr lang="en-US" sz="3599">
                <a:solidFill>
                  <a:srgbClr val="000000"/>
                </a:solidFill>
                <a:latin typeface="Nunito"/>
              </a:rPr>
              <a:t>Jamieson H, Abey-Nesbit R, Bergler U, Keeling S, Schluter PJ, Scrase R, Lacey C. Evaluating the Influence of Social Factors on Aged Residential Care Admission in a National Home Care Assessment Database of Older Adults. J Am Med Dir Assoc. 2019 Nov;20(11):1419-1424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659818" y="1028700"/>
            <a:ext cx="8883312" cy="2226703"/>
          </a:xfrm>
          <a:custGeom>
            <a:avLst/>
            <a:gdLst/>
            <a:ahLst/>
            <a:cxnLst/>
            <a:rect l="l" t="t" r="r" b="b"/>
            <a:pathLst>
              <a:path w="8883312" h="2226703">
                <a:moveTo>
                  <a:pt x="0" y="0"/>
                </a:moveTo>
                <a:lnTo>
                  <a:pt x="8883312" y="0"/>
                </a:lnTo>
                <a:lnTo>
                  <a:pt x="8883312" y="2226703"/>
                </a:lnTo>
                <a:lnTo>
                  <a:pt x="0" y="2226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3098928" y="259084"/>
            <a:ext cx="2996319" cy="2996319"/>
          </a:xfrm>
          <a:custGeom>
            <a:avLst/>
            <a:gdLst/>
            <a:ahLst/>
            <a:cxnLst/>
            <a:rect l="l" t="t" r="r" b="b"/>
            <a:pathLst>
              <a:path w="2996319" h="2996319">
                <a:moveTo>
                  <a:pt x="0" y="0"/>
                </a:moveTo>
                <a:lnTo>
                  <a:pt x="2996319" y="0"/>
                </a:lnTo>
                <a:lnTo>
                  <a:pt x="2996319" y="2996319"/>
                </a:lnTo>
                <a:lnTo>
                  <a:pt x="0" y="2996319"/>
                </a:lnTo>
                <a:lnTo>
                  <a:pt x="0" y="0"/>
                </a:lnTo>
                <a:close/>
              </a:path>
            </a:pathLst>
          </a:custGeom>
          <a:blipFill>
            <a:blip r:embed="rId11"/>
            <a:stretch>
              <a:fillRect/>
            </a:stretch>
          </a:blipFill>
        </p:spPr>
      </p:sp>
      <p:sp>
        <p:nvSpPr>
          <p:cNvPr id="8" name="Freeform 8"/>
          <p:cNvSpPr/>
          <p:nvPr/>
        </p:nvSpPr>
        <p:spPr>
          <a:xfrm>
            <a:off x="13255563" y="843499"/>
            <a:ext cx="3306871" cy="2385081"/>
          </a:xfrm>
          <a:custGeom>
            <a:avLst/>
            <a:gdLst/>
            <a:ahLst/>
            <a:cxnLst/>
            <a:rect l="l" t="t" r="r" b="b"/>
            <a:pathLst>
              <a:path w="3306871" h="2385081">
                <a:moveTo>
                  <a:pt x="0" y="0"/>
                </a:moveTo>
                <a:lnTo>
                  <a:pt x="3306871" y="0"/>
                </a:lnTo>
                <a:lnTo>
                  <a:pt x="3306871" y="2385081"/>
                </a:lnTo>
                <a:lnTo>
                  <a:pt x="0" y="2385081"/>
                </a:lnTo>
                <a:lnTo>
                  <a:pt x="0" y="0"/>
                </a:lnTo>
                <a:close/>
              </a:path>
            </a:pathLst>
          </a:custGeom>
          <a:blipFill>
            <a:blip r:embed="rId12"/>
            <a:stretch>
              <a:fillRect/>
            </a:stretch>
          </a:blipFill>
        </p:spPr>
      </p:sp>
      <p:sp>
        <p:nvSpPr>
          <p:cNvPr id="9" name="TextBox 9"/>
          <p:cNvSpPr txBox="1"/>
          <p:nvPr/>
        </p:nvSpPr>
        <p:spPr>
          <a:xfrm>
            <a:off x="1028700" y="3418819"/>
            <a:ext cx="16230600" cy="6899275"/>
          </a:xfrm>
          <a:prstGeom prst="rect">
            <a:avLst/>
          </a:prstGeom>
        </p:spPr>
        <p:txBody>
          <a:bodyPr lIns="0" tIns="0" rIns="0" bIns="0" rtlCol="0" anchor="t">
            <a:spAutoFit/>
          </a:bodyPr>
          <a:lstStyle/>
          <a:p>
            <a:pPr marL="863596" lvl="1" indent="-431798" algn="just">
              <a:lnSpc>
                <a:spcPts val="4999"/>
              </a:lnSpc>
              <a:buFont typeface="Arial"/>
              <a:buChar char="•"/>
            </a:pPr>
            <a:r>
              <a:rPr lang="en-US" sz="3999">
                <a:solidFill>
                  <a:srgbClr val="000000"/>
                </a:solidFill>
                <a:latin typeface="Nunito Bold"/>
              </a:rPr>
              <a:t>Alis </a:t>
            </a:r>
            <a:r>
              <a:rPr lang="en-US" sz="3999">
                <a:solidFill>
                  <a:srgbClr val="000000"/>
                </a:solidFill>
                <a:latin typeface="Nunito"/>
              </a:rPr>
              <a:t>: Rambut didistribusikan secara merata. Alis klien sejajar secara simetris dan menunjukkan gerakan yang sama saat diminta untuk menaikkan dan menurunkan alis.</a:t>
            </a:r>
          </a:p>
          <a:p>
            <a:pPr marL="863596" lvl="1" indent="-431798" algn="just">
              <a:lnSpc>
                <a:spcPts val="4999"/>
              </a:lnSpc>
              <a:buFont typeface="Arial"/>
              <a:buChar char="•"/>
            </a:pPr>
            <a:r>
              <a:rPr lang="en-US" sz="3999">
                <a:solidFill>
                  <a:srgbClr val="000000"/>
                </a:solidFill>
                <a:latin typeface="Nunito Bold"/>
              </a:rPr>
              <a:t>Bulu mata</a:t>
            </a:r>
            <a:r>
              <a:rPr lang="en-US" sz="3999">
                <a:solidFill>
                  <a:srgbClr val="000000"/>
                </a:solidFill>
                <a:latin typeface="Nunito"/>
              </a:rPr>
              <a:t> : Bulu mata tampak terdistribusi secara merata dan sedikit melengkung ke luar.</a:t>
            </a:r>
          </a:p>
          <a:p>
            <a:pPr marL="863596" lvl="1" indent="-431798" algn="just">
              <a:lnSpc>
                <a:spcPts val="4999"/>
              </a:lnSpc>
              <a:buFont typeface="Arial"/>
              <a:buChar char="•"/>
            </a:pPr>
            <a:r>
              <a:rPr lang="en-US" sz="3999">
                <a:solidFill>
                  <a:srgbClr val="000000"/>
                </a:solidFill>
                <a:latin typeface="Nunito Bold"/>
              </a:rPr>
              <a:t>Kelopak mata</a:t>
            </a:r>
            <a:r>
              <a:rPr lang="en-US" sz="3999">
                <a:solidFill>
                  <a:srgbClr val="000000"/>
                </a:solidFill>
                <a:latin typeface="Nunito"/>
              </a:rPr>
              <a:t> : Tidak ada kotoran, tidak ada perubahan warna dan kelopak mata menutup secara simetris dengan kedipan tidak disengaja sekitar 15-20 kali per menit.</a:t>
            </a:r>
          </a:p>
          <a:p>
            <a:pPr marL="863596" lvl="1" indent="-431798" algn="just">
              <a:lnSpc>
                <a:spcPts val="4999"/>
              </a:lnSpc>
              <a:buFont typeface="Arial"/>
              <a:buChar char="•"/>
            </a:pPr>
            <a:r>
              <a:rPr lang="en-US" sz="3999">
                <a:solidFill>
                  <a:srgbClr val="000000"/>
                </a:solidFill>
                <a:latin typeface="Nunito Bold"/>
              </a:rPr>
              <a:t>Mata</a:t>
            </a:r>
            <a:r>
              <a:rPr lang="en-US" sz="3999">
                <a:solidFill>
                  <a:srgbClr val="000000"/>
                </a:solidFill>
                <a:latin typeface="Nunito"/>
              </a:rPr>
              <a:t> : konjungtiva, sklera, edema, kornea transparan, pupil, otot eksraokuler</a:t>
            </a:r>
          </a:p>
          <a:p>
            <a:pPr algn="just">
              <a:lnSpc>
                <a:spcPts val="4999"/>
              </a:lnSpc>
              <a:spcBef>
                <a:spcPct val="0"/>
              </a:spcBef>
            </a:pPr>
            <a:endParaRPr lang="en-US" sz="3999">
              <a:solidFill>
                <a:srgbClr val="000000"/>
              </a:solidFill>
              <a:latin typeface="Nunito"/>
            </a:endParaRPr>
          </a:p>
        </p:txBody>
      </p:sp>
      <p:sp>
        <p:nvSpPr>
          <p:cNvPr id="10" name="TextBox 10"/>
          <p:cNvSpPr txBox="1"/>
          <p:nvPr/>
        </p:nvSpPr>
        <p:spPr>
          <a:xfrm>
            <a:off x="6070287" y="1320361"/>
            <a:ext cx="7315200" cy="1624330"/>
          </a:xfrm>
          <a:prstGeom prst="rect">
            <a:avLst/>
          </a:prstGeom>
        </p:spPr>
        <p:txBody>
          <a:bodyPr lIns="0" tIns="0" rIns="0" bIns="0" rtlCol="0" anchor="t">
            <a:spAutoFit/>
          </a:bodyPr>
          <a:lstStyle/>
          <a:p>
            <a:pPr algn="ctr">
              <a:lnSpc>
                <a:spcPts val="6499"/>
              </a:lnSpc>
            </a:pPr>
            <a:r>
              <a:rPr lang="en-US" sz="5199">
                <a:solidFill>
                  <a:srgbClr val="000000"/>
                </a:solidFill>
                <a:latin typeface="Nunito Bold"/>
              </a:rPr>
              <a:t>PEMERIKSAAN FISIK</a:t>
            </a:r>
          </a:p>
          <a:p>
            <a:pPr algn="ctr">
              <a:lnSpc>
                <a:spcPts val="6499"/>
              </a:lnSpc>
              <a:spcBef>
                <a:spcPct val="0"/>
              </a:spcBef>
            </a:pPr>
            <a:r>
              <a:rPr lang="en-US" sz="5199">
                <a:solidFill>
                  <a:srgbClr val="000000"/>
                </a:solidFill>
                <a:latin typeface="Nunito Bold"/>
              </a:rPr>
              <a:t>MATA DAN VISUS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659818" y="1028700"/>
            <a:ext cx="8883312" cy="2226703"/>
          </a:xfrm>
          <a:custGeom>
            <a:avLst/>
            <a:gdLst/>
            <a:ahLst/>
            <a:cxnLst/>
            <a:rect l="l" t="t" r="r" b="b"/>
            <a:pathLst>
              <a:path w="8883312" h="2226703">
                <a:moveTo>
                  <a:pt x="0" y="0"/>
                </a:moveTo>
                <a:lnTo>
                  <a:pt x="8883312" y="0"/>
                </a:lnTo>
                <a:lnTo>
                  <a:pt x="8883312" y="2226703"/>
                </a:lnTo>
                <a:lnTo>
                  <a:pt x="0" y="2226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4543130" y="0"/>
            <a:ext cx="2053699" cy="3292503"/>
          </a:xfrm>
          <a:custGeom>
            <a:avLst/>
            <a:gdLst/>
            <a:ahLst/>
            <a:cxnLst/>
            <a:rect l="l" t="t" r="r" b="b"/>
            <a:pathLst>
              <a:path w="2053699" h="3292503">
                <a:moveTo>
                  <a:pt x="0" y="0"/>
                </a:moveTo>
                <a:lnTo>
                  <a:pt x="2053699" y="0"/>
                </a:lnTo>
                <a:lnTo>
                  <a:pt x="2053699" y="3292503"/>
                </a:lnTo>
                <a:lnTo>
                  <a:pt x="0" y="32925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3098928" y="1320361"/>
            <a:ext cx="13321535" cy="1624330"/>
          </a:xfrm>
          <a:prstGeom prst="rect">
            <a:avLst/>
          </a:prstGeom>
        </p:spPr>
        <p:txBody>
          <a:bodyPr lIns="0" tIns="0" rIns="0" bIns="0" rtlCol="0" anchor="t">
            <a:spAutoFit/>
          </a:bodyPr>
          <a:lstStyle/>
          <a:p>
            <a:pPr algn="ctr">
              <a:lnSpc>
                <a:spcPts val="6499"/>
              </a:lnSpc>
            </a:pPr>
            <a:r>
              <a:rPr lang="en-US" sz="5199">
                <a:solidFill>
                  <a:srgbClr val="000000"/>
                </a:solidFill>
                <a:latin typeface="Nunito Bold"/>
              </a:rPr>
              <a:t>PEMERIKSAAN FISIK</a:t>
            </a:r>
          </a:p>
          <a:p>
            <a:pPr algn="ctr">
              <a:lnSpc>
                <a:spcPts val="6499"/>
              </a:lnSpc>
              <a:spcBef>
                <a:spcPct val="0"/>
              </a:spcBef>
            </a:pPr>
            <a:r>
              <a:rPr lang="en-US" sz="5199">
                <a:solidFill>
                  <a:srgbClr val="000000"/>
                </a:solidFill>
                <a:latin typeface="Nunito Bold"/>
              </a:rPr>
              <a:t>TELINGA DAN PENDENGARAN</a:t>
            </a:r>
          </a:p>
        </p:txBody>
      </p:sp>
      <p:sp>
        <p:nvSpPr>
          <p:cNvPr id="9" name="TextBox 9"/>
          <p:cNvSpPr txBox="1"/>
          <p:nvPr/>
        </p:nvSpPr>
        <p:spPr>
          <a:xfrm>
            <a:off x="2975980" y="4544512"/>
            <a:ext cx="13398323" cy="3481705"/>
          </a:xfrm>
          <a:prstGeom prst="rect">
            <a:avLst/>
          </a:prstGeom>
        </p:spPr>
        <p:txBody>
          <a:bodyPr lIns="0" tIns="0" rIns="0" bIns="0" rtlCol="0" anchor="t">
            <a:spAutoFit/>
          </a:bodyPr>
          <a:lstStyle/>
          <a:p>
            <a:pPr algn="just">
              <a:lnSpc>
                <a:spcPts val="4624"/>
              </a:lnSpc>
              <a:spcBef>
                <a:spcPct val="0"/>
              </a:spcBef>
            </a:pPr>
            <a:r>
              <a:rPr lang="en-US" sz="3699">
                <a:solidFill>
                  <a:srgbClr val="000000"/>
                </a:solidFill>
                <a:latin typeface="Nunito Bold"/>
              </a:rPr>
              <a:t>Telinga</a:t>
            </a:r>
            <a:r>
              <a:rPr lang="en-US" sz="3699">
                <a:solidFill>
                  <a:srgbClr val="000000"/>
                </a:solidFill>
                <a:latin typeface="Nunito"/>
              </a:rPr>
              <a:t> : Auricles simetris dan memiliki warna yang sama dengan kulit wajahnya. Daun telinga sejajar dengan canthus luar mata. Saat meraba tekstur, daun telinga bergerak, kencang dan tidak empuk. Pinna akan mundur saat dilipat. Selama penilaian uji detak jam, klien dapat mendengar detak di kedua telinga.</a:t>
            </a:r>
          </a:p>
        </p:txBody>
      </p:sp>
      <p:sp>
        <p:nvSpPr>
          <p:cNvPr id="10" name="Freeform 10"/>
          <p:cNvSpPr/>
          <p:nvPr/>
        </p:nvSpPr>
        <p:spPr>
          <a:xfrm flipH="1">
            <a:off x="2741848" y="0"/>
            <a:ext cx="2053699" cy="3292503"/>
          </a:xfrm>
          <a:custGeom>
            <a:avLst/>
            <a:gdLst/>
            <a:ahLst/>
            <a:cxnLst/>
            <a:rect l="l" t="t" r="r" b="b"/>
            <a:pathLst>
              <a:path w="2053699" h="3292503">
                <a:moveTo>
                  <a:pt x="2053699" y="0"/>
                </a:moveTo>
                <a:lnTo>
                  <a:pt x="0" y="0"/>
                </a:lnTo>
                <a:lnTo>
                  <a:pt x="0" y="3292503"/>
                </a:lnTo>
                <a:lnTo>
                  <a:pt x="2053699" y="3292503"/>
                </a:lnTo>
                <a:lnTo>
                  <a:pt x="2053699"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659818" y="1028700"/>
            <a:ext cx="8883312" cy="2226703"/>
          </a:xfrm>
          <a:custGeom>
            <a:avLst/>
            <a:gdLst/>
            <a:ahLst/>
            <a:cxnLst/>
            <a:rect l="l" t="t" r="r" b="b"/>
            <a:pathLst>
              <a:path w="8883312" h="2226703">
                <a:moveTo>
                  <a:pt x="0" y="0"/>
                </a:moveTo>
                <a:lnTo>
                  <a:pt x="8883312" y="0"/>
                </a:lnTo>
                <a:lnTo>
                  <a:pt x="8883312" y="2226703"/>
                </a:lnTo>
                <a:lnTo>
                  <a:pt x="0" y="2226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3098928" y="0"/>
            <a:ext cx="3919220" cy="3919220"/>
          </a:xfrm>
          <a:custGeom>
            <a:avLst/>
            <a:gdLst/>
            <a:ahLst/>
            <a:cxnLst/>
            <a:rect l="l" t="t" r="r" b="b"/>
            <a:pathLst>
              <a:path w="3919220" h="3919220">
                <a:moveTo>
                  <a:pt x="0" y="0"/>
                </a:moveTo>
                <a:lnTo>
                  <a:pt x="3919220" y="0"/>
                </a:lnTo>
                <a:lnTo>
                  <a:pt x="3919220" y="3919220"/>
                </a:lnTo>
                <a:lnTo>
                  <a:pt x="0" y="39192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TextBox 8"/>
          <p:cNvSpPr txBox="1"/>
          <p:nvPr/>
        </p:nvSpPr>
        <p:spPr>
          <a:xfrm>
            <a:off x="3098928" y="1320361"/>
            <a:ext cx="13321535" cy="1624330"/>
          </a:xfrm>
          <a:prstGeom prst="rect">
            <a:avLst/>
          </a:prstGeom>
        </p:spPr>
        <p:txBody>
          <a:bodyPr lIns="0" tIns="0" rIns="0" bIns="0" rtlCol="0" anchor="t">
            <a:spAutoFit/>
          </a:bodyPr>
          <a:lstStyle/>
          <a:p>
            <a:pPr algn="ctr">
              <a:lnSpc>
                <a:spcPts val="6499"/>
              </a:lnSpc>
            </a:pPr>
            <a:r>
              <a:rPr lang="en-US" sz="5199">
                <a:solidFill>
                  <a:srgbClr val="000000"/>
                </a:solidFill>
                <a:latin typeface="Nunito Bold"/>
              </a:rPr>
              <a:t>PEMERIKSAAN FISIK</a:t>
            </a:r>
          </a:p>
          <a:p>
            <a:pPr algn="ctr">
              <a:lnSpc>
                <a:spcPts val="6499"/>
              </a:lnSpc>
              <a:spcBef>
                <a:spcPct val="0"/>
              </a:spcBef>
            </a:pPr>
            <a:r>
              <a:rPr lang="en-US" sz="5199">
                <a:solidFill>
                  <a:srgbClr val="000000"/>
                </a:solidFill>
                <a:latin typeface="Nunito Bold"/>
              </a:rPr>
              <a:t>HIDUNG DAN SINUS</a:t>
            </a:r>
          </a:p>
        </p:txBody>
      </p:sp>
      <p:sp>
        <p:nvSpPr>
          <p:cNvPr id="9" name="TextBox 9"/>
          <p:cNvSpPr txBox="1"/>
          <p:nvPr/>
        </p:nvSpPr>
        <p:spPr>
          <a:xfrm>
            <a:off x="2975980" y="3900170"/>
            <a:ext cx="13398323" cy="6386830"/>
          </a:xfrm>
          <a:prstGeom prst="rect">
            <a:avLst/>
          </a:prstGeom>
        </p:spPr>
        <p:txBody>
          <a:bodyPr lIns="0" tIns="0" rIns="0" bIns="0" rtlCol="0" anchor="t">
            <a:spAutoFit/>
          </a:bodyPr>
          <a:lstStyle/>
          <a:p>
            <a:pPr marL="798828" lvl="1" indent="-399414" algn="just">
              <a:lnSpc>
                <a:spcPts val="4624"/>
              </a:lnSpc>
              <a:spcBef>
                <a:spcPct val="0"/>
              </a:spcBef>
              <a:buFont typeface="Arial"/>
              <a:buChar char="•"/>
            </a:pPr>
            <a:r>
              <a:rPr lang="en-US" sz="3699">
                <a:solidFill>
                  <a:srgbClr val="000000"/>
                </a:solidFill>
                <a:latin typeface="Nunito Bold"/>
              </a:rPr>
              <a:t>Hidung</a:t>
            </a:r>
            <a:r>
              <a:rPr lang="en-US" sz="3699">
                <a:solidFill>
                  <a:srgbClr val="000000"/>
                </a:solidFill>
                <a:latin typeface="Nunito"/>
              </a:rPr>
              <a:t> : Hidung tampak simetris, lurus, dan warnanya seragam. Saat dipalpasi ringan, tidak ada nyeri tekan dan lesi</a:t>
            </a:r>
          </a:p>
          <a:p>
            <a:pPr marL="798828" lvl="1" indent="-399414" algn="just">
              <a:lnSpc>
                <a:spcPts val="4624"/>
              </a:lnSpc>
              <a:spcBef>
                <a:spcPct val="0"/>
              </a:spcBef>
              <a:buFont typeface="Arial"/>
              <a:buChar char="•"/>
            </a:pPr>
            <a:r>
              <a:rPr lang="en-US" sz="3699">
                <a:solidFill>
                  <a:srgbClr val="000000"/>
                </a:solidFill>
                <a:latin typeface="Nunito Bold"/>
              </a:rPr>
              <a:t>Mulut:</a:t>
            </a:r>
            <a:r>
              <a:rPr lang="en-US" sz="3699">
                <a:solidFill>
                  <a:srgbClr val="000000"/>
                </a:solidFill>
                <a:latin typeface="Nunito"/>
              </a:rPr>
              <a:t> warna, kelembapan, simetris/tidak, tekstur.</a:t>
            </a:r>
          </a:p>
          <a:p>
            <a:pPr marL="798828" lvl="1" indent="-399414" algn="just">
              <a:lnSpc>
                <a:spcPts val="4624"/>
              </a:lnSpc>
              <a:spcBef>
                <a:spcPct val="0"/>
              </a:spcBef>
              <a:buFont typeface="Arial"/>
              <a:buChar char="•"/>
            </a:pPr>
            <a:r>
              <a:rPr lang="en-US" sz="3699">
                <a:solidFill>
                  <a:srgbClr val="000000"/>
                </a:solidFill>
                <a:latin typeface="Nunito Bold"/>
              </a:rPr>
              <a:t>Gigi dan Gusi</a:t>
            </a:r>
            <a:r>
              <a:rPr lang="en-US" sz="3699">
                <a:solidFill>
                  <a:srgbClr val="000000"/>
                </a:solidFill>
                <a:latin typeface="Nunito"/>
              </a:rPr>
              <a:t>: perubahan warna pada gigi, warna gusi</a:t>
            </a:r>
          </a:p>
          <a:p>
            <a:pPr marL="798828" lvl="1" indent="-399414" algn="just">
              <a:lnSpc>
                <a:spcPts val="4624"/>
              </a:lnSpc>
              <a:spcBef>
                <a:spcPct val="0"/>
              </a:spcBef>
              <a:buFont typeface="Arial"/>
              <a:buChar char="•"/>
            </a:pPr>
            <a:r>
              <a:rPr lang="en-US" sz="3699">
                <a:solidFill>
                  <a:srgbClr val="000000"/>
                </a:solidFill>
                <a:latin typeface="Nunito Bold"/>
              </a:rPr>
              <a:t>Mukosa bukal</a:t>
            </a:r>
            <a:r>
              <a:rPr lang="en-US" sz="3699">
                <a:solidFill>
                  <a:srgbClr val="000000"/>
                </a:solidFill>
                <a:latin typeface="Nunito"/>
              </a:rPr>
              <a:t> klien tampak berwarna merah muda seragam; lembab, lembut, berkilau dan bertekstur elastis.</a:t>
            </a:r>
          </a:p>
          <a:p>
            <a:pPr marL="798828" lvl="1" indent="-399414" algn="just">
              <a:lnSpc>
                <a:spcPts val="4624"/>
              </a:lnSpc>
              <a:spcBef>
                <a:spcPct val="0"/>
              </a:spcBef>
              <a:buFont typeface="Arial"/>
              <a:buChar char="•"/>
            </a:pPr>
            <a:r>
              <a:rPr lang="en-US" sz="3699">
                <a:solidFill>
                  <a:srgbClr val="000000"/>
                </a:solidFill>
                <a:latin typeface="Nunito Bold"/>
              </a:rPr>
              <a:t>Lidah</a:t>
            </a:r>
            <a:r>
              <a:rPr lang="en-US" sz="3699">
                <a:solidFill>
                  <a:srgbClr val="000000"/>
                </a:solidFill>
                <a:latin typeface="Nunito"/>
              </a:rPr>
              <a:t> : warna</a:t>
            </a:r>
          </a:p>
          <a:p>
            <a:pPr algn="just">
              <a:lnSpc>
                <a:spcPts val="4624"/>
              </a:lnSpc>
              <a:spcBef>
                <a:spcPct val="0"/>
              </a:spcBef>
            </a:pPr>
            <a:endParaRPr lang="en-US" sz="3699">
              <a:solidFill>
                <a:srgbClr val="000000"/>
              </a:solidFill>
              <a:latin typeface="Nunito"/>
            </a:endParaRPr>
          </a:p>
          <a:p>
            <a:pPr algn="just">
              <a:lnSpc>
                <a:spcPts val="4624"/>
              </a:lnSpc>
              <a:spcBef>
                <a:spcPct val="0"/>
              </a:spcBef>
            </a:pPr>
            <a:endParaRPr lang="en-US" sz="3699">
              <a:solidFill>
                <a:srgbClr val="000000"/>
              </a:solidFill>
              <a:latin typeface="Nunito"/>
            </a:endParaRPr>
          </a:p>
          <a:p>
            <a:pPr algn="just">
              <a:lnSpc>
                <a:spcPts val="4624"/>
              </a:lnSpc>
              <a:spcBef>
                <a:spcPct val="0"/>
              </a:spcBef>
            </a:pPr>
            <a:endParaRPr lang="en-US" sz="3699">
              <a:solidFill>
                <a:srgbClr val="000000"/>
              </a:solidFill>
              <a:latin typeface="Nuni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659818" y="1028700"/>
            <a:ext cx="8883312" cy="2226703"/>
          </a:xfrm>
          <a:custGeom>
            <a:avLst/>
            <a:gdLst/>
            <a:ahLst/>
            <a:cxnLst/>
            <a:rect l="l" t="t" r="r" b="b"/>
            <a:pathLst>
              <a:path w="8883312" h="2226703">
                <a:moveTo>
                  <a:pt x="0" y="0"/>
                </a:moveTo>
                <a:lnTo>
                  <a:pt x="8883312" y="0"/>
                </a:lnTo>
                <a:lnTo>
                  <a:pt x="8883312" y="2226703"/>
                </a:lnTo>
                <a:lnTo>
                  <a:pt x="0" y="2226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3098928" y="1320361"/>
            <a:ext cx="13321535" cy="1624330"/>
          </a:xfrm>
          <a:prstGeom prst="rect">
            <a:avLst/>
          </a:prstGeom>
        </p:spPr>
        <p:txBody>
          <a:bodyPr lIns="0" tIns="0" rIns="0" bIns="0" rtlCol="0" anchor="t">
            <a:spAutoFit/>
          </a:bodyPr>
          <a:lstStyle/>
          <a:p>
            <a:pPr algn="ctr">
              <a:lnSpc>
                <a:spcPts val="6499"/>
              </a:lnSpc>
            </a:pPr>
            <a:r>
              <a:rPr lang="en-US" sz="5199">
                <a:solidFill>
                  <a:srgbClr val="000000"/>
                </a:solidFill>
                <a:latin typeface="Nunito Bold"/>
              </a:rPr>
              <a:t>PEMERIKSAAN FISIK</a:t>
            </a:r>
          </a:p>
          <a:p>
            <a:pPr algn="ctr">
              <a:lnSpc>
                <a:spcPts val="6499"/>
              </a:lnSpc>
              <a:spcBef>
                <a:spcPct val="0"/>
              </a:spcBef>
            </a:pPr>
            <a:r>
              <a:rPr lang="en-US" sz="5199">
                <a:solidFill>
                  <a:srgbClr val="000000"/>
                </a:solidFill>
                <a:latin typeface="Nunito Bold"/>
              </a:rPr>
              <a:t>LEHER</a:t>
            </a:r>
          </a:p>
        </p:txBody>
      </p:sp>
      <p:sp>
        <p:nvSpPr>
          <p:cNvPr id="8" name="TextBox 8"/>
          <p:cNvSpPr txBox="1"/>
          <p:nvPr/>
        </p:nvSpPr>
        <p:spPr>
          <a:xfrm>
            <a:off x="2444838" y="4083685"/>
            <a:ext cx="13398323" cy="5174615"/>
          </a:xfrm>
          <a:prstGeom prst="rect">
            <a:avLst/>
          </a:prstGeom>
        </p:spPr>
        <p:txBody>
          <a:bodyPr lIns="0" tIns="0" rIns="0" bIns="0" rtlCol="0" anchor="t">
            <a:spAutoFit/>
          </a:bodyPr>
          <a:lstStyle/>
          <a:p>
            <a:pPr marL="885186" lvl="1" indent="-442593" algn="just">
              <a:lnSpc>
                <a:spcPts val="5124"/>
              </a:lnSpc>
              <a:buFont typeface="Arial"/>
              <a:buChar char="•"/>
            </a:pPr>
            <a:r>
              <a:rPr lang="en-US" sz="4099">
                <a:solidFill>
                  <a:srgbClr val="000000"/>
                </a:solidFill>
                <a:latin typeface="Nunito"/>
              </a:rPr>
              <a:t>Ukuran otot lehernya sama. Klien menunjukkan gerakan kepala yang halus dan terkoordinasi tanpa rasa tidak nyaman.</a:t>
            </a:r>
          </a:p>
          <a:p>
            <a:pPr marL="885186" lvl="1" indent="-442593" algn="just">
              <a:lnSpc>
                <a:spcPts val="5124"/>
              </a:lnSpc>
              <a:buFont typeface="Arial"/>
              <a:buChar char="•"/>
            </a:pPr>
            <a:r>
              <a:rPr lang="en-US" sz="4099">
                <a:solidFill>
                  <a:srgbClr val="000000"/>
                </a:solidFill>
                <a:latin typeface="Nunito"/>
              </a:rPr>
              <a:t>Kelenjar getah bening klien tidak teraba.</a:t>
            </a:r>
          </a:p>
          <a:p>
            <a:pPr marL="885186" lvl="1" indent="-442593" algn="just">
              <a:lnSpc>
                <a:spcPts val="5124"/>
              </a:lnSpc>
              <a:buFont typeface="Arial"/>
              <a:buChar char="•"/>
            </a:pPr>
            <a:r>
              <a:rPr lang="en-US" sz="4099">
                <a:solidFill>
                  <a:srgbClr val="000000"/>
                </a:solidFill>
                <a:latin typeface="Nunito"/>
              </a:rPr>
              <a:t>Trakea tepat di garis tengah leher.</a:t>
            </a:r>
          </a:p>
          <a:p>
            <a:pPr marL="885186" lvl="1" indent="-442593" algn="just">
              <a:lnSpc>
                <a:spcPts val="5124"/>
              </a:lnSpc>
              <a:buFont typeface="Arial"/>
              <a:buChar char="•"/>
            </a:pPr>
            <a:r>
              <a:rPr lang="en-US" sz="4099">
                <a:solidFill>
                  <a:srgbClr val="000000"/>
                </a:solidFill>
                <a:latin typeface="Nunito"/>
              </a:rPr>
              <a:t>Kelenjar tiroid tidak terlihat saat diperiksa dan kelenjar naik saat menelan tetapi tidak terlihat.</a:t>
            </a:r>
          </a:p>
          <a:p>
            <a:pPr algn="just">
              <a:lnSpc>
                <a:spcPts val="5124"/>
              </a:lnSpc>
            </a:pPr>
            <a:endParaRPr lang="en-US" sz="4099">
              <a:solidFill>
                <a:srgbClr val="000000"/>
              </a:solidFill>
              <a:latin typeface="Nuni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659818" y="1028700"/>
            <a:ext cx="8883312" cy="2226703"/>
          </a:xfrm>
          <a:custGeom>
            <a:avLst/>
            <a:gdLst/>
            <a:ahLst/>
            <a:cxnLst/>
            <a:rect l="l" t="t" r="r" b="b"/>
            <a:pathLst>
              <a:path w="8883312" h="2226703">
                <a:moveTo>
                  <a:pt x="0" y="0"/>
                </a:moveTo>
                <a:lnTo>
                  <a:pt x="8883312" y="0"/>
                </a:lnTo>
                <a:lnTo>
                  <a:pt x="8883312" y="2226703"/>
                </a:lnTo>
                <a:lnTo>
                  <a:pt x="0" y="2226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574539" y="-198742"/>
            <a:ext cx="3970594" cy="4301477"/>
          </a:xfrm>
          <a:custGeom>
            <a:avLst/>
            <a:gdLst/>
            <a:ahLst/>
            <a:cxnLst/>
            <a:rect l="l" t="t" r="r" b="b"/>
            <a:pathLst>
              <a:path w="3970594" h="4301477">
                <a:moveTo>
                  <a:pt x="0" y="0"/>
                </a:moveTo>
                <a:lnTo>
                  <a:pt x="3970594" y="0"/>
                </a:lnTo>
                <a:lnTo>
                  <a:pt x="3970594" y="4301477"/>
                </a:lnTo>
                <a:lnTo>
                  <a:pt x="0" y="4301477"/>
                </a:lnTo>
                <a:lnTo>
                  <a:pt x="0" y="0"/>
                </a:lnTo>
                <a:close/>
              </a:path>
            </a:pathLst>
          </a:custGeom>
          <a:blipFill>
            <a:blip r:embed="rId11"/>
            <a:stretch>
              <a:fillRect l="-77610" t="-45446" r="-74164" b="-29041"/>
            </a:stretch>
          </a:blipFill>
        </p:spPr>
      </p:sp>
      <p:sp>
        <p:nvSpPr>
          <p:cNvPr id="8" name="TextBox 8"/>
          <p:cNvSpPr txBox="1"/>
          <p:nvPr/>
        </p:nvSpPr>
        <p:spPr>
          <a:xfrm>
            <a:off x="3098928" y="1320361"/>
            <a:ext cx="13321535" cy="2443480"/>
          </a:xfrm>
          <a:prstGeom prst="rect">
            <a:avLst/>
          </a:prstGeom>
        </p:spPr>
        <p:txBody>
          <a:bodyPr lIns="0" tIns="0" rIns="0" bIns="0" rtlCol="0" anchor="t">
            <a:spAutoFit/>
          </a:bodyPr>
          <a:lstStyle/>
          <a:p>
            <a:pPr algn="ctr">
              <a:lnSpc>
                <a:spcPts val="6499"/>
              </a:lnSpc>
            </a:pPr>
            <a:r>
              <a:rPr lang="en-US" sz="5199">
                <a:solidFill>
                  <a:srgbClr val="000000"/>
                </a:solidFill>
                <a:latin typeface="Nunito Bold"/>
              </a:rPr>
              <a:t>Pemeriksaan Fisik Thorax, Lungs, dan Abdomen</a:t>
            </a:r>
          </a:p>
          <a:p>
            <a:pPr algn="ctr">
              <a:lnSpc>
                <a:spcPts val="6499"/>
              </a:lnSpc>
              <a:spcBef>
                <a:spcPct val="0"/>
              </a:spcBef>
            </a:pPr>
            <a:endParaRPr lang="en-US" sz="5199">
              <a:solidFill>
                <a:srgbClr val="000000"/>
              </a:solidFill>
              <a:latin typeface="Nunito Bold"/>
            </a:endParaRPr>
          </a:p>
        </p:txBody>
      </p:sp>
      <p:sp>
        <p:nvSpPr>
          <p:cNvPr id="9" name="TextBox 9"/>
          <p:cNvSpPr txBox="1"/>
          <p:nvPr/>
        </p:nvSpPr>
        <p:spPr>
          <a:xfrm>
            <a:off x="2444838" y="4083685"/>
            <a:ext cx="13398323" cy="5822315"/>
          </a:xfrm>
          <a:prstGeom prst="rect">
            <a:avLst/>
          </a:prstGeom>
        </p:spPr>
        <p:txBody>
          <a:bodyPr lIns="0" tIns="0" rIns="0" bIns="0" rtlCol="0" anchor="t">
            <a:spAutoFit/>
          </a:bodyPr>
          <a:lstStyle/>
          <a:p>
            <a:pPr marL="885186" lvl="1" indent="-442593" algn="just">
              <a:lnSpc>
                <a:spcPts val="5124"/>
              </a:lnSpc>
              <a:buFont typeface="Arial"/>
              <a:buChar char="•"/>
            </a:pPr>
            <a:r>
              <a:rPr lang="en-US" sz="4099">
                <a:solidFill>
                  <a:srgbClr val="000000"/>
                </a:solidFill>
                <a:latin typeface="Nunito Bold"/>
              </a:rPr>
              <a:t>Paru-paru / Dada : </a:t>
            </a:r>
            <a:r>
              <a:rPr lang="en-US" sz="4099">
                <a:solidFill>
                  <a:srgbClr val="000000"/>
                </a:solidFill>
                <a:latin typeface="Nunito"/>
              </a:rPr>
              <a:t>Dinding dada utuh tanpa nyeri dan massa. Ada ekspansi penuh dan simetris dan ibu jari terpisah 2-3 cm selama inspirasi dalam saat menilai perjalanan pernapasan. Klien memanifestasikan pernapasan yang tenang, ritmis, dan tanpa usaha yang berarti.</a:t>
            </a:r>
          </a:p>
          <a:p>
            <a:pPr marL="885186" lvl="1" indent="-442593" algn="just">
              <a:lnSpc>
                <a:spcPts val="5124"/>
              </a:lnSpc>
              <a:buFont typeface="Arial"/>
              <a:buChar char="•"/>
            </a:pPr>
            <a:r>
              <a:rPr lang="en-US" sz="4099">
                <a:solidFill>
                  <a:srgbClr val="000000"/>
                </a:solidFill>
                <a:latin typeface="Nunito"/>
              </a:rPr>
              <a:t>Tulang belakang sejajar secara vertikal. Pundak dan pinggul kanan dan kiri memiliki tinggi yang sama.</a:t>
            </a:r>
          </a:p>
          <a:p>
            <a:pPr algn="just">
              <a:lnSpc>
                <a:spcPts val="5124"/>
              </a:lnSpc>
            </a:pPr>
            <a:endParaRPr lang="en-US" sz="4099">
              <a:solidFill>
                <a:srgbClr val="000000"/>
              </a:solidFill>
              <a:latin typeface="Nuni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659818" y="1028700"/>
            <a:ext cx="8883312" cy="2226703"/>
          </a:xfrm>
          <a:custGeom>
            <a:avLst/>
            <a:gdLst/>
            <a:ahLst/>
            <a:cxnLst/>
            <a:rect l="l" t="t" r="r" b="b"/>
            <a:pathLst>
              <a:path w="8883312" h="2226703">
                <a:moveTo>
                  <a:pt x="0" y="0"/>
                </a:moveTo>
                <a:lnTo>
                  <a:pt x="8883312" y="0"/>
                </a:lnTo>
                <a:lnTo>
                  <a:pt x="8883312" y="2226703"/>
                </a:lnTo>
                <a:lnTo>
                  <a:pt x="0" y="2226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TextBox 7"/>
          <p:cNvSpPr txBox="1"/>
          <p:nvPr/>
        </p:nvSpPr>
        <p:spPr>
          <a:xfrm>
            <a:off x="3098928" y="1320361"/>
            <a:ext cx="13321535" cy="2443480"/>
          </a:xfrm>
          <a:prstGeom prst="rect">
            <a:avLst/>
          </a:prstGeom>
        </p:spPr>
        <p:txBody>
          <a:bodyPr lIns="0" tIns="0" rIns="0" bIns="0" rtlCol="0" anchor="t">
            <a:spAutoFit/>
          </a:bodyPr>
          <a:lstStyle/>
          <a:p>
            <a:pPr algn="ctr">
              <a:lnSpc>
                <a:spcPts val="6499"/>
              </a:lnSpc>
            </a:pPr>
            <a:r>
              <a:rPr lang="en-US" sz="5199">
                <a:solidFill>
                  <a:srgbClr val="000000"/>
                </a:solidFill>
                <a:latin typeface="Nunito Bold"/>
              </a:rPr>
              <a:t>Pemeriksaan Fisik Thorax, Lungs, dan Abdomen</a:t>
            </a:r>
          </a:p>
          <a:p>
            <a:pPr algn="ctr">
              <a:lnSpc>
                <a:spcPts val="6499"/>
              </a:lnSpc>
              <a:spcBef>
                <a:spcPct val="0"/>
              </a:spcBef>
            </a:pPr>
            <a:endParaRPr lang="en-US" sz="5199">
              <a:solidFill>
                <a:srgbClr val="000000"/>
              </a:solidFill>
              <a:latin typeface="Nunito Bold"/>
            </a:endParaRPr>
          </a:p>
        </p:txBody>
      </p:sp>
      <p:sp>
        <p:nvSpPr>
          <p:cNvPr id="8" name="TextBox 8"/>
          <p:cNvSpPr txBox="1"/>
          <p:nvPr/>
        </p:nvSpPr>
        <p:spPr>
          <a:xfrm>
            <a:off x="1450395" y="3946129"/>
            <a:ext cx="16167060" cy="6470015"/>
          </a:xfrm>
          <a:prstGeom prst="rect">
            <a:avLst/>
          </a:prstGeom>
        </p:spPr>
        <p:txBody>
          <a:bodyPr lIns="0" tIns="0" rIns="0" bIns="0" rtlCol="0" anchor="t">
            <a:spAutoFit/>
          </a:bodyPr>
          <a:lstStyle/>
          <a:p>
            <a:pPr marL="885186" lvl="1" indent="-442593" algn="just">
              <a:lnSpc>
                <a:spcPts val="5124"/>
              </a:lnSpc>
              <a:buFont typeface="Arial"/>
              <a:buChar char="•"/>
            </a:pPr>
            <a:r>
              <a:rPr lang="en-US" sz="4099">
                <a:solidFill>
                  <a:srgbClr val="000000"/>
                </a:solidFill>
                <a:latin typeface="Nunito Bold"/>
              </a:rPr>
              <a:t>Jantung</a:t>
            </a:r>
            <a:r>
              <a:rPr lang="en-US" sz="4099">
                <a:solidFill>
                  <a:srgbClr val="000000"/>
                </a:solidFill>
                <a:latin typeface="Nunito"/>
              </a:rPr>
              <a:t> : Tidak ada pulsasi yang terlihat di area aorta dan pulmonal. Tidak ada heaves atau lift.</a:t>
            </a:r>
          </a:p>
          <a:p>
            <a:pPr marL="885186" lvl="1" indent="-442593" algn="just">
              <a:lnSpc>
                <a:spcPts val="5124"/>
              </a:lnSpc>
              <a:buFont typeface="Arial"/>
              <a:buChar char="•"/>
            </a:pPr>
            <a:r>
              <a:rPr lang="en-US" sz="4099">
                <a:solidFill>
                  <a:srgbClr val="000000"/>
                </a:solidFill>
                <a:latin typeface="Nunito Bold"/>
              </a:rPr>
              <a:t>Abdomen</a:t>
            </a:r>
            <a:r>
              <a:rPr lang="en-US" sz="4099">
                <a:solidFill>
                  <a:srgbClr val="000000"/>
                </a:solidFill>
                <a:latin typeface="Nunito"/>
              </a:rPr>
              <a:t> : Abdomen klien memiliki kulit yang tidak bercacat dan warnanya seragam. Perut memiliki kontur yang simetris. Ada gerakan simetris yang disebabkan terkait dengan respirasi klien.</a:t>
            </a:r>
          </a:p>
          <a:p>
            <a:pPr marL="885186" lvl="1" indent="-442593" algn="just">
              <a:lnSpc>
                <a:spcPts val="5124"/>
              </a:lnSpc>
              <a:buFont typeface="Arial"/>
              <a:buChar char="•"/>
            </a:pPr>
            <a:r>
              <a:rPr lang="en-US" sz="4099">
                <a:solidFill>
                  <a:srgbClr val="000000"/>
                </a:solidFill>
                <a:latin typeface="Nunito"/>
              </a:rPr>
              <a:t>     </a:t>
            </a:r>
            <a:r>
              <a:rPr lang="en-US" sz="4099">
                <a:solidFill>
                  <a:srgbClr val="000000"/>
                </a:solidFill>
                <a:latin typeface="Nunito Bold"/>
              </a:rPr>
              <a:t>Vena jugularis</a:t>
            </a:r>
            <a:r>
              <a:rPr lang="en-US" sz="4099">
                <a:solidFill>
                  <a:srgbClr val="000000"/>
                </a:solidFill>
                <a:latin typeface="Nunito"/>
              </a:rPr>
              <a:t> tidak terlihat.</a:t>
            </a:r>
          </a:p>
          <a:p>
            <a:pPr marL="885186" lvl="1" indent="-442593" algn="just">
              <a:lnSpc>
                <a:spcPts val="5124"/>
              </a:lnSpc>
              <a:buFont typeface="Arial"/>
              <a:buChar char="•"/>
            </a:pPr>
            <a:r>
              <a:rPr lang="en-US" sz="4099">
                <a:solidFill>
                  <a:srgbClr val="000000"/>
                </a:solidFill>
                <a:latin typeface="Nunito"/>
              </a:rPr>
              <a:t>    </a:t>
            </a:r>
            <a:r>
              <a:rPr lang="en-US" sz="4099">
                <a:solidFill>
                  <a:srgbClr val="000000"/>
                </a:solidFill>
                <a:latin typeface="Nunito Bold"/>
              </a:rPr>
              <a:t>Ketika kuku</a:t>
            </a:r>
            <a:r>
              <a:rPr lang="en-US" sz="4099">
                <a:solidFill>
                  <a:srgbClr val="000000"/>
                </a:solidFill>
                <a:latin typeface="Nunito"/>
              </a:rPr>
              <a:t> ditekan di antara jari-jari (Tes Pucat), kuku kembali   ke warna biasa dalam waktu kurang dari 4 detik.</a:t>
            </a:r>
          </a:p>
          <a:p>
            <a:pPr algn="just">
              <a:lnSpc>
                <a:spcPts val="5124"/>
              </a:lnSpc>
            </a:pPr>
            <a:endParaRPr lang="en-US" sz="4099">
              <a:solidFill>
                <a:srgbClr val="000000"/>
              </a:solidFill>
              <a:latin typeface="Nunito"/>
            </a:endParaRPr>
          </a:p>
          <a:p>
            <a:pPr algn="just">
              <a:lnSpc>
                <a:spcPts val="5124"/>
              </a:lnSpc>
            </a:pPr>
            <a:endParaRPr lang="en-US" sz="4099">
              <a:solidFill>
                <a:srgbClr val="000000"/>
              </a:solidFill>
              <a:latin typeface="Nuni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659818" y="1028700"/>
            <a:ext cx="8883312" cy="2226703"/>
          </a:xfrm>
          <a:custGeom>
            <a:avLst/>
            <a:gdLst/>
            <a:ahLst/>
            <a:cxnLst/>
            <a:rect l="l" t="t" r="r" b="b"/>
            <a:pathLst>
              <a:path w="8883312" h="2226703">
                <a:moveTo>
                  <a:pt x="0" y="0"/>
                </a:moveTo>
                <a:lnTo>
                  <a:pt x="8883312" y="0"/>
                </a:lnTo>
                <a:lnTo>
                  <a:pt x="8883312" y="2226703"/>
                </a:lnTo>
                <a:lnTo>
                  <a:pt x="0" y="2226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2463578" y="2366073"/>
            <a:ext cx="5379237" cy="7608203"/>
          </a:xfrm>
          <a:custGeom>
            <a:avLst/>
            <a:gdLst/>
            <a:ahLst/>
            <a:cxnLst/>
            <a:rect l="l" t="t" r="r" b="b"/>
            <a:pathLst>
              <a:path w="5379237" h="7608203">
                <a:moveTo>
                  <a:pt x="0" y="0"/>
                </a:moveTo>
                <a:lnTo>
                  <a:pt x="5379237" y="0"/>
                </a:lnTo>
                <a:lnTo>
                  <a:pt x="5379237" y="7608203"/>
                </a:lnTo>
                <a:lnTo>
                  <a:pt x="0" y="7608203"/>
                </a:lnTo>
                <a:lnTo>
                  <a:pt x="0" y="0"/>
                </a:lnTo>
                <a:close/>
              </a:path>
            </a:pathLst>
          </a:custGeom>
          <a:blipFill>
            <a:blip r:embed="rId11"/>
            <a:stretch>
              <a:fillRect/>
            </a:stretch>
          </a:blipFill>
        </p:spPr>
      </p:sp>
      <p:sp>
        <p:nvSpPr>
          <p:cNvPr id="8" name="TextBox 8"/>
          <p:cNvSpPr txBox="1"/>
          <p:nvPr/>
        </p:nvSpPr>
        <p:spPr>
          <a:xfrm>
            <a:off x="3098928" y="1320361"/>
            <a:ext cx="13321535" cy="1624330"/>
          </a:xfrm>
          <a:prstGeom prst="rect">
            <a:avLst/>
          </a:prstGeom>
        </p:spPr>
        <p:txBody>
          <a:bodyPr lIns="0" tIns="0" rIns="0" bIns="0" rtlCol="0" anchor="t">
            <a:spAutoFit/>
          </a:bodyPr>
          <a:lstStyle/>
          <a:p>
            <a:pPr algn="ctr">
              <a:lnSpc>
                <a:spcPts val="6499"/>
              </a:lnSpc>
            </a:pPr>
            <a:r>
              <a:rPr lang="en-US" sz="5199">
                <a:solidFill>
                  <a:srgbClr val="000000"/>
                </a:solidFill>
                <a:latin typeface="Nunito Bold"/>
              </a:rPr>
              <a:t>Pemeriksaan Fisik Ekstremitas</a:t>
            </a:r>
          </a:p>
          <a:p>
            <a:pPr algn="ctr">
              <a:lnSpc>
                <a:spcPts val="6499"/>
              </a:lnSpc>
              <a:spcBef>
                <a:spcPct val="0"/>
              </a:spcBef>
            </a:pPr>
            <a:endParaRPr lang="en-US" sz="5199">
              <a:solidFill>
                <a:srgbClr val="000000"/>
              </a:solidFill>
              <a:latin typeface="Nunito Bold"/>
            </a:endParaRPr>
          </a:p>
        </p:txBody>
      </p:sp>
      <p:sp>
        <p:nvSpPr>
          <p:cNvPr id="9" name="TextBox 9"/>
          <p:cNvSpPr txBox="1"/>
          <p:nvPr/>
        </p:nvSpPr>
        <p:spPr>
          <a:xfrm>
            <a:off x="253402" y="2925642"/>
            <a:ext cx="11915213" cy="6470015"/>
          </a:xfrm>
          <a:prstGeom prst="rect">
            <a:avLst/>
          </a:prstGeom>
        </p:spPr>
        <p:txBody>
          <a:bodyPr lIns="0" tIns="0" rIns="0" bIns="0" rtlCol="0" anchor="t">
            <a:spAutoFit/>
          </a:bodyPr>
          <a:lstStyle/>
          <a:p>
            <a:pPr marL="885186" lvl="1" indent="-442593" algn="just">
              <a:lnSpc>
                <a:spcPts val="5124"/>
              </a:lnSpc>
              <a:buFont typeface="Arial"/>
              <a:buChar char="•"/>
            </a:pPr>
            <a:r>
              <a:rPr lang="en-US" sz="4099">
                <a:solidFill>
                  <a:srgbClr val="000000"/>
                </a:solidFill>
                <a:latin typeface="Nunito"/>
              </a:rPr>
              <a:t>Ekstremitas simetris dalam ukuran dan panjang.</a:t>
            </a:r>
          </a:p>
          <a:p>
            <a:pPr marL="885186" lvl="1" indent="-442593" algn="just">
              <a:lnSpc>
                <a:spcPts val="5124"/>
              </a:lnSpc>
              <a:buFont typeface="Arial"/>
              <a:buChar char="•"/>
            </a:pPr>
            <a:r>
              <a:rPr lang="en-US" sz="4099">
                <a:solidFill>
                  <a:srgbClr val="000000"/>
                </a:solidFill>
                <a:latin typeface="Nunito Bold"/>
              </a:rPr>
              <a:t>Otot </a:t>
            </a:r>
            <a:r>
              <a:rPr lang="en-US" sz="4099">
                <a:solidFill>
                  <a:srgbClr val="000000"/>
                </a:solidFill>
                <a:latin typeface="Nunito"/>
              </a:rPr>
              <a:t>: Otot tidak teraba dengan tidak adanya tremor. Biasanya kokoh dan menunjukkan gerakan yang halus dan terkoordinasi.</a:t>
            </a:r>
          </a:p>
          <a:p>
            <a:pPr marL="885186" lvl="1" indent="-442593" algn="just">
              <a:lnSpc>
                <a:spcPts val="5124"/>
              </a:lnSpc>
              <a:buFont typeface="Arial"/>
              <a:buChar char="•"/>
            </a:pPr>
            <a:r>
              <a:rPr lang="en-US" sz="4099">
                <a:solidFill>
                  <a:srgbClr val="000000"/>
                </a:solidFill>
                <a:latin typeface="Nunito Bold"/>
              </a:rPr>
              <a:t>Tulang</a:t>
            </a:r>
            <a:r>
              <a:rPr lang="en-US" sz="4099">
                <a:solidFill>
                  <a:srgbClr val="000000"/>
                </a:solidFill>
                <a:latin typeface="Nunito"/>
              </a:rPr>
              <a:t> : Tidak ada kelainan bentuk tulang, nyeri tekan dan bengkak.</a:t>
            </a:r>
          </a:p>
          <a:p>
            <a:pPr marL="885186" lvl="1" indent="-442593" algn="just">
              <a:lnSpc>
                <a:spcPts val="5124"/>
              </a:lnSpc>
              <a:buFont typeface="Arial"/>
              <a:buChar char="•"/>
            </a:pPr>
            <a:r>
              <a:rPr lang="en-US" sz="4099">
                <a:solidFill>
                  <a:srgbClr val="000000"/>
                </a:solidFill>
                <a:latin typeface="Nunito Bold"/>
              </a:rPr>
              <a:t>Sendi</a:t>
            </a:r>
            <a:r>
              <a:rPr lang="en-US" sz="4099">
                <a:solidFill>
                  <a:srgbClr val="000000"/>
                </a:solidFill>
                <a:latin typeface="Nunito"/>
              </a:rPr>
              <a:t> : Tidak ada bengkak, nyeri tekan dan sendi bergerak dengan lancar.</a:t>
            </a:r>
          </a:p>
          <a:p>
            <a:pPr algn="just">
              <a:lnSpc>
                <a:spcPts val="5124"/>
              </a:lnSpc>
            </a:pPr>
            <a:endParaRPr lang="en-US" sz="4099">
              <a:solidFill>
                <a:srgbClr val="000000"/>
              </a:solidFill>
              <a:latin typeface="Nuni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10800000" flipV="1">
            <a:off x="1652722" y="8473044"/>
            <a:ext cx="2892410" cy="2370571"/>
          </a:xfrm>
          <a:custGeom>
            <a:avLst/>
            <a:gdLst/>
            <a:ahLst/>
            <a:cxnLst/>
            <a:rect l="l" t="t" r="r" b="b"/>
            <a:pathLst>
              <a:path w="2892410" h="2370571">
                <a:moveTo>
                  <a:pt x="0" y="2370571"/>
                </a:moveTo>
                <a:lnTo>
                  <a:pt x="2892411" y="2370571"/>
                </a:lnTo>
                <a:lnTo>
                  <a:pt x="2892411" y="0"/>
                </a:lnTo>
                <a:lnTo>
                  <a:pt x="0" y="0"/>
                </a:lnTo>
                <a:lnTo>
                  <a:pt x="0" y="237057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1496228" y="262729"/>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4686742">
            <a:off x="8281393" y="-1847632"/>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0845544" y="843499"/>
            <a:ext cx="4713548" cy="8379642"/>
          </a:xfrm>
          <a:custGeom>
            <a:avLst/>
            <a:gdLst/>
            <a:ahLst/>
            <a:cxnLst/>
            <a:rect l="l" t="t" r="r" b="b"/>
            <a:pathLst>
              <a:path w="4713548" h="8379642">
                <a:moveTo>
                  <a:pt x="0" y="0"/>
                </a:moveTo>
                <a:lnTo>
                  <a:pt x="4713548" y="0"/>
                </a:lnTo>
                <a:lnTo>
                  <a:pt x="4713548" y="8379642"/>
                </a:lnTo>
                <a:lnTo>
                  <a:pt x="0" y="83796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5774237" y="3101141"/>
            <a:ext cx="5952246" cy="5371902"/>
          </a:xfrm>
          <a:custGeom>
            <a:avLst/>
            <a:gdLst/>
            <a:ahLst/>
            <a:cxnLst/>
            <a:rect l="l" t="t" r="r" b="b"/>
            <a:pathLst>
              <a:path w="5952246" h="5371902">
                <a:moveTo>
                  <a:pt x="0" y="0"/>
                </a:moveTo>
                <a:lnTo>
                  <a:pt x="5952246" y="0"/>
                </a:lnTo>
                <a:lnTo>
                  <a:pt x="5952246" y="5371903"/>
                </a:lnTo>
                <a:lnTo>
                  <a:pt x="0" y="53719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487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2973816" cy="10287000"/>
            <a:chOff x="0" y="0"/>
            <a:chExt cx="783227" cy="2709333"/>
          </a:xfrm>
        </p:grpSpPr>
        <p:sp>
          <p:nvSpPr>
            <p:cNvPr id="3" name="Freeform 3"/>
            <p:cNvSpPr/>
            <p:nvPr/>
          </p:nvSpPr>
          <p:spPr>
            <a:xfrm>
              <a:off x="0" y="0"/>
              <a:ext cx="783227" cy="2709333"/>
            </a:xfrm>
            <a:custGeom>
              <a:avLst/>
              <a:gdLst/>
              <a:ahLst/>
              <a:cxnLst/>
              <a:rect l="l" t="t" r="r" b="b"/>
              <a:pathLst>
                <a:path w="783227" h="2709333">
                  <a:moveTo>
                    <a:pt x="0" y="0"/>
                  </a:moveTo>
                  <a:lnTo>
                    <a:pt x="783227" y="0"/>
                  </a:lnTo>
                  <a:lnTo>
                    <a:pt x="783227" y="2709333"/>
                  </a:lnTo>
                  <a:lnTo>
                    <a:pt x="0" y="2709333"/>
                  </a:lnTo>
                  <a:close/>
                </a:path>
              </a:pathLst>
            </a:custGeom>
            <a:solidFill>
              <a:srgbClr val="FFFFFF"/>
            </a:solidFill>
          </p:spPr>
        </p:sp>
        <p:sp>
          <p:nvSpPr>
            <p:cNvPr id="4" name="TextBox 4"/>
            <p:cNvSpPr txBox="1"/>
            <p:nvPr/>
          </p:nvSpPr>
          <p:spPr>
            <a:xfrm>
              <a:off x="0" y="-57150"/>
              <a:ext cx="783227" cy="276648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572984" y="4249026"/>
            <a:ext cx="4755975" cy="4755975"/>
          </a:xfrm>
          <a:custGeom>
            <a:avLst/>
            <a:gdLst/>
            <a:ahLst/>
            <a:cxnLst/>
            <a:rect l="l" t="t" r="r" b="b"/>
            <a:pathLst>
              <a:path w="4755975" h="4755975">
                <a:moveTo>
                  <a:pt x="0" y="0"/>
                </a:moveTo>
                <a:lnTo>
                  <a:pt x="4755976" y="0"/>
                </a:lnTo>
                <a:lnTo>
                  <a:pt x="4755976" y="4755975"/>
                </a:lnTo>
                <a:lnTo>
                  <a:pt x="0" y="47559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64225" y="83770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0" y="4249026"/>
            <a:ext cx="5193460" cy="5552255"/>
            <a:chOff x="0" y="0"/>
            <a:chExt cx="4411974" cy="4716780"/>
          </a:xfrm>
        </p:grpSpPr>
        <p:sp>
          <p:nvSpPr>
            <p:cNvPr id="8" name="Freeform 8"/>
            <p:cNvSpPr/>
            <p:nvPr/>
          </p:nvSpPr>
          <p:spPr>
            <a:xfrm>
              <a:off x="0" y="-7620"/>
              <a:ext cx="4417054" cy="4726940"/>
            </a:xfrm>
            <a:custGeom>
              <a:avLst/>
              <a:gdLst/>
              <a:ahLst/>
              <a:cxnLst/>
              <a:rect l="l" t="t" r="r" b="b"/>
              <a:pathLst>
                <a:path w="4417054" h="4726940">
                  <a:moveTo>
                    <a:pt x="3121571" y="4662170"/>
                  </a:moveTo>
                  <a:cubicBezTo>
                    <a:pt x="3096041" y="4669790"/>
                    <a:pt x="3076314" y="4679950"/>
                    <a:pt x="3056586" y="4682490"/>
                  </a:cubicBezTo>
                  <a:cubicBezTo>
                    <a:pt x="2945184" y="4692650"/>
                    <a:pt x="2834943" y="4702810"/>
                    <a:pt x="2723541" y="4711700"/>
                  </a:cubicBezTo>
                  <a:cubicBezTo>
                    <a:pt x="2666680" y="4715510"/>
                    <a:pt x="2609818" y="4719320"/>
                    <a:pt x="2552957" y="4720590"/>
                  </a:cubicBezTo>
                  <a:cubicBezTo>
                    <a:pt x="2491454" y="4723130"/>
                    <a:pt x="2429951" y="4726940"/>
                    <a:pt x="2369608" y="4724400"/>
                  </a:cubicBezTo>
                  <a:cubicBezTo>
                    <a:pt x="2311587" y="4723130"/>
                    <a:pt x="2253565" y="4719320"/>
                    <a:pt x="2197864" y="4707890"/>
                  </a:cubicBezTo>
                  <a:cubicBezTo>
                    <a:pt x="2125917" y="4693920"/>
                    <a:pt x="2052810" y="4693920"/>
                    <a:pt x="1982023" y="4681220"/>
                  </a:cubicBezTo>
                  <a:cubicBezTo>
                    <a:pt x="1797514" y="4648200"/>
                    <a:pt x="1609523" y="4657090"/>
                    <a:pt x="1423854" y="4643120"/>
                  </a:cubicBezTo>
                  <a:cubicBezTo>
                    <a:pt x="1319415" y="4635500"/>
                    <a:pt x="1214976" y="4617720"/>
                    <a:pt x="1110536" y="4602480"/>
                  </a:cubicBezTo>
                  <a:cubicBezTo>
                    <a:pt x="992172" y="4585970"/>
                    <a:pt x="873808" y="4566920"/>
                    <a:pt x="754283" y="4549140"/>
                  </a:cubicBezTo>
                  <a:cubicBezTo>
                    <a:pt x="667250" y="4536440"/>
                    <a:pt x="579057" y="4523740"/>
                    <a:pt x="492024" y="4511040"/>
                  </a:cubicBezTo>
                  <a:cubicBezTo>
                    <a:pt x="489704" y="4511040"/>
                    <a:pt x="487383" y="4509770"/>
                    <a:pt x="485062" y="4509770"/>
                  </a:cubicBezTo>
                  <a:cubicBezTo>
                    <a:pt x="411954" y="4475480"/>
                    <a:pt x="334205" y="4448810"/>
                    <a:pt x="266900" y="4404360"/>
                  </a:cubicBezTo>
                  <a:cubicBezTo>
                    <a:pt x="153177" y="4328160"/>
                    <a:pt x="104439" y="4206240"/>
                    <a:pt x="99797" y="4062730"/>
                  </a:cubicBezTo>
                  <a:cubicBezTo>
                    <a:pt x="98637" y="4013200"/>
                    <a:pt x="92835" y="3964940"/>
                    <a:pt x="92835" y="3915410"/>
                  </a:cubicBezTo>
                  <a:cubicBezTo>
                    <a:pt x="93995" y="3846830"/>
                    <a:pt x="98637" y="3779520"/>
                    <a:pt x="102118" y="3712210"/>
                  </a:cubicBezTo>
                  <a:cubicBezTo>
                    <a:pt x="111402" y="3511550"/>
                    <a:pt x="116044" y="3310890"/>
                    <a:pt x="102118" y="3110230"/>
                  </a:cubicBezTo>
                  <a:cubicBezTo>
                    <a:pt x="89354" y="2929890"/>
                    <a:pt x="77749" y="2750820"/>
                    <a:pt x="64984" y="2570480"/>
                  </a:cubicBezTo>
                  <a:cubicBezTo>
                    <a:pt x="56861" y="2454910"/>
                    <a:pt x="46417" y="2340610"/>
                    <a:pt x="39455" y="2225040"/>
                  </a:cubicBezTo>
                  <a:cubicBezTo>
                    <a:pt x="34813" y="2148840"/>
                    <a:pt x="35973" y="2071370"/>
                    <a:pt x="31332" y="1995170"/>
                  </a:cubicBezTo>
                  <a:cubicBezTo>
                    <a:pt x="29011" y="1951990"/>
                    <a:pt x="16246" y="1910080"/>
                    <a:pt x="15086" y="1866900"/>
                  </a:cubicBezTo>
                  <a:cubicBezTo>
                    <a:pt x="10444" y="1762760"/>
                    <a:pt x="9283" y="1657350"/>
                    <a:pt x="6963" y="1551940"/>
                  </a:cubicBezTo>
                  <a:cubicBezTo>
                    <a:pt x="5802" y="1511300"/>
                    <a:pt x="0" y="1470660"/>
                    <a:pt x="1160" y="1430020"/>
                  </a:cubicBezTo>
                  <a:cubicBezTo>
                    <a:pt x="2321" y="1366520"/>
                    <a:pt x="9283" y="1303020"/>
                    <a:pt x="10444" y="1239520"/>
                  </a:cubicBezTo>
                  <a:cubicBezTo>
                    <a:pt x="11604" y="1165860"/>
                    <a:pt x="4642" y="1092200"/>
                    <a:pt x="6963" y="1019810"/>
                  </a:cubicBezTo>
                  <a:cubicBezTo>
                    <a:pt x="6963" y="949960"/>
                    <a:pt x="15086" y="881380"/>
                    <a:pt x="23209" y="811530"/>
                  </a:cubicBezTo>
                  <a:cubicBezTo>
                    <a:pt x="25530" y="787400"/>
                    <a:pt x="41776" y="765810"/>
                    <a:pt x="46417" y="741680"/>
                  </a:cubicBezTo>
                  <a:cubicBezTo>
                    <a:pt x="66145" y="622300"/>
                    <a:pt x="87033" y="502920"/>
                    <a:pt x="138092" y="392430"/>
                  </a:cubicBezTo>
                  <a:cubicBezTo>
                    <a:pt x="149696" y="368300"/>
                    <a:pt x="168263" y="346710"/>
                    <a:pt x="185670" y="327660"/>
                  </a:cubicBezTo>
                  <a:cubicBezTo>
                    <a:pt x="191472" y="321310"/>
                    <a:pt x="205397" y="325120"/>
                    <a:pt x="208878" y="325120"/>
                  </a:cubicBezTo>
                  <a:cubicBezTo>
                    <a:pt x="217001" y="308610"/>
                    <a:pt x="221643" y="292100"/>
                    <a:pt x="230927" y="284480"/>
                  </a:cubicBezTo>
                  <a:cubicBezTo>
                    <a:pt x="280825" y="242570"/>
                    <a:pt x="333045" y="212090"/>
                    <a:pt x="398029" y="204470"/>
                  </a:cubicBezTo>
                  <a:cubicBezTo>
                    <a:pt x="446767" y="198120"/>
                    <a:pt x="494345" y="175260"/>
                    <a:pt x="543084" y="162560"/>
                  </a:cubicBezTo>
                  <a:cubicBezTo>
                    <a:pt x="602266" y="147320"/>
                    <a:pt x="661448" y="129540"/>
                    <a:pt x="722951" y="120650"/>
                  </a:cubicBezTo>
                  <a:cubicBezTo>
                    <a:pt x="778652" y="113030"/>
                    <a:pt x="832032" y="96520"/>
                    <a:pt x="888893" y="91440"/>
                  </a:cubicBezTo>
                  <a:cubicBezTo>
                    <a:pt x="946915" y="86360"/>
                    <a:pt x="1004937" y="71120"/>
                    <a:pt x="1064119" y="66040"/>
                  </a:cubicBezTo>
                  <a:cubicBezTo>
                    <a:pt x="1224259" y="53340"/>
                    <a:pt x="1385560" y="44450"/>
                    <a:pt x="1545700" y="34290"/>
                  </a:cubicBezTo>
                  <a:cubicBezTo>
                    <a:pt x="1585154" y="31750"/>
                    <a:pt x="1624609" y="34290"/>
                    <a:pt x="1664064" y="35560"/>
                  </a:cubicBezTo>
                  <a:cubicBezTo>
                    <a:pt x="1683791" y="36830"/>
                    <a:pt x="1703519" y="41910"/>
                    <a:pt x="1724407" y="44450"/>
                  </a:cubicBezTo>
                  <a:cubicBezTo>
                    <a:pt x="1733690" y="45720"/>
                    <a:pt x="1742973" y="41910"/>
                    <a:pt x="1752257" y="41910"/>
                  </a:cubicBezTo>
                  <a:cubicBezTo>
                    <a:pt x="1780107" y="41910"/>
                    <a:pt x="1809118" y="41910"/>
                    <a:pt x="1836969" y="40640"/>
                  </a:cubicBezTo>
                  <a:cubicBezTo>
                    <a:pt x="1890349" y="38100"/>
                    <a:pt x="1944889" y="31750"/>
                    <a:pt x="1998269" y="31750"/>
                  </a:cubicBezTo>
                  <a:cubicBezTo>
                    <a:pt x="2050489" y="31750"/>
                    <a:pt x="2102708" y="35560"/>
                    <a:pt x="2154928" y="38100"/>
                  </a:cubicBezTo>
                  <a:lnTo>
                    <a:pt x="2196704" y="38100"/>
                  </a:lnTo>
                  <a:cubicBezTo>
                    <a:pt x="2260528" y="35560"/>
                    <a:pt x="2323191" y="35560"/>
                    <a:pt x="2387015" y="31750"/>
                  </a:cubicBezTo>
                  <a:cubicBezTo>
                    <a:pt x="2448518" y="27940"/>
                    <a:pt x="2508861" y="19050"/>
                    <a:pt x="2570364" y="15240"/>
                  </a:cubicBezTo>
                  <a:cubicBezTo>
                    <a:pt x="2599375" y="12700"/>
                    <a:pt x="2629546" y="12700"/>
                    <a:pt x="2658557" y="19050"/>
                  </a:cubicBezTo>
                  <a:cubicBezTo>
                    <a:pt x="2702653" y="27940"/>
                    <a:pt x="2744429" y="33020"/>
                    <a:pt x="2788526" y="19050"/>
                  </a:cubicBezTo>
                  <a:cubicBezTo>
                    <a:pt x="2804772" y="13970"/>
                    <a:pt x="2825660" y="22860"/>
                    <a:pt x="2844227" y="25400"/>
                  </a:cubicBezTo>
                  <a:cubicBezTo>
                    <a:pt x="2852350" y="26670"/>
                    <a:pt x="2861633" y="29210"/>
                    <a:pt x="2866275" y="25400"/>
                  </a:cubicBezTo>
                  <a:cubicBezTo>
                    <a:pt x="2897606" y="0"/>
                    <a:pt x="2926617" y="6350"/>
                    <a:pt x="2956789" y="27940"/>
                  </a:cubicBezTo>
                  <a:cubicBezTo>
                    <a:pt x="2960270" y="30480"/>
                    <a:pt x="2969553" y="24130"/>
                    <a:pt x="2976516" y="24130"/>
                  </a:cubicBezTo>
                  <a:cubicBezTo>
                    <a:pt x="3004366" y="24130"/>
                    <a:pt x="3032217" y="24130"/>
                    <a:pt x="3061228" y="25400"/>
                  </a:cubicBezTo>
                  <a:cubicBezTo>
                    <a:pt x="3082116" y="26670"/>
                    <a:pt x="3101843" y="34290"/>
                    <a:pt x="3122731" y="36830"/>
                  </a:cubicBezTo>
                  <a:cubicBezTo>
                    <a:pt x="3167988" y="43180"/>
                    <a:pt x="3214405" y="53340"/>
                    <a:pt x="3260823" y="53340"/>
                  </a:cubicBezTo>
                  <a:cubicBezTo>
                    <a:pt x="3347855" y="54610"/>
                    <a:pt x="3434888" y="58420"/>
                    <a:pt x="3520760" y="78740"/>
                  </a:cubicBezTo>
                  <a:cubicBezTo>
                    <a:pt x="3600830" y="97790"/>
                    <a:pt x="3683221" y="97790"/>
                    <a:pt x="3764452" y="113030"/>
                  </a:cubicBezTo>
                  <a:cubicBezTo>
                    <a:pt x="3813190" y="121920"/>
                    <a:pt x="3863088" y="138430"/>
                    <a:pt x="3904864" y="165100"/>
                  </a:cubicBezTo>
                  <a:cubicBezTo>
                    <a:pt x="3950121" y="193040"/>
                    <a:pt x="3984934" y="238760"/>
                    <a:pt x="4025549" y="276860"/>
                  </a:cubicBezTo>
                  <a:cubicBezTo>
                    <a:pt x="4040635" y="290830"/>
                    <a:pt x="4062683" y="300990"/>
                    <a:pt x="4073127" y="318770"/>
                  </a:cubicBezTo>
                  <a:cubicBezTo>
                    <a:pt x="4103299" y="367030"/>
                    <a:pt x="4129989" y="417830"/>
                    <a:pt x="4156679" y="468630"/>
                  </a:cubicBezTo>
                  <a:cubicBezTo>
                    <a:pt x="4176406" y="505460"/>
                    <a:pt x="4196133" y="543560"/>
                    <a:pt x="4211219" y="581660"/>
                  </a:cubicBezTo>
                  <a:cubicBezTo>
                    <a:pt x="4227465" y="626110"/>
                    <a:pt x="4240230" y="671830"/>
                    <a:pt x="4252995" y="718820"/>
                  </a:cubicBezTo>
                  <a:cubicBezTo>
                    <a:pt x="4272722" y="792480"/>
                    <a:pt x="4295931" y="866140"/>
                    <a:pt x="4308696" y="942340"/>
                  </a:cubicBezTo>
                  <a:cubicBezTo>
                    <a:pt x="4327263" y="1049020"/>
                    <a:pt x="4336546" y="1158240"/>
                    <a:pt x="4350471" y="1266190"/>
                  </a:cubicBezTo>
                  <a:cubicBezTo>
                    <a:pt x="4355113" y="1301750"/>
                    <a:pt x="4360915" y="1337310"/>
                    <a:pt x="4363236" y="1372870"/>
                  </a:cubicBezTo>
                  <a:cubicBezTo>
                    <a:pt x="4370199" y="1474470"/>
                    <a:pt x="4374840" y="1574800"/>
                    <a:pt x="4380643" y="1676400"/>
                  </a:cubicBezTo>
                  <a:cubicBezTo>
                    <a:pt x="4388766" y="1802130"/>
                    <a:pt x="4400370" y="1926590"/>
                    <a:pt x="4406172" y="2052320"/>
                  </a:cubicBezTo>
                  <a:cubicBezTo>
                    <a:pt x="4411974" y="2172970"/>
                    <a:pt x="4417054" y="2294890"/>
                    <a:pt x="4414514" y="2416810"/>
                  </a:cubicBezTo>
                  <a:cubicBezTo>
                    <a:pt x="4410814" y="2620010"/>
                    <a:pt x="4401530" y="2821940"/>
                    <a:pt x="4392247" y="3025140"/>
                  </a:cubicBezTo>
                  <a:cubicBezTo>
                    <a:pt x="4386445" y="3150870"/>
                    <a:pt x="4378322" y="3275330"/>
                    <a:pt x="4366717" y="3399790"/>
                  </a:cubicBezTo>
                  <a:cubicBezTo>
                    <a:pt x="4355113" y="3524250"/>
                    <a:pt x="4337706" y="3647440"/>
                    <a:pt x="4324942" y="3771900"/>
                  </a:cubicBezTo>
                  <a:cubicBezTo>
                    <a:pt x="4315658" y="3858260"/>
                    <a:pt x="4313337" y="3944620"/>
                    <a:pt x="4302893" y="4029710"/>
                  </a:cubicBezTo>
                  <a:cubicBezTo>
                    <a:pt x="4293610" y="4107180"/>
                    <a:pt x="4258797" y="4175760"/>
                    <a:pt x="4212379" y="4232910"/>
                  </a:cubicBezTo>
                  <a:cubicBezTo>
                    <a:pt x="4174085" y="4281170"/>
                    <a:pt x="4143914" y="4335780"/>
                    <a:pt x="4104459" y="4382770"/>
                  </a:cubicBezTo>
                  <a:cubicBezTo>
                    <a:pt x="4069646" y="4424680"/>
                    <a:pt x="4031352" y="4466590"/>
                    <a:pt x="3971009" y="4467860"/>
                  </a:cubicBezTo>
                  <a:cubicBezTo>
                    <a:pt x="3957084" y="4467860"/>
                    <a:pt x="3944319" y="4483100"/>
                    <a:pt x="3930394" y="4490720"/>
                  </a:cubicBezTo>
                  <a:cubicBezTo>
                    <a:pt x="3871212" y="4518660"/>
                    <a:pt x="3809708" y="4542790"/>
                    <a:pt x="3751687" y="4573270"/>
                  </a:cubicBezTo>
                  <a:cubicBezTo>
                    <a:pt x="3644927" y="4629150"/>
                    <a:pt x="3530044" y="4638040"/>
                    <a:pt x="3415161" y="4643120"/>
                  </a:cubicBezTo>
                  <a:cubicBezTo>
                    <a:pt x="3371064" y="4645660"/>
                    <a:pt x="3325807" y="4641850"/>
                    <a:pt x="3281711" y="4645660"/>
                  </a:cubicBezTo>
                  <a:cubicBezTo>
                    <a:pt x="3259662" y="4646930"/>
                    <a:pt x="3238774" y="4658360"/>
                    <a:pt x="3217886" y="4663440"/>
                  </a:cubicBezTo>
                  <a:cubicBezTo>
                    <a:pt x="3208603" y="4665980"/>
                    <a:pt x="3199320" y="4664710"/>
                    <a:pt x="3188876" y="4665980"/>
                  </a:cubicBezTo>
                  <a:cubicBezTo>
                    <a:pt x="3174951" y="4667250"/>
                    <a:pt x="3161025" y="4671060"/>
                    <a:pt x="3147100" y="4669790"/>
                  </a:cubicBezTo>
                  <a:cubicBezTo>
                    <a:pt x="3133175" y="4667250"/>
                    <a:pt x="3123891" y="4662170"/>
                    <a:pt x="3121571" y="4662170"/>
                  </a:cubicBezTo>
                  <a:close/>
                </a:path>
              </a:pathLst>
            </a:custGeom>
            <a:blipFill>
              <a:blip r:embed="rId6"/>
              <a:stretch>
                <a:fillRect l="-17232" t="-26" r="-17236" b="-27"/>
              </a:stretch>
            </a:blipFill>
          </p:spPr>
        </p:sp>
      </p:grpSp>
      <p:sp>
        <p:nvSpPr>
          <p:cNvPr id="9" name="Freeform 9"/>
          <p:cNvSpPr/>
          <p:nvPr/>
        </p:nvSpPr>
        <p:spPr>
          <a:xfrm rot="844814" flipH="1">
            <a:off x="7857866" y="1898702"/>
            <a:ext cx="1160768" cy="1173976"/>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flipH="1" flipV="1">
            <a:off x="4625551" y="7799341"/>
            <a:ext cx="3106949" cy="3189341"/>
          </a:xfrm>
          <a:custGeom>
            <a:avLst/>
            <a:gdLst/>
            <a:ahLst/>
            <a:cxnLst/>
            <a:rect l="l" t="t" r="r" b="b"/>
            <a:pathLst>
              <a:path w="3106949" h="3189341">
                <a:moveTo>
                  <a:pt x="3106949" y="3189341"/>
                </a:moveTo>
                <a:lnTo>
                  <a:pt x="0" y="3189341"/>
                </a:lnTo>
                <a:lnTo>
                  <a:pt x="0" y="0"/>
                </a:lnTo>
                <a:lnTo>
                  <a:pt x="3106949" y="0"/>
                </a:lnTo>
                <a:lnTo>
                  <a:pt x="3106949" y="318934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p:nvPr/>
        </p:nvSpPr>
        <p:spPr>
          <a:xfrm>
            <a:off x="8157974" y="5956955"/>
            <a:ext cx="9432253" cy="2745106"/>
          </a:xfrm>
          <a:prstGeom prst="rect">
            <a:avLst/>
          </a:prstGeom>
        </p:spPr>
        <p:txBody>
          <a:bodyPr lIns="0" tIns="0" rIns="0" bIns="0" rtlCol="0" anchor="t">
            <a:spAutoFit/>
          </a:bodyPr>
          <a:lstStyle/>
          <a:p>
            <a:pPr marL="0" lvl="0" indent="0" algn="l">
              <a:lnSpc>
                <a:spcPts val="5549"/>
              </a:lnSpc>
            </a:pPr>
            <a:r>
              <a:rPr lang="en-US" sz="3699">
                <a:solidFill>
                  <a:srgbClr val="EFEFEF"/>
                </a:solidFill>
                <a:latin typeface="Nunito"/>
              </a:rPr>
              <a:t>Jika seorang perawat melakukan pengkajian dengan tepat dan sesuai, maka proses keperawatan selanjutnya akan berjalan dengan maksimal.</a:t>
            </a:r>
          </a:p>
        </p:txBody>
      </p:sp>
      <p:sp>
        <p:nvSpPr>
          <p:cNvPr id="12" name="Freeform 12"/>
          <p:cNvSpPr/>
          <p:nvPr/>
        </p:nvSpPr>
        <p:spPr>
          <a:xfrm rot="1041092">
            <a:off x="15649683" y="-570469"/>
            <a:ext cx="2038006" cy="2816339"/>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6102546" y="8283854"/>
            <a:ext cx="888126" cy="1110157"/>
          </a:xfrm>
          <a:custGeom>
            <a:avLst/>
            <a:gdLst/>
            <a:ahLst/>
            <a:cxnLst/>
            <a:rect l="l" t="t" r="r" b="b"/>
            <a:pathLst>
              <a:path w="888126" h="1110157">
                <a:moveTo>
                  <a:pt x="0" y="0"/>
                </a:moveTo>
                <a:lnTo>
                  <a:pt x="888126" y="0"/>
                </a:lnTo>
                <a:lnTo>
                  <a:pt x="888126" y="1110157"/>
                </a:lnTo>
                <a:lnTo>
                  <a:pt x="0" y="11101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rot="-4686742">
            <a:off x="9859150" y="9276679"/>
            <a:ext cx="3687954" cy="3651074"/>
          </a:xfrm>
          <a:custGeom>
            <a:avLst/>
            <a:gdLst/>
            <a:ahLst/>
            <a:cxnLst/>
            <a:rect l="l" t="t" r="r" b="b"/>
            <a:pathLst>
              <a:path w="3687954" h="3651074">
                <a:moveTo>
                  <a:pt x="0" y="0"/>
                </a:moveTo>
                <a:lnTo>
                  <a:pt x="3687953" y="0"/>
                </a:lnTo>
                <a:lnTo>
                  <a:pt x="3687953" y="3651074"/>
                </a:lnTo>
                <a:lnTo>
                  <a:pt x="0" y="36510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rot="-4778663">
            <a:off x="10285671" y="-2795206"/>
            <a:ext cx="3687954" cy="3651074"/>
          </a:xfrm>
          <a:custGeom>
            <a:avLst/>
            <a:gdLst/>
            <a:ahLst/>
            <a:cxnLst/>
            <a:rect l="l" t="t" r="r" b="b"/>
            <a:pathLst>
              <a:path w="3687954" h="3651074">
                <a:moveTo>
                  <a:pt x="0" y="0"/>
                </a:moveTo>
                <a:lnTo>
                  <a:pt x="3687953" y="0"/>
                </a:lnTo>
                <a:lnTo>
                  <a:pt x="3687953" y="3651074"/>
                </a:lnTo>
                <a:lnTo>
                  <a:pt x="0" y="36510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6" name="TextBox 16"/>
          <p:cNvSpPr txBox="1"/>
          <p:nvPr/>
        </p:nvSpPr>
        <p:spPr>
          <a:xfrm>
            <a:off x="5434573" y="2304715"/>
            <a:ext cx="13390150" cy="3311612"/>
          </a:xfrm>
          <a:prstGeom prst="rect">
            <a:avLst/>
          </a:prstGeom>
        </p:spPr>
        <p:txBody>
          <a:bodyPr lIns="0" tIns="0" rIns="0" bIns="0" rtlCol="0" anchor="t">
            <a:spAutoFit/>
          </a:bodyPr>
          <a:lstStyle/>
          <a:p>
            <a:pPr algn="ctr">
              <a:lnSpc>
                <a:spcPts val="13295"/>
              </a:lnSpc>
              <a:spcBef>
                <a:spcPct val="0"/>
              </a:spcBef>
            </a:pPr>
            <a:r>
              <a:rPr lang="en-US" sz="9496">
                <a:solidFill>
                  <a:srgbClr val="FFFFFF"/>
                </a:solidFill>
                <a:latin typeface="Blueberry"/>
              </a:rPr>
              <a:t>pengkajian adalah Pondasi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grpSp>
        <p:nvGrpSpPr>
          <p:cNvPr id="3" name="Group 3"/>
          <p:cNvGrpSpPr/>
          <p:nvPr/>
        </p:nvGrpSpPr>
        <p:grpSpPr>
          <a:xfrm>
            <a:off x="0" y="0"/>
            <a:ext cx="18288000" cy="6559394"/>
            <a:chOff x="0" y="0"/>
            <a:chExt cx="4460047" cy="1599694"/>
          </a:xfrm>
        </p:grpSpPr>
        <p:sp>
          <p:nvSpPr>
            <p:cNvPr id="4" name="Freeform 4"/>
            <p:cNvSpPr/>
            <p:nvPr/>
          </p:nvSpPr>
          <p:spPr>
            <a:xfrm>
              <a:off x="0" y="0"/>
              <a:ext cx="4460047" cy="1599694"/>
            </a:xfrm>
            <a:custGeom>
              <a:avLst/>
              <a:gdLst/>
              <a:ahLst/>
              <a:cxnLst/>
              <a:rect l="l" t="t" r="r" b="b"/>
              <a:pathLst>
                <a:path w="4460047" h="1599694">
                  <a:moveTo>
                    <a:pt x="0" y="0"/>
                  </a:moveTo>
                  <a:lnTo>
                    <a:pt x="4460047" y="0"/>
                  </a:lnTo>
                  <a:lnTo>
                    <a:pt x="4460047" y="1599694"/>
                  </a:lnTo>
                  <a:lnTo>
                    <a:pt x="0" y="1599694"/>
                  </a:lnTo>
                  <a:close/>
                </a:path>
              </a:pathLst>
            </a:custGeom>
            <a:solidFill>
              <a:srgbClr val="204872"/>
            </a:solidFill>
          </p:spPr>
        </p:sp>
        <p:sp>
          <p:nvSpPr>
            <p:cNvPr id="5" name="TextBox 5"/>
            <p:cNvSpPr txBox="1"/>
            <p:nvPr/>
          </p:nvSpPr>
          <p:spPr>
            <a:xfrm>
              <a:off x="0" y="-57150"/>
              <a:ext cx="4460047" cy="165684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1399009">
            <a:off x="336542" y="8208067"/>
            <a:ext cx="2236815" cy="2628969"/>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5139966" flipH="1">
            <a:off x="14766866" y="1253378"/>
            <a:ext cx="3846164" cy="3783664"/>
          </a:xfrm>
          <a:custGeom>
            <a:avLst/>
            <a:gdLst/>
            <a:ahLst/>
            <a:cxnLst/>
            <a:rect l="l" t="t" r="r" b="b"/>
            <a:pathLst>
              <a:path w="3846164" h="3783664">
                <a:moveTo>
                  <a:pt x="3846163" y="0"/>
                </a:moveTo>
                <a:lnTo>
                  <a:pt x="0" y="0"/>
                </a:lnTo>
                <a:lnTo>
                  <a:pt x="0" y="3783663"/>
                </a:lnTo>
                <a:lnTo>
                  <a:pt x="3846163" y="3783663"/>
                </a:lnTo>
                <a:lnTo>
                  <a:pt x="384616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4686742">
            <a:off x="15865551" y="8472931"/>
            <a:ext cx="2787498" cy="2759623"/>
          </a:xfrm>
          <a:custGeom>
            <a:avLst/>
            <a:gdLst/>
            <a:ahLst/>
            <a:cxnLst/>
            <a:rect l="l" t="t" r="r" b="b"/>
            <a:pathLst>
              <a:path w="2787498" h="2759623">
                <a:moveTo>
                  <a:pt x="0" y="0"/>
                </a:moveTo>
                <a:lnTo>
                  <a:pt x="2787498" y="0"/>
                </a:lnTo>
                <a:lnTo>
                  <a:pt x="2787498" y="2759623"/>
                </a:lnTo>
                <a:lnTo>
                  <a:pt x="0" y="27596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2912832" y="4237825"/>
            <a:ext cx="3777115" cy="4391994"/>
          </a:xfrm>
          <a:custGeom>
            <a:avLst/>
            <a:gdLst/>
            <a:ahLst/>
            <a:cxnLst/>
            <a:rect l="l" t="t" r="r" b="b"/>
            <a:pathLst>
              <a:path w="3777115" h="4391994">
                <a:moveTo>
                  <a:pt x="0" y="0"/>
                </a:moveTo>
                <a:lnTo>
                  <a:pt x="3777115" y="0"/>
                </a:lnTo>
                <a:lnTo>
                  <a:pt x="3777115" y="4391994"/>
                </a:lnTo>
                <a:lnTo>
                  <a:pt x="0" y="43919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2527007" y="8157825"/>
            <a:ext cx="4262388" cy="1197021"/>
          </a:xfrm>
          <a:custGeom>
            <a:avLst/>
            <a:gdLst/>
            <a:ahLst/>
            <a:cxnLst/>
            <a:rect l="l" t="t" r="r" b="b"/>
            <a:pathLst>
              <a:path w="4262388" h="1197021">
                <a:moveTo>
                  <a:pt x="0" y="0"/>
                </a:moveTo>
                <a:lnTo>
                  <a:pt x="4262387" y="0"/>
                </a:lnTo>
                <a:lnTo>
                  <a:pt x="4262387" y="1197020"/>
                </a:lnTo>
                <a:lnTo>
                  <a:pt x="0" y="11970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1" name="Group 11"/>
          <p:cNvGrpSpPr/>
          <p:nvPr/>
        </p:nvGrpSpPr>
        <p:grpSpPr>
          <a:xfrm>
            <a:off x="1777426" y="4099228"/>
            <a:ext cx="4392012" cy="4391994"/>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t="-3691" b="-3691"/>
              </a:stretch>
            </a:blipFill>
          </p:spPr>
        </p:sp>
      </p:grpSp>
      <p:sp>
        <p:nvSpPr>
          <p:cNvPr id="13" name="Freeform 13"/>
          <p:cNvSpPr/>
          <p:nvPr/>
        </p:nvSpPr>
        <p:spPr>
          <a:xfrm>
            <a:off x="1597303" y="8157825"/>
            <a:ext cx="4262388" cy="1197021"/>
          </a:xfrm>
          <a:custGeom>
            <a:avLst/>
            <a:gdLst/>
            <a:ahLst/>
            <a:cxnLst/>
            <a:rect l="l" t="t" r="r" b="b"/>
            <a:pathLst>
              <a:path w="4262388" h="1197021">
                <a:moveTo>
                  <a:pt x="0" y="0"/>
                </a:moveTo>
                <a:lnTo>
                  <a:pt x="4262388" y="0"/>
                </a:lnTo>
                <a:lnTo>
                  <a:pt x="4262388" y="1197020"/>
                </a:lnTo>
                <a:lnTo>
                  <a:pt x="0" y="11970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6986310" y="4376422"/>
            <a:ext cx="3687890" cy="4114800"/>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flipH="1">
            <a:off x="7042118" y="8157825"/>
            <a:ext cx="4262388" cy="1197021"/>
          </a:xfrm>
          <a:custGeom>
            <a:avLst/>
            <a:gdLst/>
            <a:ahLst/>
            <a:cxnLst/>
            <a:rect l="l" t="t" r="r" b="b"/>
            <a:pathLst>
              <a:path w="4262388" h="1197021">
                <a:moveTo>
                  <a:pt x="4262388" y="0"/>
                </a:moveTo>
                <a:lnTo>
                  <a:pt x="0" y="0"/>
                </a:lnTo>
                <a:lnTo>
                  <a:pt x="0" y="1197020"/>
                </a:lnTo>
                <a:lnTo>
                  <a:pt x="4262388" y="1197020"/>
                </a:lnTo>
                <a:lnTo>
                  <a:pt x="4262388"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6" name="Freeform 16"/>
          <p:cNvSpPr/>
          <p:nvPr/>
        </p:nvSpPr>
        <p:spPr>
          <a:xfrm rot="5986399" flipH="1" flipV="1">
            <a:off x="1051692" y="37167"/>
            <a:ext cx="2655192" cy="2777882"/>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7" name="Freeform 17"/>
          <p:cNvSpPr/>
          <p:nvPr/>
        </p:nvSpPr>
        <p:spPr>
          <a:xfrm rot="2441870">
            <a:off x="13252105" y="608583"/>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8" name="Freeform 18"/>
          <p:cNvSpPr/>
          <p:nvPr/>
        </p:nvSpPr>
        <p:spPr>
          <a:xfrm rot="-951920">
            <a:off x="1140702" y="4093987"/>
            <a:ext cx="1126585" cy="976373"/>
          </a:xfrm>
          <a:custGeom>
            <a:avLst/>
            <a:gdLst/>
            <a:ahLst/>
            <a:cxnLst/>
            <a:rect l="l" t="t" r="r" b="b"/>
            <a:pathLst>
              <a:path w="1126585" h="976373">
                <a:moveTo>
                  <a:pt x="0" y="0"/>
                </a:moveTo>
                <a:lnTo>
                  <a:pt x="1126584" y="0"/>
                </a:lnTo>
                <a:lnTo>
                  <a:pt x="1126584" y="976374"/>
                </a:lnTo>
                <a:lnTo>
                  <a:pt x="0" y="97637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9" name="TextBox 19"/>
          <p:cNvSpPr txBox="1"/>
          <p:nvPr/>
        </p:nvSpPr>
        <p:spPr>
          <a:xfrm>
            <a:off x="12446796" y="8497027"/>
            <a:ext cx="4155900" cy="774700"/>
          </a:xfrm>
          <a:prstGeom prst="rect">
            <a:avLst/>
          </a:prstGeom>
        </p:spPr>
        <p:txBody>
          <a:bodyPr lIns="0" tIns="0" rIns="0" bIns="0" rtlCol="0" anchor="t">
            <a:spAutoFit/>
          </a:bodyPr>
          <a:lstStyle/>
          <a:p>
            <a:pPr algn="ctr">
              <a:lnSpc>
                <a:spcPts val="2975"/>
              </a:lnSpc>
            </a:pPr>
            <a:r>
              <a:rPr lang="en-US" sz="3500">
                <a:solidFill>
                  <a:srgbClr val="FFFFFF"/>
                </a:solidFill>
                <a:latin typeface="Nunito"/>
              </a:rPr>
              <a:t>Sumber data Lainnya</a:t>
            </a:r>
          </a:p>
        </p:txBody>
      </p:sp>
      <p:sp>
        <p:nvSpPr>
          <p:cNvPr id="20" name="TextBox 20"/>
          <p:cNvSpPr txBox="1"/>
          <p:nvPr/>
        </p:nvSpPr>
        <p:spPr>
          <a:xfrm>
            <a:off x="467461" y="1986318"/>
            <a:ext cx="17351711" cy="1508930"/>
          </a:xfrm>
          <a:prstGeom prst="rect">
            <a:avLst/>
          </a:prstGeom>
        </p:spPr>
        <p:txBody>
          <a:bodyPr lIns="0" tIns="0" rIns="0" bIns="0" rtlCol="0" anchor="t">
            <a:spAutoFit/>
          </a:bodyPr>
          <a:lstStyle/>
          <a:p>
            <a:pPr marL="0" lvl="0" indent="0" algn="ctr">
              <a:lnSpc>
                <a:spcPts val="12380"/>
              </a:lnSpc>
              <a:spcBef>
                <a:spcPct val="0"/>
              </a:spcBef>
            </a:pPr>
            <a:r>
              <a:rPr lang="en-US" sz="8843">
                <a:solidFill>
                  <a:srgbClr val="FFFFFF"/>
                </a:solidFill>
                <a:latin typeface="Blueberry"/>
              </a:rPr>
              <a:t>Sumber data pengkajian</a:t>
            </a:r>
          </a:p>
        </p:txBody>
      </p:sp>
      <p:sp>
        <p:nvSpPr>
          <p:cNvPr id="21" name="TextBox 21"/>
          <p:cNvSpPr txBox="1"/>
          <p:nvPr/>
        </p:nvSpPr>
        <p:spPr>
          <a:xfrm>
            <a:off x="2253907" y="8424547"/>
            <a:ext cx="2970699" cy="596900"/>
          </a:xfrm>
          <a:prstGeom prst="rect">
            <a:avLst/>
          </a:prstGeom>
        </p:spPr>
        <p:txBody>
          <a:bodyPr lIns="0" tIns="0" rIns="0" bIns="0" rtlCol="0" anchor="t">
            <a:spAutoFit/>
          </a:bodyPr>
          <a:lstStyle/>
          <a:p>
            <a:pPr algn="ctr">
              <a:lnSpc>
                <a:spcPts val="4900"/>
              </a:lnSpc>
              <a:spcBef>
                <a:spcPct val="0"/>
              </a:spcBef>
            </a:pPr>
            <a:r>
              <a:rPr lang="en-US" sz="3500">
                <a:solidFill>
                  <a:srgbClr val="FFFFFF"/>
                </a:solidFill>
                <a:latin typeface="Nunito"/>
              </a:rPr>
              <a:t>Primer</a:t>
            </a:r>
          </a:p>
        </p:txBody>
      </p:sp>
      <p:sp>
        <p:nvSpPr>
          <p:cNvPr id="22" name="TextBox 22"/>
          <p:cNvSpPr txBox="1"/>
          <p:nvPr/>
        </p:nvSpPr>
        <p:spPr>
          <a:xfrm>
            <a:off x="7289915" y="8434072"/>
            <a:ext cx="3746321" cy="587375"/>
          </a:xfrm>
          <a:prstGeom prst="rect">
            <a:avLst/>
          </a:prstGeom>
        </p:spPr>
        <p:txBody>
          <a:bodyPr lIns="0" tIns="0" rIns="0" bIns="0" rtlCol="0" anchor="t">
            <a:spAutoFit/>
          </a:bodyPr>
          <a:lstStyle/>
          <a:p>
            <a:pPr algn="ctr">
              <a:lnSpc>
                <a:spcPts val="4899"/>
              </a:lnSpc>
              <a:spcBef>
                <a:spcPct val="0"/>
              </a:spcBef>
            </a:pPr>
            <a:r>
              <a:rPr lang="en-US" sz="3499">
                <a:solidFill>
                  <a:srgbClr val="EFEFEF"/>
                </a:solidFill>
                <a:latin typeface="Nunito"/>
              </a:rPr>
              <a:t>Sekunder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flipH="1">
            <a:off x="5519930" y="3234411"/>
            <a:ext cx="12635058" cy="4485446"/>
          </a:xfrm>
          <a:custGeom>
            <a:avLst/>
            <a:gdLst/>
            <a:ahLst/>
            <a:cxnLst/>
            <a:rect l="l" t="t" r="r" b="b"/>
            <a:pathLst>
              <a:path w="12635058" h="4485446">
                <a:moveTo>
                  <a:pt x="12635058" y="0"/>
                </a:moveTo>
                <a:lnTo>
                  <a:pt x="0" y="0"/>
                </a:lnTo>
                <a:lnTo>
                  <a:pt x="0" y="4485445"/>
                </a:lnTo>
                <a:lnTo>
                  <a:pt x="12635058" y="4485445"/>
                </a:lnTo>
                <a:lnTo>
                  <a:pt x="1263505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533344" flipH="1">
            <a:off x="2757103" y="1237267"/>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5519930" y="1526268"/>
            <a:ext cx="14907755" cy="1708143"/>
          </a:xfrm>
          <a:prstGeom prst="rect">
            <a:avLst/>
          </a:prstGeom>
        </p:spPr>
        <p:txBody>
          <a:bodyPr lIns="0" tIns="0" rIns="0" bIns="0" rtlCol="0" anchor="t">
            <a:spAutoFit/>
          </a:bodyPr>
          <a:lstStyle/>
          <a:p>
            <a:pPr marL="0" lvl="0" indent="0">
              <a:lnSpc>
                <a:spcPts val="14000"/>
              </a:lnSpc>
              <a:spcBef>
                <a:spcPct val="0"/>
              </a:spcBef>
            </a:pPr>
            <a:r>
              <a:rPr lang="en-US" sz="10000">
                <a:solidFill>
                  <a:srgbClr val="204872"/>
                </a:solidFill>
                <a:latin typeface="Blueberry"/>
              </a:rPr>
              <a:t>sumber data primer</a:t>
            </a:r>
          </a:p>
        </p:txBody>
      </p:sp>
      <p:sp>
        <p:nvSpPr>
          <p:cNvPr id="11" name="TextBox 11"/>
          <p:cNvSpPr txBox="1"/>
          <p:nvPr/>
        </p:nvSpPr>
        <p:spPr>
          <a:xfrm>
            <a:off x="5866793" y="4352344"/>
            <a:ext cx="12421207" cy="2020461"/>
          </a:xfrm>
          <a:prstGeom prst="rect">
            <a:avLst/>
          </a:prstGeom>
        </p:spPr>
        <p:txBody>
          <a:bodyPr lIns="0" tIns="0" rIns="0" bIns="0" rtlCol="0" anchor="t">
            <a:spAutoFit/>
          </a:bodyPr>
          <a:lstStyle/>
          <a:p>
            <a:pPr marL="0" lvl="0" indent="0">
              <a:lnSpc>
                <a:spcPts val="5396"/>
              </a:lnSpc>
            </a:pPr>
            <a:r>
              <a:rPr lang="en-US" sz="4317">
                <a:solidFill>
                  <a:srgbClr val="204872"/>
                </a:solidFill>
                <a:latin typeface="Nunito"/>
              </a:rPr>
              <a:t>Klien adalah sumber utama data (primer) dan perawat dapat menggali informasi yang sebenarnya mengenai masalah kesehatan klien</a:t>
            </a:r>
          </a:p>
        </p:txBody>
      </p:sp>
      <p:grpSp>
        <p:nvGrpSpPr>
          <p:cNvPr id="12" name="Group 12"/>
          <p:cNvGrpSpPr/>
          <p:nvPr/>
        </p:nvGrpSpPr>
        <p:grpSpPr>
          <a:xfrm>
            <a:off x="-858671" y="5372100"/>
            <a:ext cx="8486304" cy="5462044"/>
            <a:chOff x="0" y="0"/>
            <a:chExt cx="5513070" cy="3548380"/>
          </a:xfrm>
        </p:grpSpPr>
        <p:sp>
          <p:nvSpPr>
            <p:cNvPr id="13" name="Freeform 13"/>
            <p:cNvSpPr/>
            <p:nvPr/>
          </p:nvSpPr>
          <p:spPr>
            <a:xfrm rot="48000">
              <a:off x="-802" y="-22903"/>
              <a:ext cx="5507039" cy="3594357"/>
            </a:xfrm>
            <a:custGeom>
              <a:avLst/>
              <a:gdLst/>
              <a:ahLst/>
              <a:cxnLst/>
              <a:rect l="l" t="t" r="r" b="b"/>
              <a:pathLst>
                <a:path w="5507039" h="3594357">
                  <a:moveTo>
                    <a:pt x="4985932" y="1536072"/>
                  </a:moveTo>
                  <a:cubicBezTo>
                    <a:pt x="5042775" y="1513687"/>
                    <a:pt x="5119109" y="1522782"/>
                    <a:pt x="5183571" y="1500289"/>
                  </a:cubicBezTo>
                  <a:cubicBezTo>
                    <a:pt x="5320062" y="1451389"/>
                    <a:pt x="5428225" y="1374941"/>
                    <a:pt x="5507039" y="1288742"/>
                  </a:cubicBezTo>
                  <a:cubicBezTo>
                    <a:pt x="5489307" y="1201352"/>
                    <a:pt x="5483554" y="1153167"/>
                    <a:pt x="5493954" y="1079355"/>
                  </a:cubicBezTo>
                  <a:cubicBezTo>
                    <a:pt x="5483725" y="1074417"/>
                    <a:pt x="5462332" y="1088687"/>
                    <a:pt x="5460778" y="1068387"/>
                  </a:cubicBezTo>
                  <a:cubicBezTo>
                    <a:pt x="5457423" y="1010008"/>
                    <a:pt x="5429184" y="988810"/>
                    <a:pt x="5401825" y="939658"/>
                  </a:cubicBezTo>
                  <a:cubicBezTo>
                    <a:pt x="5197783" y="971720"/>
                    <a:pt x="4827943" y="1136919"/>
                    <a:pt x="4606790" y="1126036"/>
                  </a:cubicBezTo>
                  <a:cubicBezTo>
                    <a:pt x="4741319" y="1027628"/>
                    <a:pt x="4837592" y="918323"/>
                    <a:pt x="4838146" y="776062"/>
                  </a:cubicBezTo>
                  <a:cubicBezTo>
                    <a:pt x="4826558" y="764792"/>
                    <a:pt x="4761688" y="758078"/>
                    <a:pt x="4746520" y="763370"/>
                  </a:cubicBezTo>
                  <a:cubicBezTo>
                    <a:pt x="4694313" y="753938"/>
                    <a:pt x="4640322" y="707697"/>
                    <a:pt x="4617056" y="678809"/>
                  </a:cubicBezTo>
                  <a:cubicBezTo>
                    <a:pt x="4595664" y="693079"/>
                    <a:pt x="4591641" y="677894"/>
                    <a:pt x="4572735" y="688319"/>
                  </a:cubicBezTo>
                  <a:cubicBezTo>
                    <a:pt x="4490594" y="627230"/>
                    <a:pt x="4320473" y="723595"/>
                    <a:pt x="4237115" y="666333"/>
                  </a:cubicBezTo>
                  <a:cubicBezTo>
                    <a:pt x="4273811" y="565481"/>
                    <a:pt x="4196029" y="543704"/>
                    <a:pt x="4143291" y="496176"/>
                  </a:cubicBezTo>
                  <a:cubicBezTo>
                    <a:pt x="4161239" y="417178"/>
                    <a:pt x="4113669" y="375928"/>
                    <a:pt x="4069464" y="302878"/>
                  </a:cubicBezTo>
                  <a:cubicBezTo>
                    <a:pt x="4016484" y="329020"/>
                    <a:pt x="4019744" y="289601"/>
                    <a:pt x="4025739" y="264115"/>
                  </a:cubicBezTo>
                  <a:cubicBezTo>
                    <a:pt x="3986532" y="276093"/>
                    <a:pt x="3962192" y="261192"/>
                    <a:pt x="3940320" y="241175"/>
                  </a:cubicBezTo>
                  <a:cubicBezTo>
                    <a:pt x="3864536" y="271446"/>
                    <a:pt x="3794710" y="273691"/>
                    <a:pt x="3733845" y="280892"/>
                  </a:cubicBezTo>
                  <a:cubicBezTo>
                    <a:pt x="3423186" y="318253"/>
                    <a:pt x="3038314" y="407455"/>
                    <a:pt x="2759136" y="425325"/>
                  </a:cubicBezTo>
                  <a:cubicBezTo>
                    <a:pt x="3014126" y="312534"/>
                    <a:pt x="3310302" y="238541"/>
                    <a:pt x="3498201" y="141929"/>
                  </a:cubicBezTo>
                  <a:cubicBezTo>
                    <a:pt x="3503806" y="88505"/>
                    <a:pt x="3502199" y="64395"/>
                    <a:pt x="3497698" y="14923"/>
                  </a:cubicBezTo>
                  <a:cubicBezTo>
                    <a:pt x="3293000" y="0"/>
                    <a:pt x="2980706" y="102160"/>
                    <a:pt x="2691181" y="197652"/>
                  </a:cubicBezTo>
                  <a:cubicBezTo>
                    <a:pt x="2019838" y="419137"/>
                    <a:pt x="1210486" y="671762"/>
                    <a:pt x="833502" y="1052982"/>
                  </a:cubicBezTo>
                  <a:cubicBezTo>
                    <a:pt x="844441" y="1108715"/>
                    <a:pt x="828944" y="1181328"/>
                    <a:pt x="871523" y="1228999"/>
                  </a:cubicBezTo>
                  <a:cubicBezTo>
                    <a:pt x="732901" y="1307142"/>
                    <a:pt x="573854" y="1377949"/>
                    <a:pt x="439077" y="1458579"/>
                  </a:cubicBezTo>
                  <a:cubicBezTo>
                    <a:pt x="445078" y="1524541"/>
                    <a:pt x="480322" y="1592636"/>
                    <a:pt x="494451" y="1603870"/>
                  </a:cubicBezTo>
                  <a:cubicBezTo>
                    <a:pt x="450342" y="1628618"/>
                    <a:pt x="518667" y="1609882"/>
                    <a:pt x="516482" y="1635315"/>
                  </a:cubicBezTo>
                  <a:cubicBezTo>
                    <a:pt x="497558" y="1644470"/>
                    <a:pt x="510558" y="1665881"/>
                    <a:pt x="482709" y="1672621"/>
                  </a:cubicBezTo>
                  <a:cubicBezTo>
                    <a:pt x="379619" y="1657548"/>
                    <a:pt x="266447" y="1739146"/>
                    <a:pt x="161384" y="1764746"/>
                  </a:cubicBezTo>
                  <a:cubicBezTo>
                    <a:pt x="157805" y="1781308"/>
                    <a:pt x="195866" y="1778236"/>
                    <a:pt x="171934" y="1792541"/>
                  </a:cubicBezTo>
                  <a:cubicBezTo>
                    <a:pt x="102321" y="1810025"/>
                    <a:pt x="95216" y="1846958"/>
                    <a:pt x="25603" y="1864441"/>
                  </a:cubicBezTo>
                  <a:cubicBezTo>
                    <a:pt x="23276" y="1879715"/>
                    <a:pt x="20949" y="1894989"/>
                    <a:pt x="25007" y="1912715"/>
                  </a:cubicBezTo>
                  <a:cubicBezTo>
                    <a:pt x="35343" y="1925271"/>
                    <a:pt x="96085" y="1909182"/>
                    <a:pt x="79878" y="1931000"/>
                  </a:cubicBezTo>
                  <a:cubicBezTo>
                    <a:pt x="43229" y="1944213"/>
                    <a:pt x="0" y="1941006"/>
                    <a:pt x="1766" y="1976545"/>
                  </a:cubicBezTo>
                  <a:cubicBezTo>
                    <a:pt x="22403" y="1999119"/>
                    <a:pt x="64096" y="1983296"/>
                    <a:pt x="76039" y="2019962"/>
                  </a:cubicBezTo>
                  <a:cubicBezTo>
                    <a:pt x="67399" y="2037865"/>
                    <a:pt x="39603" y="2048414"/>
                    <a:pt x="47542" y="2071165"/>
                  </a:cubicBezTo>
                  <a:cubicBezTo>
                    <a:pt x="107208" y="2069062"/>
                    <a:pt x="160702" y="2079746"/>
                    <a:pt x="222873" y="2075068"/>
                  </a:cubicBezTo>
                  <a:cubicBezTo>
                    <a:pt x="203967" y="2085493"/>
                    <a:pt x="238573" y="2107872"/>
                    <a:pt x="289226" y="2097003"/>
                  </a:cubicBezTo>
                  <a:cubicBezTo>
                    <a:pt x="286934" y="2114817"/>
                    <a:pt x="242524" y="2117977"/>
                    <a:pt x="246600" y="2136972"/>
                  </a:cubicBezTo>
                  <a:cubicBezTo>
                    <a:pt x="320058" y="2121975"/>
                    <a:pt x="339986" y="2093754"/>
                    <a:pt x="408417" y="2082638"/>
                  </a:cubicBezTo>
                  <a:cubicBezTo>
                    <a:pt x="363216" y="2120103"/>
                    <a:pt x="305599" y="2178063"/>
                    <a:pt x="248632" y="2191559"/>
                  </a:cubicBezTo>
                  <a:cubicBezTo>
                    <a:pt x="232443" y="2214648"/>
                    <a:pt x="239218" y="2245036"/>
                    <a:pt x="230666" y="2269288"/>
                  </a:cubicBezTo>
                  <a:cubicBezTo>
                    <a:pt x="215356" y="2264421"/>
                    <a:pt x="217743" y="2344406"/>
                    <a:pt x="257375" y="2362904"/>
                  </a:cubicBezTo>
                  <a:cubicBezTo>
                    <a:pt x="306723" y="2349514"/>
                    <a:pt x="418561" y="2354303"/>
                    <a:pt x="491157" y="2368530"/>
                  </a:cubicBezTo>
                  <a:cubicBezTo>
                    <a:pt x="486272" y="2382570"/>
                    <a:pt x="469906" y="2392960"/>
                    <a:pt x="479079" y="2413153"/>
                  </a:cubicBezTo>
                  <a:cubicBezTo>
                    <a:pt x="503330" y="2421706"/>
                    <a:pt x="561035" y="2370095"/>
                    <a:pt x="585429" y="2388806"/>
                  </a:cubicBezTo>
                  <a:cubicBezTo>
                    <a:pt x="621163" y="2401008"/>
                    <a:pt x="557846" y="2414594"/>
                    <a:pt x="575979" y="2439743"/>
                  </a:cubicBezTo>
                  <a:cubicBezTo>
                    <a:pt x="810527" y="2318347"/>
                    <a:pt x="999437" y="2294116"/>
                    <a:pt x="1238646" y="2233621"/>
                  </a:cubicBezTo>
                  <a:cubicBezTo>
                    <a:pt x="972333" y="2354191"/>
                    <a:pt x="614816" y="2674174"/>
                    <a:pt x="609903" y="2777122"/>
                  </a:cubicBezTo>
                  <a:cubicBezTo>
                    <a:pt x="642920" y="2776661"/>
                    <a:pt x="670964" y="2783891"/>
                    <a:pt x="701529" y="2789814"/>
                  </a:cubicBezTo>
                  <a:cubicBezTo>
                    <a:pt x="691743" y="2816623"/>
                    <a:pt x="676859" y="2842234"/>
                    <a:pt x="674727" y="2871476"/>
                  </a:cubicBezTo>
                  <a:cubicBezTo>
                    <a:pt x="690827" y="2842039"/>
                    <a:pt x="749047" y="2827255"/>
                    <a:pt x="754871" y="2880518"/>
                  </a:cubicBezTo>
                  <a:cubicBezTo>
                    <a:pt x="714288" y="2884895"/>
                    <a:pt x="714465" y="2897594"/>
                    <a:pt x="714891" y="2928071"/>
                  </a:cubicBezTo>
                  <a:cubicBezTo>
                    <a:pt x="756868" y="2932565"/>
                    <a:pt x="821117" y="2894835"/>
                    <a:pt x="841985" y="2933917"/>
                  </a:cubicBezTo>
                  <a:cubicBezTo>
                    <a:pt x="815548" y="2950798"/>
                    <a:pt x="805176" y="2935701"/>
                    <a:pt x="779974" y="2950025"/>
                  </a:cubicBezTo>
                  <a:cubicBezTo>
                    <a:pt x="781598" y="2975404"/>
                    <a:pt x="806730" y="2956002"/>
                    <a:pt x="815796" y="2968576"/>
                  </a:cubicBezTo>
                  <a:cubicBezTo>
                    <a:pt x="742569" y="3000082"/>
                    <a:pt x="746538" y="3011458"/>
                    <a:pt x="722978" y="3052430"/>
                  </a:cubicBezTo>
                  <a:cubicBezTo>
                    <a:pt x="702199" y="3019697"/>
                    <a:pt x="651825" y="3232511"/>
                    <a:pt x="694966" y="3229369"/>
                  </a:cubicBezTo>
                  <a:cubicBezTo>
                    <a:pt x="659923" y="3266692"/>
                    <a:pt x="728195" y="3244146"/>
                    <a:pt x="744899" y="3257884"/>
                  </a:cubicBezTo>
                  <a:cubicBezTo>
                    <a:pt x="730033" y="3284764"/>
                    <a:pt x="764426" y="3291905"/>
                    <a:pt x="768625" y="3319789"/>
                  </a:cubicBezTo>
                  <a:cubicBezTo>
                    <a:pt x="787744" y="3324602"/>
                    <a:pt x="824199" y="3297421"/>
                    <a:pt x="823496" y="3338075"/>
                  </a:cubicBezTo>
                  <a:cubicBezTo>
                    <a:pt x="786723" y="3342399"/>
                    <a:pt x="798010" y="3332080"/>
                    <a:pt x="772967" y="3357832"/>
                  </a:cubicBezTo>
                  <a:cubicBezTo>
                    <a:pt x="763954" y="3349067"/>
                    <a:pt x="744782" y="3340444"/>
                    <a:pt x="725999" y="3359758"/>
                  </a:cubicBezTo>
                  <a:cubicBezTo>
                    <a:pt x="740340" y="3386231"/>
                    <a:pt x="735545" y="3406620"/>
                    <a:pt x="733306" y="3428243"/>
                  </a:cubicBezTo>
                  <a:cubicBezTo>
                    <a:pt x="800450" y="3415874"/>
                    <a:pt x="753784" y="3439388"/>
                    <a:pt x="816079" y="3443599"/>
                  </a:cubicBezTo>
                  <a:cubicBezTo>
                    <a:pt x="835446" y="3466190"/>
                    <a:pt x="807597" y="3472930"/>
                    <a:pt x="804001" y="3488222"/>
                  </a:cubicBezTo>
                  <a:cubicBezTo>
                    <a:pt x="925962" y="3490329"/>
                    <a:pt x="990165" y="3540237"/>
                    <a:pt x="1094632" y="3562911"/>
                  </a:cubicBezTo>
                  <a:cubicBezTo>
                    <a:pt x="1094951" y="3585769"/>
                    <a:pt x="1113875" y="3576614"/>
                    <a:pt x="1116663" y="3594356"/>
                  </a:cubicBezTo>
                  <a:cubicBezTo>
                    <a:pt x="1314444" y="3568733"/>
                    <a:pt x="1445543" y="3588494"/>
                    <a:pt x="1673146" y="3515459"/>
                  </a:cubicBezTo>
                  <a:cubicBezTo>
                    <a:pt x="1644854" y="3490452"/>
                    <a:pt x="1566405" y="3511869"/>
                    <a:pt x="1550989" y="3499383"/>
                  </a:cubicBezTo>
                  <a:cubicBezTo>
                    <a:pt x="1705010" y="3432456"/>
                    <a:pt x="1893902" y="3406956"/>
                    <a:pt x="2078790" y="3367541"/>
                  </a:cubicBezTo>
                  <a:cubicBezTo>
                    <a:pt x="2256094" y="3330772"/>
                    <a:pt x="2431496" y="3339754"/>
                    <a:pt x="2605657" y="3259844"/>
                  </a:cubicBezTo>
                  <a:cubicBezTo>
                    <a:pt x="2647794" y="3275768"/>
                    <a:pt x="2680368" y="3243560"/>
                    <a:pt x="2719574" y="3231581"/>
                  </a:cubicBezTo>
                  <a:cubicBezTo>
                    <a:pt x="2924425" y="3166484"/>
                    <a:pt x="3185328" y="3113307"/>
                    <a:pt x="3388278" y="3093961"/>
                  </a:cubicBezTo>
                  <a:cubicBezTo>
                    <a:pt x="3423799" y="3090925"/>
                    <a:pt x="3464151" y="3070039"/>
                    <a:pt x="3480500" y="3058380"/>
                  </a:cubicBezTo>
                  <a:cubicBezTo>
                    <a:pt x="3546676" y="3067617"/>
                    <a:pt x="3660361" y="3022845"/>
                    <a:pt x="3719815" y="3005503"/>
                  </a:cubicBezTo>
                  <a:cubicBezTo>
                    <a:pt x="3717116" y="2994110"/>
                    <a:pt x="3706779" y="2981553"/>
                    <a:pt x="3718119" y="2975044"/>
                  </a:cubicBezTo>
                  <a:cubicBezTo>
                    <a:pt x="3800395" y="2954843"/>
                    <a:pt x="3916940" y="2932894"/>
                    <a:pt x="3992495" y="2886115"/>
                  </a:cubicBezTo>
                  <a:cubicBezTo>
                    <a:pt x="3982265" y="2881177"/>
                    <a:pt x="3960872" y="2895447"/>
                    <a:pt x="3959318" y="2875147"/>
                  </a:cubicBezTo>
                  <a:cubicBezTo>
                    <a:pt x="4031453" y="2856358"/>
                    <a:pt x="4120238" y="2847497"/>
                    <a:pt x="4188421" y="2818602"/>
                  </a:cubicBezTo>
                  <a:cubicBezTo>
                    <a:pt x="4174417" y="2816258"/>
                    <a:pt x="4159179" y="2816471"/>
                    <a:pt x="4146391" y="2810298"/>
                  </a:cubicBezTo>
                  <a:cubicBezTo>
                    <a:pt x="4230568" y="2744347"/>
                    <a:pt x="4265682" y="2712103"/>
                    <a:pt x="4382315" y="2696503"/>
                  </a:cubicBezTo>
                  <a:cubicBezTo>
                    <a:pt x="4372894" y="2658531"/>
                    <a:pt x="4399225" y="2634031"/>
                    <a:pt x="4458714" y="2619229"/>
                  </a:cubicBezTo>
                  <a:cubicBezTo>
                    <a:pt x="4474903" y="2596141"/>
                    <a:pt x="4424232" y="2605739"/>
                    <a:pt x="4442890" y="2577536"/>
                  </a:cubicBezTo>
                  <a:cubicBezTo>
                    <a:pt x="4654569" y="2546638"/>
                    <a:pt x="4710324" y="2355340"/>
                    <a:pt x="4806615" y="2247305"/>
                  </a:cubicBezTo>
                  <a:cubicBezTo>
                    <a:pt x="4810371" y="2243442"/>
                    <a:pt x="4826738" y="2233053"/>
                    <a:pt x="4829242" y="2230478"/>
                  </a:cubicBezTo>
                  <a:cubicBezTo>
                    <a:pt x="4962714" y="2147326"/>
                    <a:pt x="5128908" y="2133574"/>
                    <a:pt x="5230208" y="2020389"/>
                  </a:cubicBezTo>
                  <a:cubicBezTo>
                    <a:pt x="5268386" y="1934758"/>
                    <a:pt x="5371009" y="1825364"/>
                    <a:pt x="5254475" y="1757135"/>
                  </a:cubicBezTo>
                  <a:cubicBezTo>
                    <a:pt x="5266925" y="1739179"/>
                    <a:pt x="5260239" y="1715140"/>
                    <a:pt x="5247168" y="1688650"/>
                  </a:cubicBezTo>
                  <a:cubicBezTo>
                    <a:pt x="5195298" y="1703346"/>
                    <a:pt x="4954635" y="1659711"/>
                    <a:pt x="4900999" y="1638868"/>
                  </a:cubicBezTo>
                  <a:cubicBezTo>
                    <a:pt x="4912055" y="1612041"/>
                    <a:pt x="4887555" y="1585711"/>
                    <a:pt x="4893692" y="1570384"/>
                  </a:cubicBezTo>
                  <a:cubicBezTo>
                    <a:pt x="4943182" y="1567152"/>
                    <a:pt x="4956884" y="1547909"/>
                    <a:pt x="4985932" y="1536072"/>
                  </a:cubicBezTo>
                  <a:close/>
                </a:path>
              </a:pathLst>
            </a:custGeom>
            <a:blipFill>
              <a:blip r:embed="rId15"/>
              <a:stretch>
                <a:fillRect l="-4608" t="-5927" r="-4920" b="-30680"/>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533344" flipH="1">
            <a:off x="2757103" y="1237267"/>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6264764" y="503327"/>
            <a:ext cx="8248910" cy="7949887"/>
          </a:xfrm>
          <a:custGeom>
            <a:avLst/>
            <a:gdLst/>
            <a:ahLst/>
            <a:cxnLst/>
            <a:rect l="l" t="t" r="r" b="b"/>
            <a:pathLst>
              <a:path w="8248910" h="7949887">
                <a:moveTo>
                  <a:pt x="0" y="0"/>
                </a:moveTo>
                <a:lnTo>
                  <a:pt x="8248910" y="0"/>
                </a:lnTo>
                <a:lnTo>
                  <a:pt x="8248910" y="7949888"/>
                </a:lnTo>
                <a:lnTo>
                  <a:pt x="0" y="79498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6522191" y="1786057"/>
            <a:ext cx="7734055" cy="1694790"/>
          </a:xfrm>
          <a:prstGeom prst="rect">
            <a:avLst/>
          </a:prstGeom>
        </p:spPr>
        <p:txBody>
          <a:bodyPr lIns="0" tIns="0" rIns="0" bIns="0" rtlCol="0" anchor="t">
            <a:spAutoFit/>
          </a:bodyPr>
          <a:lstStyle/>
          <a:p>
            <a:pPr marL="0" lvl="0" indent="0" algn="ctr">
              <a:lnSpc>
                <a:spcPts val="6861"/>
              </a:lnSpc>
              <a:spcBef>
                <a:spcPct val="0"/>
              </a:spcBef>
            </a:pPr>
            <a:r>
              <a:rPr lang="en-US" sz="4900">
                <a:solidFill>
                  <a:srgbClr val="204872"/>
                </a:solidFill>
                <a:latin typeface="Blueberry"/>
              </a:rPr>
              <a:t>sumber data Sekunder (orang terdekat)</a:t>
            </a:r>
          </a:p>
        </p:txBody>
      </p:sp>
      <p:sp>
        <p:nvSpPr>
          <p:cNvPr id="11" name="TextBox 11"/>
          <p:cNvSpPr txBox="1"/>
          <p:nvPr/>
        </p:nvSpPr>
        <p:spPr>
          <a:xfrm>
            <a:off x="5525386" y="7397378"/>
            <a:ext cx="3867028" cy="570865"/>
          </a:xfrm>
          <a:prstGeom prst="rect">
            <a:avLst/>
          </a:prstGeom>
        </p:spPr>
        <p:txBody>
          <a:bodyPr lIns="0" tIns="0" rIns="0" bIns="0" rtlCol="0" anchor="t">
            <a:spAutoFit/>
          </a:bodyPr>
          <a:lstStyle/>
          <a:p>
            <a:pPr algn="ctr">
              <a:lnSpc>
                <a:spcPts val="4760"/>
              </a:lnSpc>
              <a:spcBef>
                <a:spcPct val="0"/>
              </a:spcBef>
            </a:pPr>
            <a:r>
              <a:rPr lang="en-US" sz="3400">
                <a:solidFill>
                  <a:srgbClr val="204872"/>
                </a:solidFill>
                <a:latin typeface="Nunito"/>
              </a:rPr>
              <a:t>Orang tua</a:t>
            </a:r>
          </a:p>
        </p:txBody>
      </p:sp>
      <p:sp>
        <p:nvSpPr>
          <p:cNvPr id="12" name="TextBox 12"/>
          <p:cNvSpPr txBox="1"/>
          <p:nvPr/>
        </p:nvSpPr>
        <p:spPr>
          <a:xfrm>
            <a:off x="8455705" y="8687435"/>
            <a:ext cx="3867028" cy="570865"/>
          </a:xfrm>
          <a:prstGeom prst="rect">
            <a:avLst/>
          </a:prstGeom>
        </p:spPr>
        <p:txBody>
          <a:bodyPr lIns="0" tIns="0" rIns="0" bIns="0" rtlCol="0" anchor="t">
            <a:spAutoFit/>
          </a:bodyPr>
          <a:lstStyle/>
          <a:p>
            <a:pPr algn="ctr">
              <a:lnSpc>
                <a:spcPts val="4760"/>
              </a:lnSpc>
              <a:spcBef>
                <a:spcPct val="0"/>
              </a:spcBef>
            </a:pPr>
            <a:r>
              <a:rPr lang="en-US" sz="3400">
                <a:solidFill>
                  <a:srgbClr val="204872"/>
                </a:solidFill>
                <a:latin typeface="Nunito"/>
              </a:rPr>
              <a:t>Suami/istri</a:t>
            </a:r>
          </a:p>
        </p:txBody>
      </p:sp>
      <p:sp>
        <p:nvSpPr>
          <p:cNvPr id="13" name="TextBox 13"/>
          <p:cNvSpPr txBox="1"/>
          <p:nvPr/>
        </p:nvSpPr>
        <p:spPr>
          <a:xfrm>
            <a:off x="11535538" y="7657940"/>
            <a:ext cx="3867028" cy="570865"/>
          </a:xfrm>
          <a:prstGeom prst="rect">
            <a:avLst/>
          </a:prstGeom>
        </p:spPr>
        <p:txBody>
          <a:bodyPr lIns="0" tIns="0" rIns="0" bIns="0" rtlCol="0" anchor="t">
            <a:spAutoFit/>
          </a:bodyPr>
          <a:lstStyle/>
          <a:p>
            <a:pPr algn="ctr">
              <a:lnSpc>
                <a:spcPts val="4760"/>
              </a:lnSpc>
              <a:spcBef>
                <a:spcPct val="0"/>
              </a:spcBef>
            </a:pPr>
            <a:r>
              <a:rPr lang="en-US" sz="3400">
                <a:solidFill>
                  <a:srgbClr val="204872"/>
                </a:solidFill>
                <a:latin typeface="Nunito"/>
              </a:rPr>
              <a:t>Anak/teman klien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a:stretch>
          </a:blipFill>
        </p:spPr>
      </p:sp>
      <p:sp>
        <p:nvSpPr>
          <p:cNvPr id="3" name="Freeform 3"/>
          <p:cNvSpPr/>
          <p:nvPr/>
        </p:nvSpPr>
        <p:spPr>
          <a:xfrm rot="-7550657">
            <a:off x="-902225" y="8433715"/>
            <a:ext cx="3590071" cy="3554171"/>
          </a:xfrm>
          <a:custGeom>
            <a:avLst/>
            <a:gdLst/>
            <a:ahLst/>
            <a:cxnLst/>
            <a:rect l="l" t="t" r="r" b="b"/>
            <a:pathLst>
              <a:path w="3590071" h="3554171">
                <a:moveTo>
                  <a:pt x="0" y="0"/>
                </a:moveTo>
                <a:lnTo>
                  <a:pt x="3590071" y="0"/>
                </a:lnTo>
                <a:lnTo>
                  <a:pt x="3590071" y="3554170"/>
                </a:lnTo>
                <a:lnTo>
                  <a:pt x="0" y="355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533344" flipH="1">
            <a:off x="2757103" y="1237267"/>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H="1">
            <a:off x="16276791" y="9485847"/>
            <a:ext cx="2464548" cy="296773"/>
          </a:xfrm>
          <a:custGeom>
            <a:avLst/>
            <a:gdLst/>
            <a:ahLst/>
            <a:cxnLst/>
            <a:rect l="l" t="t" r="r" b="b"/>
            <a:pathLst>
              <a:path w="2464548" h="296773">
                <a:moveTo>
                  <a:pt x="2464548" y="0"/>
                </a:moveTo>
                <a:lnTo>
                  <a:pt x="0" y="0"/>
                </a:lnTo>
                <a:lnTo>
                  <a:pt x="0" y="296773"/>
                </a:lnTo>
                <a:lnTo>
                  <a:pt x="2464548" y="296773"/>
                </a:lnTo>
                <a:lnTo>
                  <a:pt x="246454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625214" y="503327"/>
            <a:ext cx="2464548" cy="296773"/>
          </a:xfrm>
          <a:custGeom>
            <a:avLst/>
            <a:gdLst/>
            <a:ahLst/>
            <a:cxnLst/>
            <a:rect l="l" t="t" r="r" b="b"/>
            <a:pathLst>
              <a:path w="2464548" h="296773">
                <a:moveTo>
                  <a:pt x="0" y="0"/>
                </a:moveTo>
                <a:lnTo>
                  <a:pt x="2464548" y="0"/>
                </a:lnTo>
                <a:lnTo>
                  <a:pt x="2464548" y="296773"/>
                </a:lnTo>
                <a:lnTo>
                  <a:pt x="0" y="2967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2957662">
            <a:off x="16272689" y="6563175"/>
            <a:ext cx="853550" cy="998304"/>
          </a:xfrm>
          <a:custGeom>
            <a:avLst/>
            <a:gdLst/>
            <a:ahLst/>
            <a:cxnLst/>
            <a:rect l="l" t="t" r="r" b="b"/>
            <a:pathLst>
              <a:path w="853550" h="998304">
                <a:moveTo>
                  <a:pt x="0" y="0"/>
                </a:moveTo>
                <a:lnTo>
                  <a:pt x="853550" y="0"/>
                </a:lnTo>
                <a:lnTo>
                  <a:pt x="853550" y="998304"/>
                </a:lnTo>
                <a:lnTo>
                  <a:pt x="0" y="9983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4427428">
            <a:off x="629059" y="4257866"/>
            <a:ext cx="785850" cy="794791"/>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5252902" y="805689"/>
            <a:ext cx="8875940" cy="8976931"/>
          </a:xfrm>
          <a:custGeom>
            <a:avLst/>
            <a:gdLst/>
            <a:ahLst/>
            <a:cxnLst/>
            <a:rect l="l" t="t" r="r" b="b"/>
            <a:pathLst>
              <a:path w="8875940" h="8976931">
                <a:moveTo>
                  <a:pt x="0" y="0"/>
                </a:moveTo>
                <a:lnTo>
                  <a:pt x="8875941" y="0"/>
                </a:lnTo>
                <a:lnTo>
                  <a:pt x="8875941" y="8976931"/>
                </a:lnTo>
                <a:lnTo>
                  <a:pt x="0" y="89769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8923150" y="4822350"/>
            <a:ext cx="2125001" cy="931544"/>
          </a:xfrm>
          <a:prstGeom prst="rect">
            <a:avLst/>
          </a:prstGeom>
        </p:spPr>
        <p:txBody>
          <a:bodyPr lIns="0" tIns="0" rIns="0" bIns="0" rtlCol="0" anchor="t">
            <a:spAutoFit/>
          </a:bodyPr>
          <a:lstStyle/>
          <a:p>
            <a:pPr algn="ctr">
              <a:lnSpc>
                <a:spcPts val="3780"/>
              </a:lnSpc>
            </a:pPr>
            <a:r>
              <a:rPr lang="en-US" sz="2700">
                <a:solidFill>
                  <a:srgbClr val="000000"/>
                </a:solidFill>
                <a:latin typeface="Nunito Bold"/>
              </a:rPr>
              <a:t>Sumber data </a:t>
            </a:r>
          </a:p>
          <a:p>
            <a:pPr algn="ctr">
              <a:lnSpc>
                <a:spcPts val="3780"/>
              </a:lnSpc>
              <a:spcBef>
                <a:spcPct val="0"/>
              </a:spcBef>
            </a:pPr>
            <a:r>
              <a:rPr lang="en-US" sz="2700">
                <a:solidFill>
                  <a:srgbClr val="000000"/>
                </a:solidFill>
                <a:latin typeface="Nunito Bold"/>
              </a:rPr>
              <a:t>lainnya</a:t>
            </a:r>
          </a:p>
        </p:txBody>
      </p:sp>
      <p:sp>
        <p:nvSpPr>
          <p:cNvPr id="11" name="TextBox 11"/>
          <p:cNvSpPr txBox="1"/>
          <p:nvPr/>
        </p:nvSpPr>
        <p:spPr>
          <a:xfrm>
            <a:off x="5726366" y="2695814"/>
            <a:ext cx="2338255" cy="861694"/>
          </a:xfrm>
          <a:prstGeom prst="rect">
            <a:avLst/>
          </a:prstGeom>
        </p:spPr>
        <p:txBody>
          <a:bodyPr lIns="0" tIns="0" rIns="0" bIns="0" rtlCol="0" anchor="t">
            <a:spAutoFit/>
          </a:bodyPr>
          <a:lstStyle/>
          <a:p>
            <a:pPr algn="ctr">
              <a:lnSpc>
                <a:spcPts val="2380"/>
              </a:lnSpc>
            </a:pPr>
            <a:r>
              <a:rPr lang="en-US" sz="1700">
                <a:solidFill>
                  <a:srgbClr val="000000"/>
                </a:solidFill>
                <a:latin typeface="Nunito Bold"/>
              </a:rPr>
              <a:t>Catatan medis dan </a:t>
            </a:r>
          </a:p>
          <a:p>
            <a:pPr algn="ctr">
              <a:lnSpc>
                <a:spcPts val="2380"/>
              </a:lnSpc>
            </a:pPr>
            <a:r>
              <a:rPr lang="en-US" sz="1700">
                <a:solidFill>
                  <a:srgbClr val="000000"/>
                </a:solidFill>
                <a:latin typeface="Nunito Bold"/>
              </a:rPr>
              <a:t>anggota tim kesehatan </a:t>
            </a:r>
          </a:p>
          <a:p>
            <a:pPr algn="ctr">
              <a:lnSpc>
                <a:spcPts val="2380"/>
              </a:lnSpc>
              <a:spcBef>
                <a:spcPct val="0"/>
              </a:spcBef>
            </a:pPr>
            <a:r>
              <a:rPr lang="en-US" sz="1700">
                <a:solidFill>
                  <a:srgbClr val="000000"/>
                </a:solidFill>
                <a:latin typeface="Nunito Bold"/>
              </a:rPr>
              <a:t>lainnya</a:t>
            </a:r>
          </a:p>
        </p:txBody>
      </p:sp>
      <p:sp>
        <p:nvSpPr>
          <p:cNvPr id="12" name="TextBox 12"/>
          <p:cNvSpPr txBox="1"/>
          <p:nvPr/>
        </p:nvSpPr>
        <p:spPr>
          <a:xfrm>
            <a:off x="8770519" y="1309529"/>
            <a:ext cx="1840706" cy="297179"/>
          </a:xfrm>
          <a:prstGeom prst="rect">
            <a:avLst/>
          </a:prstGeom>
        </p:spPr>
        <p:txBody>
          <a:bodyPr lIns="0" tIns="0" rIns="0" bIns="0" rtlCol="0" anchor="t">
            <a:spAutoFit/>
          </a:bodyPr>
          <a:lstStyle/>
          <a:p>
            <a:pPr algn="ctr">
              <a:lnSpc>
                <a:spcPts val="2520"/>
              </a:lnSpc>
              <a:spcBef>
                <a:spcPct val="0"/>
              </a:spcBef>
            </a:pPr>
            <a:r>
              <a:rPr lang="en-US" sz="1800">
                <a:solidFill>
                  <a:srgbClr val="000000"/>
                </a:solidFill>
                <a:latin typeface="Nunito Bold"/>
              </a:rPr>
              <a:t>Riwayat Penyakit</a:t>
            </a:r>
          </a:p>
        </p:txBody>
      </p:sp>
      <p:sp>
        <p:nvSpPr>
          <p:cNvPr id="13" name="TextBox 13"/>
          <p:cNvSpPr txBox="1"/>
          <p:nvPr/>
        </p:nvSpPr>
        <p:spPr>
          <a:xfrm>
            <a:off x="12072662" y="2947274"/>
            <a:ext cx="1215694" cy="339724"/>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Nunito Bold"/>
              </a:rPr>
              <a:t>Konsultasi</a:t>
            </a:r>
          </a:p>
        </p:txBody>
      </p:sp>
      <p:sp>
        <p:nvSpPr>
          <p:cNvPr id="14" name="TextBox 14"/>
          <p:cNvSpPr txBox="1"/>
          <p:nvPr/>
        </p:nvSpPr>
        <p:spPr>
          <a:xfrm>
            <a:off x="11894466" y="7024227"/>
            <a:ext cx="1572088" cy="692149"/>
          </a:xfrm>
          <a:prstGeom prst="rect">
            <a:avLst/>
          </a:prstGeom>
        </p:spPr>
        <p:txBody>
          <a:bodyPr lIns="0" tIns="0" rIns="0" bIns="0" rtlCol="0" anchor="t">
            <a:spAutoFit/>
          </a:bodyPr>
          <a:lstStyle/>
          <a:p>
            <a:pPr algn="ctr">
              <a:lnSpc>
                <a:spcPts val="2800"/>
              </a:lnSpc>
            </a:pPr>
            <a:r>
              <a:rPr lang="en-US" sz="2000">
                <a:solidFill>
                  <a:srgbClr val="000000"/>
                </a:solidFill>
                <a:latin typeface="Nunito Bold"/>
              </a:rPr>
              <a:t>Pemeriksaan </a:t>
            </a:r>
          </a:p>
          <a:p>
            <a:pPr algn="ctr">
              <a:lnSpc>
                <a:spcPts val="2800"/>
              </a:lnSpc>
              <a:spcBef>
                <a:spcPct val="0"/>
              </a:spcBef>
            </a:pPr>
            <a:r>
              <a:rPr lang="en-US" sz="2000">
                <a:solidFill>
                  <a:srgbClr val="000000"/>
                </a:solidFill>
                <a:latin typeface="Nunito Bold"/>
              </a:rPr>
              <a:t>Diagnostik</a:t>
            </a:r>
          </a:p>
        </p:txBody>
      </p:sp>
      <p:sp>
        <p:nvSpPr>
          <p:cNvPr id="15" name="TextBox 15"/>
          <p:cNvSpPr txBox="1"/>
          <p:nvPr/>
        </p:nvSpPr>
        <p:spPr>
          <a:xfrm>
            <a:off x="8672293" y="8768811"/>
            <a:ext cx="2161183" cy="372744"/>
          </a:xfrm>
          <a:prstGeom prst="rect">
            <a:avLst/>
          </a:prstGeom>
        </p:spPr>
        <p:txBody>
          <a:bodyPr lIns="0" tIns="0" rIns="0" bIns="0" rtlCol="0" anchor="t">
            <a:spAutoFit/>
          </a:bodyPr>
          <a:lstStyle/>
          <a:p>
            <a:pPr algn="ctr">
              <a:lnSpc>
                <a:spcPts val="3080"/>
              </a:lnSpc>
              <a:spcBef>
                <a:spcPct val="0"/>
              </a:spcBef>
            </a:pPr>
            <a:r>
              <a:rPr lang="en-US" sz="2200">
                <a:solidFill>
                  <a:srgbClr val="000000"/>
                </a:solidFill>
                <a:latin typeface="Nunito Bold"/>
              </a:rPr>
              <a:t>Perawat Lainnya</a:t>
            </a:r>
          </a:p>
        </p:txBody>
      </p:sp>
      <p:sp>
        <p:nvSpPr>
          <p:cNvPr id="16" name="TextBox 16"/>
          <p:cNvSpPr txBox="1"/>
          <p:nvPr/>
        </p:nvSpPr>
        <p:spPr>
          <a:xfrm>
            <a:off x="5838864" y="6993112"/>
            <a:ext cx="1818481" cy="396239"/>
          </a:xfrm>
          <a:prstGeom prst="rect">
            <a:avLst/>
          </a:prstGeom>
        </p:spPr>
        <p:txBody>
          <a:bodyPr lIns="0" tIns="0" rIns="0" bIns="0" rtlCol="0" anchor="t">
            <a:spAutoFit/>
          </a:bodyPr>
          <a:lstStyle/>
          <a:p>
            <a:pPr algn="ctr">
              <a:lnSpc>
                <a:spcPts val="3360"/>
              </a:lnSpc>
              <a:spcBef>
                <a:spcPct val="0"/>
              </a:spcBef>
            </a:pPr>
            <a:r>
              <a:rPr lang="en-US" sz="2400">
                <a:solidFill>
                  <a:srgbClr val="000000"/>
                </a:solidFill>
                <a:latin typeface="Nunito Bold"/>
              </a:rPr>
              <a:t>Kepustakaan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1980</Words>
  <Application>Microsoft Office PowerPoint</Application>
  <PresentationFormat>Custom</PresentationFormat>
  <Paragraphs>188</Paragraphs>
  <Slides>47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Calibri</vt:lpstr>
      <vt:lpstr>Blueberry</vt:lpstr>
      <vt:lpstr>Nunito</vt:lpstr>
      <vt:lpstr>Nunito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Yellow Playful About Me Presentation</dc:title>
  <cp:lastModifiedBy>MARIA UTAMI</cp:lastModifiedBy>
  <cp:revision>1</cp:revision>
  <dcterms:created xsi:type="dcterms:W3CDTF">2006-08-16T00:00:00Z</dcterms:created>
  <dcterms:modified xsi:type="dcterms:W3CDTF">2024-02-20T02:23:00Z</dcterms:modified>
  <dc:identifier>DAF80bibehQ</dc:identifier>
</cp:coreProperties>
</file>