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Glacial Indifference Bold" charset="1" panose="00000800000000000000"/>
      <p:regular r:id="rId28"/>
    </p:embeddedFont>
    <p:embeddedFont>
      <p:font typeface="Glacial Indifference" charset="1" panose="00000000000000000000"/>
      <p:regular r:id="rId29"/>
    </p:embeddedFont>
    <p:embeddedFont>
      <p:font typeface="Canva Sans Bold" charset="1" panose="020B0803030501040103"/>
      <p:regular r:id="rId30"/>
    </p:embeddedFont>
    <p:embeddedFont>
      <p:font typeface="Open Sans" charset="1" panose="020B0606030504020204"/>
      <p:regular r:id="rId31"/>
    </p:embeddedFont>
    <p:embeddedFont>
      <p:font typeface="Open Sans Bold" charset="1" panose="020B0806030504020204"/>
      <p:regular r:id="rId32"/>
    </p:embeddedFont>
    <p:embeddedFont>
      <p:font typeface="Canva Sans" charset="1" panose="020B0503030501040103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63.pn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png" Type="http://schemas.openxmlformats.org/officeDocument/2006/relationships/image"/><Relationship Id="rId12" Target="../media/image70.png" Type="http://schemas.openxmlformats.org/officeDocument/2006/relationships/image"/><Relationship Id="rId13" Target="../media/image71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63.pn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76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svg" Type="http://schemas.openxmlformats.org/officeDocument/2006/relationships/image"/><Relationship Id="rId12" Target="../media/image84.png" Type="http://schemas.openxmlformats.org/officeDocument/2006/relationships/image"/><Relationship Id="rId2" Target="../media/image3.png" Type="http://schemas.openxmlformats.org/officeDocument/2006/relationships/image"/><Relationship Id="rId3" Target="../media/image77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78.png" Type="http://schemas.openxmlformats.org/officeDocument/2006/relationships/image"/><Relationship Id="rId7" Target="../media/image79.pn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3.png" Type="http://schemas.openxmlformats.org/officeDocument/2006/relationships/image"/><Relationship Id="rId2" Target="../media/image85.png" Type="http://schemas.openxmlformats.org/officeDocument/2006/relationships/image"/><Relationship Id="rId3" Target="../media/image86.svg" Type="http://schemas.openxmlformats.org/officeDocument/2006/relationships/image"/><Relationship Id="rId4" Target="../media/image87.png" Type="http://schemas.openxmlformats.org/officeDocument/2006/relationships/image"/><Relationship Id="rId5" Target="../media/image88.svg" Type="http://schemas.openxmlformats.org/officeDocument/2006/relationships/image"/><Relationship Id="rId6" Target="../media/image89.png" Type="http://schemas.openxmlformats.org/officeDocument/2006/relationships/image"/><Relationship Id="rId7" Target="../media/image90.svg" Type="http://schemas.openxmlformats.org/officeDocument/2006/relationships/image"/><Relationship Id="rId8" Target="../media/image91.png" Type="http://schemas.openxmlformats.org/officeDocument/2006/relationships/image"/><Relationship Id="rId9" Target="../media/image9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4.png" Type="http://schemas.openxmlformats.org/officeDocument/2006/relationships/image"/><Relationship Id="rId5" Target="../media/image95.sv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Relationship Id="rId8" Target="../media/image98.png" Type="http://schemas.openxmlformats.org/officeDocument/2006/relationships/image"/><Relationship Id="rId9" Target="../media/image99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4.png" Type="http://schemas.openxmlformats.org/officeDocument/2006/relationships/image"/><Relationship Id="rId5" Target="../media/image95.sv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Relationship Id="rId8" Target="../media/image98.png" Type="http://schemas.openxmlformats.org/officeDocument/2006/relationships/image"/><Relationship Id="rId9" Target="../media/image99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2.png" Type="http://schemas.openxmlformats.org/officeDocument/2006/relationships/image"/><Relationship Id="rId13" Target="../media/image103.pn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png" Type="http://schemas.openxmlformats.org/officeDocument/2006/relationships/image"/><Relationship Id="rId11" Target="../media/image105.pn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pn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7.png" Type="http://schemas.openxmlformats.org/officeDocument/2006/relationships/image"/><Relationship Id="rId3" Target="../media/image108.svg" Type="http://schemas.openxmlformats.org/officeDocument/2006/relationships/image"/><Relationship Id="rId4" Target="../media/image109.png" Type="http://schemas.openxmlformats.org/officeDocument/2006/relationships/image"/><Relationship Id="rId5" Target="../media/image110.sv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gi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svg" Type="http://schemas.openxmlformats.org/officeDocument/2006/relationships/image"/><Relationship Id="rId16" Target="../media/image17.png" Type="http://schemas.openxmlformats.org/officeDocument/2006/relationships/image"/><Relationship Id="rId17" Target="../media/image18.svg" Type="http://schemas.openxmlformats.org/officeDocument/2006/relationships/image"/><Relationship Id="rId18" Target="../media/image61.png" Type="http://schemas.openxmlformats.org/officeDocument/2006/relationships/image"/><Relationship Id="rId19" Target="../media/image62.svg" Type="http://schemas.openxmlformats.org/officeDocument/2006/relationships/image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svg" Type="http://schemas.openxmlformats.org/officeDocument/2006/relationships/image"/><Relationship Id="rId16" Target="../media/image17.png" Type="http://schemas.openxmlformats.org/officeDocument/2006/relationships/image"/><Relationship Id="rId17" Target="../media/image18.svg" Type="http://schemas.openxmlformats.org/officeDocument/2006/relationships/image"/><Relationship Id="rId18" Target="../media/image61.png" Type="http://schemas.openxmlformats.org/officeDocument/2006/relationships/image"/><Relationship Id="rId19" Target="../media/image62.svg" Type="http://schemas.openxmlformats.org/officeDocument/2006/relationships/image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83514" y="2901658"/>
            <a:ext cx="1327633" cy="1327633"/>
          </a:xfrm>
          <a:custGeom>
            <a:avLst/>
            <a:gdLst/>
            <a:ahLst/>
            <a:cxnLst/>
            <a:rect r="r" b="b" t="t" l="l"/>
            <a:pathLst>
              <a:path h="1327633" w="1327633">
                <a:moveTo>
                  <a:pt x="0" y="0"/>
                </a:moveTo>
                <a:lnTo>
                  <a:pt x="1327633" y="0"/>
                </a:lnTo>
                <a:lnTo>
                  <a:pt x="1327633" y="1327633"/>
                </a:lnTo>
                <a:lnTo>
                  <a:pt x="0" y="132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47072" y="-2408128"/>
            <a:ext cx="5973602" cy="5973602"/>
          </a:xfrm>
          <a:custGeom>
            <a:avLst/>
            <a:gdLst/>
            <a:ahLst/>
            <a:cxnLst/>
            <a:rect r="r" b="b" t="t" l="l"/>
            <a:pathLst>
              <a:path h="5973602" w="5973602">
                <a:moveTo>
                  <a:pt x="0" y="0"/>
                </a:moveTo>
                <a:lnTo>
                  <a:pt x="5973602" y="0"/>
                </a:lnTo>
                <a:lnTo>
                  <a:pt x="5973602" y="5973602"/>
                </a:lnTo>
                <a:lnTo>
                  <a:pt x="0" y="597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351247" y="4400741"/>
            <a:ext cx="803180" cy="742759"/>
            <a:chOff x="0" y="0"/>
            <a:chExt cx="211537" cy="19562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1537" cy="195624"/>
            </a:xfrm>
            <a:custGeom>
              <a:avLst/>
              <a:gdLst/>
              <a:ahLst/>
              <a:cxnLst/>
              <a:rect r="r" b="b" t="t" l="l"/>
              <a:pathLst>
                <a:path h="195624" w="211537">
                  <a:moveTo>
                    <a:pt x="0" y="0"/>
                  </a:moveTo>
                  <a:lnTo>
                    <a:pt x="211537" y="0"/>
                  </a:lnTo>
                  <a:lnTo>
                    <a:pt x="211537" y="195624"/>
                  </a:lnTo>
                  <a:lnTo>
                    <a:pt x="0" y="195624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11537" cy="233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619741" cy="2934068"/>
            <a:chOff x="0" y="0"/>
            <a:chExt cx="163224" cy="77275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3224" cy="772759"/>
            </a:xfrm>
            <a:custGeom>
              <a:avLst/>
              <a:gdLst/>
              <a:ahLst/>
              <a:cxnLst/>
              <a:rect r="r" b="b" t="t" l="l"/>
              <a:pathLst>
                <a:path h="772759" w="163224">
                  <a:moveTo>
                    <a:pt x="0" y="0"/>
                  </a:moveTo>
                  <a:lnTo>
                    <a:pt x="163224" y="0"/>
                  </a:lnTo>
                  <a:lnTo>
                    <a:pt x="163224" y="772759"/>
                  </a:lnTo>
                  <a:lnTo>
                    <a:pt x="0" y="772759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63224" cy="810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0" y="2933707"/>
            <a:ext cx="619741" cy="1004046"/>
            <a:chOff x="0" y="0"/>
            <a:chExt cx="163224" cy="2644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3224" cy="264440"/>
            </a:xfrm>
            <a:custGeom>
              <a:avLst/>
              <a:gdLst/>
              <a:ahLst/>
              <a:cxnLst/>
              <a:rect r="r" b="b" t="t" l="l"/>
              <a:pathLst>
                <a:path h="264440" w="163224">
                  <a:moveTo>
                    <a:pt x="0" y="0"/>
                  </a:moveTo>
                  <a:lnTo>
                    <a:pt x="163224" y="0"/>
                  </a:lnTo>
                  <a:lnTo>
                    <a:pt x="163224" y="264440"/>
                  </a:lnTo>
                  <a:lnTo>
                    <a:pt x="0" y="26444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63224" cy="3025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0" y="6668606"/>
            <a:ext cx="12939515" cy="3618394"/>
            <a:chOff x="0" y="0"/>
            <a:chExt cx="3407938" cy="9529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07938" cy="952993"/>
            </a:xfrm>
            <a:custGeom>
              <a:avLst/>
              <a:gdLst/>
              <a:ahLst/>
              <a:cxnLst/>
              <a:rect r="r" b="b" t="t" l="l"/>
              <a:pathLst>
                <a:path h="952993" w="3407938">
                  <a:moveTo>
                    <a:pt x="0" y="0"/>
                  </a:moveTo>
                  <a:lnTo>
                    <a:pt x="3407938" y="0"/>
                  </a:lnTo>
                  <a:lnTo>
                    <a:pt x="3407938" y="952993"/>
                  </a:lnTo>
                  <a:lnTo>
                    <a:pt x="0" y="952993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407938" cy="9910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967885" y="7117855"/>
            <a:ext cx="143103" cy="2691310"/>
            <a:chOff x="0" y="0"/>
            <a:chExt cx="37690" cy="70882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690" cy="708822"/>
            </a:xfrm>
            <a:custGeom>
              <a:avLst/>
              <a:gdLst/>
              <a:ahLst/>
              <a:cxnLst/>
              <a:rect r="r" b="b" t="t" l="l"/>
              <a:pathLst>
                <a:path h="708822" w="37690">
                  <a:moveTo>
                    <a:pt x="0" y="0"/>
                  </a:moveTo>
                  <a:lnTo>
                    <a:pt x="37690" y="0"/>
                  </a:lnTo>
                  <a:lnTo>
                    <a:pt x="37690" y="708822"/>
                  </a:lnTo>
                  <a:lnTo>
                    <a:pt x="0" y="708822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690" cy="7469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642612" y="37705"/>
            <a:ext cx="1468376" cy="1429329"/>
          </a:xfrm>
          <a:custGeom>
            <a:avLst/>
            <a:gdLst/>
            <a:ahLst/>
            <a:cxnLst/>
            <a:rect r="r" b="b" t="t" l="l"/>
            <a:pathLst>
              <a:path h="1429329" w="1468376">
                <a:moveTo>
                  <a:pt x="0" y="0"/>
                </a:moveTo>
                <a:lnTo>
                  <a:pt x="1468376" y="0"/>
                </a:lnTo>
                <a:lnTo>
                  <a:pt x="1468376" y="1429329"/>
                </a:lnTo>
                <a:lnTo>
                  <a:pt x="0" y="1429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365" r="0" b="-1365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957285" y="2577021"/>
            <a:ext cx="12927906" cy="23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05"/>
              </a:lnSpc>
            </a:pPr>
            <a:r>
              <a:rPr lang="en-US" sz="7801">
                <a:solidFill>
                  <a:srgbClr val="000000"/>
                </a:solidFill>
                <a:latin typeface="Glacial Indifference Bold"/>
              </a:rPr>
              <a:t>MANAJEMEN RISIKO PASIEN JATUH DI RUMAH SAKIT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676921" y="7897413"/>
            <a:ext cx="734337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Glacial Indifference"/>
              </a:rPr>
              <a:t>PROGRAM STUDI D3 KEPERAWATAN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676921" y="7078451"/>
            <a:ext cx="8009620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Glacial Indifference Bold"/>
              </a:rPr>
              <a:t>Maria Putri Sari Utami, M.Kep.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676921" y="8548500"/>
            <a:ext cx="800962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Glacial Indifference Bold"/>
              </a:rPr>
              <a:t>STIKES NOTOKUSUMO YOGYAKARTA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676921" y="9191625"/>
            <a:ext cx="14556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Glacial Indifference Bold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7032" y="8227689"/>
            <a:ext cx="3304243" cy="3304243"/>
          </a:xfrm>
          <a:custGeom>
            <a:avLst/>
            <a:gdLst/>
            <a:ahLst/>
            <a:cxnLst/>
            <a:rect r="r" b="b" t="t" l="l"/>
            <a:pathLst>
              <a:path h="3304243" w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57121" y="6106625"/>
            <a:ext cx="3380275" cy="3380275"/>
          </a:xfrm>
          <a:custGeom>
            <a:avLst/>
            <a:gdLst/>
            <a:ahLst/>
            <a:cxnLst/>
            <a:rect r="r" b="b" t="t" l="l"/>
            <a:pathLst>
              <a:path h="3380275" w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true" rot="0">
            <a:off x="14380637" y="-611753"/>
            <a:ext cx="4271475" cy="3459895"/>
          </a:xfrm>
          <a:custGeom>
            <a:avLst/>
            <a:gdLst/>
            <a:ahLst/>
            <a:cxnLst/>
            <a:rect r="r" b="b" t="t" l="l"/>
            <a:pathLst>
              <a:path h="3459895" w="427147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09</a:t>
            </a:r>
          </a:p>
        </p:txBody>
      </p:sp>
      <p:sp>
        <p:nvSpPr>
          <p:cNvPr name="AutoShape 12" id="12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6368649" y="2629502"/>
            <a:ext cx="1150521" cy="1006706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30241" y="251125"/>
            <a:ext cx="8102069" cy="4051034"/>
          </a:xfrm>
          <a:custGeom>
            <a:avLst/>
            <a:gdLst/>
            <a:ahLst/>
            <a:cxnLst/>
            <a:rect r="r" b="b" t="t" l="l"/>
            <a:pathLst>
              <a:path h="4051034" w="8102069">
                <a:moveTo>
                  <a:pt x="0" y="0"/>
                </a:moveTo>
                <a:lnTo>
                  <a:pt x="8102069" y="0"/>
                </a:lnTo>
                <a:lnTo>
                  <a:pt x="8102069" y="4051034"/>
                </a:lnTo>
                <a:lnTo>
                  <a:pt x="0" y="405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33017" y="5090918"/>
            <a:ext cx="9300074" cy="3136771"/>
          </a:xfrm>
          <a:custGeom>
            <a:avLst/>
            <a:gdLst/>
            <a:ahLst/>
            <a:cxnLst/>
            <a:rect r="r" b="b" t="t" l="l"/>
            <a:pathLst>
              <a:path h="3136771" w="9300074">
                <a:moveTo>
                  <a:pt x="0" y="0"/>
                </a:moveTo>
                <a:lnTo>
                  <a:pt x="9300074" y="0"/>
                </a:lnTo>
                <a:lnTo>
                  <a:pt x="9300074" y="3136771"/>
                </a:lnTo>
                <a:lnTo>
                  <a:pt x="0" y="3136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208000" y="2848142"/>
            <a:ext cx="9311170" cy="2488162"/>
          </a:xfrm>
          <a:custGeom>
            <a:avLst/>
            <a:gdLst/>
            <a:ahLst/>
            <a:cxnLst/>
            <a:rect r="r" b="b" t="t" l="l"/>
            <a:pathLst>
              <a:path h="2488162" w="9311170">
                <a:moveTo>
                  <a:pt x="0" y="0"/>
                </a:moveTo>
                <a:lnTo>
                  <a:pt x="9311170" y="0"/>
                </a:lnTo>
                <a:lnTo>
                  <a:pt x="9311170" y="2488162"/>
                </a:lnTo>
                <a:lnTo>
                  <a:pt x="0" y="24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863585" y="7047938"/>
            <a:ext cx="2809930" cy="3025497"/>
          </a:xfrm>
          <a:custGeom>
            <a:avLst/>
            <a:gdLst/>
            <a:ahLst/>
            <a:cxnLst/>
            <a:rect r="r" b="b" t="t" l="l"/>
            <a:pathLst>
              <a:path h="3025497" w="2809930">
                <a:moveTo>
                  <a:pt x="0" y="0"/>
                </a:moveTo>
                <a:lnTo>
                  <a:pt x="2809930" y="0"/>
                </a:lnTo>
                <a:lnTo>
                  <a:pt x="2809930" y="3025497"/>
                </a:lnTo>
                <a:lnTo>
                  <a:pt x="0" y="3025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697376" y="1552742"/>
            <a:ext cx="8866624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Glacial Indifference Bold"/>
              </a:rPr>
              <a:t>Hasil Penelitian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7032" y="8227689"/>
            <a:ext cx="3304243" cy="3304243"/>
          </a:xfrm>
          <a:custGeom>
            <a:avLst/>
            <a:gdLst/>
            <a:ahLst/>
            <a:cxnLst/>
            <a:rect r="r" b="b" t="t" l="l"/>
            <a:pathLst>
              <a:path h="3304243" w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57121" y="6106625"/>
            <a:ext cx="3380275" cy="3380275"/>
          </a:xfrm>
          <a:custGeom>
            <a:avLst/>
            <a:gdLst/>
            <a:ahLst/>
            <a:cxnLst/>
            <a:rect r="r" b="b" t="t" l="l"/>
            <a:pathLst>
              <a:path h="3380275" w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true" rot="0">
            <a:off x="14380637" y="-611753"/>
            <a:ext cx="4271475" cy="3459895"/>
          </a:xfrm>
          <a:custGeom>
            <a:avLst/>
            <a:gdLst/>
            <a:ahLst/>
            <a:cxnLst/>
            <a:rect r="r" b="b" t="t" l="l"/>
            <a:pathLst>
              <a:path h="3459895" w="427147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09</a:t>
            </a:r>
          </a:p>
        </p:txBody>
      </p:sp>
      <p:sp>
        <p:nvSpPr>
          <p:cNvPr name="AutoShape 12" id="12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6368649" y="2629502"/>
            <a:ext cx="1150521" cy="1006706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30241" y="251125"/>
            <a:ext cx="8102069" cy="4051034"/>
          </a:xfrm>
          <a:custGeom>
            <a:avLst/>
            <a:gdLst/>
            <a:ahLst/>
            <a:cxnLst/>
            <a:rect r="r" b="b" t="t" l="l"/>
            <a:pathLst>
              <a:path h="4051034" w="8102069">
                <a:moveTo>
                  <a:pt x="0" y="0"/>
                </a:moveTo>
                <a:lnTo>
                  <a:pt x="8102069" y="0"/>
                </a:lnTo>
                <a:lnTo>
                  <a:pt x="8102069" y="4051034"/>
                </a:lnTo>
                <a:lnTo>
                  <a:pt x="0" y="405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01057" y="4713386"/>
            <a:ext cx="8742943" cy="2312948"/>
          </a:xfrm>
          <a:custGeom>
            <a:avLst/>
            <a:gdLst/>
            <a:ahLst/>
            <a:cxnLst/>
            <a:rect r="r" b="b" t="t" l="l"/>
            <a:pathLst>
              <a:path h="2312948" w="8742943">
                <a:moveTo>
                  <a:pt x="0" y="0"/>
                </a:moveTo>
                <a:lnTo>
                  <a:pt x="8742943" y="0"/>
                </a:lnTo>
                <a:lnTo>
                  <a:pt x="8742943" y="2312947"/>
                </a:lnTo>
                <a:lnTo>
                  <a:pt x="0" y="23129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426306" y="2848142"/>
            <a:ext cx="7648346" cy="2057032"/>
          </a:xfrm>
          <a:custGeom>
            <a:avLst/>
            <a:gdLst/>
            <a:ahLst/>
            <a:cxnLst/>
            <a:rect r="r" b="b" t="t" l="l"/>
            <a:pathLst>
              <a:path h="2057032" w="7648346">
                <a:moveTo>
                  <a:pt x="0" y="0"/>
                </a:moveTo>
                <a:lnTo>
                  <a:pt x="7648347" y="0"/>
                </a:lnTo>
                <a:lnTo>
                  <a:pt x="7648347" y="2057032"/>
                </a:lnTo>
                <a:lnTo>
                  <a:pt x="0" y="205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328513" y="6837137"/>
            <a:ext cx="9235487" cy="2649763"/>
          </a:xfrm>
          <a:custGeom>
            <a:avLst/>
            <a:gdLst/>
            <a:ahLst/>
            <a:cxnLst/>
            <a:rect r="r" b="b" t="t" l="l"/>
            <a:pathLst>
              <a:path h="2649763" w="9235487">
                <a:moveTo>
                  <a:pt x="0" y="0"/>
                </a:moveTo>
                <a:lnTo>
                  <a:pt x="9235487" y="0"/>
                </a:lnTo>
                <a:lnTo>
                  <a:pt x="9235487" y="2649763"/>
                </a:lnTo>
                <a:lnTo>
                  <a:pt x="0" y="26497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915210" y="1705142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697376" y="1552742"/>
            <a:ext cx="8866624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Glacial Indifference Bold"/>
              </a:rPr>
              <a:t>Hasil Penelitian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3273" y="6860445"/>
            <a:ext cx="1084179" cy="1084179"/>
          </a:xfrm>
          <a:custGeom>
            <a:avLst/>
            <a:gdLst/>
            <a:ahLst/>
            <a:cxnLst/>
            <a:rect r="r" b="b" t="t" l="l"/>
            <a:pathLst>
              <a:path h="1084179" w="1084179">
                <a:moveTo>
                  <a:pt x="0" y="0"/>
                </a:moveTo>
                <a:lnTo>
                  <a:pt x="1084179" y="0"/>
                </a:lnTo>
                <a:lnTo>
                  <a:pt x="1084179" y="1084179"/>
                </a:lnTo>
                <a:lnTo>
                  <a:pt x="0" y="1084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458936"/>
            <a:ext cx="3878430" cy="3141528"/>
          </a:xfrm>
          <a:custGeom>
            <a:avLst/>
            <a:gdLst/>
            <a:ahLst/>
            <a:cxnLst/>
            <a:rect r="r" b="b" t="t" l="l"/>
            <a:pathLst>
              <a:path h="3141528" w="3878430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10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240901" y="3891844"/>
            <a:ext cx="3510691" cy="3510691"/>
          </a:xfrm>
          <a:custGeom>
            <a:avLst/>
            <a:gdLst/>
            <a:ahLst/>
            <a:cxnLst/>
            <a:rect r="r" b="b" t="t" l="l"/>
            <a:pathLst>
              <a:path h="3510691" w="3510691">
                <a:moveTo>
                  <a:pt x="0" y="0"/>
                </a:moveTo>
                <a:lnTo>
                  <a:pt x="3510691" y="0"/>
                </a:lnTo>
                <a:lnTo>
                  <a:pt x="3510691" y="3510691"/>
                </a:lnTo>
                <a:lnTo>
                  <a:pt x="0" y="3510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407088" y="-626487"/>
            <a:ext cx="3268995" cy="3445581"/>
          </a:xfrm>
          <a:custGeom>
            <a:avLst/>
            <a:gdLst/>
            <a:ahLst/>
            <a:cxnLst/>
            <a:rect r="r" b="b" t="t" l="l"/>
            <a:pathLst>
              <a:path h="3445581" w="3268995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066996" y="2441475"/>
            <a:ext cx="1089258" cy="1089258"/>
          </a:xfrm>
          <a:custGeom>
            <a:avLst/>
            <a:gdLst/>
            <a:ahLst/>
            <a:cxnLst/>
            <a:rect r="r" b="b" t="t" l="l"/>
            <a:pathLst>
              <a:path h="1089258" w="1089258">
                <a:moveTo>
                  <a:pt x="0" y="0"/>
                </a:moveTo>
                <a:lnTo>
                  <a:pt x="1089258" y="0"/>
                </a:lnTo>
                <a:lnTo>
                  <a:pt x="1089258" y="1089258"/>
                </a:lnTo>
                <a:lnTo>
                  <a:pt x="0" y="1089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40901" y="6314379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128326" y="808890"/>
            <a:ext cx="12649157" cy="8111272"/>
          </a:xfrm>
          <a:custGeom>
            <a:avLst/>
            <a:gdLst/>
            <a:ahLst/>
            <a:cxnLst/>
            <a:rect r="r" b="b" t="t" l="l"/>
            <a:pathLst>
              <a:path h="8111272" w="12649157">
                <a:moveTo>
                  <a:pt x="0" y="0"/>
                </a:moveTo>
                <a:lnTo>
                  <a:pt x="12649158" y="0"/>
                </a:lnTo>
                <a:lnTo>
                  <a:pt x="12649158" y="8111272"/>
                </a:lnTo>
                <a:lnTo>
                  <a:pt x="0" y="8111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3273" y="6860445"/>
            <a:ext cx="1084179" cy="1084179"/>
          </a:xfrm>
          <a:custGeom>
            <a:avLst/>
            <a:gdLst/>
            <a:ahLst/>
            <a:cxnLst/>
            <a:rect r="r" b="b" t="t" l="l"/>
            <a:pathLst>
              <a:path h="1084179" w="1084179">
                <a:moveTo>
                  <a:pt x="0" y="0"/>
                </a:moveTo>
                <a:lnTo>
                  <a:pt x="1084179" y="0"/>
                </a:lnTo>
                <a:lnTo>
                  <a:pt x="1084179" y="1084179"/>
                </a:lnTo>
                <a:lnTo>
                  <a:pt x="0" y="1084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458936"/>
            <a:ext cx="3878430" cy="3141528"/>
          </a:xfrm>
          <a:custGeom>
            <a:avLst/>
            <a:gdLst/>
            <a:ahLst/>
            <a:cxnLst/>
            <a:rect r="r" b="b" t="t" l="l"/>
            <a:pathLst>
              <a:path h="3141528" w="3878430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10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5407088" y="-626487"/>
            <a:ext cx="3268995" cy="3445581"/>
          </a:xfrm>
          <a:custGeom>
            <a:avLst/>
            <a:gdLst/>
            <a:ahLst/>
            <a:cxnLst/>
            <a:rect r="r" b="b" t="t" l="l"/>
            <a:pathLst>
              <a:path h="3445581" w="3268995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66996" y="2441475"/>
            <a:ext cx="1089258" cy="1089258"/>
          </a:xfrm>
          <a:custGeom>
            <a:avLst/>
            <a:gdLst/>
            <a:ahLst/>
            <a:cxnLst/>
            <a:rect r="r" b="b" t="t" l="l"/>
            <a:pathLst>
              <a:path h="1089258" w="1089258">
                <a:moveTo>
                  <a:pt x="0" y="0"/>
                </a:moveTo>
                <a:lnTo>
                  <a:pt x="1089258" y="0"/>
                </a:lnTo>
                <a:lnTo>
                  <a:pt x="1089258" y="1089258"/>
                </a:lnTo>
                <a:lnTo>
                  <a:pt x="0" y="1089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40901" y="6314379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40901" y="1514372"/>
            <a:ext cx="9725951" cy="927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nva Sans Bold"/>
              </a:rPr>
              <a:t>ASSESSMENT RISIKO JATUH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00771" y="3445008"/>
            <a:ext cx="16399399" cy="563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93143" indent="-496571" lvl="1">
              <a:lnSpc>
                <a:spcPts val="6440"/>
              </a:lnSpc>
              <a:buAutoNum type="arabicPeriod" startAt="1"/>
            </a:pPr>
            <a:r>
              <a:rPr lang="en-US" sz="4600">
                <a:solidFill>
                  <a:srgbClr val="000000"/>
                </a:solidFill>
                <a:latin typeface="Open Sans"/>
              </a:rPr>
              <a:t>Memonitor pasien sejak masuk</a:t>
            </a:r>
          </a:p>
          <a:p>
            <a:pPr algn="l" marL="993143" indent="-496571" lvl="1">
              <a:lnSpc>
                <a:spcPts val="6440"/>
              </a:lnSpc>
              <a:buAutoNum type="arabicPeriod" startAt="1"/>
            </a:pPr>
            <a:r>
              <a:rPr lang="en-US" sz="4600">
                <a:solidFill>
                  <a:srgbClr val="000000"/>
                </a:solidFill>
                <a:latin typeface="Open Sans"/>
              </a:rPr>
              <a:t>Memonitor dengan ketat pada pasien yang mempunyai risiko tinggi : memberikan tanda/ alert ( sesuai warna universal )</a:t>
            </a:r>
          </a:p>
          <a:p>
            <a:pPr algn="l" marL="993143" indent="-496571" lvl="1">
              <a:lnSpc>
                <a:spcPts val="6440"/>
              </a:lnSpc>
              <a:buAutoNum type="arabicPeriod" startAt="1"/>
            </a:pPr>
            <a:r>
              <a:rPr lang="en-US" sz="4600">
                <a:solidFill>
                  <a:srgbClr val="000000"/>
                </a:solidFill>
                <a:latin typeface="Open Sans"/>
              </a:rPr>
              <a:t>Libatkan pasien atau keluarga dalam upaya pencegahan risiko jatuh</a:t>
            </a:r>
          </a:p>
          <a:p>
            <a:pPr algn="l" marL="993143" indent="-496571" lvl="1">
              <a:lnSpc>
                <a:spcPts val="6440"/>
              </a:lnSpc>
              <a:buAutoNum type="arabicPeriod" startAt="1"/>
            </a:pPr>
            <a:r>
              <a:rPr lang="en-US" sz="4600">
                <a:solidFill>
                  <a:srgbClr val="000000"/>
                </a:solidFill>
                <a:latin typeface="Open Sans"/>
              </a:rPr>
              <a:t>Laporan peristiwa pasien jatuh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27940" y="-159038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11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6072216" y="2095786"/>
            <a:ext cx="1078817" cy="943965"/>
            <a:chOff x="0" y="0"/>
            <a:chExt cx="812800" cy="7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885340" y="3108053"/>
            <a:ext cx="695300" cy="608388"/>
            <a:chOff x="0" y="0"/>
            <a:chExt cx="812800" cy="711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338804" y="8877554"/>
            <a:ext cx="934267" cy="934267"/>
          </a:xfrm>
          <a:custGeom>
            <a:avLst/>
            <a:gdLst/>
            <a:ahLst/>
            <a:cxnLst/>
            <a:rect r="r" b="b" t="t" l="l"/>
            <a:pathLst>
              <a:path h="934267" w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38804" y="2423794"/>
            <a:ext cx="5871496" cy="7397897"/>
          </a:xfrm>
          <a:custGeom>
            <a:avLst/>
            <a:gdLst/>
            <a:ahLst/>
            <a:cxnLst/>
            <a:rect r="r" b="b" t="t" l="l"/>
            <a:pathLst>
              <a:path h="7397897" w="5871496">
                <a:moveTo>
                  <a:pt x="0" y="0"/>
                </a:moveTo>
                <a:lnTo>
                  <a:pt x="5871496" y="0"/>
                </a:lnTo>
                <a:lnTo>
                  <a:pt x="5871496" y="7397898"/>
                </a:lnTo>
                <a:lnTo>
                  <a:pt x="0" y="7397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893" b="-782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463777" y="2669803"/>
            <a:ext cx="5722614" cy="7403632"/>
          </a:xfrm>
          <a:custGeom>
            <a:avLst/>
            <a:gdLst/>
            <a:ahLst/>
            <a:cxnLst/>
            <a:rect r="r" b="b" t="t" l="l"/>
            <a:pathLst>
              <a:path h="7403632" w="5722614">
                <a:moveTo>
                  <a:pt x="0" y="0"/>
                </a:moveTo>
                <a:lnTo>
                  <a:pt x="5722614" y="0"/>
                </a:lnTo>
                <a:lnTo>
                  <a:pt x="5722614" y="7403632"/>
                </a:lnTo>
                <a:lnTo>
                  <a:pt x="0" y="7403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831484" y="612403"/>
            <a:ext cx="2240733" cy="2057400"/>
          </a:xfrm>
          <a:custGeom>
            <a:avLst/>
            <a:gdLst/>
            <a:ahLst/>
            <a:cxnLst/>
            <a:rect r="r" b="b" t="t" l="l"/>
            <a:pathLst>
              <a:path h="2057400" w="2240733">
                <a:moveTo>
                  <a:pt x="0" y="0"/>
                </a:moveTo>
                <a:lnTo>
                  <a:pt x="2240732" y="0"/>
                </a:lnTo>
                <a:lnTo>
                  <a:pt x="22407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715127" y="7133154"/>
            <a:ext cx="3162047" cy="3047063"/>
          </a:xfrm>
          <a:custGeom>
            <a:avLst/>
            <a:gdLst/>
            <a:ahLst/>
            <a:cxnLst/>
            <a:rect r="r" b="b" t="t" l="l"/>
            <a:pathLst>
              <a:path h="3047063" w="3162047">
                <a:moveTo>
                  <a:pt x="0" y="0"/>
                </a:moveTo>
                <a:lnTo>
                  <a:pt x="3162046" y="0"/>
                </a:lnTo>
                <a:lnTo>
                  <a:pt x="3162046" y="3047063"/>
                </a:lnTo>
                <a:lnTo>
                  <a:pt x="0" y="3047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280404" y="6917484"/>
            <a:ext cx="3300236" cy="2904208"/>
          </a:xfrm>
          <a:custGeom>
            <a:avLst/>
            <a:gdLst/>
            <a:ahLst/>
            <a:cxnLst/>
            <a:rect r="r" b="b" t="t" l="l"/>
            <a:pathLst>
              <a:path h="2904208" w="3300236">
                <a:moveTo>
                  <a:pt x="0" y="0"/>
                </a:moveTo>
                <a:lnTo>
                  <a:pt x="3300237" y="0"/>
                </a:lnTo>
                <a:lnTo>
                  <a:pt x="3300237" y="2904208"/>
                </a:lnTo>
                <a:lnTo>
                  <a:pt x="0" y="29042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0" y="1202322"/>
            <a:ext cx="14592300" cy="146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000000"/>
                </a:solidFill>
                <a:latin typeface="Open Sans Bold"/>
              </a:rPr>
              <a:t>Penilaian Risiko Jatuh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DD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9196" y="7453479"/>
            <a:ext cx="4072345" cy="4066842"/>
          </a:xfrm>
          <a:custGeom>
            <a:avLst/>
            <a:gdLst/>
            <a:ahLst/>
            <a:cxnLst/>
            <a:rect r="r" b="b" t="t" l="l"/>
            <a:pathLst>
              <a:path h="4066842" w="4072345">
                <a:moveTo>
                  <a:pt x="0" y="0"/>
                </a:moveTo>
                <a:lnTo>
                  <a:pt x="4072345" y="0"/>
                </a:lnTo>
                <a:lnTo>
                  <a:pt x="4072345" y="4066842"/>
                </a:lnTo>
                <a:lnTo>
                  <a:pt x="0" y="4066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14729434" y="-317609"/>
            <a:ext cx="4180831" cy="3386473"/>
          </a:xfrm>
          <a:custGeom>
            <a:avLst/>
            <a:gdLst/>
            <a:ahLst/>
            <a:cxnLst/>
            <a:rect r="r" b="b" t="t" l="l"/>
            <a:pathLst>
              <a:path h="3386473" w="4180831">
                <a:moveTo>
                  <a:pt x="0" y="3386473"/>
                </a:moveTo>
                <a:lnTo>
                  <a:pt x="4180831" y="3386473"/>
                </a:lnTo>
                <a:lnTo>
                  <a:pt x="4180831" y="0"/>
                </a:lnTo>
                <a:lnTo>
                  <a:pt x="0" y="0"/>
                </a:lnTo>
                <a:lnTo>
                  <a:pt x="0" y="338647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12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3679812" y="6770983"/>
            <a:ext cx="1072583" cy="1072583"/>
          </a:xfrm>
          <a:custGeom>
            <a:avLst/>
            <a:gdLst/>
            <a:ahLst/>
            <a:cxnLst/>
            <a:rect r="r" b="b" t="t" l="l"/>
            <a:pathLst>
              <a:path h="1072583" w="1072583">
                <a:moveTo>
                  <a:pt x="0" y="0"/>
                </a:moveTo>
                <a:lnTo>
                  <a:pt x="1072583" y="0"/>
                </a:lnTo>
                <a:lnTo>
                  <a:pt x="1072583" y="1072583"/>
                </a:lnTo>
                <a:lnTo>
                  <a:pt x="0" y="1072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23509" y="649617"/>
            <a:ext cx="1792620" cy="1452022"/>
          </a:xfrm>
          <a:custGeom>
            <a:avLst/>
            <a:gdLst/>
            <a:ahLst/>
            <a:cxnLst/>
            <a:rect r="r" b="b" t="t" l="l"/>
            <a:pathLst>
              <a:path h="1452022" w="1792620">
                <a:moveTo>
                  <a:pt x="0" y="0"/>
                </a:moveTo>
                <a:lnTo>
                  <a:pt x="1792620" y="0"/>
                </a:lnTo>
                <a:lnTo>
                  <a:pt x="1792620" y="1452022"/>
                </a:lnTo>
                <a:lnTo>
                  <a:pt x="0" y="1452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71543" y="354046"/>
            <a:ext cx="12544914" cy="9242392"/>
          </a:xfrm>
          <a:custGeom>
            <a:avLst/>
            <a:gdLst/>
            <a:ahLst/>
            <a:cxnLst/>
            <a:rect r="r" b="b" t="t" l="l"/>
            <a:pathLst>
              <a:path h="9242392" w="12544914">
                <a:moveTo>
                  <a:pt x="0" y="0"/>
                </a:moveTo>
                <a:lnTo>
                  <a:pt x="12544914" y="0"/>
                </a:lnTo>
                <a:lnTo>
                  <a:pt x="12544914" y="9242392"/>
                </a:lnTo>
                <a:lnTo>
                  <a:pt x="0" y="9242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48165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4667"/>
            </a:xfrm>
            <a:custGeom>
              <a:avLst/>
              <a:gdLst/>
              <a:ahLst/>
              <a:cxnLst/>
              <a:rect r="r" b="b" t="t" l="l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793761" y="6435839"/>
            <a:ext cx="5644923" cy="5644923"/>
          </a:xfrm>
          <a:custGeom>
            <a:avLst/>
            <a:gdLst/>
            <a:ahLst/>
            <a:cxnLst/>
            <a:rect r="r" b="b" t="t" l="l"/>
            <a:pathLst>
              <a:path h="5644923" w="5644923">
                <a:moveTo>
                  <a:pt x="0" y="0"/>
                </a:moveTo>
                <a:lnTo>
                  <a:pt x="5644922" y="0"/>
                </a:lnTo>
                <a:lnTo>
                  <a:pt x="5644922" y="5644922"/>
                </a:lnTo>
                <a:lnTo>
                  <a:pt x="0" y="5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13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4553697" y="-2162787"/>
            <a:ext cx="3734303" cy="3936024"/>
          </a:xfrm>
          <a:custGeom>
            <a:avLst/>
            <a:gdLst/>
            <a:ahLst/>
            <a:cxnLst/>
            <a:rect r="r" b="b" t="t" l="l"/>
            <a:pathLst>
              <a:path h="3936024" w="3734303">
                <a:moveTo>
                  <a:pt x="0" y="0"/>
                </a:moveTo>
                <a:lnTo>
                  <a:pt x="3734303" y="0"/>
                </a:lnTo>
                <a:lnTo>
                  <a:pt x="3734303" y="3936024"/>
                </a:lnTo>
                <a:lnTo>
                  <a:pt x="0" y="393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93048" y="1377223"/>
            <a:ext cx="966252" cy="966252"/>
          </a:xfrm>
          <a:custGeom>
            <a:avLst/>
            <a:gdLst/>
            <a:ahLst/>
            <a:cxnLst/>
            <a:rect r="r" b="b" t="t" l="l"/>
            <a:pathLst>
              <a:path h="966252" w="966252">
                <a:moveTo>
                  <a:pt x="0" y="0"/>
                </a:moveTo>
                <a:lnTo>
                  <a:pt x="966252" y="0"/>
                </a:lnTo>
                <a:lnTo>
                  <a:pt x="966252" y="966251"/>
                </a:lnTo>
                <a:lnTo>
                  <a:pt x="0" y="966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031024" y="2343474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2" y="0"/>
                </a:lnTo>
                <a:lnTo>
                  <a:pt x="456552" y="456552"/>
                </a:lnTo>
                <a:lnTo>
                  <a:pt x="0" y="45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600703" y="1184275"/>
            <a:ext cx="15175471" cy="88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Glacial Indifference Bold"/>
              </a:rPr>
              <a:t>Contoh Langkah Pencegahan Pasien Risiko Jatuh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05603" y="3013403"/>
            <a:ext cx="14553697" cy="498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Anjurkan pasien meminta bantuan yang diperlukan 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Anjurkan pasien untuk memakai alas kaki anti slip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Sediakan kursi roda yang terkunci di samping tempat tidur pasien 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Pastikan bahwa jalur ke kamar kecil bebas dari hambatan dan terang 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Pastikan lorong bebas hambatan 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Tempatkan alat bantu seperti walkers/tongkat dalam jangkauan pasien 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Pasang Bedside rel </a:t>
            </a:r>
          </a:p>
          <a:p>
            <a:pPr algn="l" marL="691595" indent="-345797" lvl="1">
              <a:lnSpc>
                <a:spcPts val="4997"/>
              </a:lnSpc>
              <a:buAutoNum type="arabicPeriod" startAt="1"/>
            </a:pPr>
            <a:r>
              <a:rPr lang="en-US" sz="3203">
                <a:solidFill>
                  <a:srgbClr val="000000"/>
                </a:solidFill>
                <a:latin typeface="Canva Sans"/>
              </a:rPr>
              <a:t>Evaluasi kursi dan tinggi tempat tidur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48165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4667"/>
            </a:xfrm>
            <a:custGeom>
              <a:avLst/>
              <a:gdLst/>
              <a:ahLst/>
              <a:cxnLst/>
              <a:rect r="r" b="b" t="t" l="l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793761" y="6435839"/>
            <a:ext cx="5644923" cy="5644923"/>
          </a:xfrm>
          <a:custGeom>
            <a:avLst/>
            <a:gdLst/>
            <a:ahLst/>
            <a:cxnLst/>
            <a:rect r="r" b="b" t="t" l="l"/>
            <a:pathLst>
              <a:path h="5644923" w="5644923">
                <a:moveTo>
                  <a:pt x="0" y="0"/>
                </a:moveTo>
                <a:lnTo>
                  <a:pt x="5644922" y="0"/>
                </a:lnTo>
                <a:lnTo>
                  <a:pt x="5644922" y="5644922"/>
                </a:lnTo>
                <a:lnTo>
                  <a:pt x="0" y="5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13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4553697" y="-2162787"/>
            <a:ext cx="3734303" cy="3936024"/>
          </a:xfrm>
          <a:custGeom>
            <a:avLst/>
            <a:gdLst/>
            <a:ahLst/>
            <a:cxnLst/>
            <a:rect r="r" b="b" t="t" l="l"/>
            <a:pathLst>
              <a:path h="3936024" w="3734303">
                <a:moveTo>
                  <a:pt x="0" y="0"/>
                </a:moveTo>
                <a:lnTo>
                  <a:pt x="3734303" y="0"/>
                </a:lnTo>
                <a:lnTo>
                  <a:pt x="3734303" y="3936024"/>
                </a:lnTo>
                <a:lnTo>
                  <a:pt x="0" y="3936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93048" y="1377223"/>
            <a:ext cx="966252" cy="966252"/>
          </a:xfrm>
          <a:custGeom>
            <a:avLst/>
            <a:gdLst/>
            <a:ahLst/>
            <a:cxnLst/>
            <a:rect r="r" b="b" t="t" l="l"/>
            <a:pathLst>
              <a:path h="966252" w="966252">
                <a:moveTo>
                  <a:pt x="0" y="0"/>
                </a:moveTo>
                <a:lnTo>
                  <a:pt x="966252" y="0"/>
                </a:lnTo>
                <a:lnTo>
                  <a:pt x="966252" y="966251"/>
                </a:lnTo>
                <a:lnTo>
                  <a:pt x="0" y="966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031024" y="2343474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2" y="0"/>
                </a:lnTo>
                <a:lnTo>
                  <a:pt x="456552" y="456552"/>
                </a:lnTo>
                <a:lnTo>
                  <a:pt x="0" y="45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56265" y="973254"/>
            <a:ext cx="15175471" cy="88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Glacial Indifference Bold"/>
              </a:rPr>
              <a:t>Contoh Langkah Pencegahan Pasien Risiko Jatuh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9603" y="2164156"/>
            <a:ext cx="17868397" cy="5863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8416" indent="-324208" lvl="1">
              <a:lnSpc>
                <a:spcPts val="4685"/>
              </a:lnSpc>
              <a:buAutoNum type="arabicPeriod" startAt="1"/>
            </a:pPr>
            <a:r>
              <a:rPr lang="en-US" sz="3003">
                <a:solidFill>
                  <a:srgbClr val="000000"/>
                </a:solidFill>
                <a:latin typeface="Canva Sans"/>
              </a:rPr>
              <a:t>Pertimbangkan efek puncak obat yang diresepkan yang mempengaruhi tingkat kesadaran, dan gait</a:t>
            </a:r>
          </a:p>
          <a:p>
            <a:pPr algn="l" marL="648416" indent="-324208" lvl="1">
              <a:lnSpc>
                <a:spcPts val="4685"/>
              </a:lnSpc>
              <a:buAutoNum type="arabicPeriod" startAt="1"/>
            </a:pPr>
            <a:r>
              <a:rPr lang="en-US" sz="3003">
                <a:solidFill>
                  <a:srgbClr val="000000"/>
                </a:solidFill>
                <a:latin typeface="Canva Sans"/>
              </a:rPr>
              <a:t>Mengamati lingkungan untuk kondisi berpotensi tidak aman, dan segera laporkan untuk perbaikan</a:t>
            </a:r>
          </a:p>
          <a:p>
            <a:pPr algn="l" marL="648416" indent="-324208" lvl="1">
              <a:lnSpc>
                <a:spcPts val="4685"/>
              </a:lnSpc>
              <a:buAutoNum type="arabicPeriod" startAt="1"/>
            </a:pPr>
            <a:r>
              <a:rPr lang="en-US" sz="3003">
                <a:solidFill>
                  <a:srgbClr val="000000"/>
                </a:solidFill>
                <a:latin typeface="Canva Sans"/>
              </a:rPr>
              <a:t>Jangan biarkan pasien berisiko jatuh tanpa pengawasan saat di daerah diagnostik atau terapi </a:t>
            </a:r>
          </a:p>
          <a:p>
            <a:pPr algn="l" marL="648416" indent="-324208" lvl="1">
              <a:lnSpc>
                <a:spcPts val="4685"/>
              </a:lnSpc>
              <a:buAutoNum type="arabicPeriod" startAt="1"/>
            </a:pPr>
            <a:r>
              <a:rPr lang="en-US" sz="3003">
                <a:solidFill>
                  <a:srgbClr val="000000"/>
                </a:solidFill>
                <a:latin typeface="Canva Sans"/>
              </a:rPr>
              <a:t>Pastikan pasien yang diangkut dengan brandcard / tempat tidur, posisi bedside rel dalam keadaan terpasang </a:t>
            </a:r>
          </a:p>
          <a:p>
            <a:pPr algn="l" marL="648416" indent="-324208" lvl="1">
              <a:lnSpc>
                <a:spcPts val="4685"/>
              </a:lnSpc>
              <a:buAutoNum type="arabicPeriod" startAt="1"/>
            </a:pPr>
            <a:r>
              <a:rPr lang="en-US" sz="3003">
                <a:solidFill>
                  <a:srgbClr val="000000"/>
                </a:solidFill>
                <a:latin typeface="Canva Sans"/>
              </a:rPr>
              <a:t>Informasikan dan mendidik pasien dan / atau anggota keluarga mengenai rencana perawatan untuk mencegah jatuh</a:t>
            </a:r>
          </a:p>
          <a:p>
            <a:pPr algn="l" marL="648416" indent="-324208" lvl="1">
              <a:lnSpc>
                <a:spcPts val="4685"/>
              </a:lnSpc>
              <a:buAutoNum type="arabicPeriod" startAt="1"/>
            </a:pPr>
            <a:r>
              <a:rPr lang="en-US" sz="3003">
                <a:solidFill>
                  <a:srgbClr val="000000"/>
                </a:solidFill>
                <a:latin typeface="Canva Sans"/>
              </a:rPr>
              <a:t>Berkolaborasi dengan pasien atau keluarga untuk memberikan bantuan yang dibutuhkan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5912" y="6736891"/>
            <a:ext cx="4384217" cy="3551216"/>
          </a:xfrm>
          <a:custGeom>
            <a:avLst/>
            <a:gdLst/>
            <a:ahLst/>
            <a:cxnLst/>
            <a:rect r="r" b="b" t="t" l="l"/>
            <a:pathLst>
              <a:path h="3551216" w="4384217">
                <a:moveTo>
                  <a:pt x="0" y="0"/>
                </a:moveTo>
                <a:lnTo>
                  <a:pt x="4384216" y="0"/>
                </a:lnTo>
                <a:lnTo>
                  <a:pt x="4384216" y="3551216"/>
                </a:lnTo>
                <a:lnTo>
                  <a:pt x="0" y="355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14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8598840" y="1828349"/>
            <a:ext cx="0" cy="6630302"/>
          </a:xfrm>
          <a:prstGeom prst="line">
            <a:avLst/>
          </a:prstGeom>
          <a:ln cap="flat" w="66675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6611625" y="599086"/>
            <a:ext cx="1206502" cy="1206502"/>
          </a:xfrm>
          <a:custGeom>
            <a:avLst/>
            <a:gdLst/>
            <a:ahLst/>
            <a:cxnLst/>
            <a:rect r="r" b="b" t="t" l="l"/>
            <a:pathLst>
              <a:path h="1206502" w="1206502">
                <a:moveTo>
                  <a:pt x="0" y="0"/>
                </a:moveTo>
                <a:lnTo>
                  <a:pt x="1206501" y="0"/>
                </a:lnTo>
                <a:lnTo>
                  <a:pt x="1206501" y="1206502"/>
                </a:lnTo>
                <a:lnTo>
                  <a:pt x="0" y="120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14780" y="7736953"/>
            <a:ext cx="1140601" cy="1140601"/>
          </a:xfrm>
          <a:custGeom>
            <a:avLst/>
            <a:gdLst/>
            <a:ahLst/>
            <a:cxnLst/>
            <a:rect r="r" b="b" t="t" l="l"/>
            <a:pathLst>
              <a:path h="1140601" w="1140601">
                <a:moveTo>
                  <a:pt x="0" y="0"/>
                </a:moveTo>
                <a:lnTo>
                  <a:pt x="1140601" y="0"/>
                </a:lnTo>
                <a:lnTo>
                  <a:pt x="1140601" y="1140601"/>
                </a:lnTo>
                <a:lnTo>
                  <a:pt x="0" y="114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27105" y="7258226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144000" y="583349"/>
            <a:ext cx="3903992" cy="5246370"/>
            <a:chOff x="0" y="0"/>
            <a:chExt cx="3663950" cy="49237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0"/>
              <a:stretch>
                <a:fillRect l="-17477" t="0" r="-17477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90A4AE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595199" y="599086"/>
            <a:ext cx="3016426" cy="301642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9031" y="0"/>
                  </a:moveTo>
                  <a:lnTo>
                    <a:pt x="753768" y="0"/>
                  </a:lnTo>
                  <a:cubicBezTo>
                    <a:pt x="769425" y="0"/>
                    <a:pt x="784440" y="6219"/>
                    <a:pt x="795510" y="17290"/>
                  </a:cubicBezTo>
                  <a:cubicBezTo>
                    <a:pt x="806581" y="28360"/>
                    <a:pt x="812800" y="43375"/>
                    <a:pt x="812800" y="59031"/>
                  </a:cubicBezTo>
                  <a:lnTo>
                    <a:pt x="812800" y="753768"/>
                  </a:lnTo>
                  <a:cubicBezTo>
                    <a:pt x="812800" y="769425"/>
                    <a:pt x="806581" y="784440"/>
                    <a:pt x="795510" y="795510"/>
                  </a:cubicBezTo>
                  <a:cubicBezTo>
                    <a:pt x="784440" y="806581"/>
                    <a:pt x="769425" y="812800"/>
                    <a:pt x="753768" y="812800"/>
                  </a:cubicBezTo>
                  <a:lnTo>
                    <a:pt x="59031" y="812800"/>
                  </a:lnTo>
                  <a:cubicBezTo>
                    <a:pt x="43375" y="812800"/>
                    <a:pt x="28360" y="806581"/>
                    <a:pt x="17290" y="795510"/>
                  </a:cubicBezTo>
                  <a:cubicBezTo>
                    <a:pt x="6219" y="784440"/>
                    <a:pt x="0" y="769425"/>
                    <a:pt x="0" y="753768"/>
                  </a:cubicBezTo>
                  <a:lnTo>
                    <a:pt x="0" y="59031"/>
                  </a:lnTo>
                  <a:cubicBezTo>
                    <a:pt x="0" y="43375"/>
                    <a:pt x="6219" y="28360"/>
                    <a:pt x="17290" y="17290"/>
                  </a:cubicBezTo>
                  <a:cubicBezTo>
                    <a:pt x="28360" y="6219"/>
                    <a:pt x="43375" y="0"/>
                    <a:pt x="59031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352287" y="3710865"/>
            <a:ext cx="4166883" cy="2865269"/>
            <a:chOff x="0" y="0"/>
            <a:chExt cx="6159500" cy="42354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159500" cy="4235450"/>
            </a:xfrm>
            <a:custGeom>
              <a:avLst/>
              <a:gdLst/>
              <a:ahLst/>
              <a:cxnLst/>
              <a:rect r="r" b="b" t="t" l="l"/>
              <a:pathLst>
                <a:path h="4235450" w="615950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12"/>
              <a:stretch>
                <a:fillRect l="-7877" t="0" r="-7877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8908603" y="6736891"/>
            <a:ext cx="7547098" cy="2902155"/>
          </a:xfrm>
          <a:custGeom>
            <a:avLst/>
            <a:gdLst/>
            <a:ahLst/>
            <a:cxnLst/>
            <a:rect r="r" b="b" t="t" l="l"/>
            <a:pathLst>
              <a:path h="2902155" w="7547098">
                <a:moveTo>
                  <a:pt x="0" y="0"/>
                </a:moveTo>
                <a:lnTo>
                  <a:pt x="7547098" y="0"/>
                </a:lnTo>
                <a:lnTo>
                  <a:pt x="7547098" y="2902155"/>
                </a:lnTo>
                <a:lnTo>
                  <a:pt x="0" y="2902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523943" y="3263441"/>
            <a:ext cx="5384322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Glacial Indifference Bold"/>
              </a:rPr>
              <a:t>PENANDA RISIKO JATUH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5912" y="6736891"/>
            <a:ext cx="4384217" cy="3551216"/>
          </a:xfrm>
          <a:custGeom>
            <a:avLst/>
            <a:gdLst/>
            <a:ahLst/>
            <a:cxnLst/>
            <a:rect r="r" b="b" t="t" l="l"/>
            <a:pathLst>
              <a:path h="3551216" w="4384217">
                <a:moveTo>
                  <a:pt x="0" y="0"/>
                </a:moveTo>
                <a:lnTo>
                  <a:pt x="4384216" y="0"/>
                </a:lnTo>
                <a:lnTo>
                  <a:pt x="4384216" y="3551216"/>
                </a:lnTo>
                <a:lnTo>
                  <a:pt x="0" y="355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14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8598840" y="1828349"/>
            <a:ext cx="0" cy="6630302"/>
          </a:xfrm>
          <a:prstGeom prst="line">
            <a:avLst/>
          </a:prstGeom>
          <a:ln cap="flat" w="66675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6611625" y="599086"/>
            <a:ext cx="1206502" cy="1206502"/>
          </a:xfrm>
          <a:custGeom>
            <a:avLst/>
            <a:gdLst/>
            <a:ahLst/>
            <a:cxnLst/>
            <a:rect r="r" b="b" t="t" l="l"/>
            <a:pathLst>
              <a:path h="1206502" w="1206502">
                <a:moveTo>
                  <a:pt x="0" y="0"/>
                </a:moveTo>
                <a:lnTo>
                  <a:pt x="1206501" y="0"/>
                </a:lnTo>
                <a:lnTo>
                  <a:pt x="1206501" y="1206502"/>
                </a:lnTo>
                <a:lnTo>
                  <a:pt x="0" y="120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14780" y="7736953"/>
            <a:ext cx="1140601" cy="1140601"/>
          </a:xfrm>
          <a:custGeom>
            <a:avLst/>
            <a:gdLst/>
            <a:ahLst/>
            <a:cxnLst/>
            <a:rect r="r" b="b" t="t" l="l"/>
            <a:pathLst>
              <a:path h="1140601" w="1140601">
                <a:moveTo>
                  <a:pt x="0" y="0"/>
                </a:moveTo>
                <a:lnTo>
                  <a:pt x="1140601" y="0"/>
                </a:lnTo>
                <a:lnTo>
                  <a:pt x="1140601" y="1140601"/>
                </a:lnTo>
                <a:lnTo>
                  <a:pt x="0" y="114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27105" y="7258226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026726" y="2040410"/>
            <a:ext cx="5043346" cy="3777190"/>
          </a:xfrm>
          <a:custGeom>
            <a:avLst/>
            <a:gdLst/>
            <a:ahLst/>
            <a:cxnLst/>
            <a:rect r="r" b="b" t="t" l="l"/>
            <a:pathLst>
              <a:path h="3777190" w="5043346">
                <a:moveTo>
                  <a:pt x="0" y="0"/>
                </a:moveTo>
                <a:lnTo>
                  <a:pt x="5043346" y="0"/>
                </a:lnTo>
                <a:lnTo>
                  <a:pt x="5043346" y="3777189"/>
                </a:lnTo>
                <a:lnTo>
                  <a:pt x="0" y="3777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619689" y="6293849"/>
            <a:ext cx="5857421" cy="3302588"/>
          </a:xfrm>
          <a:custGeom>
            <a:avLst/>
            <a:gdLst/>
            <a:ahLst/>
            <a:cxnLst/>
            <a:rect r="r" b="b" t="t" l="l"/>
            <a:pathLst>
              <a:path h="3302588" w="5857421">
                <a:moveTo>
                  <a:pt x="0" y="0"/>
                </a:moveTo>
                <a:lnTo>
                  <a:pt x="5857421" y="0"/>
                </a:lnTo>
                <a:lnTo>
                  <a:pt x="5857421" y="3302589"/>
                </a:lnTo>
                <a:lnTo>
                  <a:pt x="0" y="33025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23943" y="3263441"/>
            <a:ext cx="5384322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Glacial Indifference Bold"/>
              </a:rPr>
              <a:t>PENANDA RISIKO JATUH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695631" y="8016035"/>
            <a:ext cx="3905319" cy="4114800"/>
          </a:xfrm>
          <a:custGeom>
            <a:avLst/>
            <a:gdLst/>
            <a:ahLst/>
            <a:cxnLst/>
            <a:rect r="r" b="b" t="t" l="l"/>
            <a:pathLst>
              <a:path h="4114800" w="3905319">
                <a:moveTo>
                  <a:pt x="0" y="0"/>
                </a:moveTo>
                <a:lnTo>
                  <a:pt x="3905319" y="0"/>
                </a:lnTo>
                <a:lnTo>
                  <a:pt x="3905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182607" y="758341"/>
            <a:ext cx="3675104" cy="3675104"/>
          </a:xfrm>
          <a:custGeom>
            <a:avLst/>
            <a:gdLst/>
            <a:ahLst/>
            <a:cxnLst/>
            <a:rect r="r" b="b" t="t" l="l"/>
            <a:pathLst>
              <a:path h="3675104" w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484758" y="6805162"/>
            <a:ext cx="1210872" cy="1210872"/>
          </a:xfrm>
          <a:custGeom>
            <a:avLst/>
            <a:gdLst/>
            <a:ahLst/>
            <a:cxnLst/>
            <a:rect r="r" b="b" t="t" l="l"/>
            <a:pathLst>
              <a:path h="1210872" w="1210872">
                <a:moveTo>
                  <a:pt x="0" y="0"/>
                </a:moveTo>
                <a:lnTo>
                  <a:pt x="1210873" y="0"/>
                </a:lnTo>
                <a:lnTo>
                  <a:pt x="1210873" y="1210873"/>
                </a:lnTo>
                <a:lnTo>
                  <a:pt x="0" y="1210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02</a:t>
            </a:r>
          </a:p>
        </p:txBody>
      </p:sp>
      <p:sp>
        <p:nvSpPr>
          <p:cNvPr name="AutoShape 12" id="12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2484758" y="1028700"/>
            <a:ext cx="7115383" cy="7980767"/>
          </a:xfrm>
          <a:custGeom>
            <a:avLst/>
            <a:gdLst/>
            <a:ahLst/>
            <a:cxnLst/>
            <a:rect r="r" b="b" t="t" l="l"/>
            <a:pathLst>
              <a:path h="7980767" w="7115383">
                <a:moveTo>
                  <a:pt x="0" y="0"/>
                </a:moveTo>
                <a:lnTo>
                  <a:pt x="7115383" y="0"/>
                </a:lnTo>
                <a:lnTo>
                  <a:pt x="7115383" y="7980767"/>
                </a:lnTo>
                <a:lnTo>
                  <a:pt x="0" y="7980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412544" y="973037"/>
            <a:ext cx="8106626" cy="6920816"/>
          </a:xfrm>
          <a:custGeom>
            <a:avLst/>
            <a:gdLst/>
            <a:ahLst/>
            <a:cxnLst/>
            <a:rect r="r" b="b" t="t" l="l"/>
            <a:pathLst>
              <a:path h="6920816" w="8106626">
                <a:moveTo>
                  <a:pt x="0" y="0"/>
                </a:moveTo>
                <a:lnTo>
                  <a:pt x="8106626" y="0"/>
                </a:lnTo>
                <a:lnTo>
                  <a:pt x="8106626" y="6920816"/>
                </a:lnTo>
                <a:lnTo>
                  <a:pt x="0" y="69208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991350" y="3331906"/>
            <a:ext cx="1811594" cy="181159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622980" y="374349"/>
            <a:ext cx="3723556" cy="767983"/>
          </a:xfrm>
          <a:custGeom>
            <a:avLst/>
            <a:gdLst/>
            <a:ahLst/>
            <a:cxnLst/>
            <a:rect r="r" b="b" t="t" l="l"/>
            <a:pathLst>
              <a:path h="767983" w="3723556">
                <a:moveTo>
                  <a:pt x="0" y="0"/>
                </a:moveTo>
                <a:lnTo>
                  <a:pt x="3723556" y="0"/>
                </a:lnTo>
                <a:lnTo>
                  <a:pt x="3723556" y="767984"/>
                </a:lnTo>
                <a:lnTo>
                  <a:pt x="0" y="767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5912" y="6736891"/>
            <a:ext cx="4384217" cy="3551216"/>
          </a:xfrm>
          <a:custGeom>
            <a:avLst/>
            <a:gdLst/>
            <a:ahLst/>
            <a:cxnLst/>
            <a:rect r="r" b="b" t="t" l="l"/>
            <a:pathLst>
              <a:path h="3551216" w="4384217">
                <a:moveTo>
                  <a:pt x="0" y="0"/>
                </a:moveTo>
                <a:lnTo>
                  <a:pt x="4384216" y="0"/>
                </a:lnTo>
                <a:lnTo>
                  <a:pt x="4384216" y="3551216"/>
                </a:lnTo>
                <a:lnTo>
                  <a:pt x="0" y="355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14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8598840" y="1828349"/>
            <a:ext cx="0" cy="6630302"/>
          </a:xfrm>
          <a:prstGeom prst="line">
            <a:avLst/>
          </a:prstGeom>
          <a:ln cap="flat" w="66675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6611625" y="599086"/>
            <a:ext cx="1206502" cy="1206502"/>
          </a:xfrm>
          <a:custGeom>
            <a:avLst/>
            <a:gdLst/>
            <a:ahLst/>
            <a:cxnLst/>
            <a:rect r="r" b="b" t="t" l="l"/>
            <a:pathLst>
              <a:path h="1206502" w="1206502">
                <a:moveTo>
                  <a:pt x="0" y="0"/>
                </a:moveTo>
                <a:lnTo>
                  <a:pt x="1206501" y="0"/>
                </a:lnTo>
                <a:lnTo>
                  <a:pt x="1206501" y="1206502"/>
                </a:lnTo>
                <a:lnTo>
                  <a:pt x="0" y="1206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14780" y="7736953"/>
            <a:ext cx="1140601" cy="1140601"/>
          </a:xfrm>
          <a:custGeom>
            <a:avLst/>
            <a:gdLst/>
            <a:ahLst/>
            <a:cxnLst/>
            <a:rect r="r" b="b" t="t" l="l"/>
            <a:pathLst>
              <a:path h="1140601" w="1140601">
                <a:moveTo>
                  <a:pt x="0" y="0"/>
                </a:moveTo>
                <a:lnTo>
                  <a:pt x="1140601" y="0"/>
                </a:lnTo>
                <a:lnTo>
                  <a:pt x="1140601" y="1140601"/>
                </a:lnTo>
                <a:lnTo>
                  <a:pt x="0" y="114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27105" y="7258226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758131" y="5305542"/>
            <a:ext cx="12059996" cy="3614621"/>
          </a:xfrm>
          <a:custGeom>
            <a:avLst/>
            <a:gdLst/>
            <a:ahLst/>
            <a:cxnLst/>
            <a:rect r="r" b="b" t="t" l="l"/>
            <a:pathLst>
              <a:path h="3614621" w="12059996">
                <a:moveTo>
                  <a:pt x="0" y="0"/>
                </a:moveTo>
                <a:lnTo>
                  <a:pt x="12059995" y="0"/>
                </a:lnTo>
                <a:lnTo>
                  <a:pt x="12059995" y="3614620"/>
                </a:lnTo>
                <a:lnTo>
                  <a:pt x="0" y="361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1700813"/>
            <a:ext cx="6794022" cy="298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Glacial Indifference Bold"/>
              </a:rPr>
              <a:t>INDIKATOR KLINIK DAN PARAMETER PENGUKURAN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DD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641" y="1679079"/>
            <a:ext cx="14984018" cy="8414741"/>
            <a:chOff x="0" y="0"/>
            <a:chExt cx="3946408" cy="22162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46408" cy="2216228"/>
            </a:xfrm>
            <a:custGeom>
              <a:avLst/>
              <a:gdLst/>
              <a:ahLst/>
              <a:cxnLst/>
              <a:rect r="r" b="b" t="t" l="l"/>
              <a:pathLst>
                <a:path h="2216228" w="3946408">
                  <a:moveTo>
                    <a:pt x="0" y="0"/>
                  </a:moveTo>
                  <a:lnTo>
                    <a:pt x="3946408" y="0"/>
                  </a:lnTo>
                  <a:lnTo>
                    <a:pt x="3946408" y="2216228"/>
                  </a:lnTo>
                  <a:lnTo>
                    <a:pt x="0" y="22162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946408" cy="22543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061903" y="-1566138"/>
            <a:ext cx="4761674" cy="4761674"/>
          </a:xfrm>
          <a:custGeom>
            <a:avLst/>
            <a:gdLst/>
            <a:ahLst/>
            <a:cxnLst/>
            <a:rect r="r" b="b" t="t" l="l"/>
            <a:pathLst>
              <a:path h="4761674" w="4761674">
                <a:moveTo>
                  <a:pt x="0" y="0"/>
                </a:moveTo>
                <a:lnTo>
                  <a:pt x="4761674" y="0"/>
                </a:lnTo>
                <a:lnTo>
                  <a:pt x="4761674" y="4761675"/>
                </a:lnTo>
                <a:lnTo>
                  <a:pt x="0" y="4761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442740" y="2842069"/>
            <a:ext cx="1413018" cy="1236391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313694"/>
            <a:ext cx="1528376" cy="1528376"/>
          </a:xfrm>
          <a:custGeom>
            <a:avLst/>
            <a:gdLst/>
            <a:ahLst/>
            <a:cxnLst/>
            <a:rect r="r" b="b" t="t" l="l"/>
            <a:pathLst>
              <a:path h="1528376" w="1528376">
                <a:moveTo>
                  <a:pt x="0" y="0"/>
                </a:moveTo>
                <a:lnTo>
                  <a:pt x="1528376" y="0"/>
                </a:lnTo>
                <a:lnTo>
                  <a:pt x="1528376" y="1528375"/>
                </a:lnTo>
                <a:lnTo>
                  <a:pt x="0" y="1528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4221" y="7272116"/>
            <a:ext cx="4777529" cy="4771073"/>
          </a:xfrm>
          <a:custGeom>
            <a:avLst/>
            <a:gdLst/>
            <a:ahLst/>
            <a:cxnLst/>
            <a:rect r="r" b="b" t="t" l="l"/>
            <a:pathLst>
              <a:path h="4771073" w="4777529">
                <a:moveTo>
                  <a:pt x="0" y="0"/>
                </a:moveTo>
                <a:lnTo>
                  <a:pt x="4777529" y="0"/>
                </a:lnTo>
                <a:lnTo>
                  <a:pt x="4777529" y="4771073"/>
                </a:lnTo>
                <a:lnTo>
                  <a:pt x="0" y="4771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386547" y="1237764"/>
            <a:ext cx="13514906" cy="222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>
                <a:solidFill>
                  <a:srgbClr val="000000"/>
                </a:solidFill>
                <a:latin typeface="Glacial Indifference Bold"/>
              </a:rPr>
              <a:t>KESIMPULAN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24910" y="4190621"/>
            <a:ext cx="14771479" cy="5067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80" indent="-356240" lvl="1">
              <a:lnSpc>
                <a:spcPts val="5082"/>
              </a:lnSpc>
              <a:buAutoNum type="arabicPeriod" startAt="1"/>
            </a:pPr>
            <a:r>
              <a:rPr lang="en-US" sz="3300">
                <a:solidFill>
                  <a:srgbClr val="000000"/>
                </a:solidFill>
                <a:latin typeface="Open Sans Bold"/>
              </a:rPr>
              <a:t>Angka Kejadian risiko jatuh di rumah sakit dapat ditekan dengan pelaksanaan PROGRAM SASARAN KESELAMATAN PASIEN</a:t>
            </a:r>
          </a:p>
          <a:p>
            <a:pPr algn="l" marL="712480" indent="-356240" lvl="1">
              <a:lnSpc>
                <a:spcPts val="5082"/>
              </a:lnSpc>
              <a:buAutoNum type="arabicPeriod" startAt="1"/>
            </a:pPr>
            <a:r>
              <a:rPr lang="en-US" sz="3300">
                <a:solidFill>
                  <a:srgbClr val="000000"/>
                </a:solidFill>
                <a:latin typeface="Open Sans Bold"/>
              </a:rPr>
              <a:t>Diperlukan faktor pendukung yang yang dapat memfasilitasi pelaksanaan program IPSGs </a:t>
            </a:r>
          </a:p>
          <a:p>
            <a:pPr algn="l" marL="712480" indent="-356240" lvl="1">
              <a:lnSpc>
                <a:spcPts val="5082"/>
              </a:lnSpc>
              <a:buAutoNum type="arabicPeriod" startAt="1"/>
            </a:pPr>
            <a:r>
              <a:rPr lang="en-US" sz="3300">
                <a:solidFill>
                  <a:srgbClr val="000000"/>
                </a:solidFill>
                <a:latin typeface="Open Sans Bold"/>
              </a:rPr>
              <a:t>Monitoring dan evaluasi pelaksanaan progam sangat diperlukan untuk me-redisign untuk mengetahui effektivitas program</a:t>
            </a:r>
          </a:p>
          <a:p>
            <a:pPr algn="l" marL="712480" indent="-356240" lvl="1">
              <a:lnSpc>
                <a:spcPts val="5082"/>
              </a:lnSpc>
              <a:buAutoNum type="arabicPeriod" startAt="1"/>
            </a:pPr>
            <a:r>
              <a:rPr lang="en-US" sz="3300">
                <a:solidFill>
                  <a:srgbClr val="000000"/>
                </a:solidFill>
                <a:latin typeface="Open Sans Bold"/>
              </a:rPr>
              <a:t>Perlu membudayakan pelaksanaan pencegahan pasien jatuh dan pelaporan kejadian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DD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521200"/>
            <a:ext cx="2702719" cy="5765800"/>
          </a:xfrm>
          <a:custGeom>
            <a:avLst/>
            <a:gdLst/>
            <a:ahLst/>
            <a:cxnLst/>
            <a:rect r="r" b="b" t="t" l="l"/>
            <a:pathLst>
              <a:path h="5765800" w="2702719">
                <a:moveTo>
                  <a:pt x="0" y="0"/>
                </a:moveTo>
                <a:lnTo>
                  <a:pt x="2702719" y="0"/>
                </a:lnTo>
                <a:lnTo>
                  <a:pt x="2702719" y="5765800"/>
                </a:lnTo>
                <a:lnTo>
                  <a:pt x="0" y="576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549900" y="3149600"/>
            <a:ext cx="9894794" cy="59368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02049" y="6833950"/>
            <a:ext cx="5973602" cy="5973602"/>
          </a:xfrm>
          <a:custGeom>
            <a:avLst/>
            <a:gdLst/>
            <a:ahLst/>
            <a:cxnLst/>
            <a:rect r="r" b="b" t="t" l="l"/>
            <a:pathLst>
              <a:path h="5973602" w="5973602">
                <a:moveTo>
                  <a:pt x="0" y="0"/>
                </a:moveTo>
                <a:lnTo>
                  <a:pt x="5973601" y="0"/>
                </a:lnTo>
                <a:lnTo>
                  <a:pt x="5973601" y="5973602"/>
                </a:lnTo>
                <a:lnTo>
                  <a:pt x="0" y="597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138092" y="6650005"/>
            <a:ext cx="1210872" cy="1210872"/>
          </a:xfrm>
          <a:custGeom>
            <a:avLst/>
            <a:gdLst/>
            <a:ahLst/>
            <a:cxnLst/>
            <a:rect r="r" b="b" t="t" l="l"/>
            <a:pathLst>
              <a:path h="1210872" w="1210872">
                <a:moveTo>
                  <a:pt x="0" y="0"/>
                </a:moveTo>
                <a:lnTo>
                  <a:pt x="1210872" y="0"/>
                </a:lnTo>
                <a:lnTo>
                  <a:pt x="1210872" y="1210872"/>
                </a:lnTo>
                <a:lnTo>
                  <a:pt x="0" y="1210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03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6893853" y="567841"/>
            <a:ext cx="1082627" cy="1082627"/>
          </a:xfrm>
          <a:custGeom>
            <a:avLst/>
            <a:gdLst/>
            <a:ahLst/>
            <a:cxnLst/>
            <a:rect r="r" b="b" t="t" l="l"/>
            <a:pathLst>
              <a:path h="1082627" w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709928" y="3398459"/>
            <a:ext cx="8206372" cy="6240587"/>
          </a:xfrm>
          <a:custGeom>
            <a:avLst/>
            <a:gdLst/>
            <a:ahLst/>
            <a:cxnLst/>
            <a:rect r="r" b="b" t="t" l="l"/>
            <a:pathLst>
              <a:path h="6240587" w="8206372">
                <a:moveTo>
                  <a:pt x="0" y="0"/>
                </a:moveTo>
                <a:lnTo>
                  <a:pt x="8206372" y="0"/>
                </a:lnTo>
                <a:lnTo>
                  <a:pt x="8206372" y="6240587"/>
                </a:lnTo>
                <a:lnTo>
                  <a:pt x="0" y="62405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971552" y="567841"/>
            <a:ext cx="13206592" cy="2789795"/>
          </a:xfrm>
          <a:custGeom>
            <a:avLst/>
            <a:gdLst/>
            <a:ahLst/>
            <a:cxnLst/>
            <a:rect r="r" b="b" t="t" l="l"/>
            <a:pathLst>
              <a:path h="2789795" w="13206592">
                <a:moveTo>
                  <a:pt x="0" y="0"/>
                </a:moveTo>
                <a:lnTo>
                  <a:pt x="13206593" y="0"/>
                </a:lnTo>
                <a:lnTo>
                  <a:pt x="13206593" y="2789795"/>
                </a:lnTo>
                <a:lnTo>
                  <a:pt x="0" y="2789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3860800"/>
            <a:ext cx="5070241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Glacial Indifference Bold"/>
              </a:rPr>
              <a:t>Kasus Risiko Jatuh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21953"/>
            <a:ext cx="18288000" cy="4865047"/>
            <a:chOff x="0" y="0"/>
            <a:chExt cx="4816593" cy="12813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281329"/>
            </a:xfrm>
            <a:custGeom>
              <a:avLst/>
              <a:gdLst/>
              <a:ahLst/>
              <a:cxnLst/>
              <a:rect r="r" b="b" t="t" l="l"/>
              <a:pathLst>
                <a:path h="12813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81329"/>
                  </a:lnTo>
                  <a:lnTo>
                    <a:pt x="0" y="1281329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3194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04</a:t>
            </a:r>
          </a:p>
        </p:txBody>
      </p:sp>
      <p:sp>
        <p:nvSpPr>
          <p:cNvPr name="AutoShape 9" id="9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BFDDD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632097" y="8513811"/>
            <a:ext cx="908854" cy="908854"/>
          </a:xfrm>
          <a:custGeom>
            <a:avLst/>
            <a:gdLst/>
            <a:ahLst/>
            <a:cxnLst/>
            <a:rect r="r" b="b" t="t" l="l"/>
            <a:pathLst>
              <a:path h="908854" w="908854">
                <a:moveTo>
                  <a:pt x="0" y="0"/>
                </a:moveTo>
                <a:lnTo>
                  <a:pt x="908854" y="0"/>
                </a:lnTo>
                <a:lnTo>
                  <a:pt x="908854" y="908855"/>
                </a:lnTo>
                <a:lnTo>
                  <a:pt x="0" y="9088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89422" y="598254"/>
            <a:ext cx="3659497" cy="3659497"/>
          </a:xfrm>
          <a:custGeom>
            <a:avLst/>
            <a:gdLst/>
            <a:ahLst/>
            <a:cxnLst/>
            <a:rect r="r" b="b" t="t" l="l"/>
            <a:pathLst>
              <a:path h="3659497" w="3659497">
                <a:moveTo>
                  <a:pt x="0" y="0"/>
                </a:moveTo>
                <a:lnTo>
                  <a:pt x="3659496" y="0"/>
                </a:lnTo>
                <a:lnTo>
                  <a:pt x="3659496" y="3659497"/>
                </a:lnTo>
                <a:lnTo>
                  <a:pt x="0" y="365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0951" y="9422666"/>
            <a:ext cx="2906260" cy="1659483"/>
          </a:xfrm>
          <a:custGeom>
            <a:avLst/>
            <a:gdLst/>
            <a:ahLst/>
            <a:cxnLst/>
            <a:rect r="r" b="b" t="t" l="l"/>
            <a:pathLst>
              <a:path h="1659483" w="2906260">
                <a:moveTo>
                  <a:pt x="0" y="0"/>
                </a:moveTo>
                <a:lnTo>
                  <a:pt x="2906260" y="0"/>
                </a:lnTo>
                <a:lnTo>
                  <a:pt x="2906260" y="1659482"/>
                </a:lnTo>
                <a:lnTo>
                  <a:pt x="0" y="1659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8459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69942" y="3056941"/>
            <a:ext cx="11948116" cy="6582105"/>
          </a:xfrm>
          <a:custGeom>
            <a:avLst/>
            <a:gdLst/>
            <a:ahLst/>
            <a:cxnLst/>
            <a:rect r="r" b="b" t="t" l="l"/>
            <a:pathLst>
              <a:path h="6582105" w="11948116">
                <a:moveTo>
                  <a:pt x="0" y="0"/>
                </a:moveTo>
                <a:lnTo>
                  <a:pt x="11948116" y="0"/>
                </a:lnTo>
                <a:lnTo>
                  <a:pt x="11948116" y="6582105"/>
                </a:lnTo>
                <a:lnTo>
                  <a:pt x="0" y="65821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573399" y="7480048"/>
            <a:ext cx="2232046" cy="2158998"/>
          </a:xfrm>
          <a:custGeom>
            <a:avLst/>
            <a:gdLst/>
            <a:ahLst/>
            <a:cxnLst/>
            <a:rect r="r" b="b" t="t" l="l"/>
            <a:pathLst>
              <a:path h="2158998" w="2232046">
                <a:moveTo>
                  <a:pt x="0" y="0"/>
                </a:moveTo>
                <a:lnTo>
                  <a:pt x="2232046" y="0"/>
                </a:lnTo>
                <a:lnTo>
                  <a:pt x="2232046" y="2158998"/>
                </a:lnTo>
                <a:lnTo>
                  <a:pt x="0" y="2158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92453" y="1885077"/>
            <a:ext cx="14703094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IPSG : 6 Goals Keselamatan Pasien di Rumah Sakit (JCI)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A2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Glacial Indifference Bold"/>
              </a:rPr>
              <a:t>05</a:t>
            </a:r>
          </a:p>
        </p:txBody>
      </p:sp>
      <p:sp>
        <p:nvSpPr>
          <p:cNvPr name="AutoShape 9" id="9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BFDDD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315549" y="677272"/>
            <a:ext cx="1452071" cy="1457537"/>
          </a:xfrm>
          <a:custGeom>
            <a:avLst/>
            <a:gdLst/>
            <a:ahLst/>
            <a:cxnLst/>
            <a:rect r="r" b="b" t="t" l="l"/>
            <a:pathLst>
              <a:path h="1457537" w="1452071">
                <a:moveTo>
                  <a:pt x="0" y="0"/>
                </a:moveTo>
                <a:lnTo>
                  <a:pt x="1452072" y="0"/>
                </a:lnTo>
                <a:lnTo>
                  <a:pt x="1452072" y="1457537"/>
                </a:lnTo>
                <a:lnTo>
                  <a:pt x="0" y="1457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546230" y="6885480"/>
            <a:ext cx="3984149" cy="3984149"/>
          </a:xfrm>
          <a:custGeom>
            <a:avLst/>
            <a:gdLst/>
            <a:ahLst/>
            <a:cxnLst/>
            <a:rect r="r" b="b" t="t" l="l"/>
            <a:pathLst>
              <a:path h="3984149" w="3984149">
                <a:moveTo>
                  <a:pt x="0" y="0"/>
                </a:moveTo>
                <a:lnTo>
                  <a:pt x="3984149" y="0"/>
                </a:lnTo>
                <a:lnTo>
                  <a:pt x="3984149" y="3984148"/>
                </a:lnTo>
                <a:lnTo>
                  <a:pt x="0" y="3984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986928" y="7590541"/>
            <a:ext cx="1909190" cy="1546444"/>
          </a:xfrm>
          <a:custGeom>
            <a:avLst/>
            <a:gdLst/>
            <a:ahLst/>
            <a:cxnLst/>
            <a:rect r="r" b="b" t="t" l="l"/>
            <a:pathLst>
              <a:path h="1546444" w="1909190">
                <a:moveTo>
                  <a:pt x="0" y="0"/>
                </a:moveTo>
                <a:lnTo>
                  <a:pt x="1909190" y="0"/>
                </a:lnTo>
                <a:lnTo>
                  <a:pt x="1909190" y="1546444"/>
                </a:lnTo>
                <a:lnTo>
                  <a:pt x="0" y="1546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814734" y="4188357"/>
            <a:ext cx="5246370" cy="524637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3750" r="0" b="-375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84415" y="1117600"/>
            <a:ext cx="17519170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SASARAN IV : MENGURANGI RISIKO CIDERA PASIEN AKIBAT TERJATUH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801118" y="4945089"/>
            <a:ext cx="9065145" cy="1966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3741">
                <a:solidFill>
                  <a:srgbClr val="FFFFFF"/>
                </a:solidFill>
                <a:latin typeface="Glacial Indifference"/>
              </a:rPr>
              <a:t>Rumah sakit </a:t>
            </a:r>
            <a:r>
              <a:rPr lang="en-US" sz="3741">
                <a:solidFill>
                  <a:srgbClr val="FFFFFF"/>
                </a:solidFill>
                <a:latin typeface="Glacial Indifference"/>
              </a:rPr>
              <a:t>mengembangkan suatu pendekatan untuk mengurangi risiko pasien dari cedera karena jatuh.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A2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Glacial Indifference Bold"/>
              </a:rPr>
              <a:t>05</a:t>
            </a:r>
          </a:p>
        </p:txBody>
      </p:sp>
      <p:sp>
        <p:nvSpPr>
          <p:cNvPr name="AutoShape 9" id="9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BFDDD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315549" y="677272"/>
            <a:ext cx="1452071" cy="1457537"/>
          </a:xfrm>
          <a:custGeom>
            <a:avLst/>
            <a:gdLst/>
            <a:ahLst/>
            <a:cxnLst/>
            <a:rect r="r" b="b" t="t" l="l"/>
            <a:pathLst>
              <a:path h="1457537" w="1452071">
                <a:moveTo>
                  <a:pt x="0" y="0"/>
                </a:moveTo>
                <a:lnTo>
                  <a:pt x="1452072" y="0"/>
                </a:lnTo>
                <a:lnTo>
                  <a:pt x="1452072" y="1457537"/>
                </a:lnTo>
                <a:lnTo>
                  <a:pt x="0" y="1457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546230" y="6885480"/>
            <a:ext cx="3984149" cy="3984149"/>
          </a:xfrm>
          <a:custGeom>
            <a:avLst/>
            <a:gdLst/>
            <a:ahLst/>
            <a:cxnLst/>
            <a:rect r="r" b="b" t="t" l="l"/>
            <a:pathLst>
              <a:path h="3984149" w="3984149">
                <a:moveTo>
                  <a:pt x="0" y="0"/>
                </a:moveTo>
                <a:lnTo>
                  <a:pt x="3984149" y="0"/>
                </a:lnTo>
                <a:lnTo>
                  <a:pt x="3984149" y="3984148"/>
                </a:lnTo>
                <a:lnTo>
                  <a:pt x="0" y="3984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986928" y="7590541"/>
            <a:ext cx="1909190" cy="1546444"/>
          </a:xfrm>
          <a:custGeom>
            <a:avLst/>
            <a:gdLst/>
            <a:ahLst/>
            <a:cxnLst/>
            <a:rect r="r" b="b" t="t" l="l"/>
            <a:pathLst>
              <a:path h="1546444" w="1909190">
                <a:moveTo>
                  <a:pt x="0" y="0"/>
                </a:moveTo>
                <a:lnTo>
                  <a:pt x="1909190" y="0"/>
                </a:lnTo>
                <a:lnTo>
                  <a:pt x="1909190" y="1546444"/>
                </a:lnTo>
                <a:lnTo>
                  <a:pt x="0" y="1546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0" y="3720719"/>
            <a:ext cx="5246370" cy="524637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3750" r="0" b="-375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84415" y="1384300"/>
            <a:ext cx="17519170" cy="181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SASARAN IV : MENGURANGI RISIKO CIDERA PASIEN AKIBAT TERJATUH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46370" y="3601269"/>
            <a:ext cx="13041630" cy="6167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Jumlah kasus jatuh cukup bermakna sebagai penyebab cedera bagi pasien 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rawat inap. 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Evaluasi :</a:t>
            </a:r>
          </a:p>
          <a:p>
            <a:pPr algn="l" marL="684117" indent="-342058" lvl="1">
              <a:lnSpc>
                <a:spcPts val="4436"/>
              </a:lnSpc>
              <a:buFont typeface="Arial"/>
              <a:buChar char="•"/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riwayat jatuh, </a:t>
            </a:r>
          </a:p>
          <a:p>
            <a:pPr algn="l" marL="684117" indent="-342058" lvl="1">
              <a:lnSpc>
                <a:spcPts val="4436"/>
              </a:lnSpc>
              <a:buFont typeface="Arial"/>
              <a:buChar char="•"/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obat dan telaah terhadap konsumsi alkohol, </a:t>
            </a:r>
          </a:p>
          <a:p>
            <a:pPr algn="l" marL="684117" indent="-342058" lvl="1">
              <a:lnSpc>
                <a:spcPts val="4436"/>
              </a:lnSpc>
              <a:buFont typeface="Arial"/>
              <a:buChar char="•"/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gaya jalan dan keseimbangan, </a:t>
            </a:r>
          </a:p>
          <a:p>
            <a:pPr algn="l" marL="684117" indent="-342058" lvl="1">
              <a:lnSpc>
                <a:spcPts val="4436"/>
              </a:lnSpc>
              <a:buFont typeface="Arial"/>
              <a:buChar char="•"/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serta alat bantu berjalan yang digunakan oleh pasien. 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FFFFFF"/>
                </a:solidFill>
                <a:latin typeface="Glacial Indifference"/>
              </a:rPr>
              <a:t>Program tersebut harus diterapkan rumah sakit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26659" y="7028511"/>
            <a:ext cx="4921456" cy="3986379"/>
          </a:xfrm>
          <a:custGeom>
            <a:avLst/>
            <a:gdLst/>
            <a:ahLst/>
            <a:cxnLst/>
            <a:rect r="r" b="b" t="t" l="l"/>
            <a:pathLst>
              <a:path h="3986379" w="4921456">
                <a:moveTo>
                  <a:pt x="0" y="0"/>
                </a:moveTo>
                <a:lnTo>
                  <a:pt x="4921455" y="0"/>
                </a:lnTo>
                <a:lnTo>
                  <a:pt x="4921455" y="3986379"/>
                </a:lnTo>
                <a:lnTo>
                  <a:pt x="0" y="398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364232" y="-2136727"/>
            <a:ext cx="5790136" cy="5790136"/>
          </a:xfrm>
          <a:custGeom>
            <a:avLst/>
            <a:gdLst/>
            <a:ahLst/>
            <a:cxnLst/>
            <a:rect r="r" b="b" t="t" l="l"/>
            <a:pathLst>
              <a:path h="5790136" w="5790136">
                <a:moveTo>
                  <a:pt x="0" y="0"/>
                </a:moveTo>
                <a:lnTo>
                  <a:pt x="5790136" y="0"/>
                </a:lnTo>
                <a:lnTo>
                  <a:pt x="5790136" y="5790136"/>
                </a:lnTo>
                <a:lnTo>
                  <a:pt x="0" y="57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06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5301235" y="927642"/>
            <a:ext cx="1258302" cy="125830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5491580" y="1172893"/>
            <a:ext cx="877612" cy="877612"/>
          </a:xfrm>
          <a:custGeom>
            <a:avLst/>
            <a:gdLst/>
            <a:ahLst/>
            <a:cxnLst/>
            <a:rect r="r" b="b" t="t" l="l"/>
            <a:pathLst>
              <a:path h="877612" w="877612">
                <a:moveTo>
                  <a:pt x="0" y="0"/>
                </a:moveTo>
                <a:lnTo>
                  <a:pt x="877612" y="0"/>
                </a:lnTo>
                <a:lnTo>
                  <a:pt x="877612" y="877612"/>
                </a:lnTo>
                <a:lnTo>
                  <a:pt x="0" y="877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435049" y="6547906"/>
            <a:ext cx="947230" cy="961211"/>
          </a:xfrm>
          <a:custGeom>
            <a:avLst/>
            <a:gdLst/>
            <a:ahLst/>
            <a:cxnLst/>
            <a:rect r="r" b="b" t="t" l="l"/>
            <a:pathLst>
              <a:path h="961211" w="947230">
                <a:moveTo>
                  <a:pt x="0" y="0"/>
                </a:moveTo>
                <a:lnTo>
                  <a:pt x="947230" y="0"/>
                </a:lnTo>
                <a:lnTo>
                  <a:pt x="947230" y="961210"/>
                </a:lnTo>
                <a:lnTo>
                  <a:pt x="0" y="9612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661021" y="2477413"/>
            <a:ext cx="4495287" cy="449528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5526" t="0" r="-35526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4216103" y="4768531"/>
            <a:ext cx="5246370" cy="5246370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4999" t="0" r="-2500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5039711" y="929730"/>
            <a:ext cx="9324521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Glacial Indifference Bold"/>
              </a:rPr>
              <a:t>Apa itu Jatuh?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62473" y="4315225"/>
            <a:ext cx="8330227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 Jatuh adalah suatu peristiwa di mana seseorang mengalami jatuh dengan atau tanpa disaksikan oleh orang lain, tidak disengaja/ tidak direncanakan, dengan arah jatuh ke lantai, dengan atau tanpa menciderai dirinya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07</a:t>
            </a:r>
          </a:p>
        </p:txBody>
      </p:sp>
      <p:sp>
        <p:nvSpPr>
          <p:cNvPr name="AutoShape 9" id="9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219263" y="8370503"/>
            <a:ext cx="15849473" cy="0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219263" y="3102381"/>
            <a:ext cx="15849473" cy="0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1238313" y="3083200"/>
            <a:ext cx="2587" cy="5306222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H="true" flipV="true">
            <a:off x="5193097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H="true" flipV="true">
            <a:off x="9145294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13097490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V="true">
            <a:off x="17049687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7" id="17"/>
          <p:cNvGrpSpPr/>
          <p:nvPr/>
        </p:nvGrpSpPr>
        <p:grpSpPr>
          <a:xfrm rot="0">
            <a:off x="6457175" y="3092590"/>
            <a:ext cx="1465528" cy="1491803"/>
            <a:chOff x="0" y="0"/>
            <a:chExt cx="798484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469462" y="3092590"/>
            <a:ext cx="1465528" cy="1491803"/>
            <a:chOff x="0" y="0"/>
            <a:chExt cx="798484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430002" y="3083191"/>
            <a:ext cx="1465528" cy="1491803"/>
            <a:chOff x="0" y="0"/>
            <a:chExt cx="798484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229868" y="3083191"/>
            <a:ext cx="1465528" cy="1491803"/>
            <a:chOff x="0" y="0"/>
            <a:chExt cx="798484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2822742" y="3417335"/>
            <a:ext cx="744393" cy="842312"/>
          </a:xfrm>
          <a:custGeom>
            <a:avLst/>
            <a:gdLst/>
            <a:ahLst/>
            <a:cxnLst/>
            <a:rect r="r" b="b" t="t" l="l"/>
            <a:pathLst>
              <a:path h="842312" w="744393">
                <a:moveTo>
                  <a:pt x="0" y="0"/>
                </a:moveTo>
                <a:lnTo>
                  <a:pt x="744393" y="0"/>
                </a:lnTo>
                <a:lnTo>
                  <a:pt x="744393" y="842312"/>
                </a:lnTo>
                <a:lnTo>
                  <a:pt x="0" y="84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745030" y="3426749"/>
            <a:ext cx="889817" cy="823485"/>
          </a:xfrm>
          <a:custGeom>
            <a:avLst/>
            <a:gdLst/>
            <a:ahLst/>
            <a:cxnLst/>
            <a:rect r="r" b="b" t="t" l="l"/>
            <a:pathLst>
              <a:path h="823485" w="889817">
                <a:moveTo>
                  <a:pt x="0" y="0"/>
                </a:moveTo>
                <a:lnTo>
                  <a:pt x="889817" y="0"/>
                </a:lnTo>
                <a:lnTo>
                  <a:pt x="889817" y="823485"/>
                </a:lnTo>
                <a:lnTo>
                  <a:pt x="0" y="823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757966" y="3416025"/>
            <a:ext cx="809600" cy="844933"/>
          </a:xfrm>
          <a:custGeom>
            <a:avLst/>
            <a:gdLst/>
            <a:ahLst/>
            <a:cxnLst/>
            <a:rect r="r" b="b" t="t" l="l"/>
            <a:pathLst>
              <a:path h="844933" w="809600">
                <a:moveTo>
                  <a:pt x="0" y="0"/>
                </a:moveTo>
                <a:lnTo>
                  <a:pt x="809600" y="0"/>
                </a:lnTo>
                <a:lnTo>
                  <a:pt x="809600" y="844933"/>
                </a:lnTo>
                <a:lnTo>
                  <a:pt x="0" y="844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622394" y="3417973"/>
            <a:ext cx="680475" cy="841037"/>
          </a:xfrm>
          <a:custGeom>
            <a:avLst/>
            <a:gdLst/>
            <a:ahLst/>
            <a:cxnLst/>
            <a:rect r="r" b="b" t="t" l="l"/>
            <a:pathLst>
              <a:path h="841037" w="680475">
                <a:moveTo>
                  <a:pt x="0" y="0"/>
                </a:moveTo>
                <a:lnTo>
                  <a:pt x="680476" y="0"/>
                </a:lnTo>
                <a:lnTo>
                  <a:pt x="680476" y="841037"/>
                </a:lnTo>
                <a:lnTo>
                  <a:pt x="0" y="841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869273" y="-2098748"/>
            <a:ext cx="3705427" cy="3905589"/>
          </a:xfrm>
          <a:custGeom>
            <a:avLst/>
            <a:gdLst/>
            <a:ahLst/>
            <a:cxnLst/>
            <a:rect r="r" b="b" t="t" l="l"/>
            <a:pathLst>
              <a:path h="3905589" w="3705427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302870" y="1279101"/>
            <a:ext cx="1073337" cy="1073337"/>
          </a:xfrm>
          <a:custGeom>
            <a:avLst/>
            <a:gdLst/>
            <a:ahLst/>
            <a:cxnLst/>
            <a:rect r="r" b="b" t="t" l="l"/>
            <a:pathLst>
              <a:path h="1073337" w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6147931" y="2273854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60067" y="8446709"/>
            <a:ext cx="659197" cy="659197"/>
          </a:xfrm>
          <a:custGeom>
            <a:avLst/>
            <a:gdLst/>
            <a:ahLst/>
            <a:cxnLst/>
            <a:rect r="r" b="b" t="t" l="l"/>
            <a:pathLst>
              <a:path h="659197" w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250990" y="1912970"/>
            <a:ext cx="15790594" cy="440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4500">
                <a:solidFill>
                  <a:srgbClr val="000000"/>
                </a:solidFill>
                <a:latin typeface="Glacial Indifference Bold"/>
              </a:rPr>
              <a:t>8 ISSUE Yang Terkait Risiko Pasien Cidera Akibat Jatuh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80589" y="4787420"/>
            <a:ext cx="3243274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Medication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592936" y="4787420"/>
            <a:ext cx="3194006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Poor vision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14327" y="4754400"/>
            <a:ext cx="3096878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Sudden mental status changes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203278" y="4787420"/>
            <a:ext cx="3518708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United shoes/improper shoe fit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566014" y="5466822"/>
            <a:ext cx="325784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Obat-obatan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516668" y="5466822"/>
            <a:ext cx="3346542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Penglihatan yang buruk atau tidak baik/tidak jelas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514640" y="6025670"/>
            <a:ext cx="3213503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Perubahan status mental secara tiba-tiba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462322" y="6571659"/>
            <a:ext cx="300062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Sepatu impor atau sepatu lokal yang tidak cocok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1250990" y="9157302"/>
            <a:ext cx="659197" cy="659197"/>
          </a:xfrm>
          <a:custGeom>
            <a:avLst/>
            <a:gdLst/>
            <a:ahLst/>
            <a:cxnLst/>
            <a:rect r="r" b="b" t="t" l="l"/>
            <a:pathLst>
              <a:path h="659197" w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3435"/>
            <a:ext cx="18288000" cy="213565"/>
            <a:chOff x="0" y="0"/>
            <a:chExt cx="4816593" cy="562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3565"/>
            <a:chOff x="0" y="0"/>
            <a:chExt cx="4816593" cy="562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6248"/>
            </a:xfrm>
            <a:custGeom>
              <a:avLst/>
              <a:gdLst/>
              <a:ahLst/>
              <a:cxnLst/>
              <a:rect r="r" b="b" t="t" l="l"/>
              <a:pathLst>
                <a:path h="5624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64000" y="8834437"/>
            <a:ext cx="95517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Glacial Indifference Bold"/>
              </a:rPr>
              <a:t>07</a:t>
            </a:r>
          </a:p>
        </p:txBody>
      </p:sp>
      <p:sp>
        <p:nvSpPr>
          <p:cNvPr name="AutoShape 9" id="9"/>
          <p:cNvSpPr/>
          <p:nvPr/>
        </p:nvSpPr>
        <p:spPr>
          <a:xfrm>
            <a:off x="16564000" y="8877554"/>
            <a:ext cx="0" cy="761492"/>
          </a:xfrm>
          <a:prstGeom prst="line">
            <a:avLst/>
          </a:prstGeom>
          <a:ln cap="flat" w="9525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219263" y="8370503"/>
            <a:ext cx="15849473" cy="0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219263" y="3102381"/>
            <a:ext cx="15849473" cy="0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1238313" y="3083200"/>
            <a:ext cx="2587" cy="5306222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H="true" flipV="true">
            <a:off x="5193097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H="true" flipV="true">
            <a:off x="9145294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13097490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V="true">
            <a:off x="17049687" y="3092590"/>
            <a:ext cx="0" cy="5287443"/>
          </a:xfrm>
          <a:prstGeom prst="line">
            <a:avLst/>
          </a:prstGeom>
          <a:ln cap="flat" w="38100">
            <a:solidFill>
              <a:srgbClr val="5DA29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7" id="17"/>
          <p:cNvGrpSpPr/>
          <p:nvPr/>
        </p:nvGrpSpPr>
        <p:grpSpPr>
          <a:xfrm rot="0">
            <a:off x="6457175" y="3092590"/>
            <a:ext cx="1465528" cy="1491803"/>
            <a:chOff x="0" y="0"/>
            <a:chExt cx="798484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469462" y="3092590"/>
            <a:ext cx="1465528" cy="1491803"/>
            <a:chOff x="0" y="0"/>
            <a:chExt cx="798484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430002" y="3083191"/>
            <a:ext cx="1465528" cy="1491803"/>
            <a:chOff x="0" y="0"/>
            <a:chExt cx="798484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229868" y="3083191"/>
            <a:ext cx="1465528" cy="1491803"/>
            <a:chOff x="0" y="0"/>
            <a:chExt cx="798484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98484" cy="812800"/>
            </a:xfrm>
            <a:custGeom>
              <a:avLst/>
              <a:gdLst/>
              <a:ahLst/>
              <a:cxnLst/>
              <a:rect r="r" b="b" t="t" l="l"/>
              <a:pathLst>
                <a:path h="812800" w="798484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798484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2822742" y="3417335"/>
            <a:ext cx="744393" cy="842312"/>
          </a:xfrm>
          <a:custGeom>
            <a:avLst/>
            <a:gdLst/>
            <a:ahLst/>
            <a:cxnLst/>
            <a:rect r="r" b="b" t="t" l="l"/>
            <a:pathLst>
              <a:path h="842312" w="744393">
                <a:moveTo>
                  <a:pt x="0" y="0"/>
                </a:moveTo>
                <a:lnTo>
                  <a:pt x="744393" y="0"/>
                </a:lnTo>
                <a:lnTo>
                  <a:pt x="744393" y="842312"/>
                </a:lnTo>
                <a:lnTo>
                  <a:pt x="0" y="84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745030" y="3426749"/>
            <a:ext cx="889817" cy="823485"/>
          </a:xfrm>
          <a:custGeom>
            <a:avLst/>
            <a:gdLst/>
            <a:ahLst/>
            <a:cxnLst/>
            <a:rect r="r" b="b" t="t" l="l"/>
            <a:pathLst>
              <a:path h="823485" w="889817">
                <a:moveTo>
                  <a:pt x="0" y="0"/>
                </a:moveTo>
                <a:lnTo>
                  <a:pt x="889817" y="0"/>
                </a:lnTo>
                <a:lnTo>
                  <a:pt x="889817" y="823485"/>
                </a:lnTo>
                <a:lnTo>
                  <a:pt x="0" y="823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757966" y="3416025"/>
            <a:ext cx="809600" cy="844933"/>
          </a:xfrm>
          <a:custGeom>
            <a:avLst/>
            <a:gdLst/>
            <a:ahLst/>
            <a:cxnLst/>
            <a:rect r="r" b="b" t="t" l="l"/>
            <a:pathLst>
              <a:path h="844933" w="809600">
                <a:moveTo>
                  <a:pt x="0" y="0"/>
                </a:moveTo>
                <a:lnTo>
                  <a:pt x="809600" y="0"/>
                </a:lnTo>
                <a:lnTo>
                  <a:pt x="809600" y="844933"/>
                </a:lnTo>
                <a:lnTo>
                  <a:pt x="0" y="844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622394" y="3417973"/>
            <a:ext cx="680475" cy="841037"/>
          </a:xfrm>
          <a:custGeom>
            <a:avLst/>
            <a:gdLst/>
            <a:ahLst/>
            <a:cxnLst/>
            <a:rect r="r" b="b" t="t" l="l"/>
            <a:pathLst>
              <a:path h="841037" w="680475">
                <a:moveTo>
                  <a:pt x="0" y="0"/>
                </a:moveTo>
                <a:lnTo>
                  <a:pt x="680476" y="0"/>
                </a:lnTo>
                <a:lnTo>
                  <a:pt x="680476" y="841037"/>
                </a:lnTo>
                <a:lnTo>
                  <a:pt x="0" y="841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869273" y="-2098748"/>
            <a:ext cx="3705427" cy="3905589"/>
          </a:xfrm>
          <a:custGeom>
            <a:avLst/>
            <a:gdLst/>
            <a:ahLst/>
            <a:cxnLst/>
            <a:rect r="r" b="b" t="t" l="l"/>
            <a:pathLst>
              <a:path h="3905589" w="3705427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302870" y="1279101"/>
            <a:ext cx="1073337" cy="1073337"/>
          </a:xfrm>
          <a:custGeom>
            <a:avLst/>
            <a:gdLst/>
            <a:ahLst/>
            <a:cxnLst/>
            <a:rect r="r" b="b" t="t" l="l"/>
            <a:pathLst>
              <a:path h="1073337" w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6147931" y="2273854"/>
            <a:ext cx="456551" cy="456551"/>
          </a:xfrm>
          <a:custGeom>
            <a:avLst/>
            <a:gdLst/>
            <a:ahLst/>
            <a:cxnLst/>
            <a:rect r="r" b="b" t="t" l="l"/>
            <a:pathLst>
              <a:path h="456551" w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60067" y="8446709"/>
            <a:ext cx="659197" cy="659197"/>
          </a:xfrm>
          <a:custGeom>
            <a:avLst/>
            <a:gdLst/>
            <a:ahLst/>
            <a:cxnLst/>
            <a:rect r="r" b="b" t="t" l="l"/>
            <a:pathLst>
              <a:path h="659197" w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250990" y="1912970"/>
            <a:ext cx="15790594" cy="440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4500">
                <a:solidFill>
                  <a:srgbClr val="000000"/>
                </a:solidFill>
                <a:latin typeface="Glacial Indifference Bold"/>
              </a:rPr>
              <a:t>8 ISSUE Yang Terkait Risiko Pasien Cidera Akibat Jatuh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80589" y="4787420"/>
            <a:ext cx="3243274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Spills on the floor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592936" y="4787420"/>
            <a:ext cx="3194006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Too much forniture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14327" y="4754400"/>
            <a:ext cx="3096878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Uneven terrain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203278" y="4787420"/>
            <a:ext cx="3518708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Poor hydration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649498" y="6114459"/>
            <a:ext cx="325784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Lantai yang licin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516668" y="6290671"/>
            <a:ext cx="334654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Terlalu banyak furniture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514640" y="6025670"/>
            <a:ext cx="321350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Medan tidak merata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462322" y="6114459"/>
            <a:ext cx="300062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Hidrasi yang kurang 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1250990" y="9157302"/>
            <a:ext cx="659197" cy="659197"/>
          </a:xfrm>
          <a:custGeom>
            <a:avLst/>
            <a:gdLst/>
            <a:ahLst/>
            <a:cxnLst/>
            <a:rect r="r" b="b" t="t" l="l"/>
            <a:pathLst>
              <a:path h="659197" w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DAGI7vF-fWs</dc:identifier>
  <dcterms:modified xsi:type="dcterms:W3CDTF">2011-08-01T06:04:30Z</dcterms:modified>
  <cp:revision>1</cp:revision>
  <dc:title>manajemen risiko pasien jatuh di rumah sakit</dc:title>
</cp:coreProperties>
</file>